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90" r:id="rId5"/>
    <p:sldId id="291" r:id="rId6"/>
    <p:sldId id="283" r:id="rId7"/>
    <p:sldId id="292" r:id="rId8"/>
    <p:sldId id="284" r:id="rId9"/>
    <p:sldId id="285" r:id="rId10"/>
    <p:sldId id="286" r:id="rId11"/>
    <p:sldId id="287" r:id="rId12"/>
    <p:sldId id="296" r:id="rId13"/>
    <p:sldId id="288" r:id="rId14"/>
    <p:sldId id="293" r:id="rId15"/>
    <p:sldId id="294" r:id="rId16"/>
    <p:sldId id="295" r:id="rId17"/>
    <p:sldId id="297" r:id="rId18"/>
    <p:sldId id="289" r:id="rId19"/>
    <p:sldId id="298" r:id="rId20"/>
    <p:sldId id="304" r:id="rId21"/>
    <p:sldId id="299" r:id="rId22"/>
    <p:sldId id="300" r:id="rId23"/>
    <p:sldId id="305" r:id="rId24"/>
    <p:sldId id="306" r:id="rId25"/>
    <p:sldId id="307" r:id="rId26"/>
    <p:sldId id="301" r:id="rId27"/>
    <p:sldId id="302" r:id="rId28"/>
    <p:sldId id="308" r:id="rId29"/>
    <p:sldId id="303" r:id="rId30"/>
    <p:sldId id="316" r:id="rId31"/>
    <p:sldId id="309" r:id="rId32"/>
    <p:sldId id="314" r:id="rId33"/>
    <p:sldId id="320" r:id="rId34"/>
    <p:sldId id="317" r:id="rId35"/>
    <p:sldId id="321" r:id="rId36"/>
    <p:sldId id="322" r:id="rId37"/>
    <p:sldId id="318" r:id="rId38"/>
    <p:sldId id="319" r:id="rId39"/>
    <p:sldId id="315" r:id="rId40"/>
    <p:sldId id="312" r:id="rId41"/>
    <p:sldId id="313" r:id="rId42"/>
    <p:sldId id="272" r:id="rId43"/>
    <p:sldId id="280" r:id="rId44"/>
    <p:sldId id="262"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90339" autoAdjust="0"/>
  </p:normalViewPr>
  <p:slideViewPr>
    <p:cSldViewPr snapToGrid="0">
      <p:cViewPr varScale="1">
        <p:scale>
          <a:sx n="193" d="100"/>
          <a:sy n="193" d="100"/>
        </p:scale>
        <p:origin x="24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4265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5334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8514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5916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100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0736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745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02634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9668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578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2023/02/25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9532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2023/02/25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3786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24.png"/><Relationship Id="rId2" Type="http://schemas.openxmlformats.org/officeDocument/2006/relationships/image" Target="../media/image18.png"/><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22.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490.png"/><Relationship Id="rId12" Type="http://schemas.openxmlformats.org/officeDocument/2006/relationships/image" Target="../media/image540.png"/><Relationship Id="rId17" Type="http://schemas.openxmlformats.org/officeDocument/2006/relationships/image" Target="../media/image36.png"/><Relationship Id="rId2" Type="http://schemas.openxmlformats.org/officeDocument/2006/relationships/image" Target="../media/image30.png"/><Relationship Id="rId16"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480.png"/><Relationship Id="rId11" Type="http://schemas.openxmlformats.org/officeDocument/2006/relationships/image" Target="../media/image530.png"/><Relationship Id="rId5" Type="http://schemas.openxmlformats.org/officeDocument/2006/relationships/image" Target="../media/image470.png"/><Relationship Id="rId15" Type="http://schemas.openxmlformats.org/officeDocument/2006/relationships/image" Target="../media/image34.png"/><Relationship Id="rId10" Type="http://schemas.openxmlformats.org/officeDocument/2006/relationships/image" Target="../media/image520.png"/><Relationship Id="rId4" Type="http://schemas.openxmlformats.org/officeDocument/2006/relationships/image" Target="../media/image460.png"/><Relationship Id="rId9" Type="http://schemas.openxmlformats.org/officeDocument/2006/relationships/image" Target="../media/image510.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71.png"/><Relationship Id="rId21" Type="http://schemas.openxmlformats.org/officeDocument/2006/relationships/image" Target="../media/image67.png"/><Relationship Id="rId7" Type="http://schemas.openxmlformats.org/officeDocument/2006/relationships/image" Target="../media/image75.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image" Target="../media/image57.png"/><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5" Type="http://schemas.openxmlformats.org/officeDocument/2006/relationships/image" Target="../media/image61.png"/><Relationship Id="rId10" Type="http://schemas.openxmlformats.org/officeDocument/2006/relationships/image" Target="../media/image78.png"/><Relationship Id="rId19" Type="http://schemas.openxmlformats.org/officeDocument/2006/relationships/image" Target="../media/image65.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60.png"/></Relationships>
</file>

<file path=ppt/slides/_rels/slide22.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70.png"/><Relationship Id="rId18" Type="http://schemas.openxmlformats.org/officeDocument/2006/relationships/image" Target="../media/image84.png"/><Relationship Id="rId3" Type="http://schemas.openxmlformats.org/officeDocument/2006/relationships/image" Target="../media/image69.png"/><Relationship Id="rId21" Type="http://schemas.openxmlformats.org/officeDocument/2006/relationships/image" Target="../media/image87.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83.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5" Type="http://schemas.openxmlformats.org/officeDocument/2006/relationships/image" Target="../media/image81.png"/><Relationship Id="rId10" Type="http://schemas.openxmlformats.org/officeDocument/2006/relationships/image" Target="../media/image97.png"/><Relationship Id="rId19" Type="http://schemas.openxmlformats.org/officeDocument/2006/relationships/image" Target="../media/image85.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4" Type="http://schemas.openxmlformats.org/officeDocument/2006/relationships/image" Target="../media/image113.png"/></Relationships>
</file>

<file path=ppt/slides/_rels/slide3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4.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3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3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0.png"/><Relationship Id="rId1" Type="http://schemas.openxmlformats.org/officeDocument/2006/relationships/slideLayout" Target="../slideLayouts/slideLayout1.xml"/><Relationship Id="rId4" Type="http://schemas.openxmlformats.org/officeDocument/2006/relationships/image" Target="../media/image127.png"/></Relationships>
</file>

<file path=ppt/slides/_rels/slide38.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1.xml"/><Relationship Id="rId5" Type="http://schemas.openxmlformats.org/officeDocument/2006/relationships/image" Target="../media/image136.png"/><Relationship Id="rId4" Type="http://schemas.openxmlformats.org/officeDocument/2006/relationships/image" Target="../media/image1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7" name="矩形 6">
            <a:extLst>
              <a:ext uri="{FF2B5EF4-FFF2-40B4-BE49-F238E27FC236}">
                <a16:creationId xmlns:a16="http://schemas.microsoft.com/office/drawing/2014/main" id="{CF63A896-C058-4B67-AB0A-135908F6C259}"/>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318C8156-B6E9-4049-9054-EB38920B4B5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9" name="矩形 8">
            <a:extLst>
              <a:ext uri="{FF2B5EF4-FFF2-40B4-BE49-F238E27FC236}">
                <a16:creationId xmlns:a16="http://schemas.microsoft.com/office/drawing/2014/main" id="{20C19FCB-E75E-4127-8A17-D7F539D4695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0" name="矩形 9">
            <a:extLst>
              <a:ext uri="{FF2B5EF4-FFF2-40B4-BE49-F238E27FC236}">
                <a16:creationId xmlns:a16="http://schemas.microsoft.com/office/drawing/2014/main" id="{D111FE5D-DC5F-4D39-AD02-86DFC9BE1D97}"/>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第十一讲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一阶逻辑公式语法</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一阶逻辑公式抽象语法树举例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A4141E3-618A-460C-8ABC-9D1E09F57504}"/>
                  </a:ext>
                </a:extLst>
              </p:cNvPr>
              <p:cNvSpPr txBox="1"/>
              <p:nvPr/>
            </p:nvSpPr>
            <p:spPr>
              <a:xfrm>
                <a:off x="399638" y="710839"/>
                <a:ext cx="5002065" cy="323165"/>
              </a:xfrm>
              <a:prstGeom prst="rect">
                <a:avLst/>
              </a:prstGeom>
              <a:solidFill>
                <a:schemeClr val="accent6">
                  <a:lumMod val="20000"/>
                  <a:lumOff val="80000"/>
                  <a:alpha val="50000"/>
                </a:schemeClr>
              </a:solidFill>
            </p:spPr>
            <p:txBody>
              <a:bodyPr wrap="square" rtlCol="0">
                <a:spAutoFit/>
              </a:bodyPr>
              <a:lstStyle/>
              <a:p>
                <a:pPr>
                  <a:lnSpc>
                    <a:spcPts val="1800"/>
                  </a:lnSpc>
                </a:pPr>
                <a:r>
                  <a:rPr lang="zh-CN" altLang="en-US" sz="1500" b="1">
                    <a:solidFill>
                      <a:srgbClr val="002060"/>
                    </a:solidFill>
                  </a:rPr>
                  <a:t>假定</a:t>
                </a:r>
                <a14:m>
                  <m:oMath xmlns:m="http://schemas.openxmlformats.org/officeDocument/2006/math">
                    <m:r>
                      <a:rPr lang="en-US" altLang="zh-CN" sz="1500" b="1" i="1">
                        <a:solidFill>
                          <a:srgbClr val="002060"/>
                        </a:solidFill>
                        <a:latin typeface="Cambria Math" panose="02040503050406030204" pitchFamily="18" charset="0"/>
                      </a:rPr>
                      <m:t>𝑽</m:t>
                    </m:r>
                    <m:r>
                      <a:rPr lang="en-US" altLang="zh-CN" sz="1500" b="1" i="1">
                        <a:solidFill>
                          <a:srgbClr val="002060"/>
                        </a:solidFill>
                        <a:latin typeface="Cambria Math" panose="02040503050406030204" pitchFamily="18" charset="0"/>
                      </a:rPr>
                      <m:t> = </m:t>
                    </m:r>
                    <m:d>
                      <m:dPr>
                        <m:begChr m:val="{"/>
                        <m:endChr m:val="}"/>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𝒙</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𝒚</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𝒛</m:t>
                        </m:r>
                      </m:e>
                    </m:d>
                  </m:oMath>
                </a14:m>
                <a:r>
                  <a:rPr lang="zh-CN" altLang="en-US" sz="1500" b="1">
                    <a:solidFill>
                      <a:srgbClr val="002060"/>
                    </a:solidFill>
                  </a:rPr>
                  <a:t>，</a:t>
                </a:r>
                <a14:m>
                  <m:oMath xmlns:m="http://schemas.openxmlformats.org/officeDocument/2006/math">
                    <m:r>
                      <a:rPr lang="en-US" altLang="zh-CN" sz="1500" b="1" i="1">
                        <a:solidFill>
                          <a:srgbClr val="002060"/>
                        </a:solidFill>
                        <a:latin typeface="Cambria Math" panose="02040503050406030204" pitchFamily="18" charset="0"/>
                        <a:ea typeface="Cambria Math" panose="02040503050406030204" pitchFamily="18" charset="0"/>
                      </a:rPr>
                      <m:t>𝓛</m:t>
                    </m:r>
                  </m:oMath>
                </a14:m>
                <a:r>
                  <a:rPr lang="zh-CN" altLang="en-US" sz="1500" b="1">
                    <a:solidFill>
                      <a:srgbClr val="002060"/>
                    </a:solidFill>
                  </a:rPr>
                  <a:t>有一元</a:t>
                </a:r>
                <a:r>
                  <a:rPr lang="zh-CN" altLang="en-US" sz="1500" b="1">
                    <a:solidFill>
                      <a:srgbClr val="002060"/>
                    </a:solidFill>
                    <a:latin typeface="+mj-lt"/>
                  </a:rPr>
                  <a:t>谓词符号</a:t>
                </a:r>
                <a14:m>
                  <m:oMath xmlns:m="http://schemas.openxmlformats.org/officeDocument/2006/math">
                    <m:r>
                      <a:rPr lang="en-US" altLang="zh-CN" sz="1500" b="1" i="1">
                        <a:solidFill>
                          <a:srgbClr val="002060"/>
                        </a:solidFill>
                        <a:latin typeface="Cambria Math" panose="02040503050406030204" pitchFamily="18" charset="0"/>
                      </a:rPr>
                      <m:t>𝑭</m:t>
                    </m:r>
                    <m:r>
                      <a:rPr lang="en-US" altLang="zh-CN" sz="1500" b="1" i="1">
                        <a:solidFill>
                          <a:srgbClr val="002060"/>
                        </a:solidFill>
                        <a:latin typeface="Cambria Math" panose="02040503050406030204" pitchFamily="18" charset="0"/>
                      </a:rPr>
                      <m:t>, </m:t>
                    </m:r>
                  </m:oMath>
                </a14:m>
                <a:r>
                  <a:rPr lang="zh-CN" altLang="en-US" sz="1500" b="1">
                    <a:solidFill>
                      <a:srgbClr val="002060"/>
                    </a:solidFill>
                    <a:latin typeface="+mj-lt"/>
                  </a:rPr>
                  <a:t>二元谓词符号</a:t>
                </a:r>
                <a14:m>
                  <m:oMath xmlns:m="http://schemas.openxmlformats.org/officeDocument/2006/math">
                    <m:r>
                      <a:rPr lang="en-US" altLang="zh-CN" sz="1500" b="1" i="1">
                        <a:solidFill>
                          <a:srgbClr val="002060"/>
                        </a:solidFill>
                        <a:latin typeface="Cambria Math" panose="02040503050406030204" pitchFamily="18" charset="0"/>
                      </a:rPr>
                      <m:t>𝑮</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𝑯</m:t>
                    </m:r>
                  </m:oMath>
                </a14:m>
                <a:endParaRPr lang="zh-CN" altLang="en-US" sz="1500" b="1">
                  <a:solidFill>
                    <a:srgbClr val="002060"/>
                  </a:solidFill>
                </a:endParaRPr>
              </a:p>
            </p:txBody>
          </p:sp>
        </mc:Choice>
        <mc:Fallback xmlns="">
          <p:sp>
            <p:nvSpPr>
              <p:cNvPr id="8" name="文本框 7">
                <a:extLst>
                  <a:ext uri="{FF2B5EF4-FFF2-40B4-BE49-F238E27FC236}">
                    <a16:creationId xmlns:a16="http://schemas.microsoft.com/office/drawing/2014/main" id="{7A4141E3-618A-460C-8ABC-9D1E09F57504}"/>
                  </a:ext>
                </a:extLst>
              </p:cNvPr>
              <p:cNvSpPr txBox="1">
                <a:spLocks noRot="1" noChangeAspect="1" noMove="1" noResize="1" noEditPoints="1" noAdjustHandles="1" noChangeArrowheads="1" noChangeShapeType="1" noTextEdit="1"/>
              </p:cNvSpPr>
              <p:nvPr/>
            </p:nvSpPr>
            <p:spPr>
              <a:xfrm>
                <a:off x="399638" y="710839"/>
                <a:ext cx="5002065" cy="323165"/>
              </a:xfrm>
              <a:prstGeom prst="rect">
                <a:avLst/>
              </a:prstGeom>
              <a:blipFill>
                <a:blip r:embed="rId2"/>
                <a:stretch>
                  <a:fillRect l="-488" t="-5660" b="-18868"/>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0C1CC57E-47B1-450A-AF14-27A63BCEAEB8}"/>
              </a:ext>
            </a:extLst>
          </p:cNvPr>
          <p:cNvGrpSpPr/>
          <p:nvPr/>
        </p:nvGrpSpPr>
        <p:grpSpPr>
          <a:xfrm>
            <a:off x="615526" y="1159527"/>
            <a:ext cx="6246933" cy="3527678"/>
            <a:chOff x="419417" y="1608087"/>
            <a:chExt cx="8329244" cy="470357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500BEA0-D823-45B0-B53D-EF80D796E40D}"/>
                    </a:ext>
                  </a:extLst>
                </p:cNvPr>
                <p:cNvSpPr txBox="1"/>
                <p:nvPr/>
              </p:nvSpPr>
              <p:spPr>
                <a:xfrm>
                  <a:off x="1474494" y="5869881"/>
                  <a:ext cx="6478868" cy="330945"/>
                </a:xfrm>
                <a:prstGeom prst="rect">
                  <a:avLst/>
                </a:prstGeom>
                <a:noFill/>
              </p:spPr>
              <p:txBody>
                <a:bodyPr wrap="square" rtlCol="0">
                  <a:spAutoFit/>
                </a:bodyPr>
                <a:lstStyle/>
                <a:p>
                  <a:r>
                    <a:rPr lang="zh-CN" altLang="en-US" sz="1013"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𝒙</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𝑮</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𝒙</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𝒚𝑭</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𝑯</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𝒙</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𝑭</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𝑯</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oMath>
                  </a14:m>
                  <a:r>
                    <a:rPr lang="zh-CN" altLang="en-US" sz="1013"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10" name="文本框 9">
                  <a:extLst>
                    <a:ext uri="{FF2B5EF4-FFF2-40B4-BE49-F238E27FC236}">
                      <a16:creationId xmlns:a16="http://schemas.microsoft.com/office/drawing/2014/main" id="{1500BEA0-D823-45B0-B53D-EF80D796E40D}"/>
                    </a:ext>
                  </a:extLst>
                </p:cNvPr>
                <p:cNvSpPr txBox="1">
                  <a:spLocks noRot="1" noChangeAspect="1" noMove="1" noResize="1" noEditPoints="1" noAdjustHandles="1" noChangeArrowheads="1" noChangeShapeType="1" noTextEdit="1"/>
                </p:cNvSpPr>
                <p:nvPr/>
              </p:nvSpPr>
              <p:spPr>
                <a:xfrm>
                  <a:off x="1474494" y="5869881"/>
                  <a:ext cx="6478868" cy="330945"/>
                </a:xfrm>
                <a:prstGeom prst="rect">
                  <a:avLst/>
                </a:prstGeom>
                <a:blipFill>
                  <a:blip r:embed="rId3"/>
                  <a:stretch>
                    <a:fillRect b="-12500"/>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FB5D6511-4B7B-44CF-AA0F-7D7D13B6A006}"/>
                </a:ext>
              </a:extLst>
            </p:cNvPr>
            <p:cNvGrpSpPr/>
            <p:nvPr/>
          </p:nvGrpSpPr>
          <p:grpSpPr>
            <a:xfrm>
              <a:off x="1591469" y="1671698"/>
              <a:ext cx="6112000" cy="4096036"/>
              <a:chOff x="725403" y="2171270"/>
              <a:chExt cx="6112000" cy="4096036"/>
            </a:xfrm>
          </p:grpSpPr>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F209DFBE-9F74-4D45-973D-D1A0598AD15C}"/>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𝑥</m:t>
                          </m:r>
                        </m:oMath>
                      </m:oMathPara>
                    </a14:m>
                    <a:endParaRPr lang="zh-CN" altLang="en-US" sz="1013"/>
                  </a:p>
                </p:txBody>
              </p:sp>
            </mc:Choice>
            <mc:Fallback xmlns="">
              <p:sp>
                <p:nvSpPr>
                  <p:cNvPr id="3" name="椭圆 2">
                    <a:extLst>
                      <a:ext uri="{FF2B5EF4-FFF2-40B4-BE49-F238E27FC236}">
                        <a16:creationId xmlns:a16="http://schemas.microsoft.com/office/drawing/2014/main" id="{ADE26FC4-D0E1-40F6-A857-D17D689CE96F}"/>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CC648D8E-6AC6-45E4-9F5B-FCC75FB95A69}"/>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2" name="椭圆 11">
                    <a:extLst>
                      <a:ext uri="{FF2B5EF4-FFF2-40B4-BE49-F238E27FC236}">
                        <a16:creationId xmlns:a16="http://schemas.microsoft.com/office/drawing/2014/main" id="{AC6EF9E5-26AF-46CD-880D-104EE4388615}"/>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6AC43A0A-EEA9-43B7-AE2D-0972819A7847}"/>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3" name="椭圆 12">
                    <a:extLst>
                      <a:ext uri="{FF2B5EF4-FFF2-40B4-BE49-F238E27FC236}">
                        <a16:creationId xmlns:a16="http://schemas.microsoft.com/office/drawing/2014/main" id="{3B645DDA-BA39-4444-AC31-3985A8F35209}"/>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1D0A8548-6055-4125-8D38-EB205D1AD474}"/>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𝑧</m:t>
                          </m:r>
                        </m:oMath>
                      </m:oMathPara>
                    </a14:m>
                    <a:endParaRPr lang="zh-CN" altLang="en-US" sz="1013"/>
                  </a:p>
                </p:txBody>
              </p:sp>
            </mc:Choice>
            <mc:Fallback xmlns="">
              <p:sp>
                <p:nvSpPr>
                  <p:cNvPr id="14" name="椭圆 13">
                    <a:extLst>
                      <a:ext uri="{FF2B5EF4-FFF2-40B4-BE49-F238E27FC236}">
                        <a16:creationId xmlns:a16="http://schemas.microsoft.com/office/drawing/2014/main" id="{A4F0EA27-04AA-4DE3-B6C5-A4D4D08D822B}"/>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0DACAB9D-0031-45C8-B3CF-97769F1D3CF2}"/>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5" name="椭圆 14">
                    <a:extLst>
                      <a:ext uri="{FF2B5EF4-FFF2-40B4-BE49-F238E27FC236}">
                        <a16:creationId xmlns:a16="http://schemas.microsoft.com/office/drawing/2014/main" id="{0D656743-CB6A-4A01-AE48-E62191743488}"/>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07F3B727-7CB1-4681-8601-5E406861D6DC}"/>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6" name="椭圆 15">
                    <a:extLst>
                      <a:ext uri="{FF2B5EF4-FFF2-40B4-BE49-F238E27FC236}">
                        <a16:creationId xmlns:a16="http://schemas.microsoft.com/office/drawing/2014/main" id="{1C86DFBF-3C46-4168-AC03-5BCE89524869}"/>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D0D66558-7F71-4C8E-8E15-0A743EE21DCC}"/>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18" name="椭圆 17">
                    <a:extLst>
                      <a:ext uri="{FF2B5EF4-FFF2-40B4-BE49-F238E27FC236}">
                        <a16:creationId xmlns:a16="http://schemas.microsoft.com/office/drawing/2014/main" id="{046B7205-3A6F-4711-9377-6C48565785B5}"/>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9273833D-3F1B-434D-9D9F-2DAD994B5ED0}"/>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19" name="椭圆 18">
                    <a:extLst>
                      <a:ext uri="{FF2B5EF4-FFF2-40B4-BE49-F238E27FC236}">
                        <a16:creationId xmlns:a16="http://schemas.microsoft.com/office/drawing/2014/main" id="{EC65AE06-7971-44D9-B092-B29B294B567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9FF3CED1-71AF-47CD-9600-6E2EFC457AA4}"/>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0" name="椭圆 19">
                    <a:extLst>
                      <a:ext uri="{FF2B5EF4-FFF2-40B4-BE49-F238E27FC236}">
                        <a16:creationId xmlns:a16="http://schemas.microsoft.com/office/drawing/2014/main" id="{2EC9C1B6-A22C-485A-96A0-83314E96F197}"/>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00BA315-7F95-4BD5-8CA0-E5998135F0C7}"/>
                      </a:ext>
                    </a:extLst>
                  </p:cNvPr>
                  <p:cNvSpPr txBox="1"/>
                  <p:nvPr/>
                </p:nvSpPr>
                <p:spPr>
                  <a:xfrm>
                    <a:off x="1544594" y="6059470"/>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𝒚</m:t>
                              </m:r>
                            </m:e>
                          </m:d>
                        </m:oMath>
                      </m:oMathPara>
                    </a14:m>
                    <a:endParaRPr lang="zh-CN" altLang="en-US" sz="1013" b="1"/>
                  </a:p>
                </p:txBody>
              </p:sp>
            </mc:Choice>
            <mc:Fallback xmlns="">
              <p:sp>
                <p:nvSpPr>
                  <p:cNvPr id="30" name="文本框 29">
                    <a:extLst>
                      <a:ext uri="{FF2B5EF4-FFF2-40B4-BE49-F238E27FC236}">
                        <a16:creationId xmlns:a16="http://schemas.microsoft.com/office/drawing/2014/main" id="{A00BA315-7F95-4BD5-8CA0-E5998135F0C7}"/>
                      </a:ext>
                    </a:extLst>
                  </p:cNvPr>
                  <p:cNvSpPr txBox="1">
                    <a:spLocks noRot="1" noChangeAspect="1" noMove="1" noResize="1" noEditPoints="1" noAdjustHandles="1" noChangeArrowheads="1" noChangeShapeType="1" noTextEdit="1"/>
                  </p:cNvSpPr>
                  <p:nvPr/>
                </p:nvSpPr>
                <p:spPr>
                  <a:xfrm>
                    <a:off x="1544594" y="6059470"/>
                    <a:ext cx="716691" cy="207836"/>
                  </a:xfrm>
                  <a:prstGeom prst="rect">
                    <a:avLst/>
                  </a:prstGeom>
                  <a:blipFill>
                    <a:blip r:embed="rId13"/>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8016DC9-0330-4C8B-AA3C-11C08F32DA7E}"/>
                      </a:ext>
                    </a:extLst>
                  </p:cNvPr>
                  <p:cNvSpPr txBox="1"/>
                  <p:nvPr/>
                </p:nvSpPr>
                <p:spPr>
                  <a:xfrm>
                    <a:off x="3095762" y="5411522"/>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1" name="文本框 30">
                    <a:extLst>
                      <a:ext uri="{FF2B5EF4-FFF2-40B4-BE49-F238E27FC236}">
                        <a16:creationId xmlns:a16="http://schemas.microsoft.com/office/drawing/2014/main" id="{08016DC9-0330-4C8B-AA3C-11C08F32DA7E}"/>
                      </a:ext>
                    </a:extLst>
                  </p:cNvPr>
                  <p:cNvSpPr txBox="1">
                    <a:spLocks noRot="1" noChangeAspect="1" noMove="1" noResize="1" noEditPoints="1" noAdjustHandles="1" noChangeArrowheads="1" noChangeShapeType="1" noTextEdit="1"/>
                  </p:cNvSpPr>
                  <p:nvPr/>
                </p:nvSpPr>
                <p:spPr>
                  <a:xfrm>
                    <a:off x="3095762" y="5411522"/>
                    <a:ext cx="914400" cy="207836"/>
                  </a:xfrm>
                  <a:prstGeom prst="rect">
                    <a:avLst/>
                  </a:prstGeom>
                  <a:blipFill>
                    <a:blip r:embed="rId14"/>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D31AD00-A4CB-4C48-B047-0F289AD153D4}"/>
                      </a:ext>
                    </a:extLst>
                  </p:cNvPr>
                  <p:cNvSpPr txBox="1"/>
                  <p:nvPr/>
                </p:nvSpPr>
                <p:spPr>
                  <a:xfrm>
                    <a:off x="725403" y="4161827"/>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𝑮</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2" name="文本框 31">
                    <a:extLst>
                      <a:ext uri="{FF2B5EF4-FFF2-40B4-BE49-F238E27FC236}">
                        <a16:creationId xmlns:a16="http://schemas.microsoft.com/office/drawing/2014/main" id="{7D31AD00-A4CB-4C48-B047-0F289AD153D4}"/>
                      </a:ext>
                    </a:extLst>
                  </p:cNvPr>
                  <p:cNvSpPr txBox="1">
                    <a:spLocks noRot="1" noChangeAspect="1" noMove="1" noResize="1" noEditPoints="1" noAdjustHandles="1" noChangeArrowheads="1" noChangeShapeType="1" noTextEdit="1"/>
                  </p:cNvSpPr>
                  <p:nvPr/>
                </p:nvSpPr>
                <p:spPr>
                  <a:xfrm>
                    <a:off x="725403" y="4161827"/>
                    <a:ext cx="914400" cy="207836"/>
                  </a:xfrm>
                  <a:prstGeom prst="rect">
                    <a:avLst/>
                  </a:prstGeom>
                  <a:blipFill>
                    <a:blip r:embed="rId15"/>
                    <a:stretch>
                      <a:fillRect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ABA6D85-8559-4B3B-BC38-E73EB1B2369C}"/>
                      </a:ext>
                    </a:extLst>
                  </p:cNvPr>
                  <p:cNvSpPr txBox="1"/>
                  <p:nvPr/>
                </p:nvSpPr>
                <p:spPr>
                  <a:xfrm>
                    <a:off x="5923003" y="5424049"/>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3" name="文本框 32">
                    <a:extLst>
                      <a:ext uri="{FF2B5EF4-FFF2-40B4-BE49-F238E27FC236}">
                        <a16:creationId xmlns:a16="http://schemas.microsoft.com/office/drawing/2014/main" id="{BABA6D85-8559-4B3B-BC38-E73EB1B2369C}"/>
                      </a:ext>
                    </a:extLst>
                  </p:cNvPr>
                  <p:cNvSpPr txBox="1">
                    <a:spLocks noRot="1" noChangeAspect="1" noMove="1" noResize="1" noEditPoints="1" noAdjustHandles="1" noChangeArrowheads="1" noChangeShapeType="1" noTextEdit="1"/>
                  </p:cNvSpPr>
                  <p:nvPr/>
                </p:nvSpPr>
                <p:spPr>
                  <a:xfrm>
                    <a:off x="5923003" y="5424049"/>
                    <a:ext cx="914400" cy="207836"/>
                  </a:xfrm>
                  <a:prstGeom prst="rect">
                    <a:avLst/>
                  </a:prstGeom>
                  <a:blipFill>
                    <a:blip r:embed="rId16"/>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ECBE5C8-E477-46C1-BBDC-7E60E3A4D608}"/>
                      </a:ext>
                    </a:extLst>
                  </p:cNvPr>
                  <p:cNvSpPr txBox="1"/>
                  <p:nvPr/>
                </p:nvSpPr>
                <p:spPr>
                  <a:xfrm>
                    <a:off x="4107626" y="5419498"/>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e>
                          </m:d>
                        </m:oMath>
                      </m:oMathPara>
                    </a14:m>
                    <a:endParaRPr lang="zh-CN" altLang="en-US" sz="1013" b="1"/>
                  </a:p>
                </p:txBody>
              </p:sp>
            </mc:Choice>
            <mc:Fallback xmlns="">
              <p:sp>
                <p:nvSpPr>
                  <p:cNvPr id="34" name="文本框 33">
                    <a:extLst>
                      <a:ext uri="{FF2B5EF4-FFF2-40B4-BE49-F238E27FC236}">
                        <a16:creationId xmlns:a16="http://schemas.microsoft.com/office/drawing/2014/main" id="{FECBE5C8-E477-46C1-BBDC-7E60E3A4D608}"/>
                      </a:ext>
                    </a:extLst>
                  </p:cNvPr>
                  <p:cNvSpPr txBox="1">
                    <a:spLocks noRot="1" noChangeAspect="1" noMove="1" noResize="1" noEditPoints="1" noAdjustHandles="1" noChangeArrowheads="1" noChangeShapeType="1" noTextEdit="1"/>
                  </p:cNvSpPr>
                  <p:nvPr/>
                </p:nvSpPr>
                <p:spPr>
                  <a:xfrm>
                    <a:off x="4107626" y="5419498"/>
                    <a:ext cx="716691" cy="207836"/>
                  </a:xfrm>
                  <a:prstGeom prst="rect">
                    <a:avLst/>
                  </a:prstGeom>
                  <a:blipFill>
                    <a:blip r:embed="rId17"/>
                    <a:stretch>
                      <a:fillRect b="-8000"/>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900F9DD3-2F4E-4D4B-9BF6-8739581DBA25}"/>
                  </a:ext>
                </a:extLst>
              </p:cNvPr>
              <p:cNvCxnSpPr>
                <a:stCxn id="21" idx="4"/>
                <a:endCxn id="22"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A1B20FB-E317-4CA8-86F1-A612B44134BA}"/>
                  </a:ext>
                </a:extLst>
              </p:cNvPr>
              <p:cNvCxnSpPr>
                <a:stCxn id="22" idx="2"/>
                <a:endCxn id="23"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4E2F6BB-A3B0-4289-9853-54F2136066F5}"/>
                  </a:ext>
                </a:extLst>
              </p:cNvPr>
              <p:cNvCxnSpPr>
                <a:stCxn id="22" idx="6"/>
                <a:endCxn id="24"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6755BAB-90CE-40E4-AC22-A3618E00A10B}"/>
                  </a:ext>
                </a:extLst>
              </p:cNvPr>
              <p:cNvCxnSpPr>
                <a:cxnSpLocks/>
                <a:stCxn id="23" idx="3"/>
                <a:endCxn id="32" idx="0"/>
              </p:cNvCxnSpPr>
              <p:nvPr/>
            </p:nvCxnSpPr>
            <p:spPr>
              <a:xfrm flipH="1">
                <a:off x="1182603" y="3819189"/>
                <a:ext cx="747981" cy="34263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E61467F-B432-4D49-BCF0-03E7ECEF1C6A}"/>
                  </a:ext>
                </a:extLst>
              </p:cNvPr>
              <p:cNvCxnSpPr>
                <a:cxnSpLocks/>
                <a:stCxn id="23" idx="5"/>
                <a:endCxn id="25"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2C91F1D-B00C-4525-BCF3-1879717B777F}"/>
                  </a:ext>
                </a:extLst>
              </p:cNvPr>
              <p:cNvCxnSpPr>
                <a:stCxn id="25" idx="4"/>
                <a:endCxn id="26"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E2CB2A2-C3C7-4908-B66B-0ACC98733CAF}"/>
                  </a:ext>
                </a:extLst>
              </p:cNvPr>
              <p:cNvCxnSpPr>
                <a:cxnSpLocks/>
                <a:stCxn id="26" idx="2"/>
                <a:endCxn id="27"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0CABA6D-BBA0-4E7F-BF59-B82A63359520}"/>
                  </a:ext>
                </a:extLst>
              </p:cNvPr>
              <p:cNvCxnSpPr>
                <a:stCxn id="26" idx="6"/>
                <a:endCxn id="31" idx="0"/>
              </p:cNvCxnSpPr>
              <p:nvPr/>
            </p:nvCxnSpPr>
            <p:spPr>
              <a:xfrm>
                <a:off x="3095763" y="5050721"/>
                <a:ext cx="457199" cy="3608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D2B39A0-6590-4098-91BC-37E3F64E5DDC}"/>
                  </a:ext>
                </a:extLst>
              </p:cNvPr>
              <p:cNvCxnSpPr>
                <a:stCxn id="27" idx="4"/>
                <a:endCxn id="30" idx="0"/>
              </p:cNvCxnSpPr>
              <p:nvPr/>
            </p:nvCxnSpPr>
            <p:spPr>
              <a:xfrm flipH="1">
                <a:off x="1902939" y="5749486"/>
                <a:ext cx="1" cy="30998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E416563-A5F8-43DF-9D05-7FAC983295A5}"/>
                  </a:ext>
                </a:extLst>
              </p:cNvPr>
              <p:cNvCxnSpPr>
                <a:stCxn id="24" idx="4"/>
                <a:endCxn id="28"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02AEA4E-8CD3-43D8-A953-66F3BDAA73D3}"/>
                  </a:ext>
                </a:extLst>
              </p:cNvPr>
              <p:cNvCxnSpPr>
                <a:stCxn id="28" idx="4"/>
                <a:endCxn id="29"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5A749B9-F82E-4E6C-AFF7-7F1DF5A01C10}"/>
                  </a:ext>
                </a:extLst>
              </p:cNvPr>
              <p:cNvCxnSpPr>
                <a:stCxn id="29" idx="2"/>
                <a:endCxn id="34" idx="0"/>
              </p:cNvCxnSpPr>
              <p:nvPr/>
            </p:nvCxnSpPr>
            <p:spPr>
              <a:xfrm flipH="1">
                <a:off x="4465971" y="5059394"/>
                <a:ext cx="686620" cy="3601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B08C3A1-4AD6-436D-86C8-B800606E4BCF}"/>
                  </a:ext>
                </a:extLst>
              </p:cNvPr>
              <p:cNvCxnSpPr>
                <a:stCxn id="29" idx="6"/>
                <a:endCxn id="33" idx="0"/>
              </p:cNvCxnSpPr>
              <p:nvPr/>
            </p:nvCxnSpPr>
            <p:spPr>
              <a:xfrm>
                <a:off x="5678864" y="5059394"/>
                <a:ext cx="701339" cy="364655"/>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8" name="矩形: 圆角 17">
              <a:extLst>
                <a:ext uri="{FF2B5EF4-FFF2-40B4-BE49-F238E27FC236}">
                  <a16:creationId xmlns:a16="http://schemas.microsoft.com/office/drawing/2014/main" id="{BDBBEC13-2D49-4CEA-A829-DDD4C1096A88}"/>
                </a:ext>
              </a:extLst>
            </p:cNvPr>
            <p:cNvSpPr/>
            <p:nvPr/>
          </p:nvSpPr>
          <p:spPr>
            <a:xfrm>
              <a:off x="419417" y="1608087"/>
              <a:ext cx="8329244" cy="4703570"/>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a:extLst>
                <a:ext uri="{FF2B5EF4-FFF2-40B4-BE49-F238E27FC236}">
                  <a16:creationId xmlns:a16="http://schemas.microsoft.com/office/drawing/2014/main" id="{33781D4B-8529-4428-B605-F63A46C00276}"/>
                </a:ext>
              </a:extLst>
            </p:cNvPr>
            <p:cNvSpPr txBox="1"/>
            <p:nvPr/>
          </p:nvSpPr>
          <p:spPr>
            <a:xfrm>
              <a:off x="807362" y="2237792"/>
              <a:ext cx="2822140" cy="430887"/>
            </a:xfrm>
            <a:prstGeom prst="rect">
              <a:avLst/>
            </a:prstGeom>
            <a:solidFill>
              <a:schemeClr val="accent4">
                <a:lumMod val="20000"/>
                <a:lumOff val="80000"/>
              </a:schemeClr>
            </a:solidFill>
          </p:spPr>
          <p:txBody>
            <a:bodyPr wrap="square" rtlCol="0">
              <a:spAutoFit/>
            </a:bodyPr>
            <a:lstStyle/>
            <a:p>
              <a:r>
                <a:rPr lang="zh-CN" altLang="en-US" sz="1500" b="1">
                  <a:solidFill>
                    <a:schemeClr val="accent2">
                      <a:lumMod val="50000"/>
                    </a:schemeClr>
                  </a:solidFill>
                </a:rPr>
                <a:t>这是一个存在量词公式</a:t>
              </a:r>
            </a:p>
          </p:txBody>
        </p:sp>
      </p:grpSp>
      <p:sp>
        <p:nvSpPr>
          <p:cNvPr id="49" name="文本框 48">
            <a:extLst>
              <a:ext uri="{FF2B5EF4-FFF2-40B4-BE49-F238E27FC236}">
                <a16:creationId xmlns:a16="http://schemas.microsoft.com/office/drawing/2014/main" id="{A9412E91-3ECC-44D8-977D-AE3CB3C6D6C8}"/>
              </a:ext>
            </a:extLst>
          </p:cNvPr>
          <p:cNvSpPr txBox="1"/>
          <p:nvPr/>
        </p:nvSpPr>
        <p:spPr>
          <a:xfrm>
            <a:off x="6556461" y="1144137"/>
            <a:ext cx="1966626" cy="1573572"/>
          </a:xfrm>
          <a:prstGeom prst="rect">
            <a:avLst/>
          </a:prstGeom>
          <a:solidFill>
            <a:schemeClr val="accent4">
              <a:lumMod val="20000"/>
              <a:lumOff val="80000"/>
            </a:schemeClr>
          </a:solidFill>
        </p:spPr>
        <p:txBody>
          <a:bodyPr wrap="square" rtlCol="0">
            <a:spAutoFit/>
          </a:bodyPr>
          <a:lstStyle/>
          <a:p>
            <a:pPr>
              <a:spcBef>
                <a:spcPts val="450"/>
              </a:spcBef>
              <a:spcAft>
                <a:spcPts val="450"/>
              </a:spcAft>
            </a:pPr>
            <a:r>
              <a:rPr lang="zh-CN" altLang="en-US" sz="1400" b="1" dirty="0">
                <a:solidFill>
                  <a:srgbClr val="C00000"/>
                </a:solidFill>
                <a:latin typeface="楷体" panose="02010609060101010101" pitchFamily="49" charset="-122"/>
                <a:ea typeface="楷体" panose="02010609060101010101" pitchFamily="49" charset="-122"/>
              </a:rPr>
              <a:t>归纳定义的最小化原则</a:t>
            </a:r>
            <a:endParaRPr lang="en-US" altLang="zh-CN" sz="1400" b="1" dirty="0">
              <a:solidFill>
                <a:srgbClr val="C00000"/>
              </a:solidFill>
              <a:latin typeface="楷体" panose="02010609060101010101" pitchFamily="49" charset="-122"/>
              <a:ea typeface="楷体" panose="02010609060101010101" pitchFamily="49" charset="-122"/>
            </a:endParaRPr>
          </a:p>
          <a:p>
            <a:pPr marL="128588" indent="-128588">
              <a:lnSpc>
                <a:spcPts val="1800"/>
              </a:lnSpc>
              <a:spcBef>
                <a:spcPts val="450"/>
              </a:spcBef>
              <a:buFont typeface="Arial" panose="020B0604020202020204" pitchFamily="34" charset="0"/>
              <a:buChar char="•"/>
            </a:pPr>
            <a:r>
              <a:rPr lang="zh-CN" altLang="en-US" sz="1200" b="1" dirty="0">
                <a:solidFill>
                  <a:schemeClr val="accent6">
                    <a:lumMod val="50000"/>
                  </a:schemeClr>
                </a:solidFill>
                <a:latin typeface="等线" panose="02010600030101010101" pitchFamily="2" charset="-122"/>
                <a:ea typeface="等线" panose="02010600030101010101" pitchFamily="2" charset="-122"/>
              </a:rPr>
              <a:t>每个公式都是原子公式、否定式、合取式、析取式、</a:t>
            </a:r>
            <a:r>
              <a:rPr lang="zh-CN" altLang="en-US" sz="1200" b="1">
                <a:solidFill>
                  <a:schemeClr val="accent6">
                    <a:lumMod val="50000"/>
                  </a:schemeClr>
                </a:solidFill>
                <a:latin typeface="等线" panose="02010600030101010101" pitchFamily="2" charset="-122"/>
                <a:ea typeface="等线" panose="02010600030101010101" pitchFamily="2" charset="-122"/>
              </a:rPr>
              <a:t>蕴涵式、双蕴涵式、全称量词公式和存在量词公式之一</a:t>
            </a:r>
            <a:endParaRPr lang="en-US" altLang="zh-CN" sz="1200" b="1" dirty="0">
              <a:solidFill>
                <a:schemeClr val="accent6">
                  <a:lumMod val="50000"/>
                </a:schemeClr>
              </a:solidFill>
              <a:latin typeface="等线" panose="02010600030101010101" pitchFamily="2" charset="-122"/>
              <a:ea typeface="等线" panose="02010600030101010101" pitchFamily="2" charset="-122"/>
            </a:endParaRPr>
          </a:p>
        </p:txBody>
      </p:sp>
      <p:sp>
        <p:nvSpPr>
          <p:cNvPr id="2" name="文本框 1">
            <a:extLst>
              <a:ext uri="{FF2B5EF4-FFF2-40B4-BE49-F238E27FC236}">
                <a16:creationId xmlns:a16="http://schemas.microsoft.com/office/drawing/2014/main" id="{D0380CF8-7484-48CE-B28F-095B5239B2F7}"/>
              </a:ext>
            </a:extLst>
          </p:cNvPr>
          <p:cNvSpPr txBox="1"/>
          <p:nvPr/>
        </p:nvSpPr>
        <p:spPr>
          <a:xfrm>
            <a:off x="6699743" y="3160370"/>
            <a:ext cx="1823344" cy="954107"/>
          </a:xfrm>
          <a:prstGeom prst="rect">
            <a:avLst/>
          </a:prstGeom>
          <a:solidFill>
            <a:schemeClr val="accent5">
              <a:lumMod val="20000"/>
              <a:lumOff val="80000"/>
            </a:schemeClr>
          </a:solidFill>
        </p:spPr>
        <p:txBody>
          <a:bodyPr wrap="square" rtlCol="0">
            <a:spAutoFit/>
          </a:bodyPr>
          <a:lstStyle/>
          <a:p>
            <a:r>
              <a:rPr lang="zh-CN" altLang="en-US" sz="1400" b="1">
                <a:solidFill>
                  <a:schemeClr val="accent2">
                    <a:lumMod val="50000"/>
                  </a:schemeClr>
                </a:solidFill>
              </a:rPr>
              <a:t>为简便起见，抽象语法树以原子公式为叶子节点，不给出项的归纳构造过程</a:t>
            </a:r>
          </a:p>
        </p:txBody>
      </p:sp>
    </p:spTree>
    <p:extLst>
      <p:ext uri="{BB962C8B-B14F-4D97-AF65-F5344CB8AC3E}">
        <p14:creationId xmlns:p14="http://schemas.microsoft.com/office/powerpoint/2010/main" val="9608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一阶逻辑公式的子项</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315D1B7-8455-406B-8388-3F03FC01132D}"/>
                  </a:ext>
                </a:extLst>
              </p:cNvPr>
              <p:cNvSpPr txBox="1"/>
              <p:nvPr/>
            </p:nvSpPr>
            <p:spPr>
              <a:xfrm>
                <a:off x="685797" y="744244"/>
                <a:ext cx="7772397" cy="1377300"/>
              </a:xfrm>
              <a:prstGeom prst="rect">
                <a:avLst/>
              </a:prstGeom>
              <a:solidFill>
                <a:schemeClr val="accent2">
                  <a:lumMod val="20000"/>
                  <a:lumOff val="80000"/>
                </a:schemeClr>
              </a:solidFill>
            </p:spPr>
            <p:txBody>
              <a:bodyPr wrap="square" rtlCol="0">
                <a:spAutoFit/>
              </a:bodyPr>
              <a:lstStyle/>
              <a:p>
                <a:pPr>
                  <a:spcBef>
                    <a:spcPts val="300"/>
                  </a:spcBef>
                </a:pPr>
                <a:r>
                  <a:rPr lang="zh-CN" altLang="en-US" sz="1600" b="1">
                    <a:solidFill>
                      <a:srgbClr val="002060"/>
                    </a:solidFill>
                    <a:latin typeface="楷体" panose="02010609060101010101" pitchFamily="49" charset="-122"/>
                    <a:ea typeface="楷体" panose="02010609060101010101" pitchFamily="49" charset="-122"/>
                  </a:rPr>
                  <a:t>对于任意项</a:t>
                </a:r>
                <a14:m>
                  <m:oMath xmlns:m="http://schemas.openxmlformats.org/officeDocument/2006/math">
                    <m:r>
                      <a:rPr lang="en-US" altLang="zh-CN" sz="1600" b="1" i="1" smtClean="0">
                        <a:solidFill>
                          <a:srgbClr val="002060"/>
                        </a:solidFill>
                        <a:latin typeface="Cambria Math" panose="02040503050406030204" pitchFamily="18" charset="0"/>
                      </a:rPr>
                      <m:t>𝒕</m:t>
                    </m:r>
                  </m:oMath>
                </a14:m>
                <a:r>
                  <a:rPr lang="zh-CN" altLang="en-US" sz="1600" b="1">
                    <a:solidFill>
                      <a:srgbClr val="002060"/>
                    </a:solidFill>
                    <a:latin typeface="楷体" panose="02010609060101010101" pitchFamily="49" charset="-122"/>
                    <a:ea typeface="楷体" panose="02010609060101010101" pitchFamily="49" charset="-122"/>
                  </a:rPr>
                  <a:t>，归纳定义它的所有</a:t>
                </a:r>
                <a:r>
                  <a:rPr lang="zh-CN" altLang="en-US" sz="1600" b="1">
                    <a:solidFill>
                      <a:srgbClr val="C00000"/>
                    </a:solidFill>
                    <a:latin typeface="+mn-ea"/>
                  </a:rPr>
                  <a:t>子项</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𝑺𝒖𝒃𝑻𝒆𝒓𝒎</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600" b="1">
                    <a:solidFill>
                      <a:schemeClr val="accent6">
                        <a:lumMod val="50000"/>
                      </a:schemeClr>
                    </a:solidFill>
                    <a:latin typeface="+mn-ea"/>
                  </a:rPr>
                  <a:t>归纳基：若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𝒕</m:t>
                    </m:r>
                  </m:oMath>
                </a14:m>
                <a:r>
                  <a:rPr lang="zh-CN" altLang="en-US" sz="1600" b="1">
                    <a:solidFill>
                      <a:schemeClr val="accent6">
                        <a:lumMod val="50000"/>
                      </a:schemeClr>
                    </a:solidFill>
                    <a:latin typeface="+mn-ea"/>
                  </a:rPr>
                  <a:t>是个体变量符号</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𝒙</m:t>
                    </m:r>
                  </m:oMath>
                </a14:m>
                <a:r>
                  <a:rPr lang="zh-CN" altLang="en-US" sz="1600" b="1">
                    <a:solidFill>
                      <a:schemeClr val="accent6">
                        <a:lumMod val="50000"/>
                      </a:schemeClr>
                    </a:solidFill>
                    <a:latin typeface="+mn-ea"/>
                  </a:rPr>
                  <a:t>或常量符号</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𝒄</m:t>
                    </m:r>
                  </m:oMath>
                </a14:m>
                <a:r>
                  <a:rPr lang="zh-CN" altLang="en-US" sz="1600" b="1">
                    <a:solidFill>
                      <a:schemeClr val="accent6">
                        <a:lumMod val="50000"/>
                      </a:schemeClr>
                    </a:solidFill>
                    <a:latin typeface="+mn-ea"/>
                  </a:rPr>
                  <a:t>，则</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𝑺𝒖𝒃𝑻𝒆𝒓𝒎</m:t>
                    </m:r>
                    <m:d>
                      <m:dPr>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𝒕</m:t>
                        </m:r>
                      </m:e>
                    </m:d>
                    <m:r>
                      <a:rPr lang="en-US" altLang="zh-CN" sz="1600" b="1" i="1" smtClean="0">
                        <a:solidFill>
                          <a:schemeClr val="accent6">
                            <a:lumMod val="50000"/>
                          </a:schemeClr>
                        </a:solidFill>
                        <a:latin typeface="Cambria Math" panose="02040503050406030204" pitchFamily="18" charset="0"/>
                      </a:rPr>
                      <m:t>= </m:t>
                    </m:r>
                    <m:d>
                      <m:dPr>
                        <m:begChr m:val="{"/>
                        <m:endChr m:val="}"/>
                        <m:ctrlPr>
                          <a:rPr lang="en-US" altLang="zh-CN" sz="1600" b="1" i="1" smtClean="0">
                            <a:solidFill>
                              <a:schemeClr val="accent6">
                                <a:lumMod val="50000"/>
                              </a:schemeClr>
                            </a:solidFill>
                            <a:latin typeface="Cambria Math" panose="02040503050406030204" pitchFamily="18" charset="0"/>
                          </a:rPr>
                        </m:ctrlPr>
                      </m:dPr>
                      <m:e>
                        <m:r>
                          <a:rPr lang="en-US" altLang="zh-CN" sz="1600" b="1" i="1" smtClean="0">
                            <a:solidFill>
                              <a:schemeClr val="accent6">
                                <a:lumMod val="50000"/>
                              </a:schemeClr>
                            </a:solidFill>
                            <a:latin typeface="Cambria Math" panose="02040503050406030204" pitchFamily="18" charset="0"/>
                          </a:rPr>
                          <m:t>𝒕</m:t>
                        </m:r>
                      </m:e>
                    </m:d>
                  </m:oMath>
                </a14:m>
                <a:endParaRPr lang="en-US" altLang="zh-CN" sz="1600" b="1">
                  <a:solidFill>
                    <a:schemeClr val="accent6">
                      <a:lumMod val="50000"/>
                    </a:schemeClr>
                  </a:solidFill>
                  <a:latin typeface="+mn-ea"/>
                </a:endParaRPr>
              </a:p>
              <a:p>
                <a:pPr marL="285750" indent="-285750">
                  <a:spcBef>
                    <a:spcPts val="3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元函数符号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𝒇</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𝑺𝒖𝒃𝑻𝒆𝒓𝒎</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𝒕</m:t>
                        </m:r>
                      </m:e>
                    </m:d>
                    <m:r>
                      <a:rPr lang="en-US" altLang="zh-CN" sz="1400" b="1" i="1" smtClean="0">
                        <a:solidFill>
                          <a:schemeClr val="accent2">
                            <a:lumMod val="50000"/>
                          </a:schemeClr>
                        </a:solidFill>
                        <a:latin typeface="Cambria Math" panose="02040503050406030204" pitchFamily="18" charset="0"/>
                      </a:rPr>
                      <m:t>= </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𝒕</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𝑺𝒖𝒃𝑻𝒆𝒓𝒎</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𝒏</m:t>
                            </m:r>
                          </m:sub>
                        </m:sSub>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6315D1B7-8455-406B-8388-3F03FC01132D}"/>
                  </a:ext>
                </a:extLst>
              </p:cNvPr>
              <p:cNvSpPr txBox="1">
                <a:spLocks noRot="1" noChangeAspect="1" noMove="1" noResize="1" noEditPoints="1" noAdjustHandles="1" noChangeArrowheads="1" noChangeShapeType="1" noTextEdit="1"/>
              </p:cNvSpPr>
              <p:nvPr/>
            </p:nvSpPr>
            <p:spPr>
              <a:xfrm>
                <a:off x="685797" y="744244"/>
                <a:ext cx="7772397" cy="1377300"/>
              </a:xfrm>
              <a:prstGeom prst="rect">
                <a:avLst/>
              </a:prstGeom>
              <a:blipFill>
                <a:blip r:embed="rId2"/>
                <a:stretch>
                  <a:fillRect l="-392" t="-22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CFEF34D-4B8B-4FC0-BCD4-F415F10A515E}"/>
                  </a:ext>
                </a:extLst>
              </p:cNvPr>
              <p:cNvSpPr txBox="1"/>
              <p:nvPr/>
            </p:nvSpPr>
            <p:spPr>
              <a:xfrm>
                <a:off x="685797" y="2259011"/>
                <a:ext cx="7772397" cy="2354491"/>
              </a:xfrm>
              <a:prstGeom prst="rect">
                <a:avLst/>
              </a:prstGeom>
              <a:solidFill>
                <a:schemeClr val="accent2">
                  <a:lumMod val="20000"/>
                  <a:lumOff val="80000"/>
                </a:schemeClr>
              </a:solidFill>
            </p:spPr>
            <p:txBody>
              <a:bodyPr wrap="square" rtlCol="0">
                <a:spAutoFit/>
              </a:bodyPr>
              <a:lstStyle/>
              <a:p>
                <a:pPr>
                  <a:spcBef>
                    <a:spcPts val="300"/>
                  </a:spcBef>
                </a:pPr>
                <a:r>
                  <a:rPr lang="zh-CN" altLang="en-US" sz="1600" b="1">
                    <a:solidFill>
                      <a:srgbClr val="002060"/>
                    </a:solidFill>
                    <a:latin typeface="楷体" panose="02010609060101010101" pitchFamily="49" charset="-122"/>
                    <a:ea typeface="楷体" panose="02010609060101010101" pitchFamily="49" charset="-122"/>
                  </a:rPr>
                  <a:t>对于任意项</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，归纳定义它的所有</a:t>
                </a:r>
                <a:r>
                  <a:rPr lang="zh-CN" altLang="en-US" sz="1600" b="1">
                    <a:solidFill>
                      <a:srgbClr val="C00000"/>
                    </a:solidFill>
                    <a:latin typeface="+mn-ea"/>
                  </a:rPr>
                  <a:t>子项</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𝑺𝒖𝒃𝑻𝒆𝒓𝒎</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600" b="1">
                    <a:solidFill>
                      <a:schemeClr val="accent6">
                        <a:lumMod val="50000"/>
                      </a:schemeClr>
                    </a:solidFill>
                    <a:latin typeface="+mn-ea"/>
                  </a:rPr>
                  <a:t>归纳基：</a:t>
                </a:r>
                <a:endParaRPr lang="en-US" altLang="zh-CN" sz="16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是原子公式，即存在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元谓词符号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𝑺𝒖𝒃𝑻𝒆𝒓𝒎</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𝑺𝒖𝒎𝑻𝒆𝒓𝒎</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𝑺𝒖𝒃𝑻𝒆𝒓𝒎</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𝑪</m:t>
                        </m:r>
                      </m:e>
                    </m:d>
                  </m:oMath>
                </a14:m>
                <a:endParaRPr lang="en-US" altLang="zh-CN" sz="1400" b="1">
                  <a:solidFill>
                    <a:schemeClr val="accent2">
                      <a:lumMod val="50000"/>
                    </a:schemeClr>
                  </a:solidFill>
                  <a:latin typeface="楷体" panose="02010609060101010101" pitchFamily="49" charset="-122"/>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e>
                    </m:d>
                    <m:r>
                      <a:rPr lang="en-US" altLang="zh-CN" sz="1400" b="1" i="1" smtClean="0">
                        <a:solidFill>
                          <a:srgbClr val="C00000"/>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4CFEF34D-4B8B-4FC0-BCD4-F415F10A515E}"/>
                  </a:ext>
                </a:extLst>
              </p:cNvPr>
              <p:cNvSpPr txBox="1">
                <a:spLocks noRot="1" noChangeAspect="1" noMove="1" noResize="1" noEditPoints="1" noAdjustHandles="1" noChangeArrowheads="1" noChangeShapeType="1" noTextEdit="1"/>
              </p:cNvSpPr>
              <p:nvPr/>
            </p:nvSpPr>
            <p:spPr>
              <a:xfrm>
                <a:off x="685797" y="2259011"/>
                <a:ext cx="7772397" cy="2354491"/>
              </a:xfrm>
              <a:prstGeom prst="rect">
                <a:avLst/>
              </a:prstGeom>
              <a:blipFill>
                <a:blip r:embed="rId3"/>
                <a:stretch>
                  <a:fillRect l="-392" t="-1295" b="-12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CF9D520-DB80-4385-A790-D988C7A08A14}"/>
                  </a:ext>
                </a:extLst>
              </p:cNvPr>
              <p:cNvSpPr txBox="1"/>
              <p:nvPr/>
            </p:nvSpPr>
            <p:spPr>
              <a:xfrm>
                <a:off x="6435969" y="3187619"/>
                <a:ext cx="2022225"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注意</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𝒙𝑩</m:t>
                    </m:r>
                  </m:oMath>
                </a14:m>
                <a:r>
                  <a:rPr lang="zh-CN" altLang="en-US" sz="1400" b="1">
                    <a:solidFill>
                      <a:schemeClr val="bg1"/>
                    </a:solidFill>
                  </a:rPr>
                  <a:t>或</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𝒙𝑩</m:t>
                    </m:r>
                  </m:oMath>
                </a14:m>
                <a:r>
                  <a:rPr lang="zh-CN" altLang="en-US" sz="1400" b="1">
                    <a:solidFill>
                      <a:schemeClr val="bg1"/>
                    </a:solidFill>
                  </a:rPr>
                  <a:t>没有要求</a:t>
                </a:r>
                <a14:m>
                  <m:oMath xmlns:m="http://schemas.openxmlformats.org/officeDocument/2006/math">
                    <m:r>
                      <a:rPr lang="en-US" altLang="zh-CN" sz="1400" b="1" i="1" smtClean="0">
                        <a:solidFill>
                          <a:schemeClr val="bg1"/>
                        </a:solidFill>
                        <a:latin typeface="Cambria Math" panose="02040503050406030204" pitchFamily="18" charset="0"/>
                      </a:rPr>
                      <m:t>𝑩</m:t>
                    </m:r>
                  </m:oMath>
                </a14:m>
                <a:r>
                  <a:rPr lang="zh-CN" altLang="en-US" sz="1400" b="1">
                    <a:solidFill>
                      <a:schemeClr val="bg1"/>
                    </a:solidFill>
                  </a:rPr>
                  <a:t>一定出现个体变量</a:t>
                </a:r>
                <a14:m>
                  <m:oMath xmlns:m="http://schemas.openxmlformats.org/officeDocument/2006/math">
                    <m:r>
                      <a:rPr lang="en-US" altLang="zh-CN" sz="1400" b="1" i="1" smtClean="0">
                        <a:solidFill>
                          <a:schemeClr val="bg1"/>
                        </a:solidFill>
                        <a:latin typeface="Cambria Math" panose="02040503050406030204" pitchFamily="18" charset="0"/>
                      </a:rPr>
                      <m:t>𝒙</m:t>
                    </m:r>
                  </m:oMath>
                </a14:m>
                <a:endParaRPr lang="zh-CN" altLang="en-US" sz="1400" b="1">
                  <a:solidFill>
                    <a:schemeClr val="bg1"/>
                  </a:solidFill>
                </a:endParaRPr>
              </a:p>
            </p:txBody>
          </p:sp>
        </mc:Choice>
        <mc:Fallback xmlns="">
          <p:sp>
            <p:nvSpPr>
              <p:cNvPr id="2" name="文本框 1">
                <a:extLst>
                  <a:ext uri="{FF2B5EF4-FFF2-40B4-BE49-F238E27FC236}">
                    <a16:creationId xmlns:a16="http://schemas.microsoft.com/office/drawing/2014/main" id="{7CF9D520-DB80-4385-A790-D988C7A08A14}"/>
                  </a:ext>
                </a:extLst>
              </p:cNvPr>
              <p:cNvSpPr txBox="1">
                <a:spLocks noRot="1" noChangeAspect="1" noMove="1" noResize="1" noEditPoints="1" noAdjustHandles="1" noChangeArrowheads="1" noChangeShapeType="1" noTextEdit="1"/>
              </p:cNvSpPr>
              <p:nvPr/>
            </p:nvSpPr>
            <p:spPr>
              <a:xfrm>
                <a:off x="6435969" y="3187619"/>
                <a:ext cx="2022225" cy="523220"/>
              </a:xfrm>
              <a:prstGeom prst="rect">
                <a:avLst/>
              </a:prstGeom>
              <a:blipFill>
                <a:blip r:embed="rId4"/>
                <a:stretch>
                  <a:fillRect l="-906"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332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一阶逻辑公式的子公式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52176C4-7A4F-42FF-BC7D-8A7AC45DAC35}"/>
                  </a:ext>
                </a:extLst>
              </p:cNvPr>
              <p:cNvSpPr txBox="1"/>
              <p:nvPr/>
            </p:nvSpPr>
            <p:spPr>
              <a:xfrm>
                <a:off x="685797" y="3866103"/>
                <a:ext cx="7655172" cy="620491"/>
              </a:xfrm>
              <a:prstGeom prst="rect">
                <a:avLst/>
              </a:prstGeom>
              <a:solidFill>
                <a:schemeClr val="accent5">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一阶逻辑公式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的抽象语法树任意子树都是</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的某个子公式的抽象语法树</a:t>
                </a:r>
                <a:endParaRPr lang="en-US" altLang="zh-CN" sz="1600" b="1">
                  <a:solidFill>
                    <a:srgbClr val="002060"/>
                  </a:solidFill>
                  <a:latin typeface="楷体" panose="02010609060101010101" pitchFamily="49" charset="-122"/>
                  <a:ea typeface="楷体" panose="02010609060101010101" pitchFamily="49" charset="-122"/>
                </a:endParaRPr>
              </a:p>
              <a:p>
                <a:pPr marL="742950" lvl="1" indent="-285750">
                  <a:lnSpc>
                    <a:spcPts val="1800"/>
                  </a:lnSpc>
                  <a:spcBef>
                    <a:spcPts val="600"/>
                  </a:spcBef>
                  <a:buFont typeface="Arial" panose="020B0604020202020204" pitchFamily="34" charset="0"/>
                  <a:buChar char="•"/>
                </a:pPr>
                <a:r>
                  <a:rPr lang="zh-CN" altLang="en-US" sz="1400" b="1">
                    <a:solidFill>
                      <a:schemeClr val="accent6">
                        <a:lumMod val="50000"/>
                      </a:schemeClr>
                    </a:solidFill>
                    <a:latin typeface="+mn-ea"/>
                  </a:rPr>
                  <a:t>一阶逻辑公式</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latin typeface="+mn-ea"/>
                  </a:rPr>
                  <a:t>的子公式总包括它自己，也可称除它自己之外的子公式为它的</a:t>
                </a:r>
                <a:r>
                  <a:rPr lang="zh-CN" altLang="en-US" sz="1400" b="1">
                    <a:solidFill>
                      <a:srgbClr val="C00000"/>
                    </a:solidFill>
                    <a:latin typeface="+mn-ea"/>
                  </a:rPr>
                  <a:t>真子公式</a:t>
                </a:r>
                <a:endParaRPr lang="en-US" altLang="zh-CN" sz="1400" b="1">
                  <a:solidFill>
                    <a:srgbClr val="C00000"/>
                  </a:solidFill>
                  <a:latin typeface="+mn-ea"/>
                </a:endParaRPr>
              </a:p>
            </p:txBody>
          </p:sp>
        </mc:Choice>
        <mc:Fallback xmlns="">
          <p:sp>
            <p:nvSpPr>
              <p:cNvPr id="9" name="文本框 8">
                <a:extLst>
                  <a:ext uri="{FF2B5EF4-FFF2-40B4-BE49-F238E27FC236}">
                    <a16:creationId xmlns:a16="http://schemas.microsoft.com/office/drawing/2014/main" id="{752176C4-7A4F-42FF-BC7D-8A7AC45DAC35}"/>
                  </a:ext>
                </a:extLst>
              </p:cNvPr>
              <p:cNvSpPr txBox="1">
                <a:spLocks noRot="1" noChangeAspect="1" noMove="1" noResize="1" noEditPoints="1" noAdjustHandles="1" noChangeArrowheads="1" noChangeShapeType="1" noTextEdit="1"/>
              </p:cNvSpPr>
              <p:nvPr/>
            </p:nvSpPr>
            <p:spPr>
              <a:xfrm>
                <a:off x="685797" y="3866103"/>
                <a:ext cx="7655172" cy="620491"/>
              </a:xfrm>
              <a:prstGeom prst="rect">
                <a:avLst/>
              </a:prstGeom>
              <a:blipFill>
                <a:blip r:embed="rId2"/>
                <a:stretch>
                  <a:fillRect l="-239" t="-6863"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B5A3569-F553-48D0-97B2-9F91ABC5304B}"/>
                  </a:ext>
                </a:extLst>
              </p:cNvPr>
              <p:cNvSpPr txBox="1"/>
              <p:nvPr/>
            </p:nvSpPr>
            <p:spPr>
              <a:xfrm>
                <a:off x="685797" y="893478"/>
                <a:ext cx="6843353" cy="2836418"/>
              </a:xfrm>
              <a:prstGeom prst="rect">
                <a:avLst/>
              </a:prstGeom>
              <a:solidFill>
                <a:schemeClr val="accent2">
                  <a:lumMod val="20000"/>
                  <a:lumOff val="80000"/>
                </a:schemeClr>
              </a:solidFill>
            </p:spPr>
            <p:txBody>
              <a:bodyPr wrap="square" rtlCol="0">
                <a:spAutoFit/>
              </a:bodyPr>
              <a:lstStyle/>
              <a:p>
                <a:pPr>
                  <a:lnSpc>
                    <a:spcPts val="2000"/>
                  </a:lnSpc>
                  <a:spcBef>
                    <a:spcPts val="600"/>
                  </a:spcBef>
                </a:pPr>
                <a:r>
                  <a:rPr lang="zh-CN" altLang="en-US" sz="1600" b="1">
                    <a:solidFill>
                      <a:srgbClr val="002060"/>
                    </a:solidFill>
                    <a:latin typeface="楷体" panose="02010609060101010101" pitchFamily="49" charset="-122"/>
                    <a:ea typeface="楷体" panose="02010609060101010101" pitchFamily="49" charset="-122"/>
                  </a:rPr>
                  <a:t>对于任意项</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，归纳定义它的所有</a:t>
                </a:r>
                <a:r>
                  <a:rPr lang="zh-CN" altLang="en-US" sz="1600" b="1">
                    <a:solidFill>
                      <a:srgbClr val="C00000"/>
                    </a:solidFill>
                    <a:latin typeface="+mn-ea"/>
                  </a:rPr>
                  <a:t>子公式</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𝑺𝒖𝒃𝑭𝒐𝒓𝒎</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600" b="1">
                    <a:solidFill>
                      <a:schemeClr val="accent6">
                        <a:lumMod val="50000"/>
                      </a:schemeClr>
                    </a:solidFill>
                    <a:latin typeface="+mn-ea"/>
                  </a:rPr>
                  <a:t>归纳基：</a:t>
                </a:r>
                <a:endParaRPr lang="en-US" altLang="zh-CN" sz="1600" b="1">
                  <a:solidFill>
                    <a:schemeClr val="accent6">
                      <a:lumMod val="50000"/>
                    </a:schemeClr>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是原子公式，即存在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元谓词符号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𝑺𝒖𝒃𝑭𝒐𝒓𝒎</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𝑭𝒐𝒓𝒎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𝑭𝒐𝒓𝒎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𝑭𝒐𝒓𝒎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𝑭𝒐𝒓𝒎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𝑺𝒖𝒃𝑭𝒐𝒓𝒎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𝑪</m:t>
                        </m:r>
                      </m:e>
                    </m:d>
                  </m:oMath>
                </a14:m>
                <a:endParaRPr lang="en-US" altLang="zh-CN" sz="1400" b="1">
                  <a:solidFill>
                    <a:schemeClr val="accent2">
                      <a:lumMod val="50000"/>
                    </a:schemeClr>
                  </a:solidFill>
                  <a:latin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𝑺𝒖𝒃</m:t>
                    </m:r>
                    <m:r>
                      <a:rPr lang="en-US" altLang="zh-CN" sz="1400" b="1" i="1" smtClean="0">
                        <a:solidFill>
                          <a:schemeClr val="accent2">
                            <a:lumMod val="50000"/>
                          </a:schemeClr>
                        </a:solidFill>
                        <a:latin typeface="Cambria Math" panose="02040503050406030204" pitchFamily="18" charset="0"/>
                      </a:rPr>
                      <m:t>𝑭𝒐𝒓𝒎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𝑺𝒖𝒃𝑻𝒆𝒓𝒎</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0B5A3569-F553-48D0-97B2-9F91ABC5304B}"/>
                  </a:ext>
                </a:extLst>
              </p:cNvPr>
              <p:cNvSpPr txBox="1">
                <a:spLocks noRot="1" noChangeAspect="1" noMove="1" noResize="1" noEditPoints="1" noAdjustHandles="1" noChangeArrowheads="1" noChangeShapeType="1" noTextEdit="1"/>
              </p:cNvSpPr>
              <p:nvPr/>
            </p:nvSpPr>
            <p:spPr>
              <a:xfrm>
                <a:off x="685797" y="893478"/>
                <a:ext cx="6843353" cy="2836418"/>
              </a:xfrm>
              <a:prstGeom prst="rect">
                <a:avLst/>
              </a:prstGeom>
              <a:blipFill>
                <a:blip r:embed="rId3"/>
                <a:stretch>
                  <a:fillRect l="-445" t="-1290" b="-10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72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一阶逻辑公式抽象语法树与子公式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5222E54-0BA7-408E-BC18-A71782FDB8C7}"/>
                  </a:ext>
                </a:extLst>
              </p:cNvPr>
              <p:cNvSpPr txBox="1"/>
              <p:nvPr/>
            </p:nvSpPr>
            <p:spPr>
              <a:xfrm>
                <a:off x="702903" y="686531"/>
                <a:ext cx="5002065" cy="323165"/>
              </a:xfrm>
              <a:prstGeom prst="rect">
                <a:avLst/>
              </a:prstGeom>
              <a:solidFill>
                <a:schemeClr val="accent6">
                  <a:lumMod val="20000"/>
                  <a:lumOff val="80000"/>
                  <a:alpha val="50000"/>
                </a:schemeClr>
              </a:solidFill>
            </p:spPr>
            <p:txBody>
              <a:bodyPr wrap="square" rtlCol="0">
                <a:spAutoFit/>
              </a:bodyPr>
              <a:lstStyle/>
              <a:p>
                <a:pPr>
                  <a:lnSpc>
                    <a:spcPts val="1800"/>
                  </a:lnSpc>
                </a:pPr>
                <a:r>
                  <a:rPr lang="zh-CN" altLang="en-US" sz="1500" b="1">
                    <a:solidFill>
                      <a:srgbClr val="002060"/>
                    </a:solidFill>
                  </a:rPr>
                  <a:t>假定</a:t>
                </a:r>
                <a14:m>
                  <m:oMath xmlns:m="http://schemas.openxmlformats.org/officeDocument/2006/math">
                    <m:r>
                      <a:rPr lang="en-US" altLang="zh-CN" sz="1500" b="1" i="1">
                        <a:solidFill>
                          <a:srgbClr val="002060"/>
                        </a:solidFill>
                        <a:latin typeface="Cambria Math" panose="02040503050406030204" pitchFamily="18" charset="0"/>
                      </a:rPr>
                      <m:t>𝑽</m:t>
                    </m:r>
                    <m:r>
                      <a:rPr lang="en-US" altLang="zh-CN" sz="1500" b="1" i="1">
                        <a:solidFill>
                          <a:srgbClr val="002060"/>
                        </a:solidFill>
                        <a:latin typeface="Cambria Math" panose="02040503050406030204" pitchFamily="18" charset="0"/>
                      </a:rPr>
                      <m:t> = </m:t>
                    </m:r>
                    <m:d>
                      <m:dPr>
                        <m:begChr m:val="{"/>
                        <m:endChr m:val="}"/>
                        <m:ctrlPr>
                          <a:rPr lang="en-US" altLang="zh-CN" sz="1500" b="1" i="1">
                            <a:solidFill>
                              <a:srgbClr val="002060"/>
                            </a:solidFill>
                            <a:latin typeface="Cambria Math" panose="02040503050406030204" pitchFamily="18" charset="0"/>
                          </a:rPr>
                        </m:ctrlPr>
                      </m:dPr>
                      <m:e>
                        <m:r>
                          <a:rPr lang="en-US" altLang="zh-CN" sz="1500" b="1" i="1">
                            <a:solidFill>
                              <a:srgbClr val="002060"/>
                            </a:solidFill>
                            <a:latin typeface="Cambria Math" panose="02040503050406030204" pitchFamily="18" charset="0"/>
                          </a:rPr>
                          <m:t>𝒙</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𝒚</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𝒛</m:t>
                        </m:r>
                      </m:e>
                    </m:d>
                  </m:oMath>
                </a14:m>
                <a:r>
                  <a:rPr lang="zh-CN" altLang="en-US" sz="1500" b="1">
                    <a:solidFill>
                      <a:srgbClr val="002060"/>
                    </a:solidFill>
                  </a:rPr>
                  <a:t>，</a:t>
                </a:r>
                <a14:m>
                  <m:oMath xmlns:m="http://schemas.openxmlformats.org/officeDocument/2006/math">
                    <m:r>
                      <a:rPr lang="en-US" altLang="zh-CN" sz="1500" b="1" i="1">
                        <a:solidFill>
                          <a:srgbClr val="002060"/>
                        </a:solidFill>
                        <a:latin typeface="Cambria Math" panose="02040503050406030204" pitchFamily="18" charset="0"/>
                        <a:ea typeface="Cambria Math" panose="02040503050406030204" pitchFamily="18" charset="0"/>
                      </a:rPr>
                      <m:t>𝓛</m:t>
                    </m:r>
                  </m:oMath>
                </a14:m>
                <a:r>
                  <a:rPr lang="zh-CN" altLang="en-US" sz="1500" b="1">
                    <a:solidFill>
                      <a:srgbClr val="002060"/>
                    </a:solidFill>
                  </a:rPr>
                  <a:t>有一元</a:t>
                </a:r>
                <a:r>
                  <a:rPr lang="zh-CN" altLang="en-US" sz="1500" b="1">
                    <a:solidFill>
                      <a:srgbClr val="002060"/>
                    </a:solidFill>
                    <a:latin typeface="+mj-lt"/>
                  </a:rPr>
                  <a:t>谓词符号</a:t>
                </a:r>
                <a14:m>
                  <m:oMath xmlns:m="http://schemas.openxmlformats.org/officeDocument/2006/math">
                    <m:r>
                      <a:rPr lang="en-US" altLang="zh-CN" sz="1500" b="1" i="1">
                        <a:solidFill>
                          <a:srgbClr val="002060"/>
                        </a:solidFill>
                        <a:latin typeface="Cambria Math" panose="02040503050406030204" pitchFamily="18" charset="0"/>
                      </a:rPr>
                      <m:t>𝑭</m:t>
                    </m:r>
                    <m:r>
                      <a:rPr lang="en-US" altLang="zh-CN" sz="1500" b="1" i="1">
                        <a:solidFill>
                          <a:srgbClr val="002060"/>
                        </a:solidFill>
                        <a:latin typeface="Cambria Math" panose="02040503050406030204" pitchFamily="18" charset="0"/>
                      </a:rPr>
                      <m:t>, </m:t>
                    </m:r>
                  </m:oMath>
                </a14:m>
                <a:r>
                  <a:rPr lang="zh-CN" altLang="en-US" sz="1500" b="1">
                    <a:solidFill>
                      <a:srgbClr val="002060"/>
                    </a:solidFill>
                    <a:latin typeface="+mj-lt"/>
                  </a:rPr>
                  <a:t>二元谓词符号</a:t>
                </a:r>
                <a14:m>
                  <m:oMath xmlns:m="http://schemas.openxmlformats.org/officeDocument/2006/math">
                    <m:r>
                      <a:rPr lang="en-US" altLang="zh-CN" sz="1500" b="1" i="1">
                        <a:solidFill>
                          <a:srgbClr val="002060"/>
                        </a:solidFill>
                        <a:latin typeface="Cambria Math" panose="02040503050406030204" pitchFamily="18" charset="0"/>
                      </a:rPr>
                      <m:t>𝑮</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𝑯</m:t>
                    </m:r>
                  </m:oMath>
                </a14:m>
                <a:endParaRPr lang="zh-CN" altLang="en-US" sz="1500" b="1">
                  <a:solidFill>
                    <a:srgbClr val="002060"/>
                  </a:solidFill>
                </a:endParaRPr>
              </a:p>
            </p:txBody>
          </p:sp>
        </mc:Choice>
        <mc:Fallback xmlns="">
          <p:sp>
            <p:nvSpPr>
              <p:cNvPr id="8" name="文本框 7">
                <a:extLst>
                  <a:ext uri="{FF2B5EF4-FFF2-40B4-BE49-F238E27FC236}">
                    <a16:creationId xmlns:a16="http://schemas.microsoft.com/office/drawing/2014/main" id="{65222E54-0BA7-408E-BC18-A71782FDB8C7}"/>
                  </a:ext>
                </a:extLst>
              </p:cNvPr>
              <p:cNvSpPr txBox="1">
                <a:spLocks noRot="1" noChangeAspect="1" noMove="1" noResize="1" noEditPoints="1" noAdjustHandles="1" noChangeArrowheads="1" noChangeShapeType="1" noTextEdit="1"/>
              </p:cNvSpPr>
              <p:nvPr/>
            </p:nvSpPr>
            <p:spPr>
              <a:xfrm>
                <a:off x="702903" y="686531"/>
                <a:ext cx="5002065" cy="323165"/>
              </a:xfrm>
              <a:prstGeom prst="rect">
                <a:avLst/>
              </a:prstGeom>
              <a:blipFill>
                <a:blip r:embed="rId2"/>
                <a:stretch>
                  <a:fillRect l="-487" t="-5660" b="-18868"/>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A98FC4DD-0D7B-4192-9E32-B9274B95BBB6}"/>
              </a:ext>
            </a:extLst>
          </p:cNvPr>
          <p:cNvGrpSpPr/>
          <p:nvPr/>
        </p:nvGrpSpPr>
        <p:grpSpPr>
          <a:xfrm>
            <a:off x="744480" y="1159656"/>
            <a:ext cx="6342078" cy="3527678"/>
            <a:chOff x="419417" y="1608087"/>
            <a:chExt cx="8456104" cy="470357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614FD33-A811-4389-916D-6D21C2E57496}"/>
                    </a:ext>
                  </a:extLst>
                </p:cNvPr>
                <p:cNvSpPr txBox="1"/>
                <p:nvPr/>
              </p:nvSpPr>
              <p:spPr>
                <a:xfrm>
                  <a:off x="419417" y="5870526"/>
                  <a:ext cx="8456104" cy="330945"/>
                </a:xfrm>
                <a:prstGeom prst="rect">
                  <a:avLst/>
                </a:prstGeom>
                <a:noFill/>
              </p:spPr>
              <p:txBody>
                <a:bodyPr wrap="square" rtlCol="0">
                  <a:spAutoFit/>
                </a:bodyPr>
                <a:lstStyle/>
                <a:p>
                  <a:r>
                    <a:rPr lang="zh-CN" altLang="en-US" sz="1013"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𝒙</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𝑮</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𝒙</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𝒚𝑭</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𝑯</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𝒙</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𝑭</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𝑯</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r>
                        <a:rPr lang="en-US" altLang="zh-CN" sz="1013" b="1" i="1">
                          <a:solidFill>
                            <a:srgbClr val="002060"/>
                          </a:solidFill>
                          <a:latin typeface="Cambria Math" panose="02040503050406030204" pitchFamily="18" charset="0"/>
                        </a:rPr>
                        <m:t>)))</m:t>
                      </m:r>
                    </m:oMath>
                  </a14:m>
                  <a:r>
                    <a:rPr lang="zh-CN" altLang="en-US" sz="1013"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10" name="文本框 9">
                  <a:extLst>
                    <a:ext uri="{FF2B5EF4-FFF2-40B4-BE49-F238E27FC236}">
                      <a16:creationId xmlns:a16="http://schemas.microsoft.com/office/drawing/2014/main" id="{2614FD33-A811-4389-916D-6D21C2E57496}"/>
                    </a:ext>
                  </a:extLst>
                </p:cNvPr>
                <p:cNvSpPr txBox="1">
                  <a:spLocks noRot="1" noChangeAspect="1" noMove="1" noResize="1" noEditPoints="1" noAdjustHandles="1" noChangeArrowheads="1" noChangeShapeType="1" noTextEdit="1"/>
                </p:cNvSpPr>
                <p:nvPr/>
              </p:nvSpPr>
              <p:spPr>
                <a:xfrm>
                  <a:off x="419417" y="5870526"/>
                  <a:ext cx="8456104" cy="330945"/>
                </a:xfrm>
                <a:prstGeom prst="rect">
                  <a:avLst/>
                </a:prstGeom>
                <a:blipFill>
                  <a:blip r:embed="rId3"/>
                  <a:stretch>
                    <a:fillRect b="-12500"/>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B834D5CC-4384-4F01-940D-9B023AF4F176}"/>
                </a:ext>
              </a:extLst>
            </p:cNvPr>
            <p:cNvGrpSpPr/>
            <p:nvPr/>
          </p:nvGrpSpPr>
          <p:grpSpPr>
            <a:xfrm>
              <a:off x="1591469" y="1671698"/>
              <a:ext cx="6112000" cy="4096036"/>
              <a:chOff x="725403" y="2171270"/>
              <a:chExt cx="6112000" cy="4096036"/>
            </a:xfrm>
          </p:grpSpPr>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0F2149AB-710D-4384-B26F-85CD53C56ECD}"/>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𝑥</m:t>
                          </m:r>
                        </m:oMath>
                      </m:oMathPara>
                    </a14:m>
                    <a:endParaRPr lang="zh-CN" altLang="en-US" sz="1013"/>
                  </a:p>
                </p:txBody>
              </p:sp>
            </mc:Choice>
            <mc:Fallback xmlns="">
              <p:sp>
                <p:nvSpPr>
                  <p:cNvPr id="3" name="椭圆 2">
                    <a:extLst>
                      <a:ext uri="{FF2B5EF4-FFF2-40B4-BE49-F238E27FC236}">
                        <a16:creationId xmlns:a16="http://schemas.microsoft.com/office/drawing/2014/main" id="{ADE26FC4-D0E1-40F6-A857-D17D689CE96F}"/>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B90D80FE-D117-461D-A4C9-5A95B12589FA}"/>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2" name="椭圆 11">
                    <a:extLst>
                      <a:ext uri="{FF2B5EF4-FFF2-40B4-BE49-F238E27FC236}">
                        <a16:creationId xmlns:a16="http://schemas.microsoft.com/office/drawing/2014/main" id="{AC6EF9E5-26AF-46CD-880D-104EE4388615}"/>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E9ABEA01-06B4-438B-9733-A6F6A838DA35}"/>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3" name="椭圆 12">
                    <a:extLst>
                      <a:ext uri="{FF2B5EF4-FFF2-40B4-BE49-F238E27FC236}">
                        <a16:creationId xmlns:a16="http://schemas.microsoft.com/office/drawing/2014/main" id="{3B645DDA-BA39-4444-AC31-3985A8F35209}"/>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09590DFD-F6F7-4A14-9AED-1229A4BCB94E}"/>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𝑧</m:t>
                          </m:r>
                        </m:oMath>
                      </m:oMathPara>
                    </a14:m>
                    <a:endParaRPr lang="zh-CN" altLang="en-US" sz="1013"/>
                  </a:p>
                </p:txBody>
              </p:sp>
            </mc:Choice>
            <mc:Fallback xmlns="">
              <p:sp>
                <p:nvSpPr>
                  <p:cNvPr id="14" name="椭圆 13">
                    <a:extLst>
                      <a:ext uri="{FF2B5EF4-FFF2-40B4-BE49-F238E27FC236}">
                        <a16:creationId xmlns:a16="http://schemas.microsoft.com/office/drawing/2014/main" id="{A4F0EA27-04AA-4DE3-B6C5-A4D4D08D822B}"/>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FDD62FEF-8AA3-4268-B0BA-AF55E552912D}"/>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5" name="椭圆 14">
                    <a:extLst>
                      <a:ext uri="{FF2B5EF4-FFF2-40B4-BE49-F238E27FC236}">
                        <a16:creationId xmlns:a16="http://schemas.microsoft.com/office/drawing/2014/main" id="{0D656743-CB6A-4A01-AE48-E62191743488}"/>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0B80739D-225D-41E0-BC16-90DB6C0E0E3E}"/>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6" name="椭圆 15">
                    <a:extLst>
                      <a:ext uri="{FF2B5EF4-FFF2-40B4-BE49-F238E27FC236}">
                        <a16:creationId xmlns:a16="http://schemas.microsoft.com/office/drawing/2014/main" id="{1C86DFBF-3C46-4168-AC03-5BCE89524869}"/>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52FB3DD7-AD0B-4984-A392-6F979B275AD9}"/>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18" name="椭圆 17">
                    <a:extLst>
                      <a:ext uri="{FF2B5EF4-FFF2-40B4-BE49-F238E27FC236}">
                        <a16:creationId xmlns:a16="http://schemas.microsoft.com/office/drawing/2014/main" id="{046B7205-3A6F-4711-9377-6C48565785B5}"/>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8B886B8E-6C8D-4014-B668-C5B409FD9724}"/>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19" name="椭圆 18">
                    <a:extLst>
                      <a:ext uri="{FF2B5EF4-FFF2-40B4-BE49-F238E27FC236}">
                        <a16:creationId xmlns:a16="http://schemas.microsoft.com/office/drawing/2014/main" id="{EC65AE06-7971-44D9-B092-B29B294B567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566AFE98-B6D6-4C46-8DC8-80FAB36A120D}"/>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0" name="椭圆 19">
                    <a:extLst>
                      <a:ext uri="{FF2B5EF4-FFF2-40B4-BE49-F238E27FC236}">
                        <a16:creationId xmlns:a16="http://schemas.microsoft.com/office/drawing/2014/main" id="{2EC9C1B6-A22C-485A-96A0-83314E96F197}"/>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0A76780-6919-4189-8767-F442DE91DE58}"/>
                      </a:ext>
                    </a:extLst>
                  </p:cNvPr>
                  <p:cNvSpPr txBox="1"/>
                  <p:nvPr/>
                </p:nvSpPr>
                <p:spPr>
                  <a:xfrm>
                    <a:off x="1544594" y="6059470"/>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𝒚</m:t>
                              </m:r>
                            </m:e>
                          </m:d>
                        </m:oMath>
                      </m:oMathPara>
                    </a14:m>
                    <a:endParaRPr lang="zh-CN" altLang="en-US" sz="1013" b="1"/>
                  </a:p>
                </p:txBody>
              </p:sp>
            </mc:Choice>
            <mc:Fallback xmlns="">
              <p:sp>
                <p:nvSpPr>
                  <p:cNvPr id="30" name="文本框 29">
                    <a:extLst>
                      <a:ext uri="{FF2B5EF4-FFF2-40B4-BE49-F238E27FC236}">
                        <a16:creationId xmlns:a16="http://schemas.microsoft.com/office/drawing/2014/main" id="{F0A76780-6919-4189-8767-F442DE91DE58}"/>
                      </a:ext>
                    </a:extLst>
                  </p:cNvPr>
                  <p:cNvSpPr txBox="1">
                    <a:spLocks noRot="1" noChangeAspect="1" noMove="1" noResize="1" noEditPoints="1" noAdjustHandles="1" noChangeArrowheads="1" noChangeShapeType="1" noTextEdit="1"/>
                  </p:cNvSpPr>
                  <p:nvPr/>
                </p:nvSpPr>
                <p:spPr>
                  <a:xfrm>
                    <a:off x="1544594" y="6059470"/>
                    <a:ext cx="716691" cy="207836"/>
                  </a:xfrm>
                  <a:prstGeom prst="rect">
                    <a:avLst/>
                  </a:prstGeom>
                  <a:blipFill>
                    <a:blip r:embed="rId13"/>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99E2F5E-39F5-41C1-B1B5-5824B29E494B}"/>
                      </a:ext>
                    </a:extLst>
                  </p:cNvPr>
                  <p:cNvSpPr txBox="1"/>
                  <p:nvPr/>
                </p:nvSpPr>
                <p:spPr>
                  <a:xfrm>
                    <a:off x="3095762" y="5411522"/>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1" name="文本框 30">
                    <a:extLst>
                      <a:ext uri="{FF2B5EF4-FFF2-40B4-BE49-F238E27FC236}">
                        <a16:creationId xmlns:a16="http://schemas.microsoft.com/office/drawing/2014/main" id="{B99E2F5E-39F5-41C1-B1B5-5824B29E494B}"/>
                      </a:ext>
                    </a:extLst>
                  </p:cNvPr>
                  <p:cNvSpPr txBox="1">
                    <a:spLocks noRot="1" noChangeAspect="1" noMove="1" noResize="1" noEditPoints="1" noAdjustHandles="1" noChangeArrowheads="1" noChangeShapeType="1" noTextEdit="1"/>
                  </p:cNvSpPr>
                  <p:nvPr/>
                </p:nvSpPr>
                <p:spPr>
                  <a:xfrm>
                    <a:off x="3095762" y="5411522"/>
                    <a:ext cx="914400" cy="207836"/>
                  </a:xfrm>
                  <a:prstGeom prst="rect">
                    <a:avLst/>
                  </a:prstGeom>
                  <a:blipFill>
                    <a:blip r:embed="rId14"/>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A18701F-428B-416D-AEA3-35C338CA1420}"/>
                      </a:ext>
                    </a:extLst>
                  </p:cNvPr>
                  <p:cNvSpPr txBox="1"/>
                  <p:nvPr/>
                </p:nvSpPr>
                <p:spPr>
                  <a:xfrm>
                    <a:off x="725403" y="4161827"/>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𝑮</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2" name="文本框 31">
                    <a:extLst>
                      <a:ext uri="{FF2B5EF4-FFF2-40B4-BE49-F238E27FC236}">
                        <a16:creationId xmlns:a16="http://schemas.microsoft.com/office/drawing/2014/main" id="{1A18701F-428B-416D-AEA3-35C338CA1420}"/>
                      </a:ext>
                    </a:extLst>
                  </p:cNvPr>
                  <p:cNvSpPr txBox="1">
                    <a:spLocks noRot="1" noChangeAspect="1" noMove="1" noResize="1" noEditPoints="1" noAdjustHandles="1" noChangeArrowheads="1" noChangeShapeType="1" noTextEdit="1"/>
                  </p:cNvSpPr>
                  <p:nvPr/>
                </p:nvSpPr>
                <p:spPr>
                  <a:xfrm>
                    <a:off x="725403" y="4161827"/>
                    <a:ext cx="914400" cy="207836"/>
                  </a:xfrm>
                  <a:prstGeom prst="rect">
                    <a:avLst/>
                  </a:prstGeom>
                  <a:blipFill>
                    <a:blip r:embed="rId15"/>
                    <a:stretch>
                      <a:fillRect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42CF49E-6CAA-4ED0-8D32-EB93E10E3CA7}"/>
                      </a:ext>
                    </a:extLst>
                  </p:cNvPr>
                  <p:cNvSpPr txBox="1"/>
                  <p:nvPr/>
                </p:nvSpPr>
                <p:spPr>
                  <a:xfrm>
                    <a:off x="5923003" y="5424049"/>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3" name="文本框 32">
                    <a:extLst>
                      <a:ext uri="{FF2B5EF4-FFF2-40B4-BE49-F238E27FC236}">
                        <a16:creationId xmlns:a16="http://schemas.microsoft.com/office/drawing/2014/main" id="{942CF49E-6CAA-4ED0-8D32-EB93E10E3CA7}"/>
                      </a:ext>
                    </a:extLst>
                  </p:cNvPr>
                  <p:cNvSpPr txBox="1">
                    <a:spLocks noRot="1" noChangeAspect="1" noMove="1" noResize="1" noEditPoints="1" noAdjustHandles="1" noChangeArrowheads="1" noChangeShapeType="1" noTextEdit="1"/>
                  </p:cNvSpPr>
                  <p:nvPr/>
                </p:nvSpPr>
                <p:spPr>
                  <a:xfrm>
                    <a:off x="5923003" y="5424049"/>
                    <a:ext cx="914400" cy="207836"/>
                  </a:xfrm>
                  <a:prstGeom prst="rect">
                    <a:avLst/>
                  </a:prstGeom>
                  <a:blipFill>
                    <a:blip r:embed="rId16"/>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7E5732C-D5A0-4DFC-881F-CF25FA2E4B27}"/>
                      </a:ext>
                    </a:extLst>
                  </p:cNvPr>
                  <p:cNvSpPr txBox="1"/>
                  <p:nvPr/>
                </p:nvSpPr>
                <p:spPr>
                  <a:xfrm>
                    <a:off x="4107626" y="5419498"/>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e>
                          </m:d>
                        </m:oMath>
                      </m:oMathPara>
                    </a14:m>
                    <a:endParaRPr lang="zh-CN" altLang="en-US" sz="1013" b="1"/>
                  </a:p>
                </p:txBody>
              </p:sp>
            </mc:Choice>
            <mc:Fallback xmlns="">
              <p:sp>
                <p:nvSpPr>
                  <p:cNvPr id="34" name="文本框 33">
                    <a:extLst>
                      <a:ext uri="{FF2B5EF4-FFF2-40B4-BE49-F238E27FC236}">
                        <a16:creationId xmlns:a16="http://schemas.microsoft.com/office/drawing/2014/main" id="{C7E5732C-D5A0-4DFC-881F-CF25FA2E4B27}"/>
                      </a:ext>
                    </a:extLst>
                  </p:cNvPr>
                  <p:cNvSpPr txBox="1">
                    <a:spLocks noRot="1" noChangeAspect="1" noMove="1" noResize="1" noEditPoints="1" noAdjustHandles="1" noChangeArrowheads="1" noChangeShapeType="1" noTextEdit="1"/>
                  </p:cNvSpPr>
                  <p:nvPr/>
                </p:nvSpPr>
                <p:spPr>
                  <a:xfrm>
                    <a:off x="4107626" y="5419498"/>
                    <a:ext cx="716691" cy="207836"/>
                  </a:xfrm>
                  <a:prstGeom prst="rect">
                    <a:avLst/>
                  </a:prstGeom>
                  <a:blipFill>
                    <a:blip r:embed="rId17"/>
                    <a:stretch>
                      <a:fillRect b="-8000"/>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4F792E9F-F675-4FA0-A6C5-43C78EEB3795}"/>
                  </a:ext>
                </a:extLst>
              </p:cNvPr>
              <p:cNvCxnSpPr>
                <a:stCxn id="21" idx="4"/>
                <a:endCxn id="22"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B2FA9D2-8EF3-48D5-9CD0-BB6CD5D5344B}"/>
                  </a:ext>
                </a:extLst>
              </p:cNvPr>
              <p:cNvCxnSpPr>
                <a:stCxn id="22" idx="2"/>
                <a:endCxn id="23"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243BE22-CE45-4825-9C15-A6DC2EFA64BE}"/>
                  </a:ext>
                </a:extLst>
              </p:cNvPr>
              <p:cNvCxnSpPr>
                <a:stCxn id="22" idx="6"/>
                <a:endCxn id="24"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6264DEA-A6D2-4194-816C-BECF39C0B5DD}"/>
                  </a:ext>
                </a:extLst>
              </p:cNvPr>
              <p:cNvCxnSpPr>
                <a:cxnSpLocks/>
                <a:stCxn id="23" idx="3"/>
                <a:endCxn id="32" idx="0"/>
              </p:cNvCxnSpPr>
              <p:nvPr/>
            </p:nvCxnSpPr>
            <p:spPr>
              <a:xfrm flipH="1">
                <a:off x="1182603" y="3819189"/>
                <a:ext cx="747981" cy="34263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523A42A-AA47-4E9E-8379-8A1842FC1AD5}"/>
                  </a:ext>
                </a:extLst>
              </p:cNvPr>
              <p:cNvCxnSpPr>
                <a:cxnSpLocks/>
                <a:stCxn id="23" idx="5"/>
                <a:endCxn id="25"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E180BCE-6C68-40FC-8D4B-3DB3EE3BF6C8}"/>
                  </a:ext>
                </a:extLst>
              </p:cNvPr>
              <p:cNvCxnSpPr>
                <a:stCxn id="25" idx="4"/>
                <a:endCxn id="26"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FB69306-5500-4285-A550-699B9978607A}"/>
                  </a:ext>
                </a:extLst>
              </p:cNvPr>
              <p:cNvCxnSpPr>
                <a:cxnSpLocks/>
                <a:stCxn id="26" idx="2"/>
                <a:endCxn id="27"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76CA192-4228-4044-8B2D-06BD0CF12650}"/>
                  </a:ext>
                </a:extLst>
              </p:cNvPr>
              <p:cNvCxnSpPr>
                <a:stCxn id="26" idx="6"/>
                <a:endCxn id="31" idx="0"/>
              </p:cNvCxnSpPr>
              <p:nvPr/>
            </p:nvCxnSpPr>
            <p:spPr>
              <a:xfrm>
                <a:off x="3095763" y="5050721"/>
                <a:ext cx="457199" cy="3608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CF51676-A1F5-40E4-B50F-FD96DBECA106}"/>
                  </a:ext>
                </a:extLst>
              </p:cNvPr>
              <p:cNvCxnSpPr>
                <a:stCxn id="27" idx="4"/>
                <a:endCxn id="30" idx="0"/>
              </p:cNvCxnSpPr>
              <p:nvPr/>
            </p:nvCxnSpPr>
            <p:spPr>
              <a:xfrm flipH="1">
                <a:off x="1902939" y="5749486"/>
                <a:ext cx="1" cy="30998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ADDAB1E-A0E6-42D2-85BD-A1039FFCECA2}"/>
                  </a:ext>
                </a:extLst>
              </p:cNvPr>
              <p:cNvCxnSpPr>
                <a:stCxn id="24" idx="4"/>
                <a:endCxn id="28"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9CB65CB-3909-4982-8514-151F550144C0}"/>
                  </a:ext>
                </a:extLst>
              </p:cNvPr>
              <p:cNvCxnSpPr>
                <a:stCxn id="28" idx="4"/>
                <a:endCxn id="29"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FED392A-7625-4F3F-A5D5-B88B98B26AC3}"/>
                  </a:ext>
                </a:extLst>
              </p:cNvPr>
              <p:cNvCxnSpPr>
                <a:stCxn id="29" idx="2"/>
                <a:endCxn id="34" idx="0"/>
              </p:cNvCxnSpPr>
              <p:nvPr/>
            </p:nvCxnSpPr>
            <p:spPr>
              <a:xfrm flipH="1">
                <a:off x="4465971" y="5059394"/>
                <a:ext cx="686620" cy="3601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247061F-85EF-4DD3-97BF-C29D053328C9}"/>
                  </a:ext>
                </a:extLst>
              </p:cNvPr>
              <p:cNvCxnSpPr>
                <a:stCxn id="29" idx="6"/>
                <a:endCxn id="33" idx="0"/>
              </p:cNvCxnSpPr>
              <p:nvPr/>
            </p:nvCxnSpPr>
            <p:spPr>
              <a:xfrm>
                <a:off x="5678864" y="5059394"/>
                <a:ext cx="701339" cy="364655"/>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8" name="矩形: 圆角 17">
              <a:extLst>
                <a:ext uri="{FF2B5EF4-FFF2-40B4-BE49-F238E27FC236}">
                  <a16:creationId xmlns:a16="http://schemas.microsoft.com/office/drawing/2014/main" id="{8F6D8044-4C00-45A6-9459-4E283EC93D47}"/>
                </a:ext>
              </a:extLst>
            </p:cNvPr>
            <p:cNvSpPr/>
            <p:nvPr/>
          </p:nvSpPr>
          <p:spPr>
            <a:xfrm>
              <a:off x="419417" y="1608087"/>
              <a:ext cx="8329244" cy="4703570"/>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a:extLst>
                <a:ext uri="{FF2B5EF4-FFF2-40B4-BE49-F238E27FC236}">
                  <a16:creationId xmlns:a16="http://schemas.microsoft.com/office/drawing/2014/main" id="{5879E7A8-99FB-4051-BA1D-7CE03B403CFE}"/>
                </a:ext>
              </a:extLst>
            </p:cNvPr>
            <p:cNvSpPr txBox="1"/>
            <p:nvPr/>
          </p:nvSpPr>
          <p:spPr>
            <a:xfrm>
              <a:off x="926873" y="1892780"/>
              <a:ext cx="2822140" cy="430887"/>
            </a:xfrm>
            <a:prstGeom prst="rect">
              <a:avLst/>
            </a:prstGeom>
            <a:solidFill>
              <a:schemeClr val="accent4">
                <a:lumMod val="20000"/>
                <a:lumOff val="80000"/>
              </a:schemeClr>
            </a:solidFill>
          </p:spPr>
          <p:txBody>
            <a:bodyPr wrap="square" rtlCol="0">
              <a:spAutoFit/>
            </a:bodyPr>
            <a:lstStyle/>
            <a:p>
              <a:r>
                <a:rPr lang="zh-CN" altLang="en-US" sz="1500" b="1">
                  <a:solidFill>
                    <a:schemeClr val="accent2">
                      <a:lumMod val="50000"/>
                    </a:schemeClr>
                  </a:solidFill>
                </a:rPr>
                <a:t>这是一个存在量词公式</a:t>
              </a:r>
            </a:p>
          </p:txBody>
        </p:sp>
        <p:sp>
          <p:nvSpPr>
            <p:cNvPr id="20" name="矩形: 圆角 19">
              <a:extLst>
                <a:ext uri="{FF2B5EF4-FFF2-40B4-BE49-F238E27FC236}">
                  <a16:creationId xmlns:a16="http://schemas.microsoft.com/office/drawing/2014/main" id="{6C7DE8B1-DBF6-4A48-A32E-76F00E002F3A}"/>
                </a:ext>
              </a:extLst>
            </p:cNvPr>
            <p:cNvSpPr/>
            <p:nvPr/>
          </p:nvSpPr>
          <p:spPr>
            <a:xfrm>
              <a:off x="4942578" y="2830621"/>
              <a:ext cx="2819954" cy="2419292"/>
            </a:xfrm>
            <a:prstGeom prst="roundRect">
              <a:avLst>
                <a:gd name="adj" fmla="val 4081"/>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mc:AlternateContent xmlns:mc="http://schemas.openxmlformats.org/markup-compatibility/2006" xmlns:a14="http://schemas.microsoft.com/office/drawing/2010/main">
        <mc:Choice Requires="a14">
          <p:sp>
            <p:nvSpPr>
              <p:cNvPr id="48" name="对话气泡: 圆角矩形 47">
                <a:extLst>
                  <a:ext uri="{FF2B5EF4-FFF2-40B4-BE49-F238E27FC236}">
                    <a16:creationId xmlns:a16="http://schemas.microsoft.com/office/drawing/2014/main" id="{65F9AD3D-07F4-43D2-8CFC-AFFACE660DD1}"/>
                  </a:ext>
                </a:extLst>
              </p:cNvPr>
              <p:cNvSpPr/>
              <p:nvPr/>
            </p:nvSpPr>
            <p:spPr>
              <a:xfrm>
                <a:off x="6416333" y="3468017"/>
                <a:ext cx="1889462" cy="516421"/>
              </a:xfrm>
              <a:prstGeom prst="wedgeRoundRectCallout">
                <a:avLst>
                  <a:gd name="adj1" fmla="val -63288"/>
                  <a:gd name="adj2" fmla="val -5553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a:solidFill>
                      <a:srgbClr val="002060"/>
                    </a:solidFill>
                  </a:rPr>
                  <a:t>子公式</a:t>
                </a:r>
                <a14:m>
                  <m:oMath xmlns:m="http://schemas.openxmlformats.org/officeDocument/2006/math">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𝒚</m:t>
                    </m:r>
                    <m:d>
                      <m:dPr>
                        <m:ctrlPr>
                          <a:rPr lang="en-US" altLang="zh-CN" sz="1013" b="1" i="1">
                            <a:solidFill>
                              <a:srgbClr val="002060"/>
                            </a:solidFill>
                            <a:latin typeface="Cambria Math" panose="02040503050406030204" pitchFamily="18" charset="0"/>
                          </a:rPr>
                        </m:ctrlPr>
                      </m:dPr>
                      <m:e>
                        <m:r>
                          <a:rPr lang="en-US" altLang="zh-CN" sz="1013" b="1" i="1">
                            <a:solidFill>
                              <a:srgbClr val="002060"/>
                            </a:solidFill>
                            <a:latin typeface="Cambria Math" panose="02040503050406030204" pitchFamily="18" charset="0"/>
                          </a:rPr>
                          <m:t>𝑭</m:t>
                        </m:r>
                        <m:d>
                          <m:dPr>
                            <m:ctrlPr>
                              <a:rPr lang="en-US" altLang="zh-CN" sz="1013" b="1" i="1">
                                <a:solidFill>
                                  <a:srgbClr val="002060"/>
                                </a:solidFill>
                                <a:latin typeface="Cambria Math" panose="02040503050406030204" pitchFamily="18" charset="0"/>
                              </a:rPr>
                            </m:ctrlPr>
                          </m:dPr>
                          <m:e>
                            <m:r>
                              <a:rPr lang="en-US" altLang="zh-CN" sz="1013" b="1" i="1">
                                <a:solidFill>
                                  <a:srgbClr val="002060"/>
                                </a:solidFill>
                                <a:latin typeface="Cambria Math" panose="02040503050406030204" pitchFamily="18" charset="0"/>
                              </a:rPr>
                              <m:t>𝒛</m:t>
                            </m:r>
                          </m:e>
                        </m:d>
                        <m:r>
                          <a:rPr lang="en-US" altLang="zh-CN" sz="1013" b="1" i="1">
                            <a:solidFill>
                              <a:srgbClr val="002060"/>
                            </a:solidFill>
                            <a:latin typeface="Cambria Math" panose="02040503050406030204" pitchFamily="18" charset="0"/>
                          </a:rPr>
                          <m:t>↔</m:t>
                        </m:r>
                        <m:r>
                          <a:rPr lang="en-US" altLang="zh-CN" sz="1013" b="1" i="1">
                            <a:solidFill>
                              <a:srgbClr val="002060"/>
                            </a:solidFill>
                            <a:latin typeface="Cambria Math" panose="02040503050406030204" pitchFamily="18" charset="0"/>
                          </a:rPr>
                          <m:t>𝑯</m:t>
                        </m:r>
                        <m:d>
                          <m:dPr>
                            <m:ctrlPr>
                              <a:rPr lang="en-US" altLang="zh-CN" sz="1013" b="1" i="1">
                                <a:solidFill>
                                  <a:srgbClr val="002060"/>
                                </a:solidFill>
                                <a:latin typeface="Cambria Math" panose="02040503050406030204" pitchFamily="18" charset="0"/>
                              </a:rPr>
                            </m:ctrlPr>
                          </m:dPr>
                          <m:e>
                            <m:r>
                              <a:rPr lang="en-US" altLang="zh-CN" sz="1013" b="1" i="1">
                                <a:solidFill>
                                  <a:srgbClr val="002060"/>
                                </a:solidFill>
                                <a:latin typeface="Cambria Math" panose="02040503050406030204" pitchFamily="18" charset="0"/>
                              </a:rPr>
                              <m:t>𝒛</m:t>
                            </m:r>
                            <m:r>
                              <a:rPr lang="en-US" altLang="zh-CN" sz="1013" b="1" i="1">
                                <a:solidFill>
                                  <a:srgbClr val="002060"/>
                                </a:solidFill>
                                <a:latin typeface="Cambria Math" panose="02040503050406030204" pitchFamily="18" charset="0"/>
                              </a:rPr>
                              <m:t>, </m:t>
                            </m:r>
                            <m:r>
                              <a:rPr lang="en-US" altLang="zh-CN" sz="1013" b="1" i="1">
                                <a:solidFill>
                                  <a:srgbClr val="002060"/>
                                </a:solidFill>
                                <a:latin typeface="Cambria Math" panose="02040503050406030204" pitchFamily="18" charset="0"/>
                              </a:rPr>
                              <m:t>𝒚</m:t>
                            </m:r>
                          </m:e>
                        </m:d>
                      </m:e>
                    </m:d>
                  </m:oMath>
                </a14:m>
                <a:r>
                  <a:rPr lang="zh-CN" altLang="en-US" sz="1013" b="1">
                    <a:solidFill>
                      <a:srgbClr val="002060"/>
                    </a:solidFill>
                  </a:rPr>
                  <a:t>的抽象语法树</a:t>
                </a:r>
              </a:p>
            </p:txBody>
          </p:sp>
        </mc:Choice>
        <mc:Fallback xmlns="">
          <p:sp>
            <p:nvSpPr>
              <p:cNvPr id="48" name="对话气泡: 圆角矩形 47">
                <a:extLst>
                  <a:ext uri="{FF2B5EF4-FFF2-40B4-BE49-F238E27FC236}">
                    <a16:creationId xmlns:a16="http://schemas.microsoft.com/office/drawing/2014/main" id="{65F9AD3D-07F4-43D2-8CFC-AFFACE660DD1}"/>
                  </a:ext>
                </a:extLst>
              </p:cNvPr>
              <p:cNvSpPr>
                <a:spLocks noRot="1" noChangeAspect="1" noMove="1" noResize="1" noEditPoints="1" noAdjustHandles="1" noChangeArrowheads="1" noChangeShapeType="1" noTextEdit="1"/>
              </p:cNvSpPr>
              <p:nvPr/>
            </p:nvSpPr>
            <p:spPr>
              <a:xfrm>
                <a:off x="6416333" y="3468017"/>
                <a:ext cx="1889462" cy="516421"/>
              </a:xfrm>
              <a:prstGeom prst="wedgeRoundRectCallout">
                <a:avLst>
                  <a:gd name="adj1" fmla="val -63288"/>
                  <a:gd name="adj2" fmla="val -55530"/>
                  <a:gd name="adj3" fmla="val 16667"/>
                </a:avLst>
              </a:prstGeom>
              <a:blipFill>
                <a:blip r:embed="rId18"/>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A0FBFFF-9D42-45E8-8894-7483A74FE363}"/>
              </a:ext>
            </a:extLst>
          </p:cNvPr>
          <p:cNvSpPr txBox="1"/>
          <p:nvPr/>
        </p:nvSpPr>
        <p:spPr>
          <a:xfrm>
            <a:off x="6210257" y="1026155"/>
            <a:ext cx="2189263" cy="954107"/>
          </a:xfrm>
          <a:prstGeom prst="rect">
            <a:avLst/>
          </a:prstGeom>
          <a:solidFill>
            <a:schemeClr val="accent5">
              <a:lumMod val="20000"/>
              <a:lumOff val="80000"/>
            </a:schemeClr>
          </a:solidFill>
        </p:spPr>
        <p:txBody>
          <a:bodyPr wrap="square" rtlCol="0">
            <a:spAutoFit/>
          </a:bodyPr>
          <a:lstStyle/>
          <a:p>
            <a:r>
              <a:rPr lang="zh-CN" altLang="en-US" sz="1400" b="1">
                <a:solidFill>
                  <a:schemeClr val="accent2">
                    <a:lumMod val="50000"/>
                  </a:schemeClr>
                </a:solidFill>
              </a:rPr>
              <a:t>也可定义一阶逻辑公式的形成序列，但由于不能构造一阶逻辑公式的真值表，所以这里不再详细讨论</a:t>
            </a:r>
          </a:p>
        </p:txBody>
      </p:sp>
    </p:spTree>
    <p:extLst>
      <p:ext uri="{BB962C8B-B14F-4D97-AF65-F5344CB8AC3E}">
        <p14:creationId xmlns:p14="http://schemas.microsoft.com/office/powerpoint/2010/main" val="294530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一阶逻辑公式的简写</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BF85763-6238-48C3-9FC6-99D787D87FBA}"/>
                  </a:ext>
                </a:extLst>
              </p:cNvPr>
              <p:cNvSpPr txBox="1"/>
              <p:nvPr/>
            </p:nvSpPr>
            <p:spPr>
              <a:xfrm>
                <a:off x="704180" y="909455"/>
                <a:ext cx="6727447" cy="1118255"/>
              </a:xfrm>
              <a:prstGeom prst="rect">
                <a:avLst/>
              </a:prstGeom>
              <a:solidFill>
                <a:schemeClr val="accent5">
                  <a:lumMod val="20000"/>
                  <a:lumOff val="80000"/>
                </a:schemeClr>
              </a:solidFill>
            </p:spPr>
            <p:txBody>
              <a:bodyPr wrap="square" rtlCol="0">
                <a:spAutoFit/>
              </a:bodyPr>
              <a:lstStyle/>
              <a:p>
                <a:pPr>
                  <a:spcBef>
                    <a:spcPts val="450"/>
                  </a:spcBef>
                  <a:spcAft>
                    <a:spcPts val="450"/>
                  </a:spcAft>
                </a:pPr>
                <a:r>
                  <a:rPr lang="zh-CN" altLang="en-US" b="1">
                    <a:solidFill>
                      <a:srgbClr val="002060"/>
                    </a:solidFill>
                  </a:rPr>
                  <a:t>规定量词和逻辑运算</a:t>
                </a:r>
                <a:r>
                  <a:rPr lang="zh-CN" altLang="en-US" b="1" dirty="0">
                    <a:solidFill>
                      <a:srgbClr val="002060"/>
                    </a:solidFill>
                  </a:rPr>
                  <a:t>符</a:t>
                </a:r>
                <a:r>
                  <a:rPr lang="zh-CN" altLang="en-US" b="1">
                    <a:solidFill>
                      <a:srgbClr val="002060"/>
                    </a:solidFill>
                  </a:rPr>
                  <a:t>的优先级与结合性，减少</a:t>
                </a:r>
                <a:r>
                  <a:rPr lang="zh-CN" altLang="en-US" b="1" dirty="0">
                    <a:solidFill>
                      <a:srgbClr val="002060"/>
                    </a:solidFill>
                  </a:rPr>
                  <a:t>圆括号的使用</a:t>
                </a:r>
              </a:p>
              <a:p>
                <a:pPr marL="214313" indent="-214313">
                  <a:spcBef>
                    <a:spcPts val="450"/>
                  </a:spcBef>
                  <a:spcAft>
                    <a:spcPts val="450"/>
                  </a:spcAft>
                  <a:buFont typeface="Arial" panose="020B0604020202020204" pitchFamily="34" charset="0"/>
                  <a:buChar char="•"/>
                </a:pPr>
                <a:r>
                  <a:rPr lang="zh-CN" altLang="en-US" sz="1600" b="1">
                    <a:solidFill>
                      <a:srgbClr val="C00000"/>
                    </a:solidFill>
                    <a:latin typeface="黑体" panose="02010609060101010101" pitchFamily="49" charset="-122"/>
                    <a:ea typeface="黑体" panose="02010609060101010101" pitchFamily="49" charset="-122"/>
                  </a:rPr>
                  <a:t>量词的优先级最高</a:t>
                </a:r>
                <a:r>
                  <a:rPr lang="zh-CN" altLang="en-US" sz="1600" b="1">
                    <a:solidFill>
                      <a:schemeClr val="accent6">
                        <a:lumMod val="50000"/>
                      </a:schemeClr>
                    </a:solidFill>
                    <a:latin typeface="宋体" panose="02010600030101010101" pitchFamily="2" charset="-122"/>
                    <a:ea typeface="宋体" panose="02010600030101010101" pitchFamily="2" charset="-122"/>
                  </a:rPr>
                  <a:t>，</a:t>
                </a:r>
                <a:r>
                  <a:rPr lang="zh-CN" altLang="en-US" sz="1600" b="1">
                    <a:solidFill>
                      <a:schemeClr val="accent6">
                        <a:lumMod val="50000"/>
                      </a:schemeClr>
                    </a:solidFill>
                    <a:latin typeface="+mn-ea"/>
                  </a:rPr>
                  <a:t>逻辑运算</a:t>
                </a:r>
                <a:r>
                  <a:rPr lang="zh-CN" altLang="en-US" sz="1600" b="1" dirty="0">
                    <a:solidFill>
                      <a:schemeClr val="accent6">
                        <a:lumMod val="50000"/>
                      </a:schemeClr>
                    </a:solidFill>
                    <a:latin typeface="+mn-ea"/>
                  </a:rPr>
                  <a:t>符的优先级从高到低的顺序是</a:t>
                </a:r>
                <a14:m>
                  <m:oMath xmlns:m="http://schemas.openxmlformats.org/officeDocument/2006/math">
                    <m:r>
                      <a:rPr lang="en-US" altLang="zh-CN" sz="1600" b="1">
                        <a:solidFill>
                          <a:schemeClr val="accent6">
                            <a:lumMod val="50000"/>
                          </a:schemeClr>
                        </a:solidFill>
                        <a:latin typeface="Cambria Math" panose="02040503050406030204" pitchFamily="18" charset="0"/>
                      </a:rPr>
                      <m:t>¬, ∧, ∨, →, ↔</m:t>
                    </m:r>
                  </m:oMath>
                </a14:m>
                <a:endParaRPr lang="en-US" altLang="zh-CN" sz="1600" b="1" dirty="0">
                  <a:solidFill>
                    <a:schemeClr val="accent6">
                      <a:lumMod val="50000"/>
                    </a:schemeClr>
                  </a:solidFill>
                  <a:latin typeface="+mn-ea"/>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600" b="1">
                        <a:solidFill>
                          <a:schemeClr val="accent6">
                            <a:lumMod val="50000"/>
                          </a:schemeClr>
                        </a:solidFill>
                        <a:latin typeface="Cambria Math" panose="02040503050406030204" pitchFamily="18" charset="0"/>
                      </a:rPr>
                      <m:t>∧,</m:t>
                    </m:r>
                    <m:r>
                      <a:rPr lang="zh-CN" altLang="en-US" sz="1600" b="1">
                        <a:solidFill>
                          <a:schemeClr val="accent6">
                            <a:lumMod val="50000"/>
                          </a:schemeClr>
                        </a:solidFill>
                        <a:latin typeface="Cambria Math" panose="02040503050406030204" pitchFamily="18" charset="0"/>
                      </a:rPr>
                      <m:t> </m:t>
                    </m:r>
                    <m:r>
                      <a:rPr lang="en-US" altLang="zh-CN" sz="1600" b="1">
                        <a:solidFill>
                          <a:schemeClr val="accent6">
                            <a:lumMod val="50000"/>
                          </a:schemeClr>
                        </a:solidFill>
                        <a:latin typeface="Cambria Math" panose="02040503050406030204" pitchFamily="18" charset="0"/>
                      </a:rPr>
                      <m:t>∨</m:t>
                    </m:r>
                  </m:oMath>
                </a14:m>
                <a:r>
                  <a:rPr lang="zh-CN" altLang="en-US" sz="1600" b="1" dirty="0">
                    <a:solidFill>
                      <a:schemeClr val="accent6">
                        <a:lumMod val="50000"/>
                      </a:schemeClr>
                    </a:solidFill>
                    <a:latin typeface="+mn-ea"/>
                  </a:rPr>
                  <a:t>和</a:t>
                </a:r>
                <a14:m>
                  <m:oMath xmlns:m="http://schemas.openxmlformats.org/officeDocument/2006/math">
                    <m:r>
                      <a:rPr lang="en-US" altLang="zh-CN" sz="1600" b="1">
                        <a:solidFill>
                          <a:schemeClr val="accent6">
                            <a:lumMod val="50000"/>
                          </a:schemeClr>
                        </a:solidFill>
                        <a:latin typeface="Cambria Math" panose="02040503050406030204" pitchFamily="18" charset="0"/>
                      </a:rPr>
                      <m:t>↔</m:t>
                    </m:r>
                  </m:oMath>
                </a14:m>
                <a:r>
                  <a:rPr lang="zh-CN" altLang="en-US" sz="1600" b="1" dirty="0">
                    <a:solidFill>
                      <a:schemeClr val="accent6">
                        <a:lumMod val="50000"/>
                      </a:schemeClr>
                    </a:solidFill>
                    <a:latin typeface="+mn-ea"/>
                  </a:rPr>
                  <a:t>是从左至右结合，而</a:t>
                </a:r>
                <a14:m>
                  <m:oMath xmlns:m="http://schemas.openxmlformats.org/officeDocument/2006/math">
                    <m:r>
                      <a:rPr lang="en-US" altLang="zh-CN" sz="1600" b="1">
                        <a:solidFill>
                          <a:schemeClr val="accent6">
                            <a:lumMod val="50000"/>
                          </a:schemeClr>
                        </a:solidFill>
                        <a:latin typeface="Cambria Math" panose="02040503050406030204" pitchFamily="18" charset="0"/>
                      </a:rPr>
                      <m:t>→</m:t>
                    </m:r>
                  </m:oMath>
                </a14:m>
                <a:r>
                  <a:rPr lang="zh-CN" altLang="en-US" sz="1600" b="1" dirty="0">
                    <a:solidFill>
                      <a:schemeClr val="accent6">
                        <a:lumMod val="50000"/>
                      </a:schemeClr>
                    </a:solidFill>
                    <a:latin typeface="+mn-ea"/>
                  </a:rPr>
                  <a:t>是从右至左结合</a:t>
                </a:r>
              </a:p>
            </p:txBody>
          </p:sp>
        </mc:Choice>
        <mc:Fallback xmlns="">
          <p:sp>
            <p:nvSpPr>
              <p:cNvPr id="8" name="文本框 7">
                <a:extLst>
                  <a:ext uri="{FF2B5EF4-FFF2-40B4-BE49-F238E27FC236}">
                    <a16:creationId xmlns:a16="http://schemas.microsoft.com/office/drawing/2014/main" id="{8BF85763-6238-48C3-9FC6-99D787D87FBA}"/>
                  </a:ext>
                </a:extLst>
              </p:cNvPr>
              <p:cNvSpPr txBox="1">
                <a:spLocks noRot="1" noChangeAspect="1" noMove="1" noResize="1" noEditPoints="1" noAdjustHandles="1" noChangeArrowheads="1" noChangeShapeType="1" noTextEdit="1"/>
              </p:cNvSpPr>
              <p:nvPr/>
            </p:nvSpPr>
            <p:spPr>
              <a:xfrm>
                <a:off x="704180" y="909455"/>
                <a:ext cx="6727447" cy="1118255"/>
              </a:xfrm>
              <a:prstGeom prst="rect">
                <a:avLst/>
              </a:prstGeom>
              <a:blipFill>
                <a:blip r:embed="rId2"/>
                <a:stretch>
                  <a:fillRect l="-816" t="-2717" b="-59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AF3BA92-46C3-417A-A2A2-9E52C5F7FD85}"/>
                  </a:ext>
                </a:extLst>
              </p:cNvPr>
              <p:cNvSpPr txBox="1"/>
              <p:nvPr/>
            </p:nvSpPr>
            <p:spPr>
              <a:xfrm>
                <a:off x="704180" y="2279559"/>
                <a:ext cx="7735633" cy="1101840"/>
              </a:xfrm>
              <a:prstGeom prst="rect">
                <a:avLst/>
              </a:prstGeom>
              <a:solidFill>
                <a:schemeClr val="accent6">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sz="1400" b="1">
                    <a:solidFill>
                      <a:srgbClr val="002060"/>
                    </a:solidFill>
                  </a:rPr>
                  <a:t>公式</a:t>
                </a:r>
                <a14:m>
                  <m:oMath xmlns:m="http://schemas.openxmlformats.org/officeDocument/2006/math">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𝒙𝑭</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e>
                    </m:d>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𝑮</m:t>
                    </m:r>
                    <m:d>
                      <m:dPr>
                        <m:ctrlPr>
                          <a:rPr lang="en-US" altLang="zh-CN" sz="1400" b="1" i="1">
                            <a:solidFill>
                              <a:srgbClr val="002060"/>
                            </a:solidFill>
                            <a:latin typeface="Cambria Math" panose="02040503050406030204" pitchFamily="18" charset="0"/>
                          </a:rPr>
                        </m:ctrlPr>
                      </m:dPr>
                      <m:e>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m:t>
                        </m:r>
                      </m:e>
                    </m:d>
                  </m:oMath>
                </a14:m>
                <a:r>
                  <a:rPr lang="zh-CN" altLang="en-US" sz="1400" b="1">
                    <a:solidFill>
                      <a:srgbClr val="002060"/>
                    </a:solidFill>
                  </a:rPr>
                  <a:t>是</a:t>
                </a:r>
                <a14:m>
                  <m:oMath xmlns:m="http://schemas.openxmlformats.org/officeDocument/2006/math">
                    <m:r>
                      <a:rPr lang="en-US" altLang="zh-CN" sz="1400" b="1" i="0" smtClean="0">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𝒙𝑭</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𝒙</m:t>
                        </m:r>
                      </m:e>
                    </m:d>
                    <m:r>
                      <a:rPr lang="en-US" altLang="zh-CN" sz="1400" b="1" i="1" smtClean="0">
                        <a:solidFill>
                          <a:srgbClr val="C00000"/>
                        </a:solidFill>
                        <a:latin typeface="Cambria Math" panose="02040503050406030204" pitchFamily="18" charset="0"/>
                      </a:rPr>
                      <m:t>)</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𝑮</m:t>
                    </m:r>
                    <m:d>
                      <m:dPr>
                        <m:ctrlPr>
                          <a:rPr lang="en-US" altLang="zh-CN" sz="1400" b="1" i="1">
                            <a:solidFill>
                              <a:srgbClr val="002060"/>
                            </a:solidFill>
                            <a:latin typeface="Cambria Math" panose="02040503050406030204" pitchFamily="18" charset="0"/>
                          </a:rPr>
                        </m:ctrlPr>
                      </m:dPr>
                      <m:e>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m:t>
                        </m:r>
                      </m:e>
                    </m:d>
                  </m:oMath>
                </a14:m>
                <a:r>
                  <a:rPr lang="en-US" altLang="zh-CN" sz="1400" b="1">
                    <a:solidFill>
                      <a:srgbClr val="002060"/>
                    </a:solidFill>
                  </a:rPr>
                  <a:t>, </a:t>
                </a:r>
                <a:r>
                  <a:rPr lang="zh-CN" altLang="en-US" sz="1400" b="1">
                    <a:solidFill>
                      <a:srgbClr val="002060"/>
                    </a:solidFill>
                  </a:rPr>
                  <a:t>而</a:t>
                </a:r>
                <a:r>
                  <a:rPr lang="zh-CN" altLang="en-US" sz="1400" b="1">
                    <a:solidFill>
                      <a:srgbClr val="C00000"/>
                    </a:solidFill>
                  </a:rPr>
                  <a:t>不是</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𝑭</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𝑮</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𝒚</m:t>
                            </m:r>
                          </m:e>
                        </m:d>
                      </m:e>
                    </m:d>
                  </m:oMath>
                </a14:m>
                <a:endParaRPr lang="en-US" altLang="zh-CN" sz="1400" b="1"/>
              </a:p>
              <a:p>
                <a:pPr marL="285750" indent="-285750">
                  <a:spcBef>
                    <a:spcPts val="600"/>
                  </a:spcBef>
                  <a:spcAft>
                    <a:spcPts val="600"/>
                  </a:spcAft>
                  <a:buFont typeface="Arial" panose="020B0604020202020204" pitchFamily="34" charset="0"/>
                  <a:buChar char="•"/>
                </a:pPr>
                <a:r>
                  <a:rPr lang="zh-CN" altLang="en-US" sz="1400" b="1">
                    <a:solidFill>
                      <a:srgbClr val="002060"/>
                    </a:solidFill>
                  </a:rPr>
                  <a:t>公式</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𝒙𝑭</m:t>
                    </m:r>
                    <m:d>
                      <m:dPr>
                        <m:ctrlPr>
                          <a:rPr lang="en-US" altLang="zh-CN" sz="1400" b="1" i="1">
                            <a:solidFill>
                              <a:srgbClr val="002060"/>
                            </a:solidFill>
                            <a:latin typeface="Cambria Math" panose="02040503050406030204" pitchFamily="18" charset="0"/>
                          </a:rPr>
                        </m:ctrlPr>
                      </m:dPr>
                      <m:e>
                        <m:r>
                          <a:rPr lang="en-US" altLang="zh-CN" sz="1400" b="1">
                            <a:solidFill>
                              <a:srgbClr val="002060"/>
                            </a:solidFill>
                            <a:latin typeface="Cambria Math" panose="02040503050406030204" pitchFamily="18" charset="0"/>
                          </a:rPr>
                          <m:t>𝒙</m:t>
                        </m:r>
                      </m:e>
                    </m:d>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𝑮</m:t>
                    </m:r>
                    <m:d>
                      <m:dPr>
                        <m:ctrlPr>
                          <a:rPr lang="en-US" altLang="zh-CN" sz="1400" b="1" i="1">
                            <a:solidFill>
                              <a:srgbClr val="002060"/>
                            </a:solidFill>
                            <a:latin typeface="Cambria Math" panose="02040503050406030204" pitchFamily="18" charset="0"/>
                          </a:rPr>
                        </m:ctrlPr>
                      </m:dPr>
                      <m:e>
                        <m:r>
                          <a:rPr lang="en-US" altLang="zh-CN" sz="1400" b="1">
                            <a:solidFill>
                              <a:srgbClr val="002060"/>
                            </a:solidFill>
                            <a:latin typeface="Cambria Math" panose="02040503050406030204" pitchFamily="18" charset="0"/>
                          </a:rPr>
                          <m:t>𝒙</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𝒚</m:t>
                        </m:r>
                      </m:e>
                    </m:d>
                  </m:oMath>
                </a14:m>
                <a:r>
                  <a:rPr lang="zh-CN" altLang="en-US" sz="1400" b="1">
                    <a:solidFill>
                      <a:srgbClr val="002060"/>
                    </a:solidFill>
                  </a:rPr>
                  <a:t>是</a:t>
                </a:r>
                <a14:m>
                  <m:oMath xmlns:m="http://schemas.openxmlformats.org/officeDocument/2006/math">
                    <m:r>
                      <a:rPr lang="en-US" altLang="zh-CN" sz="1400" b="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m:t>
                    </m:r>
                    <m:r>
                      <a:rPr lang="en-US" altLang="zh-CN" sz="1400" b="1">
                        <a:solidFill>
                          <a:srgbClr val="C00000"/>
                        </a:solidFill>
                        <a:latin typeface="Cambria Math" panose="02040503050406030204" pitchFamily="18" charset="0"/>
                      </a:rPr>
                      <m:t>∀</m:t>
                    </m:r>
                    <m:r>
                      <a:rPr lang="en-US" altLang="zh-CN" sz="1400" b="1">
                        <a:solidFill>
                          <a:srgbClr val="C00000"/>
                        </a:solidFill>
                        <a:latin typeface="Cambria Math" panose="02040503050406030204" pitchFamily="18" charset="0"/>
                      </a:rPr>
                      <m:t>𝒙𝑭</m:t>
                    </m:r>
                    <m:d>
                      <m:dPr>
                        <m:ctrlPr>
                          <a:rPr lang="en-US" altLang="zh-CN" sz="1400" b="1" i="1">
                            <a:solidFill>
                              <a:srgbClr val="C00000"/>
                            </a:solidFill>
                            <a:latin typeface="Cambria Math" panose="02040503050406030204" pitchFamily="18" charset="0"/>
                          </a:rPr>
                        </m:ctrlPr>
                      </m:dPr>
                      <m:e>
                        <m:r>
                          <a:rPr lang="en-US" altLang="zh-CN" sz="1400" b="1">
                            <a:solidFill>
                              <a:srgbClr val="C00000"/>
                            </a:solidFill>
                            <a:latin typeface="Cambria Math" panose="02040503050406030204" pitchFamily="18" charset="0"/>
                          </a:rPr>
                          <m:t>𝒙</m:t>
                        </m:r>
                      </m:e>
                    </m:d>
                    <m:r>
                      <a:rPr lang="en-US" altLang="zh-CN" sz="1400" b="1">
                        <a:solidFill>
                          <a:srgbClr val="C00000"/>
                        </a:solidFill>
                        <a:latin typeface="Cambria Math" panose="02040503050406030204" pitchFamily="18" charset="0"/>
                      </a:rPr>
                      <m:t>)</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𝑮</m:t>
                    </m:r>
                    <m:d>
                      <m:dPr>
                        <m:ctrlPr>
                          <a:rPr lang="en-US" altLang="zh-CN" sz="1400" b="1" i="1">
                            <a:solidFill>
                              <a:srgbClr val="002060"/>
                            </a:solidFill>
                            <a:latin typeface="Cambria Math" panose="02040503050406030204" pitchFamily="18" charset="0"/>
                          </a:rPr>
                        </m:ctrlPr>
                      </m:dPr>
                      <m:e>
                        <m:r>
                          <a:rPr lang="en-US" altLang="zh-CN" sz="1400" b="1">
                            <a:solidFill>
                              <a:srgbClr val="002060"/>
                            </a:solidFill>
                            <a:latin typeface="Cambria Math" panose="02040503050406030204" pitchFamily="18" charset="0"/>
                          </a:rPr>
                          <m:t>𝒙</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𝒚</m:t>
                        </m:r>
                      </m:e>
                    </m:d>
                  </m:oMath>
                </a14:m>
                <a:r>
                  <a:rPr lang="en-US" altLang="zh-CN" sz="1400" b="1">
                    <a:solidFill>
                      <a:srgbClr val="002060"/>
                    </a:solidFill>
                  </a:rPr>
                  <a:t>, </a:t>
                </a:r>
                <a:r>
                  <a:rPr lang="zh-CN" altLang="en-US" sz="1400" b="1">
                    <a:solidFill>
                      <a:srgbClr val="002060"/>
                    </a:solidFill>
                  </a:rPr>
                  <a:t>而不是</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m:t>
                    </m:r>
                    <m:r>
                      <a:rPr lang="en-US" altLang="zh-CN" sz="1400" b="1">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e>
                    </m:d>
                    <m:r>
                      <a:rPr lang="en-US" altLang="zh-CN" sz="1400" b="1" i="1" smtClean="0">
                        <a:solidFill>
                          <a:srgbClr val="002060"/>
                        </a:solidFill>
                        <a:latin typeface="Cambria Math" panose="02040503050406030204" pitchFamily="18" charset="0"/>
                      </a:rPr>
                      <m:t>)</m:t>
                    </m:r>
                  </m:oMath>
                </a14:m>
                <a:endParaRPr lang="en-US" altLang="zh-CN" sz="1400" b="1">
                  <a:solidFill>
                    <a:srgbClr val="002060"/>
                  </a:solidFill>
                </a:endParaRPr>
              </a:p>
              <a:p>
                <a:pPr marL="285750" indent="-285750">
                  <a:spcBef>
                    <a:spcPts val="600"/>
                  </a:spcBef>
                  <a:spcAft>
                    <a:spcPts val="600"/>
                  </a:spcAft>
                  <a:buFont typeface="Arial" panose="020B0604020202020204" pitchFamily="34" charset="0"/>
                  <a:buChar char="•"/>
                </a:pPr>
                <a:r>
                  <a:rPr lang="zh-CN" altLang="en-US" sz="1400" b="1">
                    <a:solidFill>
                      <a:srgbClr val="002060"/>
                    </a:solidFill>
                  </a:rPr>
                  <a:t>公式</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e>
                    </m:d>
                  </m:oMath>
                </a14:m>
                <a:r>
                  <a:rPr lang="zh-CN" altLang="en-US" sz="1400" b="1">
                    <a:solidFill>
                      <a:srgbClr val="002060"/>
                    </a:solidFill>
                  </a:rPr>
                  <a:t>是</a:t>
                </a:r>
                <a14:m>
                  <m:oMath xmlns:m="http://schemas.openxmlformats.org/officeDocument/2006/math">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𝒙𝑭</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𝑮</m:t>
                        </m:r>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 </m:t>
                            </m:r>
                            <m:r>
                              <a:rPr lang="en-US" altLang="zh-CN" sz="1400" b="1" i="1" smtClean="0">
                                <a:solidFill>
                                  <a:srgbClr val="C00000"/>
                                </a:solidFill>
                                <a:latin typeface="Cambria Math" panose="02040503050406030204" pitchFamily="18" charset="0"/>
                              </a:rPr>
                              <m:t>𝒚</m:t>
                            </m:r>
                          </m:e>
                        </m:d>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e>
                    </m:d>
                  </m:oMath>
                </a14:m>
                <a:r>
                  <a:rPr lang="en-US" altLang="zh-CN" sz="1400" b="1">
                    <a:solidFill>
                      <a:srgbClr val="002060"/>
                    </a:solidFill>
                  </a:rPr>
                  <a:t>, </a:t>
                </a:r>
                <a:r>
                  <a:rPr lang="zh-CN" altLang="en-US" sz="1400" b="1">
                    <a:solidFill>
                      <a:srgbClr val="002060"/>
                    </a:solidFill>
                  </a:rPr>
                  <a:t>而不是</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e>
                    </m:d>
                    <m:r>
                      <a:rPr lang="en-US" altLang="zh-CN" sz="1400" b="1" i="1" smtClean="0">
                        <a:solidFill>
                          <a:srgbClr val="002060"/>
                        </a:solidFill>
                        <a:latin typeface="Cambria Math" panose="02040503050406030204" pitchFamily="18" charset="0"/>
                      </a:rPr>
                      <m:t>∨</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e>
                        </m:d>
                      </m:e>
                    </m:d>
                  </m:oMath>
                </a14:m>
                <a:endParaRPr lang="en-US" altLang="zh-CN" sz="1400" b="1">
                  <a:solidFill>
                    <a:srgbClr val="002060"/>
                  </a:solidFill>
                </a:endParaRPr>
              </a:p>
            </p:txBody>
          </p:sp>
        </mc:Choice>
        <mc:Fallback xmlns="">
          <p:sp>
            <p:nvSpPr>
              <p:cNvPr id="9" name="文本框 8">
                <a:extLst>
                  <a:ext uri="{FF2B5EF4-FFF2-40B4-BE49-F238E27FC236}">
                    <a16:creationId xmlns:a16="http://schemas.microsoft.com/office/drawing/2014/main" id="{8AF3BA92-46C3-417A-A2A2-9E52C5F7FD85}"/>
                  </a:ext>
                </a:extLst>
              </p:cNvPr>
              <p:cNvSpPr txBox="1">
                <a:spLocks noRot="1" noChangeAspect="1" noMove="1" noResize="1" noEditPoints="1" noAdjustHandles="1" noChangeArrowheads="1" noChangeShapeType="1" noTextEdit="1"/>
              </p:cNvSpPr>
              <p:nvPr/>
            </p:nvSpPr>
            <p:spPr>
              <a:xfrm>
                <a:off x="704180" y="2279559"/>
                <a:ext cx="7735633" cy="1101840"/>
              </a:xfrm>
              <a:prstGeom prst="rect">
                <a:avLst/>
              </a:prstGeom>
              <a:blipFill>
                <a:blip r:embed="rId3"/>
                <a:stretch>
                  <a:fillRect l="-158" b="-386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D15F75C3-AF84-40CA-8D1C-A177A2EC77A1}"/>
              </a:ext>
            </a:extLst>
          </p:cNvPr>
          <p:cNvSpPr txBox="1"/>
          <p:nvPr/>
        </p:nvSpPr>
        <p:spPr>
          <a:xfrm>
            <a:off x="704180" y="3633248"/>
            <a:ext cx="5338262" cy="800219"/>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总是省略公式最外层的圆括号</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在能清楚表明公式结构的情况下尽量省略圆括号</a:t>
            </a:r>
          </a:p>
        </p:txBody>
      </p:sp>
    </p:spTree>
    <p:extLst>
      <p:ext uri="{BB962C8B-B14F-4D97-AF65-F5344CB8AC3E}">
        <p14:creationId xmlns:p14="http://schemas.microsoft.com/office/powerpoint/2010/main" val="217461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一阶逻辑公式的子公式判断练习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E6B83270-F388-4A01-A1B5-20A1B334FEF4}"/>
              </a:ext>
            </a:extLst>
          </p:cNvPr>
          <p:cNvPicPr>
            <a:picLocks noChangeAspect="1"/>
          </p:cNvPicPr>
          <p:nvPr/>
        </p:nvPicPr>
        <p:blipFill>
          <a:blip r:embed="rId2"/>
          <a:stretch>
            <a:fillRect/>
          </a:stretch>
        </p:blipFill>
        <p:spPr>
          <a:xfrm>
            <a:off x="324820" y="1721902"/>
            <a:ext cx="8509392" cy="1836671"/>
          </a:xfrm>
          <a:prstGeom prst="rect">
            <a:avLst/>
          </a:prstGeom>
        </p:spPr>
      </p:pic>
    </p:spTree>
    <p:extLst>
      <p:ext uri="{BB962C8B-B14F-4D97-AF65-F5344CB8AC3E}">
        <p14:creationId xmlns:p14="http://schemas.microsoft.com/office/powerpoint/2010/main" val="89722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一阶逻辑公式的子公式判断练习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A9461383-F0BD-4214-BDD8-EBB251FA1B44}"/>
              </a:ext>
            </a:extLst>
          </p:cNvPr>
          <p:cNvPicPr>
            <a:picLocks noChangeAspect="1"/>
          </p:cNvPicPr>
          <p:nvPr/>
        </p:nvPicPr>
        <p:blipFill>
          <a:blip r:embed="rId2"/>
          <a:stretch>
            <a:fillRect/>
          </a:stretch>
        </p:blipFill>
        <p:spPr>
          <a:xfrm>
            <a:off x="324820" y="1721902"/>
            <a:ext cx="8509392" cy="1836671"/>
          </a:xfrm>
          <a:prstGeom prst="rect">
            <a:avLst/>
          </a:prstGeom>
        </p:spPr>
      </p:pic>
      <p:sp>
        <p:nvSpPr>
          <p:cNvPr id="9" name="文本框 8">
            <a:extLst>
              <a:ext uri="{FF2B5EF4-FFF2-40B4-BE49-F238E27FC236}">
                <a16:creationId xmlns:a16="http://schemas.microsoft.com/office/drawing/2014/main" id="{9FE11C56-B4F5-44E1-BBE0-08338421921A}"/>
              </a:ext>
            </a:extLst>
          </p:cNvPr>
          <p:cNvSpPr txBox="1"/>
          <p:nvPr/>
        </p:nvSpPr>
        <p:spPr>
          <a:xfrm>
            <a:off x="1339797" y="2698395"/>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AF4B5568-821C-4101-9034-650F751973D2}"/>
              </a:ext>
            </a:extLst>
          </p:cNvPr>
          <p:cNvSpPr txBox="1"/>
          <p:nvPr/>
        </p:nvSpPr>
        <p:spPr>
          <a:xfrm>
            <a:off x="6356951" y="2698394"/>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2561AD0E-A186-476B-A610-C546B8F6CE9A}"/>
              </a:ext>
            </a:extLst>
          </p:cNvPr>
          <p:cNvSpPr txBox="1"/>
          <p:nvPr/>
        </p:nvSpPr>
        <p:spPr>
          <a:xfrm>
            <a:off x="3317723" y="3093100"/>
            <a:ext cx="360168" cy="369332"/>
          </a:xfrm>
          <a:prstGeom prst="rect">
            <a:avLst/>
          </a:prstGeom>
          <a:noFill/>
        </p:spPr>
        <p:txBody>
          <a:bodyPr wrap="square" rtlCol="0">
            <a:spAutoFit/>
          </a:bodyPr>
          <a:lstStyle/>
          <a:p>
            <a:r>
              <a:rPr lang="en-US" altLang="zh-CN" sz="1800">
                <a:solidFill>
                  <a:srgbClr val="C00000"/>
                </a:solidFill>
                <a:latin typeface="Consolas" panose="020B0609020204030204" pitchFamily="49" charset="0"/>
                <a:cs typeface="Arial" panose="020B0604020202020204" pitchFamily="34" charset="0"/>
              </a:rPr>
              <a:t>✔</a:t>
            </a:r>
            <a:endParaRPr lang="zh-CN" altLang="en-US" sz="180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92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161421"/>
            <a:ext cx="4509860"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一阶逻辑公式的归纳定义</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一阶逻辑公式的自由和约束变量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一阶逻辑公式中的替换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84139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一阶逻辑公式的变量集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9ED818C-6637-4BDB-AFD2-DF42F5E366D2}"/>
                  </a:ext>
                </a:extLst>
              </p:cNvPr>
              <p:cNvSpPr txBox="1"/>
              <p:nvPr/>
            </p:nvSpPr>
            <p:spPr>
              <a:xfrm>
                <a:off x="571492" y="790691"/>
                <a:ext cx="8001004" cy="1354217"/>
              </a:xfrm>
              <a:prstGeom prst="rect">
                <a:avLst/>
              </a:prstGeom>
              <a:solidFill>
                <a:schemeClr val="accent2">
                  <a:lumMod val="20000"/>
                  <a:lumOff val="80000"/>
                </a:schemeClr>
              </a:solidFill>
            </p:spPr>
            <p:txBody>
              <a:bodyPr wrap="square" rtlCol="0">
                <a:spAutoFit/>
              </a:bodyPr>
              <a:lstStyle/>
              <a:p>
                <a:pPr>
                  <a:spcBef>
                    <a:spcPts val="300"/>
                  </a:spcBef>
                </a:pPr>
                <a:r>
                  <a:rPr lang="zh-CN" altLang="en-US" sz="1600" b="1">
                    <a:solidFill>
                      <a:srgbClr val="002060"/>
                    </a:solidFill>
                    <a:latin typeface="楷体" panose="02010609060101010101" pitchFamily="49" charset="-122"/>
                    <a:ea typeface="楷体" panose="02010609060101010101" pitchFamily="49" charset="-122"/>
                  </a:rPr>
                  <a:t>对于任意项</a:t>
                </a:r>
                <a14:m>
                  <m:oMath xmlns:m="http://schemas.openxmlformats.org/officeDocument/2006/math">
                    <m:r>
                      <a:rPr lang="en-US" altLang="zh-CN" sz="1600" b="1" i="1" smtClean="0">
                        <a:solidFill>
                          <a:srgbClr val="002060"/>
                        </a:solidFill>
                        <a:latin typeface="Cambria Math" panose="02040503050406030204" pitchFamily="18" charset="0"/>
                      </a:rPr>
                      <m:t>𝒕</m:t>
                    </m:r>
                  </m:oMath>
                </a14:m>
                <a:r>
                  <a:rPr lang="zh-CN" altLang="en-US" sz="1600" b="1">
                    <a:solidFill>
                      <a:srgbClr val="002060"/>
                    </a:solidFill>
                    <a:latin typeface="楷体" panose="02010609060101010101" pitchFamily="49" charset="-122"/>
                    <a:ea typeface="楷体" panose="02010609060101010101" pitchFamily="49" charset="-122"/>
                  </a:rPr>
                  <a:t>，归纳定义它的所有</a:t>
                </a:r>
                <a:r>
                  <a:rPr lang="zh-CN" altLang="en-US" sz="1600" b="1">
                    <a:solidFill>
                      <a:srgbClr val="C00000"/>
                    </a:solidFill>
                    <a:latin typeface="+mn-ea"/>
                  </a:rPr>
                  <a:t>个体变量</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𝑽𝒂𝒓</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𝒕</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400" b="1">
                    <a:solidFill>
                      <a:schemeClr val="accent6">
                        <a:lumMod val="50000"/>
                      </a:schemeClr>
                    </a:solidFill>
                    <a:latin typeface="+mn-ea"/>
                  </a:rPr>
                  <a:t>归纳基：</a:t>
                </a:r>
                <a:endParaRPr lang="en-US" altLang="zh-CN" sz="14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𝒕</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是个体变量符号</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𝑽𝒂𝒓</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𝒕</m:t>
                        </m:r>
                      </m:e>
                    </m:d>
                    <m:r>
                      <a:rPr lang="en-US" altLang="zh-CN" sz="1400" b="1">
                        <a:solidFill>
                          <a:schemeClr val="accent2">
                            <a:lumMod val="50000"/>
                          </a:schemeClr>
                        </a:solidFill>
                        <a:latin typeface="Cambria Math" panose="02040503050406030204" pitchFamily="18" charset="0"/>
                        <a:ea typeface="楷体" panose="02010609060101010101" pitchFamily="49" charset="-122"/>
                      </a:rPr>
                      <m:t>= </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𝒕</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是常量符号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𝒄</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𝑽𝒂𝒓</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𝒕</m:t>
                        </m:r>
                      </m:e>
                    </m:d>
                    <m:r>
                      <a:rPr lang="en-US" altLang="zh-CN" sz="1400" b="1">
                        <a:solidFill>
                          <a:schemeClr val="accent2">
                            <a:lumMod val="50000"/>
                          </a:schemeClr>
                        </a:solidFill>
                        <a:latin typeface="Cambria Math" panose="02040503050406030204" pitchFamily="18" charset="0"/>
                        <a:ea typeface="楷体" panose="02010609060101010101" pitchFamily="49" charset="-122"/>
                      </a:rPr>
                      <m:t>= </m:t>
                    </m:r>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400" b="1">
                    <a:solidFill>
                      <a:schemeClr val="accent6">
                        <a:lumMod val="50000"/>
                      </a:schemeClr>
                    </a:solidFill>
                    <a:latin typeface="+mn-ea"/>
                  </a:rPr>
                  <a:t>归纳步：</a:t>
                </a:r>
                <a:endParaRPr lang="en-US" altLang="zh-CN" sz="14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元函数符号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𝒇</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𝒕</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smtClean="0">
                            <a:solidFill>
                              <a:schemeClr val="accent2">
                                <a:lumMod val="50000"/>
                              </a:schemeClr>
                            </a:solidFill>
                            <a:latin typeface="Cambria Math" panose="02040503050406030204" pitchFamily="18" charset="0"/>
                          </a:rPr>
                        </m:ctrlPr>
                      </m:dPr>
                      <m:e>
                        <m:sSub>
                          <m:sSubPr>
                            <m:ctrlPr>
                              <a:rPr lang="en-US" altLang="zh-CN" sz="1400" b="1" i="1" smtClean="0">
                                <a:solidFill>
                                  <a:schemeClr val="accent2">
                                    <a:lumMod val="50000"/>
                                  </a:schemeClr>
                                </a:solidFill>
                                <a:latin typeface="Cambria Math" panose="02040503050406030204" pitchFamily="18" charset="0"/>
                              </a:rPr>
                            </m:ctrlPr>
                          </m:sSubPr>
                          <m:e>
                            <m:r>
                              <a:rPr lang="en-US" altLang="zh-CN" sz="1400" b="1" i="1" smtClean="0">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𝟏</m:t>
                            </m:r>
                          </m:sub>
                        </m:sSub>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sSub>
                          <m:sSubPr>
                            <m:ctrlPr>
                              <a:rPr lang="en-US" altLang="zh-CN" sz="1400" b="1" i="1">
                                <a:solidFill>
                                  <a:schemeClr val="accent2">
                                    <a:lumMod val="50000"/>
                                  </a:schemeClr>
                                </a:solidFill>
                                <a:latin typeface="Cambria Math" panose="02040503050406030204" pitchFamily="18" charset="0"/>
                              </a:rPr>
                            </m:ctrlPr>
                          </m:sSubPr>
                          <m:e>
                            <m:r>
                              <a:rPr lang="en-US" altLang="zh-CN" sz="1400" b="1" i="1">
                                <a:solidFill>
                                  <a:schemeClr val="accent2">
                                    <a:lumMod val="50000"/>
                                  </a:schemeClr>
                                </a:solidFill>
                                <a:latin typeface="Cambria Math" panose="02040503050406030204" pitchFamily="18" charset="0"/>
                              </a:rPr>
                              <m:t>𝒕</m:t>
                            </m:r>
                          </m:e>
                          <m:sub>
                            <m:r>
                              <a:rPr lang="en-US" altLang="zh-CN" sz="1400" b="1" i="1" smtClean="0">
                                <a:solidFill>
                                  <a:schemeClr val="accent2">
                                    <a:lumMod val="50000"/>
                                  </a:schemeClr>
                                </a:solidFill>
                                <a:latin typeface="Cambria Math" panose="02040503050406030204" pitchFamily="18" charset="0"/>
                              </a:rPr>
                              <m:t>𝒏</m:t>
                            </m:r>
                          </m:sub>
                        </m:sSub>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99ED818C-6637-4BDB-AFD2-DF42F5E366D2}"/>
                  </a:ext>
                </a:extLst>
              </p:cNvPr>
              <p:cNvSpPr txBox="1">
                <a:spLocks noRot="1" noChangeAspect="1" noMove="1" noResize="1" noEditPoints="1" noAdjustHandles="1" noChangeArrowheads="1" noChangeShapeType="1" noTextEdit="1"/>
              </p:cNvSpPr>
              <p:nvPr/>
            </p:nvSpPr>
            <p:spPr>
              <a:xfrm>
                <a:off x="571492" y="790691"/>
                <a:ext cx="8001004" cy="1354217"/>
              </a:xfrm>
              <a:prstGeom prst="rect">
                <a:avLst/>
              </a:prstGeom>
              <a:blipFill>
                <a:blip r:embed="rId2"/>
                <a:stretch>
                  <a:fillRect l="-457" t="-2252" b="-31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B2394CF-F456-4ABD-BDED-802A44E400EE}"/>
                  </a:ext>
                </a:extLst>
              </p:cNvPr>
              <p:cNvSpPr txBox="1"/>
              <p:nvPr/>
            </p:nvSpPr>
            <p:spPr>
              <a:xfrm>
                <a:off x="571492" y="2444128"/>
                <a:ext cx="8001004" cy="2139047"/>
              </a:xfrm>
              <a:prstGeom prst="rect">
                <a:avLst/>
              </a:prstGeom>
              <a:solidFill>
                <a:schemeClr val="accent2">
                  <a:lumMod val="20000"/>
                  <a:lumOff val="80000"/>
                </a:schemeClr>
              </a:solidFill>
            </p:spPr>
            <p:txBody>
              <a:bodyPr wrap="square" rtlCol="0">
                <a:spAutoFit/>
              </a:bodyPr>
              <a:lstStyle/>
              <a:p>
                <a:pPr>
                  <a:spcBef>
                    <a:spcPts val="300"/>
                  </a:spcBef>
                </a:pPr>
                <a:r>
                  <a:rPr lang="zh-CN" altLang="en-US" sz="1600" b="1">
                    <a:solidFill>
                      <a:srgbClr val="002060"/>
                    </a:solidFill>
                    <a:latin typeface="楷体" panose="02010609060101010101" pitchFamily="49" charset="-122"/>
                    <a:ea typeface="楷体" panose="02010609060101010101" pitchFamily="49" charset="-122"/>
                  </a:rPr>
                  <a:t>对于任意项</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，归纳定义它（出现）的所有</a:t>
                </a:r>
                <a:r>
                  <a:rPr lang="zh-CN" altLang="en-US" sz="1600" b="1">
                    <a:solidFill>
                      <a:srgbClr val="C00000"/>
                    </a:solidFill>
                    <a:latin typeface="+mn-ea"/>
                  </a:rPr>
                  <a:t>个体变量</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𝑽𝒂𝒓</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600" b="1">
                    <a:solidFill>
                      <a:schemeClr val="accent6">
                        <a:lumMod val="50000"/>
                      </a:schemeClr>
                    </a:solidFill>
                    <a:latin typeface="+mn-ea"/>
                  </a:rPr>
                  <a:t>归纳基：</a:t>
                </a:r>
                <a:endParaRPr lang="en-US" altLang="zh-CN" sz="16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是原子公式，即存在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元谓词符号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𝑽𝒂𝒓</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𝑽𝒂𝒓</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𝑽𝒂𝒓</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𝑪</m:t>
                        </m:r>
                      </m:e>
                    </m:d>
                  </m:oMath>
                </a14:m>
                <a:endParaRPr lang="en-US" altLang="zh-CN" sz="1400" b="1">
                  <a:solidFill>
                    <a:schemeClr val="accent2">
                      <a:lumMod val="50000"/>
                    </a:schemeClr>
                  </a:solidFill>
                  <a:latin typeface="楷体" panose="02010609060101010101" pitchFamily="49" charset="-122"/>
                </a:endParaRPr>
              </a:p>
              <a:p>
                <a:pPr marL="742950" lvl="1" indent="-285750">
                  <a:spcBef>
                    <a:spcPts val="3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d>
                      <m:dPr>
                        <m:begChr m:val="{"/>
                        <m:endChr m:val="}"/>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e>
                    </m:d>
                    <m:r>
                      <a:rPr lang="en-US" altLang="zh-CN" sz="1400" b="1" i="1" smtClean="0">
                        <a:solidFill>
                          <a:srgbClr val="C00000"/>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9" name="文本框 8">
                <a:extLst>
                  <a:ext uri="{FF2B5EF4-FFF2-40B4-BE49-F238E27FC236}">
                    <a16:creationId xmlns:a16="http://schemas.microsoft.com/office/drawing/2014/main" id="{AB2394CF-F456-4ABD-BDED-802A44E400EE}"/>
                  </a:ext>
                </a:extLst>
              </p:cNvPr>
              <p:cNvSpPr txBox="1">
                <a:spLocks noRot="1" noChangeAspect="1" noMove="1" noResize="1" noEditPoints="1" noAdjustHandles="1" noChangeArrowheads="1" noChangeShapeType="1" noTextEdit="1"/>
              </p:cNvSpPr>
              <p:nvPr/>
            </p:nvSpPr>
            <p:spPr>
              <a:xfrm>
                <a:off x="571492" y="2444128"/>
                <a:ext cx="8001004" cy="2139047"/>
              </a:xfrm>
              <a:prstGeom prst="rect">
                <a:avLst/>
              </a:prstGeom>
              <a:blipFill>
                <a:blip r:embed="rId3"/>
                <a:stretch>
                  <a:fillRect l="-457" t="-1425" b="-1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9D81AEE-5EDD-4DCD-BC22-D12D9AB957EC}"/>
                  </a:ext>
                </a:extLst>
              </p:cNvPr>
              <p:cNvSpPr txBox="1"/>
              <p:nvPr/>
            </p:nvSpPr>
            <p:spPr>
              <a:xfrm>
                <a:off x="6550271" y="3410357"/>
                <a:ext cx="2022225"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注意</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𝒙𝑩</m:t>
                    </m:r>
                  </m:oMath>
                </a14:m>
                <a:r>
                  <a:rPr lang="zh-CN" altLang="en-US" sz="1400" b="1">
                    <a:solidFill>
                      <a:schemeClr val="bg1"/>
                    </a:solidFill>
                  </a:rPr>
                  <a:t>或</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𝒙𝑩</m:t>
                    </m:r>
                  </m:oMath>
                </a14:m>
                <a:r>
                  <a:rPr lang="zh-CN" altLang="en-US" sz="1400" b="1">
                    <a:solidFill>
                      <a:schemeClr val="bg1"/>
                    </a:solidFill>
                  </a:rPr>
                  <a:t>没有要求</a:t>
                </a:r>
                <a14:m>
                  <m:oMath xmlns:m="http://schemas.openxmlformats.org/officeDocument/2006/math">
                    <m:r>
                      <a:rPr lang="en-US" altLang="zh-CN" sz="1400" b="1" i="1" smtClean="0">
                        <a:solidFill>
                          <a:schemeClr val="bg1"/>
                        </a:solidFill>
                        <a:latin typeface="Cambria Math" panose="02040503050406030204" pitchFamily="18" charset="0"/>
                      </a:rPr>
                      <m:t>𝑩</m:t>
                    </m:r>
                  </m:oMath>
                </a14:m>
                <a:r>
                  <a:rPr lang="zh-CN" altLang="en-US" sz="1400" b="1">
                    <a:solidFill>
                      <a:schemeClr val="bg1"/>
                    </a:solidFill>
                  </a:rPr>
                  <a:t>一定出现个体变量</a:t>
                </a:r>
                <a14:m>
                  <m:oMath xmlns:m="http://schemas.openxmlformats.org/officeDocument/2006/math">
                    <m:r>
                      <a:rPr lang="en-US" altLang="zh-CN" sz="1400" b="1" i="1" smtClean="0">
                        <a:solidFill>
                          <a:schemeClr val="bg1"/>
                        </a:solidFill>
                        <a:latin typeface="Cambria Math" panose="02040503050406030204" pitchFamily="18" charset="0"/>
                      </a:rPr>
                      <m:t>𝒙</m:t>
                    </m:r>
                  </m:oMath>
                </a14:m>
                <a:endParaRPr lang="zh-CN" altLang="en-US" sz="1400" b="1">
                  <a:solidFill>
                    <a:schemeClr val="bg1"/>
                  </a:solidFill>
                </a:endParaRPr>
              </a:p>
            </p:txBody>
          </p:sp>
        </mc:Choice>
        <mc:Fallback xmlns="">
          <p:sp>
            <p:nvSpPr>
              <p:cNvPr id="17" name="文本框 16">
                <a:extLst>
                  <a:ext uri="{FF2B5EF4-FFF2-40B4-BE49-F238E27FC236}">
                    <a16:creationId xmlns:a16="http://schemas.microsoft.com/office/drawing/2014/main" id="{59D81AEE-5EDD-4DCD-BC22-D12D9AB957EC}"/>
                  </a:ext>
                </a:extLst>
              </p:cNvPr>
              <p:cNvSpPr txBox="1">
                <a:spLocks noRot="1" noChangeAspect="1" noMove="1" noResize="1" noEditPoints="1" noAdjustHandles="1" noChangeArrowheads="1" noChangeShapeType="1" noTextEdit="1"/>
              </p:cNvSpPr>
              <p:nvPr/>
            </p:nvSpPr>
            <p:spPr>
              <a:xfrm>
                <a:off x="6550271" y="3410357"/>
                <a:ext cx="2022225" cy="523220"/>
              </a:xfrm>
              <a:prstGeom prst="rect">
                <a:avLst/>
              </a:prstGeom>
              <a:blipFill>
                <a:blip r:embed="rId4"/>
                <a:stretch>
                  <a:fillRect l="-906"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3460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量词辖域</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066EBF2-8899-4140-9157-D24A32A8C8B3}"/>
                  </a:ext>
                </a:extLst>
              </p:cNvPr>
              <p:cNvSpPr txBox="1"/>
              <p:nvPr/>
            </p:nvSpPr>
            <p:spPr>
              <a:xfrm>
                <a:off x="775720" y="957962"/>
                <a:ext cx="6357772" cy="1569660"/>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b="1">
                    <a:solidFill>
                      <a:srgbClr val="C00000"/>
                    </a:solidFill>
                  </a:rPr>
                  <a:t>量词辖域</a:t>
                </a:r>
                <a:endParaRPr lang="en-US" altLang="zh-CN" b="1">
                  <a:solidFill>
                    <a:srgbClr val="C00000"/>
                  </a:solidFill>
                </a:endParaRPr>
              </a:p>
              <a:p>
                <a:pPr>
                  <a:spcBef>
                    <a:spcPts val="600"/>
                  </a:spcBef>
                  <a:spcAft>
                    <a:spcPts val="600"/>
                  </a:spcAft>
                </a:pPr>
                <a:r>
                  <a:rPr lang="zh-CN" altLang="en-US" sz="1600" b="1">
                    <a:solidFill>
                      <a:schemeClr val="accent6">
                        <a:lumMod val="50000"/>
                      </a:schemeClr>
                    </a:solidFill>
                    <a:latin typeface="宋体" panose="02010600030101010101" pitchFamily="2" charset="-122"/>
                    <a:ea typeface="宋体" panose="02010600030101010101" pitchFamily="2" charset="-122"/>
                  </a:rPr>
                  <a:t>设公式</a:t>
                </a:r>
                <a14:m>
                  <m:oMath xmlns:m="http://schemas.openxmlformats.org/officeDocument/2006/math">
                    <m:r>
                      <a:rPr lang="en-US" altLang="zh-CN" sz="1600" b="1" i="1">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是公式</a:t>
                </a:r>
                <a14:m>
                  <m:oMath xmlns:m="http://schemas.openxmlformats.org/officeDocument/2006/math">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𝒙𝑩</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或</a:t>
                </a:r>
                <a14:m>
                  <m:oMath xmlns:m="http://schemas.openxmlformats.org/officeDocument/2006/math">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𝒙𝑩</m:t>
                    </m:r>
                  </m:oMath>
                </a14:m>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14313" indent="-214313">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构造公式</a:t>
                </a:r>
                <a14:m>
                  <m:oMath xmlns:m="http://schemas.openxmlformats.org/officeDocument/2006/math">
                    <m:r>
                      <a:rPr lang="en-US" altLang="zh-CN" sz="1600" b="1" i="1">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的量词</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中的个体变量</a:t>
                </a:r>
                <a14:m>
                  <m:oMath xmlns:m="http://schemas.openxmlformats.org/officeDocument/2006/math">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称为这个量词的</a:t>
                </a:r>
                <a:r>
                  <a:rPr lang="zh-CN" altLang="en-US" sz="1600" b="1">
                    <a:solidFill>
                      <a:srgbClr val="C00000"/>
                    </a:solidFill>
                    <a:latin typeface="黑体" panose="02010609060101010101" pitchFamily="49" charset="-122"/>
                    <a:ea typeface="黑体" panose="02010609060101010101" pitchFamily="49" charset="-122"/>
                  </a:rPr>
                  <a:t>指示变量</a:t>
                </a:r>
                <a:endParaRPr lang="en-US" altLang="zh-CN" sz="1600" b="1">
                  <a:solidFill>
                    <a:srgbClr val="C00000"/>
                  </a:solidFill>
                  <a:latin typeface="黑体" panose="02010609060101010101" pitchFamily="49" charset="-122"/>
                  <a:ea typeface="黑体" panose="02010609060101010101" pitchFamily="49" charset="-122"/>
                </a:endParaRPr>
              </a:p>
              <a:p>
                <a:pPr marL="214313" indent="-214313">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称子公式</a:t>
                </a:r>
                <a14:m>
                  <m:oMath xmlns:m="http://schemas.openxmlformats.org/officeDocument/2006/math">
                    <m:r>
                      <a:rPr lang="en-US" altLang="zh-CN" sz="1600" b="1" i="1">
                        <a:solidFill>
                          <a:srgbClr val="002060"/>
                        </a:solidFill>
                        <a:latin typeface="Cambria Math" panose="02040503050406030204" pitchFamily="18" charset="0"/>
                      </a:rPr>
                      <m:t>𝑩</m:t>
                    </m:r>
                  </m:oMath>
                </a14:m>
                <a:r>
                  <a:rPr lang="zh-CN" altLang="en-US" sz="1600" b="1">
                    <a:solidFill>
                      <a:srgbClr val="002060"/>
                    </a:solidFill>
                    <a:latin typeface="楷体" panose="02010609060101010101" pitchFamily="49" charset="-122"/>
                    <a:ea typeface="楷体" panose="02010609060101010101" pitchFamily="49" charset="-122"/>
                  </a:rPr>
                  <a:t>为这个量词（即</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）的</a:t>
                </a:r>
                <a:r>
                  <a:rPr lang="zh-CN" altLang="en-US" sz="1600" b="1">
                    <a:solidFill>
                      <a:srgbClr val="C00000"/>
                    </a:solidFill>
                    <a:latin typeface="黑体" panose="02010609060101010101" pitchFamily="49" charset="-122"/>
                    <a:ea typeface="黑体" panose="02010609060101010101" pitchFamily="49" charset="-122"/>
                  </a:rPr>
                  <a:t>辖域</a:t>
                </a:r>
                <a:r>
                  <a:rPr lang="en-US" altLang="zh-CN" sz="1600">
                    <a:solidFill>
                      <a:srgbClr val="002060"/>
                    </a:solidFill>
                    <a:latin typeface="Arial" panose="020B0604020202020204" pitchFamily="34" charset="0"/>
                    <a:ea typeface="楷体" panose="02010609060101010101" pitchFamily="49" charset="-122"/>
                    <a:cs typeface="Arial" panose="020B0604020202020204" pitchFamily="34" charset="0"/>
                  </a:rPr>
                  <a:t>(scope)</a:t>
                </a:r>
                <a:r>
                  <a:rPr lang="zh-CN" altLang="en-US" sz="1600" b="1">
                    <a:solidFill>
                      <a:srgbClr val="002060"/>
                    </a:solidFill>
                    <a:latin typeface="楷体" panose="02010609060101010101" pitchFamily="49" charset="-122"/>
                    <a:ea typeface="楷体" panose="02010609060101010101" pitchFamily="49" charset="-122"/>
                  </a:rPr>
                  <a:t>，或</a:t>
                </a:r>
                <a:r>
                  <a:rPr lang="zh-CN" altLang="en-US" sz="1600" b="1">
                    <a:solidFill>
                      <a:srgbClr val="C00000"/>
                    </a:solidFill>
                    <a:latin typeface="黑体" panose="02010609060101010101" pitchFamily="49" charset="-122"/>
                    <a:ea typeface="黑体" panose="02010609060101010101" pitchFamily="49" charset="-122"/>
                  </a:rPr>
                  <a:t>作用域</a:t>
                </a:r>
              </a:p>
            </p:txBody>
          </p:sp>
        </mc:Choice>
        <mc:Fallback xmlns="">
          <p:sp>
            <p:nvSpPr>
              <p:cNvPr id="8" name="文本框 7">
                <a:extLst>
                  <a:ext uri="{FF2B5EF4-FFF2-40B4-BE49-F238E27FC236}">
                    <a16:creationId xmlns:a16="http://schemas.microsoft.com/office/drawing/2014/main" id="{C066EBF2-8899-4140-9157-D24A32A8C8B3}"/>
                  </a:ext>
                </a:extLst>
              </p:cNvPr>
              <p:cNvSpPr txBox="1">
                <a:spLocks noRot="1" noChangeAspect="1" noMove="1" noResize="1" noEditPoints="1" noAdjustHandles="1" noChangeArrowheads="1" noChangeShapeType="1" noTextEdit="1"/>
              </p:cNvSpPr>
              <p:nvPr/>
            </p:nvSpPr>
            <p:spPr>
              <a:xfrm>
                <a:off x="775720" y="957962"/>
                <a:ext cx="6357772" cy="1569660"/>
              </a:xfrm>
              <a:prstGeom prst="rect">
                <a:avLst/>
              </a:prstGeom>
              <a:blipFill>
                <a:blip r:embed="rId2"/>
                <a:stretch>
                  <a:fillRect l="-479" t="-1938" b="-4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72D80B0-85E3-4BAF-AF1A-2997153D3B75}"/>
                  </a:ext>
                </a:extLst>
              </p:cNvPr>
              <p:cNvSpPr txBox="1"/>
              <p:nvPr/>
            </p:nvSpPr>
            <p:spPr>
              <a:xfrm>
                <a:off x="775720" y="2781802"/>
                <a:ext cx="4364849" cy="1668790"/>
              </a:xfrm>
              <a:prstGeom prst="rect">
                <a:avLst/>
              </a:prstGeom>
              <a:solidFill>
                <a:schemeClr val="accent6">
                  <a:lumMod val="20000"/>
                  <a:lumOff val="80000"/>
                </a:schemeClr>
              </a:solidFill>
              <a:ln w="12700">
                <a:noFill/>
                <a:prstDash val="sysDash"/>
              </a:ln>
            </p:spPr>
            <p:txBody>
              <a:bodyPr wrap="square" rtlCol="0">
                <a:spAutoFit/>
              </a:bodyPr>
              <a:lstStyle/>
              <a:p>
                <a:pPr algn="ct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𝒚</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𝑭</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𝒙</m:t>
                            </m:r>
                          </m:e>
                        </m:d>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𝒛𝑯</m:t>
                        </m:r>
                        <m:d>
                          <m:dPr>
                            <m:ctrlPr>
                              <a:rPr lang="en-US" altLang="zh-CN" b="1"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𝒚</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𝒛</m:t>
                            </m:r>
                          </m:e>
                        </m:d>
                      </m:e>
                    </m:d>
                  </m:oMath>
                </a14:m>
                <a:r>
                  <a:rPr lang="zh-CN" altLang="en-US" b="1">
                    <a:solidFill>
                      <a:srgbClr val="002060"/>
                    </a:solidFill>
                    <a:latin typeface="楷体" panose="02010609060101010101" pitchFamily="49" charset="-122"/>
                    <a:ea typeface="楷体" panose="02010609060101010101" pitchFamily="49" charset="-122"/>
                  </a:rPr>
                  <a:t>中</a:t>
                </a:r>
                <a:endParaRPr lang="en-US" altLang="zh-CN">
                  <a:solidFill>
                    <a:srgbClr val="002060"/>
                  </a:solidFill>
                </a:endParaRPr>
              </a:p>
              <a:p>
                <a:pPr marL="214313" indent="-214313">
                  <a:spcBef>
                    <a:spcPts val="600"/>
                  </a:spcBef>
                  <a:spcAft>
                    <a:spcPts val="600"/>
                  </a:spcAft>
                  <a:buFont typeface="Arial" panose="020B0604020202020204" pitchFamily="34" charset="0"/>
                  <a:buChar char="•"/>
                </a:pPr>
                <a:r>
                  <a:rPr lang="zh-CN" altLang="en-US" sz="1600" b="1">
                    <a:solidFill>
                      <a:schemeClr val="accent2">
                        <a:lumMod val="50000"/>
                      </a:schemeClr>
                    </a:solidFill>
                    <a:latin typeface="宋体" panose="02010600030101010101" pitchFamily="2" charset="-122"/>
                    <a:ea typeface="宋体" panose="02010600030101010101" pitchFamily="2" charset="-122"/>
                  </a:rPr>
                  <a:t>量词</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的辖域是公式</a:t>
                </a:r>
                <a14:m>
                  <m:oMath xmlns:m="http://schemas.openxmlformats.org/officeDocument/2006/math">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e>
                    </m:d>
                  </m:oMath>
                </a14:m>
                <a:endParaRPr lang="en-US" altLang="zh-CN" sz="1600" b="1">
                  <a:solidFill>
                    <a:srgbClr val="002060"/>
                  </a:solidFill>
                  <a:latin typeface="宋体" panose="02010600030101010101" pitchFamily="2" charset="-122"/>
                  <a:ea typeface="宋体" panose="02010600030101010101" pitchFamily="2" charset="-122"/>
                </a:endParaRPr>
              </a:p>
              <a:p>
                <a:pPr marL="214313" indent="-214313">
                  <a:spcBef>
                    <a:spcPts val="600"/>
                  </a:spcBef>
                  <a:spcAft>
                    <a:spcPts val="600"/>
                  </a:spcAft>
                  <a:buFont typeface="Arial" panose="020B0604020202020204" pitchFamily="34" charset="0"/>
                  <a:buChar char="•"/>
                </a:pPr>
                <a:r>
                  <a:rPr lang="zh-CN" altLang="en-US" sz="1600" b="1">
                    <a:solidFill>
                      <a:schemeClr val="accent2">
                        <a:lumMod val="50000"/>
                      </a:schemeClr>
                    </a:solidFill>
                    <a:latin typeface="宋体" panose="02010600030101010101" pitchFamily="2" charset="-122"/>
                    <a:ea typeface="宋体" panose="02010600030101010101" pitchFamily="2" charset="-122"/>
                  </a:rPr>
                  <a:t>量词</a:t>
                </a:r>
                <a14:m>
                  <m:oMath xmlns:m="http://schemas.openxmlformats.org/officeDocument/2006/math">
                    <m:r>
                      <a:rPr lang="en-US" altLang="zh-CN" sz="1600" b="1">
                        <a:solidFill>
                          <a:schemeClr val="accent2">
                            <a:lumMod val="50000"/>
                          </a:schemeClr>
                        </a:solidFill>
                        <a:latin typeface="Cambria Math" panose="02040503050406030204" pitchFamily="18" charset="0"/>
                        <a:ea typeface="宋体" panose="02010600030101010101" pitchFamily="2" charset="-122"/>
                      </a:rPr>
                      <m:t>∃</m:t>
                    </m:r>
                    <m:r>
                      <a:rPr lang="en-US" altLang="zh-CN" sz="1600" b="1">
                        <a:solidFill>
                          <a:schemeClr val="accent2">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的辖域是公式</a:t>
                </a:r>
                <a14:m>
                  <m:oMath xmlns:m="http://schemas.openxmlformats.org/officeDocument/2006/math">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𝒛𝑯</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𝒛</m:t>
                            </m:r>
                          </m:e>
                        </m:d>
                      </m:e>
                    </m:d>
                  </m:oMath>
                </a14:m>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14313" indent="-214313">
                  <a:spcBef>
                    <a:spcPts val="600"/>
                  </a:spcBef>
                  <a:spcAft>
                    <a:spcPts val="600"/>
                  </a:spcAft>
                  <a:buFont typeface="Arial" panose="020B0604020202020204" pitchFamily="34" charset="0"/>
                  <a:buChar char="•"/>
                </a:pPr>
                <a:r>
                  <a:rPr lang="zh-CN" altLang="en-US" sz="1600" b="1">
                    <a:solidFill>
                      <a:schemeClr val="accent2">
                        <a:lumMod val="50000"/>
                      </a:schemeClr>
                    </a:solidFill>
                    <a:latin typeface="宋体" panose="02010600030101010101" pitchFamily="2" charset="-122"/>
                    <a:ea typeface="宋体" panose="02010600030101010101" pitchFamily="2" charset="-122"/>
                  </a:rPr>
                  <a:t>量词</a:t>
                </a:r>
                <a14:m>
                  <m:oMath xmlns:m="http://schemas.openxmlformats.org/officeDocument/2006/math">
                    <m:r>
                      <a:rPr lang="en-US" altLang="zh-CN" sz="1600" b="1" i="1">
                        <a:solidFill>
                          <a:schemeClr val="accent2">
                            <a:lumMod val="50000"/>
                          </a:schemeClr>
                        </a:solidFill>
                        <a:latin typeface="Cambria Math" panose="02040503050406030204" pitchFamily="18" charset="0"/>
                        <a:ea typeface="宋体" panose="02010600030101010101" pitchFamily="2" charset="-122"/>
                      </a:rPr>
                      <m:t>∃</m:t>
                    </m:r>
                    <m:r>
                      <a:rPr lang="en-US" altLang="zh-CN" sz="1600" b="1" i="1">
                        <a:solidFill>
                          <a:schemeClr val="accent2">
                            <a:lumMod val="50000"/>
                          </a:schemeClr>
                        </a:solidFill>
                        <a:latin typeface="Cambria Math" panose="02040503050406030204" pitchFamily="18" charset="0"/>
                        <a:ea typeface="宋体" panose="02010600030101010101" pitchFamily="2" charset="-122"/>
                      </a:rPr>
                      <m:t>𝒛</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的辖域是公式</a:t>
                </a:r>
                <a14:m>
                  <m:oMath xmlns:m="http://schemas.openxmlformats.org/officeDocument/2006/math">
                    <m:r>
                      <a:rPr lang="en-US" altLang="zh-CN" sz="1600" b="1" i="1">
                        <a:solidFill>
                          <a:schemeClr val="accent2">
                            <a:lumMod val="50000"/>
                          </a:schemeClr>
                        </a:solidFill>
                        <a:latin typeface="Cambria Math" panose="02040503050406030204" pitchFamily="18" charset="0"/>
                        <a:ea typeface="宋体" panose="02010600030101010101" pitchFamily="2" charset="-122"/>
                      </a:rPr>
                      <m:t>𝑯</m:t>
                    </m:r>
                    <m:d>
                      <m:dPr>
                        <m:ctrlPr>
                          <a:rPr lang="en-US" altLang="zh-CN" sz="1600" b="1" i="1">
                            <a:solidFill>
                              <a:schemeClr val="accent2">
                                <a:lumMod val="50000"/>
                              </a:schemeClr>
                            </a:solidFill>
                            <a:latin typeface="Cambria Math" panose="02040503050406030204" pitchFamily="18" charset="0"/>
                            <a:ea typeface="宋体" panose="02010600030101010101" pitchFamily="2" charset="-122"/>
                          </a:rPr>
                        </m:ctrlPr>
                      </m:dPr>
                      <m:e>
                        <m:r>
                          <a:rPr lang="en-US" altLang="zh-CN" sz="1600" b="1" i="1">
                            <a:solidFill>
                              <a:schemeClr val="accent2">
                                <a:lumMod val="50000"/>
                              </a:schemeClr>
                            </a:solidFill>
                            <a:latin typeface="Cambria Math" panose="02040503050406030204" pitchFamily="18" charset="0"/>
                            <a:ea typeface="宋体" panose="02010600030101010101" pitchFamily="2" charset="-122"/>
                          </a:rPr>
                          <m:t>𝒚</m:t>
                        </m:r>
                        <m:r>
                          <a:rPr lang="en-US" altLang="zh-CN" sz="1600" b="1" i="1">
                            <a:solidFill>
                              <a:schemeClr val="accent2">
                                <a:lumMod val="50000"/>
                              </a:schemeClr>
                            </a:solidFill>
                            <a:latin typeface="Cambria Math" panose="02040503050406030204" pitchFamily="18" charset="0"/>
                            <a:ea typeface="宋体" panose="02010600030101010101" pitchFamily="2" charset="-122"/>
                          </a:rPr>
                          <m:t>, </m:t>
                        </m:r>
                        <m:r>
                          <a:rPr lang="en-US" altLang="zh-CN" sz="1600" b="1" i="1">
                            <a:solidFill>
                              <a:schemeClr val="accent2">
                                <a:lumMod val="50000"/>
                              </a:schemeClr>
                            </a:solidFill>
                            <a:latin typeface="Cambria Math" panose="02040503050406030204" pitchFamily="18" charset="0"/>
                            <a:ea typeface="宋体" panose="02010600030101010101" pitchFamily="2" charset="-122"/>
                          </a:rPr>
                          <m:t>𝒛</m:t>
                        </m:r>
                      </m:e>
                    </m:d>
                  </m:oMath>
                </a14:m>
                <a:endParaRPr lang="zh-CN" altLang="en-US" sz="1600" b="1">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272D80B0-85E3-4BAF-AF1A-2997153D3B75}"/>
                  </a:ext>
                </a:extLst>
              </p:cNvPr>
              <p:cNvSpPr txBox="1">
                <a:spLocks noRot="1" noChangeAspect="1" noMove="1" noResize="1" noEditPoints="1" noAdjustHandles="1" noChangeArrowheads="1" noChangeShapeType="1" noTextEdit="1"/>
              </p:cNvSpPr>
              <p:nvPr/>
            </p:nvSpPr>
            <p:spPr>
              <a:xfrm>
                <a:off x="775720" y="2781802"/>
                <a:ext cx="4364849" cy="1668790"/>
              </a:xfrm>
              <a:prstGeom prst="rect">
                <a:avLst/>
              </a:prstGeom>
              <a:blipFill>
                <a:blip r:embed="rId3"/>
                <a:stretch>
                  <a:fillRect l="-559" t="-1825" b="-3285"/>
                </a:stretch>
              </a:blipFill>
              <a:ln w="12700">
                <a:no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69595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161421"/>
            <a:ext cx="4509860" cy="2683427"/>
          </a:xfrm>
          <a:prstGeom prst="rect">
            <a:avLst/>
          </a:prstGeom>
          <a:noFill/>
        </p:spPr>
        <p:txBody>
          <a:bodyPr wrap="square" rtlCol="0">
            <a:spAutoFit/>
          </a:bodyPr>
          <a:lstStyle/>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一阶逻辑公式的归纳定义</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一阶逻辑公式的自由和约束变量</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一阶逻辑公式中的替换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个体变量的约束出现与自由出现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5A348CC-6130-4029-B5D3-961439E9FD07}"/>
                  </a:ext>
                </a:extLst>
              </p:cNvPr>
              <p:cNvSpPr txBox="1"/>
              <p:nvPr/>
            </p:nvSpPr>
            <p:spPr>
              <a:xfrm>
                <a:off x="712914" y="860153"/>
                <a:ext cx="7446348" cy="1905715"/>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个体变量</a:t>
                </a:r>
                <a14:m>
                  <m:oMath xmlns:m="http://schemas.openxmlformats.org/officeDocument/2006/math">
                    <m:r>
                      <a:rPr lang="en-US" altLang="zh-CN" b="1" i="1">
                        <a:solidFill>
                          <a:srgbClr val="C00000"/>
                        </a:solidFill>
                        <a:latin typeface="Cambria Math" panose="02040503050406030204" pitchFamily="18" charset="0"/>
                      </a:rPr>
                      <m:t>𝒙</m:t>
                    </m:r>
                  </m:oMath>
                </a14:m>
                <a:r>
                  <a:rPr lang="zh-CN" altLang="en-US" b="1">
                    <a:solidFill>
                      <a:srgbClr val="C00000"/>
                    </a:solidFill>
                  </a:rPr>
                  <a:t>在</a:t>
                </a:r>
                <a14:m>
                  <m:oMath xmlns:m="http://schemas.openxmlformats.org/officeDocument/2006/math">
                    <m:r>
                      <a:rPr lang="en-US" altLang="zh-CN" b="1" i="1">
                        <a:solidFill>
                          <a:srgbClr val="C00000"/>
                        </a:solidFill>
                        <a:latin typeface="Cambria Math" panose="02040503050406030204" pitchFamily="18" charset="0"/>
                      </a:rPr>
                      <m:t>𝑨</m:t>
                    </m:r>
                  </m:oMath>
                </a14:m>
                <a:r>
                  <a:rPr lang="zh-CN" altLang="en-US" b="1">
                    <a:solidFill>
                      <a:srgbClr val="C00000"/>
                    </a:solidFill>
                  </a:rPr>
                  <a:t>的约束出现与自由出现</a:t>
                </a:r>
                <a:endParaRPr lang="en-US" altLang="zh-CN" b="1">
                  <a:solidFill>
                    <a:srgbClr val="C00000"/>
                  </a:solidFill>
                </a:endParaRPr>
              </a:p>
              <a:p>
                <a:pPr marL="214313" indent="-214313">
                  <a:lnSpc>
                    <a:spcPts val="2400"/>
                  </a:lnSpc>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的一处出现是在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的一个以</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为指示变量的量词子公式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m:t>
                    </m:r>
                    <m:r>
                      <a:rPr lang="en-US" altLang="zh-CN" sz="1600" b="1" i="1">
                        <a:solidFill>
                          <a:srgbClr val="002060"/>
                        </a:solidFill>
                        <a:latin typeface="Cambria Math" panose="02040503050406030204" pitchFamily="18" charset="0"/>
                        <a:ea typeface="楷体" panose="02010609060101010101" pitchFamily="49" charset="-122"/>
                      </a:rPr>
                      <m:t>𝒙𝑩</m:t>
                    </m:r>
                  </m:oMath>
                </a14:m>
                <a:r>
                  <a:rPr lang="zh-CN" altLang="en-US" sz="16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m:t>
                    </m:r>
                    <m:r>
                      <a:rPr lang="en-US" altLang="zh-CN" sz="1600" b="1" i="1">
                        <a:solidFill>
                          <a:srgbClr val="002060"/>
                        </a:solidFill>
                        <a:latin typeface="Cambria Math" panose="02040503050406030204" pitchFamily="18" charset="0"/>
                        <a:ea typeface="楷体" panose="02010609060101010101" pitchFamily="49" charset="-122"/>
                      </a:rPr>
                      <m:t>𝒙𝑩</m:t>
                    </m:r>
                  </m:oMath>
                </a14:m>
                <a:r>
                  <a:rPr lang="zh-CN" altLang="en-US" sz="1600" b="1">
                    <a:solidFill>
                      <a:srgbClr val="002060"/>
                    </a:solidFill>
                    <a:latin typeface="楷体" panose="02010609060101010101" pitchFamily="49" charset="-122"/>
                    <a:ea typeface="楷体" panose="02010609060101010101" pitchFamily="49" charset="-122"/>
                  </a:rPr>
                  <a:t>的辖域</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中，则</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的这处出现是</a:t>
                </a:r>
                <a:r>
                  <a:rPr lang="zh-CN" altLang="en-US" sz="1600" b="1">
                    <a:solidFill>
                      <a:srgbClr val="C00000"/>
                    </a:solidFill>
                    <a:latin typeface="黑体" panose="02010609060101010101" pitchFamily="49" charset="-122"/>
                    <a:ea typeface="黑体" panose="02010609060101010101" pitchFamily="49" charset="-122"/>
                  </a:rPr>
                  <a:t>约束出现</a:t>
                </a:r>
              </a:p>
              <a:p>
                <a:pPr marL="214313" indent="-214313">
                  <a:lnSpc>
                    <a:spcPts val="2400"/>
                  </a:lnSpc>
                  <a:spcBef>
                    <a:spcPts val="600"/>
                  </a:spcBef>
                  <a:spcAft>
                    <a:spcPts val="600"/>
                  </a:spcAft>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的一处出现不在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的任意以</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为指示变量的量词子公式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m:t>
                    </m:r>
                    <m:r>
                      <a:rPr lang="en-US" altLang="zh-CN" sz="1600" b="1" i="1">
                        <a:solidFill>
                          <a:srgbClr val="002060"/>
                        </a:solidFill>
                        <a:latin typeface="Cambria Math" panose="02040503050406030204" pitchFamily="18" charset="0"/>
                        <a:ea typeface="楷体" panose="02010609060101010101" pitchFamily="49" charset="-122"/>
                      </a:rPr>
                      <m:t>𝒙𝑩</m:t>
                    </m:r>
                  </m:oMath>
                </a14:m>
                <a:r>
                  <a:rPr lang="zh-CN" altLang="en-US" sz="16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m:t>
                    </m:r>
                    <m:r>
                      <a:rPr lang="en-US" altLang="zh-CN" sz="1600" b="1" i="1">
                        <a:solidFill>
                          <a:srgbClr val="002060"/>
                        </a:solidFill>
                        <a:latin typeface="Cambria Math" panose="02040503050406030204" pitchFamily="18" charset="0"/>
                        <a:ea typeface="楷体" panose="02010609060101010101" pitchFamily="49" charset="-122"/>
                      </a:rPr>
                      <m:t>𝒙𝑩</m:t>
                    </m:r>
                  </m:oMath>
                </a14:m>
                <a:r>
                  <a:rPr lang="zh-CN" altLang="en-US" sz="1600" b="1">
                    <a:solidFill>
                      <a:srgbClr val="002060"/>
                    </a:solidFill>
                    <a:latin typeface="楷体" panose="02010609060101010101" pitchFamily="49" charset="-122"/>
                    <a:ea typeface="楷体" panose="02010609060101010101" pitchFamily="49" charset="-122"/>
                  </a:rPr>
                  <a:t>的辖域</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𝑩</m:t>
                    </m:r>
                  </m:oMath>
                </a14:m>
                <a:r>
                  <a:rPr lang="zh-CN" altLang="en-US" sz="1600" b="1">
                    <a:solidFill>
                      <a:srgbClr val="002060"/>
                    </a:solidFill>
                    <a:latin typeface="楷体" panose="02010609060101010101" pitchFamily="49" charset="-122"/>
                    <a:ea typeface="楷体" panose="02010609060101010101" pitchFamily="49" charset="-122"/>
                  </a:rPr>
                  <a:t>中，则</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的这处出现是</a:t>
                </a:r>
                <a:r>
                  <a:rPr lang="zh-CN" altLang="en-US" sz="1600" b="1">
                    <a:solidFill>
                      <a:srgbClr val="C00000"/>
                    </a:solidFill>
                    <a:latin typeface="黑体" panose="02010609060101010101" pitchFamily="49" charset="-122"/>
                    <a:ea typeface="黑体" panose="02010609060101010101" pitchFamily="49" charset="-122"/>
                  </a:rPr>
                  <a:t>自由出现</a:t>
                </a:r>
              </a:p>
            </p:txBody>
          </p:sp>
        </mc:Choice>
        <mc:Fallback xmlns="">
          <p:sp>
            <p:nvSpPr>
              <p:cNvPr id="9" name="文本框 8">
                <a:extLst>
                  <a:ext uri="{FF2B5EF4-FFF2-40B4-BE49-F238E27FC236}">
                    <a16:creationId xmlns:a16="http://schemas.microsoft.com/office/drawing/2014/main" id="{15A348CC-6130-4029-B5D3-961439E9FD07}"/>
                  </a:ext>
                </a:extLst>
              </p:cNvPr>
              <p:cNvSpPr txBox="1">
                <a:spLocks noRot="1" noChangeAspect="1" noMove="1" noResize="1" noEditPoints="1" noAdjustHandles="1" noChangeArrowheads="1" noChangeShapeType="1" noTextEdit="1"/>
              </p:cNvSpPr>
              <p:nvPr/>
            </p:nvSpPr>
            <p:spPr>
              <a:xfrm>
                <a:off x="712914" y="860153"/>
                <a:ext cx="7446348" cy="1905715"/>
              </a:xfrm>
              <a:prstGeom prst="rect">
                <a:avLst/>
              </a:prstGeom>
              <a:blipFill>
                <a:blip r:embed="rId2"/>
                <a:stretch>
                  <a:fillRect l="-328" t="-639" b="-28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E0A1827-4133-44EE-928E-20AE2322F540}"/>
                  </a:ext>
                </a:extLst>
              </p:cNvPr>
              <p:cNvSpPr txBox="1"/>
              <p:nvPr/>
            </p:nvSpPr>
            <p:spPr>
              <a:xfrm>
                <a:off x="712914" y="2970334"/>
                <a:ext cx="6864898" cy="1559466"/>
              </a:xfrm>
              <a:prstGeom prst="rect">
                <a:avLst/>
              </a:prstGeom>
              <a:solidFill>
                <a:schemeClr val="accent6">
                  <a:lumMod val="20000"/>
                  <a:lumOff val="80000"/>
                </a:schemeClr>
              </a:solidFill>
              <a:ln w="12700">
                <a:noFill/>
                <a:prstDash val="sysDash"/>
              </a:ln>
            </p:spPr>
            <p:txBody>
              <a:bodyPr wrap="square" rtlCol="0">
                <a:spAutoFit/>
              </a:bodyPr>
              <a:lstStyle/>
              <a:p>
                <a:pPr algn="ctr">
                  <a:lnSpc>
                    <a:spcPts val="20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𝑭</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𝒛𝑯</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𝒛</m:t>
                            </m:r>
                          </m:e>
                        </m:d>
                      </m:e>
                    </m:d>
                  </m:oMath>
                </a14:m>
                <a:r>
                  <a:rPr lang="zh-CN" altLang="en-US" sz="1600" b="1">
                    <a:solidFill>
                      <a:srgbClr val="002060"/>
                    </a:solidFill>
                    <a:latin typeface="楷体" panose="02010609060101010101" pitchFamily="49" charset="-122"/>
                    <a:ea typeface="楷体" panose="02010609060101010101" pitchFamily="49" charset="-122"/>
                  </a:rPr>
                  <a:t>中</a:t>
                </a:r>
                <a:endParaRPr lang="en-US" altLang="zh-CN" sz="1600">
                  <a:solidFill>
                    <a:srgbClr val="002060"/>
                  </a:solidFill>
                </a:endParaRPr>
              </a:p>
              <a:p>
                <a:pPr marL="214313" indent="-214313">
                  <a:lnSpc>
                    <a:spcPts val="2000"/>
                  </a:lnSpc>
                  <a:spcBef>
                    <a:spcPts val="600"/>
                  </a:spcBef>
                  <a:spcAft>
                    <a:spcPts val="600"/>
                  </a:spcAft>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公式</a:t>
                </a:r>
                <a14:m>
                  <m:oMath xmlns:m="http://schemas.openxmlformats.org/officeDocument/2006/math">
                    <m:r>
                      <a:rPr lang="en-US" altLang="zh-CN" sz="1600" b="1" i="1">
                        <a:solidFill>
                          <a:schemeClr val="accent6">
                            <a:lumMod val="50000"/>
                          </a:schemeClr>
                        </a:solidFill>
                        <a:latin typeface="Cambria Math" panose="02040503050406030204" pitchFamily="18" charset="0"/>
                      </a:rPr>
                      <m:t>𝑭</m:t>
                    </m:r>
                    <m:r>
                      <a:rPr lang="en-US" altLang="zh-CN" sz="1600" b="1" i="1">
                        <a:solidFill>
                          <a:schemeClr val="accent6">
                            <a:lumMod val="50000"/>
                          </a:schemeClr>
                        </a:solidFill>
                        <a:latin typeface="Cambria Math" panose="02040503050406030204" pitchFamily="18" charset="0"/>
                      </a:rPr>
                      <m:t>(</m:t>
                    </m:r>
                    <m:r>
                      <a:rPr lang="en-US" altLang="zh-CN" sz="1600" b="1" i="1">
                        <a:solidFill>
                          <a:schemeClr val="accent6">
                            <a:lumMod val="50000"/>
                          </a:schemeClr>
                        </a:solidFill>
                        <a:latin typeface="Cambria Math" panose="02040503050406030204" pitchFamily="18" charset="0"/>
                      </a:rPr>
                      <m:t>𝒙</m:t>
                    </m:r>
                    <m:r>
                      <a:rPr lang="en-US" altLang="zh-CN" sz="1600" b="1" i="1">
                        <a:solidFill>
                          <a:schemeClr val="accent6">
                            <a:lumMod val="50000"/>
                          </a:schemeClr>
                        </a:solidFill>
                        <a:latin typeface="Cambria Math" panose="02040503050406030204" pitchFamily="18" charset="0"/>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中的</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a:t>
                </a:r>
                <a:r>
                  <a:rPr lang="zh-CN" altLang="en-US" sz="1600" b="1">
                    <a:solidFill>
                      <a:srgbClr val="C00000"/>
                    </a:solidFill>
                    <a:latin typeface="黑体" panose="02010609060101010101" pitchFamily="49" charset="-122"/>
                    <a:ea typeface="黑体" panose="02010609060101010101" pitchFamily="49" charset="-122"/>
                  </a:rPr>
                  <a:t>约束出现</a:t>
                </a:r>
                <a:r>
                  <a:rPr lang="zh-CN" altLang="en-US" sz="1600" b="1">
                    <a:solidFill>
                      <a:schemeClr val="accent6">
                        <a:lumMod val="50000"/>
                      </a:schemeClr>
                    </a:solidFill>
                    <a:latin typeface="宋体" panose="02010600030101010101" pitchFamily="2" charset="-122"/>
                    <a:ea typeface="宋体" panose="02010600030101010101" pitchFamily="2" charset="-122"/>
                  </a:rPr>
                  <a:t>，它在量词</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m:t>
                    </m:r>
                    <m:r>
                      <a:rPr lang="en-US" altLang="zh-CN" sz="16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的辖域中</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14313" indent="-214313">
                  <a:lnSpc>
                    <a:spcPts val="2000"/>
                  </a:lnSpc>
                  <a:spcBef>
                    <a:spcPts val="600"/>
                  </a:spcBef>
                  <a:spcAft>
                    <a:spcPts val="600"/>
                  </a:spcAft>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公式</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𝑯</m:t>
                    </m:r>
                    <m:r>
                      <a:rPr lang="en-US" altLang="zh-CN" sz="1600" b="1" i="1">
                        <a:solidFill>
                          <a:schemeClr val="accent6">
                            <a:lumMod val="50000"/>
                          </a:schemeClr>
                        </a:solidFill>
                        <a:latin typeface="Cambria Math" panose="02040503050406030204" pitchFamily="18" charset="0"/>
                        <a:ea typeface="宋体" panose="02010600030101010101" pitchFamily="2" charset="-122"/>
                      </a:rPr>
                      <m:t>(</m:t>
                    </m:r>
                    <m:r>
                      <a:rPr lang="en-US" altLang="zh-CN" sz="1600" b="1" i="1">
                        <a:solidFill>
                          <a:schemeClr val="accent6">
                            <a:lumMod val="50000"/>
                          </a:schemeClr>
                        </a:solidFill>
                        <a:latin typeface="Cambria Math" panose="02040503050406030204" pitchFamily="18" charset="0"/>
                        <a:ea typeface="宋体" panose="02010600030101010101" pitchFamily="2" charset="-122"/>
                      </a:rPr>
                      <m:t>𝒚</m:t>
                    </m:r>
                    <m:r>
                      <a:rPr lang="en-US" altLang="zh-CN" sz="1600" b="1" i="1">
                        <a:solidFill>
                          <a:schemeClr val="accent6">
                            <a:lumMod val="50000"/>
                          </a:schemeClr>
                        </a:solidFill>
                        <a:latin typeface="Cambria Math" panose="02040503050406030204" pitchFamily="18" charset="0"/>
                        <a:ea typeface="宋体" panose="02010600030101010101" pitchFamily="2" charset="-122"/>
                      </a:rPr>
                      <m:t>, </m:t>
                    </m:r>
                    <m:r>
                      <a:rPr lang="en-US" altLang="zh-CN" sz="1600" b="1" i="1">
                        <a:solidFill>
                          <a:schemeClr val="accent6">
                            <a:lumMod val="50000"/>
                          </a:schemeClr>
                        </a:solidFill>
                        <a:latin typeface="Cambria Math" panose="02040503050406030204" pitchFamily="18" charset="0"/>
                        <a:ea typeface="宋体" panose="02010600030101010101" pitchFamily="2" charset="-122"/>
                      </a:rPr>
                      <m:t>𝒛</m:t>
                    </m:r>
                    <m:r>
                      <a:rPr lang="en-US" altLang="zh-CN" sz="1600" b="1" i="1">
                        <a:solidFill>
                          <a:schemeClr val="accent6">
                            <a:lumMod val="50000"/>
                          </a:schemeClr>
                        </a:solidFill>
                        <a:latin typeface="Cambria Math" panose="02040503050406030204" pitchFamily="18" charset="0"/>
                        <a:ea typeface="宋体" panose="02010600030101010101" pitchFamily="2" charset="-122"/>
                      </a:rPr>
                      <m:t>)</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中的</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a:t>
                </a:r>
                <a:r>
                  <a:rPr lang="zh-CN" altLang="en-US" sz="1600" b="1">
                    <a:solidFill>
                      <a:srgbClr val="C00000"/>
                    </a:solidFill>
                    <a:latin typeface="黑体" panose="02010609060101010101" pitchFamily="49" charset="-122"/>
                    <a:ea typeface="黑体" panose="02010609060101010101" pitchFamily="49" charset="-122"/>
                  </a:rPr>
                  <a:t>自由出现</a:t>
                </a:r>
                <a:r>
                  <a:rPr lang="zh-CN" altLang="en-US" sz="1600" b="1">
                    <a:solidFill>
                      <a:schemeClr val="accent6">
                        <a:lumMod val="50000"/>
                      </a:schemeClr>
                    </a:solidFill>
                    <a:latin typeface="宋体" panose="02010600030101010101" pitchFamily="2" charset="-122"/>
                    <a:ea typeface="宋体" panose="02010600030101010101" pitchFamily="2" charset="-122"/>
                  </a:rPr>
                  <a:t>，它没在任何以</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宋体" panose="02010600030101010101" pitchFamily="2" charset="-122"/>
                    <a:ea typeface="宋体" panose="02010600030101010101" pitchFamily="2" charset="-122"/>
                  </a:rPr>
                  <a:t>为指示变量的量词辖域中</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14313" indent="-214313">
                  <a:lnSpc>
                    <a:spcPts val="2000"/>
                  </a:lnSpc>
                  <a:spcBef>
                    <a:spcPts val="600"/>
                  </a:spcBef>
                  <a:spcAft>
                    <a:spcPts val="600"/>
                  </a:spcAft>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公式</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𝑯</m:t>
                    </m:r>
                    <m:d>
                      <m:dPr>
                        <m:ctrlPr>
                          <a:rPr lang="en-US" altLang="zh-CN" sz="16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600" b="1" i="1">
                            <a:solidFill>
                              <a:schemeClr val="accent6">
                                <a:lumMod val="50000"/>
                              </a:schemeClr>
                            </a:solidFill>
                            <a:latin typeface="Cambria Math" panose="02040503050406030204" pitchFamily="18" charset="0"/>
                            <a:ea typeface="宋体" panose="02010600030101010101" pitchFamily="2" charset="-122"/>
                          </a:rPr>
                          <m:t>𝒚</m:t>
                        </m:r>
                        <m:r>
                          <a:rPr lang="en-US" altLang="zh-CN" sz="1600" b="1" i="1">
                            <a:solidFill>
                              <a:schemeClr val="accent6">
                                <a:lumMod val="50000"/>
                              </a:schemeClr>
                            </a:solidFill>
                            <a:latin typeface="Cambria Math" panose="02040503050406030204" pitchFamily="18" charset="0"/>
                            <a:ea typeface="宋体" panose="02010600030101010101" pitchFamily="2" charset="-122"/>
                          </a:rPr>
                          <m:t>, </m:t>
                        </m:r>
                        <m:r>
                          <a:rPr lang="en-US" altLang="zh-CN" sz="1600" b="1" i="1">
                            <a:solidFill>
                              <a:schemeClr val="accent6">
                                <a:lumMod val="50000"/>
                              </a:schemeClr>
                            </a:solidFill>
                            <a:latin typeface="Cambria Math" panose="02040503050406030204" pitchFamily="18" charset="0"/>
                            <a:ea typeface="宋体" panose="02010600030101010101" pitchFamily="2" charset="-122"/>
                          </a:rPr>
                          <m:t>𝒛</m:t>
                        </m:r>
                      </m:e>
                    </m:d>
                  </m:oMath>
                </a14:m>
                <a:r>
                  <a:rPr lang="zh-CN" altLang="en-US" sz="1600" b="1">
                    <a:solidFill>
                      <a:schemeClr val="accent6">
                        <a:lumMod val="50000"/>
                      </a:schemeClr>
                    </a:solidFill>
                    <a:latin typeface="宋体" panose="02010600030101010101" pitchFamily="2" charset="-122"/>
                    <a:ea typeface="宋体" panose="02010600030101010101" pitchFamily="2" charset="-122"/>
                  </a:rPr>
                  <a:t>中的</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𝒛</m:t>
                    </m:r>
                  </m:oMath>
                </a14:m>
                <a:r>
                  <a:rPr lang="zh-CN" altLang="en-US" sz="1600" b="1">
                    <a:solidFill>
                      <a:schemeClr val="accent6">
                        <a:lumMod val="50000"/>
                      </a:schemeClr>
                    </a:solidFill>
                    <a:latin typeface="宋体" panose="02010600030101010101" pitchFamily="2" charset="-122"/>
                    <a:ea typeface="宋体" panose="02010600030101010101" pitchFamily="2" charset="-122"/>
                  </a:rPr>
                  <a:t>是</a:t>
                </a:r>
                <a:r>
                  <a:rPr lang="zh-CN" altLang="en-US" sz="1600" b="1">
                    <a:solidFill>
                      <a:srgbClr val="C00000"/>
                    </a:solidFill>
                    <a:latin typeface="黑体" panose="02010609060101010101" pitchFamily="49" charset="-122"/>
                    <a:ea typeface="黑体" panose="02010609060101010101" pitchFamily="49" charset="-122"/>
                  </a:rPr>
                  <a:t>约束出现</a:t>
                </a:r>
                <a:r>
                  <a:rPr lang="zh-CN" altLang="en-US" sz="1600" b="1">
                    <a:solidFill>
                      <a:schemeClr val="accent6">
                        <a:lumMod val="50000"/>
                      </a:schemeClr>
                    </a:solidFill>
                    <a:latin typeface="宋体" panose="02010600030101010101" pitchFamily="2" charset="-122"/>
                    <a:ea typeface="宋体" panose="02010600030101010101" pitchFamily="2" charset="-122"/>
                  </a:rPr>
                  <a:t>，它在量词</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m:t>
                    </m:r>
                    <m:r>
                      <a:rPr lang="en-US" altLang="zh-CN" sz="1600" b="1" i="1">
                        <a:solidFill>
                          <a:schemeClr val="accent6">
                            <a:lumMod val="50000"/>
                          </a:schemeClr>
                        </a:solidFill>
                        <a:latin typeface="Cambria Math" panose="02040503050406030204" pitchFamily="18" charset="0"/>
                        <a:ea typeface="宋体" panose="02010600030101010101" pitchFamily="2" charset="-122"/>
                      </a:rPr>
                      <m:t>𝒛</m:t>
                    </m:r>
                  </m:oMath>
                </a14:m>
                <a:r>
                  <a:rPr lang="zh-CN" altLang="en-US" sz="1600" b="1">
                    <a:solidFill>
                      <a:schemeClr val="accent6">
                        <a:lumMod val="50000"/>
                      </a:schemeClr>
                    </a:solidFill>
                    <a:latin typeface="宋体" panose="02010600030101010101" pitchFamily="2" charset="-122"/>
                    <a:ea typeface="宋体" panose="02010600030101010101" pitchFamily="2" charset="-122"/>
                  </a:rPr>
                  <a:t>的辖域中</a:t>
                </a:r>
              </a:p>
            </p:txBody>
          </p:sp>
        </mc:Choice>
        <mc:Fallback xmlns="">
          <p:sp>
            <p:nvSpPr>
              <p:cNvPr id="17" name="文本框 16">
                <a:extLst>
                  <a:ext uri="{FF2B5EF4-FFF2-40B4-BE49-F238E27FC236}">
                    <a16:creationId xmlns:a16="http://schemas.microsoft.com/office/drawing/2014/main" id="{1E0A1827-4133-44EE-928E-20AE2322F540}"/>
                  </a:ext>
                </a:extLst>
              </p:cNvPr>
              <p:cNvSpPr txBox="1">
                <a:spLocks noRot="1" noChangeAspect="1" noMove="1" noResize="1" noEditPoints="1" noAdjustHandles="1" noChangeArrowheads="1" noChangeShapeType="1" noTextEdit="1"/>
              </p:cNvSpPr>
              <p:nvPr/>
            </p:nvSpPr>
            <p:spPr>
              <a:xfrm>
                <a:off x="712914" y="2970334"/>
                <a:ext cx="6864898" cy="1559466"/>
              </a:xfrm>
              <a:prstGeom prst="rect">
                <a:avLst/>
              </a:prstGeom>
              <a:blipFill>
                <a:blip r:embed="rId3"/>
                <a:stretch>
                  <a:fillRect l="-355" t="-2344" b="-3516"/>
                </a:stretch>
              </a:blipFill>
              <a:ln w="12700">
                <a:no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68095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一阶公式抽象语法树与量词辖域</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A7BA602-F802-4953-A808-91B0D20E2798}"/>
                  </a:ext>
                </a:extLst>
              </p:cNvPr>
              <p:cNvSpPr txBox="1"/>
              <p:nvPr/>
            </p:nvSpPr>
            <p:spPr>
              <a:xfrm>
                <a:off x="474181" y="750680"/>
                <a:ext cx="6507317" cy="307777"/>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𝑮</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𝒚𝑭</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𝑯</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𝒛</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𝑭</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𝒛</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𝑯</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𝒛</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8" name="文本框 7">
                <a:extLst>
                  <a:ext uri="{FF2B5EF4-FFF2-40B4-BE49-F238E27FC236}">
                    <a16:creationId xmlns:a16="http://schemas.microsoft.com/office/drawing/2014/main" id="{5A7BA602-F802-4953-A808-91B0D20E2798}"/>
                  </a:ext>
                </a:extLst>
              </p:cNvPr>
              <p:cNvSpPr txBox="1">
                <a:spLocks noRot="1" noChangeAspect="1" noMove="1" noResize="1" noEditPoints="1" noAdjustHandles="1" noChangeArrowheads="1" noChangeShapeType="1" noTextEdit="1"/>
              </p:cNvSpPr>
              <p:nvPr/>
            </p:nvSpPr>
            <p:spPr>
              <a:xfrm>
                <a:off x="474181" y="750680"/>
                <a:ext cx="6507317" cy="307777"/>
              </a:xfrm>
              <a:prstGeom prst="rect">
                <a:avLst/>
              </a:prstGeom>
              <a:blipFill>
                <a:blip r:embed="rId2"/>
                <a:stretch>
                  <a:fillRect l="-281" t="-5882" b="-17647"/>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A75F35D9-429D-44C7-81D6-D0FAB6D7F9D6}"/>
              </a:ext>
            </a:extLst>
          </p:cNvPr>
          <p:cNvGrpSpPr/>
          <p:nvPr/>
        </p:nvGrpSpPr>
        <p:grpSpPr>
          <a:xfrm>
            <a:off x="474181" y="1279903"/>
            <a:ext cx="5131163" cy="3246893"/>
            <a:chOff x="802569" y="1667461"/>
            <a:chExt cx="6841550" cy="4329191"/>
          </a:xfrm>
        </p:grpSpPr>
        <p:grpSp>
          <p:nvGrpSpPr>
            <p:cNvPr id="10" name="组合 9">
              <a:extLst>
                <a:ext uri="{FF2B5EF4-FFF2-40B4-BE49-F238E27FC236}">
                  <a16:creationId xmlns:a16="http://schemas.microsoft.com/office/drawing/2014/main" id="{B93DA47C-D344-4B38-BF85-25BA226C906D}"/>
                </a:ext>
              </a:extLst>
            </p:cNvPr>
            <p:cNvGrpSpPr/>
            <p:nvPr/>
          </p:nvGrpSpPr>
          <p:grpSpPr>
            <a:xfrm>
              <a:off x="1315177" y="1667461"/>
              <a:ext cx="6112000" cy="4096036"/>
              <a:chOff x="725403" y="2171270"/>
              <a:chExt cx="6112000" cy="4096036"/>
            </a:xfrm>
          </p:grpSpPr>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698494CB-034E-4428-BF80-3E3CAE9FA7F2}"/>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𝑥</m:t>
                          </m:r>
                        </m:oMath>
                      </m:oMathPara>
                    </a14:m>
                    <a:endParaRPr lang="zh-CN" altLang="en-US" sz="1013"/>
                  </a:p>
                </p:txBody>
              </p:sp>
            </mc:Choice>
            <mc:Fallback xmlns="">
              <p:sp>
                <p:nvSpPr>
                  <p:cNvPr id="18" name="椭圆 17">
                    <a:extLst>
                      <a:ext uri="{FF2B5EF4-FFF2-40B4-BE49-F238E27FC236}">
                        <a16:creationId xmlns:a16="http://schemas.microsoft.com/office/drawing/2014/main" id="{418DFAAB-6F2F-476E-90BB-143AF9136F8A}"/>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98113E36-4857-445A-9ED7-574B9C1155F3}"/>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9" name="椭圆 18">
                    <a:extLst>
                      <a:ext uri="{FF2B5EF4-FFF2-40B4-BE49-F238E27FC236}">
                        <a16:creationId xmlns:a16="http://schemas.microsoft.com/office/drawing/2014/main" id="{C9E5EB05-68B5-430E-92BB-2CA54956EE7A}"/>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B24B49CB-41CA-455F-AF81-F9AAC4852B00}"/>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0" name="椭圆 19">
                    <a:extLst>
                      <a:ext uri="{FF2B5EF4-FFF2-40B4-BE49-F238E27FC236}">
                        <a16:creationId xmlns:a16="http://schemas.microsoft.com/office/drawing/2014/main" id="{42B21F00-7A82-4B9C-B224-03D1E87594B6}"/>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0D1DCD2C-7816-43A7-B782-99DF9B276AF8}"/>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𝑧</m:t>
                          </m:r>
                        </m:oMath>
                      </m:oMathPara>
                    </a14:m>
                    <a:endParaRPr lang="zh-CN" altLang="en-US" sz="1013"/>
                  </a:p>
                </p:txBody>
              </p:sp>
            </mc:Choice>
            <mc:Fallback xmlns="">
              <p:sp>
                <p:nvSpPr>
                  <p:cNvPr id="21" name="椭圆 20">
                    <a:extLst>
                      <a:ext uri="{FF2B5EF4-FFF2-40B4-BE49-F238E27FC236}">
                        <a16:creationId xmlns:a16="http://schemas.microsoft.com/office/drawing/2014/main" id="{E41AB56A-0E0B-480D-A6E0-D2665532E196}"/>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64D570D6-5538-4D71-BBB3-CFE91BDC3C32}"/>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2" name="椭圆 21">
                    <a:extLst>
                      <a:ext uri="{FF2B5EF4-FFF2-40B4-BE49-F238E27FC236}">
                        <a16:creationId xmlns:a16="http://schemas.microsoft.com/office/drawing/2014/main" id="{06FE93EF-C60E-4A74-A9AA-0BA5DC8A57BB}"/>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AA217D65-B718-43BF-AA61-3F4608CBF9DB}"/>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3" name="椭圆 22">
                    <a:extLst>
                      <a:ext uri="{FF2B5EF4-FFF2-40B4-BE49-F238E27FC236}">
                        <a16:creationId xmlns:a16="http://schemas.microsoft.com/office/drawing/2014/main" id="{E73C36D1-1FB9-48E5-92A6-1C167FECD021}"/>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C460D6A7-20D9-4F78-B207-17AFD11D084B}"/>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24" name="椭圆 23">
                    <a:extLst>
                      <a:ext uri="{FF2B5EF4-FFF2-40B4-BE49-F238E27FC236}">
                        <a16:creationId xmlns:a16="http://schemas.microsoft.com/office/drawing/2014/main" id="{04B3048D-EE9F-4170-9BEC-164CAE1259AE}"/>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A9C871DE-FA12-4AD5-8780-17B679BD0FEA}"/>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25" name="椭圆 24">
                    <a:extLst>
                      <a:ext uri="{FF2B5EF4-FFF2-40B4-BE49-F238E27FC236}">
                        <a16:creationId xmlns:a16="http://schemas.microsoft.com/office/drawing/2014/main" id="{716EAB03-1C86-4352-931E-A88959707B8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303B875C-FC32-4FD4-9455-B665BDDFF6B8}"/>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6" name="椭圆 25">
                    <a:extLst>
                      <a:ext uri="{FF2B5EF4-FFF2-40B4-BE49-F238E27FC236}">
                        <a16:creationId xmlns:a16="http://schemas.microsoft.com/office/drawing/2014/main" id="{E6BBF5D3-BD56-43E7-AD07-1B09CC53C496}"/>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E1A2318-9EE1-45A5-B05B-7C4AA1418B7E}"/>
                      </a:ext>
                    </a:extLst>
                  </p:cNvPr>
                  <p:cNvSpPr txBox="1"/>
                  <p:nvPr/>
                </p:nvSpPr>
                <p:spPr>
                  <a:xfrm>
                    <a:off x="1544594" y="6059470"/>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𝒚</m:t>
                              </m:r>
                            </m:e>
                          </m:d>
                        </m:oMath>
                      </m:oMathPara>
                    </a14:m>
                    <a:endParaRPr lang="zh-CN" altLang="en-US" sz="1013" b="1"/>
                  </a:p>
                </p:txBody>
              </p:sp>
            </mc:Choice>
            <mc:Fallback xmlns="">
              <p:sp>
                <p:nvSpPr>
                  <p:cNvPr id="34" name="文本框 33">
                    <a:extLst>
                      <a:ext uri="{FF2B5EF4-FFF2-40B4-BE49-F238E27FC236}">
                        <a16:creationId xmlns:a16="http://schemas.microsoft.com/office/drawing/2014/main" id="{0E1A2318-9EE1-45A5-B05B-7C4AA1418B7E}"/>
                      </a:ext>
                    </a:extLst>
                  </p:cNvPr>
                  <p:cNvSpPr txBox="1">
                    <a:spLocks noRot="1" noChangeAspect="1" noMove="1" noResize="1" noEditPoints="1" noAdjustHandles="1" noChangeArrowheads="1" noChangeShapeType="1" noTextEdit="1"/>
                  </p:cNvSpPr>
                  <p:nvPr/>
                </p:nvSpPr>
                <p:spPr>
                  <a:xfrm>
                    <a:off x="1544594" y="6059470"/>
                    <a:ext cx="716691" cy="207836"/>
                  </a:xfrm>
                  <a:prstGeom prst="rect">
                    <a:avLst/>
                  </a:prstGeom>
                  <a:blipFill>
                    <a:blip r:embed="rId12"/>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9F1428F-4924-459F-9407-F792BF5EEE36}"/>
                      </a:ext>
                    </a:extLst>
                  </p:cNvPr>
                  <p:cNvSpPr txBox="1"/>
                  <p:nvPr/>
                </p:nvSpPr>
                <p:spPr>
                  <a:xfrm>
                    <a:off x="3095762" y="5411522"/>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5" name="文本框 34">
                    <a:extLst>
                      <a:ext uri="{FF2B5EF4-FFF2-40B4-BE49-F238E27FC236}">
                        <a16:creationId xmlns:a16="http://schemas.microsoft.com/office/drawing/2014/main" id="{09F1428F-4924-459F-9407-F792BF5EEE36}"/>
                      </a:ext>
                    </a:extLst>
                  </p:cNvPr>
                  <p:cNvSpPr txBox="1">
                    <a:spLocks noRot="1" noChangeAspect="1" noMove="1" noResize="1" noEditPoints="1" noAdjustHandles="1" noChangeArrowheads="1" noChangeShapeType="1" noTextEdit="1"/>
                  </p:cNvSpPr>
                  <p:nvPr/>
                </p:nvSpPr>
                <p:spPr>
                  <a:xfrm>
                    <a:off x="3095762" y="5411522"/>
                    <a:ext cx="914400" cy="207836"/>
                  </a:xfrm>
                  <a:prstGeom prst="rect">
                    <a:avLst/>
                  </a:prstGeom>
                  <a:blipFill>
                    <a:blip r:embed="rId13"/>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1D910C6-8F51-4310-83D3-23139146BB53}"/>
                      </a:ext>
                    </a:extLst>
                  </p:cNvPr>
                  <p:cNvSpPr txBox="1"/>
                  <p:nvPr/>
                </p:nvSpPr>
                <p:spPr>
                  <a:xfrm>
                    <a:off x="725403" y="4161827"/>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𝑮</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6" name="文本框 35">
                    <a:extLst>
                      <a:ext uri="{FF2B5EF4-FFF2-40B4-BE49-F238E27FC236}">
                        <a16:creationId xmlns:a16="http://schemas.microsoft.com/office/drawing/2014/main" id="{F1D910C6-8F51-4310-83D3-23139146BB53}"/>
                      </a:ext>
                    </a:extLst>
                  </p:cNvPr>
                  <p:cNvSpPr txBox="1">
                    <a:spLocks noRot="1" noChangeAspect="1" noMove="1" noResize="1" noEditPoints="1" noAdjustHandles="1" noChangeArrowheads="1" noChangeShapeType="1" noTextEdit="1"/>
                  </p:cNvSpPr>
                  <p:nvPr/>
                </p:nvSpPr>
                <p:spPr>
                  <a:xfrm>
                    <a:off x="725403" y="4161827"/>
                    <a:ext cx="914400" cy="207836"/>
                  </a:xfrm>
                  <a:prstGeom prst="rect">
                    <a:avLst/>
                  </a:prstGeom>
                  <a:blipFill>
                    <a:blip r:embed="rId14"/>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0EAE8BC6-9EF5-4FEA-859C-DCCB001AAB19}"/>
                      </a:ext>
                    </a:extLst>
                  </p:cNvPr>
                  <p:cNvSpPr txBox="1"/>
                  <p:nvPr/>
                </p:nvSpPr>
                <p:spPr>
                  <a:xfrm>
                    <a:off x="5923003" y="5424049"/>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7" name="文本框 36">
                    <a:extLst>
                      <a:ext uri="{FF2B5EF4-FFF2-40B4-BE49-F238E27FC236}">
                        <a16:creationId xmlns:a16="http://schemas.microsoft.com/office/drawing/2014/main" id="{0EAE8BC6-9EF5-4FEA-859C-DCCB001AAB19}"/>
                      </a:ext>
                    </a:extLst>
                  </p:cNvPr>
                  <p:cNvSpPr txBox="1">
                    <a:spLocks noRot="1" noChangeAspect="1" noMove="1" noResize="1" noEditPoints="1" noAdjustHandles="1" noChangeArrowheads="1" noChangeShapeType="1" noTextEdit="1"/>
                  </p:cNvSpPr>
                  <p:nvPr/>
                </p:nvSpPr>
                <p:spPr>
                  <a:xfrm>
                    <a:off x="5923003" y="5424049"/>
                    <a:ext cx="914400" cy="207836"/>
                  </a:xfrm>
                  <a:prstGeom prst="rect">
                    <a:avLst/>
                  </a:prstGeom>
                  <a:blipFill>
                    <a:blip r:embed="rId15"/>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A402F891-9729-4815-A19C-CC13EC2A12B6}"/>
                      </a:ext>
                    </a:extLst>
                  </p:cNvPr>
                  <p:cNvSpPr txBox="1"/>
                  <p:nvPr/>
                </p:nvSpPr>
                <p:spPr>
                  <a:xfrm>
                    <a:off x="4107626" y="5419498"/>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e>
                          </m:d>
                        </m:oMath>
                      </m:oMathPara>
                    </a14:m>
                    <a:endParaRPr lang="zh-CN" altLang="en-US" sz="1013" b="1"/>
                  </a:p>
                </p:txBody>
              </p:sp>
            </mc:Choice>
            <mc:Fallback xmlns="">
              <p:sp>
                <p:nvSpPr>
                  <p:cNvPr id="38" name="文本框 37">
                    <a:extLst>
                      <a:ext uri="{FF2B5EF4-FFF2-40B4-BE49-F238E27FC236}">
                        <a16:creationId xmlns:a16="http://schemas.microsoft.com/office/drawing/2014/main" id="{A402F891-9729-4815-A19C-CC13EC2A12B6}"/>
                      </a:ext>
                    </a:extLst>
                  </p:cNvPr>
                  <p:cNvSpPr txBox="1">
                    <a:spLocks noRot="1" noChangeAspect="1" noMove="1" noResize="1" noEditPoints="1" noAdjustHandles="1" noChangeArrowheads="1" noChangeShapeType="1" noTextEdit="1"/>
                  </p:cNvSpPr>
                  <p:nvPr/>
                </p:nvSpPr>
                <p:spPr>
                  <a:xfrm>
                    <a:off x="4107626" y="5419498"/>
                    <a:ext cx="716691" cy="207836"/>
                  </a:xfrm>
                  <a:prstGeom prst="rect">
                    <a:avLst/>
                  </a:prstGeom>
                  <a:blipFill>
                    <a:blip r:embed="rId16"/>
                    <a:stretch>
                      <a:fillRect b="-8000"/>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BB19D05A-841F-44AE-8F67-D4180092E510}"/>
                  </a:ext>
                </a:extLst>
              </p:cNvPr>
              <p:cNvCxnSpPr>
                <a:stCxn id="25" idx="4"/>
                <a:endCxn id="26"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9DF9D30-519B-4FBC-B167-00BCB4BAB15D}"/>
                  </a:ext>
                </a:extLst>
              </p:cNvPr>
              <p:cNvCxnSpPr>
                <a:stCxn id="26" idx="2"/>
                <a:endCxn id="27"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A4B5850-2AF9-45A3-8A26-3FFCDC9602DF}"/>
                  </a:ext>
                </a:extLst>
              </p:cNvPr>
              <p:cNvCxnSpPr>
                <a:stCxn id="26" idx="6"/>
                <a:endCxn id="28"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6F7140A-568E-408E-B55F-D45A2E1EF59E}"/>
                  </a:ext>
                </a:extLst>
              </p:cNvPr>
              <p:cNvCxnSpPr>
                <a:cxnSpLocks/>
                <a:stCxn id="27" idx="3"/>
                <a:endCxn id="36" idx="0"/>
              </p:cNvCxnSpPr>
              <p:nvPr/>
            </p:nvCxnSpPr>
            <p:spPr>
              <a:xfrm flipH="1">
                <a:off x="1182603" y="3819189"/>
                <a:ext cx="747981" cy="34263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7AE1B83-0F41-4907-8C99-A51E185EB7D5}"/>
                  </a:ext>
                </a:extLst>
              </p:cNvPr>
              <p:cNvCxnSpPr>
                <a:cxnSpLocks/>
                <a:stCxn id="27" idx="5"/>
                <a:endCxn id="29"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27B061A-C68C-4F30-9D12-79E0054FCF52}"/>
                  </a:ext>
                </a:extLst>
              </p:cNvPr>
              <p:cNvCxnSpPr>
                <a:stCxn id="29" idx="4"/>
                <a:endCxn id="30"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71EEAE5-8293-4794-839D-0C6A77DD79FA}"/>
                  </a:ext>
                </a:extLst>
              </p:cNvPr>
              <p:cNvCxnSpPr>
                <a:cxnSpLocks/>
                <a:stCxn id="30" idx="2"/>
                <a:endCxn id="31"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F425C05-655D-4B3C-9625-82A8FFF3C891}"/>
                  </a:ext>
                </a:extLst>
              </p:cNvPr>
              <p:cNvCxnSpPr>
                <a:stCxn id="30" idx="6"/>
                <a:endCxn id="35" idx="0"/>
              </p:cNvCxnSpPr>
              <p:nvPr/>
            </p:nvCxnSpPr>
            <p:spPr>
              <a:xfrm>
                <a:off x="3095763" y="5050721"/>
                <a:ext cx="457199" cy="3608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5B0179B-7297-470A-8577-635A0EF7C033}"/>
                  </a:ext>
                </a:extLst>
              </p:cNvPr>
              <p:cNvCxnSpPr>
                <a:stCxn id="31" idx="4"/>
                <a:endCxn id="34" idx="0"/>
              </p:cNvCxnSpPr>
              <p:nvPr/>
            </p:nvCxnSpPr>
            <p:spPr>
              <a:xfrm flipH="1">
                <a:off x="1902939" y="5749486"/>
                <a:ext cx="1" cy="30998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6D21CCF-7A38-4EE3-BC13-D7FE2C1EF3A0}"/>
                  </a:ext>
                </a:extLst>
              </p:cNvPr>
              <p:cNvCxnSpPr>
                <a:stCxn id="28" idx="4"/>
                <a:endCxn id="32"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73F843C-78A9-480A-992F-63F04EDA2891}"/>
                  </a:ext>
                </a:extLst>
              </p:cNvPr>
              <p:cNvCxnSpPr>
                <a:stCxn id="32" idx="4"/>
                <a:endCxn id="33"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F4A3EE0-7186-4E8B-9825-9AEEC8A66E7D}"/>
                  </a:ext>
                </a:extLst>
              </p:cNvPr>
              <p:cNvCxnSpPr>
                <a:stCxn id="33" idx="2"/>
                <a:endCxn id="38" idx="0"/>
              </p:cNvCxnSpPr>
              <p:nvPr/>
            </p:nvCxnSpPr>
            <p:spPr>
              <a:xfrm flipH="1">
                <a:off x="4465971" y="5059394"/>
                <a:ext cx="686620" cy="3601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D896F5B-E706-4AB2-86D9-3434E20F792B}"/>
                  </a:ext>
                </a:extLst>
              </p:cNvPr>
              <p:cNvCxnSpPr>
                <a:stCxn id="33" idx="6"/>
                <a:endCxn id="37" idx="0"/>
              </p:cNvCxnSpPr>
              <p:nvPr/>
            </p:nvCxnSpPr>
            <p:spPr>
              <a:xfrm>
                <a:off x="5678864" y="5059394"/>
                <a:ext cx="701339" cy="364655"/>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7" name="矩形: 圆角 16">
              <a:extLst>
                <a:ext uri="{FF2B5EF4-FFF2-40B4-BE49-F238E27FC236}">
                  <a16:creationId xmlns:a16="http://schemas.microsoft.com/office/drawing/2014/main" id="{66065A0A-4C3D-47CD-8B00-EA2C01DC4D87}"/>
                </a:ext>
              </a:extLst>
            </p:cNvPr>
            <p:cNvSpPr/>
            <p:nvPr/>
          </p:nvSpPr>
          <p:spPr>
            <a:xfrm>
              <a:off x="1197273" y="2256398"/>
              <a:ext cx="6446846" cy="3609889"/>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2E50987-B1F2-454A-B92F-25A867BC561B}"/>
                    </a:ext>
                  </a:extLst>
                </p:cNvPr>
                <p:cNvSpPr txBox="1"/>
                <p:nvPr/>
              </p:nvSpPr>
              <p:spPr>
                <a:xfrm>
                  <a:off x="1315176" y="2401122"/>
                  <a:ext cx="1177537" cy="330945"/>
                </a:xfrm>
                <a:prstGeom prst="rect">
                  <a:avLst/>
                </a:prstGeom>
                <a:solidFill>
                  <a:schemeClr val="accent5">
                    <a:lumMod val="20000"/>
                    <a:lumOff val="8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𝑥</m:t>
                      </m:r>
                    </m:oMath>
                  </a14:m>
                  <a:r>
                    <a:rPr lang="zh-CN" altLang="en-US" sz="1013"/>
                    <a:t>的辖域</a:t>
                  </a:r>
                </a:p>
              </p:txBody>
            </p:sp>
          </mc:Choice>
          <mc:Fallback xmlns="">
            <p:sp>
              <p:nvSpPr>
                <p:cNvPr id="18" name="文本框 17">
                  <a:extLst>
                    <a:ext uri="{FF2B5EF4-FFF2-40B4-BE49-F238E27FC236}">
                      <a16:creationId xmlns:a16="http://schemas.microsoft.com/office/drawing/2014/main" id="{C2E50987-B1F2-454A-B92F-25A867BC561B}"/>
                    </a:ext>
                  </a:extLst>
                </p:cNvPr>
                <p:cNvSpPr txBox="1">
                  <a:spLocks noRot="1" noChangeAspect="1" noMove="1" noResize="1" noEditPoints="1" noAdjustHandles="1" noChangeArrowheads="1" noChangeShapeType="1" noTextEdit="1"/>
                </p:cNvSpPr>
                <p:nvPr/>
              </p:nvSpPr>
              <p:spPr>
                <a:xfrm>
                  <a:off x="1315176" y="2401122"/>
                  <a:ext cx="1177537" cy="330945"/>
                </a:xfrm>
                <a:prstGeom prst="rect">
                  <a:avLst/>
                </a:prstGeom>
                <a:blipFill>
                  <a:blip r:embed="rId17"/>
                  <a:stretch>
                    <a:fillRect b="-11628"/>
                  </a:stretch>
                </a:blipFill>
                <a:ln w="12700">
                  <a:solidFill>
                    <a:schemeClr val="accent1">
                      <a:shade val="50000"/>
                    </a:schemeClr>
                  </a:solidFill>
                  <a:prstDash val="sysDash"/>
                </a:ln>
              </p:spPr>
              <p:txBody>
                <a:bodyPr/>
                <a:lstStyle/>
                <a:p>
                  <a:r>
                    <a:rPr lang="zh-CN" altLang="en-US">
                      <a:noFill/>
                    </a:rPr>
                    <a:t> </a:t>
                  </a:r>
                </a:p>
              </p:txBody>
            </p:sp>
          </mc:Fallback>
        </mc:AlternateContent>
        <p:sp>
          <p:nvSpPr>
            <p:cNvPr id="19" name="矩形: 圆角 18">
              <a:extLst>
                <a:ext uri="{FF2B5EF4-FFF2-40B4-BE49-F238E27FC236}">
                  <a16:creationId xmlns:a16="http://schemas.microsoft.com/office/drawing/2014/main" id="{6CC9BCA7-AA03-4979-802D-AD2C553375D3}"/>
                </a:ext>
              </a:extLst>
            </p:cNvPr>
            <p:cNvSpPr/>
            <p:nvPr/>
          </p:nvSpPr>
          <p:spPr>
            <a:xfrm>
              <a:off x="802569" y="5354832"/>
              <a:ext cx="2166988" cy="641820"/>
            </a:xfrm>
            <a:prstGeom prst="roundRect">
              <a:avLst/>
            </a:prstGeom>
            <a:noFill/>
            <a:ln w="1905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9C1CF3E-12CC-4CCF-9438-C3DCF667FC53}"/>
                    </a:ext>
                  </a:extLst>
                </p:cNvPr>
                <p:cNvSpPr txBox="1"/>
                <p:nvPr/>
              </p:nvSpPr>
              <p:spPr>
                <a:xfrm>
                  <a:off x="898237" y="5509495"/>
                  <a:ext cx="1150697" cy="330945"/>
                </a:xfrm>
                <a:prstGeom prst="rect">
                  <a:avLst/>
                </a:prstGeom>
                <a:solidFill>
                  <a:schemeClr val="accent6">
                    <a:lumMod val="20000"/>
                    <a:lumOff val="80000"/>
                  </a:schemeClr>
                </a:solidFill>
                <a:ln w="19050">
                  <a:solidFill>
                    <a:schemeClr val="accent6">
                      <a:lumMod val="50000"/>
                    </a:schemeClr>
                  </a:solidFill>
                  <a:prstDash val="dash"/>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𝑦</m:t>
                      </m:r>
                    </m:oMath>
                  </a14:m>
                  <a:r>
                    <a:rPr lang="zh-CN" altLang="en-US" sz="1013"/>
                    <a:t>的辖域</a:t>
                  </a:r>
                </a:p>
              </p:txBody>
            </p:sp>
          </mc:Choice>
          <mc:Fallback xmlns="">
            <p:sp>
              <p:nvSpPr>
                <p:cNvPr id="20" name="文本框 19">
                  <a:extLst>
                    <a:ext uri="{FF2B5EF4-FFF2-40B4-BE49-F238E27FC236}">
                      <a16:creationId xmlns:a16="http://schemas.microsoft.com/office/drawing/2014/main" id="{19C1CF3E-12CC-4CCF-9438-C3DCF667FC53}"/>
                    </a:ext>
                  </a:extLst>
                </p:cNvPr>
                <p:cNvSpPr txBox="1">
                  <a:spLocks noRot="1" noChangeAspect="1" noMove="1" noResize="1" noEditPoints="1" noAdjustHandles="1" noChangeArrowheads="1" noChangeShapeType="1" noTextEdit="1"/>
                </p:cNvSpPr>
                <p:nvPr/>
              </p:nvSpPr>
              <p:spPr>
                <a:xfrm>
                  <a:off x="898237" y="5509495"/>
                  <a:ext cx="1150697" cy="330945"/>
                </a:xfrm>
                <a:prstGeom prst="rect">
                  <a:avLst/>
                </a:prstGeom>
                <a:blipFill>
                  <a:blip r:embed="rId18"/>
                  <a:stretch>
                    <a:fillRect b="-9302"/>
                  </a:stretch>
                </a:blipFill>
                <a:ln w="19050">
                  <a:solidFill>
                    <a:schemeClr val="accent6">
                      <a:lumMod val="50000"/>
                    </a:schemeClr>
                  </a:solidFill>
                  <a:prstDash val="dash"/>
                </a:ln>
              </p:spPr>
              <p:txBody>
                <a:bodyPr/>
                <a:lstStyle/>
                <a:p>
                  <a:r>
                    <a:rPr lang="zh-CN" altLang="en-US">
                      <a:noFill/>
                    </a:rPr>
                    <a:t> </a:t>
                  </a:r>
                </a:p>
              </p:txBody>
            </p:sp>
          </mc:Fallback>
        </mc:AlternateContent>
        <p:sp>
          <p:nvSpPr>
            <p:cNvPr id="21" name="矩形: 圆角 20">
              <a:extLst>
                <a:ext uri="{FF2B5EF4-FFF2-40B4-BE49-F238E27FC236}">
                  <a16:creationId xmlns:a16="http://schemas.microsoft.com/office/drawing/2014/main" id="{BA469435-E0A9-4F76-BD59-C7EA735CA42F}"/>
                </a:ext>
              </a:extLst>
            </p:cNvPr>
            <p:cNvSpPr/>
            <p:nvPr/>
          </p:nvSpPr>
          <p:spPr>
            <a:xfrm>
              <a:off x="4640769" y="3429000"/>
              <a:ext cx="2898097" cy="1925832"/>
            </a:xfrm>
            <a:prstGeom prst="roundRect">
              <a:avLst>
                <a:gd name="adj" fmla="val 11543"/>
              </a:avLst>
            </a:prstGeom>
            <a:noFill/>
            <a:ln w="19050">
              <a:solidFill>
                <a:schemeClr val="accent4">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3BAE493-3805-4067-B7BD-2F21D8A12215}"/>
                    </a:ext>
                  </a:extLst>
                </p:cNvPr>
                <p:cNvSpPr txBox="1"/>
                <p:nvPr/>
              </p:nvSpPr>
              <p:spPr>
                <a:xfrm>
                  <a:off x="6268638" y="3486698"/>
                  <a:ext cx="1167151" cy="330945"/>
                </a:xfrm>
                <a:prstGeom prst="rect">
                  <a:avLst/>
                </a:prstGeom>
                <a:solidFill>
                  <a:schemeClr val="accent4">
                    <a:lumMod val="20000"/>
                    <a:lumOff val="80000"/>
                  </a:schemeClr>
                </a:solidFill>
                <a:ln w="19050">
                  <a:solidFill>
                    <a:schemeClr val="accent4">
                      <a:lumMod val="50000"/>
                    </a:schemeClr>
                  </a:solidFill>
                  <a:prstDash val="dashDot"/>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𝑧</m:t>
                      </m:r>
                    </m:oMath>
                  </a14:m>
                  <a:r>
                    <a:rPr lang="zh-CN" altLang="en-US" sz="1013"/>
                    <a:t>的辖域</a:t>
                  </a:r>
                </a:p>
              </p:txBody>
            </p:sp>
          </mc:Choice>
          <mc:Fallback xmlns="">
            <p:sp>
              <p:nvSpPr>
                <p:cNvPr id="22" name="文本框 21">
                  <a:extLst>
                    <a:ext uri="{FF2B5EF4-FFF2-40B4-BE49-F238E27FC236}">
                      <a16:creationId xmlns:a16="http://schemas.microsoft.com/office/drawing/2014/main" id="{43BAE493-3805-4067-B7BD-2F21D8A12215}"/>
                    </a:ext>
                  </a:extLst>
                </p:cNvPr>
                <p:cNvSpPr txBox="1">
                  <a:spLocks noRot="1" noChangeAspect="1" noMove="1" noResize="1" noEditPoints="1" noAdjustHandles="1" noChangeArrowheads="1" noChangeShapeType="1" noTextEdit="1"/>
                </p:cNvSpPr>
                <p:nvPr/>
              </p:nvSpPr>
              <p:spPr>
                <a:xfrm>
                  <a:off x="6268638" y="3486698"/>
                  <a:ext cx="1167151" cy="330945"/>
                </a:xfrm>
                <a:prstGeom prst="rect">
                  <a:avLst/>
                </a:prstGeom>
                <a:blipFill>
                  <a:blip r:embed="rId19"/>
                  <a:stretch>
                    <a:fillRect b="-9302"/>
                  </a:stretch>
                </a:blipFill>
                <a:ln w="19050">
                  <a:solidFill>
                    <a:schemeClr val="accent4">
                      <a:lumMod val="50000"/>
                    </a:schemeClr>
                  </a:solidFill>
                  <a:prstDash val="dashDot"/>
                </a:ln>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8E4AA3AB-E89D-4679-A48A-C813336CF1C6}"/>
                </a:ext>
              </a:extLst>
            </p:cNvPr>
            <p:cNvSpPr/>
            <p:nvPr/>
          </p:nvSpPr>
          <p:spPr>
            <a:xfrm>
              <a:off x="4697399" y="4223344"/>
              <a:ext cx="2788836" cy="1111267"/>
            </a:xfrm>
            <a:prstGeom prst="roundRect">
              <a:avLst>
                <a:gd name="adj" fmla="val 6603"/>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9468961-6655-40A0-8BCA-2334412C419E}"/>
                    </a:ext>
                  </a:extLst>
                </p:cNvPr>
                <p:cNvSpPr txBox="1"/>
                <p:nvPr/>
              </p:nvSpPr>
              <p:spPr>
                <a:xfrm>
                  <a:off x="6290791" y="4297343"/>
                  <a:ext cx="1167151" cy="330945"/>
                </a:xfrm>
                <a:prstGeom prst="rect">
                  <a:avLst/>
                </a:prstGeom>
                <a:solidFill>
                  <a:schemeClr val="tx1">
                    <a:lumMod val="50000"/>
                    <a:lumOff val="50000"/>
                    <a:alpha val="50000"/>
                  </a:schemeClr>
                </a:solidFill>
                <a:ln w="12700">
                  <a:solidFill>
                    <a:schemeClr val="accent5">
                      <a:lumMod val="50000"/>
                    </a:schemeClr>
                  </a:solidFill>
                  <a:prstDash val="solid"/>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𝑦</m:t>
                      </m:r>
                    </m:oMath>
                  </a14:m>
                  <a:r>
                    <a:rPr lang="zh-CN" altLang="en-US" sz="1013"/>
                    <a:t>的辖域</a:t>
                  </a:r>
                </a:p>
              </p:txBody>
            </p:sp>
          </mc:Choice>
          <mc:Fallback xmlns="">
            <p:sp>
              <p:nvSpPr>
                <p:cNvPr id="24" name="文本框 23">
                  <a:extLst>
                    <a:ext uri="{FF2B5EF4-FFF2-40B4-BE49-F238E27FC236}">
                      <a16:creationId xmlns:a16="http://schemas.microsoft.com/office/drawing/2014/main" id="{D9468961-6655-40A0-8BCA-2334412C419E}"/>
                    </a:ext>
                  </a:extLst>
                </p:cNvPr>
                <p:cNvSpPr txBox="1">
                  <a:spLocks noRot="1" noChangeAspect="1" noMove="1" noResize="1" noEditPoints="1" noAdjustHandles="1" noChangeArrowheads="1" noChangeShapeType="1" noTextEdit="1"/>
                </p:cNvSpPr>
                <p:nvPr/>
              </p:nvSpPr>
              <p:spPr>
                <a:xfrm>
                  <a:off x="6290791" y="4297343"/>
                  <a:ext cx="1167151" cy="330945"/>
                </a:xfrm>
                <a:prstGeom prst="rect">
                  <a:avLst/>
                </a:prstGeom>
                <a:blipFill>
                  <a:blip r:embed="rId20"/>
                  <a:stretch>
                    <a:fillRect b="-11905"/>
                  </a:stretch>
                </a:blipFill>
                <a:ln w="12700">
                  <a:solidFill>
                    <a:schemeClr val="accent5">
                      <a:lumMod val="50000"/>
                    </a:schemeClr>
                  </a:solidFill>
                  <a:prstDash val="solid"/>
                </a:ln>
              </p:spPr>
              <p:txBody>
                <a:bodyPr/>
                <a:lstStyle/>
                <a:p>
                  <a:r>
                    <a:rPr lang="zh-CN" altLang="en-US">
                      <a:noFill/>
                    </a:rPr>
                    <a:t> </a:t>
                  </a:r>
                </a:p>
              </p:txBody>
            </p:sp>
          </mc:Fallback>
        </mc:AlternateContent>
      </p:grpSp>
      <p:sp>
        <p:nvSpPr>
          <p:cNvPr id="52" name="文本框 51">
            <a:extLst>
              <a:ext uri="{FF2B5EF4-FFF2-40B4-BE49-F238E27FC236}">
                <a16:creationId xmlns:a16="http://schemas.microsoft.com/office/drawing/2014/main" id="{7C458AF4-48E1-427C-8277-11ED626AE635}"/>
              </a:ext>
            </a:extLst>
          </p:cNvPr>
          <p:cNvSpPr txBox="1"/>
          <p:nvPr/>
        </p:nvSpPr>
        <p:spPr>
          <a:xfrm>
            <a:off x="5889085" y="1356273"/>
            <a:ext cx="2703724" cy="697563"/>
          </a:xfrm>
          <a:prstGeom prst="rect">
            <a:avLst/>
          </a:prstGeom>
          <a:solidFill>
            <a:schemeClr val="accent2">
              <a:lumMod val="20000"/>
              <a:lumOff val="80000"/>
            </a:schemeClr>
          </a:solidFill>
        </p:spPr>
        <p:txBody>
          <a:bodyPr wrap="square" rtlCol="0">
            <a:spAutoFit/>
          </a:bodyPr>
          <a:lstStyle/>
          <a:p>
            <a:pPr>
              <a:lnSpc>
                <a:spcPts val="1600"/>
              </a:lnSpc>
            </a:pPr>
            <a:r>
              <a:rPr lang="zh-CN" altLang="en-US" sz="1200" b="1">
                <a:solidFill>
                  <a:srgbClr val="002060"/>
                </a:solidFill>
              </a:rPr>
              <a:t>从抽象语法树角度看，一个量词的辖域是以它的儿子节点为根的子树所对应的子公式</a:t>
            </a:r>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F860D220-35BE-42F8-8325-AF69A303F989}"/>
                  </a:ext>
                </a:extLst>
              </p:cNvPr>
              <p:cNvSpPr txBox="1"/>
              <p:nvPr/>
            </p:nvSpPr>
            <p:spPr>
              <a:xfrm>
                <a:off x="5889085" y="2171135"/>
                <a:ext cx="2703730" cy="2198935"/>
              </a:xfrm>
              <a:prstGeom prst="rect">
                <a:avLst/>
              </a:prstGeom>
              <a:solidFill>
                <a:schemeClr val="accent6">
                  <a:lumMod val="20000"/>
                  <a:lumOff val="80000"/>
                  <a:alpha val="49000"/>
                </a:schemeClr>
              </a:solidFill>
            </p:spPr>
            <p:txBody>
              <a:bodyPr wrap="square" rtlCol="0">
                <a:spAutoFit/>
              </a:bodyPr>
              <a:lstStyle/>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量词</a:t>
                </a:r>
                <a14:m>
                  <m:oMath xmlns:m="http://schemas.openxmlformats.org/officeDocument/2006/math">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oMath>
                </a14:m>
                <a:r>
                  <a:rPr lang="zh-CN" altLang="en-US" sz="1200" b="1">
                    <a:solidFill>
                      <a:srgbClr val="002060"/>
                    </a:solidFill>
                    <a:latin typeface="楷体" panose="02010609060101010101" pitchFamily="49" charset="-122"/>
                    <a:ea typeface="楷体" panose="02010609060101010101" pitchFamily="49" charset="-122"/>
                  </a:rPr>
                  <a:t>的辖域是：</a:t>
                </a:r>
                <a:endParaRPr lang="en-US" altLang="zh-CN" sz="1200"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
                    </m:oMathParaPr>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𝑮</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m:oMathPara>
                </a14:m>
                <a:endParaRPr lang="en-US" altLang="zh-CN" sz="1200">
                  <a:solidFill>
                    <a:schemeClr val="accent2">
                      <a:lumMod val="50000"/>
                    </a:schemeClr>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前一个量词</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的辖域是：</a:t>
                </a:r>
                <a:endParaRPr lang="en-US" altLang="zh-CN" sz="1200"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m:oMathPara>
                </a14:m>
                <a:endParaRPr lang="en-US" altLang="zh-CN" sz="1200" b="1" i="1">
                  <a:solidFill>
                    <a:schemeClr val="accent2">
                      <a:lumMod val="50000"/>
                    </a:schemeClr>
                  </a:solidFill>
                  <a:latin typeface="Cambria Math" panose="02040503050406030204" pitchFamily="18" charset="0"/>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量词</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𝒛</m:t>
                    </m:r>
                  </m:oMath>
                </a14:m>
                <a:r>
                  <a:rPr lang="zh-CN" altLang="en-US" sz="1200" b="1">
                    <a:solidFill>
                      <a:srgbClr val="002060"/>
                    </a:solidFill>
                    <a:latin typeface="楷体" panose="02010609060101010101" pitchFamily="49" charset="-122"/>
                    <a:ea typeface="楷体" panose="02010609060101010101" pitchFamily="49" charset="-122"/>
                  </a:rPr>
                  <a:t>的辖域是：</a:t>
                </a:r>
                <a:endParaRPr lang="en-US" altLang="zh-CN" sz="1200"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m:oMathPara>
                </a14:m>
                <a:endParaRPr lang="en-US" altLang="zh-CN" sz="1200">
                  <a:solidFill>
                    <a:schemeClr val="accent2">
                      <a:lumMod val="50000"/>
                    </a:schemeClr>
                  </a:solidFill>
                </a:endParaRPr>
              </a:p>
              <a:p>
                <a:pPr marL="214313" indent="-214313">
                  <a:spcBef>
                    <a:spcPts val="450"/>
                  </a:spcBef>
                  <a:spcAft>
                    <a:spcPts val="450"/>
                  </a:spcAft>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后一个量词</a:t>
                </a:r>
                <a14:m>
                  <m:oMath xmlns:m="http://schemas.openxmlformats.org/officeDocument/2006/math">
                    <m:r>
                      <a:rPr lang="en-US" altLang="zh-CN" sz="1200" b="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的辖域是：</a:t>
                </a:r>
                <a:endParaRPr lang="en-US" altLang="zh-CN" sz="1200" b="1">
                  <a:solidFill>
                    <a:srgbClr val="002060"/>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m:oMathPara>
                </a14:m>
                <a:endParaRPr lang="zh-CN" altLang="en-US" sz="1200">
                  <a:solidFill>
                    <a:schemeClr val="accent2">
                      <a:lumMod val="50000"/>
                    </a:schemeClr>
                  </a:solidFill>
                </a:endParaRPr>
              </a:p>
            </p:txBody>
          </p:sp>
        </mc:Choice>
        <mc:Fallback xmlns="">
          <p:sp>
            <p:nvSpPr>
              <p:cNvPr id="53" name="文本框 52">
                <a:extLst>
                  <a:ext uri="{FF2B5EF4-FFF2-40B4-BE49-F238E27FC236}">
                    <a16:creationId xmlns:a16="http://schemas.microsoft.com/office/drawing/2014/main" id="{F860D220-35BE-42F8-8325-AF69A303F989}"/>
                  </a:ext>
                </a:extLst>
              </p:cNvPr>
              <p:cNvSpPr txBox="1">
                <a:spLocks noRot="1" noChangeAspect="1" noMove="1" noResize="1" noEditPoints="1" noAdjustHandles="1" noChangeArrowheads="1" noChangeShapeType="1" noTextEdit="1"/>
              </p:cNvSpPr>
              <p:nvPr/>
            </p:nvSpPr>
            <p:spPr>
              <a:xfrm>
                <a:off x="5889085" y="2171135"/>
                <a:ext cx="2703730" cy="2198935"/>
              </a:xfrm>
              <a:prstGeom prst="rect">
                <a:avLst/>
              </a:prstGeom>
              <a:blipFill>
                <a:blip r:embed="rId21"/>
                <a:stretch>
                  <a:fillRect b="-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5638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一阶公式抽象语法树与个体变量的出现</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781326A-56F7-4BED-AAE4-A99077615383}"/>
                  </a:ext>
                </a:extLst>
              </p:cNvPr>
              <p:cNvSpPr txBox="1"/>
              <p:nvPr/>
            </p:nvSpPr>
            <p:spPr>
              <a:xfrm>
                <a:off x="399376" y="700945"/>
                <a:ext cx="6534824" cy="307777"/>
              </a:xfrm>
              <a:prstGeom prst="rect">
                <a:avLst/>
              </a:prstGeom>
              <a:solidFill>
                <a:schemeClr val="accent6">
                  <a:lumMod val="20000"/>
                  <a:lumOff val="80000"/>
                  <a:alpha val="50000"/>
                </a:schemeClr>
              </a:solidFill>
            </p:spPr>
            <p:txBody>
              <a:bodyPr wrap="square" rtlCol="0">
                <a:spAutoFit/>
              </a:bodyPr>
              <a:lstStyle/>
              <a:p>
                <a:r>
                  <a:rPr lang="zh-CN" altLang="en-US" sz="14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𝑮</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𝒚𝑭</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𝑯</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𝒙</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𝒛</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𝑭</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𝒛</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𝑯</m:t>
                    </m:r>
                    <m:r>
                      <a:rPr lang="en-US" altLang="zh-CN" sz="1400" b="1" i="1">
                        <a:solidFill>
                          <a:srgbClr val="002060"/>
                        </a:solidFill>
                        <a:latin typeface="Cambria Math" panose="02040503050406030204" pitchFamily="18" charset="0"/>
                      </a:rPr>
                      <m:t>(</m:t>
                    </m:r>
                    <m:r>
                      <a:rPr lang="en-US" altLang="zh-CN" sz="1400" b="1" i="1">
                        <a:solidFill>
                          <a:srgbClr val="002060"/>
                        </a:solidFill>
                        <a:latin typeface="Cambria Math" panose="02040503050406030204" pitchFamily="18" charset="0"/>
                      </a:rPr>
                      <m:t>𝒛</m:t>
                    </m:r>
                    <m:r>
                      <a:rPr lang="en-US" altLang="zh-CN" sz="1400" b="1" i="1">
                        <a:solidFill>
                          <a:srgbClr val="002060"/>
                        </a:solidFill>
                        <a:latin typeface="Cambria Math" panose="02040503050406030204" pitchFamily="18" charset="0"/>
                      </a:rPr>
                      <m:t>, </m:t>
                    </m:r>
                    <m:r>
                      <a:rPr lang="en-US" altLang="zh-CN" sz="1400" b="1" i="1">
                        <a:solidFill>
                          <a:srgbClr val="002060"/>
                        </a:solidFill>
                        <a:latin typeface="Cambria Math" panose="02040503050406030204" pitchFamily="18" charset="0"/>
                      </a:rPr>
                      <m:t>𝒚</m:t>
                    </m:r>
                    <m:r>
                      <a:rPr lang="en-US" altLang="zh-CN" sz="1400" b="1" i="1">
                        <a:solidFill>
                          <a:srgbClr val="002060"/>
                        </a:solidFill>
                        <a:latin typeface="Cambria Math" panose="02040503050406030204" pitchFamily="18" charset="0"/>
                      </a:rPr>
                      <m:t>)))</m:t>
                    </m:r>
                  </m:oMath>
                </a14:m>
                <a:r>
                  <a:rPr lang="zh-CN" altLang="en-US" sz="1400" b="1">
                    <a:solidFill>
                      <a:srgbClr val="002060"/>
                    </a:solidFill>
                    <a:latin typeface="楷体" panose="02010609060101010101" pitchFamily="49" charset="-122"/>
                    <a:ea typeface="楷体" panose="02010609060101010101" pitchFamily="49" charset="-122"/>
                  </a:rPr>
                  <a:t>的抽象语法树</a:t>
                </a:r>
              </a:p>
            </p:txBody>
          </p:sp>
        </mc:Choice>
        <mc:Fallback xmlns="">
          <p:sp>
            <p:nvSpPr>
              <p:cNvPr id="8" name="文本框 7">
                <a:extLst>
                  <a:ext uri="{FF2B5EF4-FFF2-40B4-BE49-F238E27FC236}">
                    <a16:creationId xmlns:a16="http://schemas.microsoft.com/office/drawing/2014/main" id="{F781326A-56F7-4BED-AAE4-A99077615383}"/>
                  </a:ext>
                </a:extLst>
              </p:cNvPr>
              <p:cNvSpPr txBox="1">
                <a:spLocks noRot="1" noChangeAspect="1" noMove="1" noResize="1" noEditPoints="1" noAdjustHandles="1" noChangeArrowheads="1" noChangeShapeType="1" noTextEdit="1"/>
              </p:cNvSpPr>
              <p:nvPr/>
            </p:nvSpPr>
            <p:spPr>
              <a:xfrm>
                <a:off x="399376" y="700945"/>
                <a:ext cx="6534824" cy="307777"/>
              </a:xfrm>
              <a:prstGeom prst="rect">
                <a:avLst/>
              </a:prstGeom>
              <a:blipFill>
                <a:blip r:embed="rId2"/>
                <a:stretch>
                  <a:fillRect l="-280" t="-6000" b="-18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10B1A59-B591-404D-8638-762E0DB87FB9}"/>
              </a:ext>
            </a:extLst>
          </p:cNvPr>
          <p:cNvSpPr txBox="1"/>
          <p:nvPr/>
        </p:nvSpPr>
        <p:spPr>
          <a:xfrm>
            <a:off x="5659335" y="1186419"/>
            <a:ext cx="3064476" cy="1633909"/>
          </a:xfrm>
          <a:prstGeom prst="rect">
            <a:avLst/>
          </a:prstGeom>
          <a:solidFill>
            <a:schemeClr val="accent2">
              <a:lumMod val="20000"/>
              <a:lumOff val="80000"/>
            </a:schemeClr>
          </a:solidFill>
        </p:spPr>
        <p:txBody>
          <a:bodyPr wrap="square" rtlCol="0">
            <a:spAutoFit/>
          </a:bodyPr>
          <a:lstStyle/>
          <a:p>
            <a:pPr algn="ctr">
              <a:lnSpc>
                <a:spcPts val="1800"/>
              </a:lnSpc>
              <a:spcBef>
                <a:spcPts val="450"/>
              </a:spcBef>
            </a:pPr>
            <a:r>
              <a:rPr lang="zh-CN" altLang="en-US" sz="1400" b="1">
                <a:solidFill>
                  <a:srgbClr val="002060"/>
                </a:solidFill>
              </a:rPr>
              <a:t>从抽象语法树角度看</a:t>
            </a:r>
            <a:endParaRPr lang="en-US" altLang="zh-CN" sz="1400" b="1">
              <a:solidFill>
                <a:srgbClr val="002060"/>
              </a:solidFill>
            </a:endParaRP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一个个体变量的一处出现是约束出现</a:t>
            </a:r>
            <a:endParaRPr lang="en-US" altLang="zh-CN" sz="1200" b="1">
              <a:solidFill>
                <a:srgbClr val="002060"/>
              </a:solidFill>
              <a:latin typeface="楷体" panose="02010609060101010101" pitchFamily="49" charset="-122"/>
              <a:ea typeface="楷体" panose="02010609060101010101" pitchFamily="49" charset="-122"/>
            </a:endParaRPr>
          </a:p>
          <a:p>
            <a:pPr marL="557213" lvl="1" indent="-214313">
              <a:lnSpc>
                <a:spcPts val="1800"/>
              </a:lnSpc>
              <a:spcBef>
                <a:spcPts val="450"/>
              </a:spcBef>
              <a:buFont typeface="Arial" panose="020B0604020202020204" pitchFamily="34" charset="0"/>
              <a:buChar char="•"/>
            </a:pPr>
            <a:r>
              <a:rPr lang="zh-CN" altLang="en-US" sz="1200" b="1">
                <a:solidFill>
                  <a:schemeClr val="accent6">
                    <a:lumMod val="50000"/>
                  </a:schemeClr>
                </a:solidFill>
                <a:latin typeface="等线" panose="02010600030101010101" pitchFamily="2" charset="-122"/>
                <a:ea typeface="等线" panose="02010600030101010101" pitchFamily="2" charset="-122"/>
              </a:rPr>
              <a:t>如果从根节点到该处的唯一路径存在以该变量为指示变量的量词节点</a:t>
            </a:r>
            <a:endParaRPr lang="en-US" altLang="zh-CN" sz="1200" b="1">
              <a:solidFill>
                <a:schemeClr val="accent6">
                  <a:lumMod val="50000"/>
                </a:schemeClr>
              </a:solidFill>
              <a:latin typeface="等线" panose="02010600030101010101" pitchFamily="2" charset="-122"/>
              <a:ea typeface="等线" panose="02010600030101010101" pitchFamily="2" charset="-122"/>
            </a:endParaRPr>
          </a:p>
          <a:p>
            <a:pPr marL="214313" indent="-214313">
              <a:lnSpc>
                <a:spcPts val="1800"/>
              </a:lnSpc>
              <a:spcBef>
                <a:spcPts val="450"/>
              </a:spcBef>
              <a:buFont typeface="Arial" panose="020B0604020202020204" pitchFamily="34" charset="0"/>
              <a:buChar char="•"/>
            </a:pPr>
            <a:r>
              <a:rPr lang="zh-CN" altLang="en-US" sz="1200" b="1">
                <a:solidFill>
                  <a:srgbClr val="002060"/>
                </a:solidFill>
                <a:latin typeface="楷体" panose="02010609060101010101" pitchFamily="49" charset="-122"/>
                <a:ea typeface="楷体" panose="02010609060101010101" pitchFamily="49" charset="-122"/>
              </a:rPr>
              <a:t>个体变量在一处的出现不是约束出现就是自由出现</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6F051AE-6F8A-4484-8092-ABD62FBF9BB0}"/>
                  </a:ext>
                </a:extLst>
              </p:cNvPr>
              <p:cNvSpPr txBox="1"/>
              <p:nvPr/>
            </p:nvSpPr>
            <p:spPr>
              <a:xfrm>
                <a:off x="5684049" y="2981830"/>
                <a:ext cx="3039762" cy="1528624"/>
              </a:xfrm>
              <a:prstGeom prst="rect">
                <a:avLst/>
              </a:prstGeom>
              <a:solidFill>
                <a:schemeClr val="accent6">
                  <a:lumMod val="20000"/>
                  <a:lumOff val="80000"/>
                  <a:alpha val="49000"/>
                </a:schemeClr>
              </a:solidFill>
            </p:spPr>
            <p:txBody>
              <a:bodyPr wrap="square" rtlCol="0">
                <a:spAutoFit/>
              </a:bodyPr>
              <a:lstStyle/>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200" b="1" i="1">
                        <a:solidFill>
                          <a:srgbClr val="002060"/>
                        </a:solidFill>
                        <a:latin typeface="Cambria Math" panose="02040503050406030204" pitchFamily="18" charset="0"/>
                      </a:rPr>
                      <m:t>𝑮</m:t>
                    </m:r>
                    <m:r>
                      <a:rPr lang="en-US" altLang="zh-CN" sz="1200" b="1" i="1">
                        <a:solidFill>
                          <a:srgbClr val="002060"/>
                        </a:solidFill>
                        <a:latin typeface="Cambria Math" panose="02040503050406030204" pitchFamily="18" charset="0"/>
                      </a:rPr>
                      <m:t>(</m:t>
                    </m:r>
                    <m:r>
                      <a:rPr lang="en-US" altLang="zh-CN" sz="1200" b="1" i="1">
                        <a:solidFill>
                          <a:srgbClr val="002060"/>
                        </a:solidFill>
                        <a:latin typeface="Cambria Math" panose="02040503050406030204" pitchFamily="18" charset="0"/>
                      </a:rPr>
                      <m:t>𝒙</m:t>
                    </m:r>
                    <m:r>
                      <a:rPr lang="en-US" altLang="zh-CN" sz="1200" b="1" i="1">
                        <a:solidFill>
                          <a:srgbClr val="002060"/>
                        </a:solidFill>
                        <a:latin typeface="Cambria Math" panose="02040503050406030204" pitchFamily="18" charset="0"/>
                      </a:rPr>
                      <m:t>, </m:t>
                    </m:r>
                    <m:r>
                      <a:rPr lang="en-US" altLang="zh-CN" sz="1200" b="1" i="1">
                        <a:solidFill>
                          <a:srgbClr val="002060"/>
                        </a:solidFill>
                        <a:latin typeface="Cambria Math" panose="02040503050406030204" pitchFamily="18" charset="0"/>
                      </a:rPr>
                      <m:t>𝒚</m:t>
                    </m:r>
                    <m:r>
                      <a:rPr lang="en-US" altLang="zh-CN" sz="1200" b="1" i="1">
                        <a:solidFill>
                          <a:srgbClr val="002060"/>
                        </a:solidFill>
                        <a:latin typeface="Cambria Math" panose="02040503050406030204" pitchFamily="18" charset="0"/>
                      </a:rPr>
                      <m:t>)</m:t>
                    </m:r>
                  </m:oMath>
                </a14:m>
                <a:r>
                  <a:rPr lang="zh-CN" altLang="en-US" sz="1200"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𝒙</m:t>
                    </m:r>
                  </m:oMath>
                </a14:m>
                <a:r>
                  <a:rPr lang="zh-CN" altLang="en-US" sz="1200" b="1">
                    <a:solidFill>
                      <a:srgbClr val="002060"/>
                    </a:solidFill>
                    <a:latin typeface="楷体" panose="02010609060101010101" pitchFamily="49" charset="-122"/>
                    <a:ea typeface="楷体" panose="02010609060101010101" pitchFamily="49" charset="-122"/>
                  </a:rPr>
                  <a:t>是约束出现，</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是自由出现</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𝑭</m:t>
                    </m:r>
                    <m:r>
                      <a:rPr lang="en-US" altLang="zh-CN" sz="1200" b="1" i="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𝒚</m:t>
                    </m:r>
                    <m:r>
                      <a:rPr lang="en-US" altLang="zh-CN" sz="1200" b="1" i="1">
                        <a:solidFill>
                          <a:srgbClr val="002060"/>
                        </a:solidFill>
                        <a:latin typeface="Cambria Math" panose="02040503050406030204" pitchFamily="18" charset="0"/>
                        <a:ea typeface="楷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是约束出现</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𝑯</m:t>
                    </m:r>
                    <m:r>
                      <a:rPr lang="en-US" altLang="zh-CN" sz="1200" b="1" i="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𝒙</m:t>
                    </m:r>
                    <m:r>
                      <a:rPr lang="en-US" altLang="zh-CN" sz="1200" b="1" i="1">
                        <a:solidFill>
                          <a:srgbClr val="002060"/>
                        </a:solidFill>
                        <a:latin typeface="Cambria Math" panose="02040503050406030204" pitchFamily="18" charset="0"/>
                        <a:ea typeface="楷体" panose="02010609060101010101" pitchFamily="49" charset="-122"/>
                      </a:rPr>
                      <m:t>, </m:t>
                    </m:r>
                    <m:r>
                      <a:rPr lang="en-US" altLang="zh-CN" sz="1200" b="1" i="1">
                        <a:solidFill>
                          <a:srgbClr val="002060"/>
                        </a:solidFill>
                        <a:latin typeface="Cambria Math" panose="02040503050406030204" pitchFamily="18" charset="0"/>
                        <a:ea typeface="楷体" panose="02010609060101010101" pitchFamily="49" charset="-122"/>
                      </a:rPr>
                      <m:t>𝒚</m:t>
                    </m:r>
                    <m:r>
                      <a:rPr lang="en-US" altLang="zh-CN" sz="1200" b="1" i="1">
                        <a:solidFill>
                          <a:srgbClr val="002060"/>
                        </a:solidFill>
                        <a:latin typeface="Cambria Math" panose="02040503050406030204" pitchFamily="18" charset="0"/>
                        <a:ea typeface="楷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𝒙</m:t>
                    </m:r>
                  </m:oMath>
                </a14:m>
                <a:r>
                  <a:rPr lang="zh-CN" altLang="en-US" sz="1200" b="1">
                    <a:solidFill>
                      <a:srgbClr val="002060"/>
                    </a:solidFill>
                    <a:latin typeface="楷体" panose="02010609060101010101" pitchFamily="49" charset="-122"/>
                    <a:ea typeface="楷体" panose="02010609060101010101" pitchFamily="49" charset="-122"/>
                  </a:rPr>
                  <a:t>是约束出现，</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是自由出现</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𝑭</m:t>
                    </m:r>
                    <m:r>
                      <a:rPr lang="en-US" altLang="zh-CN" sz="1200" b="1" i="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𝒛</m:t>
                    </m:r>
                    <m:r>
                      <a:rPr lang="en-US" altLang="zh-CN" sz="1200" b="1" i="1">
                        <a:solidFill>
                          <a:srgbClr val="002060"/>
                        </a:solidFill>
                        <a:latin typeface="Cambria Math" panose="02040503050406030204" pitchFamily="18" charset="0"/>
                        <a:ea typeface="楷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𝒛</m:t>
                    </m:r>
                  </m:oMath>
                </a14:m>
                <a:r>
                  <a:rPr lang="zh-CN" altLang="en-US" sz="1200" b="1">
                    <a:solidFill>
                      <a:srgbClr val="002060"/>
                    </a:solidFill>
                    <a:latin typeface="楷体" panose="02010609060101010101" pitchFamily="49" charset="-122"/>
                    <a:ea typeface="楷体" panose="02010609060101010101" pitchFamily="49" charset="-122"/>
                  </a:rPr>
                  <a:t>是约束出现</a:t>
                </a:r>
                <a:endParaRPr lang="en-US" altLang="zh-CN" sz="1200" b="1">
                  <a:solidFill>
                    <a:srgbClr val="002060"/>
                  </a:solidFill>
                  <a:latin typeface="楷体" panose="02010609060101010101" pitchFamily="49" charset="-122"/>
                  <a:ea typeface="楷体" panose="02010609060101010101" pitchFamily="49" charset="-122"/>
                </a:endParaRPr>
              </a:p>
              <a:p>
                <a:pPr marL="214313" indent="-214313">
                  <a:spcBef>
                    <a:spcPts val="450"/>
                  </a:spcBef>
                  <a:spcAft>
                    <a:spcPts val="450"/>
                  </a:spcAft>
                  <a:buFont typeface="Arial" panose="020B0604020202020204" pitchFamily="34" charset="0"/>
                  <a:buChar char="•"/>
                </a:pP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𝑯</m:t>
                    </m:r>
                    <m:r>
                      <a:rPr lang="en-US" altLang="zh-CN" sz="1200" b="1" i="1">
                        <a:solidFill>
                          <a:srgbClr val="002060"/>
                        </a:solidFill>
                        <a:latin typeface="Cambria Math" panose="02040503050406030204" pitchFamily="18" charset="0"/>
                        <a:ea typeface="楷体" panose="02010609060101010101" pitchFamily="49" charset="-122"/>
                      </a:rPr>
                      <m:t>(</m:t>
                    </m:r>
                    <m:r>
                      <a:rPr lang="en-US" altLang="zh-CN" sz="1200" b="1" i="1">
                        <a:solidFill>
                          <a:srgbClr val="002060"/>
                        </a:solidFill>
                        <a:latin typeface="Cambria Math" panose="02040503050406030204" pitchFamily="18" charset="0"/>
                        <a:ea typeface="楷体" panose="02010609060101010101" pitchFamily="49" charset="-122"/>
                      </a:rPr>
                      <m:t>𝒛</m:t>
                    </m:r>
                    <m:r>
                      <a:rPr lang="en-US" altLang="zh-CN" sz="1200" b="1" i="1">
                        <a:solidFill>
                          <a:srgbClr val="002060"/>
                        </a:solidFill>
                        <a:latin typeface="Cambria Math" panose="02040503050406030204" pitchFamily="18" charset="0"/>
                        <a:ea typeface="楷体" panose="02010609060101010101" pitchFamily="49" charset="-122"/>
                      </a:rPr>
                      <m:t>, </m:t>
                    </m:r>
                    <m:r>
                      <a:rPr lang="en-US" altLang="zh-CN" sz="1200" b="1" i="1">
                        <a:solidFill>
                          <a:srgbClr val="002060"/>
                        </a:solidFill>
                        <a:latin typeface="Cambria Math" panose="02040503050406030204" pitchFamily="18" charset="0"/>
                        <a:ea typeface="楷体" panose="02010609060101010101" pitchFamily="49" charset="-122"/>
                      </a:rPr>
                      <m:t>𝒚</m:t>
                    </m:r>
                    <m:r>
                      <a:rPr lang="en-US" altLang="zh-CN" sz="1200" b="1" i="1">
                        <a:solidFill>
                          <a:srgbClr val="002060"/>
                        </a:solidFill>
                        <a:latin typeface="Cambria Math" panose="02040503050406030204" pitchFamily="18" charset="0"/>
                        <a:ea typeface="楷体" panose="02010609060101010101" pitchFamily="49" charset="-122"/>
                      </a:rPr>
                      <m:t>)</m:t>
                    </m:r>
                  </m:oMath>
                </a14:m>
                <a:r>
                  <a:rPr lang="zh-CN" altLang="en-US" sz="1200" b="1">
                    <a:solidFill>
                      <a:srgbClr val="002060"/>
                    </a:solidFill>
                    <a:latin typeface="楷体" panose="02010609060101010101" pitchFamily="49" charset="-122"/>
                    <a:ea typeface="楷体" panose="02010609060101010101" pitchFamily="49" charset="-122"/>
                  </a:rPr>
                  <a:t>中</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𝒛</m:t>
                    </m:r>
                  </m:oMath>
                </a14:m>
                <a:r>
                  <a:rPr lang="zh-CN" altLang="en-US" sz="1200" b="1">
                    <a:solidFill>
                      <a:srgbClr val="002060"/>
                    </a:solidFill>
                    <a:latin typeface="楷体" panose="02010609060101010101" pitchFamily="49" charset="-122"/>
                    <a:ea typeface="楷体" panose="02010609060101010101" pitchFamily="49" charset="-122"/>
                  </a:rPr>
                  <a:t>是约束出现，</a:t>
                </a:r>
                <a14:m>
                  <m:oMath xmlns:m="http://schemas.openxmlformats.org/officeDocument/2006/math">
                    <m:r>
                      <a:rPr lang="en-US" altLang="zh-CN" sz="1200" b="1" i="1">
                        <a:solidFill>
                          <a:srgbClr val="002060"/>
                        </a:solidFill>
                        <a:latin typeface="Cambria Math" panose="02040503050406030204" pitchFamily="18" charset="0"/>
                        <a:ea typeface="楷体" panose="02010609060101010101" pitchFamily="49" charset="-122"/>
                      </a:rPr>
                      <m:t>𝒚</m:t>
                    </m:r>
                  </m:oMath>
                </a14:m>
                <a:r>
                  <a:rPr lang="zh-CN" altLang="en-US" sz="1200" b="1">
                    <a:solidFill>
                      <a:srgbClr val="002060"/>
                    </a:solidFill>
                    <a:latin typeface="楷体" panose="02010609060101010101" pitchFamily="49" charset="-122"/>
                    <a:ea typeface="楷体" panose="02010609060101010101" pitchFamily="49" charset="-122"/>
                  </a:rPr>
                  <a:t>是约束出现</a:t>
                </a:r>
                <a:endParaRPr lang="zh-CN" altLang="en-US" sz="1200">
                  <a:solidFill>
                    <a:schemeClr val="accent2">
                      <a:lumMod val="50000"/>
                    </a:schemeClr>
                  </a:solidFill>
                </a:endParaRPr>
              </a:p>
            </p:txBody>
          </p:sp>
        </mc:Choice>
        <mc:Fallback xmlns="">
          <p:sp>
            <p:nvSpPr>
              <p:cNvPr id="10" name="文本框 9">
                <a:extLst>
                  <a:ext uri="{FF2B5EF4-FFF2-40B4-BE49-F238E27FC236}">
                    <a16:creationId xmlns:a16="http://schemas.microsoft.com/office/drawing/2014/main" id="{16F051AE-6F8A-4484-8092-ABD62FBF9BB0}"/>
                  </a:ext>
                </a:extLst>
              </p:cNvPr>
              <p:cNvSpPr txBox="1">
                <a:spLocks noRot="1" noChangeAspect="1" noMove="1" noResize="1" noEditPoints="1" noAdjustHandles="1" noChangeArrowheads="1" noChangeShapeType="1" noTextEdit="1"/>
              </p:cNvSpPr>
              <p:nvPr/>
            </p:nvSpPr>
            <p:spPr>
              <a:xfrm>
                <a:off x="5684049" y="2981830"/>
                <a:ext cx="3039762" cy="1528624"/>
              </a:xfrm>
              <a:prstGeom prst="rect">
                <a:avLst/>
              </a:prstGeom>
              <a:blipFill>
                <a:blip r:embed="rId3"/>
                <a:stretch>
                  <a:fillRect b="-1594"/>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771CF354-F9CF-4BED-80FC-ED9D1412B006}"/>
              </a:ext>
            </a:extLst>
          </p:cNvPr>
          <p:cNvGrpSpPr/>
          <p:nvPr/>
        </p:nvGrpSpPr>
        <p:grpSpPr>
          <a:xfrm>
            <a:off x="399376" y="1186419"/>
            <a:ext cx="5131163" cy="3246893"/>
            <a:chOff x="802569" y="1667461"/>
            <a:chExt cx="6841550" cy="4329191"/>
          </a:xfrm>
        </p:grpSpPr>
        <p:grpSp>
          <p:nvGrpSpPr>
            <p:cNvPr id="18" name="组合 17">
              <a:extLst>
                <a:ext uri="{FF2B5EF4-FFF2-40B4-BE49-F238E27FC236}">
                  <a16:creationId xmlns:a16="http://schemas.microsoft.com/office/drawing/2014/main" id="{4785CE99-4179-439D-9AEC-301F8611BB6E}"/>
                </a:ext>
              </a:extLst>
            </p:cNvPr>
            <p:cNvGrpSpPr/>
            <p:nvPr/>
          </p:nvGrpSpPr>
          <p:grpSpPr>
            <a:xfrm>
              <a:off x="1315177" y="1667461"/>
              <a:ext cx="6112000" cy="4096036"/>
              <a:chOff x="725403" y="2171270"/>
              <a:chExt cx="6112000" cy="4096036"/>
            </a:xfrm>
          </p:grpSpPr>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24C7219E-FCD6-4315-91C0-097B24DDB47C}"/>
                      </a:ext>
                    </a:extLst>
                  </p:cNvPr>
                  <p:cNvSpPr/>
                  <p:nvPr/>
                </p:nvSpPr>
                <p:spPr>
                  <a:xfrm>
                    <a:off x="3463179" y="217127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𝑥</m:t>
                          </m:r>
                        </m:oMath>
                      </m:oMathPara>
                    </a14:m>
                    <a:endParaRPr lang="zh-CN" altLang="en-US" sz="1013"/>
                  </a:p>
                </p:txBody>
              </p:sp>
            </mc:Choice>
            <mc:Fallback xmlns="">
              <p:sp>
                <p:nvSpPr>
                  <p:cNvPr id="18" name="椭圆 17">
                    <a:extLst>
                      <a:ext uri="{FF2B5EF4-FFF2-40B4-BE49-F238E27FC236}">
                        <a16:creationId xmlns:a16="http://schemas.microsoft.com/office/drawing/2014/main" id="{418DFAAB-6F2F-476E-90BB-143AF9136F8A}"/>
                      </a:ext>
                    </a:extLst>
                  </p:cNvPr>
                  <p:cNvSpPr>
                    <a:spLocks noRot="1" noChangeAspect="1" noMove="1" noResize="1" noEditPoints="1" noAdjustHandles="1" noChangeArrowheads="1" noChangeShapeType="1" noTextEdit="1"/>
                  </p:cNvSpPr>
                  <p:nvPr/>
                </p:nvSpPr>
                <p:spPr>
                  <a:xfrm>
                    <a:off x="3463179" y="2171270"/>
                    <a:ext cx="526273" cy="493382"/>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E46C4240-9959-4F41-9D17-11C3B3A8A186}"/>
                      </a:ext>
                    </a:extLst>
                  </p:cNvPr>
                  <p:cNvSpPr/>
                  <p:nvPr/>
                </p:nvSpPr>
                <p:spPr>
                  <a:xfrm>
                    <a:off x="3463179" y="283681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19" name="椭圆 18">
                    <a:extLst>
                      <a:ext uri="{FF2B5EF4-FFF2-40B4-BE49-F238E27FC236}">
                        <a16:creationId xmlns:a16="http://schemas.microsoft.com/office/drawing/2014/main" id="{C9E5EB05-68B5-430E-92BB-2CA54956EE7A}"/>
                      </a:ext>
                    </a:extLst>
                  </p:cNvPr>
                  <p:cNvSpPr>
                    <a:spLocks noRot="1" noChangeAspect="1" noMove="1" noResize="1" noEditPoints="1" noAdjustHandles="1" noChangeArrowheads="1" noChangeShapeType="1" noTextEdit="1"/>
                  </p:cNvSpPr>
                  <p:nvPr/>
                </p:nvSpPr>
                <p:spPr>
                  <a:xfrm>
                    <a:off x="3463179" y="2836811"/>
                    <a:ext cx="526273" cy="493382"/>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F09661B6-98E6-49DA-8F8E-E27501E35C2A}"/>
                      </a:ext>
                    </a:extLst>
                  </p:cNvPr>
                  <p:cNvSpPr/>
                  <p:nvPr/>
                </p:nvSpPr>
                <p:spPr>
                  <a:xfrm>
                    <a:off x="1853513"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0" name="椭圆 19">
                    <a:extLst>
                      <a:ext uri="{FF2B5EF4-FFF2-40B4-BE49-F238E27FC236}">
                        <a16:creationId xmlns:a16="http://schemas.microsoft.com/office/drawing/2014/main" id="{42B21F00-7A82-4B9C-B224-03D1E87594B6}"/>
                      </a:ext>
                    </a:extLst>
                  </p:cNvPr>
                  <p:cNvSpPr>
                    <a:spLocks noRot="1" noChangeAspect="1" noMove="1" noResize="1" noEditPoints="1" noAdjustHandles="1" noChangeArrowheads="1" noChangeShapeType="1" noTextEdit="1"/>
                  </p:cNvSpPr>
                  <p:nvPr/>
                </p:nvSpPr>
                <p:spPr>
                  <a:xfrm>
                    <a:off x="1853513" y="3398061"/>
                    <a:ext cx="526273" cy="493382"/>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32DE27E5-D32D-40B0-89AF-B63CEDCE1718}"/>
                      </a:ext>
                    </a:extLst>
                  </p:cNvPr>
                  <p:cNvSpPr/>
                  <p:nvPr/>
                </p:nvSpPr>
                <p:spPr>
                  <a:xfrm>
                    <a:off x="5152591" y="3398061"/>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𝑧</m:t>
                          </m:r>
                        </m:oMath>
                      </m:oMathPara>
                    </a14:m>
                    <a:endParaRPr lang="zh-CN" altLang="en-US" sz="1013"/>
                  </a:p>
                </p:txBody>
              </p:sp>
            </mc:Choice>
            <mc:Fallback xmlns="">
              <p:sp>
                <p:nvSpPr>
                  <p:cNvPr id="21" name="椭圆 20">
                    <a:extLst>
                      <a:ext uri="{FF2B5EF4-FFF2-40B4-BE49-F238E27FC236}">
                        <a16:creationId xmlns:a16="http://schemas.microsoft.com/office/drawing/2014/main" id="{E41AB56A-0E0B-480D-A6E0-D2665532E196}"/>
                      </a:ext>
                    </a:extLst>
                  </p:cNvPr>
                  <p:cNvSpPr>
                    <a:spLocks noRot="1" noChangeAspect="1" noMove="1" noResize="1" noEditPoints="1" noAdjustHandles="1" noChangeArrowheads="1" noChangeShapeType="1" noTextEdit="1"/>
                  </p:cNvSpPr>
                  <p:nvPr/>
                </p:nvSpPr>
                <p:spPr>
                  <a:xfrm>
                    <a:off x="5152591" y="3398061"/>
                    <a:ext cx="526273" cy="493382"/>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87FCAB6B-366C-42EF-A68C-B172EE51E9FD}"/>
                      </a:ext>
                    </a:extLst>
                  </p:cNvPr>
                  <p:cNvSpPr/>
                  <p:nvPr/>
                </p:nvSpPr>
                <p:spPr>
                  <a:xfrm>
                    <a:off x="2569489" y="4050060"/>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2" name="椭圆 21">
                    <a:extLst>
                      <a:ext uri="{FF2B5EF4-FFF2-40B4-BE49-F238E27FC236}">
                        <a16:creationId xmlns:a16="http://schemas.microsoft.com/office/drawing/2014/main" id="{06FE93EF-C60E-4A74-A9AA-0BA5DC8A57BB}"/>
                      </a:ext>
                    </a:extLst>
                  </p:cNvPr>
                  <p:cNvSpPr>
                    <a:spLocks noRot="1" noChangeAspect="1" noMove="1" noResize="1" noEditPoints="1" noAdjustHandles="1" noChangeArrowheads="1" noChangeShapeType="1" noTextEdit="1"/>
                  </p:cNvSpPr>
                  <p:nvPr/>
                </p:nvSpPr>
                <p:spPr>
                  <a:xfrm>
                    <a:off x="2569489" y="4050060"/>
                    <a:ext cx="526273" cy="493382"/>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CB56B9A3-B205-4EE6-8605-67312755B492}"/>
                      </a:ext>
                    </a:extLst>
                  </p:cNvPr>
                  <p:cNvSpPr/>
                  <p:nvPr/>
                </p:nvSpPr>
                <p:spPr>
                  <a:xfrm>
                    <a:off x="2569489" y="4804029"/>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3" name="椭圆 22">
                    <a:extLst>
                      <a:ext uri="{FF2B5EF4-FFF2-40B4-BE49-F238E27FC236}">
                        <a16:creationId xmlns:a16="http://schemas.microsoft.com/office/drawing/2014/main" id="{E73C36D1-1FB9-48E5-92A6-1C167FECD021}"/>
                      </a:ext>
                    </a:extLst>
                  </p:cNvPr>
                  <p:cNvSpPr>
                    <a:spLocks noRot="1" noChangeAspect="1" noMove="1" noResize="1" noEditPoints="1" noAdjustHandles="1" noChangeArrowheads="1" noChangeShapeType="1" noTextEdit="1"/>
                  </p:cNvSpPr>
                  <p:nvPr/>
                </p:nvSpPr>
                <p:spPr>
                  <a:xfrm>
                    <a:off x="2569489" y="4804029"/>
                    <a:ext cx="526273" cy="493382"/>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5FB6F805-8E2C-48FD-8C2D-BDABCF3BDDEB}"/>
                      </a:ext>
                    </a:extLst>
                  </p:cNvPr>
                  <p:cNvSpPr/>
                  <p:nvPr/>
                </p:nvSpPr>
                <p:spPr>
                  <a:xfrm>
                    <a:off x="1639803" y="5256103"/>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24" name="椭圆 23">
                    <a:extLst>
                      <a:ext uri="{FF2B5EF4-FFF2-40B4-BE49-F238E27FC236}">
                        <a16:creationId xmlns:a16="http://schemas.microsoft.com/office/drawing/2014/main" id="{04B3048D-EE9F-4170-9BEC-164CAE1259AE}"/>
                      </a:ext>
                    </a:extLst>
                  </p:cNvPr>
                  <p:cNvSpPr>
                    <a:spLocks noRot="1" noChangeAspect="1" noMove="1" noResize="1" noEditPoints="1" noAdjustHandles="1" noChangeArrowheads="1" noChangeShapeType="1" noTextEdit="1"/>
                  </p:cNvSpPr>
                  <p:nvPr/>
                </p:nvSpPr>
                <p:spPr>
                  <a:xfrm>
                    <a:off x="1639803" y="5256103"/>
                    <a:ext cx="526273" cy="493382"/>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7BA45F09-B827-42C6-A0D3-BE4911F87B9F}"/>
                      </a:ext>
                    </a:extLst>
                  </p:cNvPr>
                  <p:cNvSpPr/>
                  <p:nvPr/>
                </p:nvSpPr>
                <p:spPr>
                  <a:xfrm>
                    <a:off x="5152591" y="405576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r>
                            <a:rPr lang="en-US" altLang="zh-CN" sz="1013" i="1">
                              <a:solidFill>
                                <a:srgbClr val="002060"/>
                              </a:solidFill>
                              <a:latin typeface="Cambria Math" panose="02040503050406030204" pitchFamily="18" charset="0"/>
                            </a:rPr>
                            <m:t>𝑦</m:t>
                          </m:r>
                        </m:oMath>
                      </m:oMathPara>
                    </a14:m>
                    <a:endParaRPr lang="zh-CN" altLang="en-US" sz="1013"/>
                  </a:p>
                </p:txBody>
              </p:sp>
            </mc:Choice>
            <mc:Fallback xmlns="">
              <p:sp>
                <p:nvSpPr>
                  <p:cNvPr id="25" name="椭圆 24">
                    <a:extLst>
                      <a:ext uri="{FF2B5EF4-FFF2-40B4-BE49-F238E27FC236}">
                        <a16:creationId xmlns:a16="http://schemas.microsoft.com/office/drawing/2014/main" id="{716EAB03-1C86-4352-931E-A88959707B88}"/>
                      </a:ext>
                    </a:extLst>
                  </p:cNvPr>
                  <p:cNvSpPr>
                    <a:spLocks noRot="1" noChangeAspect="1" noMove="1" noResize="1" noEditPoints="1" noAdjustHandles="1" noChangeArrowheads="1" noChangeShapeType="1" noTextEdit="1"/>
                  </p:cNvSpPr>
                  <p:nvPr/>
                </p:nvSpPr>
                <p:spPr>
                  <a:xfrm>
                    <a:off x="5152591" y="4055762"/>
                    <a:ext cx="526273" cy="493382"/>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0E2D6AC4-5FB8-43C8-92B7-1FDD60190EEC}"/>
                      </a:ext>
                    </a:extLst>
                  </p:cNvPr>
                  <p:cNvSpPr/>
                  <p:nvPr/>
                </p:nvSpPr>
                <p:spPr>
                  <a:xfrm>
                    <a:off x="5152591" y="4812702"/>
                    <a:ext cx="526273" cy="49338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27000" tIns="0" rIns="0" bIns="0" rtlCol="0" anchor="ctr"/>
                  <a:lstStyle/>
                  <a:p>
                    <a:pPr algn="ctr"/>
                    <a14:m>
                      <m:oMathPara xmlns:m="http://schemas.openxmlformats.org/officeDocument/2006/math">
                        <m:oMathParaPr>
                          <m:jc m:val="center"/>
                        </m:oMathParaPr>
                        <m:oMath xmlns:m="http://schemas.openxmlformats.org/officeDocument/2006/math">
                          <m:r>
                            <a:rPr lang="en-US" altLang="zh-CN" sz="1013" i="1">
                              <a:solidFill>
                                <a:srgbClr val="002060"/>
                              </a:solidFill>
                              <a:latin typeface="Cambria Math" panose="02040503050406030204" pitchFamily="18" charset="0"/>
                            </a:rPr>
                            <m:t>↔</m:t>
                          </m:r>
                        </m:oMath>
                      </m:oMathPara>
                    </a14:m>
                    <a:endParaRPr lang="zh-CN" altLang="en-US" sz="1013"/>
                  </a:p>
                </p:txBody>
              </p:sp>
            </mc:Choice>
            <mc:Fallback xmlns="">
              <p:sp>
                <p:nvSpPr>
                  <p:cNvPr id="26" name="椭圆 25">
                    <a:extLst>
                      <a:ext uri="{FF2B5EF4-FFF2-40B4-BE49-F238E27FC236}">
                        <a16:creationId xmlns:a16="http://schemas.microsoft.com/office/drawing/2014/main" id="{E6BBF5D3-BD56-43E7-AD07-1B09CC53C496}"/>
                      </a:ext>
                    </a:extLst>
                  </p:cNvPr>
                  <p:cNvSpPr>
                    <a:spLocks noRot="1" noChangeAspect="1" noMove="1" noResize="1" noEditPoints="1" noAdjustHandles="1" noChangeArrowheads="1" noChangeShapeType="1" noTextEdit="1"/>
                  </p:cNvSpPr>
                  <p:nvPr/>
                </p:nvSpPr>
                <p:spPr>
                  <a:xfrm>
                    <a:off x="5152591" y="4812702"/>
                    <a:ext cx="526273" cy="493382"/>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442FE63-0213-4B16-BC5C-871065801C26}"/>
                      </a:ext>
                    </a:extLst>
                  </p:cNvPr>
                  <p:cNvSpPr txBox="1"/>
                  <p:nvPr/>
                </p:nvSpPr>
                <p:spPr>
                  <a:xfrm>
                    <a:off x="1544594" y="6059470"/>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𝒚</m:t>
                              </m:r>
                            </m:e>
                          </m:d>
                        </m:oMath>
                      </m:oMathPara>
                    </a14:m>
                    <a:endParaRPr lang="zh-CN" altLang="en-US" sz="1013" b="1"/>
                  </a:p>
                </p:txBody>
              </p:sp>
            </mc:Choice>
            <mc:Fallback xmlns="">
              <p:sp>
                <p:nvSpPr>
                  <p:cNvPr id="36" name="文本框 35">
                    <a:extLst>
                      <a:ext uri="{FF2B5EF4-FFF2-40B4-BE49-F238E27FC236}">
                        <a16:creationId xmlns:a16="http://schemas.microsoft.com/office/drawing/2014/main" id="{5442FE63-0213-4B16-BC5C-871065801C26}"/>
                      </a:ext>
                    </a:extLst>
                  </p:cNvPr>
                  <p:cNvSpPr txBox="1">
                    <a:spLocks noRot="1" noChangeAspect="1" noMove="1" noResize="1" noEditPoints="1" noAdjustHandles="1" noChangeArrowheads="1" noChangeShapeType="1" noTextEdit="1"/>
                  </p:cNvSpPr>
                  <p:nvPr/>
                </p:nvSpPr>
                <p:spPr>
                  <a:xfrm>
                    <a:off x="1544594" y="6059470"/>
                    <a:ext cx="716691" cy="207836"/>
                  </a:xfrm>
                  <a:prstGeom prst="rect">
                    <a:avLst/>
                  </a:prstGeom>
                  <a:blipFill>
                    <a:blip r:embed="rId13"/>
                    <a:stretch>
                      <a:fillRect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E4C6AD1-D2A6-40F0-804F-402C5B106080}"/>
                      </a:ext>
                    </a:extLst>
                  </p:cNvPr>
                  <p:cNvSpPr txBox="1"/>
                  <p:nvPr/>
                </p:nvSpPr>
                <p:spPr>
                  <a:xfrm>
                    <a:off x="3095762" y="5411522"/>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7" name="文本框 36">
                    <a:extLst>
                      <a:ext uri="{FF2B5EF4-FFF2-40B4-BE49-F238E27FC236}">
                        <a16:creationId xmlns:a16="http://schemas.microsoft.com/office/drawing/2014/main" id="{4E4C6AD1-D2A6-40F0-804F-402C5B106080}"/>
                      </a:ext>
                    </a:extLst>
                  </p:cNvPr>
                  <p:cNvSpPr txBox="1">
                    <a:spLocks noRot="1" noChangeAspect="1" noMove="1" noResize="1" noEditPoints="1" noAdjustHandles="1" noChangeArrowheads="1" noChangeShapeType="1" noTextEdit="1"/>
                  </p:cNvSpPr>
                  <p:nvPr/>
                </p:nvSpPr>
                <p:spPr>
                  <a:xfrm>
                    <a:off x="3095762" y="5411522"/>
                    <a:ext cx="914400" cy="207836"/>
                  </a:xfrm>
                  <a:prstGeom prst="rect">
                    <a:avLst/>
                  </a:prstGeom>
                  <a:blipFill>
                    <a:blip r:embed="rId14"/>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357CBF2-98AC-41D8-91C4-F4282E65BEC6}"/>
                      </a:ext>
                    </a:extLst>
                  </p:cNvPr>
                  <p:cNvSpPr txBox="1"/>
                  <p:nvPr/>
                </p:nvSpPr>
                <p:spPr>
                  <a:xfrm>
                    <a:off x="725403" y="4161827"/>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𝑮</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𝒙</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8" name="文本框 37">
                    <a:extLst>
                      <a:ext uri="{FF2B5EF4-FFF2-40B4-BE49-F238E27FC236}">
                        <a16:creationId xmlns:a16="http://schemas.microsoft.com/office/drawing/2014/main" id="{7357CBF2-98AC-41D8-91C4-F4282E65BEC6}"/>
                      </a:ext>
                    </a:extLst>
                  </p:cNvPr>
                  <p:cNvSpPr txBox="1">
                    <a:spLocks noRot="1" noChangeAspect="1" noMove="1" noResize="1" noEditPoints="1" noAdjustHandles="1" noChangeArrowheads="1" noChangeShapeType="1" noTextEdit="1"/>
                  </p:cNvSpPr>
                  <p:nvPr/>
                </p:nvSpPr>
                <p:spPr>
                  <a:xfrm>
                    <a:off x="725403" y="4161827"/>
                    <a:ext cx="914400" cy="207836"/>
                  </a:xfrm>
                  <a:prstGeom prst="rect">
                    <a:avLst/>
                  </a:prstGeom>
                  <a:blipFill>
                    <a:blip r:embed="rId15"/>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CD1B97B-2086-4104-9618-7B78C1F75630}"/>
                      </a:ext>
                    </a:extLst>
                  </p:cNvPr>
                  <p:cNvSpPr txBox="1"/>
                  <p:nvPr/>
                </p:nvSpPr>
                <p:spPr>
                  <a:xfrm>
                    <a:off x="5923003" y="5424049"/>
                    <a:ext cx="914400"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𝑯</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r>
                                <a:rPr lang="en-US" altLang="zh-CN" sz="1013" b="1" i="1">
                                  <a:latin typeface="Cambria Math" panose="02040503050406030204" pitchFamily="18" charset="0"/>
                                </a:rPr>
                                <m:t>,</m:t>
                              </m:r>
                              <m:r>
                                <a:rPr lang="en-US" altLang="zh-CN" sz="1013" b="1" i="1">
                                  <a:latin typeface="Cambria Math" panose="02040503050406030204" pitchFamily="18" charset="0"/>
                                </a:rPr>
                                <m:t>𝒚</m:t>
                              </m:r>
                            </m:e>
                          </m:d>
                        </m:oMath>
                      </m:oMathPara>
                    </a14:m>
                    <a:endParaRPr lang="zh-CN" altLang="en-US" sz="1013" b="1"/>
                  </a:p>
                </p:txBody>
              </p:sp>
            </mc:Choice>
            <mc:Fallback xmlns="">
              <p:sp>
                <p:nvSpPr>
                  <p:cNvPr id="39" name="文本框 38">
                    <a:extLst>
                      <a:ext uri="{FF2B5EF4-FFF2-40B4-BE49-F238E27FC236}">
                        <a16:creationId xmlns:a16="http://schemas.microsoft.com/office/drawing/2014/main" id="{ECD1B97B-2086-4104-9618-7B78C1F75630}"/>
                      </a:ext>
                    </a:extLst>
                  </p:cNvPr>
                  <p:cNvSpPr txBox="1">
                    <a:spLocks noRot="1" noChangeAspect="1" noMove="1" noResize="1" noEditPoints="1" noAdjustHandles="1" noChangeArrowheads="1" noChangeShapeType="1" noTextEdit="1"/>
                  </p:cNvSpPr>
                  <p:nvPr/>
                </p:nvSpPr>
                <p:spPr>
                  <a:xfrm>
                    <a:off x="5923003" y="5424049"/>
                    <a:ext cx="914400" cy="207836"/>
                  </a:xfrm>
                  <a:prstGeom prst="rect">
                    <a:avLst/>
                  </a:prstGeom>
                  <a:blipFill>
                    <a:blip r:embed="rId16"/>
                    <a:stretch>
                      <a:fillRect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18A839E1-E49D-4EB7-A08F-A650C61725B6}"/>
                      </a:ext>
                    </a:extLst>
                  </p:cNvPr>
                  <p:cNvSpPr txBox="1"/>
                  <p:nvPr/>
                </p:nvSpPr>
                <p:spPr>
                  <a:xfrm>
                    <a:off x="4107626" y="5419498"/>
                    <a:ext cx="716691" cy="207836"/>
                  </a:xfrm>
                  <a:prstGeom prst="rect">
                    <a:avLst/>
                  </a:prstGeom>
                  <a:solidFill>
                    <a:schemeClr val="accent6">
                      <a:lumMod val="20000"/>
                      <a:lumOff val="80000"/>
                    </a:schemeClr>
                  </a:solidFill>
                </p:spPr>
                <p:txBody>
                  <a:bodyPr wrap="square" tIns="0" bIns="0" rtlCol="0">
                    <a:spAutoFit/>
                  </a:bodyPr>
                  <a:lstStyle/>
                  <a:p>
                    <a:pPr algn="ctr"/>
                    <a14:m>
                      <m:oMathPara xmlns:m="http://schemas.openxmlformats.org/officeDocument/2006/math">
                        <m:oMathParaPr>
                          <m:jc m:val="centerGroup"/>
                        </m:oMathParaPr>
                        <m:oMath xmlns:m="http://schemas.openxmlformats.org/officeDocument/2006/math">
                          <m:r>
                            <a:rPr lang="en-US" altLang="zh-CN" sz="1013" b="1" i="1">
                              <a:latin typeface="Cambria Math" panose="02040503050406030204" pitchFamily="18" charset="0"/>
                            </a:rPr>
                            <m:t>𝑭</m:t>
                          </m:r>
                          <m:d>
                            <m:dPr>
                              <m:ctrlPr>
                                <a:rPr lang="en-US" altLang="zh-CN" sz="1013" b="1" i="1">
                                  <a:latin typeface="Cambria Math" panose="02040503050406030204" pitchFamily="18" charset="0"/>
                                </a:rPr>
                              </m:ctrlPr>
                            </m:dPr>
                            <m:e>
                              <m:r>
                                <a:rPr lang="en-US" altLang="zh-CN" sz="1013" b="1" i="1">
                                  <a:latin typeface="Cambria Math" panose="02040503050406030204" pitchFamily="18" charset="0"/>
                                </a:rPr>
                                <m:t>𝒛</m:t>
                              </m:r>
                            </m:e>
                          </m:d>
                        </m:oMath>
                      </m:oMathPara>
                    </a14:m>
                    <a:endParaRPr lang="zh-CN" altLang="en-US" sz="1013" b="1"/>
                  </a:p>
                </p:txBody>
              </p:sp>
            </mc:Choice>
            <mc:Fallback xmlns="">
              <p:sp>
                <p:nvSpPr>
                  <p:cNvPr id="40" name="文本框 39">
                    <a:extLst>
                      <a:ext uri="{FF2B5EF4-FFF2-40B4-BE49-F238E27FC236}">
                        <a16:creationId xmlns:a16="http://schemas.microsoft.com/office/drawing/2014/main" id="{18A839E1-E49D-4EB7-A08F-A650C61725B6}"/>
                      </a:ext>
                    </a:extLst>
                  </p:cNvPr>
                  <p:cNvSpPr txBox="1">
                    <a:spLocks noRot="1" noChangeAspect="1" noMove="1" noResize="1" noEditPoints="1" noAdjustHandles="1" noChangeArrowheads="1" noChangeShapeType="1" noTextEdit="1"/>
                  </p:cNvSpPr>
                  <p:nvPr/>
                </p:nvSpPr>
                <p:spPr>
                  <a:xfrm>
                    <a:off x="4107626" y="5419498"/>
                    <a:ext cx="716691" cy="207836"/>
                  </a:xfrm>
                  <a:prstGeom prst="rect">
                    <a:avLst/>
                  </a:prstGeom>
                  <a:blipFill>
                    <a:blip r:embed="rId17"/>
                    <a:stretch>
                      <a:fillRect b="-7692"/>
                    </a:stretch>
                  </a:blipFill>
                </p:spPr>
                <p:txBody>
                  <a:bodyPr/>
                  <a:lstStyle/>
                  <a:p>
                    <a:r>
                      <a:rPr lang="zh-CN" altLang="en-US">
                        <a:noFill/>
                      </a:rPr>
                      <a:t> </a:t>
                    </a:r>
                  </a:p>
                </p:txBody>
              </p:sp>
            </mc:Fallback>
          </mc:AlternateContent>
          <p:cxnSp>
            <p:nvCxnSpPr>
              <p:cNvPr id="41" name="直接连接符 40">
                <a:extLst>
                  <a:ext uri="{FF2B5EF4-FFF2-40B4-BE49-F238E27FC236}">
                    <a16:creationId xmlns:a16="http://schemas.microsoft.com/office/drawing/2014/main" id="{8AD15974-F521-4063-9BF5-BE5558016A25}"/>
                  </a:ext>
                </a:extLst>
              </p:cNvPr>
              <p:cNvCxnSpPr>
                <a:stCxn id="27" idx="4"/>
                <a:endCxn id="28" idx="0"/>
              </p:cNvCxnSpPr>
              <p:nvPr/>
            </p:nvCxnSpPr>
            <p:spPr>
              <a:xfrm>
                <a:off x="3726316" y="2664652"/>
                <a:ext cx="0" cy="1721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8880242-DF4C-4A34-878F-DEB37494A718}"/>
                  </a:ext>
                </a:extLst>
              </p:cNvPr>
              <p:cNvCxnSpPr>
                <a:stCxn id="28" idx="2"/>
                <a:endCxn id="29" idx="7"/>
              </p:cNvCxnSpPr>
              <p:nvPr/>
            </p:nvCxnSpPr>
            <p:spPr>
              <a:xfrm flipH="1">
                <a:off x="2302715" y="3083502"/>
                <a:ext cx="1160464"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68FAAC9-8AFD-495F-83A9-1D85381DF071}"/>
                  </a:ext>
                </a:extLst>
              </p:cNvPr>
              <p:cNvCxnSpPr>
                <a:stCxn id="28" idx="6"/>
                <a:endCxn id="30" idx="1"/>
              </p:cNvCxnSpPr>
              <p:nvPr/>
            </p:nvCxnSpPr>
            <p:spPr>
              <a:xfrm>
                <a:off x="3989452" y="3083502"/>
                <a:ext cx="1240210" cy="386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7EBBE98-FDD0-4F2A-B530-08B857D1D256}"/>
                  </a:ext>
                </a:extLst>
              </p:cNvPr>
              <p:cNvCxnSpPr>
                <a:cxnSpLocks/>
                <a:stCxn id="29" idx="3"/>
                <a:endCxn id="38" idx="0"/>
              </p:cNvCxnSpPr>
              <p:nvPr/>
            </p:nvCxnSpPr>
            <p:spPr>
              <a:xfrm flipH="1">
                <a:off x="1182603" y="3819189"/>
                <a:ext cx="747981" cy="34263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F2D4CA1-724E-4527-B1F8-D9DD5678DE1E}"/>
                  </a:ext>
                </a:extLst>
              </p:cNvPr>
              <p:cNvCxnSpPr>
                <a:cxnSpLocks/>
                <a:stCxn id="29" idx="5"/>
                <a:endCxn id="31" idx="0"/>
              </p:cNvCxnSpPr>
              <p:nvPr/>
            </p:nvCxnSpPr>
            <p:spPr>
              <a:xfrm>
                <a:off x="2302715" y="3819189"/>
                <a:ext cx="529911" cy="23087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7BF2C1B-9A7F-40A5-8CBC-192E1DDC0F34}"/>
                  </a:ext>
                </a:extLst>
              </p:cNvPr>
              <p:cNvCxnSpPr>
                <a:stCxn id="31" idx="4"/>
                <a:endCxn id="32" idx="0"/>
              </p:cNvCxnSpPr>
              <p:nvPr/>
            </p:nvCxnSpPr>
            <p:spPr>
              <a:xfrm>
                <a:off x="2832626" y="4543442"/>
                <a:ext cx="0" cy="2605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0A78C61E-8668-4D86-A7C0-495CAD6C1AB0}"/>
                  </a:ext>
                </a:extLst>
              </p:cNvPr>
              <p:cNvCxnSpPr>
                <a:cxnSpLocks/>
                <a:stCxn id="32" idx="2"/>
                <a:endCxn id="33" idx="7"/>
              </p:cNvCxnSpPr>
              <p:nvPr/>
            </p:nvCxnSpPr>
            <p:spPr>
              <a:xfrm flipH="1">
                <a:off x="2089005" y="5050720"/>
                <a:ext cx="480484" cy="27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C8DD756-5768-4C52-B145-DCBBF55613C8}"/>
                  </a:ext>
                </a:extLst>
              </p:cNvPr>
              <p:cNvCxnSpPr>
                <a:stCxn id="32" idx="6"/>
                <a:endCxn id="37" idx="0"/>
              </p:cNvCxnSpPr>
              <p:nvPr/>
            </p:nvCxnSpPr>
            <p:spPr>
              <a:xfrm>
                <a:off x="3095763" y="5050721"/>
                <a:ext cx="457199" cy="3608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09AB4FB-F09F-4269-A111-11430E20DF32}"/>
                  </a:ext>
                </a:extLst>
              </p:cNvPr>
              <p:cNvCxnSpPr>
                <a:stCxn id="33" idx="4"/>
                <a:endCxn id="36" idx="0"/>
              </p:cNvCxnSpPr>
              <p:nvPr/>
            </p:nvCxnSpPr>
            <p:spPr>
              <a:xfrm flipH="1">
                <a:off x="1902939" y="5749486"/>
                <a:ext cx="1" cy="30998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7F6A402-045C-4380-97B6-49A848CF828E}"/>
                  </a:ext>
                </a:extLst>
              </p:cNvPr>
              <p:cNvCxnSpPr>
                <a:stCxn id="30" idx="4"/>
                <a:endCxn id="34" idx="0"/>
              </p:cNvCxnSpPr>
              <p:nvPr/>
            </p:nvCxnSpPr>
            <p:spPr>
              <a:xfrm>
                <a:off x="5415728" y="3891443"/>
                <a:ext cx="0" cy="1643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602E714-FD87-4462-808F-69A32F7667F8}"/>
                  </a:ext>
                </a:extLst>
              </p:cNvPr>
              <p:cNvCxnSpPr>
                <a:stCxn id="34" idx="4"/>
                <a:endCxn id="35" idx="0"/>
              </p:cNvCxnSpPr>
              <p:nvPr/>
            </p:nvCxnSpPr>
            <p:spPr>
              <a:xfrm>
                <a:off x="5415728" y="4549144"/>
                <a:ext cx="0" cy="2635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11C8FAB3-3674-41B9-9B91-3B4C5669FF38}"/>
                  </a:ext>
                </a:extLst>
              </p:cNvPr>
              <p:cNvCxnSpPr>
                <a:stCxn id="35" idx="2"/>
                <a:endCxn id="40" idx="0"/>
              </p:cNvCxnSpPr>
              <p:nvPr/>
            </p:nvCxnSpPr>
            <p:spPr>
              <a:xfrm flipH="1">
                <a:off x="4465971" y="5059394"/>
                <a:ext cx="686620" cy="3601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8B0ED92-46B2-4905-BC91-4D220517DB73}"/>
                  </a:ext>
                </a:extLst>
              </p:cNvPr>
              <p:cNvCxnSpPr>
                <a:stCxn id="35" idx="6"/>
                <a:endCxn id="39" idx="0"/>
              </p:cNvCxnSpPr>
              <p:nvPr/>
            </p:nvCxnSpPr>
            <p:spPr>
              <a:xfrm>
                <a:off x="5678864" y="5059394"/>
                <a:ext cx="701339" cy="364655"/>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9" name="矩形: 圆角 18">
              <a:extLst>
                <a:ext uri="{FF2B5EF4-FFF2-40B4-BE49-F238E27FC236}">
                  <a16:creationId xmlns:a16="http://schemas.microsoft.com/office/drawing/2014/main" id="{FE257261-5139-4DC9-848E-80F277FD064A}"/>
                </a:ext>
              </a:extLst>
            </p:cNvPr>
            <p:cNvSpPr/>
            <p:nvPr/>
          </p:nvSpPr>
          <p:spPr>
            <a:xfrm>
              <a:off x="1197273" y="2256398"/>
              <a:ext cx="6446846" cy="3609889"/>
            </a:xfrm>
            <a:prstGeom prst="roundRect">
              <a:avLst>
                <a:gd name="adj" fmla="val 617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C0F92CD-D40B-4883-87E6-5EA8556B9158}"/>
                    </a:ext>
                  </a:extLst>
                </p:cNvPr>
                <p:cNvSpPr txBox="1"/>
                <p:nvPr/>
              </p:nvSpPr>
              <p:spPr>
                <a:xfrm>
                  <a:off x="1315176" y="2401122"/>
                  <a:ext cx="1177537" cy="330945"/>
                </a:xfrm>
                <a:prstGeom prst="rect">
                  <a:avLst/>
                </a:prstGeom>
                <a:solidFill>
                  <a:schemeClr val="accent5">
                    <a:lumMod val="20000"/>
                    <a:lumOff val="80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𝑥</m:t>
                      </m:r>
                    </m:oMath>
                  </a14:m>
                  <a:r>
                    <a:rPr lang="zh-CN" altLang="en-US" sz="1013"/>
                    <a:t>的辖域</a:t>
                  </a:r>
                </a:p>
              </p:txBody>
            </p:sp>
          </mc:Choice>
          <mc:Fallback xmlns="">
            <p:sp>
              <p:nvSpPr>
                <p:cNvPr id="20" name="文本框 19">
                  <a:extLst>
                    <a:ext uri="{FF2B5EF4-FFF2-40B4-BE49-F238E27FC236}">
                      <a16:creationId xmlns:a16="http://schemas.microsoft.com/office/drawing/2014/main" id="{3C0F92CD-D40B-4883-87E6-5EA8556B9158}"/>
                    </a:ext>
                  </a:extLst>
                </p:cNvPr>
                <p:cNvSpPr txBox="1">
                  <a:spLocks noRot="1" noChangeAspect="1" noMove="1" noResize="1" noEditPoints="1" noAdjustHandles="1" noChangeArrowheads="1" noChangeShapeType="1" noTextEdit="1"/>
                </p:cNvSpPr>
                <p:nvPr/>
              </p:nvSpPr>
              <p:spPr>
                <a:xfrm>
                  <a:off x="1315176" y="2401122"/>
                  <a:ext cx="1177537" cy="330945"/>
                </a:xfrm>
                <a:prstGeom prst="rect">
                  <a:avLst/>
                </a:prstGeom>
                <a:blipFill>
                  <a:blip r:embed="rId18"/>
                  <a:stretch>
                    <a:fillRect b="-9302"/>
                  </a:stretch>
                </a:blipFill>
                <a:ln w="12700">
                  <a:solidFill>
                    <a:schemeClr val="accent1">
                      <a:shade val="50000"/>
                    </a:schemeClr>
                  </a:solidFill>
                  <a:prstDash val="sysDash"/>
                </a:ln>
              </p:spPr>
              <p:txBody>
                <a:bodyPr/>
                <a:lstStyle/>
                <a:p>
                  <a:r>
                    <a:rPr lang="zh-CN" altLang="en-US">
                      <a:noFill/>
                    </a:rPr>
                    <a:t> </a:t>
                  </a:r>
                </a:p>
              </p:txBody>
            </p:sp>
          </mc:Fallback>
        </mc:AlternateContent>
        <p:sp>
          <p:nvSpPr>
            <p:cNvPr id="21" name="矩形: 圆角 20">
              <a:extLst>
                <a:ext uri="{FF2B5EF4-FFF2-40B4-BE49-F238E27FC236}">
                  <a16:creationId xmlns:a16="http://schemas.microsoft.com/office/drawing/2014/main" id="{5FD5B59E-EA50-4D06-B588-8918FCE6EB10}"/>
                </a:ext>
              </a:extLst>
            </p:cNvPr>
            <p:cNvSpPr/>
            <p:nvPr/>
          </p:nvSpPr>
          <p:spPr>
            <a:xfrm>
              <a:off x="802569" y="5354832"/>
              <a:ext cx="2166988" cy="641820"/>
            </a:xfrm>
            <a:prstGeom prst="roundRect">
              <a:avLst/>
            </a:prstGeom>
            <a:noFill/>
            <a:ln w="1905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54A57DE-2D39-421A-92E4-D08B3626BC8C}"/>
                    </a:ext>
                  </a:extLst>
                </p:cNvPr>
                <p:cNvSpPr txBox="1"/>
                <p:nvPr/>
              </p:nvSpPr>
              <p:spPr>
                <a:xfrm>
                  <a:off x="898237" y="5509495"/>
                  <a:ext cx="1150697" cy="330945"/>
                </a:xfrm>
                <a:prstGeom prst="rect">
                  <a:avLst/>
                </a:prstGeom>
                <a:solidFill>
                  <a:schemeClr val="accent6">
                    <a:lumMod val="20000"/>
                    <a:lumOff val="80000"/>
                  </a:schemeClr>
                </a:solidFill>
                <a:ln w="19050">
                  <a:solidFill>
                    <a:schemeClr val="accent6">
                      <a:lumMod val="50000"/>
                    </a:schemeClr>
                  </a:solidFill>
                  <a:prstDash val="dash"/>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𝑦</m:t>
                      </m:r>
                    </m:oMath>
                  </a14:m>
                  <a:r>
                    <a:rPr lang="zh-CN" altLang="en-US" sz="1013"/>
                    <a:t>的辖域</a:t>
                  </a:r>
                </a:p>
              </p:txBody>
            </p:sp>
          </mc:Choice>
          <mc:Fallback xmlns="">
            <p:sp>
              <p:nvSpPr>
                <p:cNvPr id="22" name="文本框 21">
                  <a:extLst>
                    <a:ext uri="{FF2B5EF4-FFF2-40B4-BE49-F238E27FC236}">
                      <a16:creationId xmlns:a16="http://schemas.microsoft.com/office/drawing/2014/main" id="{254A57DE-2D39-421A-92E4-D08B3626BC8C}"/>
                    </a:ext>
                  </a:extLst>
                </p:cNvPr>
                <p:cNvSpPr txBox="1">
                  <a:spLocks noRot="1" noChangeAspect="1" noMove="1" noResize="1" noEditPoints="1" noAdjustHandles="1" noChangeArrowheads="1" noChangeShapeType="1" noTextEdit="1"/>
                </p:cNvSpPr>
                <p:nvPr/>
              </p:nvSpPr>
              <p:spPr>
                <a:xfrm>
                  <a:off x="898237" y="5509495"/>
                  <a:ext cx="1150697" cy="330945"/>
                </a:xfrm>
                <a:prstGeom prst="rect">
                  <a:avLst/>
                </a:prstGeom>
                <a:blipFill>
                  <a:blip r:embed="rId19"/>
                  <a:stretch>
                    <a:fillRect b="-9091"/>
                  </a:stretch>
                </a:blipFill>
                <a:ln w="19050">
                  <a:solidFill>
                    <a:schemeClr val="accent6">
                      <a:lumMod val="50000"/>
                    </a:schemeClr>
                  </a:solidFill>
                  <a:prstDash val="dash"/>
                </a:ln>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9511576C-F8E9-43E4-A4B9-F697B496FFC5}"/>
                </a:ext>
              </a:extLst>
            </p:cNvPr>
            <p:cNvSpPr/>
            <p:nvPr/>
          </p:nvSpPr>
          <p:spPr>
            <a:xfrm>
              <a:off x="4640769" y="3429000"/>
              <a:ext cx="2898097" cy="1925832"/>
            </a:xfrm>
            <a:prstGeom prst="roundRect">
              <a:avLst>
                <a:gd name="adj" fmla="val 11543"/>
              </a:avLst>
            </a:prstGeom>
            <a:noFill/>
            <a:ln w="19050">
              <a:solidFill>
                <a:schemeClr val="accent4">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86947A6-0A60-437B-8A47-350144E5EAAB}"/>
                    </a:ext>
                  </a:extLst>
                </p:cNvPr>
                <p:cNvSpPr txBox="1"/>
                <p:nvPr/>
              </p:nvSpPr>
              <p:spPr>
                <a:xfrm>
                  <a:off x="6268638" y="3486698"/>
                  <a:ext cx="1167151" cy="330945"/>
                </a:xfrm>
                <a:prstGeom prst="rect">
                  <a:avLst/>
                </a:prstGeom>
                <a:solidFill>
                  <a:schemeClr val="accent4">
                    <a:lumMod val="20000"/>
                    <a:lumOff val="80000"/>
                  </a:schemeClr>
                </a:solidFill>
                <a:ln w="19050">
                  <a:solidFill>
                    <a:schemeClr val="accent4">
                      <a:lumMod val="50000"/>
                    </a:schemeClr>
                  </a:solidFill>
                  <a:prstDash val="dashDot"/>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𝑧</m:t>
                      </m:r>
                    </m:oMath>
                  </a14:m>
                  <a:r>
                    <a:rPr lang="zh-CN" altLang="en-US" sz="1013"/>
                    <a:t>的辖域</a:t>
                  </a:r>
                </a:p>
              </p:txBody>
            </p:sp>
          </mc:Choice>
          <mc:Fallback xmlns="">
            <p:sp>
              <p:nvSpPr>
                <p:cNvPr id="24" name="文本框 23">
                  <a:extLst>
                    <a:ext uri="{FF2B5EF4-FFF2-40B4-BE49-F238E27FC236}">
                      <a16:creationId xmlns:a16="http://schemas.microsoft.com/office/drawing/2014/main" id="{D86947A6-0A60-437B-8A47-350144E5EAAB}"/>
                    </a:ext>
                  </a:extLst>
                </p:cNvPr>
                <p:cNvSpPr txBox="1">
                  <a:spLocks noRot="1" noChangeAspect="1" noMove="1" noResize="1" noEditPoints="1" noAdjustHandles="1" noChangeArrowheads="1" noChangeShapeType="1" noTextEdit="1"/>
                </p:cNvSpPr>
                <p:nvPr/>
              </p:nvSpPr>
              <p:spPr>
                <a:xfrm>
                  <a:off x="6268638" y="3486698"/>
                  <a:ext cx="1167151" cy="330945"/>
                </a:xfrm>
                <a:prstGeom prst="rect">
                  <a:avLst/>
                </a:prstGeom>
                <a:blipFill>
                  <a:blip r:embed="rId20"/>
                  <a:stretch>
                    <a:fillRect b="-9091"/>
                  </a:stretch>
                </a:blipFill>
                <a:ln w="19050">
                  <a:solidFill>
                    <a:schemeClr val="accent4">
                      <a:lumMod val="50000"/>
                    </a:schemeClr>
                  </a:solidFill>
                  <a:prstDash val="dashDot"/>
                </a:ln>
              </p:spPr>
              <p:txBody>
                <a:bodyPr/>
                <a:lstStyle/>
                <a:p>
                  <a:r>
                    <a:rPr lang="zh-CN" altLang="en-US">
                      <a:noFill/>
                    </a:rPr>
                    <a:t> </a:t>
                  </a:r>
                </a:p>
              </p:txBody>
            </p:sp>
          </mc:Fallback>
        </mc:AlternateContent>
        <p:sp>
          <p:nvSpPr>
            <p:cNvPr id="25" name="矩形: 圆角 24">
              <a:extLst>
                <a:ext uri="{FF2B5EF4-FFF2-40B4-BE49-F238E27FC236}">
                  <a16:creationId xmlns:a16="http://schemas.microsoft.com/office/drawing/2014/main" id="{D7754F9D-B75B-4CD1-93A9-07E95262B047}"/>
                </a:ext>
              </a:extLst>
            </p:cNvPr>
            <p:cNvSpPr/>
            <p:nvPr/>
          </p:nvSpPr>
          <p:spPr>
            <a:xfrm>
              <a:off x="4697399" y="4223344"/>
              <a:ext cx="2788836" cy="1111267"/>
            </a:xfrm>
            <a:prstGeom prst="roundRect">
              <a:avLst>
                <a:gd name="adj" fmla="val 6603"/>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50EE78C-B894-4F52-9D38-9115AAB57F5D}"/>
                    </a:ext>
                  </a:extLst>
                </p:cNvPr>
                <p:cNvSpPr txBox="1"/>
                <p:nvPr/>
              </p:nvSpPr>
              <p:spPr>
                <a:xfrm>
                  <a:off x="6290791" y="4297343"/>
                  <a:ext cx="1167151" cy="330945"/>
                </a:xfrm>
                <a:prstGeom prst="rect">
                  <a:avLst/>
                </a:prstGeom>
                <a:solidFill>
                  <a:schemeClr val="tx1">
                    <a:lumMod val="50000"/>
                    <a:lumOff val="50000"/>
                    <a:alpha val="50000"/>
                  </a:schemeClr>
                </a:solidFill>
                <a:ln w="12700">
                  <a:solidFill>
                    <a:schemeClr val="accent5">
                      <a:lumMod val="50000"/>
                    </a:schemeClr>
                  </a:solidFill>
                  <a:prstDash val="solid"/>
                </a:ln>
              </p:spPr>
              <p:txBody>
                <a:bodyPr wrap="square" rtlCol="0">
                  <a:spAutoFit/>
                </a:bodyPr>
                <a:lstStyle/>
                <a:p>
                  <a14:m>
                    <m:oMath xmlns:m="http://schemas.openxmlformats.org/officeDocument/2006/math">
                      <m:r>
                        <a:rPr lang="en-US" altLang="zh-CN" sz="1013" i="1">
                          <a:latin typeface="Cambria Math" panose="02040503050406030204" pitchFamily="18" charset="0"/>
                        </a:rPr>
                        <m:t>∃</m:t>
                      </m:r>
                      <m:r>
                        <a:rPr lang="en-US" altLang="zh-CN" sz="1013" i="1">
                          <a:latin typeface="Cambria Math" panose="02040503050406030204" pitchFamily="18" charset="0"/>
                        </a:rPr>
                        <m:t>𝑦</m:t>
                      </m:r>
                    </m:oMath>
                  </a14:m>
                  <a:r>
                    <a:rPr lang="zh-CN" altLang="en-US" sz="1013"/>
                    <a:t>的辖域</a:t>
                  </a:r>
                </a:p>
              </p:txBody>
            </p:sp>
          </mc:Choice>
          <mc:Fallback xmlns="">
            <p:sp>
              <p:nvSpPr>
                <p:cNvPr id="26" name="文本框 25">
                  <a:extLst>
                    <a:ext uri="{FF2B5EF4-FFF2-40B4-BE49-F238E27FC236}">
                      <a16:creationId xmlns:a16="http://schemas.microsoft.com/office/drawing/2014/main" id="{250EE78C-B894-4F52-9D38-9115AAB57F5D}"/>
                    </a:ext>
                  </a:extLst>
                </p:cNvPr>
                <p:cNvSpPr txBox="1">
                  <a:spLocks noRot="1" noChangeAspect="1" noMove="1" noResize="1" noEditPoints="1" noAdjustHandles="1" noChangeArrowheads="1" noChangeShapeType="1" noTextEdit="1"/>
                </p:cNvSpPr>
                <p:nvPr/>
              </p:nvSpPr>
              <p:spPr>
                <a:xfrm>
                  <a:off x="6290791" y="4297343"/>
                  <a:ext cx="1167151" cy="330945"/>
                </a:xfrm>
                <a:prstGeom prst="rect">
                  <a:avLst/>
                </a:prstGeom>
                <a:blipFill>
                  <a:blip r:embed="rId21"/>
                  <a:stretch>
                    <a:fillRect b="-11628"/>
                  </a:stretch>
                </a:blipFill>
                <a:ln w="12700">
                  <a:solidFill>
                    <a:schemeClr val="accent5">
                      <a:lumMod val="50000"/>
                    </a:schemeClr>
                  </a:solidFill>
                  <a:prstDash val="solid"/>
                </a:ln>
              </p:spPr>
              <p:txBody>
                <a:bodyPr/>
                <a:lstStyle/>
                <a:p>
                  <a:r>
                    <a:rPr lang="zh-CN" altLang="en-US">
                      <a:noFill/>
                    </a:rPr>
                    <a:t> </a:t>
                  </a:r>
                </a:p>
              </p:txBody>
            </p:sp>
          </mc:Fallback>
        </mc:AlternateContent>
      </p:grpSp>
      <p:sp>
        <p:nvSpPr>
          <p:cNvPr id="54" name="对话气泡: 圆角矩形 53">
            <a:extLst>
              <a:ext uri="{FF2B5EF4-FFF2-40B4-BE49-F238E27FC236}">
                <a16:creationId xmlns:a16="http://schemas.microsoft.com/office/drawing/2014/main" id="{066DFDEC-F520-4468-B763-D5AD6C54CC28}"/>
              </a:ext>
            </a:extLst>
          </p:cNvPr>
          <p:cNvSpPr/>
          <p:nvPr/>
        </p:nvSpPr>
        <p:spPr>
          <a:xfrm>
            <a:off x="173197" y="3031728"/>
            <a:ext cx="883151" cy="241757"/>
          </a:xfrm>
          <a:prstGeom prst="wedgeRoundRectCallout">
            <a:avLst>
              <a:gd name="adj1" fmla="val 49559"/>
              <a:gd name="adj2" fmla="val -123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约束出现</a:t>
            </a:r>
          </a:p>
        </p:txBody>
      </p:sp>
      <p:sp>
        <p:nvSpPr>
          <p:cNvPr id="55" name="对话气泡: 圆角矩形 54">
            <a:extLst>
              <a:ext uri="{FF2B5EF4-FFF2-40B4-BE49-F238E27FC236}">
                <a16:creationId xmlns:a16="http://schemas.microsoft.com/office/drawing/2014/main" id="{602B6B82-3120-46FA-A76F-869632CF9287}"/>
              </a:ext>
            </a:extLst>
          </p:cNvPr>
          <p:cNvSpPr/>
          <p:nvPr/>
        </p:nvSpPr>
        <p:spPr>
          <a:xfrm>
            <a:off x="1253121" y="3031728"/>
            <a:ext cx="856400" cy="265527"/>
          </a:xfrm>
          <a:prstGeom prst="wedgeRoundRectCallout">
            <a:avLst>
              <a:gd name="adj1" fmla="val -48817"/>
              <a:gd name="adj2" fmla="val -115879"/>
              <a:gd name="adj3" fmla="val 16667"/>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自由出现</a:t>
            </a:r>
          </a:p>
        </p:txBody>
      </p:sp>
      <p:sp>
        <p:nvSpPr>
          <p:cNvPr id="56" name="对话气泡: 圆角矩形 55">
            <a:extLst>
              <a:ext uri="{FF2B5EF4-FFF2-40B4-BE49-F238E27FC236}">
                <a16:creationId xmlns:a16="http://schemas.microsoft.com/office/drawing/2014/main" id="{9FD6A77B-4689-4EFC-BD31-8437E3550824}"/>
              </a:ext>
            </a:extLst>
          </p:cNvPr>
          <p:cNvSpPr/>
          <p:nvPr/>
        </p:nvSpPr>
        <p:spPr>
          <a:xfrm>
            <a:off x="770421" y="4431163"/>
            <a:ext cx="883151" cy="241757"/>
          </a:xfrm>
          <a:prstGeom prst="wedgeRoundRectCallout">
            <a:avLst>
              <a:gd name="adj1" fmla="val 51794"/>
              <a:gd name="adj2" fmla="val -1028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约束出现</a:t>
            </a:r>
          </a:p>
        </p:txBody>
      </p:sp>
      <p:sp>
        <p:nvSpPr>
          <p:cNvPr id="57" name="对话气泡: 圆角矩形 56">
            <a:extLst>
              <a:ext uri="{FF2B5EF4-FFF2-40B4-BE49-F238E27FC236}">
                <a16:creationId xmlns:a16="http://schemas.microsoft.com/office/drawing/2014/main" id="{5423C6B9-0FFE-4633-BCCF-34061394B32D}"/>
              </a:ext>
            </a:extLst>
          </p:cNvPr>
          <p:cNvSpPr/>
          <p:nvPr/>
        </p:nvSpPr>
        <p:spPr>
          <a:xfrm>
            <a:off x="1973289" y="3964686"/>
            <a:ext cx="883151" cy="241757"/>
          </a:xfrm>
          <a:prstGeom prst="wedgeRoundRectCallout">
            <a:avLst>
              <a:gd name="adj1" fmla="val 49559"/>
              <a:gd name="adj2" fmla="val -123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约束出现</a:t>
            </a:r>
          </a:p>
        </p:txBody>
      </p:sp>
      <p:sp>
        <p:nvSpPr>
          <p:cNvPr id="58" name="对话气泡: 圆角矩形 57">
            <a:extLst>
              <a:ext uri="{FF2B5EF4-FFF2-40B4-BE49-F238E27FC236}">
                <a16:creationId xmlns:a16="http://schemas.microsoft.com/office/drawing/2014/main" id="{B6C03499-0A34-42AC-8B24-0691A69BF9F5}"/>
              </a:ext>
            </a:extLst>
          </p:cNvPr>
          <p:cNvSpPr/>
          <p:nvPr/>
        </p:nvSpPr>
        <p:spPr>
          <a:xfrm>
            <a:off x="3034517" y="3989036"/>
            <a:ext cx="856400" cy="265527"/>
          </a:xfrm>
          <a:prstGeom prst="wedgeRoundRectCallout">
            <a:avLst>
              <a:gd name="adj1" fmla="val -48817"/>
              <a:gd name="adj2" fmla="val -115879"/>
              <a:gd name="adj3" fmla="val 16667"/>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自由出现</a:t>
            </a:r>
          </a:p>
        </p:txBody>
      </p:sp>
      <p:sp>
        <p:nvSpPr>
          <p:cNvPr id="59" name="对话气泡: 圆角矩形 58">
            <a:extLst>
              <a:ext uri="{FF2B5EF4-FFF2-40B4-BE49-F238E27FC236}">
                <a16:creationId xmlns:a16="http://schemas.microsoft.com/office/drawing/2014/main" id="{6AC68E52-17FB-49FC-B012-2E7018A4AB37}"/>
              </a:ext>
            </a:extLst>
          </p:cNvPr>
          <p:cNvSpPr/>
          <p:nvPr/>
        </p:nvSpPr>
        <p:spPr>
          <a:xfrm>
            <a:off x="2793717" y="3223415"/>
            <a:ext cx="883151" cy="241757"/>
          </a:xfrm>
          <a:prstGeom prst="wedgeRoundRectCallout">
            <a:avLst>
              <a:gd name="adj1" fmla="val 43973"/>
              <a:gd name="adj2" fmla="val 1339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约束出现</a:t>
            </a:r>
          </a:p>
        </p:txBody>
      </p:sp>
      <p:sp>
        <p:nvSpPr>
          <p:cNvPr id="60" name="对话气泡: 圆角矩形 59">
            <a:extLst>
              <a:ext uri="{FF2B5EF4-FFF2-40B4-BE49-F238E27FC236}">
                <a16:creationId xmlns:a16="http://schemas.microsoft.com/office/drawing/2014/main" id="{C34454BD-BCEB-4CEA-8A3A-490F85BC178C}"/>
              </a:ext>
            </a:extLst>
          </p:cNvPr>
          <p:cNvSpPr/>
          <p:nvPr/>
        </p:nvSpPr>
        <p:spPr>
          <a:xfrm>
            <a:off x="4074665" y="3991013"/>
            <a:ext cx="883151" cy="241757"/>
          </a:xfrm>
          <a:prstGeom prst="wedgeRoundRectCallout">
            <a:avLst>
              <a:gd name="adj1" fmla="val 49559"/>
              <a:gd name="adj2" fmla="val -123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约束出现</a:t>
            </a:r>
          </a:p>
        </p:txBody>
      </p:sp>
      <p:sp>
        <p:nvSpPr>
          <p:cNvPr id="61" name="对话气泡: 圆角矩形 60">
            <a:extLst>
              <a:ext uri="{FF2B5EF4-FFF2-40B4-BE49-F238E27FC236}">
                <a16:creationId xmlns:a16="http://schemas.microsoft.com/office/drawing/2014/main" id="{7CABF69B-D90D-49E3-ADE1-8AE73AA21BC3}"/>
              </a:ext>
            </a:extLst>
          </p:cNvPr>
          <p:cNvSpPr/>
          <p:nvPr/>
        </p:nvSpPr>
        <p:spPr>
          <a:xfrm>
            <a:off x="4617204" y="4285577"/>
            <a:ext cx="883151" cy="241757"/>
          </a:xfrm>
          <a:prstGeom prst="wedgeRoundRectCallout">
            <a:avLst>
              <a:gd name="adj1" fmla="val 11012"/>
              <a:gd name="adj2" fmla="val -2497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a:t>约束出现</a:t>
            </a:r>
          </a:p>
        </p:txBody>
      </p:sp>
    </p:spTree>
    <p:extLst>
      <p:ext uri="{BB962C8B-B14F-4D97-AF65-F5344CB8AC3E}">
        <p14:creationId xmlns:p14="http://schemas.microsoft.com/office/powerpoint/2010/main" val="241544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一阶逻辑公式的自由变量与约束变量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52B4471-4741-42B0-A654-810B99689FA4}"/>
                  </a:ext>
                </a:extLst>
              </p:cNvPr>
              <p:cNvSpPr txBox="1"/>
              <p:nvPr/>
            </p:nvSpPr>
            <p:spPr>
              <a:xfrm>
                <a:off x="613572" y="928845"/>
                <a:ext cx="7916847" cy="1138773"/>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1800" b="1">
                    <a:solidFill>
                      <a:srgbClr val="C00000"/>
                    </a:solidFill>
                  </a:rPr>
                  <a:t>公式的自由变量和约束变量</a:t>
                </a:r>
                <a:endParaRPr lang="en-US" altLang="zh-CN" sz="1800" b="1">
                  <a:solidFill>
                    <a:srgbClr val="C00000"/>
                  </a:solidFill>
                </a:endParaRPr>
              </a:p>
              <a:p>
                <a:pPr marL="257175" indent="-257175">
                  <a:spcBef>
                    <a:spcPts val="600"/>
                  </a:spcBef>
                  <a:spcAft>
                    <a:spcPts val="600"/>
                  </a:spcAft>
                  <a:buFont typeface="Arial" panose="020B0604020202020204" pitchFamily="34" charset="0"/>
                  <a:buChar char="•"/>
                </a:pPr>
                <a:r>
                  <a:rPr lang="zh-CN" altLang="en-US" sz="1500" b="1">
                    <a:solidFill>
                      <a:srgbClr val="002060"/>
                    </a:solidFill>
                    <a:latin typeface="楷体" panose="02010609060101010101" pitchFamily="49" charset="-122"/>
                    <a:ea typeface="楷体" panose="02010609060101010101" pitchFamily="49" charset="-122"/>
                  </a:rPr>
                  <a:t>个体变量</a:t>
                </a:r>
                <a14:m>
                  <m:oMath xmlns:m="http://schemas.openxmlformats.org/officeDocument/2006/math">
                    <m:r>
                      <a:rPr lang="en-US" altLang="zh-CN" sz="1500" b="1" i="1">
                        <a:solidFill>
                          <a:srgbClr val="002060"/>
                        </a:solidFill>
                        <a:latin typeface="Cambria Math" panose="02040503050406030204" pitchFamily="18" charset="0"/>
                        <a:ea typeface="楷体" panose="02010609060101010101" pitchFamily="49" charset="-122"/>
                      </a:rPr>
                      <m:t>𝒙</m:t>
                    </m:r>
                  </m:oMath>
                </a14:m>
                <a:r>
                  <a:rPr lang="zh-CN" altLang="en-US" sz="15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500" b="1" i="1">
                        <a:solidFill>
                          <a:srgbClr val="002060"/>
                        </a:solidFill>
                        <a:latin typeface="Cambria Math" panose="02040503050406030204" pitchFamily="18" charset="0"/>
                        <a:ea typeface="楷体" panose="02010609060101010101" pitchFamily="49" charset="-122"/>
                      </a:rPr>
                      <m:t>𝑨</m:t>
                    </m:r>
                  </m:oMath>
                </a14:m>
                <a:r>
                  <a:rPr lang="zh-CN" altLang="en-US" sz="1500" b="1">
                    <a:solidFill>
                      <a:srgbClr val="002060"/>
                    </a:solidFill>
                    <a:latin typeface="楷体" panose="02010609060101010101" pitchFamily="49" charset="-122"/>
                    <a:ea typeface="楷体" panose="02010609060101010101" pitchFamily="49" charset="-122"/>
                  </a:rPr>
                  <a:t>的</a:t>
                </a:r>
                <a:r>
                  <a:rPr lang="zh-CN" altLang="en-US" sz="1500" b="1">
                    <a:solidFill>
                      <a:srgbClr val="C00000"/>
                    </a:solidFill>
                    <a:latin typeface="等线" panose="02010600030101010101" pitchFamily="2" charset="-122"/>
                    <a:ea typeface="等线" panose="02010600030101010101" pitchFamily="2" charset="-122"/>
                  </a:rPr>
                  <a:t>自由变量</a:t>
                </a:r>
                <a:r>
                  <a:rPr lang="en-US" altLang="zh-CN" sz="1500">
                    <a:solidFill>
                      <a:srgbClr val="002060"/>
                    </a:solidFill>
                    <a:latin typeface="Arial" panose="020B0604020202020204" pitchFamily="34" charset="0"/>
                    <a:ea typeface="楷体" panose="02010609060101010101" pitchFamily="49" charset="-122"/>
                    <a:cs typeface="Arial" panose="020B0604020202020204" pitchFamily="34" charset="0"/>
                  </a:rPr>
                  <a:t>(free variable)</a:t>
                </a:r>
                <a:r>
                  <a:rPr lang="zh-CN" altLang="en-US" sz="1500">
                    <a:solidFill>
                      <a:srgbClr val="002060"/>
                    </a:solidFill>
                    <a:latin typeface="Arial" panose="020B0604020202020204" pitchFamily="34" charset="0"/>
                    <a:ea typeface="楷体" panose="02010609060101010101" pitchFamily="49" charset="-122"/>
                    <a:cs typeface="Arial" panose="020B0604020202020204" pitchFamily="34" charset="0"/>
                  </a:rPr>
                  <a:t>，</a:t>
                </a:r>
                <a:r>
                  <a:rPr lang="zh-CN" altLang="en-US" sz="15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1500" b="1">
                        <a:solidFill>
                          <a:srgbClr val="002060"/>
                        </a:solidFill>
                        <a:latin typeface="Cambria Math" panose="02040503050406030204" pitchFamily="18" charset="0"/>
                        <a:ea typeface="楷体" panose="02010609060101010101" pitchFamily="49" charset="-122"/>
                      </a:rPr>
                      <m:t>𝒙</m:t>
                    </m:r>
                  </m:oMath>
                </a14:m>
                <a:r>
                  <a:rPr lang="zh-CN" altLang="en-US" sz="1500"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500" b="1">
                        <a:solidFill>
                          <a:srgbClr val="002060"/>
                        </a:solidFill>
                        <a:latin typeface="Cambria Math" panose="02040503050406030204" pitchFamily="18" charset="0"/>
                        <a:ea typeface="楷体" panose="02010609060101010101" pitchFamily="49" charset="-122"/>
                      </a:rPr>
                      <m:t>𝑨</m:t>
                    </m:r>
                  </m:oMath>
                </a14:m>
                <a:r>
                  <a:rPr lang="zh-CN" altLang="en-US" sz="1500" b="1">
                    <a:solidFill>
                      <a:srgbClr val="002060"/>
                    </a:solidFill>
                    <a:latin typeface="楷体" panose="02010609060101010101" pitchFamily="49" charset="-122"/>
                    <a:ea typeface="楷体" panose="02010609060101010101" pitchFamily="49" charset="-122"/>
                  </a:rPr>
                  <a:t>中</a:t>
                </a:r>
                <a:r>
                  <a:rPr lang="zh-CN" altLang="en-US" sz="1500" b="1">
                    <a:solidFill>
                      <a:schemeClr val="accent2">
                        <a:lumMod val="50000"/>
                      </a:schemeClr>
                    </a:solidFill>
                    <a:latin typeface="等线" panose="02010600030101010101" pitchFamily="2" charset="-122"/>
                    <a:ea typeface="等线" panose="02010600030101010101" pitchFamily="2" charset="-122"/>
                  </a:rPr>
                  <a:t>有一处出现是自由出现</a:t>
                </a:r>
                <a:endParaRPr lang="en-US" altLang="zh-CN" sz="1500" b="1">
                  <a:solidFill>
                    <a:schemeClr val="accent2">
                      <a:lumMod val="50000"/>
                    </a:schemeClr>
                  </a:solidFill>
                  <a:latin typeface="等线" panose="02010600030101010101" pitchFamily="2" charset="-122"/>
                  <a:ea typeface="等线" panose="02010600030101010101" pitchFamily="2" charset="-122"/>
                </a:endParaRPr>
              </a:p>
              <a:p>
                <a:pPr marL="257175" indent="-257175">
                  <a:spcBef>
                    <a:spcPts val="600"/>
                  </a:spcBef>
                  <a:spcAft>
                    <a:spcPts val="600"/>
                  </a:spcAft>
                  <a:buFont typeface="Arial" panose="020B0604020202020204" pitchFamily="34" charset="0"/>
                  <a:buChar char="•"/>
                </a:pPr>
                <a:r>
                  <a:rPr lang="zh-CN" altLang="en-US" sz="1500" b="1">
                    <a:solidFill>
                      <a:srgbClr val="002060"/>
                    </a:solidFill>
                    <a:latin typeface="楷体" panose="02010609060101010101" pitchFamily="49" charset="-122"/>
                    <a:ea typeface="楷体" panose="02010609060101010101" pitchFamily="49" charset="-122"/>
                  </a:rPr>
                  <a:t>个体变量</a:t>
                </a:r>
                <a14:m>
                  <m:oMath xmlns:m="http://schemas.openxmlformats.org/officeDocument/2006/math">
                    <m:r>
                      <a:rPr lang="en-US" altLang="zh-CN" sz="1500" b="1">
                        <a:solidFill>
                          <a:srgbClr val="002060"/>
                        </a:solidFill>
                        <a:latin typeface="Cambria Math" panose="02040503050406030204" pitchFamily="18" charset="0"/>
                        <a:ea typeface="楷体" panose="02010609060101010101" pitchFamily="49" charset="-122"/>
                      </a:rPr>
                      <m:t>𝒙</m:t>
                    </m:r>
                  </m:oMath>
                </a14:m>
                <a:r>
                  <a:rPr lang="zh-CN" altLang="en-US" sz="15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500" b="1">
                        <a:solidFill>
                          <a:srgbClr val="002060"/>
                        </a:solidFill>
                        <a:latin typeface="Cambria Math" panose="02040503050406030204" pitchFamily="18" charset="0"/>
                        <a:ea typeface="楷体" panose="02010609060101010101" pitchFamily="49" charset="-122"/>
                      </a:rPr>
                      <m:t>𝑨</m:t>
                    </m:r>
                  </m:oMath>
                </a14:m>
                <a:r>
                  <a:rPr lang="zh-CN" altLang="en-US" sz="1500" b="1">
                    <a:solidFill>
                      <a:srgbClr val="002060"/>
                    </a:solidFill>
                    <a:latin typeface="楷体" panose="02010609060101010101" pitchFamily="49" charset="-122"/>
                    <a:ea typeface="楷体" panose="02010609060101010101" pitchFamily="49" charset="-122"/>
                  </a:rPr>
                  <a:t>的</a:t>
                </a:r>
                <a:r>
                  <a:rPr lang="zh-CN" altLang="en-US" sz="1500" b="1">
                    <a:solidFill>
                      <a:srgbClr val="C00000"/>
                    </a:solidFill>
                    <a:latin typeface="等线" panose="02010600030101010101" pitchFamily="2" charset="-122"/>
                    <a:ea typeface="等线" panose="02010600030101010101" pitchFamily="2" charset="-122"/>
                  </a:rPr>
                  <a:t>约束变量</a:t>
                </a:r>
                <a:r>
                  <a:rPr lang="en-US" altLang="zh-CN" sz="1500">
                    <a:solidFill>
                      <a:srgbClr val="002060"/>
                    </a:solidFill>
                    <a:latin typeface="Arial" panose="020B0604020202020204" pitchFamily="34" charset="0"/>
                    <a:ea typeface="楷体" panose="02010609060101010101" pitchFamily="49" charset="-122"/>
                    <a:cs typeface="Arial" panose="020B0604020202020204" pitchFamily="34" charset="0"/>
                  </a:rPr>
                  <a:t>(bound variable)</a:t>
                </a:r>
                <a:r>
                  <a:rPr lang="zh-CN" altLang="en-US" sz="1500">
                    <a:solidFill>
                      <a:srgbClr val="002060"/>
                    </a:solidFill>
                    <a:latin typeface="Arial" panose="020B0604020202020204" pitchFamily="34" charset="0"/>
                    <a:ea typeface="楷体" panose="02010609060101010101" pitchFamily="49" charset="-122"/>
                    <a:cs typeface="Arial" panose="020B0604020202020204" pitchFamily="34" charset="0"/>
                  </a:rPr>
                  <a:t>，</a:t>
                </a:r>
                <a:r>
                  <a:rPr lang="zh-CN" altLang="en-US" sz="15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1500" b="1">
                        <a:solidFill>
                          <a:srgbClr val="002060"/>
                        </a:solidFill>
                        <a:latin typeface="Cambria Math" panose="02040503050406030204" pitchFamily="18" charset="0"/>
                        <a:ea typeface="楷体" panose="02010609060101010101" pitchFamily="49" charset="-122"/>
                      </a:rPr>
                      <m:t>𝒙</m:t>
                    </m:r>
                  </m:oMath>
                </a14:m>
                <a:r>
                  <a:rPr lang="zh-CN" altLang="en-US" sz="1500" b="1">
                    <a:solidFill>
                      <a:srgbClr val="002060"/>
                    </a:solidFill>
                    <a:latin typeface="楷体" panose="02010609060101010101" pitchFamily="49" charset="-122"/>
                    <a:ea typeface="楷体" panose="02010609060101010101" pitchFamily="49" charset="-122"/>
                  </a:rPr>
                  <a:t>在公式</a:t>
                </a:r>
                <a14:m>
                  <m:oMath xmlns:m="http://schemas.openxmlformats.org/officeDocument/2006/math">
                    <m:r>
                      <a:rPr lang="en-US" altLang="zh-CN" sz="1500" b="1">
                        <a:solidFill>
                          <a:srgbClr val="002060"/>
                        </a:solidFill>
                        <a:latin typeface="Cambria Math" panose="02040503050406030204" pitchFamily="18" charset="0"/>
                        <a:ea typeface="楷体" panose="02010609060101010101" pitchFamily="49" charset="-122"/>
                      </a:rPr>
                      <m:t>𝑨</m:t>
                    </m:r>
                  </m:oMath>
                </a14:m>
                <a:r>
                  <a:rPr lang="zh-CN" altLang="en-US" sz="1500" b="1">
                    <a:solidFill>
                      <a:srgbClr val="002060"/>
                    </a:solidFill>
                    <a:latin typeface="楷体" panose="02010609060101010101" pitchFamily="49" charset="-122"/>
                    <a:ea typeface="楷体" panose="02010609060101010101" pitchFamily="49" charset="-122"/>
                  </a:rPr>
                  <a:t>的</a:t>
                </a:r>
                <a:r>
                  <a:rPr lang="zh-CN" altLang="en-US" sz="1500" b="1">
                    <a:solidFill>
                      <a:schemeClr val="accent2">
                        <a:lumMod val="50000"/>
                      </a:schemeClr>
                    </a:solidFill>
                    <a:latin typeface="等线" panose="02010600030101010101" pitchFamily="2" charset="-122"/>
                    <a:ea typeface="等线" panose="02010600030101010101" pitchFamily="2" charset="-122"/>
                  </a:rPr>
                  <a:t>所有出现都是约束出现</a:t>
                </a:r>
                <a:endParaRPr lang="en-US" altLang="zh-CN" sz="1500" b="1">
                  <a:solidFill>
                    <a:schemeClr val="accent2">
                      <a:lumMod val="50000"/>
                    </a:schemeClr>
                  </a:solidFill>
                  <a:latin typeface="等线" panose="02010600030101010101" pitchFamily="2" charset="-122"/>
                  <a:ea typeface="等线" panose="02010600030101010101" pitchFamily="2" charset="-122"/>
                </a:endParaRPr>
              </a:p>
            </p:txBody>
          </p:sp>
        </mc:Choice>
        <mc:Fallback xmlns="">
          <p:sp>
            <p:nvSpPr>
              <p:cNvPr id="8" name="文本框 7">
                <a:extLst>
                  <a:ext uri="{FF2B5EF4-FFF2-40B4-BE49-F238E27FC236}">
                    <a16:creationId xmlns:a16="http://schemas.microsoft.com/office/drawing/2014/main" id="{952B4471-4741-42B0-A654-810B99689FA4}"/>
                  </a:ext>
                </a:extLst>
              </p:cNvPr>
              <p:cNvSpPr txBox="1">
                <a:spLocks noRot="1" noChangeAspect="1" noMove="1" noResize="1" noEditPoints="1" noAdjustHandles="1" noChangeArrowheads="1" noChangeShapeType="1" noTextEdit="1"/>
              </p:cNvSpPr>
              <p:nvPr/>
            </p:nvSpPr>
            <p:spPr>
              <a:xfrm>
                <a:off x="613572" y="928845"/>
                <a:ext cx="7916847" cy="1138773"/>
              </a:xfrm>
              <a:prstGeom prst="rect">
                <a:avLst/>
              </a:prstGeom>
              <a:blipFill>
                <a:blip r:embed="rId2"/>
                <a:stretch>
                  <a:fillRect l="-231" t="-2674" b="-5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A57FAF9-EA02-4401-AC55-AA9D551282A3}"/>
                  </a:ext>
                </a:extLst>
              </p:cNvPr>
              <p:cNvSpPr txBox="1"/>
              <p:nvPr/>
            </p:nvSpPr>
            <p:spPr>
              <a:xfrm>
                <a:off x="613572" y="3404019"/>
                <a:ext cx="7916847" cy="1015214"/>
              </a:xfrm>
              <a:prstGeom prst="rect">
                <a:avLst/>
              </a:prstGeom>
              <a:solidFill>
                <a:schemeClr val="accent6">
                  <a:lumMod val="20000"/>
                  <a:lumOff val="80000"/>
                </a:schemeClr>
              </a:solidFill>
              <a:ln w="12700">
                <a:noFill/>
                <a:prstDash val="sysDash"/>
              </a:ln>
            </p:spPr>
            <p:txBody>
              <a:bodyPr wrap="square" rtlCol="0">
                <a:spAutoFit/>
              </a:bodyPr>
              <a:lstStyle/>
              <a:p>
                <a:pPr>
                  <a:lnSpc>
                    <a:spcPts val="2100"/>
                  </a:lnSpc>
                  <a:spcBef>
                    <a:spcPts val="450"/>
                  </a:spcBef>
                  <a:spcAft>
                    <a:spcPts val="450"/>
                  </a:spcAft>
                </a:pPr>
                <a:r>
                  <a:rPr lang="zh-CN" altLang="en-US" sz="1600" b="1">
                    <a:solidFill>
                      <a:srgbClr val="002060"/>
                    </a:solidFill>
                    <a:latin typeface="楷体" panose="02010609060101010101" pitchFamily="49" charset="-122"/>
                    <a:ea typeface="楷体" panose="02010609060101010101" pitchFamily="49" charset="-122"/>
                  </a:rPr>
                  <a:t>个体变量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𝒛</m:t>
                    </m:r>
                  </m:oMath>
                </a14:m>
                <a:r>
                  <a:rPr lang="zh-CN" altLang="en-US" sz="16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𝑮</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𝒚𝑭</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𝑯</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𝑭</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𝑯</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的约束变量，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𝒚</m:t>
                    </m:r>
                  </m:oMath>
                </a14:m>
                <a:r>
                  <a:rPr lang="zh-CN" altLang="en-US" sz="1600" b="1">
                    <a:solidFill>
                      <a:srgbClr val="002060"/>
                    </a:solidFill>
                    <a:latin typeface="楷体" panose="02010609060101010101" pitchFamily="49" charset="-122"/>
                    <a:ea typeface="楷体" panose="02010609060101010101" pitchFamily="49" charset="-122"/>
                  </a:rPr>
                  <a:t>是这个公式的自由变量</a:t>
                </a:r>
                <a:endParaRPr lang="en-US" altLang="zh-CN" sz="1600" b="1">
                  <a:solidFill>
                    <a:srgbClr val="002060"/>
                  </a:solidFill>
                  <a:latin typeface="楷体" panose="02010609060101010101" pitchFamily="49" charset="-122"/>
                  <a:ea typeface="楷体" panose="02010609060101010101" pitchFamily="49" charset="-122"/>
                </a:endParaRPr>
              </a:p>
              <a:p>
                <a:pPr marL="214313" indent="-214313">
                  <a:lnSpc>
                    <a:spcPts val="2100"/>
                  </a:lnSpc>
                  <a:spcBef>
                    <a:spcPts val="450"/>
                  </a:spcBef>
                  <a:spcAft>
                    <a:spcPts val="450"/>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个体变量</a:t>
                </a:r>
                <a14:m>
                  <m:oMath xmlns:m="http://schemas.openxmlformats.org/officeDocument/2006/math">
                    <m:r>
                      <a:rPr lang="en-US" altLang="zh-CN" sz="1600" b="1" i="1">
                        <a:solidFill>
                          <a:schemeClr val="accent6">
                            <a:lumMod val="50000"/>
                          </a:schemeClr>
                        </a:solidFill>
                        <a:latin typeface="Cambria Math" panose="02040503050406030204" pitchFamily="18" charset="0"/>
                        <a:ea typeface="等线" panose="02010600030101010101" pitchFamily="2" charset="-122"/>
                      </a:rPr>
                      <m:t>𝒙</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和</a:t>
                </a:r>
                <a14:m>
                  <m:oMath xmlns:m="http://schemas.openxmlformats.org/officeDocument/2006/math">
                    <m:r>
                      <a:rPr lang="en-US" altLang="zh-CN" sz="1600" b="1" i="1">
                        <a:solidFill>
                          <a:schemeClr val="accent6">
                            <a:lumMod val="50000"/>
                          </a:schemeClr>
                        </a:solidFill>
                        <a:latin typeface="Cambria Math" panose="02040503050406030204" pitchFamily="18" charset="0"/>
                        <a:ea typeface="等线" panose="02010600030101010101" pitchFamily="2" charset="-122"/>
                      </a:rPr>
                      <m:t>𝒛</m:t>
                    </m:r>
                  </m:oMath>
                </a14:m>
                <a:r>
                  <a:rPr lang="zh-CN" altLang="en-US" sz="1600" b="1">
                    <a:solidFill>
                      <a:schemeClr val="accent6">
                        <a:lumMod val="50000"/>
                      </a:schemeClr>
                    </a:solidFill>
                    <a:latin typeface="等线" panose="02010600030101010101" pitchFamily="2" charset="-122"/>
                    <a:ea typeface="等线" panose="02010600030101010101" pitchFamily="2" charset="-122"/>
                  </a:rPr>
                  <a:t>在公式中都是约束出现，但</a:t>
                </a:r>
                <a14:m>
                  <m:oMath xmlns:m="http://schemas.openxmlformats.org/officeDocument/2006/math">
                    <m:r>
                      <a:rPr lang="en-US" altLang="zh-CN" sz="1600" b="1" i="1">
                        <a:solidFill>
                          <a:schemeClr val="accent6">
                            <a:lumMod val="50000"/>
                          </a:schemeClr>
                        </a:solidFill>
                        <a:latin typeface="Cambria Math" panose="02040503050406030204" pitchFamily="18" charset="0"/>
                        <a:ea typeface="宋体" panose="02010600030101010101" pitchFamily="2" charset="-122"/>
                      </a:rPr>
                      <m:t>𝒚</m:t>
                    </m:r>
                  </m:oMath>
                </a14:m>
                <a:r>
                  <a:rPr lang="zh-CN" altLang="en-US" sz="1600" b="1">
                    <a:solidFill>
                      <a:schemeClr val="accent6">
                        <a:lumMod val="50000"/>
                      </a:schemeClr>
                    </a:solidFill>
                    <a:latin typeface="等线" panose="02010600030101010101" pitchFamily="2" charset="-122"/>
                    <a:ea typeface="等线" panose="02010600030101010101" pitchFamily="2" charset="-122"/>
                  </a:rPr>
                  <a:t>有自由出现</a:t>
                </a:r>
              </a:p>
            </p:txBody>
          </p:sp>
        </mc:Choice>
        <mc:Fallback xmlns="">
          <p:sp>
            <p:nvSpPr>
              <p:cNvPr id="9" name="文本框 8">
                <a:extLst>
                  <a:ext uri="{FF2B5EF4-FFF2-40B4-BE49-F238E27FC236}">
                    <a16:creationId xmlns:a16="http://schemas.microsoft.com/office/drawing/2014/main" id="{3A57FAF9-EA02-4401-AC55-AA9D551282A3}"/>
                  </a:ext>
                </a:extLst>
              </p:cNvPr>
              <p:cNvSpPr txBox="1">
                <a:spLocks noRot="1" noChangeAspect="1" noMove="1" noResize="1" noEditPoints="1" noAdjustHandles="1" noChangeArrowheads="1" noChangeShapeType="1" noTextEdit="1"/>
              </p:cNvSpPr>
              <p:nvPr/>
            </p:nvSpPr>
            <p:spPr>
              <a:xfrm>
                <a:off x="613572" y="3404019"/>
                <a:ext cx="7916847" cy="1015214"/>
              </a:xfrm>
              <a:prstGeom prst="rect">
                <a:avLst/>
              </a:prstGeom>
              <a:blipFill>
                <a:blip r:embed="rId3"/>
                <a:stretch>
                  <a:fillRect l="-462" t="-2395" b="-6587"/>
                </a:stretch>
              </a:blipFill>
              <a:ln w="12700">
                <a:noFill/>
                <a:prstDash val="sysDash"/>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A2BAB39-DBBC-4BA2-AE9C-2D3EB5DAB79F}"/>
              </a:ext>
            </a:extLst>
          </p:cNvPr>
          <p:cNvSpPr txBox="1"/>
          <p:nvPr/>
        </p:nvSpPr>
        <p:spPr>
          <a:xfrm>
            <a:off x="613572" y="2373482"/>
            <a:ext cx="7983278" cy="707886"/>
          </a:xfrm>
          <a:prstGeom prst="rect">
            <a:avLst/>
          </a:prstGeom>
          <a:solidFill>
            <a:schemeClr val="accent4">
              <a:lumMod val="20000"/>
              <a:lumOff val="80000"/>
            </a:schemeClr>
          </a:solidFill>
          <a:ln w="12700">
            <a:noFill/>
            <a:prstDash val="dash"/>
          </a:ln>
        </p:spPr>
        <p:txBody>
          <a:bodyPr wrap="square" rtlCol="0">
            <a:spAutoFit/>
          </a:bodyPr>
          <a:lstStyle/>
          <a:p>
            <a:pPr>
              <a:lnSpc>
                <a:spcPts val="18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同一个个体变量可在公式中既自由出现，又约束出现</a:t>
            </a:r>
            <a:endParaRPr lang="en-US" altLang="zh-CN" sz="1600" b="1">
              <a:solidFill>
                <a:srgbClr val="002060"/>
              </a:solidFill>
              <a:latin typeface="楷体" panose="02010609060101010101" pitchFamily="49" charset="-122"/>
              <a:ea typeface="楷体" panose="02010609060101010101" pitchFamily="49" charset="-122"/>
            </a:endParaRPr>
          </a:p>
          <a:p>
            <a:pPr marL="214313" indent="-214313">
              <a:lnSpc>
                <a:spcPts val="18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等线" panose="02010600030101010101" pitchFamily="2" charset="-122"/>
                <a:ea typeface="等线" panose="02010600030101010101" pitchFamily="2" charset="-122"/>
              </a:rPr>
              <a:t>但一个个体变量要么是该公式的自由变量，要么是该公式的约束变量，二者必居其一</a:t>
            </a:r>
          </a:p>
        </p:txBody>
      </p:sp>
    </p:spTree>
    <p:extLst>
      <p:ext uri="{BB962C8B-B14F-4D97-AF65-F5344CB8AC3E}">
        <p14:creationId xmlns:p14="http://schemas.microsoft.com/office/powerpoint/2010/main" val="308919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一阶逻辑公式的自由变量集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E43E8A3-9272-47F6-A104-3D6AF34921D1}"/>
                  </a:ext>
                </a:extLst>
              </p:cNvPr>
              <p:cNvSpPr txBox="1"/>
              <p:nvPr/>
            </p:nvSpPr>
            <p:spPr>
              <a:xfrm>
                <a:off x="571495" y="1012882"/>
                <a:ext cx="8001004" cy="2451953"/>
              </a:xfrm>
              <a:prstGeom prst="rect">
                <a:avLst/>
              </a:prstGeom>
              <a:solidFill>
                <a:schemeClr val="accent2">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对于任意项</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，可归纳定义它的所有</a:t>
                </a:r>
                <a:r>
                  <a:rPr lang="zh-CN" altLang="en-US" sz="1600" b="1">
                    <a:solidFill>
                      <a:srgbClr val="C00000"/>
                    </a:solidFill>
                    <a:latin typeface="+mn-ea"/>
                  </a:rPr>
                  <a:t>自由变量</a:t>
                </a:r>
                <a:r>
                  <a:rPr lang="zh-CN" altLang="en-US" sz="1600" b="1">
                    <a:solidFill>
                      <a:srgbClr val="002060"/>
                    </a:solidFill>
                    <a:latin typeface="楷体" panose="02010609060101010101" pitchFamily="49" charset="-122"/>
                    <a:ea typeface="楷体" panose="02010609060101010101" pitchFamily="49" charset="-122"/>
                  </a:rPr>
                  <a:t>构成的集合</a:t>
                </a:r>
                <a14:m>
                  <m:oMath xmlns:m="http://schemas.openxmlformats.org/officeDocument/2006/math">
                    <m:r>
                      <a:rPr lang="en-US" altLang="zh-CN" sz="1600" b="1" i="1" smtClean="0">
                        <a:solidFill>
                          <a:srgbClr val="C00000"/>
                        </a:solidFill>
                        <a:latin typeface="Cambria Math" panose="02040503050406030204" pitchFamily="18" charset="0"/>
                      </a:rPr>
                      <m:t>𝑭𝒓𝒆𝒆𝑽𝒂𝒓</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𝑨</m:t>
                        </m:r>
                      </m:e>
                    </m:d>
                  </m:oMath>
                </a14:m>
                <a:r>
                  <a:rPr lang="zh-CN" altLang="en-US" sz="1600" b="1">
                    <a:solidFill>
                      <a:srgbClr val="002060"/>
                    </a:solidFill>
                    <a:latin typeface="楷体" panose="02010609060101010101" pitchFamily="49" charset="-122"/>
                    <a:ea typeface="楷体" panose="02010609060101010101" pitchFamily="49" charset="-122"/>
                  </a:rPr>
                  <a:t>：</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归纳基：</a:t>
                </a:r>
                <a:endParaRPr lang="en-US" altLang="zh-CN" sz="1600" b="1">
                  <a:solidFill>
                    <a:schemeClr val="accent6">
                      <a:lumMod val="50000"/>
                    </a:schemeClr>
                  </a:solidFill>
                  <a:latin typeface="+mn-ea"/>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是原子公式，则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𝑭𝒓𝒆𝒆𝑽𝒂𝒓</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𝑽𝒂𝒓</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𝑪</m:t>
                        </m:r>
                      </m:e>
                    </m:d>
                  </m:oMath>
                </a14:m>
                <a:endParaRPr lang="en-US" altLang="zh-CN" sz="1400" b="1">
                  <a:solidFill>
                    <a:schemeClr val="accent2">
                      <a:lumMod val="50000"/>
                    </a:schemeClr>
                  </a:solidFill>
                  <a:latin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e>
                    </m:d>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𝑭𝒓𝒆𝒆𝑽𝒂𝒓</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e>
                    </m:d>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7E43E8A3-9272-47F6-A104-3D6AF34921D1}"/>
                  </a:ext>
                </a:extLst>
              </p:cNvPr>
              <p:cNvSpPr txBox="1">
                <a:spLocks noRot="1" noChangeAspect="1" noMove="1" noResize="1" noEditPoints="1" noAdjustHandles="1" noChangeArrowheads="1" noChangeShapeType="1" noTextEdit="1"/>
              </p:cNvSpPr>
              <p:nvPr/>
            </p:nvSpPr>
            <p:spPr>
              <a:xfrm>
                <a:off x="571495" y="1012882"/>
                <a:ext cx="8001004" cy="2451953"/>
              </a:xfrm>
              <a:prstGeom prst="rect">
                <a:avLst/>
              </a:prstGeom>
              <a:blipFill>
                <a:blip r:embed="rId2"/>
                <a:stretch>
                  <a:fillRect l="-457" t="-1244" b="-149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DFF46C4-2303-47D2-B77A-8BD788C1E49A}"/>
              </a:ext>
            </a:extLst>
          </p:cNvPr>
          <p:cNvSpPr txBox="1"/>
          <p:nvPr/>
        </p:nvSpPr>
        <p:spPr>
          <a:xfrm>
            <a:off x="6430108" y="1534961"/>
            <a:ext cx="2142391" cy="523220"/>
          </a:xfrm>
          <a:prstGeom prst="rect">
            <a:avLst/>
          </a:prstGeom>
          <a:solidFill>
            <a:schemeClr val="accent6">
              <a:lumMod val="50000"/>
            </a:schemeClr>
          </a:solidFill>
        </p:spPr>
        <p:txBody>
          <a:bodyPr wrap="square" rtlCol="0">
            <a:spAutoFit/>
          </a:bodyPr>
          <a:lstStyle/>
          <a:p>
            <a:r>
              <a:rPr lang="zh-CN" altLang="en-US" sz="1400" b="1">
                <a:solidFill>
                  <a:schemeClr val="bg1"/>
                </a:solidFill>
              </a:rPr>
              <a:t>原子公式，以及项中的所有个体变量都是自由变量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16275DD-1FDB-408D-A9C7-ED73600BFD4B}"/>
                  </a:ext>
                </a:extLst>
              </p:cNvPr>
              <p:cNvSpPr txBox="1"/>
              <p:nvPr/>
            </p:nvSpPr>
            <p:spPr>
              <a:xfrm>
                <a:off x="571495" y="3757246"/>
                <a:ext cx="5079028" cy="684996"/>
              </a:xfrm>
              <a:prstGeom prst="rect">
                <a:avLst/>
              </a:prstGeom>
              <a:solidFill>
                <a:schemeClr val="accent5">
                  <a:lumMod val="20000"/>
                  <a:lumOff val="80000"/>
                </a:schemeClr>
              </a:solidFill>
            </p:spPr>
            <p:txBody>
              <a:bodyPr wrap="square" rtlCol="0">
                <a:spAutoFit/>
              </a:bodyPr>
              <a:lstStyle/>
              <a:p>
                <a:pPr>
                  <a:lnSpc>
                    <a:spcPts val="2400"/>
                  </a:lnSpc>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r>
                  <a:rPr lang="zh-CN" altLang="en-US" sz="1600" b="1">
                    <a:solidFill>
                      <a:schemeClr val="accent2">
                        <a:lumMod val="50000"/>
                      </a:schemeClr>
                    </a:solidFill>
                  </a:rPr>
                  <a:t>，则</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中至少有一处自由出现当且仅当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𝑨</m:t>
                        </m:r>
                      </m:e>
                    </m:d>
                  </m:oMath>
                </a14:m>
                <a:endParaRPr lang="zh-CN" altLang="en-US" sz="16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16275DD-1FDB-408D-A9C7-ED73600BFD4B}"/>
                  </a:ext>
                </a:extLst>
              </p:cNvPr>
              <p:cNvSpPr txBox="1">
                <a:spLocks noRot="1" noChangeAspect="1" noMove="1" noResize="1" noEditPoints="1" noAdjustHandles="1" noChangeArrowheads="1" noChangeShapeType="1" noTextEdit="1"/>
              </p:cNvSpPr>
              <p:nvPr/>
            </p:nvSpPr>
            <p:spPr>
              <a:xfrm>
                <a:off x="571495" y="3757246"/>
                <a:ext cx="5079028" cy="684996"/>
              </a:xfrm>
              <a:prstGeom prst="rect">
                <a:avLst/>
              </a:prstGeom>
              <a:blipFill>
                <a:blip r:embed="rId3"/>
                <a:stretch>
                  <a:fillRect l="-720" b="-1061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CC1AD12-A891-4EA6-A178-4639F773E9B0}"/>
              </a:ext>
            </a:extLst>
          </p:cNvPr>
          <p:cNvSpPr txBox="1"/>
          <p:nvPr/>
        </p:nvSpPr>
        <p:spPr>
          <a:xfrm>
            <a:off x="5858607" y="3730412"/>
            <a:ext cx="2713892" cy="738664"/>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这个定理说明前面通过辖域和自由出现定义的自由变量与这里的归纳定义一致，但</a:t>
            </a:r>
            <a:r>
              <a:rPr lang="zh-CN" altLang="en-US" sz="1400" b="1">
                <a:solidFill>
                  <a:srgbClr val="C00000"/>
                </a:solidFill>
              </a:rPr>
              <a:t>如何证明</a:t>
            </a:r>
            <a:r>
              <a:rPr lang="zh-CN" altLang="en-US" sz="1400" b="1">
                <a:solidFill>
                  <a:schemeClr val="accent2">
                    <a:lumMod val="50000"/>
                  </a:schemeClr>
                </a:solidFill>
              </a:rPr>
              <a:t>？</a:t>
            </a:r>
          </a:p>
        </p:txBody>
      </p:sp>
    </p:spTree>
    <p:extLst>
      <p:ext uri="{BB962C8B-B14F-4D97-AF65-F5344CB8AC3E}">
        <p14:creationId xmlns:p14="http://schemas.microsoft.com/office/powerpoint/2010/main" val="24555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闭项与闭公式</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8E7DFA3-BD48-49FE-AA04-849924F672A0}"/>
                  </a:ext>
                </a:extLst>
              </p:cNvPr>
              <p:cNvSpPr/>
              <p:nvPr/>
            </p:nvSpPr>
            <p:spPr>
              <a:xfrm>
                <a:off x="846483" y="3072426"/>
                <a:ext cx="7136932" cy="1400383"/>
              </a:xfrm>
              <a:prstGeom prst="rect">
                <a:avLst/>
              </a:prstGeom>
              <a:solidFill>
                <a:schemeClr val="accent2">
                  <a:lumMod val="20000"/>
                  <a:lumOff val="80000"/>
                </a:schemeClr>
              </a:solidFill>
            </p:spPr>
            <p:txBody>
              <a:bodyPr wrap="square">
                <a:spAutoFit/>
              </a:bodyPr>
              <a:lstStyle/>
              <a:p>
                <a:pPr marL="285750" indent="-285750">
                  <a:spcBef>
                    <a:spcPts val="600"/>
                  </a:spcBef>
                  <a:buFont typeface="Arial" panose="020B0604020202020204" pitchFamily="34" charset="0"/>
                  <a:buChar char="•"/>
                </a:pPr>
                <a:r>
                  <a:rPr lang="zh-CN" altLang="en-US" b="1">
                    <a:solidFill>
                      <a:schemeClr val="accent2">
                        <a:lumMod val="50000"/>
                      </a:schemeClr>
                    </a:solidFill>
                  </a:rPr>
                  <a:t>没有自由变量的项称为</a:t>
                </a:r>
                <a:r>
                  <a:rPr lang="zh-CN" altLang="en-US" b="1">
                    <a:solidFill>
                      <a:srgbClr val="C00000"/>
                    </a:solidFill>
                  </a:rPr>
                  <a:t>闭项</a:t>
                </a:r>
                <a:r>
                  <a:rPr lang="en-US" altLang="zh-CN" b="1">
                    <a:solidFill>
                      <a:schemeClr val="accent2">
                        <a:lumMod val="50000"/>
                      </a:schemeClr>
                    </a:solidFill>
                  </a:rPr>
                  <a:t>(closed term)</a:t>
                </a:r>
              </a:p>
              <a:p>
                <a:pPr marL="742950" lvl="1"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项</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是闭项当且仅当</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𝑽𝒂𝒓</m:t>
                    </m:r>
                    <m:d>
                      <m:dPr>
                        <m:ctrlPr>
                          <a:rPr lang="en-US" altLang="zh-CN" sz="1600" b="1" i="1" smtClean="0">
                            <a:solidFill>
                              <a:srgbClr val="002060"/>
                            </a:solidFill>
                            <a:latin typeface="Cambria Math" panose="02040503050406030204" pitchFamily="18" charset="0"/>
                            <a:ea typeface="楷体" panose="02010609060101010101" pitchFamily="49" charset="-122"/>
                          </a:rPr>
                        </m:ctrlPr>
                      </m:dPr>
                      <m:e>
                        <m:r>
                          <a:rPr lang="en-US" altLang="zh-CN" sz="1600" b="1" i="1" smtClean="0">
                            <a:solidFill>
                              <a:srgbClr val="002060"/>
                            </a:solidFill>
                            <a:latin typeface="Cambria Math" panose="02040503050406030204" pitchFamily="18" charset="0"/>
                            <a:ea typeface="楷体" panose="02010609060101010101" pitchFamily="49" charset="-122"/>
                          </a:rPr>
                          <m:t>𝒕</m:t>
                        </m:r>
                      </m:e>
                    </m:d>
                    <m:r>
                      <a:rPr lang="en-US" altLang="zh-CN" sz="1600" b="1" i="1" smtClean="0">
                        <a:solidFill>
                          <a:srgbClr val="002060"/>
                        </a:solidFill>
                        <a:latin typeface="Cambria Math" panose="02040503050406030204" pitchFamily="18" charset="0"/>
                        <a:ea typeface="楷体" panose="02010609060101010101" pitchFamily="49" charset="-122"/>
                      </a:rPr>
                      <m:t>=</m:t>
                    </m:r>
                    <m:r>
                      <a:rPr lang="en-US" altLang="zh-CN" sz="1600" b="1" i="1" smtClean="0">
                        <a:solidFill>
                          <a:srgbClr val="002060"/>
                        </a:solidFill>
                        <a:latin typeface="Cambria Math" panose="02040503050406030204" pitchFamily="18" charset="0"/>
                        <a:ea typeface="Cambria Math" panose="02040503050406030204" pitchFamily="18" charset="0"/>
                      </a:rPr>
                      <m:t>∅</m:t>
                    </m:r>
                  </m:oMath>
                </a14:m>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a:solidFill>
                      <a:schemeClr val="accent2">
                        <a:lumMod val="50000"/>
                      </a:schemeClr>
                    </a:solidFill>
                  </a:rPr>
                  <a:t>没有自由变量的公式称为</a:t>
                </a:r>
                <a:r>
                  <a:rPr lang="zh-CN" altLang="en-US" b="1">
                    <a:solidFill>
                      <a:srgbClr val="C00000"/>
                    </a:solidFill>
                  </a:rPr>
                  <a:t>闭公式</a:t>
                </a:r>
                <a:r>
                  <a:rPr lang="en-US" altLang="zh-CN" b="1">
                    <a:solidFill>
                      <a:schemeClr val="accent2">
                        <a:lumMod val="50000"/>
                      </a:schemeClr>
                    </a:solidFill>
                  </a:rPr>
                  <a:t>(closed formula)</a:t>
                </a:r>
                <a:r>
                  <a:rPr lang="zh-CN" altLang="en-US" b="1">
                    <a:solidFill>
                      <a:schemeClr val="accent2">
                        <a:lumMod val="50000"/>
                      </a:schemeClr>
                    </a:solidFill>
                  </a:rPr>
                  <a:t>，或</a:t>
                </a:r>
                <a:r>
                  <a:rPr lang="zh-CN" altLang="en-US" b="1">
                    <a:solidFill>
                      <a:srgbClr val="C00000"/>
                    </a:solidFill>
                  </a:rPr>
                  <a:t>句子</a:t>
                </a:r>
                <a:r>
                  <a:rPr lang="en-US" altLang="zh-CN" b="1">
                    <a:solidFill>
                      <a:schemeClr val="accent2">
                        <a:lumMod val="50000"/>
                      </a:schemeClr>
                    </a:solidFill>
                  </a:rPr>
                  <a:t>(sentence)</a:t>
                </a:r>
              </a:p>
              <a:p>
                <a:pPr marL="742950" lvl="1" indent="-285750">
                  <a:spcBef>
                    <a:spcPts val="600"/>
                  </a:spcBef>
                  <a:buFont typeface="Arial" panose="020B0604020202020204" pitchFamily="34" charset="0"/>
                  <a:buChar char="•"/>
                </a:pPr>
                <a:r>
                  <a:rPr lang="zh-CN" altLang="en-US" sz="16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是闭公式当且仅当</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𝑭𝒓𝒆𝒆𝑽</m:t>
                    </m:r>
                    <m:r>
                      <a:rPr lang="en-US" altLang="zh-CN" sz="1600" b="1" i="1">
                        <a:solidFill>
                          <a:srgbClr val="002060"/>
                        </a:solidFill>
                        <a:latin typeface="Cambria Math" panose="02040503050406030204" pitchFamily="18" charset="0"/>
                        <a:ea typeface="楷体" panose="02010609060101010101" pitchFamily="49" charset="-122"/>
                      </a:rPr>
                      <m:t>𝒂𝒓</m:t>
                    </m:r>
                    <m:d>
                      <m:dPr>
                        <m:ctrlPr>
                          <a:rPr lang="en-US" altLang="zh-CN" sz="1600" b="1" i="1">
                            <a:solidFill>
                              <a:srgbClr val="002060"/>
                            </a:solidFill>
                            <a:latin typeface="Cambria Math" panose="02040503050406030204" pitchFamily="18" charset="0"/>
                            <a:ea typeface="楷体" panose="02010609060101010101" pitchFamily="49" charset="-122"/>
                          </a:rPr>
                        </m:ctrlPr>
                      </m:dPr>
                      <m:e>
                        <m:r>
                          <a:rPr lang="en-US" altLang="zh-CN" sz="1600" b="1" i="1" smtClean="0">
                            <a:solidFill>
                              <a:srgbClr val="002060"/>
                            </a:solidFill>
                            <a:latin typeface="Cambria Math" panose="02040503050406030204" pitchFamily="18" charset="0"/>
                            <a:ea typeface="楷体" panose="02010609060101010101" pitchFamily="49" charset="-122"/>
                          </a:rPr>
                          <m:t>𝑨</m:t>
                        </m:r>
                      </m:e>
                    </m:d>
                    <m:r>
                      <a:rPr lang="en-US" altLang="zh-CN" sz="1600" b="1" i="1">
                        <a:solidFill>
                          <a:srgbClr val="002060"/>
                        </a:solidFill>
                        <a:latin typeface="Cambria Math" panose="02040503050406030204" pitchFamily="18" charset="0"/>
                        <a:ea typeface="楷体" panose="02010609060101010101" pitchFamily="49" charset="-122"/>
                      </a:rPr>
                      <m:t>=</m:t>
                    </m:r>
                    <m:r>
                      <a:rPr lang="en-US" altLang="zh-CN" sz="1600" b="1" i="1">
                        <a:solidFill>
                          <a:srgbClr val="002060"/>
                        </a:solidFill>
                        <a:latin typeface="Cambria Math" panose="02040503050406030204" pitchFamily="18" charset="0"/>
                        <a:ea typeface="Cambria Math" panose="02040503050406030204" pitchFamily="18" charset="0"/>
                      </a:rPr>
                      <m:t>∅</m:t>
                    </m:r>
                  </m:oMath>
                </a14:m>
                <a:endParaRPr lang="en-US" altLang="zh-CN" sz="1600" b="1">
                  <a:solidFill>
                    <a:srgbClr val="002060"/>
                  </a:solidFill>
                  <a:latin typeface="楷体" panose="02010609060101010101" pitchFamily="49" charset="-122"/>
                  <a:ea typeface="楷体" panose="02010609060101010101" pitchFamily="49" charset="-122"/>
                </a:endParaRPr>
              </a:p>
            </p:txBody>
          </p:sp>
        </mc:Choice>
        <mc:Fallback xmlns="">
          <p:sp>
            <p:nvSpPr>
              <p:cNvPr id="8" name="矩形 7">
                <a:extLst>
                  <a:ext uri="{FF2B5EF4-FFF2-40B4-BE49-F238E27FC236}">
                    <a16:creationId xmlns:a16="http://schemas.microsoft.com/office/drawing/2014/main" id="{38E7DFA3-BD48-49FE-AA04-849924F672A0}"/>
                  </a:ext>
                </a:extLst>
              </p:cNvPr>
              <p:cNvSpPr>
                <a:spLocks noRot="1" noChangeAspect="1" noMove="1" noResize="1" noEditPoints="1" noAdjustHandles="1" noChangeArrowheads="1" noChangeShapeType="1" noTextEdit="1"/>
              </p:cNvSpPr>
              <p:nvPr/>
            </p:nvSpPr>
            <p:spPr>
              <a:xfrm>
                <a:off x="846483" y="3072426"/>
                <a:ext cx="7136932" cy="1400383"/>
              </a:xfrm>
              <a:prstGeom prst="rect">
                <a:avLst/>
              </a:prstGeom>
              <a:blipFill>
                <a:blip r:embed="rId2"/>
                <a:stretch>
                  <a:fillRect l="-598" t="-2174" r="-683" b="-173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66E3F3F-2FB5-492D-A8C9-C8605111B92E}"/>
              </a:ext>
            </a:extLst>
          </p:cNvPr>
          <p:cNvSpPr txBox="1"/>
          <p:nvPr/>
        </p:nvSpPr>
        <p:spPr>
          <a:xfrm>
            <a:off x="846483" y="923178"/>
            <a:ext cx="7019701" cy="1378262"/>
          </a:xfrm>
          <a:prstGeom prst="rect">
            <a:avLst/>
          </a:prstGeom>
          <a:solidFill>
            <a:schemeClr val="accent5">
              <a:lumMod val="20000"/>
              <a:lumOff val="80000"/>
            </a:schemeClr>
          </a:solidFill>
          <a:ln w="12700">
            <a:noFill/>
            <a:prstDash val="sysDash"/>
          </a:ln>
        </p:spPr>
        <p:txBody>
          <a:bodyPr wrap="square" rtlCol="0">
            <a:spAutoFit/>
          </a:bodyPr>
          <a:lstStyle/>
          <a:p>
            <a:pPr>
              <a:lnSpc>
                <a:spcPts val="1950"/>
              </a:lnSpc>
              <a:spcBef>
                <a:spcPts val="450"/>
              </a:spcBef>
              <a:spcAft>
                <a:spcPts val="225"/>
              </a:spcAft>
            </a:pPr>
            <a:r>
              <a:rPr lang="zh-CN" altLang="en-US" sz="1600" b="1">
                <a:solidFill>
                  <a:srgbClr val="002060"/>
                </a:solidFill>
                <a:latin typeface="楷体" panose="02010609060101010101" pitchFamily="49" charset="-122"/>
                <a:ea typeface="楷体" panose="02010609060101010101" pitchFamily="49" charset="-122"/>
              </a:rPr>
              <a:t>量词的辖域或作用域与计算机程序中变量的作用域类似</a:t>
            </a:r>
            <a:endParaRPr lang="en-US" altLang="zh-CN" sz="1600" b="1">
              <a:solidFill>
                <a:srgbClr val="002060"/>
              </a:solidFill>
              <a:latin typeface="楷体" panose="02010609060101010101" pitchFamily="49" charset="-122"/>
              <a:ea typeface="楷体" panose="02010609060101010101" pitchFamily="49" charset="-122"/>
            </a:endParaRPr>
          </a:p>
          <a:p>
            <a:pPr marL="214313" indent="-214313">
              <a:lnSpc>
                <a:spcPts val="1950"/>
              </a:lnSpc>
              <a:spcBef>
                <a:spcPts val="450"/>
              </a:spcBef>
              <a:spcAft>
                <a:spcPts val="225"/>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一个一阶公式中的量词</a:t>
            </a:r>
            <a:r>
              <a:rPr lang="zh-CN" altLang="en-US" sz="1600" b="1">
                <a:solidFill>
                  <a:srgbClr val="C00000"/>
                </a:solidFill>
                <a:latin typeface="等线" panose="02010600030101010101" pitchFamily="2" charset="-122"/>
                <a:ea typeface="等线" panose="02010600030101010101" pitchFamily="2" charset="-122"/>
              </a:rPr>
              <a:t>子公式</a:t>
            </a:r>
            <a:r>
              <a:rPr lang="zh-CN" altLang="en-US" sz="1600" b="1">
                <a:solidFill>
                  <a:schemeClr val="accent6">
                    <a:lumMod val="50000"/>
                  </a:schemeClr>
                </a:solidFill>
                <a:latin typeface="等线" panose="02010600030101010101" pitchFamily="2" charset="-122"/>
                <a:ea typeface="等线" panose="02010600030101010101" pitchFamily="2" charset="-122"/>
              </a:rPr>
              <a:t>相当于一个</a:t>
            </a:r>
            <a:r>
              <a:rPr lang="zh-CN" altLang="en-US" sz="1600" b="1">
                <a:solidFill>
                  <a:srgbClr val="C00000"/>
                </a:solidFill>
                <a:latin typeface="等线" panose="02010600030101010101" pitchFamily="2" charset="-122"/>
                <a:ea typeface="等线" panose="02010600030101010101" pitchFamily="2" charset="-122"/>
              </a:rPr>
              <a:t>子模块</a:t>
            </a:r>
          </a:p>
          <a:p>
            <a:pPr marL="214313" indent="-214313">
              <a:lnSpc>
                <a:spcPts val="1950"/>
              </a:lnSpc>
              <a:spcBef>
                <a:spcPts val="450"/>
              </a:spcBef>
              <a:spcAft>
                <a:spcPts val="225"/>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量词的</a:t>
            </a:r>
            <a:r>
              <a:rPr lang="zh-CN" altLang="en-US" sz="1600" b="1">
                <a:solidFill>
                  <a:srgbClr val="C00000"/>
                </a:solidFill>
                <a:latin typeface="等线" panose="02010600030101010101" pitchFamily="2" charset="-122"/>
                <a:ea typeface="等线" panose="02010600030101010101" pitchFamily="2" charset="-122"/>
              </a:rPr>
              <a:t>指示变量</a:t>
            </a:r>
            <a:r>
              <a:rPr lang="zh-CN" altLang="en-US" sz="1600" b="1">
                <a:solidFill>
                  <a:schemeClr val="accent6">
                    <a:lumMod val="50000"/>
                  </a:schemeClr>
                </a:solidFill>
                <a:latin typeface="等线" panose="02010600030101010101" pitchFamily="2" charset="-122"/>
                <a:ea typeface="等线" panose="02010600030101010101" pitchFamily="2" charset="-122"/>
              </a:rPr>
              <a:t>相当于声明一个</a:t>
            </a:r>
            <a:r>
              <a:rPr lang="zh-CN" altLang="en-US" sz="1600" b="1">
                <a:solidFill>
                  <a:srgbClr val="C00000"/>
                </a:solidFill>
                <a:latin typeface="等线" panose="02010600030101010101" pitchFamily="2" charset="-122"/>
                <a:ea typeface="等线" panose="02010600030101010101" pitchFamily="2" charset="-122"/>
              </a:rPr>
              <a:t>局部变量</a:t>
            </a:r>
            <a:r>
              <a:rPr lang="zh-CN" altLang="en-US" sz="1600" b="1">
                <a:solidFill>
                  <a:schemeClr val="accent6">
                    <a:lumMod val="50000"/>
                  </a:schemeClr>
                </a:solidFill>
                <a:latin typeface="等线" panose="02010600030101010101" pitchFamily="2" charset="-122"/>
                <a:ea typeface="等线" panose="02010600030101010101" pitchFamily="2" charset="-122"/>
              </a:rPr>
              <a:t>，它只是在其辖域内起作用</a:t>
            </a:r>
          </a:p>
          <a:p>
            <a:pPr marL="214313" indent="-214313">
              <a:lnSpc>
                <a:spcPts val="1950"/>
              </a:lnSpc>
              <a:spcBef>
                <a:spcPts val="450"/>
              </a:spcBef>
              <a:spcAft>
                <a:spcPts val="225"/>
              </a:spcAft>
              <a:buFont typeface="Arial" panose="020B0604020202020204" pitchFamily="34" charset="0"/>
              <a:buChar char="•"/>
            </a:pPr>
            <a:r>
              <a:rPr lang="zh-CN" altLang="en-US" sz="1600" b="1">
                <a:solidFill>
                  <a:schemeClr val="accent6">
                    <a:lumMod val="50000"/>
                  </a:schemeClr>
                </a:solidFill>
                <a:latin typeface="等线" panose="02010600030101010101" pitchFamily="2" charset="-122"/>
                <a:ea typeface="等线" panose="02010600030101010101" pitchFamily="2" charset="-122"/>
              </a:rPr>
              <a:t>辖域外同名的个体变量与辖域内的个体变量本质上是两个不同的个体变量</a:t>
            </a:r>
          </a:p>
        </p:txBody>
      </p:sp>
      <p:sp>
        <p:nvSpPr>
          <p:cNvPr id="10" name="文本框 9">
            <a:extLst>
              <a:ext uri="{FF2B5EF4-FFF2-40B4-BE49-F238E27FC236}">
                <a16:creationId xmlns:a16="http://schemas.microsoft.com/office/drawing/2014/main" id="{0822AC6B-2168-45EA-9303-F92A89EECFB5}"/>
              </a:ext>
            </a:extLst>
          </p:cNvPr>
          <p:cNvSpPr txBox="1"/>
          <p:nvPr/>
        </p:nvSpPr>
        <p:spPr>
          <a:xfrm>
            <a:off x="846483" y="2481035"/>
            <a:ext cx="5900148" cy="338554"/>
          </a:xfrm>
          <a:prstGeom prst="rect">
            <a:avLst/>
          </a:prstGeom>
          <a:solidFill>
            <a:schemeClr val="accent4">
              <a:lumMod val="20000"/>
              <a:lumOff val="80000"/>
            </a:schemeClr>
          </a:solidFill>
          <a:ln w="12700">
            <a:noFill/>
            <a:prstDash val="dash"/>
          </a:ln>
        </p:spPr>
        <p:txBody>
          <a:bodyPr wrap="square" rtlCol="0">
            <a:spAutoFit/>
          </a:bodyPr>
          <a:lstStyle/>
          <a:p>
            <a:r>
              <a:rPr lang="zh-CN" altLang="en-US" sz="1600" b="1">
                <a:solidFill>
                  <a:schemeClr val="accent2">
                    <a:lumMod val="50000"/>
                  </a:schemeClr>
                </a:solidFill>
                <a:latin typeface="等线" panose="02010600030101010101" pitchFamily="2" charset="-122"/>
                <a:ea typeface="等线" panose="02010600030101010101" pitchFamily="2" charset="-122"/>
              </a:rPr>
              <a:t>自由出现的个体变量在整个公式起作用，相当于程序的全局变量</a:t>
            </a:r>
          </a:p>
        </p:txBody>
      </p:sp>
    </p:spTree>
    <p:extLst>
      <p:ext uri="{BB962C8B-B14F-4D97-AF65-F5344CB8AC3E}">
        <p14:creationId xmlns:p14="http://schemas.microsoft.com/office/powerpoint/2010/main" val="3533184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量词辖域、自由变量和约束变量练习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8" name="图片 7">
            <a:extLst>
              <a:ext uri="{FF2B5EF4-FFF2-40B4-BE49-F238E27FC236}">
                <a16:creationId xmlns:a16="http://schemas.microsoft.com/office/drawing/2014/main" id="{96B6EDE0-210C-4FC7-97A0-682D1DE38209}"/>
              </a:ext>
            </a:extLst>
          </p:cNvPr>
          <p:cNvPicPr>
            <a:picLocks noChangeAspect="1"/>
          </p:cNvPicPr>
          <p:nvPr/>
        </p:nvPicPr>
        <p:blipFill>
          <a:blip r:embed="rId2"/>
          <a:stretch>
            <a:fillRect/>
          </a:stretch>
        </p:blipFill>
        <p:spPr>
          <a:xfrm>
            <a:off x="735139" y="731738"/>
            <a:ext cx="7846407" cy="3991949"/>
          </a:xfrm>
          <a:prstGeom prst="rect">
            <a:avLst/>
          </a:prstGeom>
        </p:spPr>
      </p:pic>
    </p:spTree>
    <p:extLst>
      <p:ext uri="{BB962C8B-B14F-4D97-AF65-F5344CB8AC3E}">
        <p14:creationId xmlns:p14="http://schemas.microsoft.com/office/powerpoint/2010/main" val="76812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一阶逻辑公式的自由与约束变量</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量词辖域、自由变量和约束变量练习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8" name="组合 7">
            <a:extLst>
              <a:ext uri="{FF2B5EF4-FFF2-40B4-BE49-F238E27FC236}">
                <a16:creationId xmlns:a16="http://schemas.microsoft.com/office/drawing/2014/main" id="{596EE155-3B26-4EF2-B751-6A9312C10F5C}"/>
              </a:ext>
            </a:extLst>
          </p:cNvPr>
          <p:cNvGrpSpPr/>
          <p:nvPr/>
        </p:nvGrpSpPr>
        <p:grpSpPr>
          <a:xfrm>
            <a:off x="735138" y="731739"/>
            <a:ext cx="7846407" cy="3996601"/>
            <a:chOff x="980184" y="1038179"/>
            <a:chExt cx="10461876" cy="5328801"/>
          </a:xfrm>
        </p:grpSpPr>
        <p:pic>
          <p:nvPicPr>
            <p:cNvPr id="9" name="图片 8">
              <a:extLst>
                <a:ext uri="{FF2B5EF4-FFF2-40B4-BE49-F238E27FC236}">
                  <a16:creationId xmlns:a16="http://schemas.microsoft.com/office/drawing/2014/main" id="{C2BFA713-70BC-48EE-91B8-8C86C388FA89}"/>
                </a:ext>
              </a:extLst>
            </p:cNvPr>
            <p:cNvPicPr>
              <a:picLocks noChangeAspect="1"/>
            </p:cNvPicPr>
            <p:nvPr/>
          </p:nvPicPr>
          <p:blipFill>
            <a:blip r:embed="rId2"/>
            <a:stretch>
              <a:fillRect/>
            </a:stretch>
          </p:blipFill>
          <p:spPr>
            <a:xfrm>
              <a:off x="980184" y="1038179"/>
              <a:ext cx="10461876" cy="5328801"/>
            </a:xfrm>
            <a:prstGeom prst="rect">
              <a:avLst/>
            </a:prstGeom>
          </p:spPr>
        </p:pic>
        <p:sp>
          <p:nvSpPr>
            <p:cNvPr id="10" name="文本框 9">
              <a:extLst>
                <a:ext uri="{FF2B5EF4-FFF2-40B4-BE49-F238E27FC236}">
                  <a16:creationId xmlns:a16="http://schemas.microsoft.com/office/drawing/2014/main" id="{2D64355F-3451-42CF-9D33-219D4E2EB44D}"/>
                </a:ext>
              </a:extLst>
            </p:cNvPr>
            <p:cNvSpPr txBox="1"/>
            <p:nvPr/>
          </p:nvSpPr>
          <p:spPr>
            <a:xfrm>
              <a:off x="5783527" y="1894586"/>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B</a:t>
              </a:r>
              <a:endParaRPr lang="zh-CN" altLang="en-US" sz="1013" b="1">
                <a:solidFill>
                  <a:schemeClr val="accent2">
                    <a:lumMod val="50000"/>
                  </a:schemeClr>
                </a:solidFill>
              </a:endParaRPr>
            </a:p>
          </p:txBody>
        </p:sp>
        <p:sp>
          <p:nvSpPr>
            <p:cNvPr id="17" name="文本框 16">
              <a:extLst>
                <a:ext uri="{FF2B5EF4-FFF2-40B4-BE49-F238E27FC236}">
                  <a16:creationId xmlns:a16="http://schemas.microsoft.com/office/drawing/2014/main" id="{707F328F-D08A-4DA6-AA98-FF65EC596A40}"/>
                </a:ext>
              </a:extLst>
            </p:cNvPr>
            <p:cNvSpPr txBox="1"/>
            <p:nvPr/>
          </p:nvSpPr>
          <p:spPr>
            <a:xfrm>
              <a:off x="10231633" y="1888360"/>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E</a:t>
              </a:r>
              <a:endParaRPr lang="zh-CN" altLang="en-US" sz="1013" b="1">
                <a:solidFill>
                  <a:schemeClr val="accent2">
                    <a:lumMod val="50000"/>
                  </a:schemeClr>
                </a:solidFill>
              </a:endParaRPr>
            </a:p>
          </p:txBody>
        </p:sp>
        <p:sp>
          <p:nvSpPr>
            <p:cNvPr id="18" name="文本框 17">
              <a:extLst>
                <a:ext uri="{FF2B5EF4-FFF2-40B4-BE49-F238E27FC236}">
                  <a16:creationId xmlns:a16="http://schemas.microsoft.com/office/drawing/2014/main" id="{6A8C4849-D848-4DD9-B356-3D4F7B74C707}"/>
                </a:ext>
              </a:extLst>
            </p:cNvPr>
            <p:cNvSpPr txBox="1"/>
            <p:nvPr/>
          </p:nvSpPr>
          <p:spPr>
            <a:xfrm>
              <a:off x="4120283" y="2461426"/>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A</a:t>
              </a:r>
              <a:endParaRPr lang="zh-CN" altLang="en-US" sz="1013" b="1">
                <a:solidFill>
                  <a:schemeClr val="accent2">
                    <a:lumMod val="50000"/>
                  </a:schemeClr>
                </a:solidFill>
              </a:endParaRPr>
            </a:p>
          </p:txBody>
        </p:sp>
        <p:sp>
          <p:nvSpPr>
            <p:cNvPr id="19" name="文本框 18">
              <a:extLst>
                <a:ext uri="{FF2B5EF4-FFF2-40B4-BE49-F238E27FC236}">
                  <a16:creationId xmlns:a16="http://schemas.microsoft.com/office/drawing/2014/main" id="{9BB604B7-DB45-402C-91FE-09D237499593}"/>
                </a:ext>
              </a:extLst>
            </p:cNvPr>
            <p:cNvSpPr txBox="1"/>
            <p:nvPr/>
          </p:nvSpPr>
          <p:spPr>
            <a:xfrm>
              <a:off x="5905773" y="2652199"/>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G</a:t>
              </a:r>
              <a:endParaRPr lang="zh-CN" altLang="en-US" sz="1013" b="1">
                <a:solidFill>
                  <a:schemeClr val="accent2">
                    <a:lumMod val="50000"/>
                  </a:schemeClr>
                </a:solidFill>
              </a:endParaRPr>
            </a:p>
          </p:txBody>
        </p:sp>
        <p:sp>
          <p:nvSpPr>
            <p:cNvPr id="20" name="文本框 19">
              <a:extLst>
                <a:ext uri="{FF2B5EF4-FFF2-40B4-BE49-F238E27FC236}">
                  <a16:creationId xmlns:a16="http://schemas.microsoft.com/office/drawing/2014/main" id="{3792AC8D-864A-48AB-8E53-9982EC1C47B7}"/>
                </a:ext>
              </a:extLst>
            </p:cNvPr>
            <p:cNvSpPr txBox="1"/>
            <p:nvPr/>
          </p:nvSpPr>
          <p:spPr>
            <a:xfrm>
              <a:off x="7758533" y="2652198"/>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H</a:t>
              </a:r>
              <a:endParaRPr lang="zh-CN" altLang="en-US" sz="1013" b="1">
                <a:solidFill>
                  <a:schemeClr val="accent2">
                    <a:lumMod val="50000"/>
                  </a:schemeClr>
                </a:solidFill>
              </a:endParaRPr>
            </a:p>
          </p:txBody>
        </p:sp>
        <p:sp>
          <p:nvSpPr>
            <p:cNvPr id="21" name="文本框 20">
              <a:extLst>
                <a:ext uri="{FF2B5EF4-FFF2-40B4-BE49-F238E27FC236}">
                  <a16:creationId xmlns:a16="http://schemas.microsoft.com/office/drawing/2014/main" id="{558A7142-D46D-47EF-8D7C-E07AD800ED6D}"/>
                </a:ext>
              </a:extLst>
            </p:cNvPr>
            <p:cNvSpPr txBox="1"/>
            <p:nvPr/>
          </p:nvSpPr>
          <p:spPr>
            <a:xfrm>
              <a:off x="7082052" y="3146871"/>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H</a:t>
              </a:r>
              <a:endParaRPr lang="zh-CN" altLang="en-US" sz="1013" b="1">
                <a:solidFill>
                  <a:schemeClr val="accent2">
                    <a:lumMod val="50000"/>
                  </a:schemeClr>
                </a:solidFill>
              </a:endParaRPr>
            </a:p>
          </p:txBody>
        </p:sp>
        <p:sp>
          <p:nvSpPr>
            <p:cNvPr id="22" name="文本框 21">
              <a:extLst>
                <a:ext uri="{FF2B5EF4-FFF2-40B4-BE49-F238E27FC236}">
                  <a16:creationId xmlns:a16="http://schemas.microsoft.com/office/drawing/2014/main" id="{58CC5458-6A9C-461E-966F-453ACA2D3991}"/>
                </a:ext>
              </a:extLst>
            </p:cNvPr>
            <p:cNvSpPr txBox="1"/>
            <p:nvPr/>
          </p:nvSpPr>
          <p:spPr>
            <a:xfrm>
              <a:off x="8877961" y="3929507"/>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H</a:t>
              </a:r>
              <a:endParaRPr lang="zh-CN" altLang="en-US" sz="1013" b="1">
                <a:solidFill>
                  <a:schemeClr val="accent2">
                    <a:lumMod val="50000"/>
                  </a:schemeClr>
                </a:solidFill>
              </a:endParaRPr>
            </a:p>
          </p:txBody>
        </p:sp>
        <p:sp>
          <p:nvSpPr>
            <p:cNvPr id="23" name="文本框 22">
              <a:extLst>
                <a:ext uri="{FF2B5EF4-FFF2-40B4-BE49-F238E27FC236}">
                  <a16:creationId xmlns:a16="http://schemas.microsoft.com/office/drawing/2014/main" id="{4716DBB1-4BFA-4965-980C-80FBFD33DACC}"/>
                </a:ext>
              </a:extLst>
            </p:cNvPr>
            <p:cNvSpPr txBox="1"/>
            <p:nvPr/>
          </p:nvSpPr>
          <p:spPr>
            <a:xfrm>
              <a:off x="5183244" y="3128584"/>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G</a:t>
              </a:r>
              <a:endParaRPr lang="zh-CN" altLang="en-US" sz="1013" b="1">
                <a:solidFill>
                  <a:schemeClr val="accent2">
                    <a:lumMod val="50000"/>
                  </a:schemeClr>
                </a:solidFill>
              </a:endParaRPr>
            </a:p>
          </p:txBody>
        </p:sp>
        <p:sp>
          <p:nvSpPr>
            <p:cNvPr id="24" name="文本框 23">
              <a:extLst>
                <a:ext uri="{FF2B5EF4-FFF2-40B4-BE49-F238E27FC236}">
                  <a16:creationId xmlns:a16="http://schemas.microsoft.com/office/drawing/2014/main" id="{F51672ED-3DE8-4A1A-AA25-1CEA320199C9}"/>
                </a:ext>
              </a:extLst>
            </p:cNvPr>
            <p:cNvSpPr txBox="1"/>
            <p:nvPr/>
          </p:nvSpPr>
          <p:spPr>
            <a:xfrm>
              <a:off x="5525323" y="3564079"/>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G</a:t>
              </a:r>
              <a:endParaRPr lang="zh-CN" altLang="en-US" sz="1013" b="1">
                <a:solidFill>
                  <a:schemeClr val="accent2">
                    <a:lumMod val="50000"/>
                  </a:schemeClr>
                </a:solidFill>
              </a:endParaRPr>
            </a:p>
          </p:txBody>
        </p:sp>
        <p:sp>
          <p:nvSpPr>
            <p:cNvPr id="25" name="文本框 24">
              <a:extLst>
                <a:ext uri="{FF2B5EF4-FFF2-40B4-BE49-F238E27FC236}">
                  <a16:creationId xmlns:a16="http://schemas.microsoft.com/office/drawing/2014/main" id="{498CC8B8-77EC-43EA-9659-3DBF0FABAF3F}"/>
                </a:ext>
              </a:extLst>
            </p:cNvPr>
            <p:cNvSpPr txBox="1"/>
            <p:nvPr/>
          </p:nvSpPr>
          <p:spPr>
            <a:xfrm>
              <a:off x="5783525" y="3959135"/>
              <a:ext cx="380451" cy="207836"/>
            </a:xfrm>
            <a:prstGeom prst="rect">
              <a:avLst/>
            </a:prstGeom>
            <a:solidFill>
              <a:schemeClr val="accent2">
                <a:lumMod val="20000"/>
                <a:lumOff val="80000"/>
              </a:schemeClr>
            </a:solidFill>
          </p:spPr>
          <p:txBody>
            <a:bodyPr wrap="square" lIns="0" tIns="0" rIns="0" bIns="0" rtlCol="0">
              <a:spAutoFit/>
            </a:bodyPr>
            <a:lstStyle/>
            <a:p>
              <a:pPr algn="ctr"/>
              <a:r>
                <a:rPr lang="en-US" altLang="zh-CN" sz="1013" b="1">
                  <a:solidFill>
                    <a:schemeClr val="accent2">
                      <a:lumMod val="50000"/>
                    </a:schemeClr>
                  </a:solidFill>
                </a:rPr>
                <a:t>G</a:t>
              </a:r>
              <a:endParaRPr lang="zh-CN" altLang="en-US" sz="1013" b="1">
                <a:solidFill>
                  <a:schemeClr val="accent2">
                    <a:lumMod val="50000"/>
                  </a:schemeClr>
                </a:solidFill>
              </a:endParaRPr>
            </a:p>
          </p:txBody>
        </p:sp>
      </p:grpSp>
    </p:spTree>
    <p:extLst>
      <p:ext uri="{BB962C8B-B14F-4D97-AF65-F5344CB8AC3E}">
        <p14:creationId xmlns:p14="http://schemas.microsoft.com/office/powerpoint/2010/main" val="2540053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8A63A11-312B-46D2-98D0-53742CDD8886}"/>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830425" y="1161421"/>
            <a:ext cx="4509860" cy="2683427"/>
          </a:xfrm>
          <a:prstGeom prst="rect">
            <a:avLst/>
          </a:prstGeom>
          <a:noFill/>
        </p:spPr>
        <p:txBody>
          <a:bodyPr wrap="square" rtlCol="0">
            <a:spAutoFit/>
          </a:bodyPr>
          <a:lstStyle/>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一阶逻辑公式的归纳定义</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bg1">
                    <a:lumMod val="95000"/>
                  </a:schemeClr>
                </a:solidFill>
                <a:latin typeface="仿宋" panose="02010609060101010101" pitchFamily="49" charset="-122"/>
                <a:ea typeface="仿宋" panose="02010609060101010101" pitchFamily="49" charset="-122"/>
              </a:rPr>
              <a:t>一阶逻辑公式的自由和约束变量</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2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一阶逻辑公式中的替换</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42470A3-17E0-4A28-9AF9-5A2F0FB0419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AC32D6D5-FC5F-4988-89F0-E5114C49A15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FDE91CAA-7321-49F4-9733-065AE332399B}"/>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4" name="矩形 13">
            <a:extLst>
              <a:ext uri="{FF2B5EF4-FFF2-40B4-BE49-F238E27FC236}">
                <a16:creationId xmlns:a16="http://schemas.microsoft.com/office/drawing/2014/main" id="{7FD880B9-427D-4B2C-B60B-E79B30A493F1}"/>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5" name="矩形 14">
            <a:extLst>
              <a:ext uri="{FF2B5EF4-FFF2-40B4-BE49-F238E27FC236}">
                <a16:creationId xmlns:a16="http://schemas.microsoft.com/office/drawing/2014/main" id="{E8FDFDF5-F81B-461A-AA68-EF7C48D09363}"/>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105600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一阶逻辑项中个体变量的替换</a:t>
            </a:r>
            <a:r>
              <a:rPr lang="en-US" altLang="zh-CN" sz="1400"/>
              <a:t>(substitution)</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EA42685-0E6A-4B34-9828-AE25E20DEC07}"/>
                  </a:ext>
                </a:extLst>
              </p:cNvPr>
              <p:cNvSpPr txBox="1"/>
              <p:nvPr/>
            </p:nvSpPr>
            <p:spPr>
              <a:xfrm>
                <a:off x="725360" y="919418"/>
                <a:ext cx="7693273" cy="2616101"/>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𝒔</m:t>
                    </m:r>
                    <m:r>
                      <a:rPr lang="en-US" altLang="zh-CN" sz="1600" b="1" i="1">
                        <a:solidFill>
                          <a:srgbClr val="002060"/>
                        </a:solidFill>
                        <a:latin typeface="Cambria Math" panose="02040503050406030204" pitchFamily="18" charset="0"/>
                        <a:ea typeface="楷体" panose="02010609060101010101" pitchFamily="49" charset="-122"/>
                      </a:rPr>
                      <m:t>, </m:t>
                    </m:r>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是项，</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是个体变量，在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𝒔</m:t>
                    </m:r>
                  </m:oMath>
                </a14:m>
                <a:r>
                  <a:rPr lang="zh-CN" altLang="en-US" sz="1600" b="1">
                    <a:solidFill>
                      <a:srgbClr val="002060"/>
                    </a:solidFill>
                    <a:latin typeface="楷体" panose="02010609060101010101" pitchFamily="49" charset="-122"/>
                    <a:ea typeface="楷体" panose="02010609060101010101" pitchFamily="49" charset="-122"/>
                  </a:rPr>
                  <a:t>中用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C00000"/>
                    </a:solidFill>
                    <a:latin typeface="等线" panose="02010600030101010101" pitchFamily="2" charset="-122"/>
                  </a:rPr>
                  <a:t>替换</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得到的项记为</a:t>
                </a:r>
                <a14:m>
                  <m:oMath xmlns:m="http://schemas.openxmlformats.org/officeDocument/2006/math">
                    <m:r>
                      <a:rPr lang="en-US" altLang="zh-CN" sz="1600" b="1" i="1">
                        <a:solidFill>
                          <a:srgbClr val="C00000"/>
                        </a:solidFill>
                        <a:latin typeface="Cambria Math" panose="02040503050406030204" pitchFamily="18" charset="0"/>
                        <a:ea typeface="楷体" panose="02010609060101010101" pitchFamily="49" charset="-122"/>
                      </a:rPr>
                      <m:t>𝒔</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𝒕</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𝒙</m:t>
                    </m:r>
                    <m:r>
                      <a:rPr lang="en-US" altLang="zh-CN" sz="1600" b="1" i="1">
                        <a:solidFill>
                          <a:srgbClr val="C00000"/>
                        </a:solidFill>
                        <a:latin typeface="Cambria Math" panose="02040503050406030204" pitchFamily="18" charset="0"/>
                        <a:ea typeface="楷体" panose="02010609060101010101" pitchFamily="49" charset="-122"/>
                      </a:rPr>
                      <m:t>]</m:t>
                    </m:r>
                  </m:oMath>
                </a14:m>
                <a:r>
                  <a:rPr lang="zh-CN" altLang="en-US" sz="1600" b="1">
                    <a:solidFill>
                      <a:srgbClr val="002060"/>
                    </a:solidFill>
                    <a:latin typeface="楷体" panose="02010609060101010101" pitchFamily="49" charset="-122"/>
                    <a:ea typeface="楷体" panose="02010609060101010101" pitchFamily="49" charset="-122"/>
                  </a:rPr>
                  <a:t>，针对</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𝒔</m:t>
                    </m:r>
                  </m:oMath>
                </a14:m>
                <a:r>
                  <a:rPr lang="zh-CN" altLang="en-US" sz="1600" b="1">
                    <a:solidFill>
                      <a:srgbClr val="002060"/>
                    </a:solidFill>
                    <a:latin typeface="楷体" panose="02010609060101010101" pitchFamily="49" charset="-122"/>
                    <a:ea typeface="楷体" panose="02010609060101010101" pitchFamily="49" charset="-122"/>
                  </a:rPr>
                  <a:t>归纳定义为：</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400" b="1">
                    <a:solidFill>
                      <a:schemeClr val="accent6">
                        <a:lumMod val="50000"/>
                      </a:schemeClr>
                    </a:solidFill>
                    <a:latin typeface="+mn-ea"/>
                  </a:rPr>
                  <a:t>归纳基：</a:t>
                </a:r>
                <a:endParaRPr lang="en-US" altLang="zh-CN" sz="1400" b="1">
                  <a:solidFill>
                    <a:schemeClr val="accent6">
                      <a:lumMod val="50000"/>
                    </a:schemeClr>
                  </a:solidFill>
                  <a:latin typeface="+mn-ea"/>
                </a:endParaRPr>
              </a:p>
              <a:p>
                <a:pPr marL="742950" lvl="1"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是个体变量</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，即</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𝒙</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𝒕</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𝒙</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𝒕</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是不同于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的个体变量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𝒚</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𝒔</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，即</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𝒚</m:t>
                    </m:r>
                    <m:d>
                      <m:dPr>
                        <m:begChr m:val="["/>
                        <m:endChr m:val="]"/>
                        <m:ctrlPr>
                          <a:rPr lang="en-US" altLang="zh-CN" sz="1400" b="1" i="1">
                            <a:solidFill>
                              <a:srgbClr val="C00000"/>
                            </a:solidFill>
                            <a:latin typeface="Cambria Math" panose="02040503050406030204" pitchFamily="18" charset="0"/>
                            <a:ea typeface="楷体" panose="02010609060101010101" pitchFamily="49" charset="-122"/>
                          </a:rPr>
                        </m:ctrlPr>
                      </m:dPr>
                      <m:e>
                        <m:r>
                          <a:rPr lang="en-US" altLang="zh-CN" sz="1400" b="1" i="1" smtClean="0">
                            <a:solidFill>
                              <a:srgbClr val="C00000"/>
                            </a:solidFill>
                            <a:latin typeface="Cambria Math" panose="02040503050406030204" pitchFamily="18" charset="0"/>
                            <a:ea typeface="楷体" panose="02010609060101010101" pitchFamily="49" charset="-122"/>
                          </a:rPr>
                          <m:t>𝒕</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𝒙</m:t>
                        </m:r>
                      </m:e>
                    </m:d>
                    <m:r>
                      <a:rPr lang="en-US" altLang="zh-CN" sz="1400" b="1">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𝒚</m:t>
                    </m:r>
                    <m:r>
                      <a:rPr lang="en-US" altLang="zh-CN" sz="1400" b="1" i="1" smtClean="0">
                        <a:solidFill>
                          <a:srgbClr val="C00000"/>
                        </a:solidFill>
                        <a:latin typeface="Cambria Math" panose="02040503050406030204" pitchFamily="18" charset="0"/>
                        <a:ea typeface="楷体" panose="02010609060101010101" pitchFamily="49" charset="-122"/>
                      </a:rPr>
                      <m:t> (</m:t>
                    </m:r>
                    <m:r>
                      <a:rPr lang="en-US" altLang="zh-CN" sz="1400" b="1" i="1" smtClean="0">
                        <a:solidFill>
                          <a:srgbClr val="C00000"/>
                        </a:solidFill>
                        <a:latin typeface="Cambria Math" panose="02040503050406030204" pitchFamily="18" charset="0"/>
                        <a:ea typeface="楷体" panose="02010609060101010101" pitchFamily="49" charset="-122"/>
                      </a:rPr>
                      <m:t>𝒚</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𝒙</m:t>
                    </m:r>
                    <m:r>
                      <a:rPr lang="en-US" altLang="zh-CN" sz="1400" b="1" i="1" smtClean="0">
                        <a:solidFill>
                          <a:srgbClr val="C00000"/>
                        </a:solidFill>
                        <a:latin typeface="Cambria Math" panose="02040503050406030204" pitchFamily="18" charset="0"/>
                        <a:ea typeface="楷体" panose="02010609060101010101" pitchFamily="49" charset="-122"/>
                      </a:rPr>
                      <m:t>)</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𝒔</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是常量符号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𝒄</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𝒔</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𝒔</m:t>
                    </m:r>
                    <m:r>
                      <m:rPr>
                        <m:nor/>
                      </m:rPr>
                      <a:rPr lang="zh-CN" altLang="en-US" sz="1400" b="1">
                        <a:solidFill>
                          <a:schemeClr val="accent2">
                            <a:lumMod val="50000"/>
                          </a:schemeClr>
                        </a:solidFill>
                        <a:latin typeface="楷体" panose="02010609060101010101" pitchFamily="49" charset="-122"/>
                        <a:ea typeface="楷体" panose="02010609060101010101" pitchFamily="49" charset="-122"/>
                      </a:rPr>
                      <m:t>，即</m:t>
                    </m:r>
                    <m:r>
                      <a:rPr lang="en-US" altLang="zh-CN" sz="1400" b="1" i="1" smtClean="0">
                        <a:solidFill>
                          <a:srgbClr val="C00000"/>
                        </a:solidFill>
                        <a:latin typeface="Cambria Math" panose="02040503050406030204" pitchFamily="18" charset="0"/>
                        <a:ea typeface="楷体" panose="02010609060101010101" pitchFamily="49" charset="-122"/>
                      </a:rPr>
                      <m:t>𝒄</m:t>
                    </m:r>
                    <m:d>
                      <m:dPr>
                        <m:begChr m:val="["/>
                        <m:endChr m:val="]"/>
                        <m:ctrlPr>
                          <a:rPr lang="en-US" altLang="zh-CN" sz="1400" b="1" i="1">
                            <a:solidFill>
                              <a:srgbClr val="C00000"/>
                            </a:solidFill>
                            <a:latin typeface="Cambria Math" panose="02040503050406030204" pitchFamily="18" charset="0"/>
                            <a:ea typeface="楷体" panose="02010609060101010101" pitchFamily="49" charset="-122"/>
                          </a:rPr>
                        </m:ctrlPr>
                      </m:dPr>
                      <m:e>
                        <m:r>
                          <a:rPr lang="en-US" altLang="zh-CN" sz="1400" b="1" i="1">
                            <a:solidFill>
                              <a:srgbClr val="C00000"/>
                            </a:solidFill>
                            <a:latin typeface="Cambria Math" panose="02040503050406030204" pitchFamily="18" charset="0"/>
                            <a:ea typeface="楷体" panose="02010609060101010101" pitchFamily="49" charset="-122"/>
                          </a:rPr>
                          <m:t>𝒕</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𝒙</m:t>
                        </m:r>
                      </m:e>
                    </m:d>
                    <m:r>
                      <a:rPr lang="en-US" altLang="zh-CN" sz="1400" b="1">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𝒄</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400" b="1">
                    <a:solidFill>
                      <a:schemeClr val="accent6">
                        <a:lumMod val="50000"/>
                      </a:schemeClr>
                    </a:solidFill>
                    <a:latin typeface="+mn-ea"/>
                  </a:rPr>
                  <a:t>归纳步：</a:t>
                </a:r>
                <a:endParaRPr lang="en-US" altLang="zh-CN" sz="1400" b="1">
                  <a:solidFill>
                    <a:schemeClr val="accent6">
                      <a:lumMod val="50000"/>
                    </a:schemeClr>
                  </a:solidFill>
                  <a:latin typeface="+mn-ea"/>
                </a:endParaRPr>
              </a:p>
              <a:p>
                <a:pPr marL="742950" lvl="1" indent="-285750">
                  <a:spcBef>
                    <a:spcPts val="600"/>
                  </a:spcBef>
                  <a:spcAft>
                    <a:spcPts val="3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若存在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元函数符号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和项</a:t>
                </a:r>
                <a14:m>
                  <m:oMath xmlns:m="http://schemas.openxmlformats.org/officeDocument/2006/math">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oMath>
                </a14:m>
                <a:r>
                  <a:rPr lang="zh-CN" altLang="en-US" sz="1400"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𝒇</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lvl="1" algn="ctr">
                  <a:spcBef>
                    <a:spcPts val="600"/>
                  </a:spcBef>
                  <a:spcAft>
                    <a:spcPts val="300"/>
                  </a:spcAft>
                </a:pPr>
                <a14:m>
                  <m:oMathPara xmlns:m="http://schemas.openxmlformats.org/officeDocument/2006/math">
                    <m:oMathParaPr>
                      <m:jc m:val="centerGroup"/>
                    </m:oMathParaPr>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𝒔</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𝒇</m:t>
                      </m:r>
                      <m:r>
                        <a:rPr lang="en-US" altLang="zh-CN" sz="1400" b="1" i="1" smtClean="0">
                          <a:solidFill>
                            <a:srgbClr val="C00000"/>
                          </a:solidFill>
                          <a:latin typeface="Cambria Math" panose="02040503050406030204" pitchFamily="18" charset="0"/>
                          <a:ea typeface="楷体" panose="02010609060101010101" pitchFamily="49" charset="-122"/>
                        </a:rPr>
                        <m:t>(</m:t>
                      </m:r>
                      <m:sSub>
                        <m:sSubPr>
                          <m:ctrlPr>
                            <a:rPr lang="en-US" altLang="zh-CN" sz="1400" b="1" i="1" smtClean="0">
                              <a:solidFill>
                                <a:srgbClr val="C00000"/>
                              </a:solidFill>
                              <a:latin typeface="Cambria Math" panose="02040503050406030204" pitchFamily="18" charset="0"/>
                              <a:ea typeface="楷体" panose="02010609060101010101" pitchFamily="49" charset="-122"/>
                            </a:rPr>
                          </m:ctrlPr>
                        </m:sSubPr>
                        <m:e>
                          <m:r>
                            <a:rPr lang="en-US" altLang="zh-CN" sz="1400" b="1" i="1" smtClean="0">
                              <a:solidFill>
                                <a:srgbClr val="C00000"/>
                              </a:solidFill>
                              <a:latin typeface="Cambria Math" panose="02040503050406030204" pitchFamily="18" charset="0"/>
                              <a:ea typeface="楷体" panose="02010609060101010101" pitchFamily="49" charset="-122"/>
                            </a:rPr>
                            <m:t>𝒔</m:t>
                          </m:r>
                        </m:e>
                        <m:sub>
                          <m:r>
                            <a:rPr lang="en-US" altLang="zh-CN" sz="1400" b="1" i="1" smtClean="0">
                              <a:solidFill>
                                <a:srgbClr val="C00000"/>
                              </a:solidFill>
                              <a:latin typeface="Cambria Math" panose="02040503050406030204" pitchFamily="18" charset="0"/>
                              <a:ea typeface="楷体" panose="02010609060101010101" pitchFamily="49" charset="-122"/>
                            </a:rPr>
                            <m:t>𝟏</m:t>
                          </m:r>
                        </m:sub>
                      </m:sSub>
                      <m:r>
                        <a:rPr lang="en-US" altLang="zh-CN" sz="1400" b="1" i="1" smtClean="0">
                          <a:solidFill>
                            <a:srgbClr val="C00000"/>
                          </a:solidFill>
                          <a:latin typeface="Cambria Math" panose="02040503050406030204" pitchFamily="18" charset="0"/>
                          <a:ea typeface="楷体" panose="02010609060101010101" pitchFamily="49" charset="-122"/>
                        </a:rPr>
                        <m:t>,⋯, </m:t>
                      </m:r>
                      <m:sSub>
                        <m:sSubPr>
                          <m:ctrlPr>
                            <a:rPr lang="en-US" altLang="zh-CN" sz="1400" b="1" i="1" smtClean="0">
                              <a:solidFill>
                                <a:srgbClr val="C00000"/>
                              </a:solidFill>
                              <a:latin typeface="Cambria Math" panose="02040503050406030204" pitchFamily="18" charset="0"/>
                              <a:ea typeface="楷体" panose="02010609060101010101" pitchFamily="49" charset="-122"/>
                            </a:rPr>
                          </m:ctrlPr>
                        </m:sSubPr>
                        <m:e>
                          <m:r>
                            <a:rPr lang="en-US" altLang="zh-CN" sz="1400" b="1" i="1" smtClean="0">
                              <a:solidFill>
                                <a:srgbClr val="C00000"/>
                              </a:solidFill>
                              <a:latin typeface="Cambria Math" panose="02040503050406030204" pitchFamily="18" charset="0"/>
                              <a:ea typeface="楷体" panose="02010609060101010101" pitchFamily="49" charset="-122"/>
                            </a:rPr>
                            <m:t>𝒔</m:t>
                          </m:r>
                        </m:e>
                        <m:sub>
                          <m:r>
                            <a:rPr lang="en-US" altLang="zh-CN" sz="1400" b="1" i="1" smtClean="0">
                              <a:solidFill>
                                <a:srgbClr val="C00000"/>
                              </a:solidFill>
                              <a:latin typeface="Cambria Math" panose="02040503050406030204" pitchFamily="18" charset="0"/>
                              <a:ea typeface="楷体" panose="02010609060101010101" pitchFamily="49" charset="-122"/>
                            </a:rPr>
                            <m:t>𝒏</m:t>
                          </m:r>
                        </m:sub>
                      </m:sSub>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𝒕</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𝒙</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𝒇</m:t>
                      </m:r>
                      <m:r>
                        <a:rPr lang="en-US" altLang="zh-CN" sz="1400" b="1" i="1" smtClean="0">
                          <a:solidFill>
                            <a:srgbClr val="C00000"/>
                          </a:solidFill>
                          <a:latin typeface="Cambria Math" panose="02040503050406030204" pitchFamily="18" charset="0"/>
                          <a:ea typeface="楷体" panose="02010609060101010101" pitchFamily="49" charset="-122"/>
                        </a:rPr>
                        <m:t>(</m:t>
                      </m:r>
                      <m:sSub>
                        <m:sSubPr>
                          <m:ctrlPr>
                            <a:rPr lang="en-US" altLang="zh-CN" sz="1400" b="1" i="1" smtClean="0">
                              <a:solidFill>
                                <a:srgbClr val="C00000"/>
                              </a:solidFill>
                              <a:latin typeface="Cambria Math" panose="02040503050406030204" pitchFamily="18" charset="0"/>
                              <a:ea typeface="楷体" panose="02010609060101010101" pitchFamily="49" charset="-122"/>
                            </a:rPr>
                          </m:ctrlPr>
                        </m:sSubPr>
                        <m:e>
                          <m:r>
                            <a:rPr lang="en-US" altLang="zh-CN" sz="1400" b="1" i="1" smtClean="0">
                              <a:solidFill>
                                <a:srgbClr val="C00000"/>
                              </a:solidFill>
                              <a:latin typeface="Cambria Math" panose="02040503050406030204" pitchFamily="18" charset="0"/>
                              <a:ea typeface="楷体" panose="02010609060101010101" pitchFamily="49" charset="-122"/>
                            </a:rPr>
                            <m:t>𝒔</m:t>
                          </m:r>
                        </m:e>
                        <m:sub>
                          <m:r>
                            <a:rPr lang="en-US" altLang="zh-CN" sz="1400" b="1" i="1" smtClean="0">
                              <a:solidFill>
                                <a:srgbClr val="C00000"/>
                              </a:solidFill>
                              <a:latin typeface="Cambria Math" panose="02040503050406030204" pitchFamily="18" charset="0"/>
                              <a:ea typeface="楷体" panose="02010609060101010101" pitchFamily="49" charset="-122"/>
                            </a:rPr>
                            <m:t>𝟏</m:t>
                          </m:r>
                        </m:sub>
                      </m:sSub>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𝒕</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𝒙</m:t>
                      </m:r>
                      <m:r>
                        <a:rPr lang="en-US" altLang="zh-CN" sz="1400" b="1" i="1" smtClean="0">
                          <a:solidFill>
                            <a:srgbClr val="C00000"/>
                          </a:solidFill>
                          <a:latin typeface="Cambria Math" panose="02040503050406030204" pitchFamily="18" charset="0"/>
                          <a:ea typeface="楷体" panose="02010609060101010101" pitchFamily="49" charset="-122"/>
                        </a:rPr>
                        <m:t>], ⋯, </m:t>
                      </m:r>
                      <m:sSub>
                        <m:sSubPr>
                          <m:ctrlPr>
                            <a:rPr lang="en-US" altLang="zh-CN" sz="1400" b="1" i="1" smtClean="0">
                              <a:solidFill>
                                <a:srgbClr val="C00000"/>
                              </a:solidFill>
                              <a:latin typeface="Cambria Math" panose="02040503050406030204" pitchFamily="18" charset="0"/>
                              <a:ea typeface="楷体" panose="02010609060101010101" pitchFamily="49" charset="-122"/>
                            </a:rPr>
                          </m:ctrlPr>
                        </m:sSubPr>
                        <m:e>
                          <m:r>
                            <a:rPr lang="en-US" altLang="zh-CN" sz="1400" b="1" i="1" smtClean="0">
                              <a:solidFill>
                                <a:srgbClr val="C00000"/>
                              </a:solidFill>
                              <a:latin typeface="Cambria Math" panose="02040503050406030204" pitchFamily="18" charset="0"/>
                              <a:ea typeface="楷体" panose="02010609060101010101" pitchFamily="49" charset="-122"/>
                            </a:rPr>
                            <m:t>𝒔</m:t>
                          </m:r>
                        </m:e>
                        <m:sub>
                          <m:r>
                            <a:rPr lang="en-US" altLang="zh-CN" sz="1400" b="1" i="1" smtClean="0">
                              <a:solidFill>
                                <a:srgbClr val="C00000"/>
                              </a:solidFill>
                              <a:latin typeface="Cambria Math" panose="02040503050406030204" pitchFamily="18" charset="0"/>
                              <a:ea typeface="楷体" panose="02010609060101010101" pitchFamily="49" charset="-122"/>
                            </a:rPr>
                            <m:t>𝒏</m:t>
                          </m:r>
                        </m:sub>
                      </m:sSub>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𝒕</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𝒙</m:t>
                      </m:r>
                      <m:r>
                        <a:rPr lang="en-US" altLang="zh-CN" sz="1400" b="1" i="1" smtClean="0">
                          <a:solidFill>
                            <a:srgbClr val="C00000"/>
                          </a:solidFill>
                          <a:latin typeface="Cambria Math" panose="02040503050406030204" pitchFamily="18" charset="0"/>
                          <a:ea typeface="楷体" panose="02010609060101010101" pitchFamily="49" charset="-122"/>
                        </a:rPr>
                        <m:t>])</m:t>
                      </m:r>
                    </m:oMath>
                  </m:oMathPara>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0EA42685-0E6A-4B34-9828-AE25E20DEC07}"/>
                  </a:ext>
                </a:extLst>
              </p:cNvPr>
              <p:cNvSpPr txBox="1">
                <a:spLocks noRot="1" noChangeAspect="1" noMove="1" noResize="1" noEditPoints="1" noAdjustHandles="1" noChangeArrowheads="1" noChangeShapeType="1" noTextEdit="1"/>
              </p:cNvSpPr>
              <p:nvPr/>
            </p:nvSpPr>
            <p:spPr>
              <a:xfrm>
                <a:off x="725360" y="919418"/>
                <a:ext cx="7693273" cy="2616101"/>
              </a:xfrm>
              <a:prstGeom prst="rect">
                <a:avLst/>
              </a:prstGeom>
              <a:blipFill>
                <a:blip r:embed="rId2"/>
                <a:stretch>
                  <a:fillRect l="-475" t="-1166" r="-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AB50677-618B-43F7-B90F-998DB0769310}"/>
                  </a:ext>
                </a:extLst>
              </p:cNvPr>
              <p:cNvSpPr txBox="1"/>
              <p:nvPr/>
            </p:nvSpPr>
            <p:spPr>
              <a:xfrm>
                <a:off x="725360" y="3854750"/>
                <a:ext cx="5778013"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在一阶算术语言中，项</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e>
                    </m:d>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8AB50677-618B-43F7-B90F-998DB0769310}"/>
                  </a:ext>
                </a:extLst>
              </p:cNvPr>
              <p:cNvSpPr txBox="1">
                <a:spLocks noRot="1" noChangeAspect="1" noMove="1" noResize="1" noEditPoints="1" noAdjustHandles="1" noChangeArrowheads="1" noChangeShapeType="1" noTextEdit="1"/>
              </p:cNvSpPr>
              <p:nvPr/>
            </p:nvSpPr>
            <p:spPr>
              <a:xfrm>
                <a:off x="725360" y="3854750"/>
                <a:ext cx="5778013" cy="369332"/>
              </a:xfrm>
              <a:prstGeom prst="rect">
                <a:avLst/>
              </a:prstGeom>
              <a:blipFill>
                <a:blip r:embed="rId3"/>
                <a:stretch>
                  <a:fillRect l="-949"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05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一阶逻辑公式的符号集</a:t>
            </a:r>
            <a:r>
              <a:rPr lang="en-US" altLang="zh-CN" sz="1400"/>
              <a:t>-</a:t>
            </a:r>
            <a:r>
              <a:rPr lang="zh-CN" altLang="en-US" sz="1400"/>
              <a:t>逻辑符号</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6B1BAD0B-7F5C-4B41-AE56-891D5F1DA821}"/>
              </a:ext>
            </a:extLst>
          </p:cNvPr>
          <p:cNvSpPr txBox="1"/>
          <p:nvPr/>
        </p:nvSpPr>
        <p:spPr>
          <a:xfrm>
            <a:off x="838457" y="847244"/>
            <a:ext cx="7467080" cy="618118"/>
          </a:xfrm>
          <a:prstGeom prst="rect">
            <a:avLst/>
          </a:prstGeom>
          <a:solidFill>
            <a:schemeClr val="accent4">
              <a:lumMod val="20000"/>
              <a:lumOff val="80000"/>
            </a:schemeClr>
          </a:solidFill>
        </p:spPr>
        <p:txBody>
          <a:bodyPr wrap="square" rtlCol="0">
            <a:spAutoFit/>
          </a:bodyPr>
          <a:lstStyle/>
          <a:p>
            <a:pPr>
              <a:spcAft>
                <a:spcPts val="450"/>
              </a:spcAft>
            </a:pPr>
            <a:r>
              <a:rPr lang="zh-CN" altLang="en-US" sz="1500" b="1" dirty="0">
                <a:solidFill>
                  <a:srgbClr val="002060"/>
                </a:solidFill>
              </a:rPr>
              <a:t>逻辑语言是逻辑公式的集合，逻辑公式是给定符号集的符号按照一定规则构成的符号串</a:t>
            </a:r>
            <a:endParaRPr lang="en-US" altLang="zh-CN" sz="1500" b="1" dirty="0">
              <a:solidFill>
                <a:srgbClr val="002060"/>
              </a:solidFill>
            </a:endParaRPr>
          </a:p>
          <a:p>
            <a:pPr marL="214313" indent="-214313">
              <a:spcAft>
                <a:spcPts val="450"/>
              </a:spcAft>
              <a:buFont typeface="Arial" panose="020B0604020202020204" pitchFamily="34" charset="0"/>
              <a:buChar char="•"/>
            </a:pPr>
            <a:r>
              <a:rPr lang="zh-CN" altLang="en-US" sz="1500" b="1" dirty="0">
                <a:solidFill>
                  <a:srgbClr val="C00000"/>
                </a:solidFill>
                <a:latin typeface="楷体" panose="02010609060101010101" pitchFamily="49" charset="-122"/>
                <a:ea typeface="楷体" panose="02010609060101010101" pitchFamily="49" charset="-122"/>
              </a:rPr>
              <a:t>逻辑公式的语法</a:t>
            </a:r>
            <a:r>
              <a:rPr lang="en-US" altLang="zh-CN" sz="1500" b="1" dirty="0">
                <a:solidFill>
                  <a:srgbClr val="C00000"/>
                </a:solidFill>
                <a:latin typeface="Arial" panose="020B0604020202020204" pitchFamily="34" charset="0"/>
                <a:ea typeface="楷体" panose="02010609060101010101" pitchFamily="49" charset="-122"/>
                <a:cs typeface="Arial" panose="020B0604020202020204" pitchFamily="34" charset="0"/>
              </a:rPr>
              <a:t>(syntax)</a:t>
            </a:r>
            <a:r>
              <a:rPr lang="zh-CN" altLang="en-US" sz="1500" b="1" dirty="0">
                <a:solidFill>
                  <a:srgbClr val="C00000"/>
                </a:solidFill>
                <a:latin typeface="楷体" panose="02010609060101010101" pitchFamily="49" charset="-122"/>
                <a:ea typeface="楷体" panose="02010609060101010101" pitchFamily="49" charset="-122"/>
              </a:rPr>
              <a:t>就是构成公式的规则，体现为逻辑公式的归纳定义</a:t>
            </a:r>
          </a:p>
        </p:txBody>
      </p:sp>
      <p:sp>
        <p:nvSpPr>
          <p:cNvPr id="9" name="文本框 8">
            <a:extLst>
              <a:ext uri="{FF2B5EF4-FFF2-40B4-BE49-F238E27FC236}">
                <a16:creationId xmlns:a16="http://schemas.microsoft.com/office/drawing/2014/main" id="{A3D41443-73CF-47F0-8B94-B1C6905503CC}"/>
              </a:ext>
            </a:extLst>
          </p:cNvPr>
          <p:cNvSpPr txBox="1"/>
          <p:nvPr/>
        </p:nvSpPr>
        <p:spPr>
          <a:xfrm>
            <a:off x="838457" y="1704998"/>
            <a:ext cx="6846198" cy="323165"/>
          </a:xfrm>
          <a:prstGeom prst="rect">
            <a:avLst/>
          </a:prstGeom>
          <a:solidFill>
            <a:schemeClr val="accent5">
              <a:lumMod val="20000"/>
              <a:lumOff val="80000"/>
            </a:schemeClr>
          </a:solidFill>
        </p:spPr>
        <p:txBody>
          <a:bodyPr wrap="square" rtlCol="0">
            <a:spAutoFit/>
          </a:bodyPr>
          <a:lstStyle/>
          <a:p>
            <a:r>
              <a:rPr lang="zh-CN" altLang="en-US" sz="1500" b="1">
                <a:solidFill>
                  <a:srgbClr val="002060"/>
                </a:solidFill>
              </a:rPr>
              <a:t>一阶逻辑公式中允许出现的符号分为</a:t>
            </a:r>
            <a:r>
              <a:rPr lang="zh-CN" altLang="en-US" sz="1500" b="1">
                <a:solidFill>
                  <a:srgbClr val="C00000"/>
                </a:solidFill>
              </a:rPr>
              <a:t>非逻辑</a:t>
            </a:r>
            <a:r>
              <a:rPr lang="en-US" altLang="zh-CN" sz="1500" b="1">
                <a:solidFill>
                  <a:srgbClr val="C00000"/>
                </a:solidFill>
              </a:rPr>
              <a:t>(non-logical)</a:t>
            </a:r>
            <a:r>
              <a:rPr lang="zh-CN" altLang="en-US" sz="1500" b="1">
                <a:solidFill>
                  <a:srgbClr val="C00000"/>
                </a:solidFill>
              </a:rPr>
              <a:t>符号</a:t>
            </a:r>
            <a:r>
              <a:rPr lang="zh-CN" altLang="en-US" sz="1500" b="1">
                <a:solidFill>
                  <a:srgbClr val="002060"/>
                </a:solidFill>
              </a:rPr>
              <a:t>和</a:t>
            </a:r>
            <a:r>
              <a:rPr lang="zh-CN" altLang="en-US" sz="1500" b="1">
                <a:solidFill>
                  <a:srgbClr val="C00000"/>
                </a:solidFill>
              </a:rPr>
              <a:t>逻辑</a:t>
            </a:r>
            <a:r>
              <a:rPr lang="en-US" altLang="zh-CN" sz="1500" b="1">
                <a:solidFill>
                  <a:srgbClr val="C00000"/>
                </a:solidFill>
              </a:rPr>
              <a:t>(logical)</a:t>
            </a:r>
            <a:r>
              <a:rPr lang="zh-CN" altLang="en-US" sz="1500" b="1">
                <a:solidFill>
                  <a:srgbClr val="C00000"/>
                </a:solidFill>
              </a:rPr>
              <a:t>符号</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563A6EA-6D38-492F-B92B-9F3EEBC0BAD6}"/>
                  </a:ext>
                </a:extLst>
              </p:cNvPr>
              <p:cNvSpPr txBox="1"/>
              <p:nvPr/>
            </p:nvSpPr>
            <p:spPr>
              <a:xfrm>
                <a:off x="838457" y="2328720"/>
                <a:ext cx="3828640" cy="2085699"/>
              </a:xfrm>
              <a:prstGeom prst="rect">
                <a:avLst/>
              </a:prstGeom>
              <a:solidFill>
                <a:schemeClr val="accent2">
                  <a:lumMod val="20000"/>
                  <a:lumOff val="80000"/>
                  <a:alpha val="50000"/>
                </a:schemeClr>
              </a:solidFill>
            </p:spPr>
            <p:txBody>
              <a:bodyPr wrap="square" rtlCol="0">
                <a:spAutoFit/>
              </a:bodyPr>
              <a:lstStyle/>
              <a:p>
                <a:pPr algn="ctr">
                  <a:lnSpc>
                    <a:spcPts val="2250"/>
                  </a:lnSpc>
                  <a:spcBef>
                    <a:spcPts val="450"/>
                  </a:spcBef>
                </a:pPr>
                <a:r>
                  <a:rPr lang="zh-CN" altLang="en-US" sz="1800" b="1">
                    <a:solidFill>
                      <a:srgbClr val="C00000"/>
                    </a:solidFill>
                  </a:rPr>
                  <a:t>逻辑符号</a:t>
                </a:r>
                <a:endParaRPr lang="en-US" altLang="zh-CN" sz="1800" b="1">
                  <a:solidFill>
                    <a:srgbClr val="C00000"/>
                  </a:solidFill>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个体变量</a:t>
                </a:r>
                <a:r>
                  <a:rPr lang="zh-CN" altLang="en-US" sz="1500" b="1">
                    <a:solidFill>
                      <a:srgbClr val="002060"/>
                    </a:solidFill>
                    <a:latin typeface="楷体" panose="02010609060101010101" pitchFamily="49" charset="-122"/>
                    <a:ea typeface="楷体" panose="02010609060101010101" pitchFamily="49" charset="-122"/>
                  </a:rPr>
                  <a:t>符号：用小写字母</a:t>
                </a:r>
                <a14:m>
                  <m:oMath xmlns:m="http://schemas.openxmlformats.org/officeDocument/2006/math">
                    <m:r>
                      <a:rPr lang="en-US" altLang="zh-CN" sz="1500" b="1" i="1">
                        <a:solidFill>
                          <a:srgbClr val="002060"/>
                        </a:solidFill>
                        <a:latin typeface="Cambria Math" panose="02040503050406030204" pitchFamily="18" charset="0"/>
                      </a:rPr>
                      <m:t>𝒙</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𝒚</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𝒛</m:t>
                    </m:r>
                    <m:r>
                      <a:rPr lang="en-US" altLang="zh-CN" sz="1500" b="1" i="1">
                        <a:solidFill>
                          <a:srgbClr val="002060"/>
                        </a:solidFill>
                        <a:latin typeface="Cambria Math" panose="02040503050406030204" pitchFamily="18" charset="0"/>
                      </a:rPr>
                      <m:t>, ⋯</m:t>
                    </m:r>
                  </m:oMath>
                </a14:m>
                <a:r>
                  <a:rPr lang="zh-CN" altLang="en-US" sz="1500" b="1">
                    <a:solidFill>
                      <a:srgbClr val="002060"/>
                    </a:solidFill>
                    <a:latin typeface="楷体" panose="02010609060101010101" pitchFamily="49" charset="-122"/>
                    <a:ea typeface="楷体" panose="02010609060101010101" pitchFamily="49" charset="-122"/>
                  </a:rPr>
                  <a:t>等表示，记所有个体变量符号构成的集合为</a:t>
                </a:r>
                <a14:m>
                  <m:oMath xmlns:m="http://schemas.openxmlformats.org/officeDocument/2006/math">
                    <m:r>
                      <a:rPr lang="en-US" altLang="zh-CN" sz="1500" b="1" i="1">
                        <a:solidFill>
                          <a:srgbClr val="002060"/>
                        </a:solidFill>
                        <a:latin typeface="Cambria Math" panose="02040503050406030204" pitchFamily="18" charset="0"/>
                      </a:rPr>
                      <m:t>𝑽</m:t>
                    </m:r>
                  </m:oMath>
                </a14:m>
                <a:endParaRPr lang="en-US" altLang="zh-CN" sz="1500" b="1">
                  <a:solidFill>
                    <a:srgbClr val="002060"/>
                  </a:solidFill>
                  <a:latin typeface="楷体" panose="02010609060101010101" pitchFamily="49" charset="-122"/>
                  <a:ea typeface="楷体" panose="02010609060101010101" pitchFamily="49" charset="-122"/>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逻辑运算</a:t>
                </a:r>
                <a:r>
                  <a:rPr lang="zh-CN" altLang="en-US" sz="1500" b="1">
                    <a:solidFill>
                      <a:srgbClr val="002060"/>
                    </a:solidFill>
                    <a:latin typeface="楷体" panose="02010609060101010101" pitchFamily="49" charset="-122"/>
                    <a:ea typeface="楷体" panose="02010609060101010101" pitchFamily="49" charset="-122"/>
                  </a:rPr>
                  <a:t>符：</a:t>
                </a:r>
                <a14:m>
                  <m:oMath xmlns:m="http://schemas.openxmlformats.org/officeDocument/2006/math">
                    <m:r>
                      <a:rPr lang="en-US" altLang="zh-CN" sz="1500" b="1" i="1">
                        <a:solidFill>
                          <a:srgbClr val="002060"/>
                        </a:solidFill>
                        <a:latin typeface="Cambria Math" panose="02040503050406030204" pitchFamily="18" charset="0"/>
                      </a:rPr>
                      <m:t>¬, ∧, ∨, →, ↔</m:t>
                    </m:r>
                  </m:oMath>
                </a14:m>
                <a:endParaRPr lang="en-US" altLang="zh-CN" sz="1500" b="1">
                  <a:solidFill>
                    <a:srgbClr val="002060"/>
                  </a:solidFill>
                  <a:latin typeface="楷体" panose="02010609060101010101" pitchFamily="49" charset="-122"/>
                  <a:ea typeface="楷体" panose="02010609060101010101" pitchFamily="49" charset="-122"/>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量词</a:t>
                </a:r>
                <a:r>
                  <a:rPr lang="zh-CN" altLang="en-US" sz="1500" b="1">
                    <a:solidFill>
                      <a:srgbClr val="002060"/>
                    </a:solidFill>
                    <a:latin typeface="楷体" panose="02010609060101010101" pitchFamily="49" charset="-122"/>
                    <a:ea typeface="楷体" panose="02010609060101010101" pitchFamily="49" charset="-122"/>
                  </a:rPr>
                  <a:t>符号：全称量词</a:t>
                </a:r>
                <a14:m>
                  <m:oMath xmlns:m="http://schemas.openxmlformats.org/officeDocument/2006/math">
                    <m:r>
                      <a:rPr lang="en-US" altLang="zh-CN" sz="1500" b="1" i="1">
                        <a:solidFill>
                          <a:srgbClr val="002060"/>
                        </a:solidFill>
                        <a:latin typeface="Cambria Math" panose="02040503050406030204" pitchFamily="18" charset="0"/>
                      </a:rPr>
                      <m:t>∀</m:t>
                    </m:r>
                  </m:oMath>
                </a14:m>
                <a:r>
                  <a:rPr lang="en-US" altLang="zh-CN" sz="1500" b="1">
                    <a:solidFill>
                      <a:srgbClr val="002060"/>
                    </a:solidFill>
                    <a:latin typeface="楷体" panose="02010609060101010101" pitchFamily="49" charset="-122"/>
                    <a:ea typeface="楷体" panose="02010609060101010101" pitchFamily="49" charset="-122"/>
                  </a:rPr>
                  <a:t>, </a:t>
                </a:r>
                <a:r>
                  <a:rPr lang="zh-CN" altLang="en-US" sz="1500" b="1">
                    <a:solidFill>
                      <a:srgbClr val="002060"/>
                    </a:solidFill>
                    <a:latin typeface="楷体" panose="02010609060101010101" pitchFamily="49" charset="-122"/>
                    <a:ea typeface="楷体" panose="02010609060101010101" pitchFamily="49" charset="-122"/>
                  </a:rPr>
                  <a:t>存在量词</a:t>
                </a:r>
                <a14:m>
                  <m:oMath xmlns:m="http://schemas.openxmlformats.org/officeDocument/2006/math">
                    <m:r>
                      <a:rPr lang="en-US" altLang="zh-CN" sz="1500" b="1" i="1">
                        <a:solidFill>
                          <a:srgbClr val="002060"/>
                        </a:solidFill>
                        <a:latin typeface="Cambria Math" panose="02040503050406030204" pitchFamily="18" charset="0"/>
                      </a:rPr>
                      <m:t>∃</m:t>
                    </m:r>
                  </m:oMath>
                </a14:m>
                <a:endParaRPr lang="en-US" altLang="zh-CN" sz="1500" b="1">
                  <a:solidFill>
                    <a:srgbClr val="002060"/>
                  </a:solidFill>
                  <a:latin typeface="楷体" panose="02010609060101010101" pitchFamily="49" charset="-122"/>
                  <a:ea typeface="楷体" panose="02010609060101010101" pitchFamily="49" charset="-122"/>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辅助符号</a:t>
                </a:r>
                <a:r>
                  <a:rPr lang="zh-CN" altLang="en-US" sz="1500" b="1">
                    <a:solidFill>
                      <a:srgbClr val="002060"/>
                    </a:solidFill>
                    <a:latin typeface="楷体" panose="02010609060101010101" pitchFamily="49" charset="-122"/>
                    <a:ea typeface="楷体" panose="02010609060101010101" pitchFamily="49" charset="-122"/>
                  </a:rPr>
                  <a:t>：左右圆括号</a:t>
                </a:r>
                <a14:m>
                  <m:oMath xmlns:m="http://schemas.openxmlformats.org/officeDocument/2006/math">
                    <m:r>
                      <a:rPr lang="en-US" altLang="zh-CN" sz="1500" b="1" i="1">
                        <a:solidFill>
                          <a:srgbClr val="002060"/>
                        </a:solidFill>
                        <a:latin typeface="Cambria Math" panose="02040503050406030204" pitchFamily="18" charset="0"/>
                      </a:rPr>
                      <m:t>(</m:t>
                    </m:r>
                  </m:oMath>
                </a14:m>
                <a:r>
                  <a:rPr lang="zh-CN" altLang="en-US" sz="15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500" b="1" i="1">
                        <a:solidFill>
                          <a:srgbClr val="002060"/>
                        </a:solidFill>
                        <a:latin typeface="Cambria Math" panose="02040503050406030204" pitchFamily="18" charset="0"/>
                      </a:rPr>
                      <m:t>)</m:t>
                    </m:r>
                  </m:oMath>
                </a14:m>
                <a:r>
                  <a:rPr lang="zh-CN" altLang="en-US" sz="1500" b="1">
                    <a:solidFill>
                      <a:srgbClr val="002060"/>
                    </a:solidFill>
                    <a:latin typeface="楷体" panose="02010609060101010101" pitchFamily="49" charset="-122"/>
                    <a:ea typeface="楷体" panose="02010609060101010101" pitchFamily="49" charset="-122"/>
                  </a:rPr>
                  <a:t>，以及逗号</a:t>
                </a:r>
                <a:endParaRPr lang="zh-CN" altLang="en-US" sz="1013" b="1">
                  <a:solidFill>
                    <a:srgbClr val="002060"/>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8563A6EA-6D38-492F-B92B-9F3EEBC0BAD6}"/>
                  </a:ext>
                </a:extLst>
              </p:cNvPr>
              <p:cNvSpPr txBox="1">
                <a:spLocks noRot="1" noChangeAspect="1" noMove="1" noResize="1" noEditPoints="1" noAdjustHandles="1" noChangeArrowheads="1" noChangeShapeType="1" noTextEdit="1"/>
              </p:cNvSpPr>
              <p:nvPr/>
            </p:nvSpPr>
            <p:spPr>
              <a:xfrm>
                <a:off x="838457" y="2328720"/>
                <a:ext cx="3828640" cy="2085699"/>
              </a:xfrm>
              <a:prstGeom prst="rect">
                <a:avLst/>
              </a:prstGeom>
              <a:blipFill>
                <a:blip r:embed="rId2"/>
                <a:stretch>
                  <a:fillRect l="-478" t="-1170" b="-2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DCC8CEC-7FFB-4926-8293-9E7AB8CCDB67}"/>
                  </a:ext>
                </a:extLst>
              </p:cNvPr>
              <p:cNvSpPr txBox="1"/>
              <p:nvPr/>
            </p:nvSpPr>
            <p:spPr>
              <a:xfrm>
                <a:off x="5051875" y="2460612"/>
                <a:ext cx="3253662" cy="922240"/>
              </a:xfrm>
              <a:prstGeom prst="rect">
                <a:avLst/>
              </a:prstGeom>
              <a:solidFill>
                <a:schemeClr val="accent4">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有时也根据逻辑运算符的完备集，只使用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，或者只使用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，或者只使用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7DCC8CEC-7FFB-4926-8293-9E7AB8CCDB67}"/>
                  </a:ext>
                </a:extLst>
              </p:cNvPr>
              <p:cNvSpPr txBox="1">
                <a:spLocks noRot="1" noChangeAspect="1" noMove="1" noResize="1" noEditPoints="1" noAdjustHandles="1" noChangeArrowheads="1" noChangeShapeType="1" noTextEdit="1"/>
              </p:cNvSpPr>
              <p:nvPr/>
            </p:nvSpPr>
            <p:spPr>
              <a:xfrm>
                <a:off x="5051875" y="2460612"/>
                <a:ext cx="3253662" cy="922240"/>
              </a:xfrm>
              <a:prstGeom prst="rect">
                <a:avLst/>
              </a:prstGeom>
              <a:blipFill>
                <a:blip r:embed="rId3"/>
                <a:stretch>
                  <a:fillRect l="-1126" b="-7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AC20B36-6920-42DB-BF1F-AC0B476A3219}"/>
                  </a:ext>
                </a:extLst>
              </p:cNvPr>
              <p:cNvSpPr txBox="1"/>
              <p:nvPr/>
            </p:nvSpPr>
            <p:spPr>
              <a:xfrm>
                <a:off x="5051875" y="3588127"/>
                <a:ext cx="2863689" cy="640753"/>
              </a:xfrm>
              <a:prstGeom prst="rect">
                <a:avLst/>
              </a:prstGeom>
              <a:solidFill>
                <a:schemeClr val="accent4">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量词也可只使用全称量词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，或者只使用存在量词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endParaRPr lang="zh-CN" altLang="en-US" sz="16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2AC20B36-6920-42DB-BF1F-AC0B476A3219}"/>
                  </a:ext>
                </a:extLst>
              </p:cNvPr>
              <p:cNvSpPr txBox="1">
                <a:spLocks noRot="1" noChangeAspect="1" noMove="1" noResize="1" noEditPoints="1" noAdjustHandles="1" noChangeArrowheads="1" noChangeShapeType="1" noTextEdit="1"/>
              </p:cNvSpPr>
              <p:nvPr/>
            </p:nvSpPr>
            <p:spPr>
              <a:xfrm>
                <a:off x="5051875" y="3588127"/>
                <a:ext cx="2863689" cy="640753"/>
              </a:xfrm>
              <a:prstGeom prst="rect">
                <a:avLst/>
              </a:prstGeom>
              <a:blipFill>
                <a:blip r:embed="rId4"/>
                <a:stretch>
                  <a:fillRect l="-1279"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6B1E9A1-432C-490E-919F-E71CA0E97FBB}"/>
                  </a:ext>
                </a:extLst>
              </p:cNvPr>
              <p:cNvSpPr txBox="1"/>
              <p:nvPr/>
            </p:nvSpPr>
            <p:spPr>
              <a:xfrm>
                <a:off x="725360" y="880156"/>
                <a:ext cx="7693273" cy="3613553"/>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是项，</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是个体变量，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是一阶逻辑公式，在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中用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C00000"/>
                    </a:solidFill>
                    <a:latin typeface="等线" panose="02010600030101010101" pitchFamily="2" charset="-122"/>
                  </a:rPr>
                  <a:t>替换</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得到的公式记为</a:t>
                </a:r>
                <a14:m>
                  <m:oMath xmlns:m="http://schemas.openxmlformats.org/officeDocument/2006/math">
                    <m:r>
                      <a:rPr lang="en-US" altLang="zh-CN" sz="1600" b="1" i="1">
                        <a:solidFill>
                          <a:srgbClr val="C00000"/>
                        </a:solidFill>
                        <a:latin typeface="Cambria Math" panose="02040503050406030204" pitchFamily="18" charset="0"/>
                        <a:ea typeface="楷体" panose="02010609060101010101" pitchFamily="49" charset="-122"/>
                      </a:rPr>
                      <m:t>𝑨</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𝒕</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𝒙</m:t>
                    </m:r>
                    <m:r>
                      <a:rPr lang="en-US" altLang="zh-CN" sz="1600" b="1" i="1">
                        <a:solidFill>
                          <a:srgbClr val="C00000"/>
                        </a:solidFill>
                        <a:latin typeface="Cambria Math" panose="02040503050406030204" pitchFamily="18" charset="0"/>
                        <a:ea typeface="楷体" panose="02010609060101010101" pitchFamily="49" charset="-122"/>
                      </a:rPr>
                      <m:t>]</m:t>
                    </m:r>
                  </m:oMath>
                </a14:m>
                <a:r>
                  <a:rPr lang="zh-CN" altLang="en-US" sz="1600" b="1">
                    <a:solidFill>
                      <a:srgbClr val="002060"/>
                    </a:solidFill>
                    <a:latin typeface="楷体" panose="02010609060101010101" pitchFamily="49" charset="-122"/>
                    <a:ea typeface="楷体" panose="02010609060101010101" pitchFamily="49" charset="-122"/>
                  </a:rPr>
                  <a:t>，针对</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归纳定义为：</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6">
                        <a:lumMod val="50000"/>
                      </a:schemeClr>
                    </a:solidFill>
                    <a:latin typeface="+mn-ea"/>
                  </a:rPr>
                  <a:t>归纳基：</a:t>
                </a:r>
                <a:endParaRPr lang="en-US" altLang="zh-CN" sz="1400" b="1">
                  <a:solidFill>
                    <a:schemeClr val="accent6">
                      <a:lumMod val="50000"/>
                    </a:schemeClr>
                  </a:solidFill>
                  <a:latin typeface="+mn-ea"/>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是原子公式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e>
                    </m:d>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𝟏</m:t>
                            </m:r>
                          </m:sub>
                        </m:sSub>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e>
                          <m:sub>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𝒏</m:t>
                            </m:r>
                          </m:sub>
                        </m:sSub>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6">
                        <a:lumMod val="50000"/>
                      </a:schemeClr>
                    </a:solidFill>
                    <a:latin typeface="+mn-ea"/>
                  </a:rPr>
                  <a:t>归纳步：</a:t>
                </a:r>
                <a:endParaRPr lang="en-US" altLang="zh-CN" sz="1400" b="1">
                  <a:solidFill>
                    <a:schemeClr val="accent6">
                      <a:lumMod val="50000"/>
                    </a:schemeClr>
                  </a:solidFill>
                  <a:latin typeface="+mn-ea"/>
                </a:endParaRPr>
              </a:p>
              <a:p>
                <a:pPr marL="742950" lvl="1"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e>
                    </m:d>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a:t>
                </a:r>
                <a:endParaRPr lang="en-US" altLang="zh-CN" sz="1400" b="1" i="1">
                  <a:solidFill>
                    <a:schemeClr val="accent2">
                      <a:lumMod val="50000"/>
                    </a:schemeClr>
                  </a:solidFill>
                  <a:latin typeface="Cambria Math" panose="02040503050406030204" pitchFamily="18" charset="0"/>
                  <a:ea typeface="楷体" panose="02010609060101010101" pitchFamily="49" charset="-122"/>
                </a:endParaRPr>
              </a:p>
              <a:p>
                <a:pPr lvl="1" algn="ctr">
                  <a:lnSpc>
                    <a:spcPts val="2000"/>
                  </a:lnSpc>
                  <a:spcBef>
                    <a:spcPts val="600"/>
                  </a:spcBef>
                </a:pP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e>
                    </m:d>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rPr>
                  <a:t>，这里</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latin typeface="楷体" panose="02010609060101010101" pitchFamily="49" charset="-122"/>
                  </a:rPr>
                  <a:t>表示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 ∨, →</m:t>
                    </m:r>
                  </m:oMath>
                </a14:m>
                <a:r>
                  <a:rPr lang="zh-CN" altLang="en-US" sz="1400" b="1">
                    <a:solidFill>
                      <a:schemeClr val="accent2">
                        <a:lumMod val="50000"/>
                      </a:schemeClr>
                    </a:solidFill>
                    <a:latin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endParaRPr lang="en-US" altLang="zh-CN" sz="1400" b="1">
                  <a:solidFill>
                    <a:schemeClr val="accent2">
                      <a:lumMod val="50000"/>
                    </a:schemeClr>
                  </a:solidFill>
                  <a:latin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𝒙𝑩</m:t>
                        </m:r>
                      </m:e>
                    </m:d>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，这里</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𝒚</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是不同于</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的个体变量，则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𝒚𝑩</m:t>
                        </m:r>
                      </m:e>
                    </m:d>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𝒚</m:t>
                    </m:r>
                    <m:d>
                      <m:dPr>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𝒙𝑩</m:t>
                        </m:r>
                      </m:e>
                    </m:d>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𝒚</m:t>
                    </m:r>
                    <m:r>
                      <a:rPr lang="en-US" altLang="zh-CN" sz="1400" b="1" i="1">
                        <a:solidFill>
                          <a:schemeClr val="accent2">
                            <a:lumMod val="50000"/>
                          </a:schemeClr>
                        </a:solidFill>
                        <a:latin typeface="Cambria Math" panose="02040503050406030204" pitchFamily="18" charset="0"/>
                        <a:ea typeface="楷体" panose="02010609060101010101" pitchFamily="49" charset="-122"/>
                      </a:rPr>
                      <m:t> </m:t>
                    </m:r>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，这里</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𝒚</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是不同于</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的个体变量，则</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𝒚𝑩</m:t>
                        </m:r>
                      </m:e>
                    </m:d>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𝒚</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e>
                    </m:d>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0" name="文本框 9">
                <a:extLst>
                  <a:ext uri="{FF2B5EF4-FFF2-40B4-BE49-F238E27FC236}">
                    <a16:creationId xmlns:a16="http://schemas.microsoft.com/office/drawing/2014/main" id="{E6B1E9A1-432C-490E-919F-E71CA0E97FBB}"/>
                  </a:ext>
                </a:extLst>
              </p:cNvPr>
              <p:cNvSpPr txBox="1">
                <a:spLocks noRot="1" noChangeAspect="1" noMove="1" noResize="1" noEditPoints="1" noAdjustHandles="1" noChangeArrowheads="1" noChangeShapeType="1" noTextEdit="1"/>
              </p:cNvSpPr>
              <p:nvPr/>
            </p:nvSpPr>
            <p:spPr>
              <a:xfrm>
                <a:off x="725360" y="880156"/>
                <a:ext cx="7693273" cy="3613553"/>
              </a:xfrm>
              <a:prstGeom prst="rect">
                <a:avLst/>
              </a:prstGeom>
              <a:blipFill>
                <a:blip r:embed="rId2"/>
                <a:stretch>
                  <a:fillRect l="-475" t="-843" r="-3090" b="-675"/>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一阶逻辑公式中个体变量的替换</a:t>
            </a:r>
            <a:r>
              <a:rPr lang="en-US" altLang="zh-CN" sz="1400"/>
              <a:t>(substitution)</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63142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一阶逻辑公式个体变量替换举例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F1E4415-679A-42F0-9F92-00EA88BD90A0}"/>
                  </a:ext>
                </a:extLst>
              </p:cNvPr>
              <p:cNvSpPr txBox="1"/>
              <p:nvPr/>
            </p:nvSpPr>
            <p:spPr>
              <a:xfrm>
                <a:off x="703381" y="847668"/>
                <a:ext cx="7027985" cy="1390573"/>
              </a:xfrm>
              <a:prstGeom prst="rect">
                <a:avLst/>
              </a:prstGeom>
              <a:solidFill>
                <a:schemeClr val="accent6">
                  <a:lumMod val="20000"/>
                  <a:lumOff val="80000"/>
                </a:schemeClr>
              </a:solidFill>
            </p:spPr>
            <p:txBody>
              <a:bodyPr wrap="square" rtlCol="0">
                <a:spAutoFit/>
              </a:bodyPr>
              <a:lstStyle/>
              <a:p>
                <a:pPr>
                  <a:lnSpc>
                    <a:spcPts val="2600"/>
                  </a:lnSpc>
                  <a:spcBef>
                    <a:spcPts val="600"/>
                  </a:spcBef>
                  <a:spcAft>
                    <a:spcPts val="600"/>
                  </a:spcAft>
                </a:pPr>
                <a:r>
                  <a:rPr lang="zh-CN" altLang="en-US" b="1">
                    <a:solidFill>
                      <a:schemeClr val="accent2">
                        <a:lumMod val="50000"/>
                      </a:schemeClr>
                    </a:solidFill>
                  </a:rPr>
                  <a:t>设一阶逻辑公式的非逻辑符号有一元谓词</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𝑭</m:t>
                    </m:r>
                  </m:oMath>
                </a14:m>
                <a:r>
                  <a:rPr lang="zh-CN" altLang="en-US" b="1">
                    <a:solidFill>
                      <a:schemeClr val="accent2">
                        <a:lumMod val="50000"/>
                      </a:schemeClr>
                    </a:solidFill>
                  </a:rPr>
                  <a:t>和二元谓词</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endParaRPr lang="en-US" altLang="zh-CN" b="1">
                  <a:solidFill>
                    <a:schemeClr val="accent2">
                      <a:lumMod val="50000"/>
                    </a:schemeClr>
                  </a:solidFill>
                </a:endParaRPr>
              </a:p>
              <a:p>
                <a:pPr marL="285750" indent="-285750">
                  <a:lnSpc>
                    <a:spcPts val="2600"/>
                  </a:lnSpc>
                  <a:spcBef>
                    <a:spcPts val="600"/>
                  </a:spcBef>
                  <a:spcAft>
                    <a:spcPts val="600"/>
                  </a:spcAft>
                  <a:buFont typeface="Arial" panose="020B0604020202020204" pitchFamily="34" charset="0"/>
                  <a:buChar char="•"/>
                </a:pP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oMath>
                </a14:m>
                <a:endParaRPr lang="en-US" altLang="zh-CN" b="1">
                  <a:solidFill>
                    <a:schemeClr val="accent2">
                      <a:lumMod val="50000"/>
                    </a:schemeClr>
                  </a:solidFill>
                </a:endParaRPr>
              </a:p>
              <a:p>
                <a:pPr marL="285750" indent="-285750">
                  <a:lnSpc>
                    <a:spcPts val="2600"/>
                  </a:lnSpc>
                  <a:spcBef>
                    <a:spcPts val="600"/>
                  </a:spcBef>
                  <a:spcAft>
                    <a:spcPts val="600"/>
                  </a:spcAft>
                  <a:buFont typeface="Arial" panose="020B0604020202020204" pitchFamily="34" charset="0"/>
                  <a:buChar char="•"/>
                </a:pP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e>
                        </m:d>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𝒚𝑮</m:t>
                        </m:r>
                        <m:d>
                          <m:dPr>
                            <m:ctrlPr>
                              <a:rPr lang="en-US" altLang="zh-CN" b="1" i="1">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e>
                        </m:d>
                      </m:e>
                    </m:d>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𝒚</m:t>
                        </m:r>
                      </m:e>
                    </m:d>
                    <m:r>
                      <a:rPr lang="en-US" altLang="zh-CN" b="1" i="1">
                        <a:solidFill>
                          <a:schemeClr val="accent2">
                            <a:lumMod val="50000"/>
                          </a:schemeClr>
                        </a:solidFill>
                        <a:latin typeface="Cambria Math" panose="02040503050406030204" pitchFamily="18" charset="0"/>
                      </a:rPr>
                      <m:t>→</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𝒚𝑮</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𝒚</m:t>
                        </m:r>
                        <m:r>
                          <a:rPr lang="en-US" altLang="zh-CN" b="1" i="1">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oMath>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2F1E4415-679A-42F0-9F92-00EA88BD90A0}"/>
                  </a:ext>
                </a:extLst>
              </p:cNvPr>
              <p:cNvSpPr txBox="1">
                <a:spLocks noRot="1" noChangeAspect="1" noMove="1" noResize="1" noEditPoints="1" noAdjustHandles="1" noChangeArrowheads="1" noChangeShapeType="1" noTextEdit="1"/>
              </p:cNvSpPr>
              <p:nvPr/>
            </p:nvSpPr>
            <p:spPr>
              <a:xfrm>
                <a:off x="703381" y="847668"/>
                <a:ext cx="7027985" cy="1390573"/>
              </a:xfrm>
              <a:prstGeom prst="rect">
                <a:avLst/>
              </a:prstGeom>
              <a:blipFill>
                <a:blip r:embed="rId2"/>
                <a:stretch>
                  <a:fillRect l="-694" b="-35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519D19D-98DD-4135-B002-20D1ECD2B72F}"/>
                  </a:ext>
                </a:extLst>
              </p:cNvPr>
              <p:cNvSpPr txBox="1"/>
              <p:nvPr/>
            </p:nvSpPr>
            <p:spPr>
              <a:xfrm>
                <a:off x="703381" y="2432131"/>
                <a:ext cx="7614142" cy="1541256"/>
              </a:xfrm>
              <a:prstGeom prst="rect">
                <a:avLst/>
              </a:prstGeom>
              <a:solidFill>
                <a:schemeClr val="accent4">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latin typeface="+mn-ea"/>
                  </a:rPr>
                  <a:t>可看到，第二个公式的替换有些不合理</a:t>
                </a:r>
                <a:endParaRPr lang="en-US" altLang="zh-CN" sz="1600" b="1" i="1">
                  <a:solidFill>
                    <a:schemeClr val="accent2">
                      <a:lumMod val="50000"/>
                    </a:schemeClr>
                  </a:solidFill>
                  <a:latin typeface="+mn-ea"/>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𝒙</m:t>
                        </m:r>
                      </m:e>
                    </m:d>
                  </m:oMath>
                </a14:m>
                <a:r>
                  <a:rPr lang="zh-CN" altLang="en-US" sz="1400"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latin typeface="楷体" panose="02010609060101010101" pitchFamily="49" charset="-122"/>
                    <a:ea typeface="楷体" panose="02010609060101010101" pitchFamily="49" charset="-122"/>
                  </a:rPr>
                  <a:t>自由出现，但用</a:t>
                </a:r>
                <a14:m>
                  <m:oMath xmlns:m="http://schemas.openxmlformats.org/officeDocument/2006/math">
                    <m:r>
                      <a:rPr lang="en-US" altLang="zh-CN" sz="1400" b="1" i="1" smtClean="0">
                        <a:solidFill>
                          <a:srgbClr val="002060"/>
                        </a:solidFill>
                        <a:latin typeface="Cambria Math" panose="02040503050406030204" pitchFamily="18" charset="0"/>
                      </a:rPr>
                      <m:t>𝒚</m:t>
                    </m:r>
                  </m:oMath>
                </a14:m>
                <a:r>
                  <a:rPr lang="zh-CN" altLang="en-US" sz="1400" b="1">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latin typeface="楷体" panose="02010609060101010101" pitchFamily="49" charset="-122"/>
                    <a:ea typeface="楷体" panose="02010609060101010101" pitchFamily="49" charset="-122"/>
                  </a:rPr>
                  <a:t>后得到</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e>
                    </m:d>
                  </m:oMath>
                </a14:m>
                <a:r>
                  <a:rPr lang="zh-CN" altLang="en-US" sz="1400"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sz="1400" b="1" i="1" smtClean="0">
                        <a:solidFill>
                          <a:srgbClr val="002060"/>
                        </a:solidFill>
                        <a:latin typeface="Cambria Math" panose="02040503050406030204" pitchFamily="18" charset="0"/>
                      </a:rPr>
                      <m:t>𝒚</m:t>
                    </m:r>
                  </m:oMath>
                </a14:m>
                <a:r>
                  <a:rPr lang="zh-CN" altLang="en-US" sz="1400" b="1">
                    <a:solidFill>
                      <a:srgbClr val="002060"/>
                    </a:solidFill>
                    <a:latin typeface="楷体" panose="02010609060101010101" pitchFamily="49" charset="-122"/>
                    <a:ea typeface="楷体" panose="02010609060101010101" pitchFamily="49" charset="-122"/>
                  </a:rPr>
                  <a:t>都是约束出现</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𝒚</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𝒙</m:t>
                        </m:r>
                      </m:e>
                    </m:d>
                  </m:oMath>
                </a14:m>
                <a:r>
                  <a:rPr lang="zh-CN" altLang="en-US" sz="1400" b="1">
                    <a:solidFill>
                      <a:srgbClr val="002060"/>
                    </a:solidFill>
                    <a:latin typeface="楷体" panose="02010609060101010101" pitchFamily="49" charset="-122"/>
                    <a:ea typeface="楷体" panose="02010609060101010101" pitchFamily="49" charset="-122"/>
                  </a:rPr>
                  <a:t>中谓词</a:t>
                </a:r>
                <a14:m>
                  <m:oMath xmlns:m="http://schemas.openxmlformats.org/officeDocument/2006/math">
                    <m:r>
                      <a:rPr lang="en-US" altLang="zh-CN" sz="1400" b="1" i="1" smtClean="0">
                        <a:solidFill>
                          <a:srgbClr val="002060"/>
                        </a:solidFill>
                        <a:latin typeface="Cambria Math" panose="02040503050406030204" pitchFamily="18" charset="0"/>
                      </a:rPr>
                      <m:t>𝑮</m:t>
                    </m:r>
                  </m:oMath>
                </a14:m>
                <a:r>
                  <a:rPr lang="zh-CN" altLang="en-US" sz="1400" b="1">
                    <a:solidFill>
                      <a:srgbClr val="002060"/>
                    </a:solidFill>
                    <a:latin typeface="楷体" panose="02010609060101010101" pitchFamily="49" charset="-122"/>
                    <a:ea typeface="楷体" panose="02010609060101010101" pitchFamily="49" charset="-122"/>
                  </a:rPr>
                  <a:t>作用的第二个变量应自由出现，替换后变成约束出现，可能改变公式含义</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lnSpc>
                    <a:spcPts val="2200"/>
                  </a:lnSpc>
                  <a:spcBef>
                    <a:spcPts val="600"/>
                  </a:spcBef>
                  <a:buFont typeface="Arial" panose="020B0604020202020204" pitchFamily="34" charset="0"/>
                  <a:buChar char="•"/>
                </a:pPr>
                <a:r>
                  <a:rPr lang="zh-CN" altLang="en-US" sz="1400" b="1">
                    <a:solidFill>
                      <a:schemeClr val="accent6">
                        <a:lumMod val="50000"/>
                      </a:schemeClr>
                    </a:solidFill>
                  </a:rPr>
                  <a:t>例如若</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𝑮</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𝒙</m:t>
                        </m:r>
                      </m:e>
                    </m:d>
                  </m:oMath>
                </a14:m>
                <a:r>
                  <a:rPr lang="zh-CN" altLang="en-US" sz="1400" b="1">
                    <a:solidFill>
                      <a:schemeClr val="accent6">
                        <a:lumMod val="50000"/>
                      </a:schemeClr>
                    </a:solidFill>
                  </a:rPr>
                  <a:t>解释为</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rPr>
                  <a:t>大于</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rPr>
                  <a:t>，则</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𝒚𝑮</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𝒙</m:t>
                        </m:r>
                      </m:e>
                    </m:d>
                  </m:oMath>
                </a14:m>
                <a:r>
                  <a:rPr lang="zh-CN" altLang="en-US" sz="1400" b="1">
                    <a:solidFill>
                      <a:schemeClr val="accent6">
                        <a:lumMod val="50000"/>
                      </a:schemeClr>
                    </a:solidFill>
                  </a:rPr>
                  <a:t>表示存在</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rPr>
                  <a:t>大于</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rPr>
                  <a:t>，这无论对于任意的实数</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rPr>
                  <a:t>都成立，但</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𝒚𝑮</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𝒚</m:t>
                        </m:r>
                      </m:e>
                    </m:d>
                  </m:oMath>
                </a14:m>
                <a:r>
                  <a:rPr lang="zh-CN" altLang="en-US" sz="1400" b="1">
                    <a:solidFill>
                      <a:schemeClr val="accent6">
                        <a:lumMod val="50000"/>
                      </a:schemeClr>
                    </a:solidFill>
                  </a:rPr>
                  <a:t>表示存在</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rPr>
                  <a:t>大于</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rPr>
                  <a:t>，这在论域是实数时总不成立</a:t>
                </a:r>
                <a:endParaRPr lang="zh-CN" altLang="en-US" sz="1600" b="1">
                  <a:solidFill>
                    <a:schemeClr val="accent6">
                      <a:lumMod val="50000"/>
                    </a:schemeClr>
                  </a:solidFill>
                </a:endParaRPr>
              </a:p>
            </p:txBody>
          </p:sp>
        </mc:Choice>
        <mc:Fallback xmlns="">
          <p:sp>
            <p:nvSpPr>
              <p:cNvPr id="5" name="文本框 4">
                <a:extLst>
                  <a:ext uri="{FF2B5EF4-FFF2-40B4-BE49-F238E27FC236}">
                    <a16:creationId xmlns:a16="http://schemas.microsoft.com/office/drawing/2014/main" id="{0519D19D-98DD-4135-B002-20D1ECD2B72F}"/>
                  </a:ext>
                </a:extLst>
              </p:cNvPr>
              <p:cNvSpPr txBox="1">
                <a:spLocks noRot="1" noChangeAspect="1" noMove="1" noResize="1" noEditPoints="1" noAdjustHandles="1" noChangeArrowheads="1" noChangeShapeType="1" noTextEdit="1"/>
              </p:cNvSpPr>
              <p:nvPr/>
            </p:nvSpPr>
            <p:spPr>
              <a:xfrm>
                <a:off x="703381" y="2432131"/>
                <a:ext cx="7614142" cy="1541256"/>
              </a:xfrm>
              <a:prstGeom prst="rect">
                <a:avLst/>
              </a:prstGeom>
              <a:blipFill>
                <a:blip r:embed="rId3"/>
                <a:stretch>
                  <a:fillRect l="-400" t="-1186" b="-316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BF7AE340-F1F4-4367-BDF1-FA71302B9E81}"/>
              </a:ext>
            </a:extLst>
          </p:cNvPr>
          <p:cNvSpPr txBox="1"/>
          <p:nvPr/>
        </p:nvSpPr>
        <p:spPr>
          <a:xfrm>
            <a:off x="703381" y="4123333"/>
            <a:ext cx="4443050"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这表明更合理的代入需要满足一定的条件！</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EBFE4F7-BB3E-4CC3-90B0-7BF41548D2FC}"/>
                  </a:ext>
                </a:extLst>
              </p:cNvPr>
              <p:cNvSpPr txBox="1"/>
              <p:nvPr/>
            </p:nvSpPr>
            <p:spPr>
              <a:xfrm>
                <a:off x="5901587" y="1219788"/>
                <a:ext cx="2539032" cy="646331"/>
              </a:xfrm>
              <a:prstGeom prst="rect">
                <a:avLst/>
              </a:prstGeom>
              <a:solidFill>
                <a:schemeClr val="accent6">
                  <a:lumMod val="50000"/>
                </a:schemeClr>
              </a:solidFill>
            </p:spPr>
            <p:txBody>
              <a:bodyPr wrap="square" rtlCol="0">
                <a:spAutoFit/>
              </a:bodyPr>
              <a:lstStyle/>
              <a:p>
                <a:r>
                  <a:rPr lang="zh-CN" altLang="en-US" sz="1200" b="1">
                    <a:solidFill>
                      <a:schemeClr val="bg1"/>
                    </a:solidFill>
                  </a:rPr>
                  <a:t>注意，</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𝒙𝑭</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𝒙</m:t>
                        </m:r>
                      </m:e>
                    </m:d>
                  </m:oMath>
                </a14:m>
                <a:r>
                  <a:rPr lang="zh-CN" altLang="en-US" sz="1200" b="1">
                    <a:solidFill>
                      <a:schemeClr val="bg1"/>
                    </a:solidFill>
                  </a:rPr>
                  <a:t>中约束出现的</a:t>
                </a:r>
                <a14:m>
                  <m:oMath xmlns:m="http://schemas.openxmlformats.org/officeDocument/2006/math">
                    <m:r>
                      <a:rPr lang="en-US" altLang="zh-CN" sz="1200" b="1" i="1" smtClean="0">
                        <a:solidFill>
                          <a:schemeClr val="bg1"/>
                        </a:solidFill>
                        <a:latin typeface="Cambria Math" panose="02040503050406030204" pitchFamily="18" charset="0"/>
                      </a:rPr>
                      <m:t>𝒙</m:t>
                    </m:r>
                  </m:oMath>
                </a14:m>
                <a:r>
                  <a:rPr lang="zh-CN" altLang="en-US" sz="1200" b="1">
                    <a:solidFill>
                      <a:schemeClr val="bg1"/>
                    </a:solidFill>
                  </a:rPr>
                  <a:t>，不替换为</a:t>
                </a:r>
                <a14:m>
                  <m:oMath xmlns:m="http://schemas.openxmlformats.org/officeDocument/2006/math">
                    <m:r>
                      <a:rPr lang="en-US" altLang="zh-CN" sz="1200" b="1" i="1" smtClean="0">
                        <a:solidFill>
                          <a:schemeClr val="bg1"/>
                        </a:solidFill>
                        <a:latin typeface="Cambria Math" panose="02040503050406030204" pitchFamily="18" charset="0"/>
                      </a:rPr>
                      <m:t>𝒚</m:t>
                    </m:r>
                  </m:oMath>
                </a14:m>
                <a:r>
                  <a:rPr lang="zh-CN" altLang="en-US" sz="1200" b="1">
                    <a:solidFill>
                      <a:schemeClr val="bg1"/>
                    </a:solidFill>
                  </a:rPr>
                  <a:t>，而</a:t>
                </a:r>
                <a14:m>
                  <m:oMath xmlns:m="http://schemas.openxmlformats.org/officeDocument/2006/math">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rPr>
                      <m:t>𝒚𝑮</m:t>
                    </m:r>
                    <m:d>
                      <m:dPr>
                        <m:ctrlPr>
                          <a:rPr lang="en-US" altLang="zh-CN" sz="1200" b="1" i="1" smtClean="0">
                            <a:solidFill>
                              <a:schemeClr val="bg1"/>
                            </a:solidFill>
                            <a:latin typeface="Cambria Math" panose="02040503050406030204" pitchFamily="18" charset="0"/>
                          </a:rPr>
                        </m:ctrlPr>
                      </m:dPr>
                      <m:e>
                        <m:r>
                          <a:rPr lang="en-US" altLang="zh-CN" sz="1200" b="1" i="1" smtClean="0">
                            <a:solidFill>
                              <a:schemeClr val="bg1"/>
                            </a:solidFill>
                            <a:latin typeface="Cambria Math" panose="02040503050406030204" pitchFamily="18" charset="0"/>
                          </a:rPr>
                          <m:t>𝒚</m:t>
                        </m:r>
                        <m:r>
                          <a:rPr lang="en-US" altLang="zh-CN" sz="1200" b="1" i="1" smtClean="0">
                            <a:solidFill>
                              <a:schemeClr val="bg1"/>
                            </a:solidFill>
                            <a:latin typeface="Cambria Math" panose="02040503050406030204" pitchFamily="18" charset="0"/>
                          </a:rPr>
                          <m:t>, </m:t>
                        </m:r>
                        <m:r>
                          <a:rPr lang="en-US" altLang="zh-CN" sz="1200" b="1" i="1" smtClean="0">
                            <a:solidFill>
                              <a:schemeClr val="bg1"/>
                            </a:solidFill>
                            <a:latin typeface="Cambria Math" panose="02040503050406030204" pitchFamily="18" charset="0"/>
                          </a:rPr>
                          <m:t>𝒙</m:t>
                        </m:r>
                      </m:e>
                    </m:d>
                  </m:oMath>
                </a14:m>
                <a:r>
                  <a:rPr lang="zh-CN" altLang="en-US" sz="1200" b="1">
                    <a:solidFill>
                      <a:schemeClr val="bg1"/>
                    </a:solidFill>
                  </a:rPr>
                  <a:t>中的</a:t>
                </a:r>
                <a14:m>
                  <m:oMath xmlns:m="http://schemas.openxmlformats.org/officeDocument/2006/math">
                    <m:r>
                      <a:rPr lang="en-US" altLang="zh-CN" sz="1200" b="1" i="1" smtClean="0">
                        <a:solidFill>
                          <a:schemeClr val="bg1"/>
                        </a:solidFill>
                        <a:latin typeface="Cambria Math" panose="02040503050406030204" pitchFamily="18" charset="0"/>
                      </a:rPr>
                      <m:t>𝒙</m:t>
                    </m:r>
                  </m:oMath>
                </a14:m>
                <a:r>
                  <a:rPr lang="zh-CN" altLang="en-US" sz="1200" b="1">
                    <a:solidFill>
                      <a:schemeClr val="bg1"/>
                    </a:solidFill>
                  </a:rPr>
                  <a:t>是自由出现的，所以按照定义要替换为</a:t>
                </a:r>
                <a14:m>
                  <m:oMath xmlns:m="http://schemas.openxmlformats.org/officeDocument/2006/math">
                    <m:r>
                      <a:rPr lang="en-US" altLang="zh-CN" sz="1200" b="1" i="1" smtClean="0">
                        <a:solidFill>
                          <a:schemeClr val="bg1"/>
                        </a:solidFill>
                        <a:latin typeface="Cambria Math" panose="02040503050406030204" pitchFamily="18" charset="0"/>
                      </a:rPr>
                      <m:t>𝒚</m:t>
                    </m:r>
                  </m:oMath>
                </a14:m>
                <a:endParaRPr lang="zh-CN" altLang="en-US" sz="1200" b="1">
                  <a:solidFill>
                    <a:schemeClr val="bg1"/>
                  </a:solidFill>
                </a:endParaRPr>
              </a:p>
            </p:txBody>
          </p:sp>
        </mc:Choice>
        <mc:Fallback xmlns="">
          <p:sp>
            <p:nvSpPr>
              <p:cNvPr id="3" name="文本框 2">
                <a:extLst>
                  <a:ext uri="{FF2B5EF4-FFF2-40B4-BE49-F238E27FC236}">
                    <a16:creationId xmlns:a16="http://schemas.microsoft.com/office/drawing/2014/main" id="{0EBFE4F7-BB3E-4CC3-90B0-7BF41548D2FC}"/>
                  </a:ext>
                </a:extLst>
              </p:cNvPr>
              <p:cNvSpPr txBox="1">
                <a:spLocks noRot="1" noChangeAspect="1" noMove="1" noResize="1" noEditPoints="1" noAdjustHandles="1" noChangeArrowheads="1" noChangeShapeType="1" noTextEdit="1"/>
              </p:cNvSpPr>
              <p:nvPr/>
            </p:nvSpPr>
            <p:spPr>
              <a:xfrm>
                <a:off x="5901587" y="1219788"/>
                <a:ext cx="2539032" cy="646331"/>
              </a:xfrm>
              <a:prstGeom prst="rect">
                <a:avLst/>
              </a:prstGeom>
              <a:blipFill>
                <a:blip r:embed="rId4"/>
                <a:stretch>
                  <a:fillRect b="-6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2085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一阶逻辑公式个体变量的自由替换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3B0D580-B5EE-4521-9F14-7B1E544ACD52}"/>
                  </a:ext>
                </a:extLst>
              </p:cNvPr>
              <p:cNvSpPr txBox="1"/>
              <p:nvPr/>
            </p:nvSpPr>
            <p:spPr>
              <a:xfrm>
                <a:off x="725360" y="898766"/>
                <a:ext cx="7693273" cy="3554563"/>
              </a:xfrm>
              <a:prstGeom prst="rect">
                <a:avLst/>
              </a:prstGeom>
              <a:solidFill>
                <a:schemeClr val="accent2">
                  <a:lumMod val="20000"/>
                  <a:lumOff val="80000"/>
                </a:schemeClr>
              </a:solidFill>
            </p:spPr>
            <p:txBody>
              <a:bodyPr wrap="square" rtlCol="0">
                <a:spAutoFit/>
              </a:bodyPr>
              <a:lstStyle/>
              <a:p>
                <a:pPr>
                  <a:lnSpc>
                    <a:spcPts val="2000"/>
                  </a:lnSpc>
                  <a:spcBef>
                    <a:spcPts val="600"/>
                  </a:spcBef>
                  <a:spcAft>
                    <a:spcPts val="6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是项，</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是个体变量，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是一阶逻辑公式，说在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中用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等线" panose="02010600030101010101" pitchFamily="2" charset="-122"/>
                    <a:ea typeface="等线" panose="02010600030101010101" pitchFamily="2" charset="-122"/>
                  </a:rPr>
                  <a:t>自由</a:t>
                </a:r>
                <a:r>
                  <a:rPr lang="zh-CN" altLang="en-US" sz="1600" b="1">
                    <a:solidFill>
                      <a:srgbClr val="002060"/>
                    </a:solidFill>
                    <a:latin typeface="楷体" panose="02010609060101010101" pitchFamily="49" charset="-122"/>
                    <a:ea typeface="楷体" panose="02010609060101010101" pitchFamily="49" charset="-122"/>
                  </a:rPr>
                  <a:t>的（这时简称替换</a:t>
                </a:r>
                <a14:m>
                  <m:oMath xmlns:m="http://schemas.openxmlformats.org/officeDocument/2006/math">
                    <m:r>
                      <a:rPr lang="en-US" altLang="zh-CN" sz="1600" b="1" i="1">
                        <a:solidFill>
                          <a:srgbClr val="C00000"/>
                        </a:solidFill>
                        <a:latin typeface="Cambria Math" panose="02040503050406030204" pitchFamily="18" charset="0"/>
                        <a:ea typeface="楷体" panose="02010609060101010101" pitchFamily="49" charset="-122"/>
                      </a:rPr>
                      <m:t>𝑨</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𝒕</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𝒙</m:t>
                    </m:r>
                    <m:r>
                      <a:rPr lang="en-US" altLang="zh-CN" sz="1600" b="1" i="1">
                        <a:solidFill>
                          <a:srgbClr val="C00000"/>
                        </a:solidFill>
                        <a:latin typeface="Cambria Math" panose="02040503050406030204" pitchFamily="18" charset="0"/>
                        <a:ea typeface="楷体" panose="02010609060101010101" pitchFamily="49" charset="-122"/>
                      </a:rPr>
                      <m:t>]</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等线" panose="02010600030101010101" pitchFamily="2" charset="-122"/>
                    <a:ea typeface="等线" panose="02010600030101010101" pitchFamily="2" charset="-122"/>
                  </a:rPr>
                  <a:t>自由替换</a:t>
                </a:r>
                <a:r>
                  <a:rPr lang="zh-CN" altLang="en-US" sz="1600" b="1">
                    <a:solidFill>
                      <a:srgbClr val="002060"/>
                    </a:solidFill>
                    <a:latin typeface="楷体" panose="02010609060101010101" pitchFamily="49" charset="-122"/>
                    <a:ea typeface="楷体" panose="02010609060101010101" pitchFamily="49" charset="-122"/>
                  </a:rPr>
                  <a:t>），针对</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的结构归纳定义为：</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2000"/>
                  </a:lnSpc>
                  <a:spcBef>
                    <a:spcPts val="600"/>
                  </a:spcBef>
                  <a:spcAft>
                    <a:spcPts val="600"/>
                  </a:spcAft>
                  <a:buFont typeface="Arial" panose="020B0604020202020204" pitchFamily="34" charset="0"/>
                  <a:buChar char="•"/>
                </a:pPr>
                <a:r>
                  <a:rPr lang="zh-CN" altLang="en-US" sz="1400" b="1">
                    <a:solidFill>
                      <a:schemeClr val="accent6">
                        <a:lumMod val="50000"/>
                      </a:schemeClr>
                    </a:solidFill>
                    <a:latin typeface="+mn-ea"/>
                  </a:rPr>
                  <a:t>归纳基：</a:t>
                </a:r>
                <a:endParaRPr lang="en-US" altLang="zh-CN" sz="1400" b="1">
                  <a:solidFill>
                    <a:schemeClr val="accent6">
                      <a:lumMod val="50000"/>
                    </a:schemeClr>
                  </a:solidFill>
                  <a:latin typeface="+mn-ea"/>
                </a:endParaRP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是原子公式，则</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总是自由替换</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000"/>
                  </a:lnSpc>
                  <a:spcBef>
                    <a:spcPts val="600"/>
                  </a:spcBef>
                  <a:spcAft>
                    <a:spcPts val="600"/>
                  </a:spcAft>
                  <a:buFont typeface="Arial" panose="020B0604020202020204" pitchFamily="34" charset="0"/>
                  <a:buChar char="•"/>
                </a:pPr>
                <a:r>
                  <a:rPr lang="zh-CN" altLang="en-US" sz="1400" b="1">
                    <a:solidFill>
                      <a:schemeClr val="accent6">
                        <a:lumMod val="50000"/>
                      </a:schemeClr>
                    </a:solidFill>
                    <a:latin typeface="+mn-ea"/>
                  </a:rPr>
                  <a:t>归纳步：</a:t>
                </a:r>
                <a:endParaRPr lang="en-US" altLang="zh-CN" sz="1400" b="1">
                  <a:solidFill>
                    <a:schemeClr val="accent6">
                      <a:lumMod val="50000"/>
                    </a:schemeClr>
                  </a:solidFill>
                  <a:latin typeface="+mn-ea"/>
                </a:endParaRP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是自由替换，那么</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也是自由替换</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𝑩</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，则若</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都是自由替换，那么</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也是自由替换</a:t>
                </a:r>
                <a:endParaRPr lang="en-US" altLang="zh-CN" sz="1400" b="1" i="1">
                  <a:solidFill>
                    <a:schemeClr val="accent2">
                      <a:lumMod val="50000"/>
                    </a:schemeClr>
                  </a:solidFill>
                  <a:latin typeface="Cambria Math" panose="02040503050406030204" pitchFamily="18" charset="0"/>
                  <a:ea typeface="楷体" panose="02010609060101010101" pitchFamily="49" charset="-122"/>
                </a:endParaRP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r>
                  <a:rPr lang="en-US" altLang="zh-CN" sz="1400" b="1">
                    <a:solidFill>
                      <a:schemeClr val="accent2">
                        <a:lumMod val="50000"/>
                      </a:schemeClr>
                    </a:solidFill>
                    <a:latin typeface="楷体" panose="02010609060101010101" pitchFamily="49" charset="-122"/>
                    <a:ea typeface="楷体" panose="02010609060101010101" pitchFamily="49" charset="-122"/>
                  </a:rPr>
                  <a:t>(1)</a:t>
                </a:r>
                <a:r>
                  <a:rPr lang="zh-CN" altLang="en-US" sz="1400" b="1">
                    <a:solidFill>
                      <a:srgbClr val="C00000"/>
                    </a:solidFill>
                    <a:latin typeface="等线" panose="02010600030101010101" pitchFamily="2" charset="-122"/>
                    <a:ea typeface="等线" panose="02010600030101010101" pitchFamily="2" charset="-122"/>
                  </a:rPr>
                  <a:t>要么</a:t>
                </a:r>
                <a14:m>
                  <m:oMath xmlns:m="http://schemas.openxmlformats.org/officeDocument/2006/math">
                    <m:r>
                      <a:rPr lang="en-US" altLang="zh-CN" sz="1400" b="1" i="1" smtClean="0">
                        <a:solidFill>
                          <a:srgbClr val="C00000"/>
                        </a:solidFill>
                        <a:latin typeface="Cambria Math" panose="02040503050406030204" pitchFamily="18" charset="0"/>
                        <a:ea typeface="楷体" panose="02010609060101010101" pitchFamily="49" charset="-122"/>
                      </a:rPr>
                      <m:t>𝒙</m:t>
                    </m:r>
                    <m:r>
                      <a:rPr lang="en-US" altLang="zh-CN" sz="1400" b="1" i="1" smtClean="0">
                        <a:solidFill>
                          <a:srgbClr val="C00000"/>
                        </a:solidFill>
                        <a:latin typeface="Cambria Math" panose="02040503050406030204" pitchFamily="18" charset="0"/>
                        <a:ea typeface="楷体" panose="02010609060101010101" pitchFamily="49" charset="-122"/>
                      </a:rPr>
                      <m:t>∉</m:t>
                    </m:r>
                    <m:r>
                      <a:rPr lang="en-US" altLang="zh-CN" sz="1400" b="1" i="1" smtClean="0">
                        <a:solidFill>
                          <a:srgbClr val="C00000"/>
                        </a:solidFill>
                        <a:latin typeface="Cambria Math" panose="02040503050406030204" pitchFamily="18" charset="0"/>
                        <a:ea typeface="楷体" panose="02010609060101010101" pitchFamily="49" charset="-122"/>
                      </a:rPr>
                      <m:t>𝑭𝒓𝒆𝒆𝑽𝒂𝒓</m:t>
                    </m:r>
                    <m:d>
                      <m:dPr>
                        <m:ctrlPr>
                          <a:rPr lang="en-US" altLang="zh-CN" sz="1400" b="1" i="1" smtClean="0">
                            <a:solidFill>
                              <a:srgbClr val="C00000"/>
                            </a:solidFill>
                            <a:latin typeface="Cambria Math" panose="02040503050406030204" pitchFamily="18" charset="0"/>
                            <a:ea typeface="楷体" panose="02010609060101010101" pitchFamily="49" charset="-122"/>
                          </a:rPr>
                        </m:ctrlPr>
                      </m:dPr>
                      <m:e>
                        <m:r>
                          <a:rPr lang="en-US" altLang="zh-CN" sz="1400" b="1" i="1" smtClean="0">
                            <a:solidFill>
                              <a:srgbClr val="C00000"/>
                            </a:solidFill>
                            <a:latin typeface="Cambria Math" panose="02040503050406030204" pitchFamily="18" charset="0"/>
                            <a:ea typeface="楷体" panose="02010609060101010101" pitchFamily="49" charset="-122"/>
                          </a:rPr>
                          <m:t>𝑨</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(2)</a:t>
                </a:r>
                <a:r>
                  <a:rPr lang="zh-CN" altLang="en-US" sz="1400" b="1">
                    <a:solidFill>
                      <a:srgbClr val="C00000"/>
                    </a:solidFill>
                    <a:latin typeface="等线" panose="02010600030101010101" pitchFamily="2" charset="-122"/>
                    <a:ea typeface="等线" panose="02010600030101010101" pitchFamily="2" charset="-122"/>
                  </a:rPr>
                  <a:t>要么</a:t>
                </a:r>
                <a14:m>
                  <m:oMath xmlns:m="http://schemas.openxmlformats.org/officeDocument/2006/math">
                    <m:r>
                      <a:rPr lang="en-US" altLang="zh-CN" sz="1400" b="1">
                        <a:solidFill>
                          <a:srgbClr val="C00000"/>
                        </a:solidFill>
                        <a:latin typeface="Cambria Math" panose="02040503050406030204" pitchFamily="18" charset="0"/>
                        <a:ea typeface="等线" panose="02010600030101010101" pitchFamily="2" charset="-122"/>
                      </a:rPr>
                      <m:t>𝒚</m:t>
                    </m:r>
                    <m:r>
                      <a:rPr lang="en-US" altLang="zh-CN" sz="1400" b="1">
                        <a:solidFill>
                          <a:srgbClr val="C00000"/>
                        </a:solidFill>
                        <a:latin typeface="Cambria Math" panose="02040503050406030204" pitchFamily="18" charset="0"/>
                        <a:ea typeface="等线" panose="02010600030101010101" pitchFamily="2" charset="-122"/>
                      </a:rPr>
                      <m:t>∉</m:t>
                    </m:r>
                    <m:r>
                      <a:rPr lang="en-US" altLang="zh-CN" sz="1400" b="1">
                        <a:solidFill>
                          <a:srgbClr val="C00000"/>
                        </a:solidFill>
                        <a:latin typeface="Cambria Math" panose="02040503050406030204" pitchFamily="18" charset="0"/>
                        <a:ea typeface="等线" panose="02010600030101010101" pitchFamily="2" charset="-122"/>
                      </a:rPr>
                      <m:t>𝑽𝒂𝒓</m:t>
                    </m:r>
                    <m:d>
                      <m:dPr>
                        <m:ctrlPr>
                          <a:rPr lang="en-US" altLang="zh-CN" sz="1400" b="1" i="1">
                            <a:solidFill>
                              <a:srgbClr val="C00000"/>
                            </a:solidFill>
                            <a:latin typeface="Cambria Math" panose="02040503050406030204" pitchFamily="18" charset="0"/>
                            <a:ea typeface="等线" panose="02010600030101010101" pitchFamily="2" charset="-122"/>
                          </a:rPr>
                        </m:ctrlPr>
                      </m:dPr>
                      <m:e>
                        <m:r>
                          <a:rPr lang="en-US" altLang="zh-CN" sz="1400" b="1">
                            <a:solidFill>
                              <a:srgbClr val="C00000"/>
                            </a:solidFill>
                            <a:latin typeface="Cambria Math" panose="02040503050406030204" pitchFamily="18" charset="0"/>
                            <a:ea typeface="等线" panose="02010600030101010101" pitchFamily="2" charset="-122"/>
                          </a:rPr>
                          <m:t>𝒕</m:t>
                        </m:r>
                      </m:e>
                    </m:d>
                  </m:oMath>
                </a14:m>
                <a:r>
                  <a:rPr lang="zh-CN" altLang="en-US" sz="1400" b="1">
                    <a:solidFill>
                      <a:srgbClr val="C00000"/>
                    </a:solidFill>
                    <a:latin typeface="等线" panose="02010600030101010101" pitchFamily="2" charset="-122"/>
                    <a:ea typeface="等线" panose="02010600030101010101" pitchFamily="2" charset="-122"/>
                  </a:rPr>
                  <a:t>且</a:t>
                </a:r>
                <a14:m>
                  <m:oMath xmlns:m="http://schemas.openxmlformats.org/officeDocument/2006/math">
                    <m:r>
                      <a:rPr lang="en-US" altLang="zh-CN" sz="1400" b="1">
                        <a:solidFill>
                          <a:srgbClr val="C00000"/>
                        </a:solidFill>
                        <a:latin typeface="Cambria Math" panose="02040503050406030204" pitchFamily="18" charset="0"/>
                        <a:ea typeface="等线" panose="02010600030101010101" pitchFamily="2" charset="-122"/>
                      </a:rPr>
                      <m:t>𝑩</m:t>
                    </m:r>
                    <m:d>
                      <m:dPr>
                        <m:begChr m:val="["/>
                        <m:endChr m:val="]"/>
                        <m:ctrlPr>
                          <a:rPr lang="en-US" altLang="zh-CN" sz="1400" b="1" i="1">
                            <a:solidFill>
                              <a:srgbClr val="C00000"/>
                            </a:solidFill>
                            <a:latin typeface="Cambria Math" panose="02040503050406030204" pitchFamily="18" charset="0"/>
                            <a:ea typeface="等线" panose="02010600030101010101" pitchFamily="2" charset="-122"/>
                          </a:rPr>
                        </m:ctrlPr>
                      </m:dPr>
                      <m:e>
                        <m:r>
                          <a:rPr lang="en-US" altLang="zh-CN" sz="1400" b="1">
                            <a:solidFill>
                              <a:srgbClr val="C00000"/>
                            </a:solidFill>
                            <a:latin typeface="Cambria Math" panose="02040503050406030204" pitchFamily="18" charset="0"/>
                            <a:ea typeface="等线" panose="02010600030101010101" pitchFamily="2" charset="-122"/>
                          </a:rPr>
                          <m:t>𝒕</m:t>
                        </m:r>
                        <m:r>
                          <a:rPr lang="en-US" altLang="zh-CN" sz="1400" b="1">
                            <a:solidFill>
                              <a:srgbClr val="C00000"/>
                            </a:solidFill>
                            <a:latin typeface="Cambria Math" panose="02040503050406030204" pitchFamily="18" charset="0"/>
                            <a:ea typeface="等线" panose="02010600030101010101" pitchFamily="2" charset="-122"/>
                          </a:rPr>
                          <m:t>/</m:t>
                        </m:r>
                        <m:r>
                          <a:rPr lang="en-US" altLang="zh-CN" sz="1400" b="1">
                            <a:solidFill>
                              <a:srgbClr val="C00000"/>
                            </a:solidFill>
                            <a:latin typeface="Cambria Math" panose="02040503050406030204" pitchFamily="18" charset="0"/>
                            <a:ea typeface="等线" panose="02010600030101010101" pitchFamily="2" charset="-122"/>
                          </a:rPr>
                          <m:t>𝒙</m:t>
                        </m:r>
                      </m:e>
                    </m:d>
                  </m:oMath>
                </a14:m>
                <a:r>
                  <a:rPr lang="zh-CN" altLang="en-US" sz="1400" b="1">
                    <a:solidFill>
                      <a:srgbClr val="C00000"/>
                    </a:solidFill>
                    <a:latin typeface="等线" panose="02010600030101010101" pitchFamily="2" charset="-122"/>
                    <a:ea typeface="等线" panose="02010600030101010101" pitchFamily="2" charset="-122"/>
                  </a:rPr>
                  <a:t>是自由替换</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(1)</a:t>
                </a:r>
                <a:r>
                  <a:rPr lang="zh-CN" altLang="en-US" sz="1400" b="1">
                    <a:solidFill>
                      <a:schemeClr val="accent2">
                        <a:lumMod val="50000"/>
                      </a:schemeClr>
                    </a:solidFill>
                    <a:latin typeface="楷体" panose="02010609060101010101" pitchFamily="49" charset="-122"/>
                    <a:ea typeface="楷体" panose="02010609060101010101" pitchFamily="49" charset="-122"/>
                  </a:rPr>
                  <a:t>和</a:t>
                </a:r>
                <a:r>
                  <a:rPr lang="en-US" altLang="zh-CN" sz="1400" b="1">
                    <a:solidFill>
                      <a:schemeClr val="accent2">
                        <a:lumMod val="50000"/>
                      </a:schemeClr>
                    </a:solidFill>
                    <a:latin typeface="楷体" panose="02010609060101010101" pitchFamily="49" charset="-122"/>
                    <a:ea typeface="楷体" panose="02010609060101010101" pitchFamily="49" charset="-122"/>
                  </a:rPr>
                  <a:t>(2)</a:t>
                </a:r>
                <a:r>
                  <a:rPr lang="zh-CN" altLang="en-US" sz="1400" b="1">
                    <a:solidFill>
                      <a:schemeClr val="accent2">
                        <a:lumMod val="50000"/>
                      </a:schemeClr>
                    </a:solidFill>
                    <a:latin typeface="楷体" panose="02010609060101010101" pitchFamily="49" charset="-122"/>
                    <a:ea typeface="楷体" panose="02010609060101010101" pitchFamily="49" charset="-122"/>
                  </a:rPr>
                  <a:t>之一成立时，</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才是自由替换</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23B0D580-B5EE-4521-9F14-7B1E544ACD52}"/>
                  </a:ext>
                </a:extLst>
              </p:cNvPr>
              <p:cNvSpPr txBox="1">
                <a:spLocks noRot="1" noChangeAspect="1" noMove="1" noResize="1" noEditPoints="1" noAdjustHandles="1" noChangeArrowheads="1" noChangeShapeType="1" noTextEdit="1"/>
              </p:cNvSpPr>
              <p:nvPr/>
            </p:nvSpPr>
            <p:spPr>
              <a:xfrm>
                <a:off x="725360" y="898766"/>
                <a:ext cx="7693273" cy="3554563"/>
              </a:xfrm>
              <a:prstGeom prst="rect">
                <a:avLst/>
              </a:prstGeom>
              <a:blipFill>
                <a:blip r:embed="rId2"/>
                <a:stretch>
                  <a:fillRect l="-475" t="-1027" r="-238" b="-1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828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一阶逻辑公式个体变量的自由替换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3B0D580-B5EE-4521-9F14-7B1E544ACD52}"/>
                  </a:ext>
                </a:extLst>
              </p:cNvPr>
              <p:cNvSpPr txBox="1"/>
              <p:nvPr/>
            </p:nvSpPr>
            <p:spPr>
              <a:xfrm>
                <a:off x="725360" y="866311"/>
                <a:ext cx="7693273" cy="1485728"/>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zh-CN" altLang="en-US" sz="16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是项，</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是个体变量，</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是一阶逻辑公式，说在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中用</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𝒕</m:t>
                    </m:r>
                  </m:oMath>
                </a14:m>
                <a:r>
                  <a:rPr lang="zh-CN" altLang="en-US" sz="1600" b="1">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600" b="1" i="1">
                        <a:solidFill>
                          <a:srgbClr val="002060"/>
                        </a:solidFill>
                        <a:latin typeface="Cambria Math" panose="02040503050406030204" pitchFamily="18" charset="0"/>
                        <a:ea typeface="楷体" panose="02010609060101010101" pitchFamily="49" charset="-122"/>
                      </a:rPr>
                      <m:t>𝒙</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等线" panose="02010600030101010101" pitchFamily="2" charset="-122"/>
                    <a:ea typeface="等线" panose="02010600030101010101" pitchFamily="2" charset="-122"/>
                  </a:rPr>
                  <a:t>自由</a:t>
                </a:r>
                <a:r>
                  <a:rPr lang="zh-CN" altLang="en-US" sz="1600" b="1">
                    <a:solidFill>
                      <a:srgbClr val="002060"/>
                    </a:solidFill>
                    <a:latin typeface="楷体" panose="02010609060101010101" pitchFamily="49" charset="-122"/>
                    <a:ea typeface="楷体" panose="02010609060101010101" pitchFamily="49" charset="-122"/>
                  </a:rPr>
                  <a:t>的（这时简称替换</a:t>
                </a:r>
                <a14:m>
                  <m:oMath xmlns:m="http://schemas.openxmlformats.org/officeDocument/2006/math">
                    <m:r>
                      <a:rPr lang="en-US" altLang="zh-CN" sz="1600" b="1" i="1">
                        <a:solidFill>
                          <a:srgbClr val="C00000"/>
                        </a:solidFill>
                        <a:latin typeface="Cambria Math" panose="02040503050406030204" pitchFamily="18" charset="0"/>
                        <a:ea typeface="楷体" panose="02010609060101010101" pitchFamily="49" charset="-122"/>
                      </a:rPr>
                      <m:t>𝑨</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𝒕</m:t>
                    </m:r>
                    <m:r>
                      <a:rPr lang="en-US" altLang="zh-CN" sz="1600" b="1" i="1">
                        <a:solidFill>
                          <a:srgbClr val="C00000"/>
                        </a:solidFill>
                        <a:latin typeface="Cambria Math" panose="02040503050406030204" pitchFamily="18" charset="0"/>
                        <a:ea typeface="楷体" panose="02010609060101010101" pitchFamily="49" charset="-122"/>
                      </a:rPr>
                      <m:t>/</m:t>
                    </m:r>
                    <m:r>
                      <a:rPr lang="en-US" altLang="zh-CN" sz="1600" b="1" i="1">
                        <a:solidFill>
                          <a:srgbClr val="C00000"/>
                        </a:solidFill>
                        <a:latin typeface="Cambria Math" panose="02040503050406030204" pitchFamily="18" charset="0"/>
                        <a:ea typeface="楷体" panose="02010609060101010101" pitchFamily="49" charset="-122"/>
                      </a:rPr>
                      <m:t>𝒙</m:t>
                    </m:r>
                    <m:r>
                      <a:rPr lang="en-US" altLang="zh-CN" sz="1600" b="1" i="1">
                        <a:solidFill>
                          <a:srgbClr val="C00000"/>
                        </a:solidFill>
                        <a:latin typeface="Cambria Math" panose="02040503050406030204" pitchFamily="18" charset="0"/>
                        <a:ea typeface="楷体" panose="02010609060101010101" pitchFamily="49" charset="-122"/>
                      </a:rPr>
                      <m:t>]</m:t>
                    </m:r>
                  </m:oMath>
                </a14:m>
                <a:r>
                  <a:rPr lang="zh-CN" altLang="en-US" sz="1600" b="1">
                    <a:solidFill>
                      <a:srgbClr val="002060"/>
                    </a:solidFill>
                    <a:latin typeface="楷体" panose="02010609060101010101" pitchFamily="49" charset="-122"/>
                    <a:ea typeface="楷体" panose="02010609060101010101" pitchFamily="49" charset="-122"/>
                  </a:rPr>
                  <a:t>是</a:t>
                </a:r>
                <a:r>
                  <a:rPr lang="zh-CN" altLang="en-US" sz="1600" b="1">
                    <a:solidFill>
                      <a:srgbClr val="C00000"/>
                    </a:solidFill>
                    <a:latin typeface="等线" panose="02010600030101010101" pitchFamily="2" charset="-122"/>
                    <a:ea typeface="等线" panose="02010600030101010101" pitchFamily="2" charset="-122"/>
                  </a:rPr>
                  <a:t>自由替换</a:t>
                </a:r>
                <a:r>
                  <a:rPr lang="zh-CN" altLang="en-US" sz="1600" b="1">
                    <a:solidFill>
                      <a:srgbClr val="002060"/>
                    </a:solidFill>
                    <a:latin typeface="楷体" panose="02010609060101010101" pitchFamily="49" charset="-122"/>
                    <a:ea typeface="楷体" panose="02010609060101010101" pitchFamily="49" charset="-122"/>
                  </a:rPr>
                  <a:t>），针对</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𝑨</m:t>
                    </m:r>
                  </m:oMath>
                </a14:m>
                <a:r>
                  <a:rPr lang="zh-CN" altLang="en-US" sz="1600" b="1">
                    <a:solidFill>
                      <a:srgbClr val="002060"/>
                    </a:solidFill>
                    <a:latin typeface="楷体" panose="02010609060101010101" pitchFamily="49" charset="-122"/>
                    <a:ea typeface="楷体" panose="02010609060101010101" pitchFamily="49" charset="-122"/>
                  </a:rPr>
                  <a:t>的结构归纳定义为：</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en-US" altLang="zh-CN" sz="1400" b="1">
                    <a:solidFill>
                      <a:schemeClr val="accent6">
                        <a:lumMod val="50000"/>
                      </a:schemeClr>
                    </a:solidFill>
                    <a:latin typeface="+mn-ea"/>
                  </a:rPr>
                  <a:t>……</a:t>
                </a:r>
              </a:p>
              <a:p>
                <a:pPr marL="742950" lvl="1" indent="-285750">
                  <a:lnSpc>
                    <a:spcPts val="2000"/>
                  </a:lnSpc>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 </m:t>
                    </m:r>
                    <m:r>
                      <a:rPr lang="en-US" altLang="zh-CN" sz="1400" b="1" i="1">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𝒚</m:t>
                    </m:r>
                    <m:r>
                      <a:rPr lang="en-US" altLang="zh-CN" sz="1400" b="1" i="1">
                        <a:solidFill>
                          <a:schemeClr val="accent2">
                            <a:lumMod val="50000"/>
                          </a:schemeClr>
                        </a:solidFill>
                        <a:latin typeface="Cambria Math" panose="02040503050406030204" pitchFamily="18" charset="0"/>
                        <a:ea typeface="楷体" panose="02010609060101010101" pitchFamily="49" charset="-122"/>
                      </a:rPr>
                      <m:t> </m:t>
                    </m:r>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a:t>
                </a:r>
                <a:r>
                  <a:rPr lang="zh-CN" altLang="en-US" sz="1400" b="1">
                    <a:solidFill>
                      <a:schemeClr val="accent2">
                        <a:lumMod val="50000"/>
                      </a:schemeClr>
                    </a:solidFill>
                    <a:latin typeface="楷体" panose="02010609060101010101" pitchFamily="49" charset="-122"/>
                    <a:ea typeface="楷体" panose="02010609060101010101" pitchFamily="49" charset="-122"/>
                  </a:rPr>
                  <a:t>则：</a:t>
                </a:r>
                <a:r>
                  <a:rPr lang="en-US" altLang="zh-CN" sz="1400" b="1">
                    <a:solidFill>
                      <a:schemeClr val="accent2">
                        <a:lumMod val="50000"/>
                      </a:schemeClr>
                    </a:solidFill>
                    <a:latin typeface="楷体" panose="02010609060101010101" pitchFamily="49" charset="-122"/>
                    <a:ea typeface="楷体" panose="02010609060101010101" pitchFamily="49" charset="-122"/>
                  </a:rPr>
                  <a:t>(1)</a:t>
                </a:r>
                <a:r>
                  <a:rPr lang="zh-CN" altLang="en-US" sz="1400" b="1">
                    <a:solidFill>
                      <a:srgbClr val="C00000"/>
                    </a:solidFill>
                    <a:latin typeface="等线" panose="02010600030101010101" pitchFamily="2" charset="-122"/>
                  </a:rPr>
                  <a:t>要么</a:t>
                </a:r>
                <a14:m>
                  <m:oMath xmlns:m="http://schemas.openxmlformats.org/officeDocument/2006/math">
                    <m:r>
                      <a:rPr lang="en-US" altLang="zh-CN" sz="1400" b="1" i="1">
                        <a:solidFill>
                          <a:srgbClr val="C00000"/>
                        </a:solidFill>
                        <a:latin typeface="Cambria Math" panose="02040503050406030204" pitchFamily="18" charset="0"/>
                        <a:ea typeface="楷体" panose="02010609060101010101" pitchFamily="49" charset="-122"/>
                      </a:rPr>
                      <m:t>𝒙</m:t>
                    </m:r>
                    <m:r>
                      <a:rPr lang="en-US" altLang="zh-CN" sz="1400" b="1" i="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𝑭𝒓𝒆𝒆𝑽𝒂𝒓</m:t>
                    </m:r>
                    <m:d>
                      <m:dPr>
                        <m:ctrlPr>
                          <a:rPr lang="en-US" altLang="zh-CN" sz="1400" b="1" i="1">
                            <a:solidFill>
                              <a:srgbClr val="C00000"/>
                            </a:solidFill>
                            <a:latin typeface="Cambria Math" panose="02040503050406030204" pitchFamily="18" charset="0"/>
                            <a:ea typeface="楷体" panose="02010609060101010101" pitchFamily="49" charset="-122"/>
                          </a:rPr>
                        </m:ctrlPr>
                      </m:dPr>
                      <m:e>
                        <m:r>
                          <a:rPr lang="en-US" altLang="zh-CN" sz="1400" b="1" i="1">
                            <a:solidFill>
                              <a:srgbClr val="C00000"/>
                            </a:solidFill>
                            <a:latin typeface="Cambria Math" panose="02040503050406030204" pitchFamily="18" charset="0"/>
                            <a:ea typeface="楷体" panose="02010609060101010101" pitchFamily="49" charset="-122"/>
                          </a:rPr>
                          <m:t>𝑨</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(2)</a:t>
                </a:r>
                <a:r>
                  <a:rPr lang="zh-CN" altLang="en-US" sz="1400" b="1">
                    <a:solidFill>
                      <a:srgbClr val="C00000"/>
                    </a:solidFill>
                    <a:latin typeface="等线" panose="02010600030101010101" pitchFamily="2" charset="-122"/>
                  </a:rPr>
                  <a:t>要么</a:t>
                </a:r>
                <a14:m>
                  <m:oMath xmlns:m="http://schemas.openxmlformats.org/officeDocument/2006/math">
                    <m:r>
                      <a:rPr lang="en-US" altLang="zh-CN" sz="1400" b="1">
                        <a:solidFill>
                          <a:srgbClr val="C00000"/>
                        </a:solidFill>
                        <a:latin typeface="Cambria Math" panose="02040503050406030204" pitchFamily="18" charset="0"/>
                      </a:rPr>
                      <m:t>𝒚</m:t>
                    </m:r>
                    <m:r>
                      <a:rPr lang="en-US" altLang="zh-CN" sz="1400" b="1">
                        <a:solidFill>
                          <a:srgbClr val="C00000"/>
                        </a:solidFill>
                        <a:latin typeface="Cambria Math" panose="02040503050406030204" pitchFamily="18" charset="0"/>
                      </a:rPr>
                      <m:t>∉</m:t>
                    </m:r>
                    <m:r>
                      <a:rPr lang="en-US" altLang="zh-CN" sz="1400" b="1">
                        <a:solidFill>
                          <a:srgbClr val="C00000"/>
                        </a:solidFill>
                        <a:latin typeface="Cambria Math" panose="02040503050406030204" pitchFamily="18" charset="0"/>
                      </a:rPr>
                      <m:t>𝑽𝒂𝒓</m:t>
                    </m:r>
                    <m:d>
                      <m:dPr>
                        <m:ctrlPr>
                          <a:rPr lang="en-US" altLang="zh-CN" sz="1400" b="1" i="1">
                            <a:solidFill>
                              <a:srgbClr val="C00000"/>
                            </a:solidFill>
                            <a:latin typeface="Cambria Math" panose="02040503050406030204" pitchFamily="18" charset="0"/>
                          </a:rPr>
                        </m:ctrlPr>
                      </m:dPr>
                      <m:e>
                        <m:r>
                          <a:rPr lang="en-US" altLang="zh-CN" sz="1400" b="1">
                            <a:solidFill>
                              <a:srgbClr val="C00000"/>
                            </a:solidFill>
                            <a:latin typeface="Cambria Math" panose="02040503050406030204" pitchFamily="18" charset="0"/>
                          </a:rPr>
                          <m:t>𝒕</m:t>
                        </m:r>
                      </m:e>
                    </m:d>
                  </m:oMath>
                </a14:m>
                <a:r>
                  <a:rPr lang="zh-CN" altLang="en-US" sz="1400" b="1">
                    <a:solidFill>
                      <a:srgbClr val="C00000"/>
                    </a:solidFill>
                    <a:latin typeface="等线" panose="02010600030101010101" pitchFamily="2" charset="-122"/>
                  </a:rPr>
                  <a:t>且</a:t>
                </a:r>
                <a14:m>
                  <m:oMath xmlns:m="http://schemas.openxmlformats.org/officeDocument/2006/math">
                    <m:r>
                      <a:rPr lang="en-US" altLang="zh-CN" sz="1400" b="1">
                        <a:solidFill>
                          <a:srgbClr val="C00000"/>
                        </a:solidFill>
                        <a:latin typeface="Cambria Math" panose="02040503050406030204" pitchFamily="18" charset="0"/>
                      </a:rPr>
                      <m:t>𝑩</m:t>
                    </m:r>
                    <m:d>
                      <m:dPr>
                        <m:begChr m:val="["/>
                        <m:endChr m:val="]"/>
                        <m:ctrlPr>
                          <a:rPr lang="en-US" altLang="zh-CN" sz="1400" b="1" i="1">
                            <a:solidFill>
                              <a:srgbClr val="C00000"/>
                            </a:solidFill>
                            <a:latin typeface="Cambria Math" panose="02040503050406030204" pitchFamily="18" charset="0"/>
                          </a:rPr>
                        </m:ctrlPr>
                      </m:dPr>
                      <m:e>
                        <m:r>
                          <a:rPr lang="en-US" altLang="zh-CN" sz="1400" b="1">
                            <a:solidFill>
                              <a:srgbClr val="C00000"/>
                            </a:solidFill>
                            <a:latin typeface="Cambria Math" panose="02040503050406030204" pitchFamily="18" charset="0"/>
                          </a:rPr>
                          <m:t>𝒕</m:t>
                        </m:r>
                        <m:r>
                          <a:rPr lang="en-US" altLang="zh-CN" sz="1400" b="1">
                            <a:solidFill>
                              <a:srgbClr val="C00000"/>
                            </a:solidFill>
                            <a:latin typeface="Cambria Math" panose="02040503050406030204" pitchFamily="18" charset="0"/>
                          </a:rPr>
                          <m:t>/</m:t>
                        </m:r>
                        <m:r>
                          <a:rPr lang="en-US" altLang="zh-CN" sz="1400" b="1">
                            <a:solidFill>
                              <a:srgbClr val="C00000"/>
                            </a:solidFill>
                            <a:latin typeface="Cambria Math" panose="02040503050406030204" pitchFamily="18" charset="0"/>
                          </a:rPr>
                          <m:t>𝒙</m:t>
                        </m:r>
                      </m:e>
                    </m:d>
                  </m:oMath>
                </a14:m>
                <a:r>
                  <a:rPr lang="zh-CN" altLang="en-US" sz="1400" b="1">
                    <a:solidFill>
                      <a:srgbClr val="C00000"/>
                    </a:solidFill>
                    <a:latin typeface="等线" panose="02010600030101010101" pitchFamily="2" charset="-122"/>
                  </a:rPr>
                  <a:t>是自由替换</a:t>
                </a:r>
                <a:r>
                  <a:rPr lang="zh-CN" altLang="en-US" sz="1400" b="1">
                    <a:solidFill>
                      <a:schemeClr val="accent2">
                        <a:lumMod val="50000"/>
                      </a:schemeClr>
                    </a:solidFill>
                    <a:latin typeface="楷体" panose="02010609060101010101" pitchFamily="49" charset="-122"/>
                    <a:ea typeface="楷体" panose="02010609060101010101" pitchFamily="49" charset="-122"/>
                  </a:rPr>
                  <a:t>，</a:t>
                </a:r>
                <a:r>
                  <a:rPr lang="en-US" altLang="zh-CN" sz="1400" b="1">
                    <a:solidFill>
                      <a:schemeClr val="accent2">
                        <a:lumMod val="50000"/>
                      </a:schemeClr>
                    </a:solidFill>
                    <a:latin typeface="楷体" panose="02010609060101010101" pitchFamily="49" charset="-122"/>
                    <a:ea typeface="楷体" panose="02010609060101010101" pitchFamily="49" charset="-122"/>
                  </a:rPr>
                  <a:t>(1)</a:t>
                </a:r>
                <a:r>
                  <a:rPr lang="zh-CN" altLang="en-US" sz="1400" b="1">
                    <a:solidFill>
                      <a:schemeClr val="accent2">
                        <a:lumMod val="50000"/>
                      </a:schemeClr>
                    </a:solidFill>
                    <a:latin typeface="楷体" panose="02010609060101010101" pitchFamily="49" charset="-122"/>
                    <a:ea typeface="楷体" panose="02010609060101010101" pitchFamily="49" charset="-122"/>
                  </a:rPr>
                  <a:t>和</a:t>
                </a:r>
                <a:r>
                  <a:rPr lang="en-US" altLang="zh-CN" sz="1400" b="1">
                    <a:solidFill>
                      <a:schemeClr val="accent2">
                        <a:lumMod val="50000"/>
                      </a:schemeClr>
                    </a:solidFill>
                    <a:latin typeface="楷体" panose="02010609060101010101" pitchFamily="49" charset="-122"/>
                    <a:ea typeface="楷体" panose="02010609060101010101" pitchFamily="49" charset="-122"/>
                  </a:rPr>
                  <a:t>(2)</a:t>
                </a:r>
                <a:r>
                  <a:rPr lang="zh-CN" altLang="en-US" sz="1400" b="1">
                    <a:solidFill>
                      <a:schemeClr val="accent2">
                        <a:lumMod val="50000"/>
                      </a:schemeClr>
                    </a:solidFill>
                    <a:latin typeface="楷体" panose="02010609060101010101" pitchFamily="49" charset="-122"/>
                    <a:ea typeface="楷体" panose="02010609060101010101" pitchFamily="49" charset="-122"/>
                  </a:rPr>
                  <a:t>之一成立时，</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𝑨</m:t>
                    </m:r>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i="1">
                            <a:solidFill>
                              <a:schemeClr val="accent2">
                                <a:lumMod val="50000"/>
                              </a:schemeClr>
                            </a:solidFill>
                            <a:latin typeface="Cambria Math" panose="02040503050406030204" pitchFamily="18" charset="0"/>
                            <a:ea typeface="楷体" panose="02010609060101010101" pitchFamily="49" charset="-122"/>
                          </a:rPr>
                          <m:t>𝒕</m:t>
                        </m:r>
                        <m:r>
                          <a:rPr lang="en-US" altLang="zh-CN" sz="1400" b="1" i="1">
                            <a:solidFill>
                              <a:schemeClr val="accent2">
                                <a:lumMod val="50000"/>
                              </a:schemeClr>
                            </a:solidFill>
                            <a:latin typeface="Cambria Math" panose="02040503050406030204" pitchFamily="18" charset="0"/>
                            <a:ea typeface="楷体" panose="02010609060101010101" pitchFamily="49" charset="-122"/>
                          </a:rPr>
                          <m:t>/</m:t>
                        </m:r>
                        <m:r>
                          <a:rPr lang="en-US" altLang="zh-CN" sz="1400" b="1" i="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才是自由替换</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23B0D580-B5EE-4521-9F14-7B1E544ACD52}"/>
                  </a:ext>
                </a:extLst>
              </p:cNvPr>
              <p:cNvSpPr txBox="1">
                <a:spLocks noRot="1" noChangeAspect="1" noMove="1" noResize="1" noEditPoints="1" noAdjustHandles="1" noChangeArrowheads="1" noChangeShapeType="1" noTextEdit="1"/>
              </p:cNvSpPr>
              <p:nvPr/>
            </p:nvSpPr>
            <p:spPr>
              <a:xfrm>
                <a:off x="725360" y="866311"/>
                <a:ext cx="7693273" cy="1485728"/>
              </a:xfrm>
              <a:prstGeom prst="rect">
                <a:avLst/>
              </a:prstGeom>
              <a:blipFill>
                <a:blip r:embed="rId2"/>
                <a:stretch>
                  <a:fillRect l="-475" t="-2049" b="-36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0D3974F-B245-48A5-A537-AAA64CDF7D9D}"/>
                  </a:ext>
                </a:extLst>
              </p:cNvPr>
              <p:cNvSpPr txBox="1"/>
              <p:nvPr/>
            </p:nvSpPr>
            <p:spPr>
              <a:xfrm>
                <a:off x="725360" y="2587492"/>
                <a:ext cx="7054454" cy="1152367"/>
              </a:xfrm>
              <a:prstGeom prst="rect">
                <a:avLst/>
              </a:prstGeom>
              <a:solidFill>
                <a:schemeClr val="accent4">
                  <a:lumMod val="20000"/>
                  <a:lumOff val="80000"/>
                </a:schemeClr>
              </a:solidFill>
            </p:spPr>
            <p:txBody>
              <a:bodyPr wrap="square" rtlCol="0">
                <a:spAutoFit/>
              </a:bodyPr>
              <a:lstStyle/>
              <a:p>
                <a:pPr>
                  <a:lnSpc>
                    <a:spcPts val="1800"/>
                  </a:lnSpc>
                  <a:spcBef>
                    <a:spcPts val="600"/>
                  </a:spcBef>
                </a:pPr>
                <a:r>
                  <a:rPr lang="zh-CN" altLang="en-US" sz="1400" b="1">
                    <a:solidFill>
                      <a:srgbClr val="002060"/>
                    </a:solidFill>
                    <a:latin typeface="楷体" panose="02010609060101010101" pitchFamily="49" charset="-122"/>
                    <a:ea typeface="楷体" panose="02010609060101010101" pitchFamily="49" charset="-122"/>
                  </a:rPr>
                  <a:t>当</a:t>
                </a:r>
                <a14:m>
                  <m:oMath xmlns:m="http://schemas.openxmlformats.org/officeDocument/2006/math">
                    <m:r>
                      <a:rPr lang="en-US" altLang="zh-CN" sz="1400" b="1" i="1" smtClean="0">
                        <a:solidFill>
                          <a:srgbClr val="002060"/>
                        </a:solidFill>
                        <a:latin typeface="Cambria Math" panose="02040503050406030204" pitchFamily="18" charset="0"/>
                      </a:rPr>
                      <m:t>𝑨</m:t>
                    </m:r>
                  </m:oMath>
                </a14:m>
                <a:r>
                  <a:rPr lang="zh-CN" altLang="en-US" sz="1400" b="1">
                    <a:solidFill>
                      <a:srgbClr val="002060"/>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𝒚𝑩</m:t>
                    </m:r>
                  </m:oMath>
                </a14:m>
                <a:r>
                  <a:rPr lang="zh-CN" altLang="en-US" sz="14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𝒚𝑩</m:t>
                    </m:r>
                  </m:oMath>
                </a14:m>
                <a:r>
                  <a:rPr lang="zh-CN" altLang="en-US" sz="1400" b="1">
                    <a:solidFill>
                      <a:srgbClr val="002060"/>
                    </a:solidFill>
                    <a:latin typeface="楷体" panose="02010609060101010101" pitchFamily="49" charset="-122"/>
                    <a:ea typeface="楷体" panose="02010609060101010101" pitchFamily="49" charset="-122"/>
                  </a:rPr>
                  <a:t>时，这里</a:t>
                </a:r>
                <a14:m>
                  <m:oMath xmlns:m="http://schemas.openxmlformats.org/officeDocument/2006/math">
                    <m:r>
                      <a:rPr lang="en-US" altLang="zh-CN" sz="1400" b="1" i="1" smtClean="0">
                        <a:solidFill>
                          <a:srgbClr val="002060"/>
                        </a:solidFill>
                        <a:latin typeface="Cambria Math" panose="02040503050406030204" pitchFamily="18" charset="0"/>
                      </a:rPr>
                      <m:t>𝒚</m:t>
                    </m:r>
                  </m:oMath>
                </a14:m>
                <a:r>
                  <a:rPr lang="zh-CN" altLang="en-US" sz="1400" b="1">
                    <a:solidFill>
                      <a:srgbClr val="002060"/>
                    </a:solidFill>
                    <a:latin typeface="楷体" panose="02010609060101010101" pitchFamily="49" charset="-122"/>
                    <a:ea typeface="楷体" panose="02010609060101010101" pitchFamily="49" charset="-122"/>
                  </a:rPr>
                  <a:t>可能就是</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latin typeface="楷体" panose="02010609060101010101" pitchFamily="49" charset="-122"/>
                    <a:ea typeface="楷体" panose="02010609060101010101" pitchFamily="49" charset="-122"/>
                  </a:rPr>
                  <a:t>也可能是不同于</a:t>
                </a:r>
                <a14:m>
                  <m:oMath xmlns:m="http://schemas.openxmlformats.org/officeDocument/2006/math">
                    <m:r>
                      <a:rPr lang="en-US" altLang="zh-CN" sz="1400" b="1" i="1" smtClean="0">
                        <a:solidFill>
                          <a:srgbClr val="002060"/>
                        </a:solidFill>
                        <a:latin typeface="Cambria Math" panose="02040503050406030204" pitchFamily="18" charset="0"/>
                      </a:rPr>
                      <m:t>𝒙</m:t>
                    </m:r>
                  </m:oMath>
                </a14:m>
                <a:r>
                  <a:rPr lang="zh-CN" altLang="en-US" sz="1400" b="1">
                    <a:solidFill>
                      <a:srgbClr val="002060"/>
                    </a:solidFill>
                    <a:latin typeface="楷体" panose="02010609060101010101" pitchFamily="49" charset="-122"/>
                    <a:ea typeface="楷体" panose="02010609060101010101" pitchFamily="49" charset="-122"/>
                  </a:rPr>
                  <a:t>的个体变量</a:t>
                </a:r>
                <a:endParaRPr lang="en-US" altLang="zh-CN" sz="1400" b="1">
                  <a:solidFill>
                    <a:srgbClr val="002060"/>
                  </a:solidFill>
                  <a:latin typeface="楷体" panose="02010609060101010101" pitchFamily="49" charset="-122"/>
                  <a:ea typeface="楷体" panose="02010609060101010101" pitchFamily="49" charset="-122"/>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，则</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就是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oMath>
                </a14:m>
                <a:r>
                  <a:rPr lang="zh-CN" altLang="en-US" sz="1200" b="1">
                    <a:solidFill>
                      <a:schemeClr val="accent2">
                        <a:lumMod val="50000"/>
                      </a:schemeClr>
                    </a:solidFill>
                  </a:rPr>
                  <a:t>或</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𝒙𝑩</m:t>
                    </m:r>
                  </m:oMath>
                </a14:m>
                <a:r>
                  <a:rPr lang="zh-CN" altLang="en-US" sz="1200" b="1">
                    <a:solidFill>
                      <a:schemeClr val="accent2">
                        <a:lumMod val="50000"/>
                      </a:schemeClr>
                    </a:solidFill>
                  </a:rPr>
                  <a:t>，这时总有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，从而</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，而即使</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时，按前面替换的定义也总有</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𝑨</m:t>
                    </m:r>
                  </m:oMath>
                </a14:m>
                <a:r>
                  <a:rPr lang="zh-CN" altLang="en-US" sz="1200" b="1">
                    <a:solidFill>
                      <a:schemeClr val="accent2">
                        <a:lumMod val="50000"/>
                      </a:schemeClr>
                    </a:solidFill>
                  </a:rPr>
                  <a:t>，这时也认为</a:t>
                </a:r>
                <a14:m>
                  <m:oMath xmlns:m="http://schemas.openxmlformats.org/officeDocument/2006/math">
                    <m:r>
                      <a:rPr lang="en-US" altLang="zh-CN" sz="1200" b="1" i="1">
                        <a:solidFill>
                          <a:schemeClr val="accent2">
                            <a:lumMod val="50000"/>
                          </a:schemeClr>
                        </a:solidFill>
                        <a:latin typeface="Cambria Math" panose="02040503050406030204" pitchFamily="18" charset="0"/>
                      </a:rPr>
                      <m:t>𝑨</m:t>
                    </m:r>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𝒕</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是自由替换</a:t>
                </a:r>
                <a:endParaRPr lang="en-US" altLang="zh-CN" sz="1200" b="1">
                  <a:solidFill>
                    <a:schemeClr val="accent2">
                      <a:lumMod val="50000"/>
                    </a:schemeClr>
                  </a:solidFill>
                </a:endParaRPr>
              </a:p>
              <a:p>
                <a:pPr marL="171450" indent="-171450">
                  <a:lnSpc>
                    <a:spcPts val="1800"/>
                  </a:lnSpc>
                  <a:spcBef>
                    <a:spcPts val="600"/>
                  </a:spcBef>
                  <a:buFont typeface="Arial" panose="020B0604020202020204" pitchFamily="34" charset="0"/>
                  <a:buChar char="•"/>
                </a:pPr>
                <a:r>
                  <a:rPr lang="zh-CN" altLang="en-US" sz="1200" b="1">
                    <a:solidFill>
                      <a:schemeClr val="accent2">
                        <a:lumMod val="50000"/>
                      </a:schemeClr>
                    </a:solidFill>
                  </a:rPr>
                  <a:t>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𝑨</m:t>
                        </m:r>
                      </m:e>
                    </m:d>
                  </m:oMath>
                </a14:m>
                <a:r>
                  <a:rPr lang="zh-CN" altLang="en-US" sz="1200" b="1">
                    <a:solidFill>
                      <a:schemeClr val="accent2">
                        <a:lumMod val="50000"/>
                      </a:schemeClr>
                    </a:solidFill>
                  </a:rPr>
                  <a:t>时，只有当</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不出现在项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zh-CN" altLang="en-US" sz="1200" b="1">
                    <a:solidFill>
                      <a:schemeClr val="accent2">
                        <a:lumMod val="50000"/>
                      </a:schemeClr>
                    </a:solidFill>
                  </a:rPr>
                  <a:t>中且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是自由替换时，</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𝑨</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𝒕</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才是自由替换</a:t>
                </a:r>
              </a:p>
            </p:txBody>
          </p:sp>
        </mc:Choice>
        <mc:Fallback xmlns="">
          <p:sp>
            <p:nvSpPr>
              <p:cNvPr id="2" name="文本框 1">
                <a:extLst>
                  <a:ext uri="{FF2B5EF4-FFF2-40B4-BE49-F238E27FC236}">
                    <a16:creationId xmlns:a16="http://schemas.microsoft.com/office/drawing/2014/main" id="{00D3974F-B245-48A5-A537-AAA64CDF7D9D}"/>
                  </a:ext>
                </a:extLst>
              </p:cNvPr>
              <p:cNvSpPr txBox="1">
                <a:spLocks noRot="1" noChangeAspect="1" noMove="1" noResize="1" noEditPoints="1" noAdjustHandles="1" noChangeArrowheads="1" noChangeShapeType="1" noTextEdit="1"/>
              </p:cNvSpPr>
              <p:nvPr/>
            </p:nvSpPr>
            <p:spPr>
              <a:xfrm>
                <a:off x="725360" y="2587492"/>
                <a:ext cx="7054454" cy="1152367"/>
              </a:xfrm>
              <a:prstGeom prst="rect">
                <a:avLst/>
              </a:prstGeom>
              <a:blipFill>
                <a:blip r:embed="rId3"/>
                <a:stretch>
                  <a:fillRect l="-259" t="-1587"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2B7AFC2-66A5-4772-BF80-C4A3D72B9775}"/>
                  </a:ext>
                </a:extLst>
              </p:cNvPr>
              <p:cNvSpPr txBox="1"/>
              <p:nvPr/>
            </p:nvSpPr>
            <p:spPr>
              <a:xfrm>
                <a:off x="725360" y="3940713"/>
                <a:ext cx="6856746" cy="586186"/>
              </a:xfrm>
              <a:prstGeom prst="rect">
                <a:avLst/>
              </a:prstGeom>
              <a:solidFill>
                <a:schemeClr val="accent6">
                  <a:lumMod val="20000"/>
                  <a:lumOff val="80000"/>
                </a:schemeClr>
              </a:solidFill>
            </p:spPr>
            <p:txBody>
              <a:bodyPr wrap="square" rtlCol="0">
                <a:spAutoFit/>
              </a:bodyPr>
              <a:lstStyle/>
              <a:p>
                <a:pPr marL="171450" indent="-171450">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e>
                    </m:d>
                  </m:oMath>
                </a14:m>
                <a:r>
                  <a:rPr lang="zh-CN" altLang="en-US" sz="1200" b="1">
                    <a:solidFill>
                      <a:srgbClr val="C00000"/>
                    </a:solidFill>
                  </a:rPr>
                  <a:t>不是自由替换</a:t>
                </a:r>
                <a:r>
                  <a:rPr lang="zh-CN" altLang="en-US" sz="1200" b="1">
                    <a:solidFill>
                      <a:schemeClr val="accent2">
                        <a:lumMod val="50000"/>
                      </a:schemeClr>
                    </a:solidFill>
                  </a:rPr>
                  <a:t>，因为</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𝑭𝒓𝒆𝒆𝑽𝒂𝒓</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𝒚𝑮</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 </m:t>
                            </m:r>
                            <m:r>
                              <a:rPr lang="en-US" altLang="zh-CN" sz="1200" b="1" i="1" smtClean="0">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在项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𝒕</m:t>
                    </m:r>
                  </m:oMath>
                </a14:m>
                <a:r>
                  <a:rPr lang="en-US" altLang="zh-CN" sz="1200" b="1">
                    <a:solidFill>
                      <a:schemeClr val="accent2">
                        <a:lumMod val="50000"/>
                      </a:schemeClr>
                    </a:solidFill>
                  </a:rPr>
                  <a:t>(</a:t>
                </a:r>
                <a:r>
                  <a:rPr lang="zh-CN" altLang="en-US" sz="1200" b="1">
                    <a:solidFill>
                      <a:schemeClr val="accent2">
                        <a:lumMod val="50000"/>
                      </a:schemeClr>
                    </a:solidFill>
                  </a:rPr>
                  <a:t>这时就是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en-US" altLang="zh-CN" sz="1200" b="1">
                    <a:solidFill>
                      <a:schemeClr val="accent2">
                        <a:lumMod val="50000"/>
                      </a:schemeClr>
                    </a:solidFill>
                  </a:rPr>
                  <a:t>)</a:t>
                </a:r>
                <a:r>
                  <a:rPr lang="zh-CN" altLang="en-US" sz="1200" b="1">
                    <a:solidFill>
                      <a:schemeClr val="accent2">
                        <a:lumMod val="50000"/>
                      </a:schemeClr>
                    </a:solidFill>
                  </a:rPr>
                  <a:t>中出现</a:t>
                </a:r>
                <a:endParaRPr lang="en-US" altLang="zh-CN" sz="1200" b="1">
                  <a:solidFill>
                    <a:schemeClr val="accent2">
                      <a:lumMod val="50000"/>
                    </a:schemeClr>
                  </a:solidFill>
                </a:endParaRPr>
              </a:p>
              <a:p>
                <a:pPr marL="171450" indent="-171450">
                  <a:spcBef>
                    <a:spcPts val="600"/>
                  </a:spcBef>
                  <a:buFont typeface="Arial" panose="020B0604020202020204" pitchFamily="34" charset="0"/>
                  <a:buChar char="•"/>
                </a:pP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𝒙</m:t>
                        </m:r>
                      </m:e>
                    </m:d>
                    <m:d>
                      <m:dPr>
                        <m:begChr m:val="["/>
                        <m:endChr m:val="]"/>
                        <m:ctrlPr>
                          <a:rPr lang="en-US" altLang="zh-CN" sz="1200" b="1" i="1">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rgbClr val="C00000"/>
                    </a:solidFill>
                  </a:rPr>
                  <a:t>是自由替换</a:t>
                </a:r>
                <a:r>
                  <a:rPr lang="zh-CN" altLang="en-US" sz="1200" b="1">
                    <a:solidFill>
                      <a:schemeClr val="accent2">
                        <a:lumMod val="50000"/>
                      </a:schemeClr>
                    </a:solidFill>
                  </a:rPr>
                  <a:t>，因为</a:t>
                </a:r>
                <a14:m>
                  <m:oMath xmlns:m="http://schemas.openxmlformats.org/officeDocument/2006/math">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且</a:t>
                </a:r>
                <a14:m>
                  <m:oMath xmlns:m="http://schemas.openxmlformats.org/officeDocument/2006/math">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𝑭𝒓𝒆𝒆𝑽𝒂𝒓</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𝒚𝑮</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𝒙</m:t>
                            </m:r>
                          </m:e>
                        </m:d>
                      </m:e>
                    </m:d>
                  </m:oMath>
                </a14:m>
                <a:r>
                  <a:rPr lang="zh-CN" altLang="en-US" sz="1200" b="1">
                    <a:solidFill>
                      <a:schemeClr val="accent2">
                        <a:lumMod val="50000"/>
                      </a:schemeClr>
                    </a:solidFill>
                  </a:rPr>
                  <a:t>，但</a:t>
                </a:r>
                <a14:m>
                  <m:oMath xmlns:m="http://schemas.openxmlformats.org/officeDocument/2006/math">
                    <m:r>
                      <a:rPr lang="en-US" altLang="zh-CN" sz="1200" b="1" i="1">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在项</a:t>
                </a:r>
                <a14:m>
                  <m:oMath xmlns:m="http://schemas.openxmlformats.org/officeDocument/2006/math">
                    <m:r>
                      <a:rPr lang="en-US" altLang="zh-CN" sz="1200" b="1" i="1">
                        <a:solidFill>
                          <a:schemeClr val="accent2">
                            <a:lumMod val="50000"/>
                          </a:schemeClr>
                        </a:solidFill>
                        <a:latin typeface="Cambria Math" panose="02040503050406030204" pitchFamily="18" charset="0"/>
                      </a:rPr>
                      <m:t>𝒕</m:t>
                    </m:r>
                  </m:oMath>
                </a14:m>
                <a:r>
                  <a:rPr lang="en-US" altLang="zh-CN" sz="1200" b="1">
                    <a:solidFill>
                      <a:schemeClr val="accent2">
                        <a:lumMod val="50000"/>
                      </a:schemeClr>
                    </a:solidFill>
                  </a:rPr>
                  <a:t>(</a:t>
                </a:r>
                <a:r>
                  <a:rPr lang="zh-CN" altLang="en-US" sz="1200" b="1">
                    <a:solidFill>
                      <a:schemeClr val="accent2">
                        <a:lumMod val="50000"/>
                      </a:schemeClr>
                    </a:solidFill>
                  </a:rPr>
                  <a:t>这时是</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𝒛</m:t>
                    </m:r>
                  </m:oMath>
                </a14:m>
                <a:r>
                  <a:rPr lang="en-US" altLang="zh-CN" sz="1200" b="1">
                    <a:solidFill>
                      <a:schemeClr val="accent2">
                        <a:lumMod val="50000"/>
                      </a:schemeClr>
                    </a:solidFill>
                  </a:rPr>
                  <a:t>)</a:t>
                </a:r>
                <a:r>
                  <a:rPr lang="zh-CN" altLang="en-US" sz="1200" b="1">
                    <a:solidFill>
                      <a:schemeClr val="accent2">
                        <a:lumMod val="50000"/>
                      </a:schemeClr>
                    </a:solidFill>
                  </a:rPr>
                  <a:t>中不出现</a:t>
                </a:r>
              </a:p>
            </p:txBody>
          </p:sp>
        </mc:Choice>
        <mc:Fallback xmlns="">
          <p:sp>
            <p:nvSpPr>
              <p:cNvPr id="3" name="文本框 2">
                <a:extLst>
                  <a:ext uri="{FF2B5EF4-FFF2-40B4-BE49-F238E27FC236}">
                    <a16:creationId xmlns:a16="http://schemas.microsoft.com/office/drawing/2014/main" id="{52B7AFC2-66A5-4772-BF80-C4A3D72B9775}"/>
                  </a:ext>
                </a:extLst>
              </p:cNvPr>
              <p:cNvSpPr txBox="1">
                <a:spLocks noRot="1" noChangeAspect="1" noMove="1" noResize="1" noEditPoints="1" noAdjustHandles="1" noChangeArrowheads="1" noChangeShapeType="1" noTextEdit="1"/>
              </p:cNvSpPr>
              <p:nvPr/>
            </p:nvSpPr>
            <p:spPr>
              <a:xfrm>
                <a:off x="725360" y="3940713"/>
                <a:ext cx="6856746" cy="586186"/>
              </a:xfrm>
              <a:prstGeom prst="rect">
                <a:avLst/>
              </a:prstGeom>
              <a:blipFill>
                <a:blip r:embed="rId4"/>
                <a:stretch>
                  <a:fillRect b="-5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301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一阶逻辑公式自由替换判断练习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514CEE-4F46-4EB1-A28E-073623FC6F4A}"/>
                  </a:ext>
                </a:extLst>
              </p:cNvPr>
              <p:cNvSpPr txBox="1"/>
              <p:nvPr/>
            </p:nvSpPr>
            <p:spPr>
              <a:xfrm>
                <a:off x="732133" y="965715"/>
                <a:ext cx="7679727" cy="2862322"/>
              </a:xfrm>
              <a:prstGeom prst="rect">
                <a:avLst/>
              </a:prstGeom>
              <a:solidFill>
                <a:schemeClr val="accent6">
                  <a:lumMod val="20000"/>
                  <a:lumOff val="80000"/>
                </a:schemeClr>
              </a:solidFill>
            </p:spPr>
            <p:txBody>
              <a:bodyPr wrap="square" rtlCol="0">
                <a:spAutoFit/>
              </a:bodyPr>
              <a:lstStyle/>
              <a:p>
                <a:pPr>
                  <a:lnSpc>
                    <a:spcPts val="2100"/>
                  </a:lnSpc>
                  <a:spcBef>
                    <a:spcPts val="600"/>
                  </a:spcBef>
                  <a:spcAft>
                    <a:spcPts val="600"/>
                  </a:spcAft>
                </a:pPr>
                <a:r>
                  <a:rPr lang="zh-CN" altLang="en-US" sz="1600" b="1">
                    <a:solidFill>
                      <a:schemeClr val="accent2">
                        <a:lumMod val="50000"/>
                      </a:schemeClr>
                    </a:solidFill>
                  </a:rPr>
                  <a:t>设一阶语言有常量符号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𝒆</m:t>
                    </m:r>
                  </m:oMath>
                </a14:m>
                <a:r>
                  <a:rPr lang="zh-CN" altLang="en-US" sz="1600" b="1">
                    <a:solidFill>
                      <a:schemeClr val="accent2">
                        <a:lumMod val="50000"/>
                      </a:schemeClr>
                    </a:solidFill>
                  </a:rPr>
                  <a:t>，二元函数符号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和二元谓词符号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sz="1600" b="1">
                    <a:solidFill>
                      <a:schemeClr val="accent2">
                        <a:lumMod val="50000"/>
                      </a:schemeClr>
                    </a:solidFill>
                  </a:rPr>
                  <a:t>，给出用项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替换下面公式中的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的结果，并判断是否是自由替换</a:t>
                </a:r>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(1)	</a:t>
                </a:r>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𝒆</m:t>
                        </m:r>
                      </m:e>
                    </m:d>
                  </m:oMath>
                </a14:m>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(2)	</a:t>
                </a:r>
                <a14:m>
                  <m:oMath xmlns:m="http://schemas.openxmlformats.org/officeDocument/2006/math">
                    <m:r>
                      <m:rPr>
                        <m:nor/>
                      </m:rPr>
                      <a:rPr lang="zh-CN" altLang="en-US" sz="1600" b="1">
                        <a:solidFill>
                          <a:schemeClr val="accent2">
                            <a:lumMod val="50000"/>
                          </a:schemeClr>
                        </a:solidFill>
                      </a:rPr>
                      <m:t>公式</m:t>
                    </m:r>
                    <m:r>
                      <a:rPr lang="en-US" altLang="zh-CN" sz="1600" b="1" i="1" smtClean="0">
                        <a:solidFill>
                          <a:schemeClr val="accent2">
                            <a:lumMod val="50000"/>
                          </a:schemeClr>
                        </a:solidFill>
                        <a:latin typeface="Cambria Math" panose="02040503050406030204" pitchFamily="18" charset="0"/>
                      </a:rPr>
                      <m:t>𝑩</m:t>
                    </m:r>
                    <m:r>
                      <a:rPr lang="en-US" altLang="zh-CN" sz="1600" b="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e>
                    </m:d>
                  </m:oMath>
                </a14:m>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(3)	</a:t>
                </a:r>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r>
                      <a:rPr lang="en-US" altLang="zh-CN" sz="1600" b="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e>
                    </m:d>
                  </m:oMath>
                </a14:m>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(4)	</a:t>
                </a:r>
                <a14:m>
                  <m:oMath xmlns:m="http://schemas.openxmlformats.org/officeDocument/2006/math">
                    <m:r>
                      <m:rPr>
                        <m:nor/>
                      </m:rPr>
                      <a:rPr lang="zh-CN" altLang="en-US" sz="1600" b="1">
                        <a:solidFill>
                          <a:schemeClr val="accent2">
                            <a:lumMod val="50000"/>
                          </a:schemeClr>
                        </a:solidFill>
                      </a:rPr>
                      <m:t>公式</m:t>
                    </m:r>
                    <m:r>
                      <a:rPr lang="en-US" altLang="zh-CN" sz="1600" b="1" i="1" smtClean="0">
                        <a:solidFill>
                          <a:schemeClr val="accent2">
                            <a:lumMod val="50000"/>
                          </a:schemeClr>
                        </a:solidFill>
                        <a:latin typeface="Cambria Math" panose="02040503050406030204" pitchFamily="18" charset="0"/>
                      </a:rPr>
                      <m:t>𝑫</m:t>
                    </m:r>
                    <m:r>
                      <a:rPr lang="en-US" altLang="zh-CN" sz="1600" b="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e>
                        </m:d>
                      </m:e>
                    </m:d>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E2514CEE-4F46-4EB1-A28E-073623FC6F4A}"/>
                  </a:ext>
                </a:extLst>
              </p:cNvPr>
              <p:cNvSpPr txBox="1">
                <a:spLocks noRot="1" noChangeAspect="1" noMove="1" noResize="1" noEditPoints="1" noAdjustHandles="1" noChangeArrowheads="1" noChangeShapeType="1" noTextEdit="1"/>
              </p:cNvSpPr>
              <p:nvPr/>
            </p:nvSpPr>
            <p:spPr>
              <a:xfrm>
                <a:off x="732133" y="965715"/>
                <a:ext cx="7679727" cy="2862322"/>
              </a:xfrm>
              <a:prstGeom prst="rect">
                <a:avLst/>
              </a:prstGeom>
              <a:blipFill>
                <a:blip r:embed="rId2"/>
                <a:stretch>
                  <a:fillRect l="-397" t="-213" b="-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04B8292-5461-4AA5-94CC-6F433E26F204}"/>
                  </a:ext>
                </a:extLst>
              </p:cNvPr>
              <p:cNvSpPr txBox="1"/>
              <p:nvPr/>
            </p:nvSpPr>
            <p:spPr>
              <a:xfrm>
                <a:off x="6059754" y="1828451"/>
                <a:ext cx="2352106" cy="738664"/>
              </a:xfrm>
              <a:prstGeom prst="rect">
                <a:avLst/>
              </a:prstGeom>
              <a:solidFill>
                <a:schemeClr val="accent6">
                  <a:lumMod val="50000"/>
                </a:schemeClr>
              </a:solidFill>
            </p:spPr>
            <p:txBody>
              <a:bodyPr wrap="square" rtlCol="0">
                <a:spAutoFit/>
              </a:bodyPr>
              <a:lstStyle/>
              <a:p>
                <a:r>
                  <a:rPr lang="zh-CN" altLang="en-US" sz="1400" b="1">
                    <a:solidFill>
                      <a:schemeClr val="bg1"/>
                    </a:solidFill>
                  </a:rPr>
                  <a:t>我们使用</a:t>
                </a:r>
                <a14:m>
                  <m:oMath xmlns:m="http://schemas.openxmlformats.org/officeDocument/2006/math">
                    <m:r>
                      <a:rPr lang="en-US" altLang="zh-CN" sz="1400" b="1" i="1" smtClean="0">
                        <a:solidFill>
                          <a:schemeClr val="bg1"/>
                        </a:solidFill>
                        <a:latin typeface="Cambria Math" panose="02040503050406030204" pitchFamily="18" charset="0"/>
                      </a:rPr>
                      <m:t>=</m:t>
                    </m:r>
                  </m:oMath>
                </a14:m>
                <a:r>
                  <a:rPr lang="zh-CN" altLang="en-US" sz="1400" b="1">
                    <a:solidFill>
                      <a:schemeClr val="bg1"/>
                    </a:solidFill>
                  </a:rPr>
                  <a:t>表示元语言中对公式的定义或某两个东西相同，而</a:t>
                </a:r>
                <a14:m>
                  <m:oMath xmlns:m="http://schemas.openxmlformats.org/officeDocument/2006/math">
                    <m:r>
                      <a:rPr lang="en-US" altLang="zh-CN" sz="1400" b="1" i="1" smtClean="0">
                        <a:solidFill>
                          <a:schemeClr val="bg1"/>
                        </a:solidFill>
                        <a:latin typeface="Cambria Math" panose="02040503050406030204" pitchFamily="18" charset="0"/>
                      </a:rPr>
                      <m:t>≅</m:t>
                    </m:r>
                  </m:oMath>
                </a14:m>
                <a:r>
                  <a:rPr lang="zh-CN" altLang="en-US" sz="1400" b="1">
                    <a:solidFill>
                      <a:schemeClr val="bg1"/>
                    </a:solidFill>
                  </a:rPr>
                  <a:t>是对象语言的符号</a:t>
                </a:r>
              </a:p>
            </p:txBody>
          </p:sp>
        </mc:Choice>
        <mc:Fallback xmlns="">
          <p:sp>
            <p:nvSpPr>
              <p:cNvPr id="3" name="文本框 2">
                <a:extLst>
                  <a:ext uri="{FF2B5EF4-FFF2-40B4-BE49-F238E27FC236}">
                    <a16:creationId xmlns:a16="http://schemas.microsoft.com/office/drawing/2014/main" id="{204B8292-5461-4AA5-94CC-6F433E26F204}"/>
                  </a:ext>
                </a:extLst>
              </p:cNvPr>
              <p:cNvSpPr txBox="1">
                <a:spLocks noRot="1" noChangeAspect="1" noMove="1" noResize="1" noEditPoints="1" noAdjustHandles="1" noChangeArrowheads="1" noChangeShapeType="1" noTextEdit="1"/>
              </p:cNvSpPr>
              <p:nvPr/>
            </p:nvSpPr>
            <p:spPr>
              <a:xfrm>
                <a:off x="6059754" y="1828451"/>
                <a:ext cx="2352106" cy="738664"/>
              </a:xfrm>
              <a:prstGeom prst="rect">
                <a:avLst/>
              </a:prstGeom>
              <a:blipFill>
                <a:blip r:embed="rId3"/>
                <a:stretch>
                  <a:fillRect l="-777" t="-1653" b="-74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0528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一阶逻辑公式自由替换判断练习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514CEE-4F46-4EB1-A28E-073623FC6F4A}"/>
                  </a:ext>
                </a:extLst>
              </p:cNvPr>
              <p:cNvSpPr txBox="1"/>
              <p:nvPr/>
            </p:nvSpPr>
            <p:spPr>
              <a:xfrm>
                <a:off x="732133" y="965715"/>
                <a:ext cx="7679727" cy="2862322"/>
              </a:xfrm>
              <a:prstGeom prst="rect">
                <a:avLst/>
              </a:prstGeom>
              <a:solidFill>
                <a:schemeClr val="accent6">
                  <a:lumMod val="20000"/>
                  <a:lumOff val="80000"/>
                </a:schemeClr>
              </a:solidFill>
            </p:spPr>
            <p:txBody>
              <a:bodyPr wrap="square" rtlCol="0">
                <a:spAutoFit/>
              </a:bodyPr>
              <a:lstStyle/>
              <a:p>
                <a:pPr>
                  <a:lnSpc>
                    <a:spcPts val="2100"/>
                  </a:lnSpc>
                  <a:spcBef>
                    <a:spcPts val="600"/>
                  </a:spcBef>
                  <a:spcAft>
                    <a:spcPts val="600"/>
                  </a:spcAft>
                </a:pPr>
                <a:r>
                  <a:rPr lang="zh-CN" altLang="en-US" sz="1600" b="1">
                    <a:solidFill>
                      <a:schemeClr val="accent2">
                        <a:lumMod val="50000"/>
                      </a:schemeClr>
                    </a:solidFill>
                  </a:rPr>
                  <a:t>设一阶语言有常量符号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𝒆</m:t>
                    </m:r>
                  </m:oMath>
                </a14:m>
                <a:r>
                  <a:rPr lang="zh-CN" altLang="en-US" sz="1600" b="1">
                    <a:solidFill>
                      <a:schemeClr val="accent2">
                        <a:lumMod val="50000"/>
                      </a:schemeClr>
                    </a:solidFill>
                  </a:rPr>
                  <a:t>，二元函数符号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和二元谓词符号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sz="1600" b="1">
                    <a:solidFill>
                      <a:schemeClr val="accent2">
                        <a:lumMod val="50000"/>
                      </a:schemeClr>
                    </a:solidFill>
                  </a:rPr>
                  <a:t>，给出用项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替换下面公式中的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的结果，并判断是否是自由替换</a:t>
                </a:r>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(1)	</a:t>
                </a:r>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0"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𝒆</m:t>
                        </m:r>
                      </m:e>
                    </m:d>
                  </m:oMath>
                </a14:m>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(2)	</a:t>
                </a:r>
                <a14:m>
                  <m:oMath xmlns:m="http://schemas.openxmlformats.org/officeDocument/2006/math">
                    <m:r>
                      <m:rPr>
                        <m:nor/>
                      </m:rPr>
                      <a:rPr lang="zh-CN" altLang="en-US" sz="1600" b="1">
                        <a:solidFill>
                          <a:schemeClr val="accent2">
                            <a:lumMod val="50000"/>
                          </a:schemeClr>
                        </a:solidFill>
                      </a:rPr>
                      <m:t>公式</m:t>
                    </m:r>
                    <m:r>
                      <a:rPr lang="en-US" altLang="zh-CN" sz="1600" b="1" i="1" smtClean="0">
                        <a:solidFill>
                          <a:schemeClr val="accent2">
                            <a:lumMod val="50000"/>
                          </a:schemeClr>
                        </a:solidFill>
                        <a:latin typeface="Cambria Math" panose="02040503050406030204" pitchFamily="18" charset="0"/>
                      </a:rPr>
                      <m:t>𝑩</m:t>
                    </m:r>
                    <m:r>
                      <a:rPr lang="en-US" altLang="zh-CN" sz="1600" b="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e>
                    </m:d>
                  </m:oMath>
                </a14:m>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(3)	</a:t>
                </a:r>
                <a:r>
                  <a:rPr lang="zh-CN" altLang="en-US" sz="1600" b="1">
                    <a:solidFill>
                      <a:schemeClr val="accent2">
                        <a:lumMod val="50000"/>
                      </a:schemeClr>
                    </a:solidFill>
                  </a:rPr>
                  <a:t>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𝑪</m:t>
                    </m:r>
                    <m:r>
                      <a:rPr lang="en-US" altLang="zh-CN" sz="1600" b="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e>
                    </m:d>
                  </m:oMath>
                </a14:m>
                <a:endParaRPr lang="en-US" altLang="zh-CN" sz="1600" b="1">
                  <a:solidFill>
                    <a:schemeClr val="accent2">
                      <a:lumMod val="50000"/>
                    </a:schemeClr>
                  </a:solidFill>
                </a:endParaRPr>
              </a:p>
              <a:p>
                <a:pPr>
                  <a:lnSpc>
                    <a:spcPts val="2100"/>
                  </a:lnSpc>
                  <a:spcBef>
                    <a:spcPts val="1200"/>
                  </a:spcBef>
                  <a:spcAft>
                    <a:spcPts val="1200"/>
                  </a:spcAft>
                </a:pPr>
                <a:r>
                  <a:rPr lang="en-US" altLang="zh-CN" sz="1600" b="1">
                    <a:solidFill>
                      <a:schemeClr val="accent2">
                        <a:lumMod val="50000"/>
                      </a:schemeClr>
                    </a:solidFill>
                  </a:rPr>
                  <a:t>(4)	</a:t>
                </a:r>
                <a14:m>
                  <m:oMath xmlns:m="http://schemas.openxmlformats.org/officeDocument/2006/math">
                    <m:r>
                      <m:rPr>
                        <m:nor/>
                      </m:rPr>
                      <a:rPr lang="zh-CN" altLang="en-US" sz="1600" b="1">
                        <a:solidFill>
                          <a:schemeClr val="accent2">
                            <a:lumMod val="50000"/>
                          </a:schemeClr>
                        </a:solidFill>
                      </a:rPr>
                      <m:t>公式</m:t>
                    </m:r>
                    <m:r>
                      <a:rPr lang="en-US" altLang="zh-CN" sz="1600" b="1" i="1" smtClean="0">
                        <a:solidFill>
                          <a:schemeClr val="accent2">
                            <a:lumMod val="50000"/>
                          </a:schemeClr>
                        </a:solidFill>
                        <a:latin typeface="Cambria Math" panose="02040503050406030204" pitchFamily="18" charset="0"/>
                      </a:rPr>
                      <m:t>𝑫</m:t>
                    </m:r>
                    <m:r>
                      <a:rPr lang="en-US" altLang="zh-CN" sz="1600" b="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𝒛</m:t>
                            </m:r>
                          </m:e>
                        </m:d>
                      </m:e>
                    </m:d>
                  </m:oMath>
                </a14:m>
                <a:endParaRPr lang="en-US" altLang="zh-CN"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E2514CEE-4F46-4EB1-A28E-073623FC6F4A}"/>
                  </a:ext>
                </a:extLst>
              </p:cNvPr>
              <p:cNvSpPr txBox="1">
                <a:spLocks noRot="1" noChangeAspect="1" noMove="1" noResize="1" noEditPoints="1" noAdjustHandles="1" noChangeArrowheads="1" noChangeShapeType="1" noTextEdit="1"/>
              </p:cNvSpPr>
              <p:nvPr/>
            </p:nvSpPr>
            <p:spPr>
              <a:xfrm>
                <a:off x="732133" y="965715"/>
                <a:ext cx="7679727" cy="2862322"/>
              </a:xfrm>
              <a:prstGeom prst="rect">
                <a:avLst/>
              </a:prstGeom>
              <a:blipFill>
                <a:blip r:embed="rId2"/>
                <a:stretch>
                  <a:fillRect l="-397" t="-213" b="-12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E4A3D8B-FC06-46AD-A2FC-02077B2ED97B}"/>
                  </a:ext>
                </a:extLst>
              </p:cNvPr>
              <p:cNvSpPr txBox="1"/>
              <p:nvPr/>
            </p:nvSpPr>
            <p:spPr>
              <a:xfrm>
                <a:off x="4571996" y="1734888"/>
                <a:ext cx="3642776" cy="307777"/>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𝒆</m:t>
                        </m:r>
                      </m:e>
                    </m:d>
                  </m:oMath>
                </a14:m>
                <a:r>
                  <a:rPr lang="zh-CN" altLang="en-US" sz="1400" b="1">
                    <a:solidFill>
                      <a:schemeClr val="accent2">
                        <a:lumMod val="50000"/>
                      </a:schemeClr>
                    </a:solidFill>
                  </a:rPr>
                  <a:t>，</a:t>
                </a:r>
                <a:r>
                  <a:rPr lang="zh-CN" altLang="en-US" sz="1400" b="1">
                    <a:solidFill>
                      <a:srgbClr val="C00000"/>
                    </a:solidFill>
                  </a:rPr>
                  <a:t>是</a:t>
                </a:r>
                <a:r>
                  <a:rPr lang="zh-CN" altLang="en-US" sz="1400" b="1">
                    <a:solidFill>
                      <a:schemeClr val="accent2">
                        <a:lumMod val="50000"/>
                      </a:schemeClr>
                    </a:solidFill>
                  </a:rPr>
                  <a:t>自由替换</a:t>
                </a:r>
              </a:p>
            </p:txBody>
          </p:sp>
        </mc:Choice>
        <mc:Fallback xmlns="">
          <p:sp>
            <p:nvSpPr>
              <p:cNvPr id="4" name="文本框 3">
                <a:extLst>
                  <a:ext uri="{FF2B5EF4-FFF2-40B4-BE49-F238E27FC236}">
                    <a16:creationId xmlns:a16="http://schemas.microsoft.com/office/drawing/2014/main" id="{0E4A3D8B-FC06-46AD-A2FC-02077B2ED97B}"/>
                  </a:ext>
                </a:extLst>
              </p:cNvPr>
              <p:cNvSpPr txBox="1">
                <a:spLocks noRot="1" noChangeAspect="1" noMove="1" noResize="1" noEditPoints="1" noAdjustHandles="1" noChangeArrowheads="1" noChangeShapeType="1" noTextEdit="1"/>
              </p:cNvSpPr>
              <p:nvPr/>
            </p:nvSpPr>
            <p:spPr>
              <a:xfrm>
                <a:off x="4571996" y="1734888"/>
                <a:ext cx="3642776" cy="307777"/>
              </a:xfrm>
              <a:prstGeom prst="rect">
                <a:avLst/>
              </a:prstGeom>
              <a:blipFill>
                <a:blip r:embed="rId3"/>
                <a:stretch>
                  <a:fillRect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A316FEA-372A-4F17-80B3-1D74171F4B8E}"/>
                  </a:ext>
                </a:extLst>
              </p:cNvPr>
              <p:cNvSpPr txBox="1"/>
              <p:nvPr/>
            </p:nvSpPr>
            <p:spPr>
              <a:xfrm>
                <a:off x="4571996" y="2115512"/>
                <a:ext cx="3677375" cy="523220"/>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a:t>
                </a:r>
                <a:r>
                  <a:rPr lang="zh-CN" altLang="en-US" sz="1400" b="1">
                    <a:solidFill>
                      <a:srgbClr val="C00000"/>
                    </a:solidFill>
                  </a:rPr>
                  <a:t>不是</a:t>
                </a:r>
                <a:r>
                  <a:rPr lang="zh-CN" altLang="en-US" sz="1400" b="1">
                    <a:solidFill>
                      <a:schemeClr val="accent2">
                        <a:lumMod val="50000"/>
                      </a:schemeClr>
                    </a:solidFill>
                  </a:rPr>
                  <a:t>自由替换</a:t>
                </a:r>
              </a:p>
            </p:txBody>
          </p:sp>
        </mc:Choice>
        <mc:Fallback xmlns="">
          <p:sp>
            <p:nvSpPr>
              <p:cNvPr id="17" name="文本框 16">
                <a:extLst>
                  <a:ext uri="{FF2B5EF4-FFF2-40B4-BE49-F238E27FC236}">
                    <a16:creationId xmlns:a16="http://schemas.microsoft.com/office/drawing/2014/main" id="{4A316FEA-372A-4F17-80B3-1D74171F4B8E}"/>
                  </a:ext>
                </a:extLst>
              </p:cNvPr>
              <p:cNvSpPr txBox="1">
                <a:spLocks noRot="1" noChangeAspect="1" noMove="1" noResize="1" noEditPoints="1" noAdjustHandles="1" noChangeArrowheads="1" noChangeShapeType="1" noTextEdit="1"/>
              </p:cNvSpPr>
              <p:nvPr/>
            </p:nvSpPr>
            <p:spPr>
              <a:xfrm>
                <a:off x="4571996" y="2115512"/>
                <a:ext cx="3677375" cy="523220"/>
              </a:xfrm>
              <a:prstGeom prst="rect">
                <a:avLst/>
              </a:prstGeom>
              <a:blipFill>
                <a:blip r:embed="rId4"/>
                <a:stretch>
                  <a:fillRect l="-498" t="-2326" r="-5307"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015A2C5-7F9C-438C-A215-7EE855AE1334}"/>
                  </a:ext>
                </a:extLst>
              </p:cNvPr>
              <p:cNvSpPr txBox="1"/>
              <p:nvPr/>
            </p:nvSpPr>
            <p:spPr>
              <a:xfrm>
                <a:off x="4571996" y="2711579"/>
                <a:ext cx="3677375" cy="523220"/>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a:t>
                </a:r>
                <a:r>
                  <a:rPr lang="zh-CN" altLang="en-US" sz="1400" b="1">
                    <a:solidFill>
                      <a:srgbClr val="C00000"/>
                    </a:solidFill>
                  </a:rPr>
                  <a:t>是</a:t>
                </a:r>
                <a:r>
                  <a:rPr lang="zh-CN" altLang="en-US" sz="1400" b="1">
                    <a:solidFill>
                      <a:schemeClr val="accent2">
                        <a:lumMod val="50000"/>
                      </a:schemeClr>
                    </a:solidFill>
                  </a:rPr>
                  <a:t>自由替换</a:t>
                </a:r>
              </a:p>
            </p:txBody>
          </p:sp>
        </mc:Choice>
        <mc:Fallback xmlns="">
          <p:sp>
            <p:nvSpPr>
              <p:cNvPr id="18" name="文本框 17">
                <a:extLst>
                  <a:ext uri="{FF2B5EF4-FFF2-40B4-BE49-F238E27FC236}">
                    <a16:creationId xmlns:a16="http://schemas.microsoft.com/office/drawing/2014/main" id="{5015A2C5-7F9C-438C-A215-7EE855AE1334}"/>
                  </a:ext>
                </a:extLst>
              </p:cNvPr>
              <p:cNvSpPr txBox="1">
                <a:spLocks noRot="1" noChangeAspect="1" noMove="1" noResize="1" noEditPoints="1" noAdjustHandles="1" noChangeArrowheads="1" noChangeShapeType="1" noTextEdit="1"/>
              </p:cNvSpPr>
              <p:nvPr/>
            </p:nvSpPr>
            <p:spPr>
              <a:xfrm>
                <a:off x="4571996" y="2711579"/>
                <a:ext cx="3677375" cy="523220"/>
              </a:xfrm>
              <a:prstGeom prst="rect">
                <a:avLst/>
              </a:prstGeom>
              <a:blipFill>
                <a:blip r:embed="rId5"/>
                <a:stretch>
                  <a:fillRect l="-498" t="-2326" b="-10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995B732-B317-42B4-A4E9-FC140F795A31}"/>
                  </a:ext>
                </a:extLst>
              </p:cNvPr>
              <p:cNvSpPr txBox="1"/>
              <p:nvPr/>
            </p:nvSpPr>
            <p:spPr>
              <a:xfrm>
                <a:off x="4571995" y="3304817"/>
                <a:ext cx="3677375" cy="523220"/>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e>
                    </m:d>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a:t>
                </a:r>
                <a:r>
                  <a:rPr lang="zh-CN" altLang="en-US" sz="1400" b="1">
                    <a:solidFill>
                      <a:srgbClr val="C00000"/>
                    </a:solidFill>
                  </a:rPr>
                  <a:t>不是</a:t>
                </a:r>
                <a:r>
                  <a:rPr lang="zh-CN" altLang="en-US" sz="1400" b="1">
                    <a:solidFill>
                      <a:schemeClr val="accent2">
                        <a:lumMod val="50000"/>
                      </a:schemeClr>
                    </a:solidFill>
                  </a:rPr>
                  <a:t>自由替换</a:t>
                </a:r>
              </a:p>
            </p:txBody>
          </p:sp>
        </mc:Choice>
        <mc:Fallback xmlns="">
          <p:sp>
            <p:nvSpPr>
              <p:cNvPr id="19" name="文本框 18">
                <a:extLst>
                  <a:ext uri="{FF2B5EF4-FFF2-40B4-BE49-F238E27FC236}">
                    <a16:creationId xmlns:a16="http://schemas.microsoft.com/office/drawing/2014/main" id="{E995B732-B317-42B4-A4E9-FC140F795A31}"/>
                  </a:ext>
                </a:extLst>
              </p:cNvPr>
              <p:cNvSpPr txBox="1">
                <a:spLocks noRot="1" noChangeAspect="1" noMove="1" noResize="1" noEditPoints="1" noAdjustHandles="1" noChangeArrowheads="1" noChangeShapeType="1" noTextEdit="1"/>
              </p:cNvSpPr>
              <p:nvPr/>
            </p:nvSpPr>
            <p:spPr>
              <a:xfrm>
                <a:off x="4571995" y="3304817"/>
                <a:ext cx="3677375" cy="523220"/>
              </a:xfrm>
              <a:prstGeom prst="rect">
                <a:avLst/>
              </a:prstGeom>
              <a:blipFill>
                <a:blip r:embed="rId6"/>
                <a:stretch>
                  <a:fillRect l="-498" t="-2326" r="-5307"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3629537-1F7A-4BB0-9078-71D68D59D693}"/>
                  </a:ext>
                </a:extLst>
              </p:cNvPr>
              <p:cNvSpPr txBox="1"/>
              <p:nvPr/>
            </p:nvSpPr>
            <p:spPr>
              <a:xfrm>
                <a:off x="732131" y="3923432"/>
                <a:ext cx="7517239" cy="550920"/>
              </a:xfrm>
              <a:prstGeom prst="rect">
                <a:avLst/>
              </a:prstGeom>
              <a:solidFill>
                <a:schemeClr val="accent2">
                  <a:lumMod val="20000"/>
                  <a:lumOff val="80000"/>
                </a:schemeClr>
              </a:solidFill>
            </p:spPr>
            <p:txBody>
              <a:bodyPr wrap="square" rtlCol="0">
                <a:spAutoFit/>
              </a:bodyPr>
              <a:lstStyle/>
              <a:p>
                <a:pPr>
                  <a:lnSpc>
                    <a:spcPts val="1800"/>
                  </a:lnSpc>
                </a:pPr>
                <a:r>
                  <a:rPr lang="zh-CN" altLang="en-US" sz="1400" b="1">
                    <a:solidFill>
                      <a:schemeClr val="accent2">
                        <a:lumMod val="50000"/>
                      </a:schemeClr>
                    </a:solidFill>
                  </a:rPr>
                  <a:t>注意，对于公式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oMath>
                </a14:m>
                <a:r>
                  <a:rPr lang="zh-CN" altLang="en-US" sz="1400" b="1">
                    <a:solidFill>
                      <a:schemeClr val="accent2">
                        <a:lumMod val="50000"/>
                      </a:schemeClr>
                    </a:solidFill>
                  </a:rPr>
                  <a:t>，显然</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𝑭𝒓𝒆𝒆𝑽𝒂𝒓</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𝑫</m:t>
                        </m:r>
                      </m:e>
                    </m:d>
                  </m:oMath>
                </a14:m>
                <a:r>
                  <a:rPr lang="zh-CN" altLang="en-US" sz="1400" b="1">
                    <a:solidFill>
                      <a:schemeClr val="accent2">
                        <a:lumMod val="50000"/>
                      </a:schemeClr>
                    </a:solidFill>
                  </a:rPr>
                  <a:t>，虽然</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e>
                        </m:d>
                      </m:e>
                    </m:d>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oMath>
                </a14:m>
                <a:r>
                  <a:rPr lang="zh-CN" altLang="en-US" sz="1400" b="1">
                    <a:solidFill>
                      <a:schemeClr val="accent2">
                        <a:lumMod val="50000"/>
                      </a:schemeClr>
                    </a:solidFill>
                  </a:rPr>
                  <a:t>是自由替换，但</a:t>
                </a:r>
                <a14:m>
                  <m:oMath xmlns:m="http://schemas.openxmlformats.org/officeDocument/2006/math">
                    <m:r>
                      <a:rPr lang="en-US" altLang="zh-CN" sz="1400" b="1" i="1" smtClean="0">
                        <a:solidFill>
                          <a:srgbClr val="C00000"/>
                        </a:solidFill>
                        <a:latin typeface="Cambria Math" panose="02040503050406030204" pitchFamily="18" charset="0"/>
                      </a:rPr>
                      <m:t>𝒚</m:t>
                    </m:r>
                  </m:oMath>
                </a14:m>
                <a:r>
                  <a:rPr lang="zh-CN" altLang="en-US" sz="1400" b="1">
                    <a:solidFill>
                      <a:srgbClr val="C00000"/>
                    </a:solidFill>
                  </a:rPr>
                  <a:t>在项</a:t>
                </a:r>
                <a14:m>
                  <m:oMath xmlns:m="http://schemas.openxmlformats.org/officeDocument/2006/math">
                    <m:d>
                      <m:dPr>
                        <m:ctrlPr>
                          <a:rPr lang="en-US" altLang="zh-CN" sz="1400" b="1" i="1" smtClean="0">
                            <a:solidFill>
                              <a:srgbClr val="C00000"/>
                            </a:solidFill>
                            <a:latin typeface="Cambria Math" panose="02040503050406030204" pitchFamily="18" charset="0"/>
                          </a:rPr>
                        </m:ctrlPr>
                      </m:dPr>
                      <m:e>
                        <m:r>
                          <a:rPr lang="en-US" altLang="zh-CN" sz="1400" b="1" i="1" smtClean="0">
                            <a:solidFill>
                              <a:srgbClr val="C00000"/>
                            </a:solidFill>
                            <a:latin typeface="Cambria Math" panose="02040503050406030204" pitchFamily="18" charset="0"/>
                          </a:rPr>
                          <m:t>𝒙</m:t>
                        </m:r>
                        <m:r>
                          <a:rPr lang="en-US" altLang="zh-CN" sz="1400" b="1" i="1" smtClean="0">
                            <a:solidFill>
                              <a:srgbClr val="C00000"/>
                            </a:solidFill>
                            <a:latin typeface="Cambria Math" panose="02040503050406030204" pitchFamily="18" charset="0"/>
                          </a:rPr>
                          <m:t>∘</m:t>
                        </m:r>
                        <m:r>
                          <a:rPr lang="en-US" altLang="zh-CN" sz="1400" b="1" i="1" smtClean="0">
                            <a:solidFill>
                              <a:srgbClr val="C00000"/>
                            </a:solidFill>
                            <a:latin typeface="Cambria Math" panose="02040503050406030204" pitchFamily="18" charset="0"/>
                          </a:rPr>
                          <m:t>𝒚</m:t>
                        </m:r>
                      </m:e>
                    </m:d>
                  </m:oMath>
                </a14:m>
                <a:r>
                  <a:rPr lang="zh-CN" altLang="en-US" sz="1400" b="1">
                    <a:solidFill>
                      <a:srgbClr val="C00000"/>
                    </a:solidFill>
                  </a:rPr>
                  <a:t>中出现</a:t>
                </a:r>
                <a:r>
                  <a:rPr lang="zh-CN" altLang="en-US" sz="1400" b="1">
                    <a:solidFill>
                      <a:schemeClr val="accent2">
                        <a:lumMod val="50000"/>
                      </a:schemeClr>
                    </a:solidFill>
                  </a:rPr>
                  <a:t>，因此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𝑫</m:t>
                    </m:r>
                    <m:d>
                      <m:dPr>
                        <m:begChr m:val="["/>
                        <m:endChr m:val="]"/>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e>
                    </m:d>
                  </m:oMath>
                </a14:m>
                <a:r>
                  <a:rPr lang="zh-CN" altLang="en-US" sz="1400" b="1">
                    <a:solidFill>
                      <a:schemeClr val="accent2">
                        <a:lumMod val="50000"/>
                      </a:schemeClr>
                    </a:solidFill>
                  </a:rPr>
                  <a:t>不是自由替换</a:t>
                </a:r>
              </a:p>
            </p:txBody>
          </p:sp>
        </mc:Choice>
        <mc:Fallback xmlns="">
          <p:sp>
            <p:nvSpPr>
              <p:cNvPr id="5" name="文本框 4">
                <a:extLst>
                  <a:ext uri="{FF2B5EF4-FFF2-40B4-BE49-F238E27FC236}">
                    <a16:creationId xmlns:a16="http://schemas.microsoft.com/office/drawing/2014/main" id="{53629537-1F7A-4BB0-9078-71D68D59D693}"/>
                  </a:ext>
                </a:extLst>
              </p:cNvPr>
              <p:cNvSpPr txBox="1">
                <a:spLocks noRot="1" noChangeAspect="1" noMove="1" noResize="1" noEditPoints="1" noAdjustHandles="1" noChangeArrowheads="1" noChangeShapeType="1" noTextEdit="1"/>
              </p:cNvSpPr>
              <p:nvPr/>
            </p:nvSpPr>
            <p:spPr>
              <a:xfrm>
                <a:off x="732131" y="3923432"/>
                <a:ext cx="7517239" cy="550920"/>
              </a:xfrm>
              <a:prstGeom prst="rect">
                <a:avLst/>
              </a:prstGeom>
              <a:blipFill>
                <a:blip r:embed="rId7"/>
                <a:stretch>
                  <a:fillRect l="-243" t="-1111"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7040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一阶逻辑公式个体变量的自由替换</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D3EA6CE-88B9-4BE3-B147-54A855C3EB91}"/>
                  </a:ext>
                </a:extLst>
              </p:cNvPr>
              <p:cNvSpPr txBox="1"/>
              <p:nvPr/>
            </p:nvSpPr>
            <p:spPr>
              <a:xfrm>
                <a:off x="766114" y="889687"/>
                <a:ext cx="7611765" cy="886974"/>
              </a:xfrm>
              <a:prstGeom prst="rect">
                <a:avLst/>
              </a:prstGeom>
              <a:solidFill>
                <a:schemeClr val="accent5">
                  <a:lumMod val="20000"/>
                  <a:lumOff val="80000"/>
                </a:schemeClr>
              </a:solidFill>
            </p:spPr>
            <p:txBody>
              <a:bodyPr wrap="square" rtlCol="0">
                <a:spAutoFit/>
              </a:bodyPr>
              <a:lstStyle/>
              <a:p>
                <a:pPr>
                  <a:lnSpc>
                    <a:spcPts val="2100"/>
                  </a:lnSpc>
                </a:pPr>
                <a:r>
                  <a:rPr lang="en-US" altLang="zh-CN" sz="1600" b="1">
                    <a:solidFill>
                      <a:schemeClr val="accent2">
                        <a:lumMod val="50000"/>
                      </a:schemeClr>
                    </a:solidFill>
                  </a:rPr>
                  <a:t>【</a:t>
                </a:r>
                <a:r>
                  <a:rPr lang="zh-CN" altLang="en-US" sz="1600" b="1">
                    <a:solidFill>
                      <a:schemeClr val="accent2">
                        <a:lumMod val="50000"/>
                      </a:schemeClr>
                    </a:solidFill>
                  </a:rPr>
                  <a:t>定理</a:t>
                </a:r>
                <a:r>
                  <a:rPr lang="en-US" altLang="zh-CN" sz="1600" b="1">
                    <a:solidFill>
                      <a:schemeClr val="accent2">
                        <a:lumMod val="50000"/>
                      </a:schemeClr>
                    </a:solidFill>
                  </a:rPr>
                  <a:t>】</a:t>
                </a:r>
                <a:r>
                  <a:rPr lang="zh-CN" altLang="en-US" sz="1600" b="1">
                    <a:solidFill>
                      <a:schemeClr val="accent2">
                        <a:lumMod val="50000"/>
                      </a:schemeClr>
                    </a:solidFill>
                  </a:rPr>
                  <a:t>设</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是一阶公式，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是项，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是个体变量，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是自由替换当且仅当，</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rgbClr val="C00000"/>
                    </a:solidFill>
                  </a:rPr>
                  <a:t>不</a:t>
                </a:r>
                <a:r>
                  <a:rPr lang="zh-CN" altLang="en-US" sz="1600" b="1">
                    <a:solidFill>
                      <a:schemeClr val="accent2">
                        <a:lumMod val="50000"/>
                      </a:schemeClr>
                    </a:solidFill>
                  </a:rPr>
                  <a:t>存在</a:t>
                </a:r>
                <a:r>
                  <a:rPr lang="zh-CN" altLang="en-US" sz="1600" b="1">
                    <a:solidFill>
                      <a:srgbClr val="C00000"/>
                    </a:solidFill>
                  </a:rPr>
                  <a:t>不在</a:t>
                </a:r>
                <a:r>
                  <a:rPr lang="zh-CN" altLang="en-US" sz="1600" b="1">
                    <a:solidFill>
                      <a:schemeClr val="accent2">
                        <a:lumMod val="50000"/>
                      </a:schemeClr>
                    </a:solidFill>
                  </a:rPr>
                  <a:t>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辖域中的子公式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是以不同于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r>
                  <a:rPr lang="zh-CN" altLang="en-US" sz="1600" b="1">
                    <a:solidFill>
                      <a:schemeClr val="accent2">
                        <a:lumMod val="50000"/>
                      </a:schemeClr>
                    </a:solidFill>
                  </a:rPr>
                  <a:t>的个体变量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为指示变量的量词公式</a:t>
                </a:r>
                <a:r>
                  <a:rPr lang="en-US" altLang="zh-CN" sz="1600" b="1">
                    <a:solidFill>
                      <a:schemeClr val="accent2">
                        <a:lumMod val="50000"/>
                      </a:schemeClr>
                    </a:solidFill>
                  </a:rPr>
                  <a:t>(</a:t>
                </a:r>
                <a:r>
                  <a:rPr lang="zh-CN" altLang="en-US" sz="1600" b="1">
                    <a:solidFill>
                      <a:schemeClr val="accent2">
                        <a:lumMod val="50000"/>
                      </a:schemeClr>
                    </a:solidFill>
                  </a:rPr>
                  <a:t>即</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𝑩</m:t>
                    </m:r>
                  </m:oMath>
                </a14:m>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𝒚𝑪</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𝒚𝑪</m:t>
                    </m:r>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oMath>
                </a14:m>
                <a:r>
                  <a:rPr lang="en-US" altLang="zh-CN" sz="1600" b="1">
                    <a:solidFill>
                      <a:schemeClr val="accent2">
                        <a:lumMod val="50000"/>
                      </a:schemeClr>
                    </a:solidFill>
                  </a:rPr>
                  <a:t>)</a:t>
                </a:r>
                <a:r>
                  <a:rPr lang="zh-CN" altLang="en-US" sz="1600" b="1">
                    <a:solidFill>
                      <a:schemeClr val="accent2">
                        <a:lumMod val="50000"/>
                      </a:schemeClr>
                    </a:solidFill>
                  </a:rPr>
                  <a:t>，并使得</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𝑭𝒓𝒆𝒆𝑽𝒂𝒓</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𝑩</m:t>
                        </m:r>
                      </m:e>
                    </m:d>
                  </m:oMath>
                </a14:m>
                <a:r>
                  <a:rPr lang="zh-CN" altLang="en-US" sz="1600" b="1">
                    <a:solidFill>
                      <a:schemeClr val="accent2">
                        <a:lumMod val="50000"/>
                      </a:schemeClr>
                    </a:solidFill>
                  </a:rPr>
                  <a:t>且</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𝒕</m:t>
                    </m:r>
                  </m:oMath>
                </a14:m>
                <a:r>
                  <a:rPr lang="zh-CN" altLang="en-US" sz="1600" b="1">
                    <a:solidFill>
                      <a:schemeClr val="accent2">
                        <a:lumMod val="50000"/>
                      </a:schemeClr>
                    </a:solidFill>
                  </a:rPr>
                  <a:t>中出现</a:t>
                </a:r>
              </a:p>
            </p:txBody>
          </p:sp>
        </mc:Choice>
        <mc:Fallback xmlns="">
          <p:sp>
            <p:nvSpPr>
              <p:cNvPr id="4" name="文本框 3">
                <a:extLst>
                  <a:ext uri="{FF2B5EF4-FFF2-40B4-BE49-F238E27FC236}">
                    <a16:creationId xmlns:a16="http://schemas.microsoft.com/office/drawing/2014/main" id="{FD3EA6CE-88B9-4BE3-B147-54A855C3EB91}"/>
                  </a:ext>
                </a:extLst>
              </p:cNvPr>
              <p:cNvSpPr txBox="1">
                <a:spLocks noRot="1" noChangeAspect="1" noMove="1" noResize="1" noEditPoints="1" noAdjustHandles="1" noChangeArrowheads="1" noChangeShapeType="1" noTextEdit="1"/>
              </p:cNvSpPr>
              <p:nvPr/>
            </p:nvSpPr>
            <p:spPr>
              <a:xfrm>
                <a:off x="766114" y="889687"/>
                <a:ext cx="7611765" cy="886974"/>
              </a:xfrm>
              <a:prstGeom prst="rect">
                <a:avLst/>
              </a:prstGeom>
              <a:blipFill>
                <a:blip r:embed="rId2"/>
                <a:stretch>
                  <a:fillRect l="-481" t="-690" b="-82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88761A0-822E-404D-801E-876F939C1248}"/>
                  </a:ext>
                </a:extLst>
              </p:cNvPr>
              <p:cNvSpPr txBox="1"/>
              <p:nvPr/>
            </p:nvSpPr>
            <p:spPr>
              <a:xfrm>
                <a:off x="766119" y="1957310"/>
                <a:ext cx="5649509" cy="338554"/>
              </a:xfrm>
              <a:prstGeom prst="rect">
                <a:avLst/>
              </a:prstGeom>
              <a:solidFill>
                <a:schemeClr val="accent6">
                  <a:lumMod val="20000"/>
                  <a:lumOff val="80000"/>
                </a:schemeClr>
              </a:solidFill>
            </p:spPr>
            <p:txBody>
              <a:bodyPr wrap="square" rtlCol="0">
                <a:spAutoFit/>
              </a:bodyPr>
              <a:lstStyle/>
              <a:p>
                <a:r>
                  <a:rPr lang="en-US" altLang="zh-CN" sz="1600" b="1">
                    <a:solidFill>
                      <a:schemeClr val="accent2">
                        <a:lumMod val="50000"/>
                      </a:schemeClr>
                    </a:solidFill>
                  </a:rPr>
                  <a:t>【</a:t>
                </a:r>
                <a:r>
                  <a:rPr lang="zh-CN" altLang="en-US" sz="1600" b="1">
                    <a:solidFill>
                      <a:schemeClr val="accent2">
                        <a:lumMod val="50000"/>
                      </a:schemeClr>
                    </a:solidFill>
                  </a:rPr>
                  <a:t>证明</a:t>
                </a:r>
                <a:r>
                  <a:rPr lang="en-US" altLang="zh-CN" sz="1600" b="1">
                    <a:solidFill>
                      <a:schemeClr val="accent2">
                        <a:lumMod val="50000"/>
                      </a:schemeClr>
                    </a:solidFill>
                  </a:rPr>
                  <a:t>】</a:t>
                </a:r>
                <a:r>
                  <a:rPr lang="zh-CN" altLang="en-US" sz="1600" b="1">
                    <a:solidFill>
                      <a:schemeClr val="accent2">
                        <a:lumMod val="50000"/>
                      </a:schemeClr>
                    </a:solidFill>
                  </a:rPr>
                  <a:t>必要性是显然的，充分性可针对</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的结构做归纳证明</a:t>
                </a:r>
              </a:p>
            </p:txBody>
          </p:sp>
        </mc:Choice>
        <mc:Fallback xmlns="">
          <p:sp>
            <p:nvSpPr>
              <p:cNvPr id="5" name="文本框 4">
                <a:extLst>
                  <a:ext uri="{FF2B5EF4-FFF2-40B4-BE49-F238E27FC236}">
                    <a16:creationId xmlns:a16="http://schemas.microsoft.com/office/drawing/2014/main" id="{588761A0-822E-404D-801E-876F939C1248}"/>
                  </a:ext>
                </a:extLst>
              </p:cNvPr>
              <p:cNvSpPr txBox="1">
                <a:spLocks noRot="1" noChangeAspect="1" noMove="1" noResize="1" noEditPoints="1" noAdjustHandles="1" noChangeArrowheads="1" noChangeShapeType="1" noTextEdit="1"/>
              </p:cNvSpPr>
              <p:nvPr/>
            </p:nvSpPr>
            <p:spPr>
              <a:xfrm>
                <a:off x="766119" y="1957310"/>
                <a:ext cx="5649509" cy="338554"/>
              </a:xfrm>
              <a:prstGeom prst="rect">
                <a:avLst/>
              </a:prstGeom>
              <a:blipFill>
                <a:blip r:embed="rId3"/>
                <a:stretch>
                  <a:fillRect l="-648" t="-5357" b="-2142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72BB654-D6AF-4F93-91B5-969831651921}"/>
              </a:ext>
            </a:extLst>
          </p:cNvPr>
          <p:cNvSpPr txBox="1"/>
          <p:nvPr/>
        </p:nvSpPr>
        <p:spPr>
          <a:xfrm>
            <a:off x="6964267" y="1957310"/>
            <a:ext cx="1413611"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细节留作练习</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5E28E55-17B1-4F69-A234-B661E69366B1}"/>
                  </a:ext>
                </a:extLst>
              </p:cNvPr>
              <p:cNvSpPr txBox="1"/>
              <p:nvPr/>
            </p:nvSpPr>
            <p:spPr>
              <a:xfrm>
                <a:off x="766114" y="2571750"/>
                <a:ext cx="7679727" cy="1938992"/>
              </a:xfrm>
              <a:prstGeom prst="rect">
                <a:avLst/>
              </a:prstGeom>
              <a:solidFill>
                <a:schemeClr val="accent6">
                  <a:lumMod val="20000"/>
                  <a:lumOff val="80000"/>
                </a:schemeClr>
              </a:solidFill>
            </p:spPr>
            <p:txBody>
              <a:bodyPr wrap="square" rtlCol="0">
                <a:spAutoFit/>
              </a:bodyPr>
              <a:lstStyle/>
              <a:p>
                <a:pPr>
                  <a:lnSpc>
                    <a:spcPts val="1800"/>
                  </a:lnSpc>
                  <a:spcBef>
                    <a:spcPts val="600"/>
                  </a:spcBef>
                  <a:spcAft>
                    <a:spcPts val="300"/>
                  </a:spcAft>
                </a:pPr>
                <a:r>
                  <a:rPr lang="zh-CN" altLang="en-US" sz="1400" b="1">
                    <a:solidFill>
                      <a:schemeClr val="accent2">
                        <a:lumMod val="50000"/>
                      </a:schemeClr>
                    </a:solidFill>
                  </a:rPr>
                  <a:t>设一阶语言有常量符号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𝒆</m:t>
                    </m:r>
                  </m:oMath>
                </a14:m>
                <a:r>
                  <a:rPr lang="zh-CN" altLang="en-US" sz="1400" b="1">
                    <a:solidFill>
                      <a:schemeClr val="accent2">
                        <a:lumMod val="50000"/>
                      </a:schemeClr>
                    </a:solidFill>
                  </a:rPr>
                  <a:t>，二元函数符号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和二元谓词符号</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sz="1400" b="1">
                    <a:solidFill>
                      <a:schemeClr val="accent2">
                        <a:lumMod val="50000"/>
                      </a:schemeClr>
                    </a:solidFill>
                  </a:rPr>
                  <a:t>，给出用项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oMath>
                </a14:m>
                <a:r>
                  <a:rPr lang="zh-CN" altLang="en-US" sz="1400" b="1">
                    <a:solidFill>
                      <a:schemeClr val="accent2">
                        <a:lumMod val="50000"/>
                      </a:schemeClr>
                    </a:solidFill>
                  </a:rPr>
                  <a:t>替换下面公式中的</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的结果，并判断是否是自由替换</a:t>
                </a:r>
                <a:endParaRPr lang="en-US" altLang="zh-CN" sz="1400" b="1">
                  <a:solidFill>
                    <a:schemeClr val="accent2">
                      <a:lumMod val="50000"/>
                    </a:schemeClr>
                  </a:solidFill>
                </a:endParaRPr>
              </a:p>
              <a:p>
                <a:pPr>
                  <a:lnSpc>
                    <a:spcPts val="1800"/>
                  </a:lnSpc>
                  <a:spcBef>
                    <a:spcPts val="600"/>
                  </a:spcBef>
                  <a:spcAft>
                    <a:spcPts val="300"/>
                  </a:spcAft>
                </a:pPr>
                <a:r>
                  <a:rPr lang="en-US" altLang="zh-CN" sz="1400" b="1">
                    <a:solidFill>
                      <a:schemeClr val="accent2">
                        <a:lumMod val="50000"/>
                      </a:schemeClr>
                    </a:solidFill>
                  </a:rPr>
                  <a:t>(1)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0"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𝒆</m:t>
                        </m:r>
                      </m:e>
                    </m:d>
                  </m:oMath>
                </a14:m>
                <a:endParaRPr lang="en-US" altLang="zh-CN" sz="1400" b="1">
                  <a:solidFill>
                    <a:schemeClr val="accent2">
                      <a:lumMod val="50000"/>
                    </a:schemeClr>
                  </a:solidFill>
                </a:endParaRPr>
              </a:p>
              <a:p>
                <a:pPr>
                  <a:lnSpc>
                    <a:spcPts val="1800"/>
                  </a:lnSpc>
                  <a:spcBef>
                    <a:spcPts val="600"/>
                  </a:spcBef>
                  <a:spcAft>
                    <a:spcPts val="300"/>
                  </a:spcAft>
                </a:pPr>
                <a:r>
                  <a:rPr lang="en-US" altLang="zh-CN" sz="1400" b="1">
                    <a:solidFill>
                      <a:schemeClr val="accent2">
                        <a:lumMod val="50000"/>
                      </a:schemeClr>
                    </a:solidFill>
                  </a:rPr>
                  <a:t>(2)	</a:t>
                </a:r>
                <a14:m>
                  <m:oMath xmlns:m="http://schemas.openxmlformats.org/officeDocument/2006/math">
                    <m:r>
                      <m:rPr>
                        <m:nor/>
                      </m:rPr>
                      <a:rPr lang="zh-CN" altLang="en-US" sz="1400" b="1">
                        <a:solidFill>
                          <a:schemeClr val="accent2">
                            <a:lumMod val="50000"/>
                          </a:schemeClr>
                        </a:solidFill>
                      </a:rPr>
                      <m:t>公式</m:t>
                    </m:r>
                    <m:r>
                      <a:rPr lang="en-US" altLang="zh-CN" sz="1400" b="1" i="1" smtClean="0">
                        <a:solidFill>
                          <a:schemeClr val="accent2">
                            <a:lumMod val="50000"/>
                          </a:schemeClr>
                        </a:solidFill>
                        <a:latin typeface="Cambria Math" panose="02040503050406030204" pitchFamily="18" charset="0"/>
                      </a:rPr>
                      <m:t>𝑩</m:t>
                    </m:r>
                    <m:r>
                      <a:rPr lang="en-US" altLang="zh-CN" sz="1400" b="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a:p>
                <a:pPr>
                  <a:lnSpc>
                    <a:spcPts val="1800"/>
                  </a:lnSpc>
                  <a:spcBef>
                    <a:spcPts val="600"/>
                  </a:spcBef>
                  <a:spcAft>
                    <a:spcPts val="300"/>
                  </a:spcAft>
                </a:pPr>
                <a:r>
                  <a:rPr lang="en-US" altLang="zh-CN" sz="1400" b="1">
                    <a:solidFill>
                      <a:schemeClr val="accent2">
                        <a:lumMod val="50000"/>
                      </a:schemeClr>
                    </a:solidFill>
                  </a:rPr>
                  <a:t>(3)	</a:t>
                </a:r>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𝑪</m:t>
                    </m:r>
                    <m:r>
                      <a:rPr lang="en-US" altLang="zh-CN" sz="1400" b="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oMath>
                </a14:m>
                <a:endParaRPr lang="en-US" altLang="zh-CN" sz="1400" b="1">
                  <a:solidFill>
                    <a:schemeClr val="accent2">
                      <a:lumMod val="50000"/>
                    </a:schemeClr>
                  </a:solidFill>
                </a:endParaRPr>
              </a:p>
              <a:p>
                <a:pPr>
                  <a:lnSpc>
                    <a:spcPts val="1800"/>
                  </a:lnSpc>
                  <a:spcBef>
                    <a:spcPts val="600"/>
                  </a:spcBef>
                  <a:spcAft>
                    <a:spcPts val="300"/>
                  </a:spcAft>
                </a:pPr>
                <a:r>
                  <a:rPr lang="en-US" altLang="zh-CN" sz="1400" b="1">
                    <a:solidFill>
                      <a:schemeClr val="accent2">
                        <a:lumMod val="50000"/>
                      </a:schemeClr>
                    </a:solidFill>
                  </a:rPr>
                  <a:t>(4)	</a:t>
                </a:r>
                <a14:m>
                  <m:oMath xmlns:m="http://schemas.openxmlformats.org/officeDocument/2006/math">
                    <m:r>
                      <m:rPr>
                        <m:nor/>
                      </m:rPr>
                      <a:rPr lang="zh-CN" altLang="en-US" sz="1400" b="1">
                        <a:solidFill>
                          <a:schemeClr val="accent2">
                            <a:lumMod val="50000"/>
                          </a:schemeClr>
                        </a:solidFill>
                      </a:rPr>
                      <m:t>公式</m:t>
                    </m:r>
                    <m:r>
                      <a:rPr lang="en-US" altLang="zh-CN" sz="1400" b="1" i="1" smtClean="0">
                        <a:solidFill>
                          <a:schemeClr val="accent2">
                            <a:lumMod val="50000"/>
                          </a:schemeClr>
                        </a:solidFill>
                        <a:latin typeface="Cambria Math" panose="02040503050406030204" pitchFamily="18" charset="0"/>
                      </a:rPr>
                      <m:t>𝑫</m:t>
                    </m:r>
                    <m:r>
                      <a:rPr lang="en-US" altLang="zh-CN" sz="1400" b="1">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m:t>
                            </m:r>
                          </m:e>
                        </m:d>
                      </m:e>
                    </m:d>
                  </m:oMath>
                </a14:m>
                <a:endParaRPr lang="en-US" altLang="zh-CN" sz="14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85E28E55-17B1-4F69-A234-B661E69366B1}"/>
                  </a:ext>
                </a:extLst>
              </p:cNvPr>
              <p:cNvSpPr txBox="1">
                <a:spLocks noRot="1" noChangeAspect="1" noMove="1" noResize="1" noEditPoints="1" noAdjustHandles="1" noChangeArrowheads="1" noChangeShapeType="1" noTextEdit="1"/>
              </p:cNvSpPr>
              <p:nvPr/>
            </p:nvSpPr>
            <p:spPr>
              <a:xfrm>
                <a:off x="766114" y="2571750"/>
                <a:ext cx="7679727" cy="1938992"/>
              </a:xfrm>
              <a:prstGeom prst="rect">
                <a:avLst/>
              </a:prstGeom>
              <a:blipFill>
                <a:blip r:embed="rId4"/>
                <a:stretch>
                  <a:fillRect l="-238" t="-314" b="-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6FFD01-ACA6-4742-B410-D685E138B079}"/>
                  </a:ext>
                </a:extLst>
              </p:cNvPr>
              <p:cNvSpPr txBox="1"/>
              <p:nvPr/>
            </p:nvSpPr>
            <p:spPr>
              <a:xfrm>
                <a:off x="4067844" y="3044187"/>
                <a:ext cx="4377997" cy="1466555"/>
              </a:xfrm>
              <a:prstGeom prst="rect">
                <a:avLst/>
              </a:prstGeom>
              <a:solidFill>
                <a:schemeClr val="accent4">
                  <a:lumMod val="20000"/>
                  <a:lumOff val="80000"/>
                </a:schemeClr>
              </a:solidFill>
            </p:spPr>
            <p:txBody>
              <a:bodyPr wrap="square" rtlCol="0">
                <a:spAutoFit/>
              </a:bodyPr>
              <a:lstStyle/>
              <a:p>
                <a:pPr marL="171450" indent="-171450">
                  <a:lnSpc>
                    <a:spcPts val="16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oMath>
                </a14:m>
                <a:r>
                  <a:rPr lang="zh-CN" altLang="en-US" sz="1200" b="1">
                    <a:solidFill>
                      <a:schemeClr val="accent2">
                        <a:lumMod val="50000"/>
                      </a:schemeClr>
                    </a:solidFill>
                  </a:rPr>
                  <a:t>的子公式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e>
                    </m:d>
                  </m:oMath>
                </a14:m>
                <a:r>
                  <a:rPr lang="zh-CN" altLang="en-US" sz="1200" b="1">
                    <a:solidFill>
                      <a:schemeClr val="accent2">
                        <a:lumMod val="50000"/>
                      </a:schemeClr>
                    </a:solidFill>
                  </a:rPr>
                  <a:t>自由出现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在项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中出现，因此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𝑩</m:t>
                    </m:r>
                    <m:d>
                      <m:dPr>
                        <m:begChr m:val="["/>
                        <m:endChr m:val="]"/>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e>
                    </m:d>
                  </m:oMath>
                </a14:m>
                <a:r>
                  <a:rPr lang="zh-CN" altLang="en-US" sz="1200" b="1">
                    <a:solidFill>
                      <a:schemeClr val="accent2">
                        <a:lumMod val="50000"/>
                      </a:schemeClr>
                    </a:solidFill>
                  </a:rPr>
                  <a:t>不是自由替换</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oMath>
                </a14:m>
                <a:r>
                  <a:rPr lang="zh-CN" altLang="en-US" sz="1200" b="1">
                    <a:solidFill>
                      <a:schemeClr val="accent2">
                        <a:lumMod val="50000"/>
                      </a:schemeClr>
                    </a:solidFill>
                  </a:rPr>
                  <a:t>有子公式</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d>
                      <m:dPr>
                        <m:ctrlPr>
                          <a:rPr lang="en-US" altLang="zh-CN" sz="1200" b="1" i="1" smtClean="0">
                            <a:solidFill>
                              <a:schemeClr val="accent2">
                                <a:lumMod val="50000"/>
                              </a:schemeClr>
                            </a:solidFill>
                            <a:latin typeface="Cambria Math" panose="02040503050406030204" pitchFamily="18" charset="0"/>
                          </a:rPr>
                        </m:ctrlPr>
                      </m:dPr>
                      <m:e>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e>
                    </m:d>
                  </m:oMath>
                </a14:m>
                <a:r>
                  <a:rPr lang="zh-CN" altLang="en-US" sz="1200" b="1">
                    <a:solidFill>
                      <a:schemeClr val="accent2">
                        <a:lumMod val="50000"/>
                      </a:schemeClr>
                    </a:solidFill>
                  </a:rPr>
                  <a:t>自由出现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在项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中出现，但这个子公式本身在</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的辖域中，因此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𝑪</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仍是自由替换</a:t>
                </a:r>
                <a:endParaRPr lang="en-US" altLang="zh-CN" sz="1200" b="1">
                  <a:solidFill>
                    <a:schemeClr val="accent2">
                      <a:lumMod val="50000"/>
                    </a:schemeClr>
                  </a:solidFill>
                </a:endParaRPr>
              </a:p>
              <a:p>
                <a:pPr marL="171450" indent="-171450">
                  <a:lnSpc>
                    <a:spcPts val="16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oMath>
                </a14:m>
                <a:r>
                  <a:rPr lang="zh-CN" altLang="en-US" sz="1200" b="1">
                    <a:solidFill>
                      <a:schemeClr val="accent2">
                        <a:lumMod val="50000"/>
                      </a:schemeClr>
                    </a:solidFill>
                  </a:rPr>
                  <a:t>本身是以</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为指示变量的量词公式，自由出现</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且</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在项</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𝒙</m:t>
                    </m:r>
                    <m:r>
                      <a:rPr lang="en-US" altLang="zh-CN" sz="1200" b="1" i="1" smtClean="0">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中出现，因此</a:t>
                </a:r>
                <a14:m>
                  <m:oMath xmlns:m="http://schemas.openxmlformats.org/officeDocument/2006/math">
                    <m:r>
                      <a:rPr lang="en-US" altLang="zh-CN" sz="1200" b="1" i="1" smtClean="0">
                        <a:solidFill>
                          <a:schemeClr val="accent2">
                            <a:lumMod val="50000"/>
                          </a:schemeClr>
                        </a:solidFill>
                        <a:latin typeface="Cambria Math" panose="02040503050406030204" pitchFamily="18" charset="0"/>
                      </a:rPr>
                      <m:t>𝑫</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smtClean="0">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不是自由替换</a:t>
                </a:r>
              </a:p>
            </p:txBody>
          </p:sp>
        </mc:Choice>
        <mc:Fallback xmlns="">
          <p:sp>
            <p:nvSpPr>
              <p:cNvPr id="7" name="文本框 6">
                <a:extLst>
                  <a:ext uri="{FF2B5EF4-FFF2-40B4-BE49-F238E27FC236}">
                    <a16:creationId xmlns:a16="http://schemas.microsoft.com/office/drawing/2014/main" id="{476FFD01-ACA6-4742-B410-D685E138B079}"/>
                  </a:ext>
                </a:extLst>
              </p:cNvPr>
              <p:cNvSpPr txBox="1">
                <a:spLocks noRot="1" noChangeAspect="1" noMove="1" noResize="1" noEditPoints="1" noAdjustHandles="1" noChangeArrowheads="1" noChangeShapeType="1" noTextEdit="1"/>
              </p:cNvSpPr>
              <p:nvPr/>
            </p:nvSpPr>
            <p:spPr>
              <a:xfrm>
                <a:off x="4067844" y="3044187"/>
                <a:ext cx="4377997" cy="1466555"/>
              </a:xfrm>
              <a:prstGeom prst="rect">
                <a:avLst/>
              </a:prstGeom>
              <a:blipFill>
                <a:blip r:embed="rId5"/>
                <a:stretch>
                  <a:fillRect b="-24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F860C5A4-F9F0-46F8-B557-7983F39961E8}"/>
                  </a:ext>
                </a:extLst>
              </p:cNvPr>
              <p:cNvSpPr txBox="1"/>
              <p:nvPr/>
            </p:nvSpPr>
            <p:spPr>
              <a:xfrm>
                <a:off x="766114" y="1840480"/>
                <a:ext cx="4492917" cy="523220"/>
              </a:xfrm>
              <a:prstGeom prst="rect">
                <a:avLst/>
              </a:prstGeom>
              <a:solidFill>
                <a:schemeClr val="accent6">
                  <a:lumMod val="50000"/>
                </a:schemeClr>
              </a:solidFill>
            </p:spPr>
            <p:txBody>
              <a:bodyPr wrap="square" rtlCol="0">
                <a:spAutoFit/>
              </a:bodyPr>
              <a:lstStyle/>
              <a:p>
                <a:r>
                  <a:rPr lang="en-US" altLang="zh-CN" sz="1400" b="1">
                    <a:solidFill>
                      <a:schemeClr val="bg1"/>
                    </a:solidFill>
                  </a:rPr>
                  <a:t>【</a:t>
                </a:r>
                <a:r>
                  <a:rPr lang="zh-CN" altLang="en-US" sz="1400" b="1">
                    <a:solidFill>
                      <a:schemeClr val="bg1"/>
                    </a:solidFill>
                  </a:rPr>
                  <a:t>王悍贫</a:t>
                </a:r>
                <a:r>
                  <a:rPr lang="en-US" altLang="zh-CN" sz="1400" b="1">
                    <a:solidFill>
                      <a:schemeClr val="bg1"/>
                    </a:solidFill>
                  </a:rPr>
                  <a:t>《</a:t>
                </a:r>
                <a:r>
                  <a:rPr lang="zh-CN" altLang="en-US" sz="1400" b="1">
                    <a:solidFill>
                      <a:schemeClr val="bg1"/>
                    </a:solidFill>
                  </a:rPr>
                  <a:t>数理逻辑</a:t>
                </a:r>
                <a:r>
                  <a:rPr lang="en-US" altLang="zh-CN" sz="1400" b="1">
                    <a:solidFill>
                      <a:schemeClr val="bg1"/>
                    </a:solidFill>
                  </a:rPr>
                  <a:t>》</a:t>
                </a:r>
                <a:r>
                  <a:rPr lang="zh-CN" altLang="en-US" sz="1400" b="1">
                    <a:solidFill>
                      <a:schemeClr val="bg1"/>
                    </a:solidFill>
                  </a:rPr>
                  <a:t>的定义</a:t>
                </a:r>
                <a:r>
                  <a:rPr lang="en-US" altLang="zh-CN" sz="1400" b="1">
                    <a:solidFill>
                      <a:schemeClr val="bg1"/>
                    </a:solidFill>
                  </a:rPr>
                  <a:t>】</a:t>
                </a:r>
                <a14:m>
                  <m:oMath xmlns:m="http://schemas.openxmlformats.org/officeDocument/2006/math">
                    <m:r>
                      <a:rPr lang="en-US" altLang="zh-CN" sz="1400" b="1" i="1" smtClean="0">
                        <a:solidFill>
                          <a:schemeClr val="bg1"/>
                        </a:solidFill>
                        <a:latin typeface="Cambria Math" panose="02040503050406030204" pitchFamily="18" charset="0"/>
                      </a:rPr>
                      <m:t>𝒕</m:t>
                    </m:r>
                  </m:oMath>
                </a14:m>
                <a:r>
                  <a:rPr lang="zh-CN" altLang="en-US" sz="1400" b="1">
                    <a:solidFill>
                      <a:schemeClr val="bg1"/>
                    </a:solidFill>
                  </a:rPr>
                  <a:t>中出现的每个个体变量</a:t>
                </a:r>
                <a14:m>
                  <m:oMath xmlns:m="http://schemas.openxmlformats.org/officeDocument/2006/math">
                    <m:r>
                      <a:rPr lang="en-US" altLang="zh-CN" sz="1400" b="1" i="1" smtClean="0">
                        <a:solidFill>
                          <a:schemeClr val="bg1"/>
                        </a:solidFill>
                        <a:latin typeface="Cambria Math" panose="02040503050406030204" pitchFamily="18" charset="0"/>
                      </a:rPr>
                      <m:t>𝒚</m:t>
                    </m:r>
                  </m:oMath>
                </a14:m>
                <a:r>
                  <a:rPr lang="zh-CN" altLang="en-US" sz="1400" b="1">
                    <a:solidFill>
                      <a:schemeClr val="bg1"/>
                    </a:solidFill>
                  </a:rPr>
                  <a:t>，</a:t>
                </a:r>
                <a14:m>
                  <m:oMath xmlns:m="http://schemas.openxmlformats.org/officeDocument/2006/math">
                    <m:r>
                      <a:rPr lang="en-US" altLang="zh-CN" sz="1400" b="1" i="1" smtClean="0">
                        <a:solidFill>
                          <a:schemeClr val="bg1"/>
                        </a:solidFill>
                        <a:latin typeface="Cambria Math" panose="02040503050406030204" pitchFamily="18" charset="0"/>
                      </a:rPr>
                      <m:t>𝑨</m:t>
                    </m:r>
                  </m:oMath>
                </a14:m>
                <a:r>
                  <a:rPr lang="zh-CN" altLang="en-US" sz="1400" b="1">
                    <a:solidFill>
                      <a:schemeClr val="bg1"/>
                    </a:solidFill>
                  </a:rPr>
                  <a:t>中每处自由出现的</a:t>
                </a:r>
                <a14:m>
                  <m:oMath xmlns:m="http://schemas.openxmlformats.org/officeDocument/2006/math">
                    <m:r>
                      <a:rPr lang="en-US" altLang="zh-CN" sz="1400" b="1" i="1" smtClean="0">
                        <a:solidFill>
                          <a:schemeClr val="bg1"/>
                        </a:solidFill>
                        <a:latin typeface="Cambria Math" panose="02040503050406030204" pitchFamily="18" charset="0"/>
                      </a:rPr>
                      <m:t>𝒙</m:t>
                    </m:r>
                  </m:oMath>
                </a14:m>
                <a:r>
                  <a:rPr lang="zh-CN" altLang="en-US" sz="1400" b="1">
                    <a:solidFill>
                      <a:schemeClr val="bg1"/>
                    </a:solidFill>
                  </a:rPr>
                  <a:t>都不在</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𝒚</m:t>
                    </m:r>
                  </m:oMath>
                </a14:m>
                <a:r>
                  <a:rPr lang="zh-CN" altLang="en-US" sz="1400" b="1">
                    <a:solidFill>
                      <a:schemeClr val="bg1"/>
                    </a:solidFill>
                  </a:rPr>
                  <a:t>或</a:t>
                </a:r>
                <a14:m>
                  <m:oMath xmlns:m="http://schemas.openxmlformats.org/officeDocument/2006/math">
                    <m:r>
                      <a:rPr lang="en-US" altLang="zh-CN" sz="1400" b="1" i="1" smtClean="0">
                        <a:solidFill>
                          <a:schemeClr val="bg1"/>
                        </a:solidFill>
                        <a:latin typeface="Cambria Math" panose="02040503050406030204" pitchFamily="18" charset="0"/>
                      </a:rPr>
                      <m:t>∃</m:t>
                    </m:r>
                    <m:r>
                      <a:rPr lang="en-US" altLang="zh-CN" sz="1400" b="1" i="1" smtClean="0">
                        <a:solidFill>
                          <a:schemeClr val="bg1"/>
                        </a:solidFill>
                        <a:latin typeface="Cambria Math" panose="02040503050406030204" pitchFamily="18" charset="0"/>
                      </a:rPr>
                      <m:t>𝒚</m:t>
                    </m:r>
                  </m:oMath>
                </a14:m>
                <a:r>
                  <a:rPr lang="zh-CN" altLang="en-US" sz="1400" b="1">
                    <a:solidFill>
                      <a:schemeClr val="bg1"/>
                    </a:solidFill>
                  </a:rPr>
                  <a:t>的辖域内！</a:t>
                </a:r>
              </a:p>
            </p:txBody>
          </p:sp>
        </mc:Choice>
        <mc:Fallback>
          <p:sp>
            <p:nvSpPr>
              <p:cNvPr id="2" name="文本框 1">
                <a:extLst>
                  <a:ext uri="{FF2B5EF4-FFF2-40B4-BE49-F238E27FC236}">
                    <a16:creationId xmlns:a16="http://schemas.microsoft.com/office/drawing/2014/main" id="{F860C5A4-F9F0-46F8-B557-7983F39961E8}"/>
                  </a:ext>
                </a:extLst>
              </p:cNvPr>
              <p:cNvSpPr txBox="1">
                <a:spLocks noRot="1" noChangeAspect="1" noMove="1" noResize="1" noEditPoints="1" noAdjustHandles="1" noChangeArrowheads="1" noChangeShapeType="1" noTextEdit="1"/>
              </p:cNvSpPr>
              <p:nvPr/>
            </p:nvSpPr>
            <p:spPr>
              <a:xfrm>
                <a:off x="766114" y="1840480"/>
                <a:ext cx="4492917" cy="523220"/>
              </a:xfrm>
              <a:prstGeom prst="rect">
                <a:avLst/>
              </a:prstGeom>
              <a:blipFill>
                <a:blip r:embed="rId6"/>
                <a:stretch>
                  <a:fillRect l="-407" t="-2326" b="-10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22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约束变量改名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A343C4D-E831-47E2-B85D-AD3FD9F6FCA0}"/>
                  </a:ext>
                </a:extLst>
              </p:cNvPr>
              <p:cNvSpPr txBox="1"/>
              <p:nvPr/>
            </p:nvSpPr>
            <p:spPr>
              <a:xfrm>
                <a:off x="460901" y="764481"/>
                <a:ext cx="8222189" cy="707886"/>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1600" b="1">
                    <a:solidFill>
                      <a:srgbClr val="002060"/>
                    </a:solidFill>
                  </a:rPr>
                  <a:t>设</a:t>
                </a:r>
                <a14:m>
                  <m:oMath xmlns:m="http://schemas.openxmlformats.org/officeDocument/2006/math">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𝑭𝒓𝒆𝒆𝑽𝒂𝒓</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𝑨</m:t>
                        </m:r>
                      </m:e>
                    </m:d>
                  </m:oMath>
                </a14:m>
                <a:r>
                  <a:rPr lang="zh-CN" altLang="en-US" sz="1600" b="1">
                    <a:solidFill>
                      <a:srgbClr val="002060"/>
                    </a:solidFill>
                  </a:rPr>
                  <a:t>且</a:t>
                </a:r>
                <a14:m>
                  <m:oMath xmlns:m="http://schemas.openxmlformats.org/officeDocument/2006/math">
                    <m:r>
                      <a:rPr lang="en-US" altLang="zh-CN" sz="1600" b="1" i="1" smtClean="0">
                        <a:solidFill>
                          <a:srgbClr val="002060"/>
                        </a:solidFill>
                        <a:latin typeface="Cambria Math" panose="02040503050406030204" pitchFamily="18" charset="0"/>
                      </a:rPr>
                      <m:t>𝑨</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rPr>
                  <a:t>是自由替换，称</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𝑨</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e>
                        </m:d>
                      </m:e>
                    </m:d>
                  </m:oMath>
                </a14:m>
                <a:r>
                  <a:rPr lang="zh-CN" altLang="en-US" sz="1600" b="1">
                    <a:solidFill>
                      <a:srgbClr val="002060"/>
                    </a:solidFill>
                  </a:rPr>
                  <a:t>是对</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𝒙𝑨</m:t>
                    </m:r>
                  </m:oMath>
                </a14:m>
                <a:r>
                  <a:rPr lang="zh-CN" altLang="en-US" sz="1600" b="1">
                    <a:solidFill>
                      <a:srgbClr val="C00000"/>
                    </a:solidFill>
                  </a:rPr>
                  <a:t>约束变量改名</a:t>
                </a:r>
                <a:r>
                  <a:rPr lang="zh-CN" altLang="en-US" sz="1600" b="1">
                    <a:solidFill>
                      <a:srgbClr val="002060"/>
                    </a:solidFill>
                  </a:rPr>
                  <a:t>得到的公式</a:t>
                </a:r>
                <a:endParaRPr lang="en-US" altLang="zh-CN" sz="1600" b="1">
                  <a:solidFill>
                    <a:srgbClr val="002060"/>
                  </a:solidFill>
                </a:endParaRPr>
              </a:p>
              <a:p>
                <a:pPr marL="285750" indent="-285750">
                  <a:spcBef>
                    <a:spcPts val="600"/>
                  </a:spcBef>
                  <a:spcAft>
                    <a:spcPts val="600"/>
                  </a:spcAft>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𝑭𝒓𝒆𝒆𝑽𝒂𝒓</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𝑨</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是自由替换时，同样称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𝒚</m:t>
                    </m:r>
                    <m:d>
                      <m:dPr>
                        <m:ctrlPr>
                          <a:rPr lang="en-US" altLang="zh-CN" sz="1400" b="1" i="1">
                            <a:solidFill>
                              <a:schemeClr val="accent2">
                                <a:lumMod val="50000"/>
                              </a:schemeClr>
                            </a:solidFill>
                            <a:latin typeface="Cambria Math" panose="02040503050406030204" pitchFamily="18" charset="0"/>
                          </a:rPr>
                        </m:ctrlPr>
                      </m:dPr>
                      <m:e>
                        <m:r>
                          <a:rPr lang="en-US" altLang="zh-CN" sz="1400" b="1" i="1">
                            <a:solidFill>
                              <a:schemeClr val="accent2">
                                <a:lumMod val="50000"/>
                              </a:schemeClr>
                            </a:solidFill>
                            <a:latin typeface="Cambria Math" panose="02040503050406030204" pitchFamily="18" charset="0"/>
                          </a:rPr>
                          <m:t>𝑨</m:t>
                        </m:r>
                        <m:d>
                          <m:dPr>
                            <m:begChr m:val="["/>
                            <m:endChr m:val="]"/>
                            <m:ctrlPr>
                              <a:rPr lang="en-US" altLang="zh-CN" sz="1400" b="1" i="1">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a:solidFill>
                                  <a:schemeClr val="accent2">
                                    <a:lumMod val="50000"/>
                                  </a:schemeClr>
                                </a:solidFill>
                                <a:latin typeface="Cambria Math" panose="02040503050406030204" pitchFamily="18" charset="0"/>
                              </a:rPr>
                              <m:t>/</m:t>
                            </m:r>
                            <m:r>
                              <a:rPr lang="en-US" altLang="zh-CN" sz="1400" b="1" i="1">
                                <a:solidFill>
                                  <a:schemeClr val="accent2">
                                    <a:lumMod val="50000"/>
                                  </a:schemeClr>
                                </a:solidFill>
                                <a:latin typeface="Cambria Math" panose="02040503050406030204" pitchFamily="18" charset="0"/>
                              </a:rPr>
                              <m:t>𝒙</m:t>
                            </m:r>
                          </m:e>
                        </m:d>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是对</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约束变量改名得到的公式</a:t>
                </a:r>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7A343C4D-E831-47E2-B85D-AD3FD9F6FCA0}"/>
                  </a:ext>
                </a:extLst>
              </p:cNvPr>
              <p:cNvSpPr txBox="1">
                <a:spLocks noRot="1" noChangeAspect="1" noMove="1" noResize="1" noEditPoints="1" noAdjustHandles="1" noChangeArrowheads="1" noChangeShapeType="1" noTextEdit="1"/>
              </p:cNvSpPr>
              <p:nvPr/>
            </p:nvSpPr>
            <p:spPr>
              <a:xfrm>
                <a:off x="460901" y="764481"/>
                <a:ext cx="8222189" cy="707886"/>
              </a:xfrm>
              <a:prstGeom prst="rect">
                <a:avLst/>
              </a:prstGeom>
              <a:blipFill>
                <a:blip r:embed="rId2"/>
                <a:stretch>
                  <a:fillRect l="-445" t="-2564" b="-68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00425A5-E9B3-40E3-A32E-CD844735AF5A}"/>
                  </a:ext>
                </a:extLst>
              </p:cNvPr>
              <p:cNvSpPr txBox="1"/>
              <p:nvPr/>
            </p:nvSpPr>
            <p:spPr>
              <a:xfrm>
                <a:off x="460901" y="1584637"/>
                <a:ext cx="8262968" cy="341568"/>
              </a:xfrm>
              <a:prstGeom prst="rect">
                <a:avLst/>
              </a:prstGeom>
              <a:solidFill>
                <a:schemeClr val="accent4">
                  <a:lumMod val="20000"/>
                  <a:lumOff val="80000"/>
                </a:schemeClr>
              </a:solidFill>
            </p:spPr>
            <p:txBody>
              <a:bodyPr wrap="square" rtlCol="0">
                <a:spAutoFit/>
              </a:bodyPr>
              <a:lstStyle/>
              <a:p>
                <a:pPr>
                  <a:lnSpc>
                    <a:spcPts val="2100"/>
                  </a:lnSpc>
                </a:pPr>
                <a:r>
                  <a:rPr lang="zh-CN" altLang="en-US" sz="1400" b="1">
                    <a:solidFill>
                      <a:schemeClr val="accent2">
                        <a:lumMod val="50000"/>
                      </a:schemeClr>
                    </a:solidFill>
                  </a:rPr>
                  <a:t>注意，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是自由替换当且仅当，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rgbClr val="C00000"/>
                    </a:solidFill>
                  </a:rPr>
                  <a:t>不</a:t>
                </a:r>
                <a:r>
                  <a:rPr lang="zh-CN" altLang="en-US" sz="1400" b="1">
                    <a:solidFill>
                      <a:schemeClr val="accent2">
                        <a:lumMod val="50000"/>
                      </a:schemeClr>
                    </a:solidFill>
                  </a:rPr>
                  <a:t>存在</a:t>
                </a:r>
                <a:r>
                  <a:rPr lang="zh-CN" altLang="en-US" sz="1400" b="1">
                    <a:solidFill>
                      <a:srgbClr val="C00000"/>
                    </a:solidFill>
                  </a:rPr>
                  <a:t>不在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辖域的子公式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𝒚𝑩</m:t>
                    </m:r>
                  </m:oMath>
                </a14:m>
                <a:r>
                  <a:rPr lang="zh-CN" altLang="en-US" sz="1400" b="1">
                    <a:solidFill>
                      <a:schemeClr val="accent2">
                        <a:lumMod val="50000"/>
                      </a:schemeClr>
                    </a:solidFill>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𝒚𝑩</m:t>
                    </m:r>
                  </m:oMath>
                </a14:m>
                <a:r>
                  <a:rPr lang="zh-CN" altLang="en-US" sz="1400" b="1">
                    <a:solidFill>
                      <a:schemeClr val="accent2">
                        <a:lumMod val="50000"/>
                      </a:schemeClr>
                    </a:solidFill>
                  </a:rPr>
                  <a:t>使得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𝑩</m:t>
                    </m:r>
                  </m:oMath>
                </a14:m>
                <a:r>
                  <a:rPr lang="zh-CN" altLang="en-US" sz="1400" b="1">
                    <a:solidFill>
                      <a:schemeClr val="accent2">
                        <a:lumMod val="50000"/>
                      </a:schemeClr>
                    </a:solidFill>
                  </a:rPr>
                  <a:t>的自由变量</a:t>
                </a:r>
              </a:p>
            </p:txBody>
          </p:sp>
        </mc:Choice>
        <mc:Fallback xmlns="">
          <p:sp>
            <p:nvSpPr>
              <p:cNvPr id="9" name="文本框 8">
                <a:extLst>
                  <a:ext uri="{FF2B5EF4-FFF2-40B4-BE49-F238E27FC236}">
                    <a16:creationId xmlns:a16="http://schemas.microsoft.com/office/drawing/2014/main" id="{900425A5-E9B3-40E3-A32E-CD844735AF5A}"/>
                  </a:ext>
                </a:extLst>
              </p:cNvPr>
              <p:cNvSpPr txBox="1">
                <a:spLocks noRot="1" noChangeAspect="1" noMove="1" noResize="1" noEditPoints="1" noAdjustHandles="1" noChangeArrowheads="1" noChangeShapeType="1" noTextEdit="1"/>
              </p:cNvSpPr>
              <p:nvPr/>
            </p:nvSpPr>
            <p:spPr>
              <a:xfrm>
                <a:off x="460901" y="1584637"/>
                <a:ext cx="8262968" cy="341568"/>
              </a:xfrm>
              <a:prstGeom prst="rect">
                <a:avLst/>
              </a:prstGeom>
              <a:blipFill>
                <a:blip r:embed="rId3"/>
                <a:stretch>
                  <a:fillRect l="-221"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E842052-249D-4CDA-B255-C9F7D2174D00}"/>
                  </a:ext>
                </a:extLst>
              </p:cNvPr>
              <p:cNvSpPr txBox="1"/>
              <p:nvPr/>
            </p:nvSpPr>
            <p:spPr>
              <a:xfrm>
                <a:off x="460901" y="2082750"/>
                <a:ext cx="8222188" cy="2015936"/>
              </a:xfrm>
              <a:prstGeom prst="rect">
                <a:avLst/>
              </a:prstGeom>
              <a:solidFill>
                <a:schemeClr val="accent5">
                  <a:lumMod val="20000"/>
                  <a:lumOff val="80000"/>
                </a:schemeClr>
              </a:solidFill>
            </p:spPr>
            <p:txBody>
              <a:bodyPr wrap="square" rtlCol="0">
                <a:spAutoFit/>
              </a:bodyPr>
              <a:lstStyle/>
              <a:p>
                <a:pPr>
                  <a:lnSpc>
                    <a:spcPts val="1800"/>
                  </a:lnSpc>
                  <a:spcBef>
                    <a:spcPts val="600"/>
                  </a:spcBef>
                </a:pPr>
                <a:r>
                  <a:rPr lang="zh-CN" altLang="en-US" sz="1600" b="1">
                    <a:solidFill>
                      <a:srgbClr val="002060"/>
                    </a:solidFill>
                    <a:latin typeface="楷体" panose="02010609060101010101" pitchFamily="49" charset="-122"/>
                    <a:ea typeface="楷体" panose="02010609060101010101" pitchFamily="49" charset="-122"/>
                  </a:rPr>
                  <a:t>对一阶公式</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𝒙𝑨</m:t>
                    </m:r>
                  </m:oMath>
                </a14:m>
                <a:r>
                  <a:rPr lang="zh-CN" altLang="en-US" sz="1600" b="1">
                    <a:solidFill>
                      <a:srgbClr val="002060"/>
                    </a:solidFill>
                    <a:latin typeface="楷体" panose="02010609060101010101" pitchFamily="49" charset="-122"/>
                    <a:ea typeface="楷体" panose="02010609060101010101" pitchFamily="49" charset="-122"/>
                  </a:rPr>
                  <a:t>进行约束变量改名时的两个条件必须满足</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chemeClr val="accent6">
                        <a:lumMod val="50000"/>
                      </a:schemeClr>
                    </a:solidFill>
                  </a:rPr>
                  <a:t>若</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rPr>
                  <a:t>是</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的自由变量，则约束变量改名后的</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m:t>
                    </m:r>
                    <m:d>
                      <m:dPr>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𝑨</m:t>
                        </m:r>
                        <m:d>
                          <m:dPr>
                            <m:begChr m:val="["/>
                            <m:endChr m:val="]"/>
                            <m:ctrlPr>
                              <a:rPr lang="en-US" altLang="zh-CN" sz="1400" b="1" i="1" smtClean="0">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m:t>
                            </m:r>
                          </m:e>
                        </m:d>
                      </m:e>
                    </m:d>
                  </m:oMath>
                </a14:m>
                <a:r>
                  <a:rPr lang="zh-CN" altLang="en-US" sz="1400" b="1">
                    <a:solidFill>
                      <a:schemeClr val="accent6">
                        <a:lumMod val="50000"/>
                      </a:schemeClr>
                    </a:solidFill>
                  </a:rPr>
                  <a:t>对原来在</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中自由出现的</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𝒚</m:t>
                    </m:r>
                  </m:oMath>
                </a14:m>
                <a:r>
                  <a:rPr lang="zh-CN" altLang="en-US" sz="1400" b="1">
                    <a:solidFill>
                      <a:schemeClr val="accent6">
                        <a:lumMod val="50000"/>
                      </a:schemeClr>
                    </a:solidFill>
                  </a:rPr>
                  <a:t>错误地进行约束</a:t>
                </a:r>
                <a:endParaRPr lang="en-US" altLang="zh-CN" sz="1400" b="1">
                  <a:solidFill>
                    <a:schemeClr val="accent6">
                      <a:lumMod val="50000"/>
                    </a:schemeClr>
                  </a:solidFill>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例如</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不能约束变量改名后得到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，直观上这两个公式含义不同</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chemeClr val="accent6">
                        <a:lumMod val="50000"/>
                      </a:schemeClr>
                    </a:solidFill>
                  </a:rPr>
                  <a:t>若</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d>
                      <m:dPr>
                        <m:begChr m:val="["/>
                        <m:endChr m:val="]"/>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𝒚</m:t>
                        </m:r>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𝒙</m:t>
                        </m:r>
                      </m:e>
                    </m:d>
                  </m:oMath>
                </a14:m>
                <a:r>
                  <a:rPr lang="zh-CN" altLang="en-US" sz="1400" b="1">
                    <a:solidFill>
                      <a:schemeClr val="accent6">
                        <a:lumMod val="50000"/>
                      </a:schemeClr>
                    </a:solidFill>
                  </a:rPr>
                  <a:t>不是自由替换，则</a:t>
                </a:r>
                <a14:m>
                  <m:oMath xmlns:m="http://schemas.openxmlformats.org/officeDocument/2006/math">
                    <m:r>
                      <a:rPr lang="en-US" altLang="zh-CN" sz="1400" b="1">
                        <a:solidFill>
                          <a:schemeClr val="accent6">
                            <a:lumMod val="50000"/>
                          </a:schemeClr>
                        </a:solidFill>
                        <a:latin typeface="Cambria Math" panose="02040503050406030204" pitchFamily="18" charset="0"/>
                      </a:rPr>
                      <m:t>𝑨</m:t>
                    </m:r>
                  </m:oMath>
                </a14:m>
                <a:r>
                  <a:rPr lang="zh-CN" altLang="en-US" sz="1400" b="1">
                    <a:solidFill>
                      <a:schemeClr val="accent6">
                        <a:lumMod val="50000"/>
                      </a:schemeClr>
                    </a:solidFill>
                  </a:rPr>
                  <a:t>中存在不在</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rPr>
                  <a:t>或</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rPr>
                  <a:t>辖域的子公式</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𝒚𝑩</m:t>
                    </m:r>
                  </m:oMath>
                </a14:m>
                <a:r>
                  <a:rPr lang="zh-CN" altLang="en-US" sz="1400" b="1">
                    <a:solidFill>
                      <a:schemeClr val="accent6">
                        <a:lumMod val="50000"/>
                      </a:schemeClr>
                    </a:solidFill>
                  </a:rPr>
                  <a:t>或</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𝒚𝑩</m:t>
                    </m:r>
                  </m:oMath>
                </a14:m>
                <a:r>
                  <a:rPr lang="zh-CN" altLang="en-US" sz="1400" b="1">
                    <a:solidFill>
                      <a:schemeClr val="accent6">
                        <a:lumMod val="50000"/>
                      </a:schemeClr>
                    </a:solidFill>
                  </a:rPr>
                  <a:t>使得</a:t>
                </a:r>
                <a14:m>
                  <m:oMath xmlns:m="http://schemas.openxmlformats.org/officeDocument/2006/math">
                    <m:r>
                      <a:rPr lang="en-US" altLang="zh-CN" sz="1400" b="1">
                        <a:solidFill>
                          <a:schemeClr val="accent6">
                            <a:lumMod val="50000"/>
                          </a:schemeClr>
                        </a:solidFill>
                        <a:latin typeface="Cambria Math" panose="02040503050406030204" pitchFamily="18" charset="0"/>
                      </a:rPr>
                      <m:t>𝒙</m:t>
                    </m:r>
                  </m:oMath>
                </a14:m>
                <a:r>
                  <a:rPr lang="zh-CN" altLang="en-US" sz="1400" b="1">
                    <a:solidFill>
                      <a:schemeClr val="accent6">
                        <a:lumMod val="50000"/>
                      </a:schemeClr>
                    </a:solidFill>
                  </a:rPr>
                  <a:t>在</a:t>
                </a:r>
                <a14:m>
                  <m:oMath xmlns:m="http://schemas.openxmlformats.org/officeDocument/2006/math">
                    <m:r>
                      <a:rPr lang="en-US" altLang="zh-CN" sz="1400" b="1">
                        <a:solidFill>
                          <a:schemeClr val="accent6">
                            <a:lumMod val="50000"/>
                          </a:schemeClr>
                        </a:solidFill>
                        <a:latin typeface="Cambria Math" panose="02040503050406030204" pitchFamily="18" charset="0"/>
                      </a:rPr>
                      <m:t>𝑩</m:t>
                    </m:r>
                  </m:oMath>
                </a14:m>
                <a:r>
                  <a:rPr lang="zh-CN" altLang="en-US" sz="1400" b="1">
                    <a:solidFill>
                      <a:schemeClr val="accent6">
                        <a:lumMod val="50000"/>
                      </a:schemeClr>
                    </a:solidFill>
                  </a:rPr>
                  <a:t>中自由出现，这时将</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𝒙𝑨</m:t>
                    </m:r>
                  </m:oMath>
                </a14:m>
                <a:r>
                  <a:rPr lang="zh-CN" altLang="en-US" sz="1400" b="1">
                    <a:solidFill>
                      <a:schemeClr val="accent6">
                        <a:lumMod val="50000"/>
                      </a:schemeClr>
                    </a:solidFill>
                  </a:rPr>
                  <a:t>约束变量改名后得到</a:t>
                </a:r>
                <a14:m>
                  <m:oMath xmlns:m="http://schemas.openxmlformats.org/officeDocument/2006/math">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𝒚</m:t>
                    </m:r>
                    <m:d>
                      <m:dPr>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𝑨</m:t>
                        </m:r>
                        <m:d>
                          <m:dPr>
                            <m:begChr m:val="["/>
                            <m:endChr m:val="]"/>
                            <m:ctrlPr>
                              <a:rPr lang="en-US" altLang="zh-CN" sz="1400" b="1" i="1">
                                <a:solidFill>
                                  <a:schemeClr val="accent6">
                                    <a:lumMod val="50000"/>
                                  </a:schemeClr>
                                </a:solidFill>
                                <a:latin typeface="Cambria Math" panose="02040503050406030204" pitchFamily="18" charset="0"/>
                              </a:rPr>
                            </m:ctrlPr>
                          </m:dPr>
                          <m:e>
                            <m:r>
                              <a:rPr lang="en-US" altLang="zh-CN" sz="1400" b="1">
                                <a:solidFill>
                                  <a:schemeClr val="accent6">
                                    <a:lumMod val="50000"/>
                                  </a:schemeClr>
                                </a:solidFill>
                                <a:latin typeface="Cambria Math" panose="02040503050406030204" pitchFamily="18" charset="0"/>
                              </a:rPr>
                              <m:t>𝒚</m:t>
                            </m:r>
                            <m:r>
                              <a:rPr lang="en-US" altLang="zh-CN" sz="1400" b="1">
                                <a:solidFill>
                                  <a:schemeClr val="accent6">
                                    <a:lumMod val="50000"/>
                                  </a:schemeClr>
                                </a:solidFill>
                                <a:latin typeface="Cambria Math" panose="02040503050406030204" pitchFamily="18" charset="0"/>
                              </a:rPr>
                              <m:t>/</m:t>
                            </m:r>
                            <m:r>
                              <a:rPr lang="en-US" altLang="zh-CN" sz="1400" b="1">
                                <a:solidFill>
                                  <a:schemeClr val="accent6">
                                    <a:lumMod val="50000"/>
                                  </a:schemeClr>
                                </a:solidFill>
                                <a:latin typeface="Cambria Math" panose="02040503050406030204" pitchFamily="18" charset="0"/>
                              </a:rPr>
                              <m:t>𝒙</m:t>
                            </m:r>
                          </m:e>
                        </m:d>
                      </m:e>
                    </m:d>
                  </m:oMath>
                </a14:m>
                <a:r>
                  <a:rPr lang="zh-CN" altLang="en-US" sz="1400" b="1">
                    <a:solidFill>
                      <a:schemeClr val="accent6">
                        <a:lumMod val="50000"/>
                      </a:schemeClr>
                    </a:solidFill>
                  </a:rPr>
                  <a:t>也会得到直观上含义完全不同的公式</a:t>
                </a:r>
                <a:endParaRPr lang="en-US" altLang="zh-CN" sz="1400" b="1">
                  <a:solidFill>
                    <a:schemeClr val="accent6">
                      <a:lumMod val="50000"/>
                    </a:schemeClr>
                  </a:solidFill>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例如</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𝒙</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，将</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𝒙𝑨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，即</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𝒙</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𝒙</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约束变量改名为</a:t>
                </a:r>
                <a14:m>
                  <m:oMath xmlns:m="http://schemas.openxmlformats.org/officeDocument/2006/math">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𝒚</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显然是不合理的，这里</a:t>
                </a:r>
                <a14:m>
                  <m:oMath xmlns:m="http://schemas.openxmlformats.org/officeDocument/2006/math">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d>
                          <m:dPr>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𝒙</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𝒚</m:t>
                            </m:r>
                          </m:e>
                        </m:d>
                      </m:e>
                    </m:d>
                    <m:d>
                      <m:dPr>
                        <m:begChr m:val="["/>
                        <m:endChr m:val="]"/>
                        <m:ctrlPr>
                          <a:rPr lang="en-US" altLang="zh-CN" sz="1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1400" b="1">
                            <a:solidFill>
                              <a:schemeClr val="accent2">
                                <a:lumMod val="50000"/>
                              </a:schemeClr>
                            </a:solidFill>
                            <a:latin typeface="Cambria Math" panose="02040503050406030204" pitchFamily="18" charset="0"/>
                            <a:ea typeface="楷体" panose="02010609060101010101" pitchFamily="49" charset="-122"/>
                          </a:rPr>
                          <m:t>𝒚</m:t>
                        </m:r>
                        <m:r>
                          <a:rPr lang="en-US" altLang="zh-CN" sz="1400" b="1">
                            <a:solidFill>
                              <a:schemeClr val="accent2">
                                <a:lumMod val="50000"/>
                              </a:schemeClr>
                            </a:solidFill>
                            <a:latin typeface="Cambria Math" panose="02040503050406030204" pitchFamily="18" charset="0"/>
                            <a:ea typeface="楷体" panose="02010609060101010101" pitchFamily="49" charset="-122"/>
                          </a:rPr>
                          <m:t>/</m:t>
                        </m:r>
                        <m:r>
                          <a:rPr lang="en-US" altLang="zh-CN" sz="1400" b="1">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不是自由替换</a:t>
                </a:r>
              </a:p>
            </p:txBody>
          </p:sp>
        </mc:Choice>
        <mc:Fallback xmlns="">
          <p:sp>
            <p:nvSpPr>
              <p:cNvPr id="3" name="文本框 2">
                <a:extLst>
                  <a:ext uri="{FF2B5EF4-FFF2-40B4-BE49-F238E27FC236}">
                    <a16:creationId xmlns:a16="http://schemas.microsoft.com/office/drawing/2014/main" id="{9E842052-249D-4CDA-B255-C9F7D2174D00}"/>
                  </a:ext>
                </a:extLst>
              </p:cNvPr>
              <p:cNvSpPr txBox="1">
                <a:spLocks noRot="1" noChangeAspect="1" noMove="1" noResize="1" noEditPoints="1" noAdjustHandles="1" noChangeArrowheads="1" noChangeShapeType="1" noTextEdit="1"/>
              </p:cNvSpPr>
              <p:nvPr/>
            </p:nvSpPr>
            <p:spPr>
              <a:xfrm>
                <a:off x="460901" y="2082750"/>
                <a:ext cx="8222188" cy="2015936"/>
              </a:xfrm>
              <a:prstGeom prst="rect">
                <a:avLst/>
              </a:prstGeom>
              <a:blipFill>
                <a:blip r:embed="rId4"/>
                <a:stretch>
                  <a:fillRect l="-445" t="-2121" b="-90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44E1309-8E74-4325-930E-21EBA3DAB522}"/>
              </a:ext>
            </a:extLst>
          </p:cNvPr>
          <p:cNvSpPr txBox="1"/>
          <p:nvPr/>
        </p:nvSpPr>
        <p:spPr>
          <a:xfrm>
            <a:off x="460901" y="4209742"/>
            <a:ext cx="8222188" cy="338554"/>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约束变量类似于计算机程序中的局部变量，采用不同的名字直观上应该不改变公式的含义</a:t>
            </a:r>
          </a:p>
        </p:txBody>
      </p:sp>
    </p:spTree>
    <p:extLst>
      <p:ext uri="{BB962C8B-B14F-4D97-AF65-F5344CB8AC3E}">
        <p14:creationId xmlns:p14="http://schemas.microsoft.com/office/powerpoint/2010/main" val="155602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约束变量改名</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6B28297-6AFE-43DC-B414-6B8E85443445}"/>
                  </a:ext>
                </a:extLst>
              </p:cNvPr>
              <p:cNvSpPr txBox="1"/>
              <p:nvPr/>
            </p:nvSpPr>
            <p:spPr>
              <a:xfrm>
                <a:off x="741402" y="795330"/>
                <a:ext cx="7137263" cy="630942"/>
              </a:xfrm>
              <a:prstGeom prst="rect">
                <a:avLst/>
              </a:prstGeom>
              <a:solidFill>
                <a:schemeClr val="accent5">
                  <a:lumMod val="20000"/>
                  <a:lumOff val="80000"/>
                </a:schemeClr>
              </a:solidFill>
            </p:spPr>
            <p:txBody>
              <a:bodyPr wrap="square" rtlCol="0">
                <a:spAutoFit/>
              </a:bodyPr>
              <a:lstStyle/>
              <a:p>
                <a:pPr>
                  <a:spcBef>
                    <a:spcPts val="600"/>
                  </a:spcBef>
                </a:pPr>
                <a:r>
                  <a:rPr lang="zh-CN" altLang="en-US" sz="1600" b="1">
                    <a:solidFill>
                      <a:schemeClr val="accent2">
                        <a:lumMod val="50000"/>
                      </a:schemeClr>
                    </a:solidFill>
                  </a:rPr>
                  <a:t>在一阶公式的归纳定义中，对于</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𝒙𝑨</m:t>
                    </m:r>
                  </m:oMath>
                </a14:m>
                <a:r>
                  <a:rPr lang="zh-CN" altLang="en-US" sz="1600" b="1">
                    <a:solidFill>
                      <a:schemeClr val="accent2">
                        <a:lumMod val="50000"/>
                      </a:schemeClr>
                    </a:solidFill>
                  </a:rPr>
                  <a:t>，没有规定</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一定含有自由出现的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endParaRPr lang="en-US" altLang="zh-CN" sz="1600" b="1">
                  <a:solidFill>
                    <a:schemeClr val="accent2">
                      <a:lumMod val="50000"/>
                    </a:schemeClr>
                  </a:solidFill>
                </a:endParaRPr>
              </a:p>
              <a:p>
                <a:pPr marL="742950" lvl="1" indent="-285750">
                  <a:spcBef>
                    <a:spcPts val="600"/>
                  </a:spcBef>
                  <a:buFont typeface="Arial" panose="020B0604020202020204" pitchFamily="34" charset="0"/>
                  <a:buChar char="•"/>
                </a:pP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可以不出现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，也可以约束出现</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，后者会产生相同指示变量的</a:t>
                </a:r>
                <a:r>
                  <a:rPr lang="zh-CN" altLang="en-US" sz="1400" b="1">
                    <a:solidFill>
                      <a:srgbClr val="C00000"/>
                    </a:solidFill>
                    <a:latin typeface="+mn-ea"/>
                  </a:rPr>
                  <a:t>量词辖域嵌套</a:t>
                </a:r>
              </a:p>
            </p:txBody>
          </p:sp>
        </mc:Choice>
        <mc:Fallback xmlns="">
          <p:sp>
            <p:nvSpPr>
              <p:cNvPr id="2" name="文本框 1">
                <a:extLst>
                  <a:ext uri="{FF2B5EF4-FFF2-40B4-BE49-F238E27FC236}">
                    <a16:creationId xmlns:a16="http://schemas.microsoft.com/office/drawing/2014/main" id="{56B28297-6AFE-43DC-B414-6B8E85443445}"/>
                  </a:ext>
                </a:extLst>
              </p:cNvPr>
              <p:cNvSpPr txBox="1">
                <a:spLocks noRot="1" noChangeAspect="1" noMove="1" noResize="1" noEditPoints="1" noAdjustHandles="1" noChangeArrowheads="1" noChangeShapeType="1" noTextEdit="1"/>
              </p:cNvSpPr>
              <p:nvPr/>
            </p:nvSpPr>
            <p:spPr>
              <a:xfrm>
                <a:off x="741402" y="795330"/>
                <a:ext cx="7137263" cy="630942"/>
              </a:xfrm>
              <a:prstGeom prst="rect">
                <a:avLst/>
              </a:prstGeom>
              <a:blipFill>
                <a:blip r:embed="rId2"/>
                <a:stretch>
                  <a:fillRect l="-513" t="-2885" b="-9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1898E65-8591-4FE3-84B6-615326DF8CD7}"/>
                  </a:ext>
                </a:extLst>
              </p:cNvPr>
              <p:cNvSpPr txBox="1"/>
              <p:nvPr/>
            </p:nvSpPr>
            <p:spPr>
              <a:xfrm>
                <a:off x="741402" y="1639726"/>
                <a:ext cx="7186691" cy="861774"/>
              </a:xfrm>
              <a:prstGeom prst="rect">
                <a:avLst/>
              </a:prstGeom>
              <a:solidFill>
                <a:schemeClr val="accent6">
                  <a:lumMod val="20000"/>
                  <a:lumOff val="80000"/>
                </a:schemeClr>
              </a:solidFill>
            </p:spPr>
            <p:txBody>
              <a:bodyPr wrap="square" rtlCol="0">
                <a:spAutoFit/>
              </a:bodyPr>
              <a:lstStyle/>
              <a:p>
                <a:r>
                  <a:rPr lang="zh-CN" altLang="en-US" sz="1400" b="1">
                    <a:solidFill>
                      <a:schemeClr val="accent2">
                        <a:lumMod val="50000"/>
                      </a:schemeClr>
                    </a:solidFill>
                  </a:rPr>
                  <a:t>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𝒚𝑮</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𝑭</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𝑯</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r>
                      <a:rPr lang="en-US" altLang="zh-CN" sz="1400" b="1" i="1" smtClean="0">
                        <a:solidFill>
                          <a:schemeClr val="accent2">
                            <a:lumMod val="50000"/>
                          </a:schemeClr>
                        </a:solidFill>
                        <a:latin typeface="Cambria Math" panose="02040503050406030204" pitchFamily="18" charset="0"/>
                      </a:rPr>
                      <m:t>))</m:t>
                    </m:r>
                  </m:oMath>
                </a14:m>
                <a:r>
                  <a:rPr lang="zh-CN" altLang="en-US" sz="1400" b="1">
                    <a:solidFill>
                      <a:schemeClr val="accent2">
                        <a:lumMod val="50000"/>
                      </a:schemeClr>
                    </a:solidFill>
                  </a:rPr>
                  <a:t>存在量词辖域嵌套，</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的辖域嵌套在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oMath>
                </a14:m>
                <a:r>
                  <a:rPr lang="zh-CN" altLang="en-US" sz="1400" b="1">
                    <a:solidFill>
                      <a:schemeClr val="accent2">
                        <a:lumMod val="50000"/>
                      </a:schemeClr>
                    </a:solidFill>
                  </a:rPr>
                  <a:t>的辖域中</a:t>
                </a:r>
                <a:endParaRPr lang="en-US" altLang="zh-CN" sz="1400" b="1">
                  <a:solidFill>
                    <a:schemeClr val="accent2">
                      <a:lumMod val="50000"/>
                    </a:schemeClr>
                  </a:solidFill>
                </a:endParaRPr>
              </a:p>
              <a:p>
                <a:pPr marL="171450" indent="-171450">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量词辖域嵌套使得公式难以理解，实际上，</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𝑭</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𝑯</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中的</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与前面</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𝑮</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 </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中的</a:t>
                </a:r>
                <a14:m>
                  <m:oMath xmlns:m="http://schemas.openxmlformats.org/officeDocument/2006/math">
                    <m:r>
                      <a:rPr lang="en-US" altLang="zh-CN" sz="12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200" b="1">
                    <a:solidFill>
                      <a:schemeClr val="accent2">
                        <a:lumMod val="50000"/>
                      </a:schemeClr>
                    </a:solidFill>
                    <a:latin typeface="楷体" panose="02010609060101010101" pitchFamily="49" charset="-122"/>
                    <a:ea typeface="楷体" panose="02010609060101010101" pitchFamily="49" charset="-122"/>
                  </a:rPr>
                  <a:t>不应发生关联</a:t>
                </a:r>
                <a:endParaRPr lang="en-US" altLang="zh-CN" sz="1200" b="1">
                  <a:solidFill>
                    <a:schemeClr val="accent2">
                      <a:lumMod val="50000"/>
                    </a:schemeClr>
                  </a:solidFill>
                  <a:latin typeface="楷体" panose="02010609060101010101" pitchFamily="49" charset="-122"/>
                  <a:ea typeface="楷体" panose="02010609060101010101" pitchFamily="49" charset="-122"/>
                </a:endParaRPr>
              </a:p>
              <a:p>
                <a:pPr marL="171450" indent="-171450">
                  <a:spcBef>
                    <a:spcPts val="600"/>
                  </a:spcBef>
                  <a:buFont typeface="Arial" panose="020B0604020202020204" pitchFamily="34" charset="0"/>
                  <a:buChar char="•"/>
                </a:pPr>
                <a:r>
                  <a:rPr lang="zh-CN" altLang="en-US" sz="1200" b="1">
                    <a:solidFill>
                      <a:schemeClr val="accent2">
                        <a:lumMod val="50000"/>
                      </a:schemeClr>
                    </a:solidFill>
                    <a:latin typeface="楷体" panose="02010609060101010101" pitchFamily="49" charset="-122"/>
                    <a:ea typeface="楷体" panose="02010609060101010101" pitchFamily="49" charset="-122"/>
                  </a:rPr>
                  <a:t>应该使用约束变量改名将上述公式变换为</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𝒚𝑮</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𝑭</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𝑯</m:t>
                    </m:r>
                    <m:r>
                      <a:rPr lang="en-US" altLang="zh-CN" sz="1200" b="1" i="1">
                        <a:solidFill>
                          <a:schemeClr val="accent2">
                            <a:lumMod val="50000"/>
                          </a:schemeClr>
                        </a:solidFill>
                        <a:latin typeface="Cambria Math" panose="02040503050406030204" pitchFamily="18" charset="0"/>
                      </a:rPr>
                      <m:t>(</m:t>
                    </m:r>
                    <m:r>
                      <a:rPr lang="en-US" altLang="zh-CN" sz="1200" b="1" i="1" smtClean="0">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a14:m>
                <a:endParaRPr lang="zh-CN" altLang="en-US" sz="12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61898E65-8591-4FE3-84B6-615326DF8CD7}"/>
                  </a:ext>
                </a:extLst>
              </p:cNvPr>
              <p:cNvSpPr txBox="1">
                <a:spLocks noRot="1" noChangeAspect="1" noMove="1" noResize="1" noEditPoints="1" noAdjustHandles="1" noChangeArrowheads="1" noChangeShapeType="1" noTextEdit="1"/>
              </p:cNvSpPr>
              <p:nvPr/>
            </p:nvSpPr>
            <p:spPr>
              <a:xfrm>
                <a:off x="741402" y="1639726"/>
                <a:ext cx="7186691" cy="861774"/>
              </a:xfrm>
              <a:prstGeom prst="rect">
                <a:avLst/>
              </a:prstGeom>
              <a:blipFill>
                <a:blip r:embed="rId3"/>
                <a:stretch>
                  <a:fillRect l="-254" t="-1418" b="-1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DE28EF4-F0CE-4EC1-88E2-C668C31801E5}"/>
                  </a:ext>
                </a:extLst>
              </p:cNvPr>
              <p:cNvSpPr txBox="1"/>
              <p:nvPr/>
            </p:nvSpPr>
            <p:spPr>
              <a:xfrm>
                <a:off x="741401" y="2677898"/>
                <a:ext cx="7478314" cy="1912190"/>
              </a:xfrm>
              <a:prstGeom prst="rect">
                <a:avLst/>
              </a:prstGeom>
              <a:solidFill>
                <a:schemeClr val="accent4">
                  <a:lumMod val="20000"/>
                  <a:lumOff val="80000"/>
                </a:schemeClr>
              </a:solidFill>
            </p:spPr>
            <p:txBody>
              <a:bodyPr wrap="square" rtlCol="0">
                <a:spAutoFit/>
              </a:bodyPr>
              <a:lstStyle/>
              <a:p>
                <a:pPr>
                  <a:lnSpc>
                    <a:spcPts val="2100"/>
                  </a:lnSpc>
                  <a:spcBef>
                    <a:spcPts val="600"/>
                  </a:spcBef>
                </a:pPr>
                <a:r>
                  <a:rPr lang="zh-CN" altLang="en-US" sz="1600" b="1">
                    <a:solidFill>
                      <a:schemeClr val="accent2">
                        <a:lumMod val="50000"/>
                      </a:schemeClr>
                    </a:solidFill>
                  </a:rPr>
                  <a:t>在进行约束变量改名时，如果用于替换的变量选择不当也会产生量词辖域嵌套</a:t>
                </a:r>
                <a:endParaRPr lang="en-US" altLang="zh-CN" sz="1600" b="1">
                  <a:solidFill>
                    <a:schemeClr val="accent2">
                      <a:lumMod val="50000"/>
                    </a:schemeClr>
                  </a:solidFill>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将公式</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𝒛𝑭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𝒛</m:t>
                            </m:r>
                          </m:e>
                        </m:d>
                      </m:e>
                    </m:d>
                  </m:oMath>
                </a14:m>
                <a:r>
                  <a:rPr lang="zh-CN" altLang="en-US" sz="1400" b="1">
                    <a:solidFill>
                      <a:srgbClr val="002060"/>
                    </a:solidFill>
                    <a:latin typeface="楷体" panose="02010609060101010101" pitchFamily="49" charset="-122"/>
                    <a:ea typeface="楷体" panose="02010609060101010101" pitchFamily="49" charset="-122"/>
                  </a:rPr>
                  <a:t>中的子公式</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𝒛𝑭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𝒛</m:t>
                        </m:r>
                      </m:e>
                    </m:d>
                  </m:oMath>
                </a14:m>
                <a:r>
                  <a:rPr lang="zh-CN" altLang="en-US" sz="1400" b="1">
                    <a:solidFill>
                      <a:srgbClr val="002060"/>
                    </a:solidFill>
                    <a:latin typeface="楷体" panose="02010609060101010101" pitchFamily="49" charset="-122"/>
                    <a:ea typeface="楷体" panose="02010609060101010101" pitchFamily="49" charset="-122"/>
                  </a:rPr>
                  <a:t>变换为</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e>
                    </m:d>
                  </m:oMath>
                </a14:m>
                <a:r>
                  <a:rPr lang="zh-CN" altLang="en-US" sz="1400" b="1">
                    <a:solidFill>
                      <a:srgbClr val="002060"/>
                    </a:solidFill>
                    <a:latin typeface="楷体" panose="02010609060101010101" pitchFamily="49" charset="-122"/>
                    <a:ea typeface="楷体" panose="02010609060101010101" pitchFamily="49" charset="-122"/>
                  </a:rPr>
                  <a:t>是符合条件的约束变量改名，但得到的公式</a:t>
                </a:r>
                <a14:m>
                  <m:oMath xmlns:m="http://schemas.openxmlformats.org/officeDocument/2006/math">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𝒚𝑮</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r>
                              <a:rPr lang="en-US" altLang="zh-CN" sz="1400" b="1" i="1" smtClean="0">
                                <a:solidFill>
                                  <a:srgbClr val="002060"/>
                                </a:solidFill>
                                <a:latin typeface="Cambria Math" panose="02040503050406030204" pitchFamily="18" charset="0"/>
                              </a:rPr>
                              <m:t>, </m:t>
                            </m:r>
                            <m:r>
                              <a:rPr lang="en-US" altLang="zh-CN" sz="1400" b="1" i="1" smtClean="0">
                                <a:solidFill>
                                  <a:srgbClr val="002060"/>
                                </a:solidFill>
                                <a:latin typeface="Cambria Math" panose="02040503050406030204" pitchFamily="18" charset="0"/>
                              </a:rPr>
                              <m:t>𝒚</m:t>
                            </m:r>
                          </m:e>
                        </m:d>
                        <m:r>
                          <a:rPr lang="en-US" altLang="zh-CN" sz="1400" b="1" i="1" smtClean="0">
                            <a:solidFill>
                              <a:srgbClr val="002060"/>
                            </a:solidFill>
                            <a:latin typeface="Cambria Math" panose="02040503050406030204" pitchFamily="18" charset="0"/>
                          </a:rPr>
                          <m:t>→∀</m:t>
                        </m:r>
                        <m:r>
                          <a:rPr lang="en-US" altLang="zh-CN" sz="1400" b="1" i="1" smtClean="0">
                            <a:solidFill>
                              <a:srgbClr val="002060"/>
                            </a:solidFill>
                            <a:latin typeface="Cambria Math" panose="02040503050406030204" pitchFamily="18" charset="0"/>
                          </a:rPr>
                          <m:t>𝒙𝑭</m:t>
                        </m:r>
                        <m:d>
                          <m:dPr>
                            <m:ctrlPr>
                              <a:rPr lang="en-US" altLang="zh-CN" sz="1400" b="1" i="1" smtClean="0">
                                <a:solidFill>
                                  <a:srgbClr val="002060"/>
                                </a:solidFill>
                                <a:latin typeface="Cambria Math" panose="02040503050406030204" pitchFamily="18" charset="0"/>
                              </a:rPr>
                            </m:ctrlPr>
                          </m:dPr>
                          <m:e>
                            <m:r>
                              <a:rPr lang="en-US" altLang="zh-CN" sz="1400" b="1" i="1" smtClean="0">
                                <a:solidFill>
                                  <a:srgbClr val="002060"/>
                                </a:solidFill>
                                <a:latin typeface="Cambria Math" panose="02040503050406030204" pitchFamily="18" charset="0"/>
                              </a:rPr>
                              <m:t>𝒙</m:t>
                            </m:r>
                          </m:e>
                        </m:d>
                      </m:e>
                    </m:d>
                  </m:oMath>
                </a14:m>
                <a:r>
                  <a:rPr lang="zh-CN" altLang="en-US" sz="1400" b="1">
                    <a:solidFill>
                      <a:srgbClr val="002060"/>
                    </a:solidFill>
                    <a:latin typeface="楷体" panose="02010609060101010101" pitchFamily="49" charset="-122"/>
                    <a:ea typeface="楷体" panose="02010609060101010101" pitchFamily="49" charset="-122"/>
                  </a:rPr>
                  <a:t>存在量词辖域嵌套</a:t>
                </a:r>
                <a:endParaRPr lang="en-US" altLang="zh-CN" sz="1400" b="1">
                  <a:solidFill>
                    <a:srgbClr val="002060"/>
                  </a:solidFill>
                  <a:latin typeface="楷体" panose="02010609060101010101" pitchFamily="49" charset="-122"/>
                  <a:ea typeface="楷体" panose="02010609060101010101" pitchFamily="49" charset="-122"/>
                </a:endParaRPr>
              </a:p>
              <a:p>
                <a:pPr marL="285750" indent="-285750">
                  <a:lnSpc>
                    <a:spcPts val="21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因此建议在将公式</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的某个子公式</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𝒙𝑩</m:t>
                    </m:r>
                  </m:oMath>
                </a14:m>
                <a:r>
                  <a:rPr lang="zh-CN" altLang="en-US" sz="14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rgbClr val="002060"/>
                        </a:solidFill>
                        <a:latin typeface="Cambria Math" panose="02040503050406030204" pitchFamily="18" charset="0"/>
                        <a:ea typeface="楷体" panose="02010609060101010101" pitchFamily="49" charset="-122"/>
                      </a:rPr>
                      <m:t>∃</m:t>
                    </m:r>
                    <m:r>
                      <a:rPr lang="en-US" altLang="zh-CN" sz="1400" b="1" i="1" smtClean="0">
                        <a:solidFill>
                          <a:srgbClr val="002060"/>
                        </a:solidFill>
                        <a:latin typeface="Cambria Math" panose="02040503050406030204" pitchFamily="18" charset="0"/>
                        <a:ea typeface="楷体" panose="02010609060101010101" pitchFamily="49" charset="-122"/>
                      </a:rPr>
                      <m:t>𝒙𝑩</m:t>
                    </m:r>
                  </m:oMath>
                </a14:m>
                <a:r>
                  <a:rPr lang="zh-CN" altLang="en-US" sz="1400" b="1">
                    <a:solidFill>
                      <a:srgbClr val="002060"/>
                    </a:solidFill>
                    <a:latin typeface="楷体" panose="02010609060101010101" pitchFamily="49" charset="-122"/>
                    <a:ea typeface="楷体" panose="02010609060101010101" pitchFamily="49" charset="-122"/>
                  </a:rPr>
                  <a:t>进行约束变量改名时，应选择满足下面条件的个体变量</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𝒚</m:t>
                    </m:r>
                  </m:oMath>
                </a14:m>
                <a:r>
                  <a:rPr lang="zh-CN" altLang="en-US" sz="1400" b="1">
                    <a:solidFill>
                      <a:srgbClr val="002060"/>
                    </a:solidFill>
                    <a:latin typeface="楷体" panose="02010609060101010101" pitchFamily="49" charset="-122"/>
                    <a:ea typeface="楷体" panose="02010609060101010101" pitchFamily="49" charset="-122"/>
                  </a:rPr>
                  <a:t>替换</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𝑩</m:t>
                    </m:r>
                  </m:oMath>
                </a14:m>
                <a:r>
                  <a:rPr lang="zh-CN" altLang="en-US" sz="1400" b="1">
                    <a:solidFill>
                      <a:srgbClr val="002060"/>
                    </a:solidFill>
                    <a:latin typeface="楷体" panose="02010609060101010101" pitchFamily="49" charset="-122"/>
                    <a:ea typeface="楷体" panose="02010609060101010101" pitchFamily="49" charset="-122"/>
                  </a:rPr>
                  <a:t>中自由出现的</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得到</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𝒚</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𝑩</m:t>
                        </m:r>
                        <m:d>
                          <m:dPr>
                            <m:begChr m:val="["/>
                            <m:endChr m:val="]"/>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𝒚</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𝒙</m:t>
                            </m:r>
                          </m:e>
                        </m:d>
                      </m:e>
                    </m:d>
                  </m:oMath>
                </a14:m>
                <a:r>
                  <a:rPr lang="zh-CN" altLang="en-US" sz="1400"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𝒚</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𝑩</m:t>
                        </m:r>
                        <m:d>
                          <m:dPr>
                            <m:begChr m:val="["/>
                            <m:endChr m:val="]"/>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𝒚</m:t>
                            </m:r>
                            <m:r>
                              <a:rPr lang="en-US" altLang="zh-CN" sz="1400" b="1" i="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𝒙</m:t>
                            </m:r>
                          </m:e>
                        </m:d>
                      </m:e>
                    </m:d>
                  </m:oMath>
                </a14:m>
                <a:r>
                  <a:rPr lang="zh-CN" altLang="en-US" sz="1400" b="1">
                    <a:solidFill>
                      <a:srgbClr val="002060"/>
                    </a:solidFill>
                    <a:latin typeface="楷体" panose="02010609060101010101" pitchFamily="49" charset="-122"/>
                    <a:ea typeface="楷体" panose="02010609060101010101" pitchFamily="49" charset="-122"/>
                  </a:rPr>
                  <a:t>：</a:t>
                </a:r>
                <a:endParaRPr lang="en-US" altLang="zh-CN" sz="1400" b="1">
                  <a:solidFill>
                    <a:srgbClr val="002060"/>
                  </a:solidFill>
                  <a:latin typeface="楷体" panose="02010609060101010101" pitchFamily="49" charset="-122"/>
                  <a:ea typeface="楷体" panose="02010609060101010101" pitchFamily="49" charset="-122"/>
                </a:endParaRPr>
              </a:p>
              <a:p>
                <a:pPr marL="742950" lvl="1" indent="-285750">
                  <a:lnSpc>
                    <a:spcPts val="2100"/>
                  </a:lnSpc>
                  <a:spcBef>
                    <a:spcPts val="600"/>
                  </a:spcBef>
                  <a:buFont typeface="Arial" panose="020B0604020202020204" pitchFamily="34" charset="0"/>
                  <a:buChar char="•"/>
                </a:pP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𝒚</m:t>
                    </m:r>
                  </m:oMath>
                </a14:m>
                <a:r>
                  <a:rPr lang="zh-CN" altLang="en-US" sz="1200" b="1">
                    <a:solidFill>
                      <a:schemeClr val="accent6">
                        <a:lumMod val="50000"/>
                      </a:schemeClr>
                    </a:solidFill>
                    <a:latin typeface="+mn-ea"/>
                  </a:rPr>
                  <a:t>不在</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𝑩</m:t>
                    </m:r>
                  </m:oMath>
                </a14:m>
                <a:r>
                  <a:rPr lang="zh-CN" altLang="en-US" sz="1200" b="1">
                    <a:solidFill>
                      <a:schemeClr val="accent6">
                        <a:lumMod val="50000"/>
                      </a:schemeClr>
                    </a:solidFill>
                    <a:latin typeface="+mn-ea"/>
                  </a:rPr>
                  <a:t>中出现，且若</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𝒙𝑩</m:t>
                    </m:r>
                  </m:oMath>
                </a14:m>
                <a:r>
                  <a:rPr lang="zh-CN" altLang="en-US" sz="1200" b="1">
                    <a:solidFill>
                      <a:schemeClr val="accent6">
                        <a:lumMod val="50000"/>
                      </a:schemeClr>
                    </a:solidFill>
                    <a:latin typeface="+mn-ea"/>
                  </a:rPr>
                  <a:t>或</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𝑩</m:t>
                    </m:r>
                  </m:oMath>
                </a14:m>
                <a:r>
                  <a:rPr lang="zh-CN" altLang="en-US" sz="1200" b="1">
                    <a:solidFill>
                      <a:schemeClr val="accent6">
                        <a:lumMod val="50000"/>
                      </a:schemeClr>
                    </a:solidFill>
                    <a:latin typeface="+mn-ea"/>
                  </a:rPr>
                  <a:t>在</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𝑨</m:t>
                    </m:r>
                  </m:oMath>
                </a14:m>
                <a:r>
                  <a:rPr lang="zh-CN" altLang="en-US" sz="1200" b="1">
                    <a:solidFill>
                      <a:schemeClr val="accent6">
                        <a:lumMod val="50000"/>
                      </a:schemeClr>
                    </a:solidFill>
                    <a:latin typeface="+mn-ea"/>
                  </a:rPr>
                  <a:t>中以</a:t>
                </a:r>
                <a14:m>
                  <m:oMath xmlns:m="http://schemas.openxmlformats.org/officeDocument/2006/math">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𝟏</m:t>
                        </m:r>
                      </m:sub>
                    </m:sSub>
                    <m:r>
                      <a:rPr lang="en-US" altLang="zh-CN" sz="1200" b="1" i="1" smtClean="0">
                        <a:solidFill>
                          <a:schemeClr val="accent6">
                            <a:lumMod val="50000"/>
                          </a:schemeClr>
                        </a:solidFill>
                        <a:latin typeface="Cambria Math" panose="02040503050406030204" pitchFamily="18" charset="0"/>
                      </a:rPr>
                      <m:t>, ⋯, </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𝒏</m:t>
                        </m:r>
                      </m:sub>
                    </m:sSub>
                  </m:oMath>
                </a14:m>
                <a:r>
                  <a:rPr lang="zh-CN" altLang="en-US" sz="1200" b="1">
                    <a:solidFill>
                      <a:schemeClr val="accent6">
                        <a:lumMod val="50000"/>
                      </a:schemeClr>
                    </a:solidFill>
                    <a:latin typeface="+mn-ea"/>
                  </a:rPr>
                  <a:t>为指示变量的量词辖域中，则</a:t>
                </a:r>
                <a14:m>
                  <m:oMath xmlns:m="http://schemas.openxmlformats.org/officeDocument/2006/math">
                    <m:r>
                      <a:rPr lang="en-US" altLang="zh-CN" sz="1200" b="1" i="1" smtClean="0">
                        <a:solidFill>
                          <a:schemeClr val="accent6">
                            <a:lumMod val="50000"/>
                          </a:schemeClr>
                        </a:solidFill>
                        <a:latin typeface="Cambria Math" panose="02040503050406030204" pitchFamily="18" charset="0"/>
                      </a:rPr>
                      <m:t>𝒚</m:t>
                    </m:r>
                    <m:r>
                      <a:rPr lang="en-US" altLang="zh-CN" sz="1200" b="1" i="1" smtClean="0">
                        <a:solidFill>
                          <a:schemeClr val="accent6">
                            <a:lumMod val="50000"/>
                          </a:schemeClr>
                        </a:solidFill>
                        <a:latin typeface="Cambria Math" panose="02040503050406030204" pitchFamily="18" charset="0"/>
                      </a:rPr>
                      <m:t>≠</m:t>
                    </m:r>
                    <m:sSub>
                      <m:sSubPr>
                        <m:ctrlPr>
                          <a:rPr lang="en-US" altLang="zh-CN" sz="1200" b="1" i="1" smtClean="0">
                            <a:solidFill>
                              <a:schemeClr val="accent6">
                                <a:lumMod val="50000"/>
                              </a:schemeClr>
                            </a:solidFill>
                            <a:latin typeface="Cambria Math" panose="02040503050406030204" pitchFamily="18" charset="0"/>
                          </a:rPr>
                        </m:ctrlPr>
                      </m:sSubPr>
                      <m:e>
                        <m:r>
                          <a:rPr lang="en-US" altLang="zh-CN" sz="1200" b="1" i="1" smtClean="0">
                            <a:solidFill>
                              <a:schemeClr val="accent6">
                                <a:lumMod val="50000"/>
                              </a:schemeClr>
                            </a:solidFill>
                            <a:latin typeface="Cambria Math" panose="02040503050406030204" pitchFamily="18" charset="0"/>
                          </a:rPr>
                          <m:t>𝒙</m:t>
                        </m:r>
                      </m:e>
                      <m:sub>
                        <m:r>
                          <a:rPr lang="en-US" altLang="zh-CN" sz="1200" b="1" i="1" smtClean="0">
                            <a:solidFill>
                              <a:schemeClr val="accent6">
                                <a:lumMod val="50000"/>
                              </a:schemeClr>
                            </a:solidFill>
                            <a:latin typeface="Cambria Math" panose="02040503050406030204" pitchFamily="18" charset="0"/>
                          </a:rPr>
                          <m:t>𝒊</m:t>
                        </m:r>
                      </m:sub>
                    </m:sSub>
                    <m:d>
                      <m:dPr>
                        <m:ctrlPr>
                          <a:rPr lang="en-US" altLang="zh-CN" sz="1200" b="1" i="1" smtClean="0">
                            <a:solidFill>
                              <a:schemeClr val="accent6">
                                <a:lumMod val="50000"/>
                              </a:schemeClr>
                            </a:solidFill>
                            <a:latin typeface="Cambria Math" panose="02040503050406030204" pitchFamily="18" charset="0"/>
                          </a:rPr>
                        </m:ctrlPr>
                      </m:dPr>
                      <m:e>
                        <m:r>
                          <a:rPr lang="en-US" altLang="zh-CN" sz="1200" b="1" i="1" smtClean="0">
                            <a:solidFill>
                              <a:schemeClr val="accent6">
                                <a:lumMod val="50000"/>
                              </a:schemeClr>
                            </a:solidFill>
                            <a:latin typeface="Cambria Math" panose="02040503050406030204" pitchFamily="18" charset="0"/>
                          </a:rPr>
                          <m:t>𝒊</m:t>
                        </m:r>
                        <m:r>
                          <a:rPr lang="en-US" altLang="zh-CN" sz="1200" b="1" i="1" smtClean="0">
                            <a:solidFill>
                              <a:schemeClr val="accent6">
                                <a:lumMod val="50000"/>
                              </a:schemeClr>
                            </a:solidFill>
                            <a:latin typeface="Cambria Math" panose="02040503050406030204" pitchFamily="18" charset="0"/>
                          </a:rPr>
                          <m:t>=</m:t>
                        </m:r>
                        <m:r>
                          <a:rPr lang="en-US" altLang="zh-CN" sz="1200" b="1" i="1" smtClean="0">
                            <a:solidFill>
                              <a:schemeClr val="accent6">
                                <a:lumMod val="50000"/>
                              </a:schemeClr>
                            </a:solidFill>
                            <a:latin typeface="Cambria Math" panose="02040503050406030204" pitchFamily="18" charset="0"/>
                          </a:rPr>
                          <m:t>𝟏</m:t>
                        </m:r>
                        <m:r>
                          <a:rPr lang="en-US" altLang="zh-CN" sz="1200" b="1" i="1" smtClean="0">
                            <a:solidFill>
                              <a:schemeClr val="accent6">
                                <a:lumMod val="50000"/>
                              </a:schemeClr>
                            </a:solidFill>
                            <a:latin typeface="Cambria Math" panose="02040503050406030204" pitchFamily="18" charset="0"/>
                          </a:rPr>
                          <m:t>, ⋯, </m:t>
                        </m:r>
                        <m:r>
                          <a:rPr lang="en-US" altLang="zh-CN" sz="1200" b="1" i="1" smtClean="0">
                            <a:solidFill>
                              <a:schemeClr val="accent6">
                                <a:lumMod val="50000"/>
                              </a:schemeClr>
                            </a:solidFill>
                            <a:latin typeface="Cambria Math" panose="02040503050406030204" pitchFamily="18" charset="0"/>
                          </a:rPr>
                          <m:t>𝒏</m:t>
                        </m:r>
                      </m:e>
                    </m:d>
                  </m:oMath>
                </a14:m>
                <a:endParaRPr lang="en-US" altLang="zh-CN" sz="1200" b="1">
                  <a:solidFill>
                    <a:srgbClr val="002060"/>
                  </a:solidFill>
                  <a:latin typeface="+mn-ea"/>
                </a:endParaRPr>
              </a:p>
            </p:txBody>
          </p:sp>
        </mc:Choice>
        <mc:Fallback xmlns="">
          <p:sp>
            <p:nvSpPr>
              <p:cNvPr id="4" name="文本框 3">
                <a:extLst>
                  <a:ext uri="{FF2B5EF4-FFF2-40B4-BE49-F238E27FC236}">
                    <a16:creationId xmlns:a16="http://schemas.microsoft.com/office/drawing/2014/main" id="{0DE28EF4-F0CE-4EC1-88E2-C668C31801E5}"/>
                  </a:ext>
                </a:extLst>
              </p:cNvPr>
              <p:cNvSpPr txBox="1">
                <a:spLocks noRot="1" noChangeAspect="1" noMove="1" noResize="1" noEditPoints="1" noAdjustHandles="1" noChangeArrowheads="1" noChangeShapeType="1" noTextEdit="1"/>
              </p:cNvSpPr>
              <p:nvPr/>
            </p:nvSpPr>
            <p:spPr>
              <a:xfrm>
                <a:off x="741401" y="2677898"/>
                <a:ext cx="7478314" cy="1912190"/>
              </a:xfrm>
              <a:prstGeom prst="rect">
                <a:avLst/>
              </a:prstGeom>
              <a:blipFill>
                <a:blip r:embed="rId4"/>
                <a:stretch>
                  <a:fillRect l="-489" t="-318" b="-1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9673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一阶逻辑公式中的替换</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一阶逻辑公式的易字</a:t>
            </a:r>
            <a:r>
              <a:rPr lang="en-US" altLang="zh-CN" sz="1400"/>
              <a:t>(alphabetical variant)</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39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CB17D1-B12F-4EA1-84C9-1DE4B2EE9870}"/>
                  </a:ext>
                </a:extLst>
              </p:cNvPr>
              <p:cNvSpPr txBox="1"/>
              <p:nvPr/>
            </p:nvSpPr>
            <p:spPr>
              <a:xfrm>
                <a:off x="733987" y="845202"/>
                <a:ext cx="7676020" cy="684996"/>
              </a:xfrm>
              <a:prstGeom prst="rect">
                <a:avLst/>
              </a:prstGeom>
              <a:solidFill>
                <a:schemeClr val="accent2">
                  <a:lumMod val="20000"/>
                  <a:lumOff val="80000"/>
                </a:schemeClr>
              </a:solidFill>
            </p:spPr>
            <p:txBody>
              <a:bodyPr wrap="square" rtlCol="0">
                <a:spAutoFit/>
              </a:bodyPr>
              <a:lstStyle/>
              <a:p>
                <a:pPr>
                  <a:lnSpc>
                    <a:spcPts val="2400"/>
                  </a:lnSpc>
                </a:pPr>
                <a:r>
                  <a:rPr lang="zh-CN" altLang="en-US" sz="1600" b="1">
                    <a:solidFill>
                      <a:schemeClr val="accent2">
                        <a:lumMod val="50000"/>
                      </a:schemeClr>
                    </a:solidFill>
                  </a:rPr>
                  <a:t>对于一阶逻辑公式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，如果</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oMath>
                </a14:m>
                <a:r>
                  <a:rPr lang="en-US" altLang="zh-CN" sz="1600" b="1">
                    <a:solidFill>
                      <a:schemeClr val="accent2">
                        <a:lumMod val="50000"/>
                      </a:schemeClr>
                    </a:solidFill>
                  </a:rPr>
                  <a:t>(</a:t>
                </a:r>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𝒙𝑩</m:t>
                    </m:r>
                  </m:oMath>
                </a14:m>
                <a:r>
                  <a:rPr lang="en-US" altLang="zh-CN" sz="1600" b="1">
                    <a:solidFill>
                      <a:schemeClr val="accent2">
                        <a:lumMod val="50000"/>
                      </a:schemeClr>
                    </a:solidFill>
                  </a:rPr>
                  <a:t>)</a:t>
                </a:r>
                <a:r>
                  <a:rPr lang="zh-CN" altLang="en-US" sz="1600" b="1">
                    <a:solidFill>
                      <a:schemeClr val="accent2">
                        <a:lumMod val="50000"/>
                      </a:schemeClr>
                    </a:solidFill>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的子公式，通过约束变量改名将这个子公式在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的一处或多处出现变换为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𝒚𝑩</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e>
                    </m:d>
                  </m:oMath>
                </a14:m>
                <a:r>
                  <a:rPr lang="en-US" altLang="zh-CN" sz="1600" b="1">
                    <a:solidFill>
                      <a:schemeClr val="accent2">
                        <a:lumMod val="50000"/>
                      </a:schemeClr>
                    </a:solidFill>
                  </a:rPr>
                  <a:t>(</a:t>
                </a:r>
                <a:r>
                  <a:rPr lang="zh-CN" altLang="en-US" sz="1600" b="1">
                    <a:solidFill>
                      <a:schemeClr val="accent2">
                        <a:lumMod val="50000"/>
                      </a:schemeClr>
                    </a:solidFill>
                  </a:rPr>
                  <a:t>或</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𝒚𝑩</m:t>
                    </m:r>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e>
                    </m:d>
                  </m:oMath>
                </a14:m>
                <a:r>
                  <a:rPr lang="en-US" altLang="zh-CN" sz="1600" b="1">
                    <a:solidFill>
                      <a:schemeClr val="accent2">
                        <a:lumMod val="50000"/>
                      </a:schemeClr>
                    </a:solidFill>
                  </a:rPr>
                  <a:t>)</a:t>
                </a:r>
                <a:r>
                  <a:rPr lang="zh-CN" altLang="en-US" sz="1600" b="1">
                    <a:solidFill>
                      <a:schemeClr val="accent2">
                        <a:lumMod val="50000"/>
                      </a:schemeClr>
                    </a:solidFill>
                  </a:rPr>
                  <a:t>，得到的公式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称为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𝑨</m:t>
                    </m:r>
                  </m:oMath>
                </a14:m>
                <a:r>
                  <a:rPr lang="zh-CN" altLang="en-US" sz="1600" b="1">
                    <a:solidFill>
                      <a:schemeClr val="accent2">
                        <a:lumMod val="50000"/>
                      </a:schemeClr>
                    </a:solidFill>
                  </a:rPr>
                  <a:t>的</a:t>
                </a:r>
                <a:r>
                  <a:rPr lang="zh-CN" altLang="en-US" sz="1600" b="1">
                    <a:solidFill>
                      <a:srgbClr val="C00000"/>
                    </a:solidFill>
                  </a:rPr>
                  <a:t>易字</a:t>
                </a:r>
              </a:p>
            </p:txBody>
          </p:sp>
        </mc:Choice>
        <mc:Fallback xmlns="">
          <p:sp>
            <p:nvSpPr>
              <p:cNvPr id="2" name="文本框 1">
                <a:extLst>
                  <a:ext uri="{FF2B5EF4-FFF2-40B4-BE49-F238E27FC236}">
                    <a16:creationId xmlns:a16="http://schemas.microsoft.com/office/drawing/2014/main" id="{C9CB17D1-B12F-4EA1-84C9-1DE4B2EE9870}"/>
                  </a:ext>
                </a:extLst>
              </p:cNvPr>
              <p:cNvSpPr txBox="1">
                <a:spLocks noRot="1" noChangeAspect="1" noMove="1" noResize="1" noEditPoints="1" noAdjustHandles="1" noChangeArrowheads="1" noChangeShapeType="1" noTextEdit="1"/>
              </p:cNvSpPr>
              <p:nvPr/>
            </p:nvSpPr>
            <p:spPr>
              <a:xfrm>
                <a:off x="733987" y="845202"/>
                <a:ext cx="7676020" cy="684996"/>
              </a:xfrm>
              <a:prstGeom prst="rect">
                <a:avLst/>
              </a:prstGeom>
              <a:blipFill>
                <a:blip r:embed="rId2"/>
                <a:stretch>
                  <a:fillRect l="-397" b="-1160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BE0F5A-16C1-4A76-9204-78A3E36FABC0}"/>
              </a:ext>
            </a:extLst>
          </p:cNvPr>
          <p:cNvSpPr txBox="1"/>
          <p:nvPr/>
        </p:nvSpPr>
        <p:spPr>
          <a:xfrm>
            <a:off x="733984" y="1662851"/>
            <a:ext cx="7676019" cy="1257588"/>
          </a:xfrm>
          <a:prstGeom prst="rect">
            <a:avLst/>
          </a:prstGeom>
          <a:solidFill>
            <a:schemeClr val="accent4">
              <a:lumMod val="20000"/>
              <a:lumOff val="80000"/>
            </a:schemeClr>
          </a:solidFill>
        </p:spPr>
        <p:txBody>
          <a:bodyPr wrap="square" rtlCol="0">
            <a:spAutoFit/>
          </a:bodyPr>
          <a:lstStyle/>
          <a:p>
            <a:pPr>
              <a:lnSpc>
                <a:spcPts val="2200"/>
              </a:lnSpc>
              <a:spcBef>
                <a:spcPts val="600"/>
              </a:spcBef>
            </a:pPr>
            <a:r>
              <a:rPr lang="zh-CN" altLang="en-US" sz="1600" b="1">
                <a:solidFill>
                  <a:schemeClr val="accent2">
                    <a:lumMod val="50000"/>
                  </a:schemeClr>
                </a:solidFill>
              </a:rPr>
              <a:t>直观上，两个互为易字的公式应看做是本质上相同的两个公式，后面会证明它们的语义相同，即在任意情况下都具有相同的真值</a:t>
            </a:r>
            <a:endParaRPr lang="en-US" altLang="zh-CN" sz="1600" b="1">
              <a:solidFill>
                <a:schemeClr val="accent2">
                  <a:lumMod val="50000"/>
                </a:schemeClr>
              </a:solidFill>
            </a:endParaRPr>
          </a:p>
          <a:p>
            <a:pPr marL="285750" indent="-285750">
              <a:lnSpc>
                <a:spcPts val="2000"/>
              </a:lnSpc>
              <a:spcBef>
                <a:spcPts val="60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两个公式互为易字是所有一阶逻辑公式构成的集合上的等价关系，这个等价关系的每个等价类中的所有公式都有相同的语义</a:t>
            </a:r>
          </a:p>
        </p:txBody>
      </p:sp>
      <p:sp>
        <p:nvSpPr>
          <p:cNvPr id="4" name="文本框 3">
            <a:extLst>
              <a:ext uri="{FF2B5EF4-FFF2-40B4-BE49-F238E27FC236}">
                <a16:creationId xmlns:a16="http://schemas.microsoft.com/office/drawing/2014/main" id="{E22553DB-B252-47D3-BB94-7F0EEF76ED0E}"/>
              </a:ext>
            </a:extLst>
          </p:cNvPr>
          <p:cNvSpPr txBox="1"/>
          <p:nvPr/>
        </p:nvSpPr>
        <p:spPr>
          <a:xfrm>
            <a:off x="733984" y="3092792"/>
            <a:ext cx="7676019" cy="887615"/>
          </a:xfrm>
          <a:prstGeom prst="rect">
            <a:avLst/>
          </a:prstGeom>
          <a:solidFill>
            <a:schemeClr val="accent5">
              <a:lumMod val="20000"/>
              <a:lumOff val="80000"/>
            </a:schemeClr>
          </a:solidFill>
        </p:spPr>
        <p:txBody>
          <a:bodyPr wrap="square" rtlCol="0">
            <a:spAutoFit/>
          </a:bodyPr>
          <a:lstStyle/>
          <a:p>
            <a:pPr>
              <a:lnSpc>
                <a:spcPts val="2100"/>
              </a:lnSpc>
              <a:spcBef>
                <a:spcPts val="600"/>
              </a:spcBef>
            </a:pPr>
            <a:r>
              <a:rPr lang="zh-CN" altLang="en-US" sz="1600" b="1">
                <a:solidFill>
                  <a:schemeClr val="accent2">
                    <a:lumMod val="50000"/>
                  </a:schemeClr>
                </a:solidFill>
              </a:rPr>
              <a:t>在所有互为易字的一阶公式中，没有</a:t>
            </a:r>
            <a:r>
              <a:rPr lang="zh-CN" altLang="en-US" sz="1600" b="1">
                <a:solidFill>
                  <a:srgbClr val="C00000"/>
                </a:solidFill>
              </a:rPr>
              <a:t>个体变量既自由出现又约束出现</a:t>
            </a:r>
            <a:r>
              <a:rPr lang="zh-CN" altLang="en-US" sz="1600" b="1">
                <a:solidFill>
                  <a:schemeClr val="accent2">
                    <a:lumMod val="50000"/>
                  </a:schemeClr>
                </a:solidFill>
              </a:rPr>
              <a:t>，也没有</a:t>
            </a:r>
            <a:r>
              <a:rPr lang="zh-CN" altLang="en-US" sz="1600" b="1">
                <a:solidFill>
                  <a:srgbClr val="C00000"/>
                </a:solidFill>
              </a:rPr>
              <a:t>量词辖域嵌套</a:t>
            </a:r>
            <a:r>
              <a:rPr lang="zh-CN" altLang="en-US" sz="1600" b="1">
                <a:solidFill>
                  <a:schemeClr val="accent2">
                    <a:lumMod val="50000"/>
                  </a:schemeClr>
                </a:solidFill>
              </a:rPr>
              <a:t>的公式是直观上相对容易理解的公式，应该尽量使用这样的公式，或者说，应该尽量使用约束变量改名将公式变换为这样的公式</a:t>
            </a:r>
            <a:endParaRPr lang="en-US" altLang="zh-CN" sz="1600" b="1">
              <a:solidFill>
                <a:schemeClr val="accent2">
                  <a:lumMod val="50000"/>
                </a:schemeClr>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81C136-8613-4A6C-A097-E1A4AECF585F}"/>
                  </a:ext>
                </a:extLst>
              </p:cNvPr>
              <p:cNvSpPr txBox="1"/>
              <p:nvPr/>
            </p:nvSpPr>
            <p:spPr>
              <a:xfrm>
                <a:off x="733984" y="4140197"/>
                <a:ext cx="7676019" cy="335476"/>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oMath>
                </a14:m>
                <a:r>
                  <a:rPr lang="zh-CN" altLang="en-US" sz="1400" b="1">
                    <a:solidFill>
                      <a:schemeClr val="accent2">
                        <a:lumMod val="50000"/>
                      </a:schemeClr>
                    </a:solidFill>
                  </a:rPr>
                  <a:t>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𝒚</m:t>
                        </m:r>
                      </m:e>
                    </m:d>
                  </m:oMath>
                </a14:m>
                <a:r>
                  <a:rPr lang="zh-CN" altLang="en-US" sz="1400" b="1">
                    <a:solidFill>
                      <a:schemeClr val="accent2">
                        <a:lumMod val="50000"/>
                      </a:schemeClr>
                    </a:solidFill>
                  </a:rPr>
                  <a:t>好，</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𝒛𝑭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𝒛</m:t>
                            </m:r>
                          </m:e>
                        </m:d>
                      </m:e>
                    </m:d>
                  </m:oMath>
                </a14:m>
                <a:r>
                  <a:rPr lang="zh-CN" altLang="en-US" sz="1400" b="1">
                    <a:solidFill>
                      <a:schemeClr val="accent2">
                        <a:lumMod val="50000"/>
                      </a:schemeClr>
                    </a:solidFill>
                  </a:rPr>
                  <a:t>比</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𝑮</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𝒚</m:t>
                            </m:r>
                          </m:e>
                        </m:d>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𝒙𝑭</m:t>
                        </m:r>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𝒙</m:t>
                            </m:r>
                          </m:e>
                        </m:d>
                      </m:e>
                    </m:d>
                  </m:oMath>
                </a14:m>
                <a:r>
                  <a:rPr lang="zh-CN" altLang="en-US" sz="1400" b="1">
                    <a:solidFill>
                      <a:schemeClr val="accent2">
                        <a:lumMod val="50000"/>
                      </a:schemeClr>
                    </a:solidFill>
                  </a:rPr>
                  <a:t>好</a:t>
                </a:r>
              </a:p>
            </p:txBody>
          </p:sp>
        </mc:Choice>
        <mc:Fallback xmlns="">
          <p:sp>
            <p:nvSpPr>
              <p:cNvPr id="5" name="文本框 4">
                <a:extLst>
                  <a:ext uri="{FF2B5EF4-FFF2-40B4-BE49-F238E27FC236}">
                    <a16:creationId xmlns:a16="http://schemas.microsoft.com/office/drawing/2014/main" id="{0481C136-8613-4A6C-A097-E1A4AECF585F}"/>
                  </a:ext>
                </a:extLst>
              </p:cNvPr>
              <p:cNvSpPr txBox="1">
                <a:spLocks noRot="1" noChangeAspect="1" noMove="1" noResize="1" noEditPoints="1" noAdjustHandles="1" noChangeArrowheads="1" noChangeShapeType="1" noTextEdit="1"/>
              </p:cNvSpPr>
              <p:nvPr/>
            </p:nvSpPr>
            <p:spPr>
              <a:xfrm>
                <a:off x="733984" y="4140197"/>
                <a:ext cx="7676019" cy="335476"/>
              </a:xfrm>
              <a:prstGeom prst="rect">
                <a:avLst/>
              </a:prstGeom>
              <a:blipFill>
                <a:blip r:embed="rId3"/>
                <a:stretch>
                  <a:fillRect b="-16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533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一阶逻辑公式的符号集</a:t>
            </a:r>
            <a:r>
              <a:rPr lang="en-US" altLang="zh-CN" sz="1400"/>
              <a:t>-</a:t>
            </a:r>
            <a:r>
              <a:rPr lang="zh-CN" altLang="en-US" sz="1400"/>
              <a:t>非逻辑符号</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0520CFC-44AA-4911-881F-DADD8CD728BF}"/>
                  </a:ext>
                </a:extLst>
              </p:cNvPr>
              <p:cNvSpPr txBox="1"/>
              <p:nvPr/>
            </p:nvSpPr>
            <p:spPr>
              <a:xfrm>
                <a:off x="838457" y="2325607"/>
                <a:ext cx="4039971" cy="1431674"/>
              </a:xfrm>
              <a:prstGeom prst="rect">
                <a:avLst/>
              </a:prstGeom>
              <a:solidFill>
                <a:schemeClr val="accent2">
                  <a:lumMod val="20000"/>
                  <a:lumOff val="80000"/>
                  <a:alpha val="50000"/>
                </a:schemeClr>
              </a:solidFill>
            </p:spPr>
            <p:txBody>
              <a:bodyPr wrap="square" rtlCol="0">
                <a:spAutoFit/>
              </a:bodyPr>
              <a:lstStyle/>
              <a:p>
                <a:pPr algn="ctr">
                  <a:lnSpc>
                    <a:spcPts val="2250"/>
                  </a:lnSpc>
                  <a:spcBef>
                    <a:spcPts val="450"/>
                  </a:spcBef>
                </a:pPr>
                <a:r>
                  <a:rPr lang="zh-CN" altLang="en-US" sz="1800" b="1">
                    <a:solidFill>
                      <a:srgbClr val="C00000"/>
                    </a:solidFill>
                  </a:rPr>
                  <a:t>非逻辑符号</a:t>
                </a:r>
                <a:endParaRPr lang="en-US" altLang="zh-CN" sz="1800" b="1">
                  <a:solidFill>
                    <a:srgbClr val="C00000"/>
                  </a:solidFill>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个体常量</a:t>
                </a:r>
                <a:r>
                  <a:rPr lang="zh-CN" altLang="en-US" sz="1500" b="1">
                    <a:solidFill>
                      <a:srgbClr val="002060"/>
                    </a:solidFill>
                    <a:latin typeface="楷体" panose="02010609060101010101" pitchFamily="49" charset="-122"/>
                    <a:ea typeface="楷体" panose="02010609060101010101" pitchFamily="49" charset="-122"/>
                  </a:rPr>
                  <a:t>符号：用小写字母</a:t>
                </a:r>
                <a14:m>
                  <m:oMath xmlns:m="http://schemas.openxmlformats.org/officeDocument/2006/math">
                    <m:r>
                      <a:rPr lang="en-US" altLang="zh-CN" sz="1500" b="1" i="1">
                        <a:solidFill>
                          <a:srgbClr val="002060"/>
                        </a:solidFill>
                        <a:latin typeface="Cambria Math" panose="02040503050406030204" pitchFamily="18" charset="0"/>
                      </a:rPr>
                      <m:t>𝒂</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𝒃</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𝒄</m:t>
                    </m:r>
                    <m:r>
                      <a:rPr lang="en-US" altLang="zh-CN" sz="1500" b="1" i="1">
                        <a:solidFill>
                          <a:srgbClr val="002060"/>
                        </a:solidFill>
                        <a:latin typeface="Cambria Math" panose="02040503050406030204" pitchFamily="18" charset="0"/>
                      </a:rPr>
                      <m:t>, ⋯</m:t>
                    </m:r>
                  </m:oMath>
                </a14:m>
                <a:r>
                  <a:rPr lang="zh-CN" altLang="en-US" sz="1500" b="1">
                    <a:solidFill>
                      <a:srgbClr val="002060"/>
                    </a:solidFill>
                    <a:latin typeface="楷体" panose="02010609060101010101" pitchFamily="49" charset="-122"/>
                    <a:ea typeface="楷体" panose="02010609060101010101" pitchFamily="49" charset="-122"/>
                  </a:rPr>
                  <a:t>等表示</a:t>
                </a:r>
                <a:endParaRPr lang="en-US" altLang="zh-CN" sz="1500" b="1">
                  <a:solidFill>
                    <a:srgbClr val="002060"/>
                  </a:solidFill>
                  <a:latin typeface="楷体" panose="02010609060101010101" pitchFamily="49" charset="-122"/>
                  <a:ea typeface="楷体" panose="02010609060101010101" pitchFamily="49" charset="-122"/>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谓词</a:t>
                </a:r>
                <a:r>
                  <a:rPr lang="zh-CN" altLang="en-US" sz="1500" b="1">
                    <a:solidFill>
                      <a:srgbClr val="002060"/>
                    </a:solidFill>
                    <a:latin typeface="楷体" panose="02010609060101010101" pitchFamily="49" charset="-122"/>
                    <a:ea typeface="楷体" panose="02010609060101010101" pitchFamily="49" charset="-122"/>
                  </a:rPr>
                  <a:t>符号：用大写字母</a:t>
                </a:r>
                <a14:m>
                  <m:oMath xmlns:m="http://schemas.openxmlformats.org/officeDocument/2006/math">
                    <m:r>
                      <a:rPr lang="en-US" altLang="zh-CN" sz="1500" b="1" i="1">
                        <a:solidFill>
                          <a:srgbClr val="002060"/>
                        </a:solidFill>
                        <a:latin typeface="Cambria Math" panose="02040503050406030204" pitchFamily="18" charset="0"/>
                      </a:rPr>
                      <m:t>𝑭</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𝑮</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𝑯</m:t>
                    </m:r>
                    <m:r>
                      <a:rPr lang="en-US" altLang="zh-CN" sz="1500" b="1" i="1">
                        <a:solidFill>
                          <a:srgbClr val="002060"/>
                        </a:solidFill>
                        <a:latin typeface="Cambria Math" panose="02040503050406030204" pitchFamily="18" charset="0"/>
                      </a:rPr>
                      <m:t>, ⋯</m:t>
                    </m:r>
                  </m:oMath>
                </a14:m>
                <a:r>
                  <a:rPr lang="zh-CN" altLang="en-US" sz="1500" b="1">
                    <a:solidFill>
                      <a:srgbClr val="002060"/>
                    </a:solidFill>
                    <a:latin typeface="楷体" panose="02010609060101010101" pitchFamily="49" charset="-122"/>
                    <a:ea typeface="楷体" panose="02010609060101010101" pitchFamily="49" charset="-122"/>
                  </a:rPr>
                  <a:t>等表示</a:t>
                </a:r>
                <a:endParaRPr lang="en-US" altLang="zh-CN" sz="1500" b="1">
                  <a:solidFill>
                    <a:srgbClr val="002060"/>
                  </a:solidFill>
                  <a:latin typeface="楷体" panose="02010609060101010101" pitchFamily="49" charset="-122"/>
                  <a:ea typeface="楷体" panose="02010609060101010101" pitchFamily="49" charset="-122"/>
                </a:endParaRPr>
              </a:p>
              <a:p>
                <a:pPr marL="257175" indent="-257175">
                  <a:lnSpc>
                    <a:spcPts val="2250"/>
                  </a:lnSpc>
                  <a:spcBef>
                    <a:spcPts val="450"/>
                  </a:spcBef>
                  <a:buFont typeface="Arial" panose="020B0604020202020204" pitchFamily="34" charset="0"/>
                  <a:buChar char="•"/>
                </a:pPr>
                <a:r>
                  <a:rPr lang="zh-CN" altLang="en-US" sz="1500" b="1">
                    <a:solidFill>
                      <a:srgbClr val="C00000"/>
                    </a:solidFill>
                    <a:latin typeface="黑体" panose="02010609060101010101" pitchFamily="49" charset="-122"/>
                    <a:ea typeface="黑体" panose="02010609060101010101" pitchFamily="49" charset="-122"/>
                  </a:rPr>
                  <a:t>函数</a:t>
                </a:r>
                <a:r>
                  <a:rPr lang="zh-CN" altLang="en-US" sz="1500" b="1">
                    <a:solidFill>
                      <a:srgbClr val="002060"/>
                    </a:solidFill>
                    <a:latin typeface="楷体" panose="02010609060101010101" pitchFamily="49" charset="-122"/>
                    <a:ea typeface="楷体" panose="02010609060101010101" pitchFamily="49" charset="-122"/>
                  </a:rPr>
                  <a:t>符号：用小写字母</a:t>
                </a:r>
                <a14:m>
                  <m:oMath xmlns:m="http://schemas.openxmlformats.org/officeDocument/2006/math">
                    <m:r>
                      <a:rPr lang="en-US" altLang="zh-CN" sz="1500" b="1" i="1">
                        <a:solidFill>
                          <a:srgbClr val="002060"/>
                        </a:solidFill>
                        <a:latin typeface="Cambria Math" panose="02040503050406030204" pitchFamily="18" charset="0"/>
                      </a:rPr>
                      <m:t>𝒇</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𝒈</m:t>
                    </m:r>
                    <m:r>
                      <a:rPr lang="en-US" altLang="zh-CN" sz="1500" b="1" i="1">
                        <a:solidFill>
                          <a:srgbClr val="002060"/>
                        </a:solidFill>
                        <a:latin typeface="Cambria Math" panose="02040503050406030204" pitchFamily="18" charset="0"/>
                      </a:rPr>
                      <m:t>, </m:t>
                    </m:r>
                    <m:r>
                      <a:rPr lang="en-US" altLang="zh-CN" sz="1500" b="1" i="1">
                        <a:solidFill>
                          <a:srgbClr val="002060"/>
                        </a:solidFill>
                        <a:latin typeface="Cambria Math" panose="02040503050406030204" pitchFamily="18" charset="0"/>
                      </a:rPr>
                      <m:t>𝒉</m:t>
                    </m:r>
                    <m:r>
                      <a:rPr lang="en-US" altLang="zh-CN" sz="1500" b="1" i="1">
                        <a:solidFill>
                          <a:srgbClr val="002060"/>
                        </a:solidFill>
                        <a:latin typeface="Cambria Math" panose="02040503050406030204" pitchFamily="18" charset="0"/>
                      </a:rPr>
                      <m:t>, ⋯</m:t>
                    </m:r>
                  </m:oMath>
                </a14:m>
                <a:r>
                  <a:rPr lang="zh-CN" altLang="en-US" sz="1500" b="1">
                    <a:solidFill>
                      <a:srgbClr val="002060"/>
                    </a:solidFill>
                    <a:latin typeface="楷体" panose="02010609060101010101" pitchFamily="49" charset="-122"/>
                    <a:ea typeface="楷体" panose="02010609060101010101" pitchFamily="49" charset="-122"/>
                  </a:rPr>
                  <a:t>等表示</a:t>
                </a:r>
                <a:endParaRPr lang="en-US" altLang="zh-CN" sz="1500" b="1">
                  <a:solidFill>
                    <a:srgbClr val="002060"/>
                  </a:solidFill>
                  <a:latin typeface="楷体" panose="02010609060101010101" pitchFamily="49" charset="-122"/>
                  <a:ea typeface="楷体" panose="02010609060101010101" pitchFamily="49" charset="-122"/>
                </a:endParaRPr>
              </a:p>
            </p:txBody>
          </p:sp>
        </mc:Choice>
        <mc:Fallback xmlns="">
          <p:sp>
            <p:nvSpPr>
              <p:cNvPr id="17" name="文本框 16">
                <a:extLst>
                  <a:ext uri="{FF2B5EF4-FFF2-40B4-BE49-F238E27FC236}">
                    <a16:creationId xmlns:a16="http://schemas.microsoft.com/office/drawing/2014/main" id="{C0520CFC-44AA-4911-881F-DADD8CD728BF}"/>
                  </a:ext>
                </a:extLst>
              </p:cNvPr>
              <p:cNvSpPr txBox="1">
                <a:spLocks noRot="1" noChangeAspect="1" noMove="1" noResize="1" noEditPoints="1" noAdjustHandles="1" noChangeArrowheads="1" noChangeShapeType="1" noTextEdit="1"/>
              </p:cNvSpPr>
              <p:nvPr/>
            </p:nvSpPr>
            <p:spPr>
              <a:xfrm>
                <a:off x="838457" y="2325607"/>
                <a:ext cx="4039971" cy="1431674"/>
              </a:xfrm>
              <a:prstGeom prst="rect">
                <a:avLst/>
              </a:prstGeom>
              <a:blipFill>
                <a:blip r:embed="rId2"/>
                <a:stretch>
                  <a:fillRect l="-453" t="-1702" b="-3830"/>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F3479DC7-3818-457A-9DFB-58CF49A6F5C0}"/>
              </a:ext>
            </a:extLst>
          </p:cNvPr>
          <p:cNvSpPr txBox="1"/>
          <p:nvPr/>
        </p:nvSpPr>
        <p:spPr>
          <a:xfrm>
            <a:off x="838457" y="3906961"/>
            <a:ext cx="3825907" cy="600164"/>
          </a:xfrm>
          <a:prstGeom prst="rect">
            <a:avLst/>
          </a:prstGeom>
          <a:solidFill>
            <a:schemeClr val="accent4">
              <a:lumMod val="20000"/>
              <a:lumOff val="80000"/>
            </a:schemeClr>
          </a:solidFill>
        </p:spPr>
        <p:txBody>
          <a:bodyPr wrap="square" rtlCol="0">
            <a:spAutoFit/>
          </a:bodyPr>
          <a:lstStyle/>
          <a:p>
            <a:pPr>
              <a:spcBef>
                <a:spcPts val="600"/>
              </a:spcBef>
            </a:pPr>
            <a:r>
              <a:rPr lang="zh-CN" altLang="en-US" sz="1400" b="1">
                <a:solidFill>
                  <a:schemeClr val="accent2">
                    <a:lumMod val="50000"/>
                  </a:schemeClr>
                </a:solidFill>
              </a:rPr>
              <a:t>一阶逻辑公式的构造需要至少有一个谓词符号</a:t>
            </a:r>
            <a:endParaRPr lang="en-US" altLang="zh-CN" sz="1400" b="1">
              <a:solidFill>
                <a:schemeClr val="accent2">
                  <a:lumMod val="50000"/>
                </a:schemeClr>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有时总假定有“</a:t>
            </a:r>
            <a:r>
              <a:rPr lang="zh-CN" altLang="en-US" sz="1400" b="1">
                <a:solidFill>
                  <a:srgbClr val="C00000"/>
                </a:solidFill>
                <a:latin typeface="+mn-ea"/>
              </a:rPr>
              <a:t>相等</a:t>
            </a:r>
            <a:r>
              <a:rPr lang="zh-CN" altLang="en-US" sz="1400" b="1">
                <a:solidFill>
                  <a:schemeClr val="accent2">
                    <a:lumMod val="50000"/>
                  </a:schemeClr>
                </a:solidFill>
                <a:latin typeface="楷体" panose="02010609060101010101" pitchFamily="49" charset="-122"/>
                <a:ea typeface="楷体" panose="02010609060101010101" pitchFamily="49" charset="-122"/>
              </a:rPr>
              <a:t>”这个谓词</a:t>
            </a:r>
          </a:p>
        </p:txBody>
      </p:sp>
      <p:sp>
        <p:nvSpPr>
          <p:cNvPr id="19" name="文本框 18">
            <a:extLst>
              <a:ext uri="{FF2B5EF4-FFF2-40B4-BE49-F238E27FC236}">
                <a16:creationId xmlns:a16="http://schemas.microsoft.com/office/drawing/2014/main" id="{09890D2B-978B-45CC-97AE-4D82B118F5E8}"/>
              </a:ext>
            </a:extLst>
          </p:cNvPr>
          <p:cNvSpPr txBox="1"/>
          <p:nvPr/>
        </p:nvSpPr>
        <p:spPr>
          <a:xfrm>
            <a:off x="838457" y="913374"/>
            <a:ext cx="7467080" cy="618118"/>
          </a:xfrm>
          <a:prstGeom prst="rect">
            <a:avLst/>
          </a:prstGeom>
          <a:solidFill>
            <a:schemeClr val="accent4">
              <a:lumMod val="20000"/>
              <a:lumOff val="80000"/>
            </a:schemeClr>
          </a:solidFill>
        </p:spPr>
        <p:txBody>
          <a:bodyPr wrap="square" rtlCol="0">
            <a:spAutoFit/>
          </a:bodyPr>
          <a:lstStyle/>
          <a:p>
            <a:pPr>
              <a:spcAft>
                <a:spcPts val="450"/>
              </a:spcAft>
            </a:pPr>
            <a:r>
              <a:rPr lang="zh-CN" altLang="en-US" sz="1500" b="1" dirty="0">
                <a:solidFill>
                  <a:srgbClr val="002060"/>
                </a:solidFill>
              </a:rPr>
              <a:t>逻辑语言是逻辑公式的集合，逻辑公式是给定符号集的符号按照一定规则构成的符号串</a:t>
            </a:r>
            <a:endParaRPr lang="en-US" altLang="zh-CN" sz="1500" b="1" dirty="0">
              <a:solidFill>
                <a:srgbClr val="002060"/>
              </a:solidFill>
            </a:endParaRPr>
          </a:p>
          <a:p>
            <a:pPr marL="214313" indent="-214313">
              <a:spcAft>
                <a:spcPts val="450"/>
              </a:spcAft>
              <a:buFont typeface="Arial" panose="020B0604020202020204" pitchFamily="34" charset="0"/>
              <a:buChar char="•"/>
            </a:pPr>
            <a:r>
              <a:rPr lang="zh-CN" altLang="en-US" sz="1500" b="1" dirty="0">
                <a:solidFill>
                  <a:srgbClr val="C00000"/>
                </a:solidFill>
                <a:latin typeface="楷体" panose="02010609060101010101" pitchFamily="49" charset="-122"/>
                <a:ea typeface="楷体" panose="02010609060101010101" pitchFamily="49" charset="-122"/>
              </a:rPr>
              <a:t>逻辑公式的语法</a:t>
            </a:r>
            <a:r>
              <a:rPr lang="en-US" altLang="zh-CN" sz="1500" b="1" dirty="0">
                <a:solidFill>
                  <a:srgbClr val="C00000"/>
                </a:solidFill>
                <a:latin typeface="Arial" panose="020B0604020202020204" pitchFamily="34" charset="0"/>
                <a:ea typeface="楷体" panose="02010609060101010101" pitchFamily="49" charset="-122"/>
                <a:cs typeface="Arial" panose="020B0604020202020204" pitchFamily="34" charset="0"/>
              </a:rPr>
              <a:t>(syntax)</a:t>
            </a:r>
            <a:r>
              <a:rPr lang="zh-CN" altLang="en-US" sz="1500" b="1" dirty="0">
                <a:solidFill>
                  <a:srgbClr val="C00000"/>
                </a:solidFill>
                <a:latin typeface="楷体" panose="02010609060101010101" pitchFamily="49" charset="-122"/>
                <a:ea typeface="楷体" panose="02010609060101010101" pitchFamily="49" charset="-122"/>
              </a:rPr>
              <a:t>就是构成公式的规则，体现为逻辑公式的归纳定义</a:t>
            </a:r>
          </a:p>
        </p:txBody>
      </p:sp>
      <p:sp>
        <p:nvSpPr>
          <p:cNvPr id="20" name="文本框 19">
            <a:extLst>
              <a:ext uri="{FF2B5EF4-FFF2-40B4-BE49-F238E27FC236}">
                <a16:creationId xmlns:a16="http://schemas.microsoft.com/office/drawing/2014/main" id="{902BA2EA-783D-49BA-A029-2CA53474DEC7}"/>
              </a:ext>
            </a:extLst>
          </p:cNvPr>
          <p:cNvSpPr txBox="1"/>
          <p:nvPr/>
        </p:nvSpPr>
        <p:spPr>
          <a:xfrm>
            <a:off x="838457" y="1766967"/>
            <a:ext cx="6846198" cy="323165"/>
          </a:xfrm>
          <a:prstGeom prst="rect">
            <a:avLst/>
          </a:prstGeom>
          <a:solidFill>
            <a:schemeClr val="accent5">
              <a:lumMod val="20000"/>
              <a:lumOff val="80000"/>
            </a:schemeClr>
          </a:solidFill>
        </p:spPr>
        <p:txBody>
          <a:bodyPr wrap="square" rtlCol="0">
            <a:spAutoFit/>
          </a:bodyPr>
          <a:lstStyle/>
          <a:p>
            <a:r>
              <a:rPr lang="zh-CN" altLang="en-US" sz="1500" b="1">
                <a:solidFill>
                  <a:srgbClr val="002060"/>
                </a:solidFill>
              </a:rPr>
              <a:t>一阶逻辑公式中允许出现的符号分为</a:t>
            </a:r>
            <a:r>
              <a:rPr lang="zh-CN" altLang="en-US" sz="1500" b="1">
                <a:solidFill>
                  <a:srgbClr val="C00000"/>
                </a:solidFill>
              </a:rPr>
              <a:t>非逻辑</a:t>
            </a:r>
            <a:r>
              <a:rPr lang="en-US" altLang="zh-CN" sz="1500" b="1">
                <a:solidFill>
                  <a:srgbClr val="C00000"/>
                </a:solidFill>
              </a:rPr>
              <a:t>(non-logical)</a:t>
            </a:r>
            <a:r>
              <a:rPr lang="zh-CN" altLang="en-US" sz="1500" b="1">
                <a:solidFill>
                  <a:srgbClr val="C00000"/>
                </a:solidFill>
              </a:rPr>
              <a:t>符号</a:t>
            </a:r>
            <a:r>
              <a:rPr lang="zh-CN" altLang="en-US" sz="1500" b="1">
                <a:solidFill>
                  <a:srgbClr val="002060"/>
                </a:solidFill>
              </a:rPr>
              <a:t>和</a:t>
            </a:r>
            <a:r>
              <a:rPr lang="zh-CN" altLang="en-US" sz="1500" b="1">
                <a:solidFill>
                  <a:srgbClr val="C00000"/>
                </a:solidFill>
              </a:rPr>
              <a:t>逻辑</a:t>
            </a:r>
            <a:r>
              <a:rPr lang="en-US" altLang="zh-CN" sz="1500" b="1">
                <a:solidFill>
                  <a:srgbClr val="C00000"/>
                </a:solidFill>
              </a:rPr>
              <a:t>(logical)</a:t>
            </a:r>
            <a:r>
              <a:rPr lang="zh-CN" altLang="en-US" sz="1500" b="1">
                <a:solidFill>
                  <a:srgbClr val="C00000"/>
                </a:solidFill>
              </a:rPr>
              <a:t>符号</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C3277A7-FEED-41EA-B0A9-51275E8C94D6}"/>
                  </a:ext>
                </a:extLst>
              </p:cNvPr>
              <p:cNvSpPr txBox="1"/>
              <p:nvPr/>
            </p:nvSpPr>
            <p:spPr>
              <a:xfrm>
                <a:off x="5043055" y="2321911"/>
                <a:ext cx="3262482" cy="2185214"/>
              </a:xfrm>
              <a:prstGeom prst="rect">
                <a:avLst/>
              </a:prstGeom>
              <a:solidFill>
                <a:schemeClr val="accent5">
                  <a:lumMod val="20000"/>
                  <a:lumOff val="80000"/>
                </a:schemeClr>
              </a:solidFill>
            </p:spPr>
            <p:txBody>
              <a:bodyPr wrap="square" rtlCol="0">
                <a:spAutoFit/>
              </a:bodyPr>
              <a:lstStyle/>
              <a:p>
                <a:pPr>
                  <a:spcBef>
                    <a:spcPts val="600"/>
                  </a:spcBef>
                </a:pPr>
                <a:r>
                  <a:rPr lang="zh-CN" altLang="en-US" sz="1600" b="1">
                    <a:solidFill>
                      <a:srgbClr val="002060"/>
                    </a:solidFill>
                  </a:rPr>
                  <a:t>有的教材将一阶逻辑公式非逻辑符号称为一阶公式的</a:t>
                </a:r>
                <a:r>
                  <a:rPr lang="zh-CN" altLang="en-US" sz="1600" b="1">
                    <a:solidFill>
                      <a:srgbClr val="C00000"/>
                    </a:solidFill>
                  </a:rPr>
                  <a:t>基调</a:t>
                </a:r>
                <a:r>
                  <a:rPr lang="en-US" altLang="zh-CN" sz="1600" b="1">
                    <a:solidFill>
                      <a:srgbClr val="002060"/>
                    </a:solidFill>
                  </a:rPr>
                  <a:t>(signature)</a:t>
                </a: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个体常量符号构成的集合记为</a:t>
                </a:r>
                <a14:m>
                  <m:oMath xmlns:m="http://schemas.openxmlformats.org/officeDocument/2006/math">
                    <m:r>
                      <a:rPr lang="zh-CN" altLang="en-US" sz="1400" b="1" i="1" smtClean="0">
                        <a:solidFill>
                          <a:schemeClr val="accent2">
                            <a:lumMod val="50000"/>
                          </a:schemeClr>
                        </a:solidFill>
                        <a:latin typeface="Cambria Math" panose="02040503050406030204" pitchFamily="18" charset="0"/>
                        <a:ea typeface="楷体" panose="02010609060101010101" pitchFamily="49" charset="-122"/>
                      </a:rPr>
                      <m:t>𝓒</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谓词符号也称为</a:t>
                </a:r>
                <a:r>
                  <a:rPr lang="zh-CN" altLang="en-US" sz="1400" b="1">
                    <a:solidFill>
                      <a:srgbClr val="C00000"/>
                    </a:solidFill>
                    <a:latin typeface="+mn-ea"/>
                  </a:rPr>
                  <a:t>关系</a:t>
                </a:r>
                <a:r>
                  <a:rPr lang="zh-CN" altLang="en-US" sz="1400" b="1">
                    <a:solidFill>
                      <a:schemeClr val="accent2">
                        <a:lumMod val="50000"/>
                      </a:schemeClr>
                    </a:solidFill>
                    <a:latin typeface="楷体" panose="02010609060101010101" pitchFamily="49" charset="-122"/>
                    <a:ea typeface="楷体" panose="02010609060101010101" pitchFamily="49" charset="-122"/>
                  </a:rPr>
                  <a:t>符号，构成的集合记为</a:t>
                </a:r>
                <a14:m>
                  <m:oMath xmlns:m="http://schemas.openxmlformats.org/officeDocument/2006/math">
                    <m:r>
                      <a:rPr lang="zh-CN" altLang="en-US" sz="1400" b="1" i="1" smtClean="0">
                        <a:solidFill>
                          <a:schemeClr val="accent2">
                            <a:lumMod val="50000"/>
                          </a:schemeClr>
                        </a:solidFill>
                        <a:latin typeface="Cambria Math" panose="02040503050406030204" pitchFamily="18" charset="0"/>
                        <a:ea typeface="楷体" panose="02010609060101010101" pitchFamily="49" charset="-122"/>
                      </a:rPr>
                      <m:t>𝓡</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函数符号构成的集合记为</a:t>
                </a:r>
                <a14:m>
                  <m:oMath xmlns:m="http://schemas.openxmlformats.org/officeDocument/2006/math">
                    <m:r>
                      <a:rPr lang="zh-CN" altLang="en-US" sz="1400" b="1" i="1" smtClean="0">
                        <a:solidFill>
                          <a:schemeClr val="accent2">
                            <a:lumMod val="50000"/>
                          </a:schemeClr>
                        </a:solidFill>
                        <a:latin typeface="Cambria Math" panose="02040503050406030204" pitchFamily="18" charset="0"/>
                        <a:ea typeface="楷体" panose="02010609060101010101" pitchFamily="49" charset="-122"/>
                      </a:rPr>
                      <m:t>𝓕</m:t>
                    </m:r>
                  </m:oMath>
                </a14:m>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每个谓词符号和函数符号都有</a:t>
                </a:r>
                <a:r>
                  <a:rPr lang="zh-CN" altLang="en-US" sz="1400" b="1">
                    <a:solidFill>
                      <a:srgbClr val="C00000"/>
                    </a:solidFill>
                    <a:latin typeface="+mn-ea"/>
                  </a:rPr>
                  <a:t>元数</a:t>
                </a:r>
                <a:r>
                  <a:rPr lang="en-US" altLang="zh-CN" sz="1400" b="1">
                    <a:solidFill>
                      <a:schemeClr val="accent2">
                        <a:lumMod val="50000"/>
                      </a:schemeClr>
                    </a:solidFill>
                    <a:latin typeface="+mn-ea"/>
                  </a:rPr>
                  <a:t>(arity)</a:t>
                </a:r>
                <a:r>
                  <a:rPr lang="zh-CN" altLang="en-US" sz="1400" b="1">
                    <a:solidFill>
                      <a:schemeClr val="accent2">
                        <a:lumMod val="50000"/>
                      </a:schemeClr>
                    </a:solidFill>
                    <a:latin typeface="楷体" panose="02010609060101010101" pitchFamily="49" charset="-122"/>
                    <a:ea typeface="楷体" panose="02010609060101010101" pitchFamily="49" charset="-122"/>
                  </a:rPr>
                  <a:t>，指明是几元函数或谓词</a:t>
                </a:r>
              </a:p>
            </p:txBody>
          </p:sp>
        </mc:Choice>
        <mc:Fallback xmlns="">
          <p:sp>
            <p:nvSpPr>
              <p:cNvPr id="2" name="文本框 1">
                <a:extLst>
                  <a:ext uri="{FF2B5EF4-FFF2-40B4-BE49-F238E27FC236}">
                    <a16:creationId xmlns:a16="http://schemas.microsoft.com/office/drawing/2014/main" id="{BC3277A7-FEED-41EA-B0A9-51275E8C94D6}"/>
                  </a:ext>
                </a:extLst>
              </p:cNvPr>
              <p:cNvSpPr txBox="1">
                <a:spLocks noRot="1" noChangeAspect="1" noMove="1" noResize="1" noEditPoints="1" noAdjustHandles="1" noChangeArrowheads="1" noChangeShapeType="1" noTextEdit="1"/>
              </p:cNvSpPr>
              <p:nvPr/>
            </p:nvSpPr>
            <p:spPr>
              <a:xfrm>
                <a:off x="5043055" y="2321911"/>
                <a:ext cx="3262482" cy="2185214"/>
              </a:xfrm>
              <a:prstGeom prst="rect">
                <a:avLst/>
              </a:prstGeom>
              <a:blipFill>
                <a:blip r:embed="rId3"/>
                <a:stretch>
                  <a:fillRect l="-935" t="-838" b="-2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1274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节标题</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约束变量改名练习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40</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39AF16B-BED4-4491-B618-C2CEA51CD5F0}"/>
                  </a:ext>
                </a:extLst>
              </p:cNvPr>
              <p:cNvSpPr txBox="1"/>
              <p:nvPr/>
            </p:nvSpPr>
            <p:spPr>
              <a:xfrm>
                <a:off x="912754" y="1179743"/>
                <a:ext cx="5453510" cy="2958310"/>
              </a:xfrm>
              <a:prstGeom prst="rect">
                <a:avLst/>
              </a:prstGeom>
              <a:solidFill>
                <a:schemeClr val="accent6">
                  <a:lumMod val="20000"/>
                  <a:lumOff val="80000"/>
                  <a:alpha val="50000"/>
                </a:schemeClr>
              </a:solidFill>
            </p:spPr>
            <p:txBody>
              <a:bodyPr wrap="square" rtlCol="0">
                <a:spAutoFit/>
              </a:bodyPr>
              <a:lstStyle/>
              <a:p>
                <a:pPr>
                  <a:lnSpc>
                    <a:spcPts val="2400"/>
                  </a:lnSpc>
                  <a:spcBef>
                    <a:spcPts val="900"/>
                  </a:spcBef>
                  <a:spcAft>
                    <a:spcPts val="450"/>
                  </a:spcAft>
                </a:pPr>
                <a:r>
                  <a:rPr lang="zh-CN" altLang="en-US" sz="1800" b="1">
                    <a:solidFill>
                      <a:srgbClr val="002060"/>
                    </a:solidFill>
                    <a:latin typeface="楷体" panose="02010609060101010101" pitchFamily="49" charset="-122"/>
                    <a:ea typeface="楷体" panose="02010609060101010101" pitchFamily="49" charset="-122"/>
                  </a:rPr>
                  <a:t>对于公式</a:t>
                </a:r>
                <a14:m>
                  <m:oMath xmlns:m="http://schemas.openxmlformats.org/officeDocument/2006/math">
                    <m:r>
                      <a:rPr lang="en-US" altLang="zh-CN" sz="1800" b="1">
                        <a:solidFill>
                          <a:srgbClr val="002060"/>
                        </a:solidFill>
                        <a:latin typeface="Cambria Math" panose="02040503050406030204" pitchFamily="18" charset="0"/>
                      </a:rPr>
                      <m:t> </m:t>
                    </m:r>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𝒙</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𝑨</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𝒙</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𝒚</m:t>
                            </m:r>
                          </m:e>
                        </m:d>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𝒚𝑩</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𝒚</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𝒛</m:t>
                            </m:r>
                          </m:e>
                        </m:d>
                      </m:e>
                    </m:d>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𝒚𝑪</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𝒙</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𝒚</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𝒛</m:t>
                        </m:r>
                      </m:e>
                    </m:d>
                  </m:oMath>
                </a14:m>
                <a:r>
                  <a:rPr lang="zh-CN" altLang="en-US" sz="1800" b="1">
                    <a:solidFill>
                      <a:srgbClr val="002060"/>
                    </a:solidFill>
                    <a:latin typeface="楷体" panose="02010609060101010101" pitchFamily="49" charset="-122"/>
                    <a:ea typeface="楷体" panose="02010609060101010101" pitchFamily="49" charset="-122"/>
                  </a:rPr>
                  <a:t>，正确使用约束变量改名能得到的公式有</a:t>
                </a:r>
                <a:r>
                  <a:rPr lang="en-US" altLang="zh-CN" sz="1800" b="1">
                    <a:solidFill>
                      <a:srgbClr val="002060"/>
                    </a:solidFill>
                    <a:latin typeface="楷体" panose="02010609060101010101" pitchFamily="49" charset="-122"/>
                    <a:ea typeface="楷体" panose="02010609060101010101" pitchFamily="49" charset="-122"/>
                  </a:rPr>
                  <a:t>(</a:t>
                </a:r>
                <a:r>
                  <a:rPr lang="zh-CN" altLang="en-US" sz="1800" b="1">
                    <a:solidFill>
                      <a:srgbClr val="002060"/>
                    </a:solidFill>
                    <a:latin typeface="楷体" panose="02010609060101010101" pitchFamily="49" charset="-122"/>
                    <a:ea typeface="楷体" panose="02010609060101010101" pitchFamily="49" charset="-122"/>
                  </a:rPr>
                  <a:t>多选</a:t>
                </a:r>
                <a:r>
                  <a:rPr lang="en-US" altLang="zh-CN" sz="1800" b="1">
                    <a:solidFill>
                      <a:srgbClr val="002060"/>
                    </a:solidFill>
                    <a:latin typeface="楷体" panose="02010609060101010101" pitchFamily="49" charset="-122"/>
                    <a:ea typeface="楷体" panose="02010609060101010101" pitchFamily="49" charset="-122"/>
                  </a:rPr>
                  <a:t>)</a:t>
                </a:r>
                <a:r>
                  <a:rPr lang="zh-CN" altLang="en-US" sz="1800" b="1">
                    <a:solidFill>
                      <a:srgbClr val="002060"/>
                    </a:solidFill>
                    <a:latin typeface="楷体" panose="02010609060101010101" pitchFamily="49" charset="-122"/>
                    <a:ea typeface="楷体" panose="02010609060101010101" pitchFamily="49" charset="-122"/>
                  </a:rPr>
                  <a:t>：</a:t>
                </a: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r>
                  <a:rPr lang="en-US" altLang="zh-CN" sz="1800" b="1">
                    <a:solidFill>
                      <a:schemeClr val="accent2">
                        <a:lumMod val="50000"/>
                      </a:schemeClr>
                    </a:solidFill>
                  </a:rPr>
                  <a:t> </a:t>
                </a: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𝒛</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𝒛</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𝒘𝑪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𝒘</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800" b="1">
                  <a:solidFill>
                    <a:schemeClr val="accent2">
                      <a:lumMod val="50000"/>
                    </a:schemeClr>
                  </a:solidFill>
                </a:endParaRP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𝒖</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𝒖</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𝒘𝑪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𝒘</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800" b="1">
                  <a:solidFill>
                    <a:schemeClr val="accent2">
                      <a:lumMod val="50000"/>
                    </a:schemeClr>
                  </a:solidFill>
                </a:endParaRP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𝒖</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𝒖</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800" b="1">
                  <a:solidFill>
                    <a:schemeClr val="accent2">
                      <a:lumMod val="50000"/>
                    </a:schemeClr>
                  </a:solidFill>
                </a:endParaRP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𝒖</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𝒖</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𝒗𝑩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𝒗</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𝒘𝑪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𝒘</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013" b="1">
                  <a:solidFill>
                    <a:srgbClr val="C00000"/>
                  </a:solidFill>
                </a:endParaRPr>
              </a:p>
            </p:txBody>
          </p:sp>
        </mc:Choice>
        <mc:Fallback xmlns="">
          <p:sp>
            <p:nvSpPr>
              <p:cNvPr id="9" name="文本框 8">
                <a:extLst>
                  <a:ext uri="{FF2B5EF4-FFF2-40B4-BE49-F238E27FC236}">
                    <a16:creationId xmlns:a16="http://schemas.microsoft.com/office/drawing/2014/main" id="{639AF16B-BED4-4491-B618-C2CEA51CD5F0}"/>
                  </a:ext>
                </a:extLst>
              </p:cNvPr>
              <p:cNvSpPr txBox="1">
                <a:spLocks noRot="1" noChangeAspect="1" noMove="1" noResize="1" noEditPoints="1" noAdjustHandles="1" noChangeArrowheads="1" noChangeShapeType="1" noTextEdit="1"/>
              </p:cNvSpPr>
              <p:nvPr/>
            </p:nvSpPr>
            <p:spPr>
              <a:xfrm>
                <a:off x="912754" y="1179743"/>
                <a:ext cx="5453510" cy="2958310"/>
              </a:xfrm>
              <a:prstGeom prst="rect">
                <a:avLst/>
              </a:prstGeom>
              <a:blipFill>
                <a:blip r:embed="rId2"/>
                <a:stretch>
                  <a:fillRect l="-1007" t="-1443" b="-2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084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节标题</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约束变量改名练习</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67E5B0CF-9CF9-4EF2-9DE1-55386CD573EB}" type="slidenum">
              <a:rPr lang="en-US" altLang="zh-CN" sz="1400" smtClean="0">
                <a:latin typeface="Arial" panose="020B0604020202020204" pitchFamily="34" charset="0"/>
                <a:ea typeface="楷体" panose="02010609060101010101" pitchFamily="49" charset="-122"/>
                <a:cs typeface="Arial" panose="020B0604020202020204" pitchFamily="34" charset="0"/>
              </a:rPr>
              <a:t>41</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707A647-D8C2-4571-B9BE-D96BA3E3EED6}"/>
                  </a:ext>
                </a:extLst>
              </p:cNvPr>
              <p:cNvSpPr txBox="1"/>
              <p:nvPr/>
            </p:nvSpPr>
            <p:spPr>
              <a:xfrm>
                <a:off x="912754" y="1179743"/>
                <a:ext cx="5453510" cy="2958310"/>
              </a:xfrm>
              <a:prstGeom prst="rect">
                <a:avLst/>
              </a:prstGeom>
              <a:solidFill>
                <a:schemeClr val="accent6">
                  <a:lumMod val="20000"/>
                  <a:lumOff val="80000"/>
                  <a:alpha val="50000"/>
                </a:schemeClr>
              </a:solidFill>
            </p:spPr>
            <p:txBody>
              <a:bodyPr wrap="square" rtlCol="0">
                <a:spAutoFit/>
              </a:bodyPr>
              <a:lstStyle/>
              <a:p>
                <a:pPr>
                  <a:lnSpc>
                    <a:spcPts val="2400"/>
                  </a:lnSpc>
                  <a:spcBef>
                    <a:spcPts val="900"/>
                  </a:spcBef>
                  <a:spcAft>
                    <a:spcPts val="450"/>
                  </a:spcAft>
                </a:pPr>
                <a:r>
                  <a:rPr lang="zh-CN" altLang="en-US" sz="1800" b="1">
                    <a:solidFill>
                      <a:srgbClr val="002060"/>
                    </a:solidFill>
                    <a:latin typeface="楷体" panose="02010609060101010101" pitchFamily="49" charset="-122"/>
                    <a:ea typeface="楷体" panose="02010609060101010101" pitchFamily="49" charset="-122"/>
                  </a:rPr>
                  <a:t>对于公式</a:t>
                </a:r>
                <a14:m>
                  <m:oMath xmlns:m="http://schemas.openxmlformats.org/officeDocument/2006/math">
                    <m:r>
                      <a:rPr lang="en-US" altLang="zh-CN" sz="1800" b="1">
                        <a:solidFill>
                          <a:srgbClr val="002060"/>
                        </a:solidFill>
                        <a:latin typeface="Cambria Math" panose="02040503050406030204" pitchFamily="18" charset="0"/>
                      </a:rPr>
                      <m:t> </m:t>
                    </m:r>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𝒙</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𝑨</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𝒙</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𝒚</m:t>
                            </m:r>
                          </m:e>
                        </m:d>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𝒚𝑩</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𝒚</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𝒛</m:t>
                            </m:r>
                          </m:e>
                        </m:d>
                      </m:e>
                    </m:d>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𝒚𝑪</m:t>
                    </m:r>
                    <m:d>
                      <m:dPr>
                        <m:ctrlPr>
                          <a:rPr lang="en-US" altLang="zh-CN" sz="1800" b="1" i="1">
                            <a:solidFill>
                              <a:srgbClr val="C00000"/>
                            </a:solidFill>
                            <a:latin typeface="Cambria Math" panose="02040503050406030204" pitchFamily="18" charset="0"/>
                          </a:rPr>
                        </m:ctrlPr>
                      </m:dPr>
                      <m:e>
                        <m:r>
                          <a:rPr lang="en-US" altLang="zh-CN" sz="1800" b="1" i="1">
                            <a:solidFill>
                              <a:srgbClr val="C00000"/>
                            </a:solidFill>
                            <a:latin typeface="Cambria Math" panose="02040503050406030204" pitchFamily="18" charset="0"/>
                          </a:rPr>
                          <m:t>𝒙</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𝒚</m:t>
                        </m:r>
                        <m:r>
                          <a:rPr lang="en-US" altLang="zh-CN" sz="1800" b="1" i="1">
                            <a:solidFill>
                              <a:srgbClr val="C00000"/>
                            </a:solidFill>
                            <a:latin typeface="Cambria Math" panose="02040503050406030204" pitchFamily="18" charset="0"/>
                          </a:rPr>
                          <m:t>, </m:t>
                        </m:r>
                        <m:r>
                          <a:rPr lang="en-US" altLang="zh-CN" sz="1800" b="1" i="1">
                            <a:solidFill>
                              <a:srgbClr val="C00000"/>
                            </a:solidFill>
                            <a:latin typeface="Cambria Math" panose="02040503050406030204" pitchFamily="18" charset="0"/>
                          </a:rPr>
                          <m:t>𝒛</m:t>
                        </m:r>
                      </m:e>
                    </m:d>
                  </m:oMath>
                </a14:m>
                <a:r>
                  <a:rPr lang="zh-CN" altLang="en-US" sz="1800" b="1">
                    <a:solidFill>
                      <a:srgbClr val="002060"/>
                    </a:solidFill>
                    <a:latin typeface="楷体" panose="02010609060101010101" pitchFamily="49" charset="-122"/>
                    <a:ea typeface="楷体" panose="02010609060101010101" pitchFamily="49" charset="-122"/>
                  </a:rPr>
                  <a:t>，正确使用约束变量改名能得到的公式有</a:t>
                </a:r>
                <a:r>
                  <a:rPr lang="en-US" altLang="zh-CN" sz="1800" b="1">
                    <a:solidFill>
                      <a:srgbClr val="002060"/>
                    </a:solidFill>
                    <a:latin typeface="楷体" panose="02010609060101010101" pitchFamily="49" charset="-122"/>
                    <a:ea typeface="楷体" panose="02010609060101010101" pitchFamily="49" charset="-122"/>
                  </a:rPr>
                  <a:t>(</a:t>
                </a:r>
                <a:r>
                  <a:rPr lang="zh-CN" altLang="en-US" sz="1800" b="1">
                    <a:solidFill>
                      <a:srgbClr val="002060"/>
                    </a:solidFill>
                    <a:latin typeface="楷体" panose="02010609060101010101" pitchFamily="49" charset="-122"/>
                    <a:ea typeface="楷体" panose="02010609060101010101" pitchFamily="49" charset="-122"/>
                  </a:rPr>
                  <a:t>多选</a:t>
                </a:r>
                <a:r>
                  <a:rPr lang="en-US" altLang="zh-CN" sz="1800" b="1">
                    <a:solidFill>
                      <a:srgbClr val="002060"/>
                    </a:solidFill>
                    <a:latin typeface="楷体" panose="02010609060101010101" pitchFamily="49" charset="-122"/>
                    <a:ea typeface="楷体" panose="02010609060101010101" pitchFamily="49" charset="-122"/>
                  </a:rPr>
                  <a:t>)</a:t>
                </a:r>
                <a:r>
                  <a:rPr lang="zh-CN" altLang="en-US" sz="1800" b="1">
                    <a:solidFill>
                      <a:srgbClr val="002060"/>
                    </a:solidFill>
                    <a:latin typeface="楷体" panose="02010609060101010101" pitchFamily="49" charset="-122"/>
                    <a:ea typeface="楷体" panose="02010609060101010101" pitchFamily="49" charset="-122"/>
                  </a:rPr>
                  <a:t>：</a:t>
                </a: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𝒚𝑪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r>
                  <a:rPr lang="en-US" altLang="zh-CN" sz="1800" b="1">
                    <a:solidFill>
                      <a:schemeClr val="accent2">
                        <a:lumMod val="50000"/>
                      </a:schemeClr>
                    </a:solidFill>
                  </a:rPr>
                  <a:t> </a:t>
                </a: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𝒛</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𝒛</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𝒘𝑪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𝒘</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800" b="1">
                  <a:solidFill>
                    <a:schemeClr val="accent2">
                      <a:lumMod val="50000"/>
                    </a:schemeClr>
                  </a:solidFill>
                </a:endParaRP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𝒖</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𝒖</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𝒘𝑪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𝒘</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800" b="1">
                  <a:solidFill>
                    <a:schemeClr val="accent2">
                      <a:lumMod val="50000"/>
                    </a:schemeClr>
                  </a:solidFill>
                </a:endParaRP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𝒖</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𝒖</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𝒙𝑪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800" b="1">
                  <a:solidFill>
                    <a:schemeClr val="accent2">
                      <a:lumMod val="50000"/>
                    </a:schemeClr>
                  </a:solidFill>
                </a:endParaRPr>
              </a:p>
              <a:p>
                <a:pPr marL="342900" indent="-342900">
                  <a:lnSpc>
                    <a:spcPts val="2100"/>
                  </a:lnSpc>
                  <a:spcBef>
                    <a:spcPts val="900"/>
                  </a:spcBef>
                  <a:spcAft>
                    <a:spcPts val="450"/>
                  </a:spcAft>
                  <a:buFont typeface="+mj-lt"/>
                  <a:buAutoNum type="alphaUcPeriod"/>
                </a:pPr>
                <a:r>
                  <a:rPr lang="en-US" altLang="zh-CN" sz="1800" b="1">
                    <a:solidFill>
                      <a:schemeClr val="accent2">
                        <a:lumMod val="50000"/>
                      </a:schemeClr>
                    </a:solidFill>
                  </a:rPr>
                  <a:t> </a:t>
                </a:r>
                <a14:m>
                  <m:oMath xmlns:m="http://schemas.openxmlformats.org/officeDocument/2006/math">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𝒖</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𝑨</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𝒖</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𝒚</m:t>
                            </m:r>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𝒗𝑩</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𝒗</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e>
                    </m:d>
                    <m:r>
                      <a:rPr lang="en-US" altLang="zh-CN" sz="1800" b="1" i="1">
                        <a:solidFill>
                          <a:schemeClr val="accent2">
                            <a:lumMod val="50000"/>
                          </a:schemeClr>
                        </a:solidFill>
                        <a:latin typeface="Cambria Math" panose="02040503050406030204" pitchFamily="18" charset="0"/>
                      </a:rPr>
                      <m:t>→∃</m:t>
                    </m:r>
                    <m:r>
                      <a:rPr lang="en-US" altLang="zh-CN" sz="1800" b="1" i="1">
                        <a:solidFill>
                          <a:schemeClr val="accent2">
                            <a:lumMod val="50000"/>
                          </a:schemeClr>
                        </a:solidFill>
                        <a:latin typeface="Cambria Math" panose="02040503050406030204" pitchFamily="18" charset="0"/>
                      </a:rPr>
                      <m:t>𝒘𝑪</m:t>
                    </m:r>
                    <m:d>
                      <m:dPr>
                        <m:ctrlPr>
                          <a:rPr lang="en-US" altLang="zh-CN" sz="1800" b="1" i="1">
                            <a:solidFill>
                              <a:schemeClr val="accent2">
                                <a:lumMod val="50000"/>
                              </a:schemeClr>
                            </a:solidFill>
                            <a:latin typeface="Cambria Math" panose="02040503050406030204" pitchFamily="18" charset="0"/>
                          </a:rPr>
                        </m:ctrlPr>
                      </m:dPr>
                      <m:e>
                        <m:r>
                          <a:rPr lang="en-US" altLang="zh-CN" sz="1800" b="1" i="1">
                            <a:solidFill>
                              <a:schemeClr val="accent2">
                                <a:lumMod val="50000"/>
                              </a:schemeClr>
                            </a:solidFill>
                            <a:latin typeface="Cambria Math" panose="02040503050406030204" pitchFamily="18" charset="0"/>
                          </a:rPr>
                          <m:t>𝒙</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𝒘</m:t>
                        </m:r>
                        <m:r>
                          <a:rPr lang="en-US" altLang="zh-CN" sz="1800" b="1" i="1">
                            <a:solidFill>
                              <a:schemeClr val="accent2">
                                <a:lumMod val="50000"/>
                              </a:schemeClr>
                            </a:solidFill>
                            <a:latin typeface="Cambria Math" panose="02040503050406030204" pitchFamily="18" charset="0"/>
                          </a:rPr>
                          <m:t>, </m:t>
                        </m:r>
                        <m:r>
                          <a:rPr lang="en-US" altLang="zh-CN" sz="1800" b="1" i="1">
                            <a:solidFill>
                              <a:schemeClr val="accent2">
                                <a:lumMod val="50000"/>
                              </a:schemeClr>
                            </a:solidFill>
                            <a:latin typeface="Cambria Math" panose="02040503050406030204" pitchFamily="18" charset="0"/>
                          </a:rPr>
                          <m:t>𝒛</m:t>
                        </m:r>
                      </m:e>
                    </m:d>
                  </m:oMath>
                </a14:m>
                <a:endParaRPr lang="en-US" altLang="zh-CN" sz="1013" b="1">
                  <a:solidFill>
                    <a:srgbClr val="C00000"/>
                  </a:solidFill>
                </a:endParaRPr>
              </a:p>
            </p:txBody>
          </p:sp>
        </mc:Choice>
        <mc:Fallback xmlns="">
          <p:sp>
            <p:nvSpPr>
              <p:cNvPr id="8" name="文本框 7">
                <a:extLst>
                  <a:ext uri="{FF2B5EF4-FFF2-40B4-BE49-F238E27FC236}">
                    <a16:creationId xmlns:a16="http://schemas.microsoft.com/office/drawing/2014/main" id="{2707A647-D8C2-4571-B9BE-D96BA3E3EED6}"/>
                  </a:ext>
                </a:extLst>
              </p:cNvPr>
              <p:cNvSpPr txBox="1">
                <a:spLocks noRot="1" noChangeAspect="1" noMove="1" noResize="1" noEditPoints="1" noAdjustHandles="1" noChangeArrowheads="1" noChangeShapeType="1" noTextEdit="1"/>
              </p:cNvSpPr>
              <p:nvPr/>
            </p:nvSpPr>
            <p:spPr>
              <a:xfrm>
                <a:off x="912754" y="1179743"/>
                <a:ext cx="5453510" cy="2958310"/>
              </a:xfrm>
              <a:prstGeom prst="rect">
                <a:avLst/>
              </a:prstGeom>
              <a:blipFill>
                <a:blip r:embed="rId2"/>
                <a:stretch>
                  <a:fillRect l="-1007" t="-1443" b="-20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3D7FF93-53F5-41DC-8570-113B65132C76}"/>
                  </a:ext>
                </a:extLst>
              </p:cNvPr>
              <p:cNvSpPr txBox="1"/>
              <p:nvPr/>
            </p:nvSpPr>
            <p:spPr>
              <a:xfrm>
                <a:off x="6468228" y="1908316"/>
                <a:ext cx="1988326" cy="646331"/>
              </a:xfrm>
              <a:prstGeom prst="rect">
                <a:avLst/>
              </a:prstGeom>
              <a:solidFill>
                <a:schemeClr val="accent2">
                  <a:lumMod val="20000"/>
                  <a:lumOff val="80000"/>
                </a:schemeClr>
              </a:solidFill>
            </p:spPr>
            <p:txBody>
              <a:bodyPr wrap="square" rtlCol="0">
                <a:spAutoFit/>
              </a:bodyPr>
              <a:lstStyle/>
              <a:p>
                <a:r>
                  <a:rPr lang="en-US" altLang="zh-CN" sz="1200" b="1">
                    <a:solidFill>
                      <a:schemeClr val="accent2">
                        <a:lumMod val="50000"/>
                      </a:schemeClr>
                    </a:solidFill>
                  </a:rPr>
                  <a:t>(A) </a:t>
                </a:r>
                <a:r>
                  <a:rPr lang="zh-CN" altLang="en-US" sz="1200" b="1">
                    <a:solidFill>
                      <a:schemeClr val="accent2">
                        <a:lumMod val="50000"/>
                      </a:schemeClr>
                    </a:solidFill>
                  </a:rPr>
                  <a:t>不能将</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中的</a:t>
                </a:r>
                <a14:m>
                  <m:oMath xmlns:m="http://schemas.openxmlformats.org/officeDocument/2006/math">
                    <m:r>
                      <a:rPr lang="en-US" altLang="zh-CN" sz="1200" b="1" i="1">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约束变量改名为</a:t>
                </a:r>
                <a14:m>
                  <m:oMath xmlns:m="http://schemas.openxmlformats.org/officeDocument/2006/math">
                    <m:r>
                      <a:rPr lang="en-US" altLang="zh-CN" sz="1200" b="1" i="1">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𝒚</m:t>
                    </m:r>
                  </m:oMath>
                </a14:m>
                <a:r>
                  <a:rPr lang="zh-CN" altLang="en-US" sz="1200" b="1">
                    <a:solidFill>
                      <a:schemeClr val="accent2">
                        <a:lumMod val="50000"/>
                      </a:schemeClr>
                    </a:solidFill>
                  </a:rPr>
                  <a:t>在其辖域中出现</a:t>
                </a:r>
              </a:p>
            </p:txBody>
          </p:sp>
        </mc:Choice>
        <mc:Fallback xmlns="">
          <p:sp>
            <p:nvSpPr>
              <p:cNvPr id="9" name="文本框 8">
                <a:extLst>
                  <a:ext uri="{FF2B5EF4-FFF2-40B4-BE49-F238E27FC236}">
                    <a16:creationId xmlns:a16="http://schemas.microsoft.com/office/drawing/2014/main" id="{E3D7FF93-53F5-41DC-8570-113B65132C76}"/>
                  </a:ext>
                </a:extLst>
              </p:cNvPr>
              <p:cNvSpPr txBox="1">
                <a:spLocks noRot="1" noChangeAspect="1" noMove="1" noResize="1" noEditPoints="1" noAdjustHandles="1" noChangeArrowheads="1" noChangeShapeType="1" noTextEdit="1"/>
              </p:cNvSpPr>
              <p:nvPr/>
            </p:nvSpPr>
            <p:spPr>
              <a:xfrm>
                <a:off x="6468228" y="1908316"/>
                <a:ext cx="1988326" cy="646331"/>
              </a:xfrm>
              <a:prstGeom prst="rect">
                <a:avLst/>
              </a:prstGeom>
              <a:blipFill>
                <a:blip r:embed="rId3"/>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623781A-13D3-45E7-9253-6D9F49C10263}"/>
                  </a:ext>
                </a:extLst>
              </p:cNvPr>
              <p:cNvSpPr txBox="1"/>
              <p:nvPr/>
            </p:nvSpPr>
            <p:spPr>
              <a:xfrm>
                <a:off x="6468228" y="2643501"/>
                <a:ext cx="1988327" cy="646331"/>
              </a:xfrm>
              <a:prstGeom prst="rect">
                <a:avLst/>
              </a:prstGeom>
              <a:solidFill>
                <a:schemeClr val="accent2">
                  <a:lumMod val="20000"/>
                  <a:lumOff val="80000"/>
                </a:schemeClr>
              </a:solidFill>
            </p:spPr>
            <p:txBody>
              <a:bodyPr wrap="square" rtlCol="0">
                <a:spAutoFit/>
              </a:bodyPr>
              <a:lstStyle/>
              <a:p>
                <a:r>
                  <a:rPr lang="en-US" altLang="zh-CN" sz="1200" b="1">
                    <a:solidFill>
                      <a:schemeClr val="accent2">
                        <a:lumMod val="50000"/>
                      </a:schemeClr>
                    </a:solidFill>
                  </a:rPr>
                  <a:t>(B) </a:t>
                </a:r>
                <a:r>
                  <a:rPr lang="zh-CN" altLang="en-US" sz="1200" b="1">
                    <a:solidFill>
                      <a:schemeClr val="accent2">
                        <a:lumMod val="50000"/>
                      </a:schemeClr>
                    </a:solidFill>
                  </a:rPr>
                  <a:t>不能将</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𝑨</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𝒚𝑩</m:t>
                    </m:r>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𝒛</m:t>
                    </m:r>
                    <m:r>
                      <a:rPr lang="en-US" altLang="zh-CN" sz="1200" b="1" i="1">
                        <a:solidFill>
                          <a:schemeClr val="accent2">
                            <a:lumMod val="50000"/>
                          </a:schemeClr>
                        </a:solidFill>
                        <a:latin typeface="Cambria Math" panose="02040503050406030204" pitchFamily="18" charset="0"/>
                      </a:rPr>
                      <m:t>)⋯</m:t>
                    </m:r>
                  </m:oMath>
                </a14:m>
                <a:r>
                  <a:rPr lang="zh-CN" altLang="en-US" sz="1200" b="1">
                    <a:solidFill>
                      <a:schemeClr val="accent2">
                        <a:lumMod val="50000"/>
                      </a:schemeClr>
                    </a:solidFill>
                  </a:rPr>
                  <a:t>中的</a:t>
                </a:r>
                <a14:m>
                  <m:oMath xmlns:m="http://schemas.openxmlformats.org/officeDocument/2006/math">
                    <m:r>
                      <a:rPr lang="en-US" altLang="zh-CN" sz="1200" b="1" i="1">
                        <a:solidFill>
                          <a:schemeClr val="accent2">
                            <a:lumMod val="50000"/>
                          </a:schemeClr>
                        </a:solidFill>
                        <a:latin typeface="Cambria Math" panose="02040503050406030204" pitchFamily="18" charset="0"/>
                      </a:rPr>
                      <m:t>𝒙</m:t>
                    </m:r>
                  </m:oMath>
                </a14:m>
                <a:r>
                  <a:rPr lang="zh-CN" altLang="en-US" sz="1200" b="1">
                    <a:solidFill>
                      <a:schemeClr val="accent2">
                        <a:lumMod val="50000"/>
                      </a:schemeClr>
                    </a:solidFill>
                  </a:rPr>
                  <a:t>改名为</a:t>
                </a:r>
                <a14:m>
                  <m:oMath xmlns:m="http://schemas.openxmlformats.org/officeDocument/2006/math">
                    <m:r>
                      <a:rPr lang="en-US" altLang="zh-CN" sz="1200" b="1" i="1">
                        <a:solidFill>
                          <a:schemeClr val="accent2">
                            <a:lumMod val="50000"/>
                          </a:schemeClr>
                        </a:solidFill>
                        <a:latin typeface="Cambria Math" panose="02040503050406030204" pitchFamily="18" charset="0"/>
                      </a:rPr>
                      <m:t>𝒛</m:t>
                    </m:r>
                  </m:oMath>
                </a14:m>
                <a:r>
                  <a:rPr lang="zh-CN" altLang="en-US" sz="1200" b="1">
                    <a:solidFill>
                      <a:schemeClr val="accent2">
                        <a:lumMod val="50000"/>
                      </a:schemeClr>
                    </a:solidFill>
                  </a:rPr>
                  <a:t>，</a:t>
                </a:r>
                <a14:m>
                  <m:oMath xmlns:m="http://schemas.openxmlformats.org/officeDocument/2006/math">
                    <m:r>
                      <a:rPr lang="en-US" altLang="zh-CN" sz="1200" b="1" i="1">
                        <a:solidFill>
                          <a:schemeClr val="accent2">
                            <a:lumMod val="50000"/>
                          </a:schemeClr>
                        </a:solidFill>
                        <a:latin typeface="Cambria Math" panose="02040503050406030204" pitchFamily="18" charset="0"/>
                      </a:rPr>
                      <m:t>𝒛</m:t>
                    </m:r>
                  </m:oMath>
                </a14:m>
                <a:r>
                  <a:rPr lang="zh-CN" altLang="en-US" sz="1200" b="1">
                    <a:solidFill>
                      <a:schemeClr val="accent2">
                        <a:lumMod val="50000"/>
                      </a:schemeClr>
                    </a:solidFill>
                  </a:rPr>
                  <a:t>在其辖域中出现</a:t>
                </a:r>
              </a:p>
            </p:txBody>
          </p:sp>
        </mc:Choice>
        <mc:Fallback xmlns="">
          <p:sp>
            <p:nvSpPr>
              <p:cNvPr id="10" name="文本框 9">
                <a:extLst>
                  <a:ext uri="{FF2B5EF4-FFF2-40B4-BE49-F238E27FC236}">
                    <a16:creationId xmlns:a16="http://schemas.microsoft.com/office/drawing/2014/main" id="{0623781A-13D3-45E7-9253-6D9F49C10263}"/>
                  </a:ext>
                </a:extLst>
              </p:cNvPr>
              <p:cNvSpPr txBox="1">
                <a:spLocks noRot="1" noChangeAspect="1" noMove="1" noResize="1" noEditPoints="1" noAdjustHandles="1" noChangeArrowheads="1" noChangeShapeType="1" noTextEdit="1"/>
              </p:cNvSpPr>
              <p:nvPr/>
            </p:nvSpPr>
            <p:spPr>
              <a:xfrm>
                <a:off x="6468228" y="2643501"/>
                <a:ext cx="1988327" cy="646331"/>
              </a:xfrm>
              <a:prstGeom prst="rect">
                <a:avLst/>
              </a:prstGeom>
              <a:blipFill>
                <a:blip r:embed="rId4"/>
                <a:stretch>
                  <a:fillRect t="-943" r="-7975"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6CBCE31-4662-478D-B88C-47F6E748A1E0}"/>
                  </a:ext>
                </a:extLst>
              </p:cNvPr>
              <p:cNvSpPr txBox="1"/>
              <p:nvPr/>
            </p:nvSpPr>
            <p:spPr>
              <a:xfrm>
                <a:off x="6468229" y="3419420"/>
                <a:ext cx="1988325" cy="646331"/>
              </a:xfrm>
              <a:prstGeom prst="rect">
                <a:avLst/>
              </a:prstGeom>
              <a:solidFill>
                <a:schemeClr val="accent2">
                  <a:lumMod val="20000"/>
                  <a:lumOff val="80000"/>
                </a:schemeClr>
              </a:solidFill>
            </p:spPr>
            <p:txBody>
              <a:bodyPr wrap="square" rtlCol="0">
                <a:spAutoFit/>
              </a:bodyPr>
              <a:lstStyle/>
              <a:p>
                <a:r>
                  <a:rPr lang="en-US" altLang="zh-CN" sz="1200" b="1">
                    <a:solidFill>
                      <a:schemeClr val="accent2">
                        <a:lumMod val="50000"/>
                      </a:schemeClr>
                    </a:solidFill>
                  </a:rPr>
                  <a:t>(D) </a:t>
                </a:r>
                <a:r>
                  <a:rPr lang="zh-CN" altLang="en-US" sz="1200" b="1">
                    <a:solidFill>
                      <a:schemeClr val="accent2">
                        <a:lumMod val="50000"/>
                      </a:schemeClr>
                    </a:solidFill>
                  </a:rPr>
                  <a:t>不能从</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𝒚𝑪</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𝒛</m:t>
                        </m:r>
                      </m:e>
                    </m:d>
                  </m:oMath>
                </a14:m>
                <a:r>
                  <a:rPr lang="zh-CN" altLang="en-US" sz="1200" b="1">
                    <a:solidFill>
                      <a:schemeClr val="accent2">
                        <a:lumMod val="50000"/>
                      </a:schemeClr>
                    </a:solidFill>
                  </a:rPr>
                  <a:t>通过约束变量改名为得到</a:t>
                </a:r>
                <a14:m>
                  <m:oMath xmlns:m="http://schemas.openxmlformats.org/officeDocument/2006/math">
                    <m:r>
                      <a:rPr lang="en-US" altLang="zh-CN" sz="1200" b="1" i="1">
                        <a:solidFill>
                          <a:schemeClr val="accent2">
                            <a:lumMod val="50000"/>
                          </a:schemeClr>
                        </a:solidFill>
                        <a:latin typeface="Cambria Math" panose="02040503050406030204" pitchFamily="18" charset="0"/>
                      </a:rPr>
                      <m:t>⋯∃</m:t>
                    </m:r>
                    <m:r>
                      <a:rPr lang="en-US" altLang="zh-CN" sz="1200" b="1" i="1">
                        <a:solidFill>
                          <a:schemeClr val="accent2">
                            <a:lumMod val="50000"/>
                          </a:schemeClr>
                        </a:solidFill>
                        <a:latin typeface="Cambria Math" panose="02040503050406030204" pitchFamily="18" charset="0"/>
                      </a:rPr>
                      <m:t>𝒙𝑪</m:t>
                    </m:r>
                    <m:d>
                      <m:dPr>
                        <m:ctrlPr>
                          <a:rPr lang="en-US" altLang="zh-CN" sz="1200" b="1" i="1">
                            <a:solidFill>
                              <a:schemeClr val="accent2">
                                <a:lumMod val="50000"/>
                              </a:schemeClr>
                            </a:solidFill>
                            <a:latin typeface="Cambria Math" panose="02040503050406030204" pitchFamily="18" charset="0"/>
                          </a:rPr>
                        </m:ctrlPr>
                      </m:dPr>
                      <m:e>
                        <m:r>
                          <a:rPr lang="en-US" altLang="zh-CN" sz="1200" b="1" i="1">
                            <a:solidFill>
                              <a:schemeClr val="accent2">
                                <a:lumMod val="50000"/>
                              </a:schemeClr>
                            </a:solidFill>
                            <a:latin typeface="Cambria Math" panose="02040503050406030204" pitchFamily="18" charset="0"/>
                          </a:rPr>
                          <m:t>𝒙</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𝒚</m:t>
                        </m:r>
                        <m:r>
                          <a:rPr lang="en-US" altLang="zh-CN" sz="1200" b="1" i="1">
                            <a:solidFill>
                              <a:schemeClr val="accent2">
                                <a:lumMod val="50000"/>
                              </a:schemeClr>
                            </a:solidFill>
                            <a:latin typeface="Cambria Math" panose="02040503050406030204" pitchFamily="18" charset="0"/>
                          </a:rPr>
                          <m:t>, </m:t>
                        </m:r>
                        <m:r>
                          <a:rPr lang="en-US" altLang="zh-CN" sz="1200" b="1" i="1">
                            <a:solidFill>
                              <a:schemeClr val="accent2">
                                <a:lumMod val="50000"/>
                              </a:schemeClr>
                            </a:solidFill>
                            <a:latin typeface="Cambria Math" panose="02040503050406030204" pitchFamily="18" charset="0"/>
                          </a:rPr>
                          <m:t>𝒛</m:t>
                        </m:r>
                      </m:e>
                    </m:d>
                  </m:oMath>
                </a14:m>
                <a:endParaRPr lang="zh-CN" altLang="en-US" sz="1200" b="1">
                  <a:solidFill>
                    <a:schemeClr val="accent2">
                      <a:lumMod val="50000"/>
                    </a:schemeClr>
                  </a:solidFill>
                </a:endParaRPr>
              </a:p>
            </p:txBody>
          </p:sp>
        </mc:Choice>
        <mc:Fallback xmlns="">
          <p:sp>
            <p:nvSpPr>
              <p:cNvPr id="17" name="文本框 16">
                <a:extLst>
                  <a:ext uri="{FF2B5EF4-FFF2-40B4-BE49-F238E27FC236}">
                    <a16:creationId xmlns:a16="http://schemas.microsoft.com/office/drawing/2014/main" id="{46CBCE31-4662-478D-B88C-47F6E748A1E0}"/>
                  </a:ext>
                </a:extLst>
              </p:cNvPr>
              <p:cNvSpPr txBox="1">
                <a:spLocks noRot="1" noChangeAspect="1" noMove="1" noResize="1" noEditPoints="1" noAdjustHandles="1" noChangeArrowheads="1" noChangeShapeType="1" noTextEdit="1"/>
              </p:cNvSpPr>
              <p:nvPr/>
            </p:nvSpPr>
            <p:spPr>
              <a:xfrm>
                <a:off x="6468229" y="3419420"/>
                <a:ext cx="1988325" cy="646331"/>
              </a:xfrm>
              <a:prstGeom prst="rect">
                <a:avLst/>
              </a:prstGeom>
              <a:blipFill>
                <a:blip r:embed="rId5"/>
                <a:stretch>
                  <a:fillRect t="-94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761093C0-7E95-4D1A-B2E1-10B5EC9C89E7}"/>
              </a:ext>
            </a:extLst>
          </p:cNvPr>
          <p:cNvSpPr txBox="1"/>
          <p:nvPr/>
        </p:nvSpPr>
        <p:spPr>
          <a:xfrm>
            <a:off x="962181" y="2935768"/>
            <a:ext cx="311624" cy="338554"/>
          </a:xfrm>
          <a:prstGeom prst="rect">
            <a:avLst/>
          </a:prstGeom>
          <a:noFill/>
        </p:spPr>
        <p:txBody>
          <a:bodyPr wrap="square" rtlCol="0">
            <a:spAutoFit/>
          </a:bodyPr>
          <a:lstStyle/>
          <a:p>
            <a:pPr algn="ctr"/>
            <a:r>
              <a:rPr lang="zh-CN" altLang="en-US" sz="1600">
                <a:solidFill>
                  <a:srgbClr val="C00000"/>
                </a:solidFill>
              </a:rPr>
              <a:t>✔</a:t>
            </a:r>
          </a:p>
        </p:txBody>
      </p:sp>
      <p:sp>
        <p:nvSpPr>
          <p:cNvPr id="19" name="文本框 18">
            <a:extLst>
              <a:ext uri="{FF2B5EF4-FFF2-40B4-BE49-F238E27FC236}">
                <a16:creationId xmlns:a16="http://schemas.microsoft.com/office/drawing/2014/main" id="{DAB15870-4C05-4E0C-BCD9-549E3FC2479F}"/>
              </a:ext>
            </a:extLst>
          </p:cNvPr>
          <p:cNvSpPr txBox="1"/>
          <p:nvPr/>
        </p:nvSpPr>
        <p:spPr>
          <a:xfrm>
            <a:off x="948295" y="3845392"/>
            <a:ext cx="311624" cy="338554"/>
          </a:xfrm>
          <a:prstGeom prst="rect">
            <a:avLst/>
          </a:prstGeom>
          <a:noFill/>
        </p:spPr>
        <p:txBody>
          <a:bodyPr wrap="square" rtlCol="0">
            <a:spAutoFit/>
          </a:bodyPr>
          <a:lstStyle/>
          <a:p>
            <a:pPr algn="ctr"/>
            <a:r>
              <a:rPr lang="zh-CN" altLang="en-US" sz="1600">
                <a:solidFill>
                  <a:srgbClr val="C00000"/>
                </a:solidFill>
              </a:rPr>
              <a:t>✔</a:t>
            </a:r>
          </a:p>
        </p:txBody>
      </p:sp>
      <p:sp>
        <p:nvSpPr>
          <p:cNvPr id="2" name="文本框 1">
            <a:extLst>
              <a:ext uri="{FF2B5EF4-FFF2-40B4-BE49-F238E27FC236}">
                <a16:creationId xmlns:a16="http://schemas.microsoft.com/office/drawing/2014/main" id="{14F5671A-12B4-4BFC-8135-EAA96AC5B5F7}"/>
              </a:ext>
            </a:extLst>
          </p:cNvPr>
          <p:cNvSpPr txBox="1"/>
          <p:nvPr/>
        </p:nvSpPr>
        <p:spPr>
          <a:xfrm>
            <a:off x="6468228" y="1221093"/>
            <a:ext cx="1988326" cy="523220"/>
          </a:xfrm>
          <a:prstGeom prst="rect">
            <a:avLst/>
          </a:prstGeom>
          <a:solidFill>
            <a:schemeClr val="accent4">
              <a:lumMod val="20000"/>
              <a:lumOff val="80000"/>
            </a:schemeClr>
          </a:solidFill>
        </p:spPr>
        <p:txBody>
          <a:bodyPr wrap="square" rtlCol="0">
            <a:spAutoFit/>
          </a:bodyPr>
          <a:lstStyle/>
          <a:p>
            <a:r>
              <a:rPr lang="zh-CN" altLang="en-US" sz="1400" b="1">
                <a:solidFill>
                  <a:schemeClr val="accent2">
                    <a:lumMod val="50000"/>
                  </a:schemeClr>
                </a:solidFill>
              </a:rPr>
              <a:t>也即选项</a:t>
            </a:r>
            <a:r>
              <a:rPr lang="en-US" altLang="zh-CN" sz="1400" b="1">
                <a:solidFill>
                  <a:schemeClr val="accent2">
                    <a:lumMod val="50000"/>
                  </a:schemeClr>
                </a:solidFill>
              </a:rPr>
              <a:t>C, E</a:t>
            </a:r>
            <a:r>
              <a:rPr lang="zh-CN" altLang="en-US" sz="1400" b="1">
                <a:solidFill>
                  <a:schemeClr val="accent2">
                    <a:lumMod val="50000"/>
                  </a:schemeClr>
                </a:solidFill>
              </a:rPr>
              <a:t>是题中公式的易字，其他都不是</a:t>
            </a:r>
          </a:p>
        </p:txBody>
      </p:sp>
    </p:spTree>
    <p:extLst>
      <p:ext uri="{BB962C8B-B14F-4D97-AF65-F5344CB8AC3E}">
        <p14:creationId xmlns:p14="http://schemas.microsoft.com/office/powerpoint/2010/main" val="488300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50948-0A88-4D14-B7D1-47069CABE5F1}"/>
              </a:ext>
            </a:extLst>
          </p:cNvPr>
          <p:cNvSpPr txBox="1"/>
          <p:nvPr/>
        </p:nvSpPr>
        <p:spPr>
          <a:xfrm>
            <a:off x="1230113" y="761736"/>
            <a:ext cx="6683762" cy="213904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sz="1800" b="1">
                <a:solidFill>
                  <a:srgbClr val="002060"/>
                </a:solidFill>
              </a:rPr>
              <a:t>一阶逻辑公式的语法是指一阶逻辑公式的归纳定义</a:t>
            </a: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一阶逻辑公式的符号集包括逻辑符号和非逻辑符号，一阶逻辑公式基于非逻辑符号与个体变量集合进行归纳定义</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一阶逻辑公式的量词只能作用于个体变量，个体变量在公式中有自由出现和约束出现，可能是公式的自由变量或约束变量</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一阶逻辑公式可通过约束变量改名得到互为易字的公式</a:t>
            </a:r>
            <a:endParaRPr lang="zh-CN" altLang="en-US"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538749" y="3047787"/>
            <a:ext cx="8066491" cy="1585049"/>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能够画出一阶逻辑公式的抽象语法树，并确定它的所有子公式</a:t>
            </a:r>
            <a:endParaRPr lang="zh-CN" altLang="en-US"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能确定一阶逻辑公式中每个量词的辖域，每个变量是自由出现还是约束出现</a:t>
            </a:r>
            <a:endParaRPr lang="en-US" altLang="zh-CN"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能判断一阶逻辑公式个体变量的替换是否自由替换，能进行约束变量改名</a:t>
            </a:r>
          </a:p>
        </p:txBody>
      </p:sp>
      <p:sp>
        <p:nvSpPr>
          <p:cNvPr id="11" name="矩形 10">
            <a:extLst>
              <a:ext uri="{FF2B5EF4-FFF2-40B4-BE49-F238E27FC236}">
                <a16:creationId xmlns:a16="http://schemas.microsoft.com/office/drawing/2014/main" id="{33C5F06C-13F4-4700-A74A-50AE597C58B1}"/>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a:extLst>
              <a:ext uri="{FF2B5EF4-FFF2-40B4-BE49-F238E27FC236}">
                <a16:creationId xmlns:a16="http://schemas.microsoft.com/office/drawing/2014/main" id="{031AB877-3368-4FFC-9613-CFD7F9DE434E}"/>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8EE550E3-E368-4444-865C-D1511A0ABEDF}"/>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a:extLst>
              <a:ext uri="{FF2B5EF4-FFF2-40B4-BE49-F238E27FC236}">
                <a16:creationId xmlns:a16="http://schemas.microsoft.com/office/drawing/2014/main" id="{753CC005-3633-4177-82A7-AAC95BDF90FD}"/>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FEED2EB6-7339-4103-AB2C-C889032943F8}"/>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D316D71E-13E4-4E7F-BFA5-D05D8033C3FF}"/>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42</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75313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6CC8CC8-7EDC-415B-B810-AAB219ACED13}"/>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4183F4F5-7F97-4CED-B3A1-14F3C9811897}"/>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3" name="矩形 12">
            <a:extLst>
              <a:ext uri="{FF2B5EF4-FFF2-40B4-BE49-F238E27FC236}">
                <a16:creationId xmlns:a16="http://schemas.microsoft.com/office/drawing/2014/main" id="{956627BE-7107-49BE-A498-826F3842F409}"/>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43</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a:extLst>
              <a:ext uri="{FF2B5EF4-FFF2-40B4-BE49-F238E27FC236}">
                <a16:creationId xmlns:a16="http://schemas.microsoft.com/office/drawing/2014/main" id="{38D040D8-C82F-4BD4-B428-4ECA0AC4E742}"/>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a:extLst>
              <a:ext uri="{FF2B5EF4-FFF2-40B4-BE49-F238E27FC236}">
                <a16:creationId xmlns:a16="http://schemas.microsoft.com/office/drawing/2014/main" id="{1CDF40A9-6D3E-4591-BC81-1F0D9F0DCEC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0" name="矩形 19">
            <a:extLst>
              <a:ext uri="{FF2B5EF4-FFF2-40B4-BE49-F238E27FC236}">
                <a16:creationId xmlns:a16="http://schemas.microsoft.com/office/drawing/2014/main" id="{0FD7F494-7D4C-4480-A38A-430AACDA8F80}"/>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pic>
        <p:nvPicPr>
          <p:cNvPr id="4" name="图片 3">
            <a:extLst>
              <a:ext uri="{FF2B5EF4-FFF2-40B4-BE49-F238E27FC236}">
                <a16:creationId xmlns:a16="http://schemas.microsoft.com/office/drawing/2014/main" id="{C0B11199-7A99-45F7-9764-F4E1545B1536}"/>
              </a:ext>
            </a:extLst>
          </p:cNvPr>
          <p:cNvPicPr>
            <a:picLocks noChangeAspect="1"/>
          </p:cNvPicPr>
          <p:nvPr/>
        </p:nvPicPr>
        <p:blipFill>
          <a:blip r:embed="rId2"/>
          <a:stretch>
            <a:fillRect/>
          </a:stretch>
        </p:blipFill>
        <p:spPr>
          <a:xfrm>
            <a:off x="1157558" y="951147"/>
            <a:ext cx="6828877" cy="1735787"/>
          </a:xfrm>
          <a:prstGeom prst="rect">
            <a:avLst/>
          </a:prstGeom>
        </p:spPr>
      </p:pic>
      <p:pic>
        <p:nvPicPr>
          <p:cNvPr id="5" name="图片 4">
            <a:extLst>
              <a:ext uri="{FF2B5EF4-FFF2-40B4-BE49-F238E27FC236}">
                <a16:creationId xmlns:a16="http://schemas.microsoft.com/office/drawing/2014/main" id="{FEDF9496-329A-40BF-A010-B80D76F9A010}"/>
              </a:ext>
            </a:extLst>
          </p:cNvPr>
          <p:cNvPicPr>
            <a:picLocks noChangeAspect="1"/>
          </p:cNvPicPr>
          <p:nvPr/>
        </p:nvPicPr>
        <p:blipFill>
          <a:blip r:embed="rId3"/>
          <a:stretch>
            <a:fillRect/>
          </a:stretch>
        </p:blipFill>
        <p:spPr>
          <a:xfrm>
            <a:off x="1056464" y="2957167"/>
            <a:ext cx="7031064" cy="1235186"/>
          </a:xfrm>
          <a:prstGeom prst="rect">
            <a:avLst/>
          </a:prstGeom>
        </p:spPr>
      </p:pic>
    </p:spTree>
    <p:extLst>
      <p:ext uri="{BB962C8B-B14F-4D97-AF65-F5344CB8AC3E}">
        <p14:creationId xmlns:p14="http://schemas.microsoft.com/office/powerpoint/2010/main" val="118656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778FC1-0A49-4C7B-8763-0ABD47A13328}"/>
              </a:ext>
            </a:extLst>
          </p:cNvPr>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a:extLst>
              <a:ext uri="{FF2B5EF4-FFF2-40B4-BE49-F238E27FC236}">
                <a16:creationId xmlns:a16="http://schemas.microsoft.com/office/drawing/2014/main" id="{2183226F-FD7D-4839-BED4-AEBFFE411A57}"/>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2" name="矩形 11">
            <a:extLst>
              <a:ext uri="{FF2B5EF4-FFF2-40B4-BE49-F238E27FC236}">
                <a16:creationId xmlns:a16="http://schemas.microsoft.com/office/drawing/2014/main" id="{B6113707-B6C2-48CE-819B-21701DCC56A3}"/>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3" name="矩形 12">
            <a:extLst>
              <a:ext uri="{FF2B5EF4-FFF2-40B4-BE49-F238E27FC236}">
                <a16:creationId xmlns:a16="http://schemas.microsoft.com/office/drawing/2014/main" id="{C8C9D032-921C-433D-91C0-C2F117D77F55}"/>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a:extLst>
              <a:ext uri="{FF2B5EF4-FFF2-40B4-BE49-F238E27FC236}">
                <a16:creationId xmlns:a16="http://schemas.microsoft.com/office/drawing/2014/main" id="{2ED7340C-548D-4890-A315-72EA938BD920}"/>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a:extLst>
              <a:ext uri="{FF2B5EF4-FFF2-40B4-BE49-F238E27FC236}">
                <a16:creationId xmlns:a16="http://schemas.microsoft.com/office/drawing/2014/main" id="{D1A708D7-0568-4958-823C-2A91B21DB047}"/>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4" name="矩形 13">
            <a:extLst>
              <a:ext uri="{FF2B5EF4-FFF2-40B4-BE49-F238E27FC236}">
                <a16:creationId xmlns:a16="http://schemas.microsoft.com/office/drawing/2014/main" id="{690CA99B-E615-4BA7-8851-D6FD4767EAE2}"/>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一阶逻辑公式的符号集</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3" name="文本框 2">
            <a:extLst>
              <a:ext uri="{FF2B5EF4-FFF2-40B4-BE49-F238E27FC236}">
                <a16:creationId xmlns:a16="http://schemas.microsoft.com/office/drawing/2014/main" id="{94CB0C7E-A8CB-45FA-99D5-1DD8E00EC42B}"/>
              </a:ext>
            </a:extLst>
          </p:cNvPr>
          <p:cNvSpPr txBox="1"/>
          <p:nvPr/>
        </p:nvSpPr>
        <p:spPr>
          <a:xfrm>
            <a:off x="770735" y="918554"/>
            <a:ext cx="7597408" cy="2000099"/>
          </a:xfrm>
          <a:prstGeom prst="rect">
            <a:avLst/>
          </a:prstGeom>
          <a:solidFill>
            <a:schemeClr val="accent5">
              <a:lumMod val="20000"/>
              <a:lumOff val="80000"/>
            </a:schemeClr>
          </a:solidFill>
        </p:spPr>
        <p:txBody>
          <a:bodyPr wrap="square" rtlCol="0">
            <a:spAutoFit/>
          </a:bodyPr>
          <a:lstStyle/>
          <a:p>
            <a:pPr>
              <a:lnSpc>
                <a:spcPts val="2200"/>
              </a:lnSpc>
              <a:spcBef>
                <a:spcPts val="600"/>
              </a:spcBef>
            </a:pPr>
            <a:r>
              <a:rPr lang="zh-CN" altLang="en-US" b="1">
                <a:solidFill>
                  <a:srgbClr val="002060"/>
                </a:solidFill>
              </a:rPr>
              <a:t>一阶逻辑公式中的符号仅仅是符号，没有任何内涵，只有在给出它的语义解释之后才会有相应的内涵</a:t>
            </a:r>
            <a:endParaRPr lang="en-US" altLang="zh-CN" b="1">
              <a:solidFill>
                <a:srgbClr val="002060"/>
              </a:solidFill>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原则上，可选用任意的符号，例如将笑脸符号“☺”作为常量符号</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但出于可读性，通常会根据数学习惯以及所研究的应用领域选择符号</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2200"/>
              </a:lnSpc>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研究不同的应用领域会使用不同的非逻辑符号，但通常会使用相同的逻辑符号</a:t>
            </a:r>
            <a:r>
              <a:rPr lang="en-US" altLang="zh-CN" sz="1600" b="1">
                <a:solidFill>
                  <a:schemeClr val="accent2">
                    <a:lumMod val="50000"/>
                  </a:schemeClr>
                </a:solidFill>
                <a:latin typeface="楷体" panose="02010609060101010101" pitchFamily="49" charset="-122"/>
                <a:ea typeface="楷体" panose="02010609060101010101" pitchFamily="49" charset="-122"/>
              </a:rPr>
              <a:t>(</a:t>
            </a:r>
            <a:r>
              <a:rPr lang="zh-CN" altLang="en-US" sz="1600" b="1">
                <a:solidFill>
                  <a:schemeClr val="accent2">
                    <a:lumMod val="50000"/>
                  </a:schemeClr>
                </a:solidFill>
                <a:latin typeface="楷体" panose="02010609060101010101" pitchFamily="49" charset="-122"/>
                <a:ea typeface="楷体" panose="02010609060101010101" pitchFamily="49" charset="-122"/>
              </a:rPr>
              <a:t>即个体变量符号、逻辑运算符号、量词符号和辅助符号</a:t>
            </a:r>
            <a:r>
              <a:rPr lang="en-US" altLang="zh-CN" sz="1600" b="1">
                <a:solidFill>
                  <a:schemeClr val="accent2">
                    <a:lumMod val="50000"/>
                  </a:schemeClr>
                </a:solidFill>
                <a:latin typeface="楷体" panose="02010609060101010101" pitchFamily="49" charset="-122"/>
                <a:ea typeface="楷体" panose="02010609060101010101" pitchFamily="49" charset="-122"/>
              </a:rPr>
              <a:t>)</a:t>
            </a:r>
            <a:endParaRPr lang="zh-CN" altLang="en-US" sz="1600" b="1">
              <a:solidFill>
                <a:schemeClr val="accent2">
                  <a:lumMod val="50000"/>
                </a:schemeClr>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522EE62-F1A7-4F5C-AD46-9C3D13313CCA}"/>
                  </a:ext>
                </a:extLst>
              </p:cNvPr>
              <p:cNvSpPr txBox="1"/>
              <p:nvPr/>
            </p:nvSpPr>
            <p:spPr>
              <a:xfrm>
                <a:off x="770736" y="3024863"/>
                <a:ext cx="7597407" cy="907941"/>
              </a:xfrm>
              <a:prstGeom prst="rect">
                <a:avLst/>
              </a:prstGeom>
              <a:solidFill>
                <a:schemeClr val="accent6">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1600" b="1">
                    <a:solidFill>
                      <a:schemeClr val="accent2">
                        <a:lumMod val="50000"/>
                      </a:schemeClr>
                    </a:solidFill>
                  </a:rPr>
                  <a:t>当要研究算术时，使用常量符号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，函数符号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 ×</m:t>
                    </m:r>
                  </m:oMath>
                </a14:m>
                <a:r>
                  <a:rPr lang="zh-CN" altLang="en-US" sz="1600" b="1">
                    <a:solidFill>
                      <a:schemeClr val="accent2">
                        <a:lumMod val="50000"/>
                      </a:schemeClr>
                    </a:solidFill>
                  </a:rPr>
                  <a:t>和谓词符号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&gt;</m:t>
                    </m:r>
                  </m:oMath>
                </a14:m>
                <a:r>
                  <a:rPr lang="zh-CN" altLang="en-US" sz="1600" b="1">
                    <a:solidFill>
                      <a:schemeClr val="accent2">
                        <a:lumMod val="50000"/>
                      </a:schemeClr>
                    </a:solidFill>
                  </a:rPr>
                  <a:t>，称基调</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 +, ×, =, &gt;}</m:t>
                    </m:r>
                  </m:oMath>
                </a14:m>
                <a:r>
                  <a:rPr lang="zh-CN" altLang="en-US" sz="1600" b="1">
                    <a:solidFill>
                      <a:schemeClr val="accent2">
                        <a:lumMod val="50000"/>
                      </a:schemeClr>
                    </a:solidFill>
                  </a:rPr>
                  <a:t>为</a:t>
                </a:r>
                <a:r>
                  <a:rPr lang="zh-CN" altLang="en-US" sz="1600" b="1">
                    <a:solidFill>
                      <a:srgbClr val="C00000"/>
                    </a:solidFill>
                  </a:rPr>
                  <a:t>一阶算术语言</a:t>
                </a:r>
                <a:endParaRPr lang="en-US" altLang="zh-CN" sz="1600" b="1">
                  <a:solidFill>
                    <a:srgbClr val="C00000"/>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rPr>
                  <a:t>当要研究集合时，使用常量符号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zh-CN" altLang="en-US" sz="1600" b="1">
                    <a:solidFill>
                      <a:schemeClr val="accent2">
                        <a:lumMod val="50000"/>
                      </a:schemeClr>
                    </a:solidFill>
                  </a:rPr>
                  <a:t>，函数符号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m:t>
                    </m:r>
                  </m:oMath>
                </a14:m>
                <a:r>
                  <a:rPr lang="zh-CN" altLang="en-US" sz="1600" b="1">
                    <a:solidFill>
                      <a:schemeClr val="accent2">
                        <a:lumMod val="50000"/>
                      </a:schemeClr>
                    </a:solidFill>
                  </a:rPr>
                  <a:t>和谓词符号</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 ∈, ⊆</m:t>
                    </m:r>
                  </m:oMath>
                </a14:m>
                <a:endParaRPr lang="zh-CN" altLang="en-US" sz="16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5522EE62-F1A7-4F5C-AD46-9C3D13313CCA}"/>
                  </a:ext>
                </a:extLst>
              </p:cNvPr>
              <p:cNvSpPr txBox="1">
                <a:spLocks noRot="1" noChangeAspect="1" noMove="1" noResize="1" noEditPoints="1" noAdjustHandles="1" noChangeArrowheads="1" noChangeShapeType="1" noTextEdit="1"/>
              </p:cNvSpPr>
              <p:nvPr/>
            </p:nvSpPr>
            <p:spPr>
              <a:xfrm>
                <a:off x="770736" y="3024863"/>
                <a:ext cx="7597407" cy="907941"/>
              </a:xfrm>
              <a:prstGeom prst="rect">
                <a:avLst/>
              </a:prstGeom>
              <a:blipFill>
                <a:blip r:embed="rId2"/>
                <a:stretch>
                  <a:fillRect l="-321" t="-2013" b="-8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3EFE000-D601-47C9-82F1-B6EA9750AF0D}"/>
                  </a:ext>
                </a:extLst>
              </p:cNvPr>
              <p:cNvSpPr txBox="1"/>
              <p:nvPr/>
            </p:nvSpPr>
            <p:spPr>
              <a:xfrm>
                <a:off x="770736" y="4148317"/>
                <a:ext cx="7680537" cy="307777"/>
              </a:xfrm>
              <a:prstGeom prst="rect">
                <a:avLst/>
              </a:prstGeom>
              <a:solidFill>
                <a:schemeClr val="accent4">
                  <a:lumMod val="40000"/>
                  <a:lumOff val="60000"/>
                </a:schemeClr>
              </a:solidFill>
            </p:spPr>
            <p:txBody>
              <a:bodyPr wrap="square" rtlCol="0">
                <a:spAutoFit/>
              </a:bodyPr>
              <a:lstStyle/>
              <a:p>
                <a:r>
                  <a:rPr lang="zh-CN" altLang="en-US" sz="1400" b="1">
                    <a:solidFill>
                      <a:schemeClr val="accent2">
                        <a:lumMod val="50000"/>
                      </a:schemeClr>
                    </a:solidFill>
                  </a:rPr>
                  <a:t>通常默认一阶逻辑公式的变量符号集</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𝑽</m:t>
                    </m:r>
                  </m:oMath>
                </a14:m>
                <a:r>
                  <a:rPr lang="zh-CN" altLang="en-US" sz="1400" b="1">
                    <a:solidFill>
                      <a:schemeClr val="accent2">
                        <a:lumMod val="50000"/>
                      </a:schemeClr>
                    </a:solidFill>
                  </a:rPr>
                  <a:t>，常量符号集</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𝓒</m:t>
                    </m:r>
                  </m:oMath>
                </a14:m>
                <a:r>
                  <a:rPr lang="zh-CN" altLang="en-US" sz="1400" b="1">
                    <a:solidFill>
                      <a:schemeClr val="accent2">
                        <a:lumMod val="50000"/>
                      </a:schemeClr>
                    </a:solidFill>
                  </a:rPr>
                  <a:t>，谓词符号集</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𝓡</m:t>
                    </m:r>
                  </m:oMath>
                </a14:m>
                <a:r>
                  <a:rPr lang="zh-CN" altLang="en-US" sz="1400" b="1">
                    <a:solidFill>
                      <a:schemeClr val="accent2">
                        <a:lumMod val="50000"/>
                      </a:schemeClr>
                    </a:solidFill>
                  </a:rPr>
                  <a:t>和函数符号集</a:t>
                </a:r>
                <a14:m>
                  <m:oMath xmlns:m="http://schemas.openxmlformats.org/officeDocument/2006/math">
                    <m:r>
                      <a:rPr lang="zh-CN" altLang="en-US" sz="1400" b="1" i="1" smtClean="0">
                        <a:solidFill>
                          <a:schemeClr val="accent2">
                            <a:lumMod val="50000"/>
                          </a:schemeClr>
                        </a:solidFill>
                        <a:latin typeface="Cambria Math" panose="02040503050406030204" pitchFamily="18" charset="0"/>
                      </a:rPr>
                      <m:t>𝓕</m:t>
                    </m:r>
                  </m:oMath>
                </a14:m>
                <a:r>
                  <a:rPr lang="zh-CN" altLang="en-US" sz="1400" b="1">
                    <a:solidFill>
                      <a:schemeClr val="accent2">
                        <a:lumMod val="50000"/>
                      </a:schemeClr>
                    </a:solidFill>
                  </a:rPr>
                  <a:t>都是</a:t>
                </a:r>
                <a:r>
                  <a:rPr lang="zh-CN" altLang="en-US" sz="1400" b="1">
                    <a:solidFill>
                      <a:srgbClr val="C00000"/>
                    </a:solidFill>
                  </a:rPr>
                  <a:t>可数集</a:t>
                </a:r>
              </a:p>
            </p:txBody>
          </p:sp>
        </mc:Choice>
        <mc:Fallback xmlns="">
          <p:sp>
            <p:nvSpPr>
              <p:cNvPr id="5" name="文本框 4">
                <a:extLst>
                  <a:ext uri="{FF2B5EF4-FFF2-40B4-BE49-F238E27FC236}">
                    <a16:creationId xmlns:a16="http://schemas.microsoft.com/office/drawing/2014/main" id="{23EFE000-D601-47C9-82F1-B6EA9750AF0D}"/>
                  </a:ext>
                </a:extLst>
              </p:cNvPr>
              <p:cNvSpPr txBox="1">
                <a:spLocks noRot="1" noChangeAspect="1" noMove="1" noResize="1" noEditPoints="1" noAdjustHandles="1" noChangeArrowheads="1" noChangeShapeType="1" noTextEdit="1"/>
              </p:cNvSpPr>
              <p:nvPr/>
            </p:nvSpPr>
            <p:spPr>
              <a:xfrm>
                <a:off x="770736" y="4148317"/>
                <a:ext cx="7680537" cy="307777"/>
              </a:xfrm>
              <a:prstGeom prst="rect">
                <a:avLst/>
              </a:prstGeom>
              <a:blipFill>
                <a:blip r:embed="rId3"/>
                <a:stretch>
                  <a:fillRect l="-238" t="-1961" b="-19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694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一阶逻辑公式的项</a:t>
            </a:r>
            <a:r>
              <a:rPr lang="en-US" altLang="zh-CN" sz="1400"/>
              <a:t>(term)</a:t>
            </a:r>
            <a:endParaRPr lang="zh-CN" altLang="en-US" sz="1400"/>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3618B1F-F69E-4380-A19E-D5073CCEC9E2}"/>
                  </a:ext>
                </a:extLst>
              </p:cNvPr>
              <p:cNvSpPr txBox="1"/>
              <p:nvPr/>
            </p:nvSpPr>
            <p:spPr>
              <a:xfrm>
                <a:off x="568033" y="791940"/>
                <a:ext cx="8007927" cy="1015663"/>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rgbClr val="002060"/>
                    </a:solidFill>
                  </a:rPr>
                  <a:t>一阶逻辑公式是在给定非逻辑符号集</a:t>
                </a:r>
                <a14:m>
                  <m:oMath xmlns:m="http://schemas.openxmlformats.org/officeDocument/2006/math">
                    <m:r>
                      <a:rPr lang="zh-CN" altLang="en-US" b="1" i="1" smtClean="0">
                        <a:solidFill>
                          <a:srgbClr val="002060"/>
                        </a:solidFill>
                        <a:latin typeface="Cambria Math" panose="02040503050406030204" pitchFamily="18" charset="0"/>
                      </a:rPr>
                      <m:t>𝓒</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𝓡</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𝓕</m:t>
                    </m:r>
                  </m:oMath>
                </a14:m>
                <a:r>
                  <a:rPr lang="zh-CN" altLang="en-US" b="1">
                    <a:solidFill>
                      <a:srgbClr val="002060"/>
                    </a:solidFill>
                  </a:rPr>
                  <a:t>和个体变量集</a:t>
                </a:r>
                <a14:m>
                  <m:oMath xmlns:m="http://schemas.openxmlformats.org/officeDocument/2006/math">
                    <m:r>
                      <a:rPr lang="en-US" altLang="zh-CN" b="1" i="1" smtClean="0">
                        <a:solidFill>
                          <a:srgbClr val="002060"/>
                        </a:solidFill>
                        <a:latin typeface="Cambria Math" panose="02040503050406030204" pitchFamily="18" charset="0"/>
                      </a:rPr>
                      <m:t>𝑽</m:t>
                    </m:r>
                  </m:oMath>
                </a14:m>
                <a:r>
                  <a:rPr lang="zh-CN" altLang="en-US" b="1">
                    <a:solidFill>
                      <a:srgbClr val="002060"/>
                    </a:solidFill>
                  </a:rPr>
                  <a:t>上归纳定义</a:t>
                </a:r>
                <a:endParaRPr lang="en-US" altLang="zh-CN" b="1">
                  <a:solidFill>
                    <a:srgbClr val="002060"/>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首先是定义</a:t>
                </a:r>
                <a:r>
                  <a:rPr lang="zh-CN" altLang="en-US" sz="1600" b="1">
                    <a:solidFill>
                      <a:srgbClr val="C00000"/>
                    </a:solidFill>
                    <a:latin typeface="+mn-ea"/>
                  </a:rPr>
                  <a:t>项</a:t>
                </a:r>
                <a:r>
                  <a:rPr lang="zh-CN" altLang="en-US" sz="1600" b="1">
                    <a:solidFill>
                      <a:schemeClr val="accent2">
                        <a:lumMod val="50000"/>
                      </a:schemeClr>
                    </a:solidFill>
                    <a:latin typeface="楷体" panose="02010609060101010101" pitchFamily="49" charset="-122"/>
                    <a:ea typeface="楷体" panose="02010609060101010101" pitchFamily="49" charset="-122"/>
                  </a:rPr>
                  <a:t>，也就是通常所说的“</a:t>
                </a:r>
                <a:r>
                  <a:rPr lang="zh-CN" altLang="en-US" sz="1600" b="1">
                    <a:solidFill>
                      <a:srgbClr val="C00000"/>
                    </a:solidFill>
                    <a:latin typeface="+mn-ea"/>
                  </a:rPr>
                  <a:t>表达式</a:t>
                </a:r>
                <a:r>
                  <a:rPr lang="zh-CN" altLang="en-US" sz="1600" b="1">
                    <a:solidFill>
                      <a:schemeClr val="accent2">
                        <a:lumMod val="50000"/>
                      </a:schemeClr>
                    </a:solidFill>
                    <a:latin typeface="楷体" panose="02010609060101010101" pitchFamily="49" charset="-122"/>
                    <a:ea typeface="楷体" panose="02010609060101010101" pitchFamily="49" charset="-122"/>
                  </a:rPr>
                  <a:t>”，用于构造复杂的个体</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然后是定义一阶逻辑</a:t>
                </a:r>
                <a:r>
                  <a:rPr lang="zh-CN" altLang="en-US" sz="1600" b="1">
                    <a:solidFill>
                      <a:srgbClr val="C00000"/>
                    </a:solidFill>
                    <a:latin typeface="+mn-ea"/>
                  </a:rPr>
                  <a:t>公式</a:t>
                </a:r>
                <a:r>
                  <a:rPr lang="zh-CN" altLang="en-US" sz="1600" b="1">
                    <a:solidFill>
                      <a:schemeClr val="accent2">
                        <a:lumMod val="50000"/>
                      </a:schemeClr>
                    </a:solidFill>
                    <a:latin typeface="楷体" panose="02010609060101010101" pitchFamily="49" charset="-122"/>
                    <a:ea typeface="楷体" panose="02010609060101010101" pitchFamily="49" charset="-122"/>
                  </a:rPr>
                  <a:t>，公式将具有真值，而项将对应个体，没有真值</a:t>
                </a:r>
              </a:p>
            </p:txBody>
          </p:sp>
        </mc:Choice>
        <mc:Fallback xmlns="">
          <p:sp>
            <p:nvSpPr>
              <p:cNvPr id="2" name="文本框 1">
                <a:extLst>
                  <a:ext uri="{FF2B5EF4-FFF2-40B4-BE49-F238E27FC236}">
                    <a16:creationId xmlns:a16="http://schemas.microsoft.com/office/drawing/2014/main" id="{23618B1F-F69E-4380-A19E-D5073CCEC9E2}"/>
                  </a:ext>
                </a:extLst>
              </p:cNvPr>
              <p:cNvSpPr txBox="1">
                <a:spLocks noRot="1" noChangeAspect="1" noMove="1" noResize="1" noEditPoints="1" noAdjustHandles="1" noChangeArrowheads="1" noChangeShapeType="1" noTextEdit="1"/>
              </p:cNvSpPr>
              <p:nvPr/>
            </p:nvSpPr>
            <p:spPr>
              <a:xfrm>
                <a:off x="568033" y="791940"/>
                <a:ext cx="8007927" cy="1015663"/>
              </a:xfrm>
              <a:prstGeom prst="rect">
                <a:avLst/>
              </a:prstGeom>
              <a:blipFill>
                <a:blip r:embed="rId2"/>
                <a:stretch>
                  <a:fillRect l="-609" t="-3593" b="-71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EDB26DE-E27F-4793-9039-F5111F03690C}"/>
                  </a:ext>
                </a:extLst>
              </p:cNvPr>
              <p:cNvSpPr txBox="1"/>
              <p:nvPr/>
            </p:nvSpPr>
            <p:spPr>
              <a:xfrm>
                <a:off x="568033" y="1981648"/>
                <a:ext cx="8007927" cy="995850"/>
              </a:xfrm>
              <a:prstGeom prst="rect">
                <a:avLst/>
              </a:prstGeom>
              <a:solidFill>
                <a:schemeClr val="accent2">
                  <a:lumMod val="20000"/>
                  <a:lumOff val="80000"/>
                  <a:alpha val="50000"/>
                </a:schemeClr>
              </a:solidFill>
            </p:spPr>
            <p:txBody>
              <a:bodyPr wrap="square" rtlCol="0">
                <a:spAutoFit/>
              </a:bodyPr>
              <a:lstStyle/>
              <a:p>
                <a:pPr>
                  <a:lnSpc>
                    <a:spcPts val="2000"/>
                  </a:lnSpc>
                  <a:spcBef>
                    <a:spcPts val="600"/>
                  </a:spcBef>
                </a:pPr>
                <a:r>
                  <a:rPr lang="zh-CN" altLang="en-US" sz="1600" b="1">
                    <a:solidFill>
                      <a:schemeClr val="accent2">
                        <a:lumMod val="50000"/>
                      </a:schemeClr>
                    </a:solidFill>
                  </a:rPr>
                  <a:t>给定非逻辑符号集</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𝓡</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𝓕</m:t>
                    </m:r>
                  </m:oMath>
                </a14:m>
                <a:r>
                  <a:rPr lang="zh-CN" altLang="en-US" sz="1600" b="1">
                    <a:solidFill>
                      <a:schemeClr val="accent2">
                        <a:lumMod val="50000"/>
                      </a:schemeClr>
                    </a:solidFill>
                  </a:rPr>
                  <a:t>和个体变量集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𝑽</m:t>
                    </m:r>
                  </m:oMath>
                </a14:m>
                <a:r>
                  <a:rPr lang="zh-CN" altLang="en-US" sz="1600" b="1">
                    <a:solidFill>
                      <a:schemeClr val="accent2">
                        <a:lumMod val="50000"/>
                      </a:schemeClr>
                    </a:solidFill>
                  </a:rPr>
                  <a:t>，一阶逻辑公式的</a:t>
                </a:r>
                <a:r>
                  <a:rPr lang="zh-CN" altLang="en-US" sz="1600" b="1">
                    <a:solidFill>
                      <a:srgbClr val="C00000"/>
                    </a:solidFill>
                  </a:rPr>
                  <a:t>项</a:t>
                </a:r>
                <a:r>
                  <a:rPr lang="zh-CN" altLang="en-US" sz="1600" b="1">
                    <a:solidFill>
                      <a:schemeClr val="accent2">
                        <a:lumMod val="50000"/>
                      </a:schemeClr>
                    </a:solidFill>
                  </a:rPr>
                  <a:t>集记为</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𝓣</m:t>
                    </m:r>
                  </m:oMath>
                </a14:m>
                <a:r>
                  <a:rPr lang="zh-CN" altLang="en-US" sz="1600" b="1">
                    <a:solidFill>
                      <a:schemeClr val="accent2">
                        <a:lumMod val="50000"/>
                      </a:schemeClr>
                    </a:solidFill>
                  </a:rPr>
                  <a:t>，归纳定义为：</a:t>
                </a:r>
                <a:endParaRPr lang="en-US" altLang="zh-CN" sz="1600" b="1">
                  <a:solidFill>
                    <a:schemeClr val="accent2">
                      <a:lumMod val="50000"/>
                    </a:schemeClr>
                  </a:solidFill>
                </a:endParaRPr>
              </a:p>
              <a:p>
                <a:pPr marL="214313" indent="-214313">
                  <a:lnSpc>
                    <a:spcPts val="2000"/>
                  </a:lnSpc>
                  <a:spcBef>
                    <a:spcPts val="600"/>
                  </a:spcBef>
                  <a:buFont typeface="Arial" panose="020B0604020202020204" pitchFamily="34" charset="0"/>
                  <a:buChar char="•"/>
                </a:pPr>
                <a:r>
                  <a:rPr lang="zh-CN" altLang="en-US" sz="1400" b="1">
                    <a:solidFill>
                      <a:srgbClr val="C00000"/>
                    </a:solidFill>
                  </a:rPr>
                  <a:t>归纳基</a:t>
                </a:r>
                <a:r>
                  <a:rPr lang="zh-CN" altLang="en-US" sz="1400" b="1"/>
                  <a:t>：</a:t>
                </a:r>
                <a:r>
                  <a:rPr lang="zh-CN" altLang="en-US" sz="1400" b="1">
                    <a:solidFill>
                      <a:srgbClr val="002060"/>
                    </a:solidFill>
                    <a:latin typeface="楷体" panose="02010609060101010101" pitchFamily="49" charset="-122"/>
                    <a:ea typeface="楷体" panose="02010609060101010101" pitchFamily="49" charset="-122"/>
                  </a:rPr>
                  <a:t>任意个体常量</a:t>
                </a:r>
                <a14:m>
                  <m:oMath xmlns:m="http://schemas.openxmlformats.org/officeDocument/2006/math">
                    <m:r>
                      <a:rPr lang="en-US" altLang="zh-CN" sz="1400" b="1" i="1">
                        <a:solidFill>
                          <a:srgbClr val="002060"/>
                        </a:solidFill>
                        <a:latin typeface="Cambria Math" panose="02040503050406030204" pitchFamily="18" charset="0"/>
                      </a:rPr>
                      <m:t>𝒄</m:t>
                    </m:r>
                    <m:r>
                      <a:rPr lang="en-US" altLang="zh-CN" sz="1400" b="1" i="1" smtClean="0">
                        <a:solidFill>
                          <a:srgbClr val="002060"/>
                        </a:solidFill>
                        <a:latin typeface="Cambria Math" panose="02040503050406030204" pitchFamily="18" charset="0"/>
                      </a:rPr>
                      <m:t>∈</m:t>
                    </m:r>
                    <m:r>
                      <a:rPr lang="zh-CN" altLang="en-US" sz="1400" b="1" i="1" smtClean="0">
                        <a:solidFill>
                          <a:srgbClr val="002060"/>
                        </a:solidFill>
                        <a:latin typeface="Cambria Math" panose="02040503050406030204" pitchFamily="18" charset="0"/>
                      </a:rPr>
                      <m:t>𝓒</m:t>
                    </m:r>
                  </m:oMath>
                </a14:m>
                <a:r>
                  <a:rPr lang="zh-CN" altLang="en-US" sz="1400" b="1">
                    <a:solidFill>
                      <a:srgbClr val="002060"/>
                    </a:solidFill>
                    <a:latin typeface="楷体" panose="02010609060101010101" pitchFamily="49" charset="-122"/>
                    <a:ea typeface="楷体" panose="02010609060101010101" pitchFamily="49" charset="-122"/>
                  </a:rPr>
                  <a:t>都是项；</a:t>
                </a:r>
                <a14:m>
                  <m:oMath xmlns:m="http://schemas.openxmlformats.org/officeDocument/2006/math">
                    <m:r>
                      <a:rPr lang="en-US" altLang="zh-CN" sz="1400" b="1" i="1">
                        <a:solidFill>
                          <a:srgbClr val="002060"/>
                        </a:solidFill>
                        <a:latin typeface="Cambria Math" panose="02040503050406030204" pitchFamily="18" charset="0"/>
                      </a:rPr>
                      <m:t>𝑽</m:t>
                    </m:r>
                  </m:oMath>
                </a14:m>
                <a:r>
                  <a:rPr lang="zh-CN" altLang="en-US" sz="1400" b="1">
                    <a:solidFill>
                      <a:srgbClr val="002060"/>
                    </a:solidFill>
                    <a:latin typeface="楷体" panose="02010609060101010101" pitchFamily="49" charset="-122"/>
                    <a:ea typeface="楷体" panose="02010609060101010101" pitchFamily="49" charset="-122"/>
                  </a:rPr>
                  <a:t>的任意个体变量</a:t>
                </a:r>
                <a14:m>
                  <m:oMath xmlns:m="http://schemas.openxmlformats.org/officeDocument/2006/math">
                    <m:r>
                      <a:rPr lang="en-US" altLang="zh-CN" sz="1400" b="1" i="1">
                        <a:solidFill>
                          <a:srgbClr val="002060"/>
                        </a:solidFill>
                        <a:latin typeface="Cambria Math" panose="02040503050406030204" pitchFamily="18" charset="0"/>
                      </a:rPr>
                      <m:t>𝒙</m:t>
                    </m:r>
                  </m:oMath>
                </a14:m>
                <a:r>
                  <a:rPr lang="zh-CN" altLang="en-US" sz="1400" b="1">
                    <a:solidFill>
                      <a:srgbClr val="002060"/>
                    </a:solidFill>
                    <a:latin typeface="楷体" panose="02010609060101010101" pitchFamily="49" charset="-122"/>
                    <a:ea typeface="楷体" panose="02010609060101010101" pitchFamily="49" charset="-122"/>
                  </a:rPr>
                  <a:t>也是项</a:t>
                </a:r>
              </a:p>
              <a:p>
                <a:pPr marL="214313" indent="-214313">
                  <a:lnSpc>
                    <a:spcPts val="2000"/>
                  </a:lnSpc>
                  <a:spcBef>
                    <a:spcPts val="600"/>
                  </a:spcBef>
                  <a:buFont typeface="Arial" panose="020B0604020202020204" pitchFamily="34" charset="0"/>
                  <a:buChar char="•"/>
                </a:pPr>
                <a:r>
                  <a:rPr lang="zh-CN" altLang="en-US" sz="1400" b="1">
                    <a:solidFill>
                      <a:srgbClr val="C00000"/>
                    </a:solidFill>
                  </a:rPr>
                  <a:t>归纳步</a:t>
                </a:r>
                <a:r>
                  <a:rPr lang="zh-CN" altLang="en-US" sz="1400" b="1"/>
                  <a:t>：</a:t>
                </a:r>
                <a:r>
                  <a:rPr lang="zh-CN" altLang="en-US" sz="1400" b="1">
                    <a:solidFill>
                      <a:srgbClr val="002060"/>
                    </a:solidFill>
                    <a:latin typeface="楷体" panose="02010609060101010101" pitchFamily="49" charset="-122"/>
                    <a:ea typeface="楷体" panose="02010609060101010101" pitchFamily="49" charset="-122"/>
                  </a:rPr>
                  <a:t>对任意</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𝒏</m:t>
                    </m:r>
                  </m:oMath>
                </a14:m>
                <a:r>
                  <a:rPr lang="zh-CN" altLang="en-US" sz="1400" b="1">
                    <a:solidFill>
                      <a:srgbClr val="002060"/>
                    </a:solidFill>
                    <a:latin typeface="楷体" panose="02010609060101010101" pitchFamily="49" charset="-122"/>
                    <a:ea typeface="楷体" panose="02010609060101010101" pitchFamily="49" charset="-122"/>
                  </a:rPr>
                  <a:t>元函数</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𝒇</m:t>
                    </m:r>
                    <m:r>
                      <a:rPr lang="en-US" altLang="zh-CN" sz="1400" b="1" i="1" smtClean="0">
                        <a:solidFill>
                          <a:srgbClr val="002060"/>
                        </a:solidFill>
                        <a:latin typeface="Cambria Math" panose="02040503050406030204" pitchFamily="18" charset="0"/>
                        <a:ea typeface="楷体" panose="02010609060101010101" pitchFamily="49" charset="-122"/>
                      </a:rPr>
                      <m:t>∈</m:t>
                    </m:r>
                    <m:r>
                      <a:rPr lang="zh-CN" altLang="en-US" sz="1400" b="1" i="1" smtClean="0">
                        <a:solidFill>
                          <a:srgbClr val="002060"/>
                        </a:solidFill>
                        <a:latin typeface="Cambria Math" panose="02040503050406030204" pitchFamily="18" charset="0"/>
                        <a:ea typeface="楷体" panose="02010609060101010101" pitchFamily="49" charset="-122"/>
                      </a:rPr>
                      <m:t>𝓕</m:t>
                    </m:r>
                  </m:oMath>
                </a14:m>
                <a:r>
                  <a:rPr lang="zh-CN" altLang="en-US" sz="14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a:solidFill>
                              <a:srgbClr val="002060"/>
                            </a:solidFill>
                            <a:latin typeface="Cambria Math" panose="02040503050406030204" pitchFamily="18" charset="0"/>
                            <a:ea typeface="楷体" panose="02010609060101010101" pitchFamily="49" charset="-122"/>
                          </a:rPr>
                          <m:t>𝒕</m:t>
                        </m:r>
                      </m:e>
                      <m:sub>
                        <m:r>
                          <a:rPr lang="en-US" altLang="zh-CN" sz="1400" b="1">
                            <a:solidFill>
                              <a:srgbClr val="002060"/>
                            </a:solidFill>
                            <a:latin typeface="Cambria Math" panose="02040503050406030204" pitchFamily="18" charset="0"/>
                            <a:ea typeface="楷体" panose="02010609060101010101" pitchFamily="49" charset="-122"/>
                          </a:rPr>
                          <m:t>𝟏</m:t>
                        </m:r>
                      </m:sub>
                    </m:sSub>
                    <m:r>
                      <a:rPr lang="en-US" altLang="zh-CN" sz="1400" b="1">
                        <a:solidFill>
                          <a:srgbClr val="002060"/>
                        </a:solidFill>
                        <a:latin typeface="Cambria Math" panose="02040503050406030204" pitchFamily="18" charset="0"/>
                        <a:ea typeface="楷体" panose="02010609060101010101" pitchFamily="49" charset="-122"/>
                      </a:rPr>
                      <m:t>, </m:t>
                    </m:r>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a:solidFill>
                              <a:srgbClr val="002060"/>
                            </a:solidFill>
                            <a:latin typeface="Cambria Math" panose="02040503050406030204" pitchFamily="18" charset="0"/>
                            <a:ea typeface="楷体" panose="02010609060101010101" pitchFamily="49" charset="-122"/>
                          </a:rPr>
                          <m:t>𝒕</m:t>
                        </m:r>
                      </m:e>
                      <m:sub>
                        <m:r>
                          <a:rPr lang="en-US" altLang="zh-CN" sz="1400" b="1">
                            <a:solidFill>
                              <a:srgbClr val="002060"/>
                            </a:solidFill>
                            <a:latin typeface="Cambria Math" panose="02040503050406030204" pitchFamily="18" charset="0"/>
                            <a:ea typeface="楷体" panose="02010609060101010101" pitchFamily="49" charset="-122"/>
                          </a:rPr>
                          <m:t>𝟐</m:t>
                        </m:r>
                      </m:sub>
                    </m:sSub>
                    <m:r>
                      <a:rPr lang="en-US" altLang="zh-CN" sz="1400" b="1">
                        <a:solidFill>
                          <a:srgbClr val="002060"/>
                        </a:solidFill>
                        <a:latin typeface="Cambria Math" panose="02040503050406030204" pitchFamily="18" charset="0"/>
                        <a:ea typeface="楷体" panose="02010609060101010101" pitchFamily="49" charset="-122"/>
                      </a:rPr>
                      <m:t>, ⋯, </m:t>
                    </m:r>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a:solidFill>
                              <a:srgbClr val="002060"/>
                            </a:solidFill>
                            <a:latin typeface="Cambria Math" panose="02040503050406030204" pitchFamily="18" charset="0"/>
                            <a:ea typeface="楷体" panose="02010609060101010101" pitchFamily="49" charset="-122"/>
                          </a:rPr>
                          <m:t>𝒕</m:t>
                        </m:r>
                      </m:e>
                      <m:sub>
                        <m:r>
                          <a:rPr lang="en-US" altLang="zh-CN" sz="1400" b="1">
                            <a:solidFill>
                              <a:srgbClr val="002060"/>
                            </a:solidFill>
                            <a:latin typeface="Cambria Math" panose="02040503050406030204" pitchFamily="18" charset="0"/>
                            <a:ea typeface="楷体" panose="02010609060101010101" pitchFamily="49" charset="-122"/>
                          </a:rPr>
                          <m:t>𝒏</m:t>
                        </m:r>
                      </m:sub>
                    </m:sSub>
                  </m:oMath>
                </a14:m>
                <a:r>
                  <a:rPr lang="zh-CN" altLang="en-US" sz="1400" b="1">
                    <a:solidFill>
                      <a:srgbClr val="002060"/>
                    </a:solidFill>
                    <a:latin typeface="楷体" panose="02010609060101010101" pitchFamily="49" charset="-122"/>
                    <a:ea typeface="楷体" panose="02010609060101010101" pitchFamily="49" charset="-122"/>
                  </a:rPr>
                  <a:t>是项，则</a:t>
                </a:r>
                <a14:m>
                  <m:oMath xmlns:m="http://schemas.openxmlformats.org/officeDocument/2006/math">
                    <m:r>
                      <a:rPr lang="en-US" altLang="zh-CN" sz="1400" b="1">
                        <a:solidFill>
                          <a:srgbClr val="002060"/>
                        </a:solidFill>
                        <a:latin typeface="Cambria Math" panose="02040503050406030204" pitchFamily="18" charset="0"/>
                        <a:ea typeface="楷体" panose="02010609060101010101" pitchFamily="49" charset="-122"/>
                      </a:rPr>
                      <m:t>𝒇</m:t>
                    </m:r>
                    <m:d>
                      <m:dPr>
                        <m:ctrlPr>
                          <a:rPr lang="en-US" altLang="zh-CN" sz="1400" b="1" i="1">
                            <a:solidFill>
                              <a:srgbClr val="002060"/>
                            </a:solidFill>
                            <a:latin typeface="Cambria Math" panose="02040503050406030204" pitchFamily="18" charset="0"/>
                            <a:ea typeface="楷体" panose="02010609060101010101" pitchFamily="49" charset="-122"/>
                          </a:rPr>
                        </m:ctrlPr>
                      </m:dPr>
                      <m:e>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a:solidFill>
                                  <a:srgbClr val="002060"/>
                                </a:solidFill>
                                <a:latin typeface="Cambria Math" panose="02040503050406030204" pitchFamily="18" charset="0"/>
                                <a:ea typeface="楷体" panose="02010609060101010101" pitchFamily="49" charset="-122"/>
                              </a:rPr>
                              <m:t>𝒕</m:t>
                            </m:r>
                          </m:e>
                          <m:sub>
                            <m:r>
                              <a:rPr lang="en-US" altLang="zh-CN" sz="1400" b="1">
                                <a:solidFill>
                                  <a:srgbClr val="002060"/>
                                </a:solidFill>
                                <a:latin typeface="Cambria Math" panose="02040503050406030204" pitchFamily="18" charset="0"/>
                                <a:ea typeface="楷体" panose="02010609060101010101" pitchFamily="49" charset="-122"/>
                              </a:rPr>
                              <m:t>𝟏</m:t>
                            </m:r>
                          </m:sub>
                        </m:sSub>
                        <m:r>
                          <a:rPr lang="en-US" altLang="zh-CN" sz="1400" b="1">
                            <a:solidFill>
                              <a:srgbClr val="002060"/>
                            </a:solidFill>
                            <a:latin typeface="Cambria Math" panose="02040503050406030204" pitchFamily="18" charset="0"/>
                            <a:ea typeface="楷体" panose="02010609060101010101" pitchFamily="49" charset="-122"/>
                          </a:rPr>
                          <m:t>, </m:t>
                        </m:r>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a:solidFill>
                                  <a:srgbClr val="002060"/>
                                </a:solidFill>
                                <a:latin typeface="Cambria Math" panose="02040503050406030204" pitchFamily="18" charset="0"/>
                                <a:ea typeface="楷体" panose="02010609060101010101" pitchFamily="49" charset="-122"/>
                              </a:rPr>
                              <m:t>𝒕</m:t>
                            </m:r>
                          </m:e>
                          <m:sub>
                            <m:r>
                              <a:rPr lang="en-US" altLang="zh-CN" sz="1400" b="1">
                                <a:solidFill>
                                  <a:srgbClr val="002060"/>
                                </a:solidFill>
                                <a:latin typeface="Cambria Math" panose="02040503050406030204" pitchFamily="18" charset="0"/>
                                <a:ea typeface="楷体" panose="02010609060101010101" pitchFamily="49" charset="-122"/>
                              </a:rPr>
                              <m:t>𝟐</m:t>
                            </m:r>
                          </m:sub>
                        </m:sSub>
                        <m:r>
                          <a:rPr lang="en-US" altLang="zh-CN" sz="1400" b="1">
                            <a:solidFill>
                              <a:srgbClr val="002060"/>
                            </a:solidFill>
                            <a:latin typeface="Cambria Math" panose="02040503050406030204" pitchFamily="18" charset="0"/>
                            <a:ea typeface="楷体" panose="02010609060101010101" pitchFamily="49" charset="-122"/>
                          </a:rPr>
                          <m:t>, ⋯, </m:t>
                        </m:r>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a:solidFill>
                                  <a:srgbClr val="002060"/>
                                </a:solidFill>
                                <a:latin typeface="Cambria Math" panose="02040503050406030204" pitchFamily="18" charset="0"/>
                                <a:ea typeface="楷体" panose="02010609060101010101" pitchFamily="49" charset="-122"/>
                              </a:rPr>
                              <m:t>𝒕</m:t>
                            </m:r>
                          </m:e>
                          <m:sub>
                            <m:r>
                              <a:rPr lang="en-US" altLang="zh-CN" sz="1400" b="1">
                                <a:solidFill>
                                  <a:srgbClr val="002060"/>
                                </a:solidFill>
                                <a:latin typeface="Cambria Math" panose="02040503050406030204" pitchFamily="18" charset="0"/>
                                <a:ea typeface="楷体" panose="02010609060101010101" pitchFamily="49" charset="-122"/>
                              </a:rPr>
                              <m:t>𝒏</m:t>
                            </m:r>
                          </m:sub>
                        </m:sSub>
                      </m:e>
                    </m:d>
                  </m:oMath>
                </a14:m>
                <a:r>
                  <a:rPr lang="zh-CN" altLang="en-US" sz="1400" b="1">
                    <a:solidFill>
                      <a:srgbClr val="002060"/>
                    </a:solidFill>
                    <a:latin typeface="楷体" panose="02010609060101010101" pitchFamily="49" charset="-122"/>
                    <a:ea typeface="楷体" panose="02010609060101010101" pitchFamily="49" charset="-122"/>
                  </a:rPr>
                  <a:t>也是项</a:t>
                </a:r>
              </a:p>
            </p:txBody>
          </p:sp>
        </mc:Choice>
        <mc:Fallback xmlns="">
          <p:sp>
            <p:nvSpPr>
              <p:cNvPr id="9" name="文本框 8">
                <a:extLst>
                  <a:ext uri="{FF2B5EF4-FFF2-40B4-BE49-F238E27FC236}">
                    <a16:creationId xmlns:a16="http://schemas.microsoft.com/office/drawing/2014/main" id="{5EDB26DE-E27F-4793-9039-F5111F03690C}"/>
                  </a:ext>
                </a:extLst>
              </p:cNvPr>
              <p:cNvSpPr txBox="1">
                <a:spLocks noRot="1" noChangeAspect="1" noMove="1" noResize="1" noEditPoints="1" noAdjustHandles="1" noChangeArrowheads="1" noChangeShapeType="1" noTextEdit="1"/>
              </p:cNvSpPr>
              <p:nvPr/>
            </p:nvSpPr>
            <p:spPr>
              <a:xfrm>
                <a:off x="568033" y="1981648"/>
                <a:ext cx="8007927" cy="995850"/>
              </a:xfrm>
              <a:prstGeom prst="rect">
                <a:avLst/>
              </a:prstGeom>
              <a:blipFill>
                <a:blip r:embed="rId3"/>
                <a:stretch>
                  <a:fillRect l="-381" t="-1840" r="-3044" b="-67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A2C0007-64A9-4FB9-BB0F-768B66B9EF96}"/>
                  </a:ext>
                </a:extLst>
              </p:cNvPr>
              <p:cNvSpPr txBox="1"/>
              <p:nvPr/>
            </p:nvSpPr>
            <p:spPr>
              <a:xfrm>
                <a:off x="568033" y="3126004"/>
                <a:ext cx="6931894" cy="630942"/>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rgbClr val="002060"/>
                    </a:solidFill>
                  </a:rPr>
                  <a:t>对于一阶算术语言</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𝟎</m:t>
                    </m:r>
                    <m:r>
                      <a:rPr lang="en-US" altLang="zh-CN" sz="1600" b="1" i="1">
                        <a:solidFill>
                          <a:srgbClr val="002060"/>
                        </a:solidFill>
                        <a:latin typeface="Cambria Math" panose="02040503050406030204" pitchFamily="18" charset="0"/>
                      </a:rPr>
                      <m:t>, ′, +, ×, =, &gt;}</m:t>
                    </m:r>
                  </m:oMath>
                </a14:m>
                <a:r>
                  <a:rPr lang="zh-CN" altLang="en-US" sz="1600" b="1">
                    <a:solidFill>
                      <a:srgbClr val="002060"/>
                    </a:solidFill>
                  </a:rPr>
                  <a:t>，</a:t>
                </a:r>
                <a14:m>
                  <m:oMath xmlns:m="http://schemas.openxmlformats.org/officeDocument/2006/math">
                    <m:r>
                      <a:rPr lang="en-US" altLang="zh-CN" sz="1600" b="1" i="1" smtClean="0">
                        <a:solidFill>
                          <a:srgbClr val="002060"/>
                        </a:solidFill>
                        <a:latin typeface="Cambria Math" panose="02040503050406030204" pitchFamily="18" charset="0"/>
                      </a:rPr>
                      <m:t>𝟎</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𝟎</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𝟎</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𝟎</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𝟎</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rPr>
                  <a:t>都是项</a:t>
                </a:r>
                <a:endParaRPr lang="en-US" altLang="zh-CN" sz="1600" b="1">
                  <a:solidFill>
                    <a:srgbClr val="002060"/>
                  </a:solidFill>
                </a:endParaRPr>
              </a:p>
              <a:p>
                <a:pPr marL="285750" indent="-285750">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当函数采用运算符号时，通常使用中缀形式，上述项分别写为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𝟎</m:t>
                    </m:r>
                    <m:r>
                      <a:rPr lang="en-US" altLang="zh-CN" sz="1400" b="1" i="1" smtClean="0">
                        <a:solidFill>
                          <a:schemeClr val="accent2">
                            <a:lumMod val="50000"/>
                          </a:schemeClr>
                        </a:solidFill>
                        <a:latin typeface="Cambria Math" panose="02040503050406030204" pitchFamily="18" charset="0"/>
                      </a:rPr>
                      <m:t>′, </m:t>
                    </m:r>
                    <m:r>
                      <a:rPr lang="en-US" altLang="zh-CN" sz="1400" b="1" i="1" smtClean="0">
                        <a:solidFill>
                          <a:schemeClr val="accent2">
                            <a:lumMod val="50000"/>
                          </a:schemeClr>
                        </a:solidFill>
                        <a:latin typeface="Cambria Math" panose="02040503050406030204" pitchFamily="18" charset="0"/>
                      </a:rPr>
                      <m:t>𝒙</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𝒚</m:t>
                    </m:r>
                  </m:oMath>
                </a14:m>
                <a:endParaRPr lang="zh-CN" altLang="en-US" sz="1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2A2C0007-64A9-4FB9-BB0F-768B66B9EF96}"/>
                  </a:ext>
                </a:extLst>
              </p:cNvPr>
              <p:cNvSpPr txBox="1">
                <a:spLocks noRot="1" noChangeAspect="1" noMove="1" noResize="1" noEditPoints="1" noAdjustHandles="1" noChangeArrowheads="1" noChangeShapeType="1" noTextEdit="1"/>
              </p:cNvSpPr>
              <p:nvPr/>
            </p:nvSpPr>
            <p:spPr>
              <a:xfrm>
                <a:off x="568033" y="3126004"/>
                <a:ext cx="6931894" cy="630942"/>
              </a:xfrm>
              <a:prstGeom prst="rect">
                <a:avLst/>
              </a:prstGeom>
              <a:blipFill>
                <a:blip r:embed="rId4"/>
                <a:stretch>
                  <a:fillRect l="-440" t="-2913" b="-67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1F4BA10-F066-42B2-8A08-429C54B09628}"/>
                  </a:ext>
                </a:extLst>
              </p:cNvPr>
              <p:cNvSpPr txBox="1"/>
              <p:nvPr/>
            </p:nvSpPr>
            <p:spPr>
              <a:xfrm>
                <a:off x="568032" y="3905452"/>
                <a:ext cx="4918367" cy="620619"/>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rgbClr val="002060"/>
                    </a:solidFill>
                  </a:rPr>
                  <a:t>对于基调</a:t>
                </a:r>
                <a14:m>
                  <m:oMath xmlns:m="http://schemas.openxmlformats.org/officeDocument/2006/math">
                    <m:r>
                      <a:rPr lang="zh-CN" altLang="en-US" sz="1600" b="1" i="1" smtClean="0">
                        <a:solidFill>
                          <a:srgbClr val="002060"/>
                        </a:solidFill>
                        <a:latin typeface="Cambria Math" panose="02040503050406030204" pitchFamily="18" charset="0"/>
                      </a:rPr>
                      <m:t>𝓒</m:t>
                    </m:r>
                    <m:r>
                      <a:rPr lang="en-US" altLang="zh-CN" sz="1600" b="1" i="0"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m:t>
                        </m:r>
                      </m:e>
                    </m:d>
                    <m:r>
                      <a:rPr lang="en-US" altLang="zh-CN" sz="1600" b="1" i="1" smtClean="0">
                        <a:solidFill>
                          <a:srgbClr val="002060"/>
                        </a:solidFill>
                        <a:latin typeface="Cambria Math" panose="02040503050406030204" pitchFamily="18" charset="0"/>
                      </a:rPr>
                      <m:t>, </m:t>
                    </m:r>
                    <m:r>
                      <a:rPr lang="zh-CN" altLang="en-US" sz="1600" b="1" i="1" smtClean="0">
                        <a:solidFill>
                          <a:srgbClr val="002060"/>
                        </a:solidFill>
                        <a:latin typeface="Cambria Math" panose="02040503050406030204" pitchFamily="18" charset="0"/>
                      </a:rPr>
                      <m:t>𝓡</m:t>
                    </m:r>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𝑭</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𝟏</m:t>
                                </m:r>
                              </m:e>
                            </m:d>
                          </m:sup>
                        </m:sSup>
                        <m:r>
                          <a:rPr lang="en-US" altLang="zh-CN" sz="1600" b="1" i="1" smtClean="0">
                            <a:solidFill>
                              <a:srgbClr val="002060"/>
                            </a:solidFill>
                            <a:latin typeface="Cambria Math" panose="02040503050406030204" pitchFamily="18" charset="0"/>
                          </a:rPr>
                          <m:t>, </m:t>
                        </m:r>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𝑮</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𝟐</m:t>
                                </m:r>
                              </m:e>
                            </m:d>
                          </m:sup>
                        </m:sSup>
                      </m:e>
                    </m:d>
                    <m:r>
                      <a:rPr lang="en-US" altLang="zh-CN" sz="1600" b="1" i="1" smtClean="0">
                        <a:solidFill>
                          <a:srgbClr val="002060"/>
                        </a:solidFill>
                        <a:latin typeface="Cambria Math" panose="02040503050406030204" pitchFamily="18" charset="0"/>
                      </a:rPr>
                      <m:t>, </m:t>
                    </m:r>
                    <m:r>
                      <a:rPr lang="zh-CN" altLang="en-US" sz="1600" b="1" i="1" smtClean="0">
                        <a:solidFill>
                          <a:srgbClr val="002060"/>
                        </a:solidFill>
                        <a:latin typeface="Cambria Math" panose="02040503050406030204" pitchFamily="18" charset="0"/>
                      </a:rPr>
                      <m:t>𝓕</m:t>
                    </m:r>
                    <m:r>
                      <a:rPr lang="en-US" altLang="zh-CN" sz="1600" b="1" i="1" smtClean="0">
                        <a:solidFill>
                          <a:srgbClr val="002060"/>
                        </a:solidFill>
                        <a:latin typeface="Cambria Math" panose="02040503050406030204" pitchFamily="18" charset="0"/>
                      </a:rPr>
                      <m:t>={</m:t>
                    </m:r>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𝒇</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𝟏</m:t>
                            </m:r>
                          </m:e>
                        </m:d>
                      </m:sup>
                    </m:sSup>
                    <m:r>
                      <a:rPr lang="en-US" altLang="zh-CN" sz="1600" b="1" i="1" smtClean="0">
                        <a:solidFill>
                          <a:srgbClr val="002060"/>
                        </a:solidFill>
                        <a:latin typeface="Cambria Math" panose="02040503050406030204" pitchFamily="18" charset="0"/>
                      </a:rPr>
                      <m:t>, </m:t>
                    </m:r>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𝒈</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𝟐</m:t>
                            </m:r>
                          </m:e>
                        </m:d>
                      </m:sup>
                    </m:sSup>
                    <m:r>
                      <a:rPr lang="en-US" altLang="zh-CN" sz="1600" b="1" i="1" smtClean="0">
                        <a:solidFill>
                          <a:srgbClr val="002060"/>
                        </a:solidFill>
                        <a:latin typeface="Cambria Math" panose="02040503050406030204" pitchFamily="18" charset="0"/>
                      </a:rPr>
                      <m:t>}</m:t>
                    </m:r>
                  </m:oMath>
                </a14:m>
                <a:r>
                  <a:rPr lang="zh-CN" altLang="en-US" sz="1600" b="1">
                    <a:solidFill>
                      <a:srgbClr val="002060"/>
                    </a:solidFill>
                  </a:rPr>
                  <a:t>，</a:t>
                </a:r>
                <a14:m>
                  <m:oMath xmlns:m="http://schemas.openxmlformats.org/officeDocument/2006/math">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𝒇</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𝒃</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rPr>
                  <a:t>，等等，是项</a:t>
                </a:r>
                <a:endParaRPr lang="en-US" altLang="zh-CN" sz="1600" b="1">
                  <a:solidFill>
                    <a:srgbClr val="002060"/>
                  </a:solidFill>
                </a:endParaRPr>
              </a:p>
            </p:txBody>
          </p:sp>
        </mc:Choice>
        <mc:Fallback xmlns="">
          <p:sp>
            <p:nvSpPr>
              <p:cNvPr id="17" name="文本框 16">
                <a:extLst>
                  <a:ext uri="{FF2B5EF4-FFF2-40B4-BE49-F238E27FC236}">
                    <a16:creationId xmlns:a16="http://schemas.microsoft.com/office/drawing/2014/main" id="{B1F4BA10-F066-42B2-8A08-429C54B09628}"/>
                  </a:ext>
                </a:extLst>
              </p:cNvPr>
              <p:cNvSpPr txBox="1">
                <a:spLocks noRot="1" noChangeAspect="1" noMove="1" noResize="1" noEditPoints="1" noAdjustHandles="1" noChangeArrowheads="1" noChangeShapeType="1" noTextEdit="1"/>
              </p:cNvSpPr>
              <p:nvPr/>
            </p:nvSpPr>
            <p:spPr>
              <a:xfrm>
                <a:off x="568032" y="3905452"/>
                <a:ext cx="4918367" cy="620619"/>
              </a:xfrm>
              <a:prstGeom prst="rect">
                <a:avLst/>
              </a:prstGeom>
              <a:blipFill>
                <a:blip r:embed="rId5"/>
                <a:stretch>
                  <a:fillRect l="-620" r="-4957" b="-1287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B532BBB-CAD9-4D89-A3F7-277B9A1A3E45}"/>
              </a:ext>
            </a:extLst>
          </p:cNvPr>
          <p:cNvSpPr txBox="1"/>
          <p:nvPr/>
        </p:nvSpPr>
        <p:spPr>
          <a:xfrm>
            <a:off x="5920509" y="3923373"/>
            <a:ext cx="2655451" cy="584775"/>
          </a:xfrm>
          <a:prstGeom prst="rect">
            <a:avLst/>
          </a:prstGeom>
          <a:solidFill>
            <a:schemeClr val="accent4">
              <a:lumMod val="40000"/>
              <a:lumOff val="60000"/>
            </a:schemeClr>
          </a:solidFill>
        </p:spPr>
        <p:txBody>
          <a:bodyPr wrap="square" rtlCol="0">
            <a:spAutoFit/>
          </a:bodyPr>
          <a:lstStyle/>
          <a:p>
            <a:r>
              <a:rPr lang="zh-CN" altLang="en-US" sz="1600" b="1">
                <a:solidFill>
                  <a:schemeClr val="accent2">
                    <a:lumMod val="50000"/>
                  </a:schemeClr>
                </a:solidFill>
              </a:rPr>
              <a:t>使用特殊形式的上标表示谓词符号和函数符号的元数</a:t>
            </a:r>
          </a:p>
        </p:txBody>
      </p:sp>
    </p:spTree>
    <p:extLst>
      <p:ext uri="{BB962C8B-B14F-4D97-AF65-F5344CB8AC3E}">
        <p14:creationId xmlns:p14="http://schemas.microsoft.com/office/powerpoint/2010/main" val="244265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一阶逻辑公式的归纳定义</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3618B1F-F69E-4380-A19E-D5073CCEC9E2}"/>
                  </a:ext>
                </a:extLst>
              </p:cNvPr>
              <p:cNvSpPr txBox="1"/>
              <p:nvPr/>
            </p:nvSpPr>
            <p:spPr>
              <a:xfrm>
                <a:off x="568033" y="816689"/>
                <a:ext cx="8007927" cy="1015663"/>
              </a:xfrm>
              <a:prstGeom prst="rect">
                <a:avLst/>
              </a:prstGeom>
              <a:solidFill>
                <a:schemeClr val="accent5">
                  <a:lumMod val="20000"/>
                  <a:lumOff val="80000"/>
                </a:schemeClr>
              </a:solidFill>
            </p:spPr>
            <p:txBody>
              <a:bodyPr wrap="square" rtlCol="0">
                <a:spAutoFit/>
              </a:bodyPr>
              <a:lstStyle/>
              <a:p>
                <a:pPr>
                  <a:spcBef>
                    <a:spcPts val="600"/>
                  </a:spcBef>
                </a:pPr>
                <a:r>
                  <a:rPr lang="zh-CN" altLang="en-US" b="1">
                    <a:solidFill>
                      <a:srgbClr val="002060"/>
                    </a:solidFill>
                  </a:rPr>
                  <a:t>一阶逻辑公式是在给定非逻辑符号集</a:t>
                </a:r>
                <a14:m>
                  <m:oMath xmlns:m="http://schemas.openxmlformats.org/officeDocument/2006/math">
                    <m:r>
                      <a:rPr lang="zh-CN" altLang="en-US" b="1" i="1" smtClean="0">
                        <a:solidFill>
                          <a:srgbClr val="002060"/>
                        </a:solidFill>
                        <a:latin typeface="Cambria Math" panose="02040503050406030204" pitchFamily="18" charset="0"/>
                      </a:rPr>
                      <m:t>𝓒</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𝓡</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𝓕</m:t>
                    </m:r>
                  </m:oMath>
                </a14:m>
                <a:r>
                  <a:rPr lang="zh-CN" altLang="en-US" b="1">
                    <a:solidFill>
                      <a:srgbClr val="002060"/>
                    </a:solidFill>
                  </a:rPr>
                  <a:t>和个体变量集</a:t>
                </a:r>
                <a14:m>
                  <m:oMath xmlns:m="http://schemas.openxmlformats.org/officeDocument/2006/math">
                    <m:r>
                      <a:rPr lang="en-US" altLang="zh-CN" b="1" i="1" smtClean="0">
                        <a:solidFill>
                          <a:srgbClr val="002060"/>
                        </a:solidFill>
                        <a:latin typeface="Cambria Math" panose="02040503050406030204" pitchFamily="18" charset="0"/>
                      </a:rPr>
                      <m:t>𝑽</m:t>
                    </m:r>
                  </m:oMath>
                </a14:m>
                <a:r>
                  <a:rPr lang="zh-CN" altLang="en-US" b="1">
                    <a:solidFill>
                      <a:srgbClr val="002060"/>
                    </a:solidFill>
                  </a:rPr>
                  <a:t>上归纳定义</a:t>
                </a:r>
                <a:endParaRPr lang="en-US" altLang="zh-CN" b="1">
                  <a:solidFill>
                    <a:srgbClr val="002060"/>
                  </a:solidFill>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首先是定义</a:t>
                </a:r>
                <a:r>
                  <a:rPr lang="zh-CN" altLang="en-US" sz="1600" b="1">
                    <a:solidFill>
                      <a:srgbClr val="C00000"/>
                    </a:solidFill>
                    <a:latin typeface="+mn-ea"/>
                  </a:rPr>
                  <a:t>项</a:t>
                </a:r>
                <a:r>
                  <a:rPr lang="zh-CN" altLang="en-US" sz="1600" b="1">
                    <a:solidFill>
                      <a:schemeClr val="accent2">
                        <a:lumMod val="50000"/>
                      </a:schemeClr>
                    </a:solidFill>
                    <a:latin typeface="楷体" panose="02010609060101010101" pitchFamily="49" charset="-122"/>
                    <a:ea typeface="楷体" panose="02010609060101010101" pitchFamily="49" charset="-122"/>
                  </a:rPr>
                  <a:t>，也就是通常所说的“</a:t>
                </a:r>
                <a:r>
                  <a:rPr lang="zh-CN" altLang="en-US" sz="1600" b="1">
                    <a:solidFill>
                      <a:srgbClr val="C00000"/>
                    </a:solidFill>
                    <a:latin typeface="+mn-ea"/>
                  </a:rPr>
                  <a:t>表达式</a:t>
                </a:r>
                <a:r>
                  <a:rPr lang="zh-CN" altLang="en-US" sz="1600" b="1">
                    <a:solidFill>
                      <a:schemeClr val="accent2">
                        <a:lumMod val="50000"/>
                      </a:schemeClr>
                    </a:solidFill>
                    <a:latin typeface="楷体" panose="02010609060101010101" pitchFamily="49" charset="-122"/>
                    <a:ea typeface="楷体" panose="02010609060101010101" pitchFamily="49" charset="-122"/>
                  </a:rPr>
                  <a:t>”，用于构造复杂的个体</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然后是定义</a:t>
                </a:r>
                <a:r>
                  <a:rPr lang="zh-CN" altLang="en-US" sz="1600" b="1">
                    <a:solidFill>
                      <a:srgbClr val="C00000"/>
                    </a:solidFill>
                    <a:latin typeface="+mn-ea"/>
                  </a:rPr>
                  <a:t>一阶逻辑公式</a:t>
                </a:r>
                <a:r>
                  <a:rPr lang="zh-CN" altLang="en-US" sz="1600" b="1">
                    <a:solidFill>
                      <a:schemeClr val="accent2">
                        <a:lumMod val="50000"/>
                      </a:schemeClr>
                    </a:solidFill>
                    <a:latin typeface="楷体" panose="02010609060101010101" pitchFamily="49" charset="-122"/>
                    <a:ea typeface="楷体" panose="02010609060101010101" pitchFamily="49" charset="-122"/>
                  </a:rPr>
                  <a:t>，公式将具有真值，而项将对应个体，没有真值</a:t>
                </a:r>
              </a:p>
            </p:txBody>
          </p:sp>
        </mc:Choice>
        <mc:Fallback xmlns="">
          <p:sp>
            <p:nvSpPr>
              <p:cNvPr id="2" name="文本框 1">
                <a:extLst>
                  <a:ext uri="{FF2B5EF4-FFF2-40B4-BE49-F238E27FC236}">
                    <a16:creationId xmlns:a16="http://schemas.microsoft.com/office/drawing/2014/main" id="{23618B1F-F69E-4380-A19E-D5073CCEC9E2}"/>
                  </a:ext>
                </a:extLst>
              </p:cNvPr>
              <p:cNvSpPr txBox="1">
                <a:spLocks noRot="1" noChangeAspect="1" noMove="1" noResize="1" noEditPoints="1" noAdjustHandles="1" noChangeArrowheads="1" noChangeShapeType="1" noTextEdit="1"/>
              </p:cNvSpPr>
              <p:nvPr/>
            </p:nvSpPr>
            <p:spPr>
              <a:xfrm>
                <a:off x="568033" y="816689"/>
                <a:ext cx="8007927" cy="1015663"/>
              </a:xfrm>
              <a:prstGeom prst="rect">
                <a:avLst/>
              </a:prstGeom>
              <a:blipFill>
                <a:blip r:embed="rId2"/>
                <a:stretch>
                  <a:fillRect l="-609" t="-3593" b="-71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EDB26DE-E27F-4793-9039-F5111F03690C}"/>
                  </a:ext>
                </a:extLst>
              </p:cNvPr>
              <p:cNvSpPr txBox="1"/>
              <p:nvPr/>
            </p:nvSpPr>
            <p:spPr>
              <a:xfrm>
                <a:off x="568033" y="1948776"/>
                <a:ext cx="8007926" cy="2099036"/>
              </a:xfrm>
              <a:prstGeom prst="rect">
                <a:avLst/>
              </a:prstGeom>
              <a:solidFill>
                <a:schemeClr val="accent2">
                  <a:lumMod val="20000"/>
                  <a:lumOff val="80000"/>
                  <a:alpha val="50000"/>
                </a:schemeClr>
              </a:solidFill>
            </p:spPr>
            <p:txBody>
              <a:bodyPr wrap="square" rtlCol="0">
                <a:spAutoFit/>
              </a:bodyPr>
              <a:lstStyle/>
              <a:p>
                <a:pPr>
                  <a:lnSpc>
                    <a:spcPts val="2000"/>
                  </a:lnSpc>
                  <a:spcBef>
                    <a:spcPts val="600"/>
                  </a:spcBef>
                </a:pPr>
                <a:r>
                  <a:rPr lang="zh-CN" altLang="en-US" sz="1600" b="1">
                    <a:solidFill>
                      <a:schemeClr val="accent2">
                        <a:lumMod val="50000"/>
                      </a:schemeClr>
                    </a:solidFill>
                  </a:rPr>
                  <a:t>给定非逻辑符号集</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𝓒</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ea typeface="Cambria Math" panose="02040503050406030204" pitchFamily="18" charset="0"/>
                      </a:rPr>
                      <m:t>𝓡</m:t>
                    </m:r>
                    <m:r>
                      <a:rPr lang="en-US" altLang="zh-CN" sz="1600" b="1" i="1">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ea typeface="Cambria Math" panose="02040503050406030204" pitchFamily="18" charset="0"/>
                      </a:rPr>
                      <m:t>𝓕</m:t>
                    </m:r>
                  </m:oMath>
                </a14:m>
                <a:r>
                  <a:rPr lang="zh-CN" altLang="en-US" sz="1600" b="1">
                    <a:solidFill>
                      <a:schemeClr val="accent2">
                        <a:lumMod val="50000"/>
                      </a:schemeClr>
                    </a:solidFill>
                  </a:rPr>
                  <a:t>和个体变量集</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𝑽</m:t>
                    </m:r>
                  </m:oMath>
                </a14:m>
                <a:r>
                  <a:rPr lang="zh-CN" altLang="en-US" sz="1600" b="1">
                    <a:solidFill>
                      <a:schemeClr val="accent2">
                        <a:lumMod val="50000"/>
                      </a:schemeClr>
                    </a:solidFill>
                  </a:rPr>
                  <a:t>，</a:t>
                </a:r>
                <a:r>
                  <a:rPr lang="zh-CN" altLang="en-US" sz="1600" b="1">
                    <a:solidFill>
                      <a:srgbClr val="C00000"/>
                    </a:solidFill>
                  </a:rPr>
                  <a:t>一阶逻辑公式</a:t>
                </a:r>
                <a:r>
                  <a:rPr lang="zh-CN" altLang="en-US" sz="1600" b="1">
                    <a:solidFill>
                      <a:schemeClr val="accent2">
                        <a:lumMod val="50000"/>
                      </a:schemeClr>
                    </a:solidFill>
                  </a:rPr>
                  <a:t>集记为</a:t>
                </a:r>
                <a14:m>
                  <m:oMath xmlns:m="http://schemas.openxmlformats.org/officeDocument/2006/math">
                    <m:r>
                      <a:rPr lang="zh-CN" altLang="en-US" sz="1600" b="1" i="1" smtClean="0">
                        <a:solidFill>
                          <a:schemeClr val="accent2">
                            <a:lumMod val="50000"/>
                          </a:schemeClr>
                        </a:solidFill>
                        <a:latin typeface="Cambria Math" panose="02040503050406030204" pitchFamily="18" charset="0"/>
                      </a:rPr>
                      <m:t>𝓛</m:t>
                    </m:r>
                  </m:oMath>
                </a14:m>
                <a:r>
                  <a:rPr lang="zh-CN" altLang="en-US" sz="1600" b="1">
                    <a:solidFill>
                      <a:schemeClr val="accent2">
                        <a:lumMod val="50000"/>
                      </a:schemeClr>
                    </a:solidFill>
                  </a:rPr>
                  <a:t>，归纳定义为：</a:t>
                </a:r>
                <a:endParaRPr lang="en-US" altLang="zh-CN" sz="1600" b="1">
                  <a:solidFill>
                    <a:schemeClr val="accent2">
                      <a:lumMod val="50000"/>
                    </a:schemeClr>
                  </a:solidFill>
                </a:endParaRPr>
              </a:p>
              <a:p>
                <a:pPr marL="214313" indent="-214313">
                  <a:lnSpc>
                    <a:spcPts val="1800"/>
                  </a:lnSpc>
                  <a:spcBef>
                    <a:spcPts val="450"/>
                  </a:spcBef>
                  <a:buFont typeface="Arial" panose="020B0604020202020204" pitchFamily="34" charset="0"/>
                  <a:buChar char="•"/>
                </a:pPr>
                <a:r>
                  <a:rPr lang="zh-CN" altLang="en-US" sz="1400" b="1">
                    <a:solidFill>
                      <a:srgbClr val="C00000"/>
                    </a:solidFill>
                  </a:rPr>
                  <a:t>归纳基：</a:t>
                </a:r>
                <a:endParaRPr lang="en-US" altLang="zh-CN" sz="1400" b="1">
                  <a:solidFill>
                    <a:srgbClr val="C00000"/>
                  </a:solidFill>
                </a:endParaRPr>
              </a:p>
              <a:p>
                <a:pPr marL="557213" lvl="1" indent="-214313">
                  <a:lnSpc>
                    <a:spcPts val="1800"/>
                  </a:lnSpc>
                  <a:spcBef>
                    <a:spcPts val="45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对任意</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𝒏</m:t>
                    </m:r>
                  </m:oMath>
                </a14:m>
                <a:r>
                  <a:rPr lang="zh-CN" altLang="en-US" sz="1400" b="1">
                    <a:solidFill>
                      <a:srgbClr val="002060"/>
                    </a:solidFill>
                    <a:latin typeface="楷体" panose="02010609060101010101" pitchFamily="49" charset="-122"/>
                    <a:ea typeface="楷体" panose="02010609060101010101" pitchFamily="49" charset="-122"/>
                  </a:rPr>
                  <a:t>元谓词</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𝑭</m:t>
                    </m:r>
                    <m:r>
                      <a:rPr lang="en-US" altLang="zh-CN" sz="1400" b="1" i="1" smtClean="0">
                        <a:solidFill>
                          <a:srgbClr val="002060"/>
                        </a:solidFill>
                        <a:latin typeface="Cambria Math" panose="02040503050406030204" pitchFamily="18" charset="0"/>
                        <a:ea typeface="楷体" panose="02010609060101010101" pitchFamily="49" charset="-122"/>
                      </a:rPr>
                      <m:t>∈</m:t>
                    </m:r>
                    <m:r>
                      <a:rPr lang="zh-CN" altLang="en-US" sz="1400" b="1" i="1" smtClean="0">
                        <a:solidFill>
                          <a:srgbClr val="002060"/>
                        </a:solidFill>
                        <a:latin typeface="Cambria Math" panose="02040503050406030204" pitchFamily="18" charset="0"/>
                        <a:ea typeface="楷体" panose="02010609060101010101" pitchFamily="49" charset="-122"/>
                      </a:rPr>
                      <m:t>𝓡</m:t>
                    </m:r>
                  </m:oMath>
                </a14:m>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i="1">
                            <a:solidFill>
                              <a:srgbClr val="002060"/>
                            </a:solidFill>
                            <a:latin typeface="Cambria Math" panose="02040503050406030204" pitchFamily="18" charset="0"/>
                            <a:ea typeface="楷体" panose="02010609060101010101" pitchFamily="49" charset="-122"/>
                          </a:rPr>
                          <m:t>𝒕</m:t>
                        </m:r>
                      </m:e>
                      <m:sub>
                        <m:r>
                          <a:rPr lang="en-US" altLang="zh-CN" sz="1400" b="1" i="1">
                            <a:solidFill>
                              <a:srgbClr val="002060"/>
                            </a:solidFill>
                            <a:latin typeface="Cambria Math" panose="02040503050406030204" pitchFamily="18" charset="0"/>
                            <a:ea typeface="楷体" panose="02010609060101010101" pitchFamily="49" charset="-122"/>
                          </a:rPr>
                          <m:t>𝟏</m:t>
                        </m:r>
                      </m:sub>
                    </m:sSub>
                    <m:r>
                      <a:rPr lang="en-US" altLang="zh-CN" sz="1400" b="1">
                        <a:solidFill>
                          <a:srgbClr val="002060"/>
                        </a:solidFill>
                        <a:latin typeface="Cambria Math" panose="02040503050406030204" pitchFamily="18" charset="0"/>
                        <a:ea typeface="楷体" panose="02010609060101010101" pitchFamily="49" charset="-122"/>
                      </a:rPr>
                      <m:t>, ⋯, </m:t>
                    </m:r>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i="1">
                            <a:solidFill>
                              <a:srgbClr val="002060"/>
                            </a:solidFill>
                            <a:latin typeface="Cambria Math" panose="02040503050406030204" pitchFamily="18" charset="0"/>
                            <a:ea typeface="楷体" panose="02010609060101010101" pitchFamily="49" charset="-122"/>
                          </a:rPr>
                          <m:t>𝒕</m:t>
                        </m:r>
                      </m:e>
                      <m:sub>
                        <m:r>
                          <a:rPr lang="en-US" altLang="zh-CN" sz="1400" b="1" i="1">
                            <a:solidFill>
                              <a:srgbClr val="002060"/>
                            </a:solidFill>
                            <a:latin typeface="Cambria Math" panose="02040503050406030204" pitchFamily="18" charset="0"/>
                            <a:ea typeface="楷体" panose="02010609060101010101" pitchFamily="49" charset="-122"/>
                          </a:rPr>
                          <m:t>𝒏</m:t>
                        </m:r>
                      </m:sub>
                    </m:sSub>
                  </m:oMath>
                </a14:m>
                <a:r>
                  <a:rPr lang="zh-CN" altLang="en-US" sz="1400" b="1">
                    <a:solidFill>
                      <a:srgbClr val="002060"/>
                    </a:solidFill>
                    <a:latin typeface="楷体" panose="02010609060101010101" pitchFamily="49" charset="-122"/>
                    <a:ea typeface="楷体" panose="02010609060101010101" pitchFamily="49" charset="-122"/>
                  </a:rPr>
                  <a:t>是项，则</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𝑭</m:t>
                    </m:r>
                    <m:d>
                      <m:dPr>
                        <m:ctrlPr>
                          <a:rPr lang="en-US" altLang="zh-CN" sz="1400" b="1" i="1">
                            <a:solidFill>
                              <a:srgbClr val="002060"/>
                            </a:solidFill>
                            <a:latin typeface="Cambria Math" panose="02040503050406030204" pitchFamily="18" charset="0"/>
                            <a:ea typeface="楷体" panose="02010609060101010101" pitchFamily="49" charset="-122"/>
                          </a:rPr>
                        </m:ctrlPr>
                      </m:dPr>
                      <m:e>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i="1">
                                <a:solidFill>
                                  <a:srgbClr val="002060"/>
                                </a:solidFill>
                                <a:latin typeface="Cambria Math" panose="02040503050406030204" pitchFamily="18" charset="0"/>
                                <a:ea typeface="楷体" panose="02010609060101010101" pitchFamily="49" charset="-122"/>
                              </a:rPr>
                              <m:t>𝒕</m:t>
                            </m:r>
                          </m:e>
                          <m:sub>
                            <m:r>
                              <a:rPr lang="en-US" altLang="zh-CN" sz="1400" b="1" i="1">
                                <a:solidFill>
                                  <a:srgbClr val="002060"/>
                                </a:solidFill>
                                <a:latin typeface="Cambria Math" panose="02040503050406030204" pitchFamily="18" charset="0"/>
                                <a:ea typeface="楷体" panose="02010609060101010101" pitchFamily="49" charset="-122"/>
                              </a:rPr>
                              <m:t>𝟏</m:t>
                            </m:r>
                          </m:sub>
                        </m:sSub>
                        <m:r>
                          <a:rPr lang="en-US" altLang="zh-CN" sz="1400" b="1">
                            <a:solidFill>
                              <a:srgbClr val="002060"/>
                            </a:solidFill>
                            <a:latin typeface="Cambria Math" panose="02040503050406030204" pitchFamily="18" charset="0"/>
                            <a:ea typeface="楷体" panose="02010609060101010101" pitchFamily="49" charset="-122"/>
                          </a:rPr>
                          <m:t>, ⋯,</m:t>
                        </m:r>
                        <m:sSub>
                          <m:sSubPr>
                            <m:ctrlPr>
                              <a:rPr lang="en-US" altLang="zh-CN" sz="1400" b="1" i="1">
                                <a:solidFill>
                                  <a:srgbClr val="002060"/>
                                </a:solidFill>
                                <a:latin typeface="Cambria Math" panose="02040503050406030204" pitchFamily="18" charset="0"/>
                                <a:ea typeface="楷体" panose="02010609060101010101" pitchFamily="49" charset="-122"/>
                              </a:rPr>
                            </m:ctrlPr>
                          </m:sSubPr>
                          <m:e>
                            <m:r>
                              <a:rPr lang="en-US" altLang="zh-CN" sz="1400" b="1" i="1">
                                <a:solidFill>
                                  <a:srgbClr val="002060"/>
                                </a:solidFill>
                                <a:latin typeface="Cambria Math" panose="02040503050406030204" pitchFamily="18" charset="0"/>
                                <a:ea typeface="楷体" panose="02010609060101010101" pitchFamily="49" charset="-122"/>
                              </a:rPr>
                              <m:t>𝒕</m:t>
                            </m:r>
                          </m:e>
                          <m:sub>
                            <m:r>
                              <a:rPr lang="en-US" altLang="zh-CN" sz="1400" b="1" i="1">
                                <a:solidFill>
                                  <a:srgbClr val="002060"/>
                                </a:solidFill>
                                <a:latin typeface="Cambria Math" panose="02040503050406030204" pitchFamily="18" charset="0"/>
                                <a:ea typeface="楷体" panose="02010609060101010101" pitchFamily="49" charset="-122"/>
                              </a:rPr>
                              <m:t>𝒏</m:t>
                            </m:r>
                          </m:sub>
                        </m:sSub>
                      </m:e>
                    </m:d>
                  </m:oMath>
                </a14:m>
                <a:r>
                  <a:rPr lang="zh-CN" altLang="en-US" sz="1400" b="1">
                    <a:solidFill>
                      <a:srgbClr val="002060"/>
                    </a:solidFill>
                    <a:latin typeface="楷体" panose="02010609060101010101" pitchFamily="49" charset="-122"/>
                    <a:ea typeface="楷体" panose="02010609060101010101" pitchFamily="49" charset="-122"/>
                  </a:rPr>
                  <a:t>是一阶逻辑公式，且称为</a:t>
                </a:r>
                <a:r>
                  <a:rPr lang="zh-CN" altLang="en-US" sz="1400" b="1">
                    <a:solidFill>
                      <a:srgbClr val="C00000"/>
                    </a:solidFill>
                    <a:latin typeface="黑体" panose="02010609060101010101" pitchFamily="49" charset="-122"/>
                    <a:ea typeface="黑体" panose="02010609060101010101" pitchFamily="49" charset="-122"/>
                  </a:rPr>
                  <a:t>原子公式</a:t>
                </a:r>
                <a:endParaRPr lang="en-US" altLang="zh-CN" sz="1400" b="1">
                  <a:solidFill>
                    <a:srgbClr val="C00000"/>
                  </a:solidFill>
                  <a:latin typeface="黑体" panose="02010609060101010101" pitchFamily="49" charset="-122"/>
                  <a:ea typeface="黑体" panose="02010609060101010101" pitchFamily="49" charset="-122"/>
                </a:endParaRPr>
              </a:p>
              <a:p>
                <a:pPr marL="214313" indent="-214313">
                  <a:lnSpc>
                    <a:spcPts val="1800"/>
                  </a:lnSpc>
                  <a:spcBef>
                    <a:spcPts val="450"/>
                  </a:spcBef>
                  <a:buFont typeface="Arial" panose="020B0604020202020204" pitchFamily="34" charset="0"/>
                  <a:buChar char="•"/>
                </a:pPr>
                <a:r>
                  <a:rPr lang="zh-CN" altLang="en-US" sz="1400" b="1">
                    <a:solidFill>
                      <a:srgbClr val="C00000"/>
                    </a:solidFill>
                  </a:rPr>
                  <a:t>归纳步：</a:t>
                </a:r>
              </a:p>
              <a:p>
                <a:pPr marL="557213" lvl="1" indent="-214313">
                  <a:lnSpc>
                    <a:spcPts val="1800"/>
                  </a:lnSpc>
                  <a:spcBef>
                    <a:spcPts val="45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是一阶逻辑公式，则</a:t>
                </a:r>
                <a14:m>
                  <m:oMath xmlns:m="http://schemas.openxmlformats.org/officeDocument/2006/math">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𝑨</m:t>
                        </m:r>
                      </m:e>
                    </m:d>
                  </m:oMath>
                </a14:m>
                <a:r>
                  <a:rPr lang="zh-CN" altLang="en-US" sz="1400" b="1">
                    <a:solidFill>
                      <a:srgbClr val="002060"/>
                    </a:solidFill>
                    <a:latin typeface="楷体" panose="02010609060101010101" pitchFamily="49" charset="-122"/>
                    <a:ea typeface="楷体" panose="02010609060101010101" pitchFamily="49" charset="-122"/>
                  </a:rPr>
                  <a:t>是一阶逻辑公式</a:t>
                </a:r>
              </a:p>
              <a:p>
                <a:pPr marL="557213" lvl="1" indent="-214313">
                  <a:lnSpc>
                    <a:spcPts val="1800"/>
                  </a:lnSpc>
                  <a:spcBef>
                    <a:spcPts val="45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a:solidFill>
                          <a:srgbClr val="002060"/>
                        </a:solidFill>
                        <a:latin typeface="Cambria Math" panose="02040503050406030204" pitchFamily="18" charset="0"/>
                        <a:ea typeface="楷体" panose="02010609060101010101" pitchFamily="49" charset="-122"/>
                      </a:rPr>
                      <m:t>, </m:t>
                    </m:r>
                    <m:r>
                      <a:rPr lang="en-US" altLang="zh-CN" sz="1400" b="1" i="1">
                        <a:solidFill>
                          <a:srgbClr val="002060"/>
                        </a:solidFill>
                        <a:latin typeface="Cambria Math" panose="02040503050406030204" pitchFamily="18" charset="0"/>
                        <a:ea typeface="楷体" panose="02010609060101010101" pitchFamily="49" charset="-122"/>
                      </a:rPr>
                      <m:t>𝑩</m:t>
                    </m:r>
                  </m:oMath>
                </a14:m>
                <a:r>
                  <a:rPr lang="zh-CN" altLang="en-US" sz="1400" b="1">
                    <a:solidFill>
                      <a:srgbClr val="002060"/>
                    </a:solidFill>
                    <a:latin typeface="楷体" panose="02010609060101010101" pitchFamily="49" charset="-122"/>
                    <a:ea typeface="楷体" panose="02010609060101010101" pitchFamily="49" charset="-122"/>
                  </a:rPr>
                  <a:t>是一阶逻辑公式，则</a:t>
                </a:r>
                <a14:m>
                  <m:oMath xmlns:m="http://schemas.openxmlformats.org/officeDocument/2006/math">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𝑩</m:t>
                        </m:r>
                      </m:e>
                    </m:d>
                    <m:r>
                      <a:rPr lang="en-US" altLang="zh-CN" sz="1400" b="1">
                        <a:solidFill>
                          <a:srgbClr val="002060"/>
                        </a:solidFill>
                        <a:latin typeface="Cambria Math" panose="02040503050406030204" pitchFamily="18" charset="0"/>
                        <a:ea typeface="楷体" panose="02010609060101010101" pitchFamily="49" charset="-122"/>
                      </a:rPr>
                      <m:t>, </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𝑩</m:t>
                        </m:r>
                      </m:e>
                    </m:d>
                    <m:r>
                      <a:rPr lang="en-US" altLang="zh-CN" sz="1400" b="1">
                        <a:solidFill>
                          <a:srgbClr val="002060"/>
                        </a:solidFill>
                        <a:latin typeface="Cambria Math" panose="02040503050406030204" pitchFamily="18" charset="0"/>
                        <a:ea typeface="楷体" panose="02010609060101010101" pitchFamily="49" charset="-122"/>
                      </a:rPr>
                      <m:t>, </m:t>
                    </m:r>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𝑩</m:t>
                        </m:r>
                      </m:e>
                    </m:d>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d>
                      <m:dPr>
                        <m:ctrlPr>
                          <a:rPr lang="en-US" altLang="zh-CN" sz="1400" b="1" i="1">
                            <a:solidFill>
                              <a:srgbClr val="002060"/>
                            </a:solidFill>
                            <a:latin typeface="Cambria Math" panose="02040503050406030204" pitchFamily="18" charset="0"/>
                            <a:ea typeface="楷体" panose="02010609060101010101" pitchFamily="49" charset="-122"/>
                          </a:rPr>
                        </m:ctrlPr>
                      </m:dPr>
                      <m:e>
                        <m:r>
                          <a:rPr lang="en-US" altLang="zh-CN" sz="1400" b="1" i="1">
                            <a:solidFill>
                              <a:srgbClr val="002060"/>
                            </a:solidFill>
                            <a:latin typeface="Cambria Math" panose="02040503050406030204" pitchFamily="18" charset="0"/>
                            <a:ea typeface="楷体" panose="02010609060101010101" pitchFamily="49" charset="-122"/>
                          </a:rPr>
                          <m:t>𝑨</m:t>
                        </m:r>
                        <m:r>
                          <a:rPr lang="en-US" altLang="zh-CN" sz="1400" b="1">
                            <a:solidFill>
                              <a:srgbClr val="002060"/>
                            </a:solidFill>
                            <a:latin typeface="Cambria Math" panose="02040503050406030204" pitchFamily="18" charset="0"/>
                            <a:ea typeface="楷体" panose="02010609060101010101" pitchFamily="49" charset="-122"/>
                          </a:rPr>
                          <m:t>↔</m:t>
                        </m:r>
                        <m:r>
                          <a:rPr lang="en-US" altLang="zh-CN" sz="1400" b="1" i="1">
                            <a:solidFill>
                              <a:srgbClr val="002060"/>
                            </a:solidFill>
                            <a:latin typeface="Cambria Math" panose="02040503050406030204" pitchFamily="18" charset="0"/>
                            <a:ea typeface="楷体" panose="02010609060101010101" pitchFamily="49" charset="-122"/>
                          </a:rPr>
                          <m:t>𝑩</m:t>
                        </m:r>
                      </m:e>
                    </m:d>
                  </m:oMath>
                </a14:m>
                <a:r>
                  <a:rPr lang="zh-CN" altLang="en-US" sz="1400" b="1">
                    <a:solidFill>
                      <a:srgbClr val="002060"/>
                    </a:solidFill>
                    <a:latin typeface="楷体" panose="02010609060101010101" pitchFamily="49" charset="-122"/>
                    <a:ea typeface="楷体" panose="02010609060101010101" pitchFamily="49" charset="-122"/>
                  </a:rPr>
                  <a:t>是一阶逻辑公式</a:t>
                </a:r>
              </a:p>
              <a:p>
                <a:pPr marL="557213" lvl="1" indent="-214313">
                  <a:lnSpc>
                    <a:spcPts val="1800"/>
                  </a:lnSpc>
                  <a:spcBef>
                    <a:spcPts val="450"/>
                  </a:spcBef>
                  <a:buFont typeface="Arial" panose="020B0604020202020204" pitchFamily="34" charset="0"/>
                  <a:buChar char="•"/>
                </a:pPr>
                <a:r>
                  <a:rPr lang="zh-CN" altLang="en-US" sz="1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是一阶逻辑公式，</a:t>
                </a:r>
                <a14:m>
                  <m:oMath xmlns:m="http://schemas.openxmlformats.org/officeDocument/2006/math">
                    <m:r>
                      <a:rPr lang="en-US" altLang="zh-CN" sz="1400" b="1" i="1">
                        <a:solidFill>
                          <a:srgbClr val="002060"/>
                        </a:solidFill>
                        <a:latin typeface="Cambria Math" panose="02040503050406030204" pitchFamily="18" charset="0"/>
                        <a:ea typeface="楷体" panose="02010609060101010101" pitchFamily="49" charset="-122"/>
                      </a:rPr>
                      <m:t>𝒙</m:t>
                    </m:r>
                  </m:oMath>
                </a14:m>
                <a:r>
                  <a:rPr lang="zh-CN" altLang="en-US" sz="1400" b="1">
                    <a:solidFill>
                      <a:srgbClr val="002060"/>
                    </a:solidFill>
                    <a:latin typeface="楷体" panose="02010609060101010101" pitchFamily="49" charset="-122"/>
                    <a:ea typeface="楷体" panose="02010609060101010101" pitchFamily="49" charset="-122"/>
                  </a:rPr>
                  <a:t>是个体变量，则</a:t>
                </a:r>
                <a14:m>
                  <m:oMath xmlns:m="http://schemas.openxmlformats.org/officeDocument/2006/math">
                    <m:r>
                      <a:rPr lang="en-US" altLang="zh-CN" sz="1400" b="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𝒙</m:t>
                    </m:r>
                    <m:r>
                      <a:rPr lang="en-US" altLang="zh-CN" sz="1400" b="1">
                        <a:solidFill>
                          <a:srgbClr val="C00000"/>
                        </a:solidFill>
                        <a:latin typeface="Cambria Math" panose="02040503050406030204" pitchFamily="18" charset="0"/>
                        <a:ea typeface="楷体" panose="02010609060101010101" pitchFamily="49" charset="-122"/>
                      </a:rPr>
                      <m:t> </m:t>
                    </m:r>
                    <m:r>
                      <a:rPr lang="en-US" altLang="zh-CN" sz="1400" b="1" i="1">
                        <a:solidFill>
                          <a:srgbClr val="C0000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400" b="1">
                        <a:solidFill>
                          <a:srgbClr val="C00000"/>
                        </a:solidFill>
                        <a:latin typeface="Cambria Math" panose="02040503050406030204" pitchFamily="18" charset="0"/>
                        <a:ea typeface="楷体" panose="02010609060101010101" pitchFamily="49" charset="-122"/>
                      </a:rPr>
                      <m:t>∃</m:t>
                    </m:r>
                    <m:r>
                      <a:rPr lang="en-US" altLang="zh-CN" sz="1400" b="1" i="1">
                        <a:solidFill>
                          <a:srgbClr val="C00000"/>
                        </a:solidFill>
                        <a:latin typeface="Cambria Math" panose="02040503050406030204" pitchFamily="18" charset="0"/>
                        <a:ea typeface="楷体" panose="02010609060101010101" pitchFamily="49" charset="-122"/>
                      </a:rPr>
                      <m:t>𝒙</m:t>
                    </m:r>
                    <m:r>
                      <a:rPr lang="en-US" altLang="zh-CN" sz="1400" b="1">
                        <a:solidFill>
                          <a:srgbClr val="C00000"/>
                        </a:solidFill>
                        <a:latin typeface="Cambria Math" panose="02040503050406030204" pitchFamily="18" charset="0"/>
                        <a:ea typeface="楷体" panose="02010609060101010101" pitchFamily="49" charset="-122"/>
                      </a:rPr>
                      <m:t> </m:t>
                    </m:r>
                    <m:r>
                      <a:rPr lang="en-US" altLang="zh-CN" sz="1400" b="1" i="1">
                        <a:solidFill>
                          <a:srgbClr val="C00000"/>
                        </a:solidFill>
                        <a:latin typeface="Cambria Math" panose="02040503050406030204" pitchFamily="18" charset="0"/>
                        <a:ea typeface="楷体" panose="02010609060101010101" pitchFamily="49" charset="-122"/>
                      </a:rPr>
                      <m:t>𝑨</m:t>
                    </m:r>
                  </m:oMath>
                </a14:m>
                <a:r>
                  <a:rPr lang="zh-CN" altLang="en-US" sz="1400" b="1">
                    <a:solidFill>
                      <a:srgbClr val="002060"/>
                    </a:solidFill>
                    <a:latin typeface="楷体" panose="02010609060101010101" pitchFamily="49" charset="-122"/>
                    <a:ea typeface="楷体" panose="02010609060101010101" pitchFamily="49" charset="-122"/>
                  </a:rPr>
                  <a:t>是一阶逻辑公式</a:t>
                </a:r>
              </a:p>
            </p:txBody>
          </p:sp>
        </mc:Choice>
        <mc:Fallback xmlns="">
          <p:sp>
            <p:nvSpPr>
              <p:cNvPr id="9" name="文本框 8">
                <a:extLst>
                  <a:ext uri="{FF2B5EF4-FFF2-40B4-BE49-F238E27FC236}">
                    <a16:creationId xmlns:a16="http://schemas.microsoft.com/office/drawing/2014/main" id="{5EDB26DE-E27F-4793-9039-F5111F03690C}"/>
                  </a:ext>
                </a:extLst>
              </p:cNvPr>
              <p:cNvSpPr txBox="1">
                <a:spLocks noRot="1" noChangeAspect="1" noMove="1" noResize="1" noEditPoints="1" noAdjustHandles="1" noChangeArrowheads="1" noChangeShapeType="1" noTextEdit="1"/>
              </p:cNvSpPr>
              <p:nvPr/>
            </p:nvSpPr>
            <p:spPr>
              <a:xfrm>
                <a:off x="568033" y="1948776"/>
                <a:ext cx="8007926" cy="2099036"/>
              </a:xfrm>
              <a:prstGeom prst="rect">
                <a:avLst/>
              </a:prstGeom>
              <a:blipFill>
                <a:blip r:embed="rId3"/>
                <a:stretch>
                  <a:fillRect l="-381" t="-872" b="-174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910AF0C-DD11-4DCC-A5A4-A6637ABF168A}"/>
              </a:ext>
            </a:extLst>
          </p:cNvPr>
          <p:cNvSpPr txBox="1"/>
          <p:nvPr/>
        </p:nvSpPr>
        <p:spPr>
          <a:xfrm>
            <a:off x="5107708" y="4161816"/>
            <a:ext cx="3468251"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也将一阶逻辑公式直接称为</a:t>
            </a:r>
            <a:r>
              <a:rPr lang="zh-CN" altLang="en-US" sz="1600" b="1">
                <a:solidFill>
                  <a:srgbClr val="C00000"/>
                </a:solidFill>
              </a:rPr>
              <a:t>一阶公式</a:t>
            </a:r>
          </a:p>
        </p:txBody>
      </p:sp>
      <p:sp>
        <p:nvSpPr>
          <p:cNvPr id="6" name="文本框 5">
            <a:extLst>
              <a:ext uri="{FF2B5EF4-FFF2-40B4-BE49-F238E27FC236}">
                <a16:creationId xmlns:a16="http://schemas.microsoft.com/office/drawing/2014/main" id="{A258808E-8E5B-423D-B107-BB9BCE7A6E4A}"/>
              </a:ext>
            </a:extLst>
          </p:cNvPr>
          <p:cNvSpPr txBox="1"/>
          <p:nvPr/>
        </p:nvSpPr>
        <p:spPr>
          <a:xfrm>
            <a:off x="568033" y="4164236"/>
            <a:ext cx="4234869" cy="338554"/>
          </a:xfrm>
          <a:prstGeom prst="rect">
            <a:avLst/>
          </a:prstGeom>
          <a:solidFill>
            <a:schemeClr val="accent2">
              <a:lumMod val="40000"/>
              <a:lumOff val="60000"/>
            </a:schemeClr>
          </a:solidFill>
        </p:spPr>
        <p:txBody>
          <a:bodyPr wrap="square" rtlCol="0">
            <a:spAutoFit/>
          </a:bodyPr>
          <a:lstStyle/>
          <a:p>
            <a:r>
              <a:rPr lang="zh-CN" altLang="en-US" sz="1600" b="1">
                <a:solidFill>
                  <a:srgbClr val="C00000"/>
                </a:solidFill>
              </a:rPr>
              <a:t>“一阶”的含义就是指量词只能作用于个体变量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F7FB518-8A19-4CA0-8B24-EDB47B199D10}"/>
                  </a:ext>
                </a:extLst>
              </p:cNvPr>
              <p:cNvSpPr txBox="1"/>
              <p:nvPr/>
            </p:nvSpPr>
            <p:spPr>
              <a:xfrm>
                <a:off x="5308464" y="2917931"/>
                <a:ext cx="3267496" cy="461665"/>
              </a:xfrm>
              <a:prstGeom prst="rect">
                <a:avLst/>
              </a:prstGeom>
              <a:solidFill>
                <a:schemeClr val="accent6">
                  <a:lumMod val="50000"/>
                </a:schemeClr>
              </a:solidFill>
            </p:spPr>
            <p:txBody>
              <a:bodyPr wrap="square" rtlCol="0">
                <a:spAutoFit/>
              </a:bodyPr>
              <a:lstStyle/>
              <a:p>
                <a:r>
                  <a:rPr lang="zh-CN" altLang="en-US" sz="1200" b="1">
                    <a:solidFill>
                      <a:schemeClr val="bg1"/>
                    </a:solidFill>
                  </a:rPr>
                  <a:t>后面也用</a:t>
                </a:r>
                <a14:m>
                  <m:oMath xmlns:m="http://schemas.openxmlformats.org/officeDocument/2006/math">
                    <m:r>
                      <a:rPr lang="en-US" altLang="zh-CN" sz="1200" b="1" i="1" smtClean="0">
                        <a:solidFill>
                          <a:schemeClr val="bg1"/>
                        </a:solidFill>
                        <a:latin typeface="Cambria Math" panose="02040503050406030204" pitchFamily="18" charset="0"/>
                        <a:ea typeface="Cambria Math" panose="02040503050406030204" pitchFamily="18" charset="0"/>
                      </a:rPr>
                      <m:t>𝓛</m:t>
                    </m:r>
                  </m:oMath>
                </a14:m>
                <a:r>
                  <a:rPr lang="zh-CN" altLang="en-US" sz="1200" b="1">
                    <a:solidFill>
                      <a:schemeClr val="bg1"/>
                    </a:solidFill>
                  </a:rPr>
                  <a:t>表示非逻辑符号集</a:t>
                </a:r>
                <a14:m>
                  <m:oMath xmlns:m="http://schemas.openxmlformats.org/officeDocument/2006/math">
                    <m:r>
                      <a:rPr lang="zh-CN" altLang="en-US" sz="1200" b="1" i="1" smtClean="0">
                        <a:solidFill>
                          <a:schemeClr val="bg1"/>
                        </a:solidFill>
                        <a:latin typeface="Cambria Math" panose="02040503050406030204" pitchFamily="18" charset="0"/>
                      </a:rPr>
                      <m:t>𝓒</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ea typeface="Cambria Math" panose="02040503050406030204" pitchFamily="18" charset="0"/>
                      </a:rPr>
                      <m:t>𝓡</m:t>
                    </m:r>
                    <m:r>
                      <a:rPr lang="en-US" altLang="zh-CN" sz="1200" b="1" i="1" smtClean="0">
                        <a:solidFill>
                          <a:schemeClr val="bg1"/>
                        </a:solidFill>
                        <a:latin typeface="Cambria Math" panose="02040503050406030204" pitchFamily="18" charset="0"/>
                      </a:rPr>
                      <m:t>∪</m:t>
                    </m:r>
                    <m:r>
                      <a:rPr lang="en-US" altLang="zh-CN" sz="1200" b="1" i="1" smtClean="0">
                        <a:solidFill>
                          <a:schemeClr val="bg1"/>
                        </a:solidFill>
                        <a:latin typeface="Cambria Math" panose="02040503050406030204" pitchFamily="18" charset="0"/>
                        <a:ea typeface="Cambria Math" panose="02040503050406030204" pitchFamily="18" charset="0"/>
                      </a:rPr>
                      <m:t>𝓕</m:t>
                    </m:r>
                  </m:oMath>
                </a14:m>
                <a:r>
                  <a:rPr lang="zh-CN" altLang="en-US" sz="1200" b="1">
                    <a:solidFill>
                      <a:schemeClr val="bg1"/>
                    </a:solidFill>
                  </a:rPr>
                  <a:t>，因为实际上一阶逻辑公式主要由非逻辑符号集决定</a:t>
                </a:r>
              </a:p>
            </p:txBody>
          </p:sp>
        </mc:Choice>
        <mc:Fallback xmlns="">
          <p:sp>
            <p:nvSpPr>
              <p:cNvPr id="3" name="文本框 2">
                <a:extLst>
                  <a:ext uri="{FF2B5EF4-FFF2-40B4-BE49-F238E27FC236}">
                    <a16:creationId xmlns:a16="http://schemas.microsoft.com/office/drawing/2014/main" id="{7F7FB518-8A19-4CA0-8B24-EDB47B199D10}"/>
                  </a:ext>
                </a:extLst>
              </p:cNvPr>
              <p:cNvSpPr txBox="1">
                <a:spLocks noRot="1" noChangeAspect="1" noMove="1" noResize="1" noEditPoints="1" noAdjustHandles="1" noChangeArrowheads="1" noChangeShapeType="1" noTextEdit="1"/>
              </p:cNvSpPr>
              <p:nvPr/>
            </p:nvSpPr>
            <p:spPr>
              <a:xfrm>
                <a:off x="5308464" y="2917931"/>
                <a:ext cx="3267496" cy="461665"/>
              </a:xfrm>
              <a:prstGeom prst="rect">
                <a:avLst/>
              </a:prstGeom>
              <a:blipFill>
                <a:blip r:embed="rId4"/>
                <a:stretch>
                  <a:fillRect l="-187" t="-1333" b="-1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82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一阶逻辑公式举例</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C2CB015-D9FC-4201-A271-F43666824CED}"/>
                  </a:ext>
                </a:extLst>
              </p:cNvPr>
              <p:cNvSpPr txBox="1"/>
              <p:nvPr/>
            </p:nvSpPr>
            <p:spPr>
              <a:xfrm>
                <a:off x="568031" y="969361"/>
                <a:ext cx="7800114" cy="1921488"/>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rgbClr val="002060"/>
                    </a:solidFill>
                  </a:rPr>
                  <a:t>对于一阶算术语言</a:t>
                </a:r>
                <a14:m>
                  <m:oMath xmlns:m="http://schemas.openxmlformats.org/officeDocument/2006/math">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𝟎</m:t>
                    </m:r>
                    <m:r>
                      <a:rPr lang="en-US" altLang="zh-CN" sz="1600" b="1" i="1">
                        <a:solidFill>
                          <a:srgbClr val="002060"/>
                        </a:solidFill>
                        <a:latin typeface="Cambria Math" panose="02040503050406030204" pitchFamily="18" charset="0"/>
                      </a:rPr>
                      <m:t>, ′, +, ×, =, &gt;}</m:t>
                    </m:r>
                  </m:oMath>
                </a14:m>
                <a:r>
                  <a:rPr lang="en-US" altLang="zh-CN" sz="1600" b="1" i="0">
                    <a:solidFill>
                      <a:srgbClr val="002060"/>
                    </a:solidFill>
                    <a:latin typeface="+mj-lt"/>
                  </a:rPr>
                  <a:t>, </a:t>
                </a:r>
                <a:endParaRPr lang="en-US" altLang="zh-CN" sz="1600" b="1" i="1">
                  <a:solidFill>
                    <a:srgbClr val="002060"/>
                  </a:solidFill>
                  <a:latin typeface="Cambria Math" panose="02040503050406030204" pitchFamily="18" charset="0"/>
                </a:endParaRPr>
              </a:p>
              <a:p>
                <a:pPr marL="285750" indent="-285750">
                  <a:spcBef>
                    <a:spcPts val="600"/>
                  </a:spcBef>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𝟎</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都是项</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6">
                        <a:lumMod val="50000"/>
                      </a:schemeClr>
                    </a:solidFill>
                    <a:latin typeface="+mn-ea"/>
                  </a:rPr>
                  <a:t>当函数采用运算符号时，通常使用中缀形式，上述项分别写为</a:t>
                </a:r>
                <a14:m>
                  <m:oMath xmlns:m="http://schemas.openxmlformats.org/officeDocument/2006/math">
                    <m:r>
                      <a:rPr lang="en-US" altLang="zh-CN" sz="1400" b="1" i="1" smtClean="0">
                        <a:solidFill>
                          <a:schemeClr val="accent6">
                            <a:lumMod val="50000"/>
                          </a:schemeClr>
                        </a:solidFill>
                        <a:latin typeface="Cambria Math" panose="02040503050406030204" pitchFamily="18" charset="0"/>
                      </a:rPr>
                      <m:t>𝟎</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𝟎</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𝟎</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𝟎</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𝟎</m:t>
                    </m:r>
                    <m:r>
                      <a:rPr lang="en-US" altLang="zh-CN" sz="1400" b="1" i="1" smtClean="0">
                        <a:solidFill>
                          <a:schemeClr val="accent6">
                            <a:lumMod val="50000"/>
                          </a:schemeClr>
                        </a:solidFill>
                        <a:latin typeface="Cambria Math" panose="02040503050406030204" pitchFamily="18" charset="0"/>
                      </a:rPr>
                      <m:t>′, </m:t>
                    </m:r>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m:t>
                    </m:r>
                  </m:oMath>
                </a14:m>
                <a:endParaRPr lang="en-US" altLang="zh-CN" sz="1400" b="1">
                  <a:solidFill>
                    <a:schemeClr val="accent6">
                      <a:lumMod val="50000"/>
                    </a:schemeClr>
                  </a:solidFill>
                  <a:latin typeface="+mn-ea"/>
                </a:endParaRPr>
              </a:p>
              <a:p>
                <a:pPr marL="285750" indent="-285750">
                  <a:spcBef>
                    <a:spcPts val="600"/>
                  </a:spcBef>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𝟎</m:t>
                        </m:r>
                        <m:sSup>
                          <m:sSupPr>
                            <m:ctrlPr>
                              <a:rPr lang="en-US" altLang="zh-CN" sz="1600" b="1" i="1">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 </m:t>
                            </m:r>
                          </m:e>
                          <m:sup>
                            <m:r>
                              <a:rPr lang="en-US" altLang="zh-CN" sz="1600" b="1" i="1">
                                <a:solidFill>
                                  <a:schemeClr val="accent2">
                                    <a:lumMod val="50000"/>
                                  </a:schemeClr>
                                </a:solidFill>
                                <a:latin typeface="Cambria Math" panose="02040503050406030204" pitchFamily="18" charset="0"/>
                              </a:rPr>
                              <m:t>′</m:t>
                            </m:r>
                          </m:sup>
                        </m:sSup>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𝟎</m:t>
                            </m:r>
                          </m:e>
                        </m:d>
                      </m:e>
                    </m:d>
                    <m:r>
                      <a:rPr lang="en-US" altLang="zh-CN" sz="1600" b="1" i="1">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 &gt;(</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𝟎</m:t>
                            </m:r>
                          </m:e>
                        </m:d>
                      </m:e>
                    </m:d>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𝟎</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𝟎</m:t>
                    </m:r>
                    <m:r>
                      <a:rPr lang="en-US" altLang="zh-CN" sz="1600" b="1" i="1">
                        <a:solidFill>
                          <a:schemeClr val="accent2">
                            <a:lumMod val="50000"/>
                          </a:schemeClr>
                        </a:solidFill>
                        <a:latin typeface="Cambria Math" panose="02040503050406030204" pitchFamily="18" charset="0"/>
                      </a:rPr>
                      <m:t>)), </m:t>
                    </m:r>
                  </m:oMath>
                </a14:m>
                <a:r>
                  <a:rPr lang="en-US" altLang="zh-CN" sz="1600" b="1" i="0">
                    <a:solidFill>
                      <a:schemeClr val="accent2">
                        <a:lumMod val="50000"/>
                      </a:schemeClr>
                    </a:solidFill>
                    <a:latin typeface="+mj-lt"/>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e>
                        </m:d>
                      </m:e>
                    </m:d>
                    <m:r>
                      <a:rPr lang="en-US" altLang="zh-CN" sz="1600" b="1" i="1" smtClean="0">
                        <a:solidFill>
                          <a:schemeClr val="accent2">
                            <a:lumMod val="50000"/>
                          </a:schemeClr>
                        </a:solidFill>
                        <a:latin typeface="Cambria Math" panose="02040503050406030204" pitchFamily="18" charset="0"/>
                      </a:rPr>
                      <m:t>∧&gt;(</m:t>
                    </m:r>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是公式</a:t>
                </a:r>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marL="742950" lvl="1" indent="-285750">
                  <a:spcBef>
                    <a:spcPts val="600"/>
                  </a:spcBef>
                  <a:buFont typeface="Arial" panose="020B0604020202020204" pitchFamily="34" charset="0"/>
                  <a:buChar char="•"/>
                </a:pPr>
                <a:r>
                  <a:rPr lang="zh-CN" altLang="en-US" sz="1400" b="1">
                    <a:solidFill>
                      <a:schemeClr val="accent6">
                        <a:lumMod val="50000"/>
                      </a:schemeClr>
                    </a:solidFill>
                    <a:latin typeface="+mn-ea"/>
                  </a:rPr>
                  <a:t>当谓词采用运算符号时，也通常使用中缀形式，上述公式更常见的写法是：</a:t>
                </a:r>
                <a:endParaRPr lang="en-US" altLang="zh-CN" sz="1400" b="1">
                  <a:solidFill>
                    <a:schemeClr val="accent6">
                      <a:lumMod val="50000"/>
                    </a:schemeClr>
                  </a:solidFill>
                  <a:latin typeface="+mn-ea"/>
                </a:endParaRPr>
              </a:p>
              <a:p>
                <a:pPr lvl="1" algn="ctr">
                  <a:spcBef>
                    <a:spcPts val="600"/>
                  </a:spcBef>
                </a:pPr>
                <a14:m>
                  <m:oMath xmlns:m="http://schemas.openxmlformats.org/officeDocument/2006/math">
                    <m:d>
                      <m:dPr>
                        <m:ctrlPr>
                          <a:rPr lang="en-US" altLang="zh-CN" sz="1400" b="1" i="1">
                            <a:solidFill>
                              <a:schemeClr val="accent6">
                                <a:lumMod val="50000"/>
                              </a:schemeClr>
                            </a:solidFill>
                            <a:latin typeface="Cambria Math" panose="02040503050406030204" pitchFamily="18" charset="0"/>
                          </a:rPr>
                        </m:ctrlPr>
                      </m:dPr>
                      <m:e>
                        <m:r>
                          <a:rPr lang="en-US" altLang="zh-CN" sz="1400" b="1" i="1">
                            <a:solidFill>
                              <a:schemeClr val="accent6">
                                <a:lumMod val="50000"/>
                              </a:schemeClr>
                            </a:solidFill>
                            <a:latin typeface="Cambria Math" panose="02040503050406030204" pitchFamily="18" charset="0"/>
                          </a:rPr>
                          <m:t>𝟎</m:t>
                        </m:r>
                        <m:sSup>
                          <m:sSupPr>
                            <m:ctrlPr>
                              <a:rPr lang="en-US" altLang="zh-CN" sz="1400" b="1" i="1">
                                <a:solidFill>
                                  <a:schemeClr val="accent6">
                                    <a:lumMod val="50000"/>
                                  </a:schemeClr>
                                </a:solidFill>
                                <a:latin typeface="Cambria Math" panose="02040503050406030204" pitchFamily="18" charset="0"/>
                              </a:rPr>
                            </m:ctrlPr>
                          </m:sSupPr>
                          <m:e>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𝟎</m:t>
                            </m:r>
                          </m:e>
                          <m:sup>
                            <m:r>
                              <a:rPr lang="en-US" altLang="zh-CN" sz="1400" b="1" i="1">
                                <a:solidFill>
                                  <a:schemeClr val="accent6">
                                    <a:lumMod val="50000"/>
                                  </a:schemeClr>
                                </a:solidFill>
                                <a:latin typeface="Cambria Math" panose="02040503050406030204" pitchFamily="18" charset="0"/>
                              </a:rPr>
                              <m:t>′</m:t>
                            </m:r>
                          </m:sup>
                        </m:sSup>
                      </m:e>
                    </m:d>
                    <m:r>
                      <a:rPr lang="en-US" altLang="zh-CN" sz="1400" b="1" i="1">
                        <a:solidFill>
                          <a:schemeClr val="accent6">
                            <a:lumMod val="50000"/>
                          </a:schemeClr>
                        </a:solidFill>
                        <a:latin typeface="Cambria Math" panose="02040503050406030204" pitchFamily="18" charset="0"/>
                      </a:rPr>
                      <m:t>,  </m:t>
                    </m:r>
                    <m:sSup>
                      <m:sSupPr>
                        <m:ctrlPr>
                          <a:rPr lang="en-US" altLang="zh-CN" sz="1400" b="1" i="1" smtClean="0">
                            <a:solidFill>
                              <a:schemeClr val="accent6">
                                <a:lumMod val="50000"/>
                              </a:schemeClr>
                            </a:solidFill>
                            <a:latin typeface="Cambria Math" panose="02040503050406030204" pitchFamily="18" charset="0"/>
                          </a:rPr>
                        </m:ctrlPr>
                      </m:sSupPr>
                      <m:e>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𝟎</m:t>
                        </m:r>
                      </m:e>
                      <m:sup>
                        <m:r>
                          <a:rPr lang="en-US" altLang="zh-CN" sz="1400" b="1" i="1" smtClean="0">
                            <a:solidFill>
                              <a:schemeClr val="accent6">
                                <a:lumMod val="50000"/>
                              </a:schemeClr>
                            </a:solidFill>
                            <a:latin typeface="Cambria Math" panose="02040503050406030204" pitchFamily="18" charset="0"/>
                          </a:rPr>
                          <m:t>′′</m:t>
                        </m:r>
                      </m:sup>
                    </m:sSup>
                    <m:r>
                      <a:rPr lang="en-US" altLang="zh-CN" sz="1400" b="1" i="1" smtClean="0">
                        <a:solidFill>
                          <a:schemeClr val="accent6">
                            <a:lumMod val="50000"/>
                          </a:schemeClr>
                        </a:solidFill>
                        <a:latin typeface="Cambria Math" panose="02040503050406030204" pitchFamily="18" charset="0"/>
                      </a:rPr>
                      <m:t>&gt;(</m:t>
                    </m:r>
                    <m:r>
                      <a:rPr lang="en-US" altLang="zh-CN" sz="1400" b="1" i="1" smtClean="0">
                        <a:solidFill>
                          <a:schemeClr val="accent6">
                            <a:lumMod val="50000"/>
                          </a:schemeClr>
                        </a:solidFill>
                        <a:latin typeface="Cambria Math" panose="02040503050406030204" pitchFamily="18" charset="0"/>
                      </a:rPr>
                      <m:t>𝟎</m:t>
                    </m:r>
                    <m:r>
                      <a:rPr lang="en-US" altLang="zh-CN" sz="1400" b="1" i="1" smtClean="0">
                        <a:solidFill>
                          <a:schemeClr val="accent6">
                            <a:lumMod val="50000"/>
                          </a:schemeClr>
                        </a:solidFill>
                        <a:latin typeface="Cambria Math" panose="02040503050406030204" pitchFamily="18" charset="0"/>
                      </a:rPr>
                      <m:t>+</m:t>
                    </m:r>
                    <m:sSup>
                      <m:sSupPr>
                        <m:ctrlPr>
                          <a:rPr lang="en-US" altLang="zh-CN" sz="1400" b="1" i="1" smtClean="0">
                            <a:solidFill>
                              <a:schemeClr val="accent6">
                                <a:lumMod val="50000"/>
                              </a:schemeClr>
                            </a:solidFill>
                            <a:latin typeface="Cambria Math" panose="02040503050406030204" pitchFamily="18" charset="0"/>
                          </a:rPr>
                        </m:ctrlPr>
                      </m:sSupPr>
                      <m:e>
                        <m:r>
                          <a:rPr lang="en-US" altLang="zh-CN" sz="1400" b="1" i="1" smtClean="0">
                            <a:solidFill>
                              <a:schemeClr val="accent6">
                                <a:lumMod val="50000"/>
                              </a:schemeClr>
                            </a:solidFill>
                            <a:latin typeface="Cambria Math" panose="02040503050406030204" pitchFamily="18" charset="0"/>
                          </a:rPr>
                          <m:t>𝟎</m:t>
                        </m:r>
                      </m:e>
                      <m:sup>
                        <m:r>
                          <a:rPr lang="en-US" altLang="zh-CN" sz="1400" b="1" i="1" smtClean="0">
                            <a:solidFill>
                              <a:schemeClr val="accent6">
                                <a:lumMod val="50000"/>
                              </a:schemeClr>
                            </a:solidFill>
                            <a:latin typeface="Cambria Math" panose="02040503050406030204" pitchFamily="18" charset="0"/>
                          </a:rPr>
                          <m:t>′</m:t>
                        </m:r>
                      </m:sup>
                    </m:sSup>
                    <m:r>
                      <a:rPr lang="en-US" altLang="zh-CN" sz="1400" b="1" i="1" smtClean="0">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 </m:t>
                    </m:r>
                  </m:oMath>
                </a14:m>
                <a:r>
                  <a:rPr lang="en-US" altLang="zh-CN" sz="1400" b="1">
                    <a:solidFill>
                      <a:schemeClr val="accent6">
                        <a:lumMod val="50000"/>
                      </a:schemeClr>
                    </a:solidFill>
                  </a:rPr>
                  <a:t> </a:t>
                </a:r>
                <a14:m>
                  <m:oMath xmlns:m="http://schemas.openxmlformats.org/officeDocument/2006/math">
                    <m:r>
                      <a:rPr lang="en-US" altLang="zh-CN" sz="1400" b="1" i="1">
                        <a:solidFill>
                          <a:schemeClr val="accent6">
                            <a:lumMod val="50000"/>
                          </a:schemeClr>
                        </a:solidFill>
                        <a:latin typeface="Cambria Math" panose="02040503050406030204" pitchFamily="18" charset="0"/>
                      </a:rPr>
                      <m:t>¬</m:t>
                    </m:r>
                    <m:d>
                      <m:dPr>
                        <m:ctrlPr>
                          <a:rPr lang="en-US" altLang="zh-CN" sz="1400" b="1" i="1">
                            <a:solidFill>
                              <a:schemeClr val="accent6">
                                <a:lumMod val="50000"/>
                              </a:schemeClr>
                            </a:solidFill>
                            <a:latin typeface="Cambria Math" panose="02040503050406030204" pitchFamily="18" charset="0"/>
                          </a:rPr>
                        </m:ctrlPr>
                      </m:dPr>
                      <m:e>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m:t>
                        </m:r>
                        <m:r>
                          <a:rPr lang="en-US" altLang="zh-CN" sz="1400" b="1" i="1" smtClean="0">
                            <a:solidFill>
                              <a:schemeClr val="accent6">
                                <a:lumMod val="50000"/>
                              </a:schemeClr>
                            </a:solidFill>
                            <a:latin typeface="Cambria Math" panose="02040503050406030204" pitchFamily="18" charset="0"/>
                          </a:rPr>
                          <m:t>𝒚</m:t>
                        </m:r>
                        <m:r>
                          <a:rPr lang="en-US" altLang="zh-CN" sz="1400" b="1" i="1" smtClean="0">
                            <a:solidFill>
                              <a:schemeClr val="accent6">
                                <a:lumMod val="50000"/>
                              </a:schemeClr>
                            </a:solidFill>
                            <a:latin typeface="Cambria Math" panose="02040503050406030204" pitchFamily="18" charset="0"/>
                          </a:rPr>
                          <m:t>)</m:t>
                        </m:r>
                      </m:e>
                    </m:d>
                    <m:r>
                      <a:rPr lang="en-US" altLang="zh-CN" sz="1400" b="1" i="1">
                        <a:solidFill>
                          <a:schemeClr val="accent6">
                            <a:lumMod val="50000"/>
                          </a:schemeClr>
                        </a:solidFill>
                        <a:latin typeface="Cambria Math" panose="02040503050406030204" pitchFamily="18" charset="0"/>
                      </a:rPr>
                      <m:t>∧(</m:t>
                    </m:r>
                    <m:r>
                      <a:rPr lang="en-US" altLang="zh-CN" sz="1400" b="1" i="1">
                        <a:solidFill>
                          <a:schemeClr val="accent6">
                            <a:lumMod val="50000"/>
                          </a:schemeClr>
                        </a:solidFill>
                        <a:latin typeface="Cambria Math" panose="02040503050406030204" pitchFamily="18" charset="0"/>
                      </a:rPr>
                      <m:t>𝒙</m:t>
                    </m:r>
                    <m:r>
                      <a:rPr lang="en-US" altLang="zh-CN" sz="1400" b="1" i="1" smtClean="0">
                        <a:solidFill>
                          <a:schemeClr val="accent6">
                            <a:lumMod val="50000"/>
                          </a:schemeClr>
                        </a:solidFill>
                        <a:latin typeface="Cambria Math" panose="02040503050406030204" pitchFamily="18" charset="0"/>
                      </a:rPr>
                      <m:t>&gt;</m:t>
                    </m:r>
                    <m:r>
                      <a:rPr lang="en-US" altLang="zh-CN" sz="1400" b="1" i="1">
                        <a:solidFill>
                          <a:schemeClr val="accent6">
                            <a:lumMod val="50000"/>
                          </a:schemeClr>
                        </a:solidFill>
                        <a:latin typeface="Cambria Math" panose="02040503050406030204" pitchFamily="18" charset="0"/>
                      </a:rPr>
                      <m:t>𝒚</m:t>
                    </m:r>
                    <m:r>
                      <a:rPr lang="en-US" altLang="zh-CN" sz="1400" b="1" i="1">
                        <a:solidFill>
                          <a:schemeClr val="accent6">
                            <a:lumMod val="50000"/>
                          </a:schemeClr>
                        </a:solidFill>
                        <a:latin typeface="Cambria Math" panose="02040503050406030204" pitchFamily="18" charset="0"/>
                      </a:rPr>
                      <m:t>)</m:t>
                    </m:r>
                  </m:oMath>
                </a14:m>
                <a:endParaRPr lang="zh-CN" altLang="en-US" sz="1400" b="1">
                  <a:solidFill>
                    <a:schemeClr val="accent6">
                      <a:lumMod val="50000"/>
                    </a:schemeClr>
                  </a:solidFill>
                  <a:latin typeface="+mn-ea"/>
                </a:endParaRPr>
              </a:p>
            </p:txBody>
          </p:sp>
        </mc:Choice>
        <mc:Fallback xmlns="">
          <p:sp>
            <p:nvSpPr>
              <p:cNvPr id="8" name="文本框 7">
                <a:extLst>
                  <a:ext uri="{FF2B5EF4-FFF2-40B4-BE49-F238E27FC236}">
                    <a16:creationId xmlns:a16="http://schemas.microsoft.com/office/drawing/2014/main" id="{6C2CB015-D9FC-4201-A271-F43666824CED}"/>
                  </a:ext>
                </a:extLst>
              </p:cNvPr>
              <p:cNvSpPr txBox="1">
                <a:spLocks noRot="1" noChangeAspect="1" noMove="1" noResize="1" noEditPoints="1" noAdjustHandles="1" noChangeArrowheads="1" noChangeShapeType="1" noTextEdit="1"/>
              </p:cNvSpPr>
              <p:nvPr/>
            </p:nvSpPr>
            <p:spPr>
              <a:xfrm>
                <a:off x="568031" y="969361"/>
                <a:ext cx="7800114" cy="1921488"/>
              </a:xfrm>
              <a:prstGeom prst="rect">
                <a:avLst/>
              </a:prstGeom>
              <a:blipFill>
                <a:blip r:embed="rId2"/>
                <a:stretch>
                  <a:fillRect l="-391" t="-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2F2FBBB-641C-4591-92DD-BCD0D7F21E09}"/>
                  </a:ext>
                </a:extLst>
              </p:cNvPr>
              <p:cNvSpPr txBox="1"/>
              <p:nvPr/>
            </p:nvSpPr>
            <p:spPr>
              <a:xfrm>
                <a:off x="568031" y="3348138"/>
                <a:ext cx="7800114" cy="1052468"/>
              </a:xfrm>
              <a:prstGeom prst="rect">
                <a:avLst/>
              </a:prstGeom>
              <a:solidFill>
                <a:schemeClr val="accent6">
                  <a:lumMod val="20000"/>
                  <a:lumOff val="80000"/>
                </a:schemeClr>
              </a:solidFill>
            </p:spPr>
            <p:txBody>
              <a:bodyPr wrap="square" rtlCol="0">
                <a:spAutoFit/>
              </a:bodyPr>
              <a:lstStyle/>
              <a:p>
                <a:pPr>
                  <a:spcBef>
                    <a:spcPts val="600"/>
                  </a:spcBef>
                </a:pPr>
                <a:r>
                  <a:rPr lang="zh-CN" altLang="en-US" sz="1600" b="1">
                    <a:solidFill>
                      <a:srgbClr val="002060"/>
                    </a:solidFill>
                  </a:rPr>
                  <a:t>对于基调</a:t>
                </a:r>
                <a14:m>
                  <m:oMath xmlns:m="http://schemas.openxmlformats.org/officeDocument/2006/math">
                    <m:r>
                      <a:rPr lang="zh-CN" altLang="en-US" sz="1600" b="1" i="1" smtClean="0">
                        <a:solidFill>
                          <a:srgbClr val="002060"/>
                        </a:solidFill>
                        <a:latin typeface="Cambria Math" panose="02040503050406030204" pitchFamily="18" charset="0"/>
                      </a:rPr>
                      <m:t>𝓒</m:t>
                    </m:r>
                    <m:r>
                      <a:rPr lang="en-US" altLang="zh-CN" sz="1600" b="1" i="0"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m:t>
                        </m:r>
                      </m:e>
                    </m:d>
                    <m:r>
                      <a:rPr lang="en-US" altLang="zh-CN" sz="1600" b="1" i="1" smtClean="0">
                        <a:solidFill>
                          <a:srgbClr val="002060"/>
                        </a:solidFill>
                        <a:latin typeface="Cambria Math" panose="02040503050406030204" pitchFamily="18" charset="0"/>
                      </a:rPr>
                      <m:t>, </m:t>
                    </m:r>
                    <m:r>
                      <a:rPr lang="zh-CN" altLang="en-US" sz="1600" b="1" i="1" smtClean="0">
                        <a:solidFill>
                          <a:srgbClr val="002060"/>
                        </a:solidFill>
                        <a:latin typeface="Cambria Math" panose="02040503050406030204" pitchFamily="18" charset="0"/>
                      </a:rPr>
                      <m:t>𝓡</m:t>
                    </m:r>
                    <m:r>
                      <a:rPr lang="en-US" altLang="zh-CN" sz="1600" b="1" i="1" smtClean="0">
                        <a:solidFill>
                          <a:srgbClr val="002060"/>
                        </a:solidFill>
                        <a:latin typeface="Cambria Math" panose="02040503050406030204" pitchFamily="18" charset="0"/>
                      </a:rPr>
                      <m:t>=</m:t>
                    </m:r>
                    <m:d>
                      <m:dPr>
                        <m:begChr m:val="{"/>
                        <m:endChr m:val="}"/>
                        <m:ctrlPr>
                          <a:rPr lang="en-US" altLang="zh-CN" sz="1600" b="1" i="1" smtClean="0">
                            <a:solidFill>
                              <a:srgbClr val="002060"/>
                            </a:solidFill>
                            <a:latin typeface="Cambria Math" panose="02040503050406030204" pitchFamily="18" charset="0"/>
                          </a:rPr>
                        </m:ctrlPr>
                      </m:dPr>
                      <m:e>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𝑭</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𝟏</m:t>
                                </m:r>
                              </m:e>
                            </m:d>
                          </m:sup>
                        </m:sSup>
                        <m:r>
                          <a:rPr lang="en-US" altLang="zh-CN" sz="1600" b="1" i="1" smtClean="0">
                            <a:solidFill>
                              <a:srgbClr val="002060"/>
                            </a:solidFill>
                            <a:latin typeface="Cambria Math" panose="02040503050406030204" pitchFamily="18" charset="0"/>
                          </a:rPr>
                          <m:t>, </m:t>
                        </m:r>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𝑮</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𝟐</m:t>
                                </m:r>
                              </m:e>
                            </m:d>
                          </m:sup>
                        </m:sSup>
                      </m:e>
                    </m:d>
                    <m:r>
                      <a:rPr lang="en-US" altLang="zh-CN" sz="1600" b="1" i="1" smtClean="0">
                        <a:solidFill>
                          <a:srgbClr val="002060"/>
                        </a:solidFill>
                        <a:latin typeface="Cambria Math" panose="02040503050406030204" pitchFamily="18" charset="0"/>
                      </a:rPr>
                      <m:t>, </m:t>
                    </m:r>
                    <m:r>
                      <a:rPr lang="zh-CN" altLang="en-US" sz="1600" b="1" i="1" smtClean="0">
                        <a:solidFill>
                          <a:srgbClr val="002060"/>
                        </a:solidFill>
                        <a:latin typeface="Cambria Math" panose="02040503050406030204" pitchFamily="18" charset="0"/>
                      </a:rPr>
                      <m:t>𝓕</m:t>
                    </m:r>
                    <m:r>
                      <a:rPr lang="en-US" altLang="zh-CN" sz="1600" b="1" i="1" smtClean="0">
                        <a:solidFill>
                          <a:srgbClr val="002060"/>
                        </a:solidFill>
                        <a:latin typeface="Cambria Math" panose="02040503050406030204" pitchFamily="18" charset="0"/>
                      </a:rPr>
                      <m:t>={</m:t>
                    </m:r>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𝒇</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𝟏</m:t>
                            </m:r>
                          </m:e>
                        </m:d>
                      </m:sup>
                    </m:sSup>
                    <m:r>
                      <a:rPr lang="en-US" altLang="zh-CN" sz="1600" b="1" i="1" smtClean="0">
                        <a:solidFill>
                          <a:srgbClr val="002060"/>
                        </a:solidFill>
                        <a:latin typeface="Cambria Math" panose="02040503050406030204" pitchFamily="18" charset="0"/>
                      </a:rPr>
                      <m:t>, </m:t>
                    </m:r>
                    <m:sSup>
                      <m:sSupPr>
                        <m:ctrlPr>
                          <a:rPr lang="en-US" altLang="zh-CN" sz="1600" b="1" i="1" smtClean="0">
                            <a:solidFill>
                              <a:srgbClr val="002060"/>
                            </a:solidFill>
                            <a:latin typeface="Cambria Math" panose="02040503050406030204" pitchFamily="18" charset="0"/>
                          </a:rPr>
                        </m:ctrlPr>
                      </m:sSupPr>
                      <m:e>
                        <m:r>
                          <a:rPr lang="en-US" altLang="zh-CN" sz="1600" b="1" i="1" smtClean="0">
                            <a:solidFill>
                              <a:srgbClr val="002060"/>
                            </a:solidFill>
                            <a:latin typeface="Cambria Math" panose="02040503050406030204" pitchFamily="18" charset="0"/>
                          </a:rPr>
                          <m:t>𝒈</m:t>
                        </m:r>
                      </m:e>
                      <m:sup>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𝟐</m:t>
                            </m:r>
                          </m:e>
                        </m:d>
                      </m:sup>
                    </m:sSup>
                    <m:r>
                      <a:rPr lang="en-US" altLang="zh-CN" sz="1600" b="1" i="1" smtClean="0">
                        <a:solidFill>
                          <a:srgbClr val="002060"/>
                        </a:solidFill>
                        <a:latin typeface="Cambria Math" panose="02040503050406030204" pitchFamily="18" charset="0"/>
                      </a:rPr>
                      <m:t>}</m:t>
                    </m:r>
                  </m:oMath>
                </a14:m>
                <a:endParaRPr lang="en-US" altLang="zh-CN" sz="1600" b="1">
                  <a:solidFill>
                    <a:srgbClr val="002060"/>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𝒇</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𝒂</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𝒃</m:t>
                        </m:r>
                      </m:e>
                    </m:d>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𝒈</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rPr>
                  <a:t>，等等，是项</a:t>
                </a:r>
                <a:endParaRPr lang="en-US" altLang="zh-CN" sz="1600" b="1">
                  <a:solidFill>
                    <a:srgbClr val="002060"/>
                  </a:solidFill>
                </a:endParaRPr>
              </a:p>
              <a:p>
                <a:pPr marL="285750" indent="-285750">
                  <a:spcBef>
                    <a:spcPts val="600"/>
                  </a:spcBef>
                  <a:buFont typeface="Arial" panose="020B0604020202020204" pitchFamily="34" charset="0"/>
                  <a:buChar char="•"/>
                </a:pP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𝑭</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𝑮</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𝒂</m:t>
                            </m:r>
                          </m:e>
                        </m:d>
                      </m:e>
                    </m:d>
                  </m:oMath>
                </a14:m>
                <a:r>
                  <a:rPr lang="en-US" altLang="zh-CN" sz="1600" b="1">
                    <a:solidFill>
                      <a:srgbClr val="002060"/>
                    </a:solidFill>
                  </a:rPr>
                  <a:t>, </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𝑮</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𝑭</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𝒃</m:t>
                            </m:r>
                          </m:e>
                        </m:d>
                      </m:e>
                    </m:d>
                  </m:oMath>
                </a14:m>
                <a:r>
                  <a:rPr lang="en-US" altLang="zh-CN" sz="1600" b="1">
                    <a:solidFill>
                      <a:srgbClr val="002060"/>
                    </a:solidFill>
                  </a:rPr>
                  <a:t>,</a:t>
                </a:r>
                <a14:m>
                  <m:oMath xmlns:m="http://schemas.openxmlformats.org/officeDocument/2006/math">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𝒙𝑭</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𝒚𝑮</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rPr>
                  <a:t>，等等，是公式</a:t>
                </a:r>
                <a:endParaRPr lang="en-US" altLang="zh-CN" sz="1600" b="1">
                  <a:solidFill>
                    <a:srgbClr val="002060"/>
                  </a:solidFill>
                </a:endParaRPr>
              </a:p>
            </p:txBody>
          </p:sp>
        </mc:Choice>
        <mc:Fallback xmlns="">
          <p:sp>
            <p:nvSpPr>
              <p:cNvPr id="9" name="文本框 8">
                <a:extLst>
                  <a:ext uri="{FF2B5EF4-FFF2-40B4-BE49-F238E27FC236}">
                    <a16:creationId xmlns:a16="http://schemas.microsoft.com/office/drawing/2014/main" id="{E2F2FBBB-641C-4591-92DD-BCD0D7F21E09}"/>
                  </a:ext>
                </a:extLst>
              </p:cNvPr>
              <p:cNvSpPr txBox="1">
                <a:spLocks noRot="1" noChangeAspect="1" noMove="1" noResize="1" noEditPoints="1" noAdjustHandles="1" noChangeArrowheads="1" noChangeShapeType="1" noTextEdit="1"/>
              </p:cNvSpPr>
              <p:nvPr/>
            </p:nvSpPr>
            <p:spPr>
              <a:xfrm>
                <a:off x="568031" y="3348138"/>
                <a:ext cx="7800114" cy="1052468"/>
              </a:xfrm>
              <a:prstGeom prst="rect">
                <a:avLst/>
              </a:prstGeom>
              <a:blipFill>
                <a:blip r:embed="rId3"/>
                <a:stretch>
                  <a:fillRect l="-391" b="-52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523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一阶逻辑公式的归纳定义</a:t>
            </a:r>
          </a:p>
        </p:txBody>
      </p:sp>
      <p:sp>
        <p:nvSpPr>
          <p:cNvPr id="12" name="矩形 11">
            <a:extLst>
              <a:ext uri="{FF2B5EF4-FFF2-40B4-BE49-F238E27FC236}">
                <a16:creationId xmlns:a16="http://schemas.microsoft.com/office/drawing/2014/main" id="{8869BEB9-B7B2-43EA-B6DD-A4266D064F15}"/>
              </a:ext>
            </a:extLst>
          </p:cNvPr>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矩形 12">
            <a:extLst>
              <a:ext uri="{FF2B5EF4-FFF2-40B4-BE49-F238E27FC236}">
                <a16:creationId xmlns:a16="http://schemas.microsoft.com/office/drawing/2014/main" id="{7C3FD11A-46B8-4292-86B3-6F7A09EBDC5B}"/>
              </a:ext>
            </a:extLst>
          </p:cNvPr>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一阶逻辑公式的抽象语法树</a:t>
            </a:r>
          </a:p>
        </p:txBody>
      </p:sp>
      <p:sp>
        <p:nvSpPr>
          <p:cNvPr id="14" name="矩形 13">
            <a:extLst>
              <a:ext uri="{FF2B5EF4-FFF2-40B4-BE49-F238E27FC236}">
                <a16:creationId xmlns:a16="http://schemas.microsoft.com/office/drawing/2014/main" id="{DDC574CF-F156-4614-AC17-10B0AB2E5601}"/>
              </a:ext>
            </a:extLst>
          </p:cNvPr>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数理逻辑</a:t>
            </a:r>
          </a:p>
        </p:txBody>
      </p:sp>
      <p:sp>
        <p:nvSpPr>
          <p:cNvPr id="15" name="矩形 14">
            <a:extLst>
              <a:ext uri="{FF2B5EF4-FFF2-40B4-BE49-F238E27FC236}">
                <a16:creationId xmlns:a16="http://schemas.microsoft.com/office/drawing/2014/main" id="{C26F7A16-F223-474E-A8D5-13B2EEAA0B52}"/>
              </a:ext>
            </a:extLst>
          </p:cNvPr>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一阶逻辑公式语法</a:t>
            </a:r>
          </a:p>
        </p:txBody>
      </p:sp>
      <p:sp>
        <p:nvSpPr>
          <p:cNvPr id="16" name="矩形 15">
            <a:extLst>
              <a:ext uri="{FF2B5EF4-FFF2-40B4-BE49-F238E27FC236}">
                <a16:creationId xmlns:a16="http://schemas.microsoft.com/office/drawing/2014/main" id="{9645EAFE-C91F-4DCE-817A-669EA977D274}"/>
              </a:ext>
            </a:extLst>
          </p:cNvPr>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2023</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2</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/43</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3979882-F90F-4257-8A9A-6922484580CF}"/>
                  </a:ext>
                </a:extLst>
              </p:cNvPr>
              <p:cNvSpPr txBox="1"/>
              <p:nvPr/>
            </p:nvSpPr>
            <p:spPr>
              <a:xfrm>
                <a:off x="761985" y="786414"/>
                <a:ext cx="7620024" cy="3058273"/>
              </a:xfrm>
              <a:prstGeom prst="rect">
                <a:avLst/>
              </a:prstGeom>
              <a:solidFill>
                <a:schemeClr val="accent2">
                  <a:lumMod val="20000"/>
                  <a:lumOff val="80000"/>
                </a:schemeClr>
              </a:solidFill>
            </p:spPr>
            <p:txBody>
              <a:bodyPr wrap="square" rtlCol="0">
                <a:spAutoFit/>
              </a:bodyPr>
              <a:lstStyle/>
              <a:p>
                <a:pPr>
                  <a:spcBef>
                    <a:spcPts val="600"/>
                  </a:spcBef>
                </a:pPr>
                <a:r>
                  <a:rPr lang="zh-CN" altLang="en-US" sz="1600" b="1">
                    <a:solidFill>
                      <a:srgbClr val="002060"/>
                    </a:solidFill>
                    <a:latin typeface="楷体" panose="02010609060101010101" pitchFamily="49" charset="-122"/>
                    <a:ea typeface="楷体" panose="02010609060101010101" pitchFamily="49" charset="-122"/>
                  </a:rPr>
                  <a:t>对于任意一阶逻辑公式</a:t>
                </a:r>
                <a14:m>
                  <m:oMath xmlns:m="http://schemas.openxmlformats.org/officeDocument/2006/math">
                    <m:r>
                      <a:rPr lang="en-US" altLang="zh-CN" sz="1600" b="1" i="1" smtClean="0">
                        <a:solidFill>
                          <a:srgbClr val="002060"/>
                        </a:solidFill>
                        <a:latin typeface="Cambria Math" panose="02040503050406030204" pitchFamily="18" charset="0"/>
                      </a:rPr>
                      <m:t>𝑨</m:t>
                    </m:r>
                  </m:oMath>
                </a14:m>
                <a:r>
                  <a:rPr lang="zh-CN" altLang="en-US" sz="1600" b="1">
                    <a:solidFill>
                      <a:srgbClr val="002060"/>
                    </a:solidFill>
                    <a:latin typeface="楷体" panose="02010609060101010101" pitchFamily="49" charset="-122"/>
                    <a:ea typeface="楷体" panose="02010609060101010101" pitchFamily="49" charset="-122"/>
                  </a:rPr>
                  <a:t>，归纳定义它的</a:t>
                </a:r>
                <a:r>
                  <a:rPr lang="zh-CN" altLang="en-US" sz="1600" b="1">
                    <a:solidFill>
                      <a:srgbClr val="C00000"/>
                    </a:solidFill>
                    <a:latin typeface="+mn-ea"/>
                  </a:rPr>
                  <a:t>抽象语法树</a:t>
                </a:r>
                <a:r>
                  <a:rPr lang="zh-CN" altLang="en-US" sz="1600" b="1">
                    <a:solidFill>
                      <a:srgbClr val="002060"/>
                    </a:solidFill>
                    <a:latin typeface="楷体" panose="02010609060101010101" pitchFamily="49" charset="-122"/>
                    <a:ea typeface="楷体" panose="02010609060101010101" pitchFamily="49" charset="-122"/>
                  </a:rPr>
                  <a:t>如下：</a:t>
                </a:r>
                <a:endParaRPr lang="en-US" altLang="zh-CN" sz="1600"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归纳基：若</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𝑨</m:t>
                    </m:r>
                  </m:oMath>
                </a14:m>
                <a:r>
                  <a:rPr lang="zh-CN" altLang="en-US" sz="1600" b="1">
                    <a:solidFill>
                      <a:schemeClr val="accent6">
                        <a:lumMod val="50000"/>
                      </a:schemeClr>
                    </a:solidFill>
                    <a:latin typeface="+mn-ea"/>
                  </a:rPr>
                  <a:t>是原子公式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𝑭</m:t>
                    </m:r>
                    <m:d>
                      <m:dPr>
                        <m:ctrlPr>
                          <a:rPr lang="en-US" altLang="zh-CN" sz="1600" b="1" i="1" smtClean="0">
                            <a:solidFill>
                              <a:schemeClr val="accent6">
                                <a:lumMod val="50000"/>
                              </a:schemeClr>
                            </a:solidFill>
                            <a:latin typeface="Cambria Math" panose="02040503050406030204" pitchFamily="18" charset="0"/>
                          </a:rPr>
                        </m:ctrlPr>
                      </m:dPr>
                      <m:e>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𝒕</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 ⋯,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𝒕</m:t>
                            </m:r>
                          </m:e>
                          <m:sub>
                            <m:r>
                              <a:rPr lang="en-US" altLang="zh-CN" sz="1600" b="1" i="1" smtClean="0">
                                <a:solidFill>
                                  <a:schemeClr val="accent6">
                                    <a:lumMod val="50000"/>
                                  </a:schemeClr>
                                </a:solidFill>
                                <a:latin typeface="Cambria Math" panose="02040503050406030204" pitchFamily="18" charset="0"/>
                              </a:rPr>
                              <m:t>𝒏</m:t>
                            </m:r>
                          </m:sub>
                        </m:sSub>
                      </m:e>
                    </m:d>
                  </m:oMath>
                </a14:m>
                <a:r>
                  <a:rPr lang="zh-CN" altLang="en-US" sz="1600" b="1">
                    <a:solidFill>
                      <a:schemeClr val="accent6">
                        <a:lumMod val="50000"/>
                      </a:schemeClr>
                    </a:solidFill>
                    <a:latin typeface="+mn-ea"/>
                  </a:rPr>
                  <a:t>，则它的抽象语法树只有一个顶点（这个顶点就是根），并使用原子公式</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𝑭</m:t>
                    </m:r>
                    <m:d>
                      <m:dPr>
                        <m:ctrlPr>
                          <a:rPr lang="en-US" altLang="zh-CN" sz="1600" b="1" i="1" smtClean="0">
                            <a:solidFill>
                              <a:schemeClr val="accent6">
                                <a:lumMod val="50000"/>
                              </a:schemeClr>
                            </a:solidFill>
                            <a:latin typeface="Cambria Math" panose="02040503050406030204" pitchFamily="18" charset="0"/>
                          </a:rPr>
                        </m:ctrlPr>
                      </m:dPr>
                      <m:e>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𝒕</m:t>
                            </m:r>
                          </m:e>
                          <m:sub>
                            <m:r>
                              <a:rPr lang="en-US" altLang="zh-CN" sz="1600" b="1" i="1" smtClean="0">
                                <a:solidFill>
                                  <a:schemeClr val="accent6">
                                    <a:lumMod val="50000"/>
                                  </a:schemeClr>
                                </a:solidFill>
                                <a:latin typeface="Cambria Math" panose="02040503050406030204" pitchFamily="18" charset="0"/>
                              </a:rPr>
                              <m:t>𝟏</m:t>
                            </m:r>
                          </m:sub>
                        </m:sSub>
                        <m:r>
                          <a:rPr lang="en-US" altLang="zh-CN" sz="1600" b="1" i="1" smtClean="0">
                            <a:solidFill>
                              <a:schemeClr val="accent6">
                                <a:lumMod val="50000"/>
                              </a:schemeClr>
                            </a:solidFill>
                            <a:latin typeface="Cambria Math" panose="02040503050406030204" pitchFamily="18" charset="0"/>
                          </a:rPr>
                          <m:t>, ⋯, </m:t>
                        </m:r>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𝒕</m:t>
                            </m:r>
                          </m:e>
                          <m:sub>
                            <m:r>
                              <a:rPr lang="en-US" altLang="zh-CN" sz="1600" b="1" i="1" smtClean="0">
                                <a:solidFill>
                                  <a:schemeClr val="accent6">
                                    <a:lumMod val="50000"/>
                                  </a:schemeClr>
                                </a:solidFill>
                                <a:latin typeface="Cambria Math" panose="02040503050406030204" pitchFamily="18" charset="0"/>
                              </a:rPr>
                              <m:t>𝒏</m:t>
                            </m:r>
                          </m:sub>
                        </m:sSub>
                      </m:e>
                    </m:d>
                  </m:oMath>
                </a14:m>
                <a:r>
                  <a:rPr lang="zh-CN" altLang="en-US" sz="1600" b="1">
                    <a:solidFill>
                      <a:schemeClr val="accent6">
                        <a:lumMod val="50000"/>
                      </a:schemeClr>
                    </a:solidFill>
                    <a:latin typeface="+mn-ea"/>
                  </a:rPr>
                  <a:t>进行标记</a:t>
                </a:r>
                <a:endParaRPr lang="en-US" altLang="zh-CN" sz="1600" b="1">
                  <a:solidFill>
                    <a:schemeClr val="accent6">
                      <a:lumMod val="50000"/>
                    </a:schemeClr>
                  </a:solidFill>
                  <a:latin typeface="+mn-ea"/>
                </a:endParaRPr>
              </a:p>
              <a:p>
                <a:pPr marL="285750" indent="-285750">
                  <a:spcBef>
                    <a:spcPts val="600"/>
                  </a:spcBef>
                  <a:buFont typeface="Arial" panose="020B0604020202020204" pitchFamily="34" charset="0"/>
                  <a:buChar char="•"/>
                </a:pPr>
                <a:r>
                  <a:rPr lang="zh-CN" altLang="en-US" sz="1600" b="1">
                    <a:solidFill>
                      <a:schemeClr val="accent6">
                        <a:lumMod val="50000"/>
                      </a:schemeClr>
                    </a:solidFill>
                    <a:latin typeface="+mn-ea"/>
                  </a:rPr>
                  <a:t>归纳步：</a:t>
                </a:r>
                <a:endParaRPr lang="en-US" altLang="zh-CN" sz="1600" b="1">
                  <a:solidFill>
                    <a:schemeClr val="accent6">
                      <a:lumMod val="50000"/>
                    </a:schemeClr>
                  </a:solidFill>
                  <a:latin typeface="+mn-ea"/>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𝑩</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，则它的抽象语法树以标记为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的顶点为根，这个根只有一个右儿子，且是公式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ctrlPr>
                          <a:rPr lang="en-US" altLang="zh-CN" sz="1400" b="1" i="1" smtClean="0">
                            <a:solidFill>
                              <a:schemeClr val="accent2">
                                <a:lumMod val="50000"/>
                              </a:schemeClr>
                            </a:solidFill>
                            <a:latin typeface="Cambria Math" panose="02040503050406030204" pitchFamily="18" charset="0"/>
                          </a:rPr>
                        </m:ctrlPr>
                      </m:dPr>
                      <m:e>
                        <m:r>
                          <a:rPr lang="en-US" altLang="zh-CN" sz="1400" b="1" i="1" smtClean="0">
                            <a:solidFill>
                              <a:schemeClr val="accent2">
                                <a:lumMod val="50000"/>
                              </a:schemeClr>
                            </a:solidFill>
                            <a:latin typeface="Cambria Math" panose="02040503050406030204" pitchFamily="18" charset="0"/>
                          </a:rPr>
                          <m:t>𝑩</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𝑪</m:t>
                        </m:r>
                      </m:e>
                    </m:d>
                  </m:oMath>
                </a14:m>
                <a:r>
                  <a:rPr lang="zh-CN" altLang="en-US" sz="1400" b="1">
                    <a:solidFill>
                      <a:schemeClr val="accent2">
                        <a:lumMod val="50000"/>
                      </a:schemeClr>
                    </a:solidFill>
                    <a:latin typeface="楷体" panose="02010609060101010101" pitchFamily="49" charset="-122"/>
                    <a:ea typeface="楷体" panose="02010609060101010101" pitchFamily="49" charset="-122"/>
                  </a:rPr>
                  <a:t>，则它的抽象语法树分别是以标记为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 ∨, →</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的顶点为根，这个根有两个儿子，左儿子是公式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的抽象语法树的根，右儿子是公式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𝑪</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742950" lvl="1"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r>
                      <a:rPr lang="en-US" altLang="zh-CN" sz="1400" b="1" i="1">
                        <a:solidFill>
                          <a:schemeClr val="accent2">
                            <a:lumMod val="50000"/>
                          </a:schemeClr>
                        </a:solidFill>
                        <a:latin typeface="Cambria Math" panose="02040503050406030204" pitchFamily="18" charset="0"/>
                      </a:rPr>
                      <m:t>𝑨</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是公式</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𝒙𝑩</m:t>
                    </m:r>
                  </m:oMath>
                </a14:m>
                <a:r>
                  <a:rPr lang="en-US" altLang="zh-CN" sz="1400" b="1">
                    <a:solidFill>
                      <a:schemeClr val="accent2">
                        <a:lumMod val="50000"/>
                      </a:schemeClr>
                    </a:solidFill>
                    <a:latin typeface="楷体" panose="02010609060101010101" pitchFamily="49" charset="-122"/>
                    <a:ea typeface="楷体" panose="02010609060101010101" pitchFamily="49" charset="-122"/>
                  </a:rPr>
                  <a:t>, </a:t>
                </a:r>
                <a:r>
                  <a:rPr lang="zh-CN" altLang="en-US" sz="1400" b="1">
                    <a:solidFill>
                      <a:schemeClr val="accent2">
                        <a:lumMod val="50000"/>
                      </a:schemeClr>
                    </a:solidFill>
                    <a:latin typeface="楷体" panose="02010609060101010101" pitchFamily="49" charset="-122"/>
                    <a:ea typeface="楷体" panose="02010609060101010101" pitchFamily="49" charset="-122"/>
                  </a:rPr>
                  <a:t>则它的抽象语法树以标记为</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400" b="1" i="1" smtClean="0">
                        <a:solidFill>
                          <a:schemeClr val="accent2">
                            <a:lumMod val="50000"/>
                          </a:schemeClr>
                        </a:solidFill>
                        <a:latin typeface="Cambria Math" panose="02040503050406030204" pitchFamily="18" charset="0"/>
                        <a:ea typeface="楷体" panose="02010609060101010101" pitchFamily="49" charset="-122"/>
                      </a:rPr>
                      <m:t>𝒙</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的顶点为根，这个根只有一个右儿子，且是公式</a:t>
                </a:r>
                <a14:m>
                  <m:oMath xmlns:m="http://schemas.openxmlformats.org/officeDocument/2006/math">
                    <m:r>
                      <a:rPr lang="en-US" altLang="zh-CN" sz="1400" b="1" i="1">
                        <a:solidFill>
                          <a:schemeClr val="accent2">
                            <a:lumMod val="50000"/>
                          </a:schemeClr>
                        </a:solidFill>
                        <a:latin typeface="Cambria Math" panose="02040503050406030204" pitchFamily="18" charset="0"/>
                        <a:ea typeface="楷体" panose="02010609060101010101" pitchFamily="49" charset="-122"/>
                      </a:rPr>
                      <m:t>𝑩</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的抽象语法树的根</a:t>
                </a:r>
                <a:endParaRPr lang="zh-CN" altLang="en-US" sz="1400" b="1">
                  <a:solidFill>
                    <a:srgbClr val="002060"/>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03979882-F90F-4257-8A9A-6922484580CF}"/>
                  </a:ext>
                </a:extLst>
              </p:cNvPr>
              <p:cNvSpPr txBox="1">
                <a:spLocks noRot="1" noChangeAspect="1" noMove="1" noResize="1" noEditPoints="1" noAdjustHandles="1" noChangeArrowheads="1" noChangeShapeType="1" noTextEdit="1"/>
              </p:cNvSpPr>
              <p:nvPr/>
            </p:nvSpPr>
            <p:spPr>
              <a:xfrm>
                <a:off x="761985" y="786414"/>
                <a:ext cx="7620024" cy="3058273"/>
              </a:xfrm>
              <a:prstGeom prst="rect">
                <a:avLst/>
              </a:prstGeom>
              <a:blipFill>
                <a:blip r:embed="rId2"/>
                <a:stretch>
                  <a:fillRect l="-480" t="-996" r="-2560" b="-99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C8846B0-087F-4887-9093-FED7E23B66BF}"/>
              </a:ext>
            </a:extLst>
          </p:cNvPr>
          <p:cNvSpPr txBox="1"/>
          <p:nvPr/>
        </p:nvSpPr>
        <p:spPr>
          <a:xfrm>
            <a:off x="761986" y="3908676"/>
            <a:ext cx="7620023" cy="678776"/>
          </a:xfrm>
          <a:prstGeom prst="rect">
            <a:avLst/>
          </a:prstGeom>
          <a:solidFill>
            <a:schemeClr val="accent4">
              <a:lumMod val="20000"/>
              <a:lumOff val="80000"/>
            </a:schemeClr>
          </a:solidFill>
        </p:spPr>
        <p:txBody>
          <a:bodyPr wrap="square" rtlCol="0">
            <a:spAutoFit/>
          </a:bodyPr>
          <a:lstStyle/>
          <a:p>
            <a:pPr>
              <a:lnSpc>
                <a:spcPts val="2400"/>
              </a:lnSpc>
            </a:pPr>
            <a:r>
              <a:rPr lang="zh-CN" altLang="en-US" sz="1400" b="1">
                <a:solidFill>
                  <a:schemeClr val="accent2">
                    <a:lumMod val="50000"/>
                  </a:schemeClr>
                </a:solidFill>
              </a:rPr>
              <a:t>一阶公式的抽象语法树是二叉树，若不是原子公式，则根据标记抽象语法树根的逻辑运算符或量词符号，称为</a:t>
            </a:r>
            <a:r>
              <a:rPr lang="zh-CN" altLang="en-US" sz="1400" b="1">
                <a:solidFill>
                  <a:srgbClr val="C00000"/>
                </a:solidFill>
              </a:rPr>
              <a:t>否定式</a:t>
            </a:r>
            <a:r>
              <a:rPr lang="zh-CN" altLang="en-US" sz="1400" b="1">
                <a:solidFill>
                  <a:schemeClr val="accent2">
                    <a:lumMod val="50000"/>
                  </a:schemeClr>
                </a:solidFill>
              </a:rPr>
              <a:t>、</a:t>
            </a:r>
            <a:r>
              <a:rPr lang="zh-CN" altLang="en-US" sz="1400" b="1">
                <a:solidFill>
                  <a:srgbClr val="C00000"/>
                </a:solidFill>
              </a:rPr>
              <a:t>合取式</a:t>
            </a:r>
            <a:r>
              <a:rPr lang="zh-CN" altLang="en-US" sz="1400" b="1">
                <a:solidFill>
                  <a:schemeClr val="accent2">
                    <a:lumMod val="50000"/>
                  </a:schemeClr>
                </a:solidFill>
              </a:rPr>
              <a:t>、</a:t>
            </a:r>
            <a:r>
              <a:rPr lang="zh-CN" altLang="en-US" sz="1400" b="1">
                <a:solidFill>
                  <a:srgbClr val="C00000"/>
                </a:solidFill>
              </a:rPr>
              <a:t>析取式</a:t>
            </a:r>
            <a:r>
              <a:rPr lang="zh-CN" altLang="en-US" sz="1400" b="1">
                <a:solidFill>
                  <a:schemeClr val="accent2">
                    <a:lumMod val="50000"/>
                  </a:schemeClr>
                </a:solidFill>
              </a:rPr>
              <a:t>、</a:t>
            </a:r>
            <a:r>
              <a:rPr lang="zh-CN" altLang="en-US" sz="1400" b="1">
                <a:solidFill>
                  <a:srgbClr val="C00000"/>
                </a:solidFill>
              </a:rPr>
              <a:t>蕴涵式、双蕴涵式、全称量词公式或存在量词公式</a:t>
            </a:r>
            <a:endParaRPr lang="zh-CN" altLang="en-US" sz="1400" b="1">
              <a:solidFill>
                <a:schemeClr val="accent2">
                  <a:lumMod val="50000"/>
                </a:schemeClr>
              </a:solidFill>
            </a:endParaRPr>
          </a:p>
        </p:txBody>
      </p:sp>
    </p:spTree>
    <p:extLst>
      <p:ext uri="{BB962C8B-B14F-4D97-AF65-F5344CB8AC3E}">
        <p14:creationId xmlns:p14="http://schemas.microsoft.com/office/powerpoint/2010/main" val="425013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2334</TotalTime>
  <Words>7279</Words>
  <Application>Microsoft Office PowerPoint</Application>
  <PresentationFormat>全屏显示(16:9)</PresentationFormat>
  <Paragraphs>617</Paragraphs>
  <Slides>44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等线</vt:lpstr>
      <vt:lpstr>等线 Light</vt:lpstr>
      <vt:lpstr>仿宋</vt:lpstr>
      <vt:lpstr>黑体</vt:lpstr>
      <vt:lpstr>华文新魏</vt:lpstr>
      <vt:lpstr>楷体</vt:lpstr>
      <vt:lpstr>宋体</vt:lpstr>
      <vt:lpstr>Arial</vt:lpstr>
      <vt:lpstr>Calibri</vt:lpstr>
      <vt:lpstr>Calibri Light</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104</cp:revision>
  <dcterms:created xsi:type="dcterms:W3CDTF">2022-01-01T06:39:40Z</dcterms:created>
  <dcterms:modified xsi:type="dcterms:W3CDTF">2023-02-25T02:07:56Z</dcterms:modified>
</cp:coreProperties>
</file>