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83" r:id="rId5"/>
    <p:sldId id="284" r:id="rId6"/>
    <p:sldId id="285" r:id="rId7"/>
    <p:sldId id="286" r:id="rId8"/>
    <p:sldId id="287" r:id="rId9"/>
    <p:sldId id="292" r:id="rId10"/>
    <p:sldId id="288" r:id="rId11"/>
    <p:sldId id="293" r:id="rId12"/>
    <p:sldId id="294" r:id="rId13"/>
    <p:sldId id="295" r:id="rId14"/>
    <p:sldId id="289" r:id="rId15"/>
    <p:sldId id="290" r:id="rId16"/>
    <p:sldId id="299" r:id="rId17"/>
    <p:sldId id="291" r:id="rId18"/>
    <p:sldId id="296" r:id="rId19"/>
    <p:sldId id="297" r:id="rId20"/>
    <p:sldId id="303" r:id="rId21"/>
    <p:sldId id="300" r:id="rId22"/>
    <p:sldId id="305" r:id="rId23"/>
    <p:sldId id="301" r:id="rId24"/>
    <p:sldId id="304" r:id="rId25"/>
    <p:sldId id="302" r:id="rId26"/>
    <p:sldId id="306" r:id="rId27"/>
    <p:sldId id="307" r:id="rId28"/>
    <p:sldId id="308" r:id="rId29"/>
    <p:sldId id="298" r:id="rId30"/>
    <p:sldId id="309" r:id="rId31"/>
    <p:sldId id="314" r:id="rId32"/>
    <p:sldId id="310" r:id="rId33"/>
    <p:sldId id="311" r:id="rId34"/>
    <p:sldId id="315" r:id="rId35"/>
    <p:sldId id="316" r:id="rId36"/>
    <p:sldId id="317" r:id="rId37"/>
    <p:sldId id="318" r:id="rId38"/>
    <p:sldId id="312" r:id="rId39"/>
    <p:sldId id="272" r:id="rId40"/>
    <p:sldId id="280" r:id="rId41"/>
    <p:sldId id="262"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6E6"/>
    <a:srgbClr val="FFFFFF"/>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2" d="100"/>
          <a:sy n="192" d="100"/>
        </p:scale>
        <p:origin x="17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42654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5334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8514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59167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10076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0736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10D257-3BE1-47F0-9688-13EF46E6FAF0}" type="datetimeFigureOut">
              <a:rPr lang="zh-CN" altLang="en-US" smtClean="0"/>
              <a:t>2023/03/25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7451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10D257-3BE1-47F0-9688-13EF46E6FAF0}" type="datetimeFigureOut">
              <a:rPr lang="zh-CN" altLang="en-US" smtClean="0"/>
              <a:t>2023/03/25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026345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0D257-3BE1-47F0-9688-13EF46E6FAF0}" type="datetimeFigureOut">
              <a:rPr lang="zh-CN" altLang="en-US" smtClean="0"/>
              <a:t>2023/03/25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9668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5783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9532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210D257-3BE1-47F0-9688-13EF46E6FAF0}" type="datetimeFigureOut">
              <a:rPr lang="zh-CN" altLang="en-US" smtClean="0"/>
              <a:t>2023/03/25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37867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0.png"/><Relationship Id="rId1" Type="http://schemas.openxmlformats.org/officeDocument/2006/relationships/slideLayout" Target="../slideLayouts/slideLayout1.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310.png"/><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s>
</file>

<file path=ppt/slides/_rels/slide2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2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 Id="rId4" Type="http://schemas.openxmlformats.org/officeDocument/2006/relationships/image" Target="../media/image86.png"/></Relationships>
</file>

<file path=ppt/slides/_rels/slide2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xml"/><Relationship Id="rId4" Type="http://schemas.openxmlformats.org/officeDocument/2006/relationships/image" Target="../media/image89.png"/></Relationships>
</file>

<file path=ppt/slides/_rels/slide26.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image" Target="../media/image90.png"/><Relationship Id="rId1" Type="http://schemas.openxmlformats.org/officeDocument/2006/relationships/slideLayout" Target="../slideLayouts/slideLayout1.xml"/><Relationship Id="rId5" Type="http://schemas.openxmlformats.org/officeDocument/2006/relationships/image" Target="../media/image92.png"/><Relationship Id="rId4" Type="http://schemas.openxmlformats.org/officeDocument/2006/relationships/image" Target="../media/image91.png"/></Relationships>
</file>

<file path=ppt/slides/_rels/slide2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 Id="rId4" Type="http://schemas.openxmlformats.org/officeDocument/2006/relationships/image" Target="../media/image9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xml"/><Relationship Id="rId4" Type="http://schemas.openxmlformats.org/officeDocument/2006/relationships/image" Target="../media/image9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1.xml"/><Relationship Id="rId4" Type="http://schemas.openxmlformats.org/officeDocument/2006/relationships/image" Target="../media/image101.png"/></Relationships>
</file>

<file path=ppt/slides/_rels/slide3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1.xml"/><Relationship Id="rId4" Type="http://schemas.openxmlformats.org/officeDocument/2006/relationships/image" Target="../media/image107.png"/></Relationships>
</file>

<file path=ppt/slides/_rels/slide34.xml.rels><?xml version="1.0" encoding="UTF-8" standalone="yes"?>
<Relationships xmlns="http://schemas.openxmlformats.org/package/2006/relationships"><Relationship Id="rId3" Type="http://schemas.openxmlformats.org/officeDocument/2006/relationships/image" Target="../media/image1070.png"/><Relationship Id="rId2" Type="http://schemas.openxmlformats.org/officeDocument/2006/relationships/image" Target="../media/image10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1.xml"/><Relationship Id="rId4" Type="http://schemas.openxmlformats.org/officeDocument/2006/relationships/image" Target="../media/image112.png"/></Relationships>
</file>

<file path=ppt/slides/_rels/slide3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1.xml"/><Relationship Id="rId4" Type="http://schemas.openxmlformats.org/officeDocument/2006/relationships/image" Target="../media/image1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a:extLst>
              <a:ext uri="{FF2B5EF4-FFF2-40B4-BE49-F238E27FC236}">
                <a16:creationId xmlns:a16="http://schemas.microsoft.com/office/drawing/2014/main" id="{CF63A896-C058-4B67-AB0A-135908F6C259}"/>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 name="矩形 7">
            <a:extLst>
              <a:ext uri="{FF2B5EF4-FFF2-40B4-BE49-F238E27FC236}">
                <a16:creationId xmlns:a16="http://schemas.microsoft.com/office/drawing/2014/main" id="{318C8156-B6E9-4049-9054-EB38920B4B5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0" name="矩形 9">
            <a:extLst>
              <a:ext uri="{FF2B5EF4-FFF2-40B4-BE49-F238E27FC236}">
                <a16:creationId xmlns:a16="http://schemas.microsoft.com/office/drawing/2014/main" id="{D111FE5D-DC5F-4D39-AD02-86DFC9BE1D97}"/>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054359" y="888925"/>
            <a:ext cx="7045495" cy="667265"/>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latin typeface="仿宋" panose="02010609060101010101" pitchFamily="49" charset="-122"/>
                <a:ea typeface="仿宋" panose="02010609060101010101" pitchFamily="49" charset="-122"/>
              </a:rPr>
              <a:t>第十二讲</a:t>
            </a:r>
            <a:r>
              <a:rPr lang="en-US" altLang="zh-CN" sz="3600" b="1">
                <a:latin typeface="仿宋" panose="02010609060101010101" pitchFamily="49" charset="-122"/>
                <a:ea typeface="仿宋" panose="02010609060101010101" pitchFamily="49" charset="-122"/>
              </a:rPr>
              <a:t>	</a:t>
            </a:r>
            <a:r>
              <a:rPr lang="zh-CN" altLang="en-US" sz="3600" b="1">
                <a:latin typeface="仿宋" panose="02010609060101010101" pitchFamily="49" charset="-122"/>
                <a:ea typeface="仿宋" panose="02010609060101010101" pitchFamily="49" charset="-122"/>
              </a:rPr>
              <a:t>一阶逻辑公式语义</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3279174" y="1912075"/>
            <a:ext cx="2585651" cy="553998"/>
          </a:xfrm>
          <a:prstGeom prst="rect">
            <a:avLst/>
          </a:prstGeom>
          <a:noFill/>
        </p:spPr>
        <p:txBody>
          <a:bodyPr wrap="square" rtlCol="0">
            <a:spAutoFit/>
          </a:bodyPr>
          <a:lstStyle/>
          <a:p>
            <a:pPr algn="ctr"/>
            <a:r>
              <a:rPr lang="zh-CN" altLang="en-US" sz="3000">
                <a:solidFill>
                  <a:srgbClr val="210694"/>
                </a:solidFill>
                <a:latin typeface="楷体" panose="02010609060101010101" pitchFamily="49" charset="-122"/>
                <a:ea typeface="楷体" panose="02010609060101010101" pitchFamily="49" charset="-122"/>
              </a:rPr>
              <a:t>周 晓 聪</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2706131" y="2700512"/>
            <a:ext cx="3883111" cy="461665"/>
          </a:xfrm>
          <a:prstGeom prst="rect">
            <a:avLst/>
          </a:prstGeom>
          <a:noFill/>
        </p:spPr>
        <p:txBody>
          <a:bodyPr wrap="square" rtlCol="0">
            <a:spAutoFit/>
          </a:bodyPr>
          <a:lstStyle/>
          <a:p>
            <a:pPr algn="ctr"/>
            <a:r>
              <a:rPr lang="zh-CN" altLang="en-US" sz="24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3632887" y="3419732"/>
            <a:ext cx="2150075" cy="369332"/>
          </a:xfrm>
          <a:prstGeom prst="rect">
            <a:avLst/>
          </a:prstGeom>
          <a:noFill/>
        </p:spPr>
        <p:txBody>
          <a:bodyPr wrap="square" rtlCol="0">
            <a:spAutoFit/>
          </a:bodyPr>
          <a:lstStyle/>
          <a:p>
            <a:pPr algn="ct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2023</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278924" y="3966519"/>
            <a:ext cx="6820930" cy="369332"/>
          </a:xfrm>
          <a:prstGeom prst="rect">
            <a:avLst/>
          </a:prstGeom>
          <a:noFill/>
        </p:spPr>
        <p:txBody>
          <a:bodyPr wrap="square" rtlCol="0">
            <a:spAutoFit/>
          </a:bodyPr>
          <a:lstStyle/>
          <a:p>
            <a:pPr algn="ctr"/>
            <a:r>
              <a:rPr lang="en-US" altLang="zh-CN" sz="1800">
                <a:solidFill>
                  <a:srgbClr val="FF0000"/>
                </a:solidFill>
              </a:rPr>
              <a:t>isszxc@mail.sysu.edu.cn</a:t>
            </a:r>
            <a:endParaRPr lang="zh-CN" altLang="en-US" sz="180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237" y="2334583"/>
            <a:ext cx="1324937" cy="1170438"/>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一阶逻辑公式的真值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个体变量指派函数</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10</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文本框 7">
            <a:extLst>
              <a:ext uri="{FF2B5EF4-FFF2-40B4-BE49-F238E27FC236}">
                <a16:creationId xmlns:a16="http://schemas.microsoft.com/office/drawing/2014/main" id="{457CB57E-0812-4774-A525-E680556D3060}"/>
              </a:ext>
            </a:extLst>
          </p:cNvPr>
          <p:cNvSpPr txBox="1"/>
          <p:nvPr/>
        </p:nvSpPr>
        <p:spPr>
          <a:xfrm>
            <a:off x="605289" y="895549"/>
            <a:ext cx="7933415" cy="661720"/>
          </a:xfrm>
          <a:prstGeom prst="rect">
            <a:avLst/>
          </a:prstGeom>
          <a:solidFill>
            <a:schemeClr val="accent5">
              <a:lumMod val="20000"/>
              <a:lumOff val="80000"/>
            </a:schemeClr>
          </a:solidFill>
        </p:spPr>
        <p:txBody>
          <a:bodyPr wrap="square" rtlCol="0">
            <a:spAutoFit/>
          </a:bodyPr>
          <a:lstStyle/>
          <a:p>
            <a:pPr marL="214313" indent="-214313">
              <a:spcBef>
                <a:spcPts val="600"/>
              </a:spcBef>
              <a:buFont typeface="Arial" panose="020B0604020202020204" pitchFamily="34" charset="0"/>
              <a:buChar char="•"/>
            </a:pPr>
            <a:r>
              <a:rPr lang="zh-CN" altLang="en-US" sz="1600" b="1">
                <a:solidFill>
                  <a:schemeClr val="accent2">
                    <a:lumMod val="50000"/>
                  </a:schemeClr>
                </a:solidFill>
              </a:rPr>
              <a:t>一阶逻辑公式语法：给定非逻辑符号集和个体变量集归纳构造一阶逻辑公式</a:t>
            </a:r>
            <a:endParaRPr lang="en-US" altLang="zh-CN" sz="1600" b="1">
              <a:solidFill>
                <a:schemeClr val="accent2">
                  <a:lumMod val="50000"/>
                </a:schemeClr>
              </a:solidFill>
            </a:endParaRPr>
          </a:p>
          <a:p>
            <a:pPr marL="214313" indent="-214313">
              <a:spcBef>
                <a:spcPts val="600"/>
              </a:spcBef>
              <a:buFont typeface="Arial" panose="020B0604020202020204" pitchFamily="34" charset="0"/>
              <a:buChar char="•"/>
            </a:pPr>
            <a:r>
              <a:rPr lang="zh-CN" altLang="en-US" sz="1600" b="1">
                <a:solidFill>
                  <a:schemeClr val="accent2">
                    <a:lumMod val="50000"/>
                  </a:schemeClr>
                </a:solidFill>
              </a:rPr>
              <a:t>一阶逻辑公式语义：给定非逻辑符号集的解释和个体变量指派函数递归计算公式真值</a:t>
            </a:r>
          </a:p>
        </p:txBody>
      </p:sp>
      <p:pic>
        <p:nvPicPr>
          <p:cNvPr id="2" name="图片 1">
            <a:extLst>
              <a:ext uri="{FF2B5EF4-FFF2-40B4-BE49-F238E27FC236}">
                <a16:creationId xmlns:a16="http://schemas.microsoft.com/office/drawing/2014/main" id="{899FE1C8-FF68-439C-B10F-7674F04196BB}"/>
              </a:ext>
            </a:extLst>
          </p:cNvPr>
          <p:cNvPicPr>
            <a:picLocks noChangeAspect="1"/>
          </p:cNvPicPr>
          <p:nvPr/>
        </p:nvPicPr>
        <p:blipFill>
          <a:blip r:embed="rId2"/>
          <a:stretch>
            <a:fillRect/>
          </a:stretch>
        </p:blipFill>
        <p:spPr>
          <a:xfrm>
            <a:off x="526275" y="1739333"/>
            <a:ext cx="8140148" cy="1502721"/>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F5536F6-8C6E-4238-8E1B-36FB754809BC}"/>
                  </a:ext>
                </a:extLst>
              </p:cNvPr>
              <p:cNvSpPr txBox="1"/>
              <p:nvPr/>
            </p:nvSpPr>
            <p:spPr>
              <a:xfrm>
                <a:off x="605289" y="3398473"/>
                <a:ext cx="7982120" cy="1154162"/>
              </a:xfrm>
              <a:prstGeom prst="rect">
                <a:avLst/>
              </a:prstGeom>
              <a:solidFill>
                <a:schemeClr val="accent6">
                  <a:lumMod val="20000"/>
                  <a:lumOff val="80000"/>
                </a:schemeClr>
              </a:solidFill>
            </p:spPr>
            <p:txBody>
              <a:bodyPr wrap="square" rtlCol="0">
                <a:spAutoFit/>
              </a:bodyPr>
              <a:lstStyle/>
              <a:p>
                <a:pPr>
                  <a:spcBef>
                    <a:spcPts val="600"/>
                  </a:spcBef>
                </a:pPr>
                <a:r>
                  <a:rPr lang="zh-CN" altLang="en-US" sz="1600" b="1">
                    <a:solidFill>
                      <a:schemeClr val="accent2">
                        <a:lumMod val="50000"/>
                      </a:schemeClr>
                    </a:solidFill>
                  </a:rPr>
                  <a:t>一般地说，个体变量集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𝑽</m:t>
                    </m:r>
                  </m:oMath>
                </a14:m>
                <a:r>
                  <a:rPr lang="zh-CN" altLang="en-US" sz="1600" b="1">
                    <a:solidFill>
                      <a:schemeClr val="accent2">
                        <a:lumMod val="50000"/>
                      </a:schemeClr>
                    </a:solidFill>
                  </a:rPr>
                  <a:t>是可数集合，但显然，当研究一组公式的真值时，可只关心出现在这组公式中的个体变量</a:t>
                </a:r>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所以可说假定</a:t>
                </a:r>
                <a14:m>
                  <m:oMath xmlns:m="http://schemas.openxmlformats.org/officeDocument/2006/math">
                    <m:r>
                      <a:rPr lang="en-US" altLang="zh-CN" sz="1600" b="1" i="1" smtClean="0">
                        <a:solidFill>
                          <a:srgbClr val="002060"/>
                        </a:solidFill>
                        <a:latin typeface="Cambria Math" panose="02040503050406030204" pitchFamily="18" charset="0"/>
                      </a:rPr>
                      <m:t>𝑽</m:t>
                    </m:r>
                    <m:r>
                      <a:rPr lang="en-US" altLang="zh-CN" sz="1600" b="1" i="1" smtClean="0">
                        <a:solidFill>
                          <a:srgbClr val="002060"/>
                        </a:solidFill>
                        <a:latin typeface="Cambria Math" panose="02040503050406030204" pitchFamily="18" charset="0"/>
                      </a:rPr>
                      <m:t>=</m:t>
                    </m:r>
                    <m:d>
                      <m:dPr>
                        <m:begChr m:val="{"/>
                        <m:endChr m:val="}"/>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𝒚</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𝒛</m:t>
                        </m:r>
                      </m:e>
                    </m:d>
                  </m:oMath>
                </a14:m>
                <a:r>
                  <a:rPr lang="zh-CN" altLang="en-US" sz="1600" b="1">
                    <a:solidFill>
                      <a:srgbClr val="002060"/>
                    </a:solidFill>
                    <a:latin typeface="楷体" panose="02010609060101010101" pitchFamily="49" charset="-122"/>
                    <a:ea typeface="楷体" panose="02010609060101010101" pitchFamily="49" charset="-122"/>
                  </a:rPr>
                  <a:t>，解释</a:t>
                </a:r>
                <a14:m>
                  <m:oMath xmlns:m="http://schemas.openxmlformats.org/officeDocument/2006/math">
                    <m:r>
                      <a:rPr lang="zh-CN" altLang="en-US" sz="1600" b="1" i="1" smtClean="0">
                        <a:solidFill>
                          <a:srgbClr val="002060"/>
                        </a:solidFill>
                        <a:latin typeface="Cambria Math" panose="02040503050406030204" pitchFamily="18" charset="0"/>
                      </a:rPr>
                      <m:t>𝓜</m:t>
                    </m:r>
                  </m:oMath>
                </a14:m>
                <a:r>
                  <a:rPr lang="zh-CN" altLang="en-US" sz="1600" b="1">
                    <a:solidFill>
                      <a:srgbClr val="002060"/>
                    </a:solidFill>
                    <a:latin typeface="楷体" panose="02010609060101010101" pitchFamily="49" charset="-122"/>
                    <a:ea typeface="楷体" panose="02010609060101010101" pitchFamily="49" charset="-122"/>
                  </a:rPr>
                  <a:t>的论域是</a:t>
                </a:r>
                <a14:m>
                  <m:oMath xmlns:m="http://schemas.openxmlformats.org/officeDocument/2006/math">
                    <m:r>
                      <a:rPr lang="en-US" altLang="zh-CN" sz="1600" b="1" i="1" smtClean="0">
                        <a:solidFill>
                          <a:srgbClr val="002060"/>
                        </a:solidFill>
                        <a:latin typeface="Cambria Math" panose="02040503050406030204" pitchFamily="18" charset="0"/>
                      </a:rPr>
                      <m:t>𝑫</m:t>
                    </m:r>
                    <m:r>
                      <a:rPr lang="en-US" altLang="zh-CN" sz="1600" b="1" i="1" smtClean="0">
                        <a:solidFill>
                          <a:srgbClr val="002060"/>
                        </a:solidFill>
                        <a:latin typeface="Cambria Math" panose="02040503050406030204" pitchFamily="18" charset="0"/>
                      </a:rPr>
                      <m:t>=</m:t>
                    </m:r>
                    <m:d>
                      <m:dPr>
                        <m:begChr m:val="{"/>
                        <m:endChr m:val="}"/>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𝒂</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𝒃</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𝒄</m:t>
                        </m:r>
                      </m:e>
                    </m:d>
                  </m:oMath>
                </a14:m>
                <a:r>
                  <a:rPr lang="zh-CN" altLang="en-US" sz="1600" b="1">
                    <a:solidFill>
                      <a:srgbClr val="002060"/>
                    </a:solidFill>
                    <a:latin typeface="楷体" panose="02010609060101010101" pitchFamily="49" charset="-122"/>
                    <a:ea typeface="楷体" panose="02010609060101010101" pitchFamily="49" charset="-122"/>
                  </a:rPr>
                  <a:t>，则</a:t>
                </a:r>
                <a14:m>
                  <m:oMath xmlns:m="http://schemas.openxmlformats.org/officeDocument/2006/math">
                    <m:r>
                      <a:rPr lang="en-US" altLang="zh-CN" sz="1600" b="1" i="1" smtClean="0">
                        <a:solidFill>
                          <a:srgbClr val="002060"/>
                        </a:solidFill>
                        <a:latin typeface="Cambria Math" panose="02040503050406030204" pitchFamily="18" charset="0"/>
                      </a:rPr>
                      <m:t>𝝈</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𝑽</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𝑫</m:t>
                    </m:r>
                  </m:oMath>
                </a14:m>
                <a:r>
                  <a:rPr lang="en-US" altLang="zh-CN" sz="1600" b="1">
                    <a:solidFill>
                      <a:srgbClr val="002060"/>
                    </a:solidFill>
                    <a:latin typeface="楷体" panose="02010609060101010101" pitchFamily="49" charset="-122"/>
                    <a:ea typeface="楷体" panose="02010609060101010101" pitchFamily="49" charset="-122"/>
                  </a:rPr>
                  <a:t>, </a:t>
                </a:r>
                <a14:m>
                  <m:oMath xmlns:m="http://schemas.openxmlformats.org/officeDocument/2006/math">
                    <m:r>
                      <a:rPr lang="en-US" altLang="zh-CN" sz="1600" b="1" i="1" smtClean="0">
                        <a:solidFill>
                          <a:srgbClr val="002060"/>
                        </a:solidFill>
                        <a:latin typeface="Cambria Math" panose="02040503050406030204" pitchFamily="18" charset="0"/>
                      </a:rPr>
                      <m:t>𝝈</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𝒙</m:t>
                        </m:r>
                      </m:e>
                    </m:d>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𝒂</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𝝈</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𝒚</m:t>
                        </m:r>
                      </m:e>
                    </m:d>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𝒃</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𝝈</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𝒛</m:t>
                        </m:r>
                      </m:e>
                    </m:d>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𝒄</m:t>
                    </m:r>
                  </m:oMath>
                </a14:m>
                <a:r>
                  <a:rPr lang="zh-CN" altLang="en-US" sz="1600" b="1">
                    <a:solidFill>
                      <a:srgbClr val="002060"/>
                    </a:solidFill>
                    <a:latin typeface="楷体" panose="02010609060101010101" pitchFamily="49" charset="-122"/>
                    <a:ea typeface="楷体" panose="02010609060101010101" pitchFamily="49" charset="-122"/>
                  </a:rPr>
                  <a:t>是一个个体变量指派函数</a:t>
                </a:r>
              </a:p>
            </p:txBody>
          </p:sp>
        </mc:Choice>
        <mc:Fallback xmlns="">
          <p:sp>
            <p:nvSpPr>
              <p:cNvPr id="3" name="文本框 2">
                <a:extLst>
                  <a:ext uri="{FF2B5EF4-FFF2-40B4-BE49-F238E27FC236}">
                    <a16:creationId xmlns:a16="http://schemas.microsoft.com/office/drawing/2014/main" id="{EF5536F6-8C6E-4238-8E1B-36FB754809BC}"/>
                  </a:ext>
                </a:extLst>
              </p:cNvPr>
              <p:cNvSpPr txBox="1">
                <a:spLocks noRot="1" noChangeAspect="1" noMove="1" noResize="1" noEditPoints="1" noAdjustHandles="1" noChangeArrowheads="1" noChangeShapeType="1" noTextEdit="1"/>
              </p:cNvSpPr>
              <p:nvPr/>
            </p:nvSpPr>
            <p:spPr>
              <a:xfrm>
                <a:off x="605289" y="3398473"/>
                <a:ext cx="7982120" cy="1154162"/>
              </a:xfrm>
              <a:prstGeom prst="rect">
                <a:avLst/>
              </a:prstGeom>
              <a:blipFill>
                <a:blip r:embed="rId3"/>
                <a:stretch>
                  <a:fillRect l="-382" t="-1579" b="-47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4474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一阶逻辑公式的真值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个体变量指派函数的变换</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11</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7" name="组合 6">
            <a:extLst>
              <a:ext uri="{FF2B5EF4-FFF2-40B4-BE49-F238E27FC236}">
                <a16:creationId xmlns:a16="http://schemas.microsoft.com/office/drawing/2014/main" id="{BBD7D5F6-4728-4E16-A244-2665B016271C}"/>
              </a:ext>
            </a:extLst>
          </p:cNvPr>
          <p:cNvGrpSpPr/>
          <p:nvPr/>
        </p:nvGrpSpPr>
        <p:grpSpPr>
          <a:xfrm>
            <a:off x="531741" y="835397"/>
            <a:ext cx="8080510" cy="1779104"/>
            <a:chOff x="526774" y="914400"/>
            <a:chExt cx="8080510" cy="1779104"/>
          </a:xfrm>
        </p:grpSpPr>
        <p:sp>
          <p:nvSpPr>
            <p:cNvPr id="4" name="矩形 3">
              <a:extLst>
                <a:ext uri="{FF2B5EF4-FFF2-40B4-BE49-F238E27FC236}">
                  <a16:creationId xmlns:a16="http://schemas.microsoft.com/office/drawing/2014/main" id="{52FB476A-961F-4739-965F-9DD647A60833}"/>
                </a:ext>
              </a:extLst>
            </p:cNvPr>
            <p:cNvSpPr/>
            <p:nvPr/>
          </p:nvSpPr>
          <p:spPr>
            <a:xfrm>
              <a:off x="526774" y="914400"/>
              <a:ext cx="8075543" cy="1779104"/>
            </a:xfrm>
            <a:prstGeom prst="rect">
              <a:avLst/>
            </a:prstGeom>
            <a:solidFill>
              <a:srgbClr val="F9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0B6B45A-8DE6-4866-A809-274C2F99347A}"/>
                    </a:ext>
                  </a:extLst>
                </p:cNvPr>
                <p:cNvSpPr txBox="1"/>
                <p:nvPr/>
              </p:nvSpPr>
              <p:spPr>
                <a:xfrm>
                  <a:off x="536710" y="926594"/>
                  <a:ext cx="8070574" cy="617670"/>
                </a:xfrm>
                <a:prstGeom prst="rect">
                  <a:avLst/>
                </a:prstGeom>
                <a:noFill/>
              </p:spPr>
              <p:txBody>
                <a:bodyPr wrap="square" rtlCol="0">
                  <a:spAutoFit/>
                </a:bodyPr>
                <a:lstStyle/>
                <a:p>
                  <a:pPr>
                    <a:lnSpc>
                      <a:spcPts val="2100"/>
                    </a:lnSpc>
                    <a:spcBef>
                      <a:spcPts val="600"/>
                    </a:spcBef>
                  </a:pPr>
                  <a:r>
                    <a:rPr lang="zh-CN" altLang="en-US" sz="1600" b="1">
                      <a:solidFill>
                        <a:schemeClr val="accent2">
                          <a:lumMod val="50000"/>
                        </a:schemeClr>
                      </a:solidFill>
                    </a:rPr>
                    <a:t>对于一阶逻辑公式的解释</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，其论域是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𝑽</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是个体变量指派函数，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𝑽</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𝒅</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的基础上特别指定</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的值为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𝒅</m:t>
                      </m:r>
                    </m:oMath>
                  </a14:m>
                  <a:r>
                    <a:rPr lang="zh-CN" altLang="en-US" sz="1600" b="1">
                      <a:solidFill>
                        <a:schemeClr val="accent2">
                          <a:lumMod val="50000"/>
                        </a:schemeClr>
                      </a:solidFill>
                    </a:rPr>
                    <a:t>的个体变量指派函数记为</a:t>
                  </a:r>
                  <a14:m>
                    <m:oMath xmlns:m="http://schemas.openxmlformats.org/officeDocument/2006/math">
                      <m:r>
                        <a:rPr lang="en-US" altLang="zh-CN" sz="1600" b="1" i="1" smtClean="0">
                          <a:solidFill>
                            <a:srgbClr val="C00000"/>
                          </a:solidFill>
                          <a:latin typeface="Cambria Math" panose="02040503050406030204" pitchFamily="18" charset="0"/>
                        </a:rPr>
                        <m:t>𝝈</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𝒙</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𝒅</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𝑽</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，定义为：</a:t>
                  </a:r>
                  <a:endParaRPr lang="en-US" altLang="zh-CN"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70B6B45A-8DE6-4866-A809-274C2F99347A}"/>
                    </a:ext>
                  </a:extLst>
                </p:cNvPr>
                <p:cNvSpPr txBox="1">
                  <a:spLocks noRot="1" noChangeAspect="1" noMove="1" noResize="1" noEditPoints="1" noAdjustHandles="1" noChangeArrowheads="1" noChangeShapeType="1" noTextEdit="1"/>
                </p:cNvSpPr>
                <p:nvPr/>
              </p:nvSpPr>
              <p:spPr>
                <a:xfrm>
                  <a:off x="536710" y="926594"/>
                  <a:ext cx="8070574" cy="617670"/>
                </a:xfrm>
                <a:prstGeom prst="rect">
                  <a:avLst/>
                </a:prstGeom>
                <a:blipFill>
                  <a:blip r:embed="rId2"/>
                  <a:stretch>
                    <a:fillRect l="-453" t="-990" b="-12871"/>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462CE198-F661-4FFC-AB01-32BEA46EE72F}"/>
                </a:ext>
              </a:extLst>
            </p:cNvPr>
            <p:cNvPicPr>
              <a:picLocks noChangeAspect="1"/>
            </p:cNvPicPr>
            <p:nvPr/>
          </p:nvPicPr>
          <p:blipFill>
            <a:blip r:embed="rId3"/>
            <a:stretch>
              <a:fillRect/>
            </a:stretch>
          </p:blipFill>
          <p:spPr>
            <a:xfrm>
              <a:off x="2885558" y="1570332"/>
              <a:ext cx="2806354" cy="748026"/>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D3227D0-0014-49EE-A3F3-6208CB756E94}"/>
                    </a:ext>
                  </a:extLst>
                </p:cNvPr>
                <p:cNvSpPr txBox="1"/>
                <p:nvPr/>
              </p:nvSpPr>
              <p:spPr>
                <a:xfrm>
                  <a:off x="536710" y="2379155"/>
                  <a:ext cx="6013177" cy="307777"/>
                </a:xfrm>
                <a:prstGeom prst="rect">
                  <a:avLst/>
                </a:prstGeom>
                <a:noFill/>
              </p:spPr>
              <p:txBody>
                <a:bodyPr wrap="square" rtlCol="0">
                  <a:spAutoFit/>
                </a:bodyPr>
                <a:lstStyle/>
                <a:p>
                  <a:pPr marL="285750" indent="-285750">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也即，</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除将</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指派为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外，对其他个体变量的指派与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完全相同</a:t>
                  </a:r>
                </a:p>
              </p:txBody>
            </p:sp>
          </mc:Choice>
          <mc:Fallback xmlns="">
            <p:sp>
              <p:nvSpPr>
                <p:cNvPr id="5" name="文本框 4">
                  <a:extLst>
                    <a:ext uri="{FF2B5EF4-FFF2-40B4-BE49-F238E27FC236}">
                      <a16:creationId xmlns:a16="http://schemas.microsoft.com/office/drawing/2014/main" id="{2D3227D0-0014-49EE-A3F3-6208CB756E94}"/>
                    </a:ext>
                  </a:extLst>
                </p:cNvPr>
                <p:cNvSpPr txBox="1">
                  <a:spLocks noRot="1" noChangeAspect="1" noMove="1" noResize="1" noEditPoints="1" noAdjustHandles="1" noChangeArrowheads="1" noChangeShapeType="1" noTextEdit="1"/>
                </p:cNvSpPr>
                <p:nvPr/>
              </p:nvSpPr>
              <p:spPr>
                <a:xfrm>
                  <a:off x="536710" y="2379155"/>
                  <a:ext cx="6013177" cy="307777"/>
                </a:xfrm>
                <a:prstGeom prst="rect">
                  <a:avLst/>
                </a:prstGeom>
                <a:blipFill>
                  <a:blip r:embed="rId4"/>
                  <a:stretch>
                    <a:fillRect l="-203" t="-3922" b="-1764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FD0EB7B-945B-410E-BC7B-A0EDA8876E57}"/>
                  </a:ext>
                </a:extLst>
              </p:cNvPr>
              <p:cNvSpPr txBox="1"/>
              <p:nvPr/>
            </p:nvSpPr>
            <p:spPr>
              <a:xfrm>
                <a:off x="546644" y="2738579"/>
                <a:ext cx="8065607" cy="1255857"/>
              </a:xfrm>
              <a:prstGeom prst="rect">
                <a:avLst/>
              </a:prstGeom>
              <a:solidFill>
                <a:schemeClr val="accent5">
                  <a:lumMod val="20000"/>
                  <a:lumOff val="80000"/>
                </a:schemeClr>
              </a:solidFill>
            </p:spPr>
            <p:txBody>
              <a:bodyPr wrap="square" rtlCol="0">
                <a:spAutoFit/>
              </a:bodyPr>
              <a:lstStyle/>
              <a:p>
                <a:pPr>
                  <a:lnSpc>
                    <a:spcPts val="2000"/>
                  </a:lnSpc>
                  <a:spcBef>
                    <a:spcPts val="600"/>
                  </a:spcBef>
                </a:pPr>
                <a:r>
                  <a:rPr lang="zh-CN" altLang="en-US" sz="1600" b="1">
                    <a:solidFill>
                      <a:schemeClr val="accent2">
                        <a:lumMod val="50000"/>
                      </a:schemeClr>
                    </a:solidFill>
                  </a:rPr>
                  <a:t>有了上述记号，即使</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𝑽</m:t>
                    </m:r>
                  </m:oMath>
                </a14:m>
                <a:r>
                  <a:rPr lang="zh-CN" altLang="en-US" sz="1600" b="1">
                    <a:solidFill>
                      <a:schemeClr val="accent2">
                        <a:lumMod val="50000"/>
                      </a:schemeClr>
                    </a:solidFill>
                  </a:rPr>
                  <a:t>是无穷集，也可给出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给所关心的个体变量所指派的值</a:t>
                </a:r>
                <a:endParaRPr lang="en-US" altLang="zh-CN" sz="1600" b="1">
                  <a:solidFill>
                    <a:schemeClr val="accent2">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例如，设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𝑽</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是一个个体变量指派函数，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𝒂</m:t>
                        </m:r>
                      </m:e>
                    </m:d>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𝒃</m:t>
                        </m:r>
                      </m:e>
                    </m:d>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𝒛</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𝒄</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就是一个将</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指派为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𝒂</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𝒚</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指派</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𝒃</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𝒛</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指派为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𝒄</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的个体变量指派函数，不管</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原来将</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指派为什么值</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000"/>
                  </a:lnSpc>
                  <a:spcBef>
                    <a:spcPts val="600"/>
                  </a:spcBef>
                  <a:buFont typeface="Arial" panose="020B0604020202020204" pitchFamily="34" charset="0"/>
                  <a:buChar char="•"/>
                </a:pPr>
                <a:r>
                  <a:rPr lang="zh-CN" altLang="en-US" sz="1400" b="1">
                    <a:solidFill>
                      <a:schemeClr val="accent6">
                        <a:lumMod val="50000"/>
                      </a:schemeClr>
                    </a:solidFill>
                  </a:rPr>
                  <a:t>这也可理解为在某个时候我们只关系对</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𝒙</m:t>
                    </m:r>
                    <m:r>
                      <a:rPr lang="en-US" altLang="zh-CN" sz="1400" b="1" i="1" smtClean="0">
                        <a:solidFill>
                          <a:schemeClr val="accent6">
                            <a:lumMod val="50000"/>
                          </a:schemeClr>
                        </a:solidFill>
                        <a:latin typeface="Cambria Math" panose="02040503050406030204" pitchFamily="18" charset="0"/>
                      </a:rPr>
                      <m:t>, </m:t>
                    </m:r>
                    <m:r>
                      <a:rPr lang="en-US" altLang="zh-CN" sz="1400" b="1" i="1" smtClean="0">
                        <a:solidFill>
                          <a:schemeClr val="accent6">
                            <a:lumMod val="50000"/>
                          </a:schemeClr>
                        </a:solidFill>
                        <a:latin typeface="Cambria Math" panose="02040503050406030204" pitchFamily="18" charset="0"/>
                      </a:rPr>
                      <m:t>𝒚</m:t>
                    </m:r>
                    <m:r>
                      <a:rPr lang="en-US" altLang="zh-CN" sz="1400" b="1" i="1" smtClean="0">
                        <a:solidFill>
                          <a:schemeClr val="accent6">
                            <a:lumMod val="50000"/>
                          </a:schemeClr>
                        </a:solidFill>
                        <a:latin typeface="Cambria Math" panose="02040503050406030204" pitchFamily="18" charset="0"/>
                      </a:rPr>
                      <m:t>, </m:t>
                    </m:r>
                    <m:r>
                      <a:rPr lang="en-US" altLang="zh-CN" sz="1400" b="1" i="1" smtClean="0">
                        <a:solidFill>
                          <a:schemeClr val="accent6">
                            <a:lumMod val="50000"/>
                          </a:schemeClr>
                        </a:solidFill>
                        <a:latin typeface="Cambria Math" panose="02040503050406030204" pitchFamily="18" charset="0"/>
                      </a:rPr>
                      <m:t>𝒛</m:t>
                    </m:r>
                  </m:oMath>
                </a14:m>
                <a:r>
                  <a:rPr lang="zh-CN" altLang="en-US" sz="1400" b="1">
                    <a:solidFill>
                      <a:schemeClr val="accent6">
                        <a:lumMod val="50000"/>
                      </a:schemeClr>
                    </a:solidFill>
                  </a:rPr>
                  <a:t>的赋值，而不关心</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𝝈</m:t>
                    </m:r>
                  </m:oMath>
                </a14:m>
                <a:r>
                  <a:rPr lang="zh-CN" altLang="en-US" sz="1400" b="1">
                    <a:solidFill>
                      <a:schemeClr val="accent6">
                        <a:lumMod val="50000"/>
                      </a:schemeClr>
                    </a:solidFill>
                  </a:rPr>
                  <a:t>对其他变量的赋值</a:t>
                </a:r>
              </a:p>
            </p:txBody>
          </p:sp>
        </mc:Choice>
        <mc:Fallback xmlns="">
          <p:sp>
            <p:nvSpPr>
              <p:cNvPr id="6" name="文本框 5">
                <a:extLst>
                  <a:ext uri="{FF2B5EF4-FFF2-40B4-BE49-F238E27FC236}">
                    <a16:creationId xmlns:a16="http://schemas.microsoft.com/office/drawing/2014/main" id="{8FD0EB7B-945B-410E-BC7B-A0EDA8876E57}"/>
                  </a:ext>
                </a:extLst>
              </p:cNvPr>
              <p:cNvSpPr txBox="1">
                <a:spLocks noRot="1" noChangeAspect="1" noMove="1" noResize="1" noEditPoints="1" noAdjustHandles="1" noChangeArrowheads="1" noChangeShapeType="1" noTextEdit="1"/>
              </p:cNvSpPr>
              <p:nvPr/>
            </p:nvSpPr>
            <p:spPr>
              <a:xfrm>
                <a:off x="546644" y="2738579"/>
                <a:ext cx="8065607" cy="1255857"/>
              </a:xfrm>
              <a:prstGeom prst="rect">
                <a:avLst/>
              </a:prstGeom>
              <a:blipFill>
                <a:blip r:embed="rId5"/>
                <a:stretch>
                  <a:fillRect l="-454" t="-1456" b="-43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3C56278-F1FD-4010-B4F4-1C14248E1C7D}"/>
                  </a:ext>
                </a:extLst>
              </p:cNvPr>
              <p:cNvSpPr txBox="1"/>
              <p:nvPr/>
            </p:nvSpPr>
            <p:spPr>
              <a:xfrm>
                <a:off x="541678" y="4152860"/>
                <a:ext cx="7931432" cy="307777"/>
              </a:xfrm>
              <a:prstGeom prst="rect">
                <a:avLst/>
              </a:prstGeom>
              <a:solidFill>
                <a:schemeClr val="accent4">
                  <a:lumMod val="40000"/>
                  <a:lumOff val="60000"/>
                </a:schemeClr>
              </a:solidFill>
            </p:spPr>
            <p:txBody>
              <a:bodyPr wrap="square" rtlCol="0">
                <a:spAutoFit/>
              </a:bodyPr>
              <a:lstStyle/>
              <a:p>
                <a:r>
                  <a:rPr lang="zh-CN" altLang="en-US" sz="1400" b="1">
                    <a:solidFill>
                      <a:schemeClr val="accent2">
                        <a:lumMod val="50000"/>
                      </a:schemeClr>
                    </a:solidFill>
                  </a:rPr>
                  <a:t>记号</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𝒅</m:t>
                        </m:r>
                      </m:e>
                    </m:d>
                  </m:oMath>
                </a14:m>
                <a:r>
                  <a:rPr lang="zh-CN" altLang="en-US" sz="1400" b="1">
                    <a:solidFill>
                      <a:schemeClr val="accent2">
                        <a:lumMod val="50000"/>
                      </a:schemeClr>
                    </a:solidFill>
                  </a:rPr>
                  <a:t>用于给出量词公式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oMath>
                </a14:m>
                <a:r>
                  <a:rPr lang="zh-CN" altLang="en-US" sz="1400" b="1">
                    <a:solidFill>
                      <a:schemeClr val="accent2">
                        <a:lumMod val="50000"/>
                      </a:schemeClr>
                    </a:solidFill>
                  </a:rPr>
                  <a:t>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oMath>
                </a14:m>
                <a:r>
                  <a:rPr lang="zh-CN" altLang="en-US" sz="1400" b="1">
                    <a:solidFill>
                      <a:schemeClr val="accent2">
                        <a:lumMod val="50000"/>
                      </a:schemeClr>
                    </a:solidFill>
                  </a:rPr>
                  <a:t>的真值计算，因为这时特别关心对指示变量</a:t>
                </a:r>
                <a:r>
                  <a:rPr lang="en-US" altLang="zh-CN" sz="1400" b="1">
                    <a:solidFill>
                      <a:schemeClr val="accent2">
                        <a:lumMod val="50000"/>
                      </a:schemeClr>
                    </a:solidFill>
                  </a:rPr>
                  <a:t>x</a:t>
                </a:r>
                <a:r>
                  <a:rPr lang="zh-CN" altLang="en-US" sz="1400" b="1">
                    <a:solidFill>
                      <a:schemeClr val="accent2">
                        <a:lumMod val="50000"/>
                      </a:schemeClr>
                    </a:solidFill>
                  </a:rPr>
                  <a:t>的语义解释</a:t>
                </a:r>
              </a:p>
            </p:txBody>
          </p:sp>
        </mc:Choice>
        <mc:Fallback xmlns="">
          <p:sp>
            <p:nvSpPr>
              <p:cNvPr id="8" name="文本框 7">
                <a:extLst>
                  <a:ext uri="{FF2B5EF4-FFF2-40B4-BE49-F238E27FC236}">
                    <a16:creationId xmlns:a16="http://schemas.microsoft.com/office/drawing/2014/main" id="{43C56278-F1FD-4010-B4F4-1C14248E1C7D}"/>
                  </a:ext>
                </a:extLst>
              </p:cNvPr>
              <p:cNvSpPr txBox="1">
                <a:spLocks noRot="1" noChangeAspect="1" noMove="1" noResize="1" noEditPoints="1" noAdjustHandles="1" noChangeArrowheads="1" noChangeShapeType="1" noTextEdit="1"/>
              </p:cNvSpPr>
              <p:nvPr/>
            </p:nvSpPr>
            <p:spPr>
              <a:xfrm>
                <a:off x="541678" y="4152860"/>
                <a:ext cx="7931432" cy="307777"/>
              </a:xfrm>
              <a:prstGeom prst="rect">
                <a:avLst/>
              </a:prstGeom>
              <a:blipFill>
                <a:blip r:embed="rId6"/>
                <a:stretch>
                  <a:fillRect l="-231" t="-3922" b="-196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6757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一阶逻辑公式的真值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一阶逻辑公式项的语义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12</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2" name="图片 1">
            <a:extLst>
              <a:ext uri="{FF2B5EF4-FFF2-40B4-BE49-F238E27FC236}">
                <a16:creationId xmlns:a16="http://schemas.microsoft.com/office/drawing/2014/main" id="{C0EAAB21-18E5-4FBD-A9D4-E3C7BD2D0DF5}"/>
              </a:ext>
            </a:extLst>
          </p:cNvPr>
          <p:cNvPicPr>
            <a:picLocks noChangeAspect="1"/>
          </p:cNvPicPr>
          <p:nvPr/>
        </p:nvPicPr>
        <p:blipFill>
          <a:blip r:embed="rId2"/>
          <a:stretch>
            <a:fillRect/>
          </a:stretch>
        </p:blipFill>
        <p:spPr>
          <a:xfrm>
            <a:off x="556591" y="936842"/>
            <a:ext cx="8030817" cy="3472916"/>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781E0B1-1840-402F-A2CE-33D0FD1FDA58}"/>
                  </a:ext>
                </a:extLst>
              </p:cNvPr>
              <p:cNvSpPr txBox="1"/>
              <p:nvPr/>
            </p:nvSpPr>
            <p:spPr>
              <a:xfrm>
                <a:off x="6510130" y="1966059"/>
                <a:ext cx="1986147" cy="774956"/>
              </a:xfrm>
              <a:prstGeom prst="rect">
                <a:avLst/>
              </a:prstGeom>
              <a:solidFill>
                <a:schemeClr val="accent6">
                  <a:lumMod val="50000"/>
                </a:schemeClr>
              </a:solidFill>
            </p:spPr>
            <p:txBody>
              <a:bodyPr wrap="square" rtlCol="0">
                <a:spAutoFit/>
              </a:bodyPr>
              <a:lstStyle/>
              <a:p>
                <a:pPr>
                  <a:lnSpc>
                    <a:spcPts val="1800"/>
                  </a:lnSpc>
                </a:pPr>
                <a:r>
                  <a:rPr lang="zh-CN" altLang="en-US" sz="1400" b="1">
                    <a:solidFill>
                      <a:schemeClr val="bg1"/>
                    </a:solidFill>
                  </a:rPr>
                  <a:t>也将</a:t>
                </a:r>
                <a14:m>
                  <m:oMath xmlns:m="http://schemas.openxmlformats.org/officeDocument/2006/math">
                    <m:sSub>
                      <m:sSubPr>
                        <m:ctrlPr>
                          <a:rPr lang="en-US" altLang="zh-CN" sz="1400" b="1" i="1" smtClean="0">
                            <a:solidFill>
                              <a:schemeClr val="bg1"/>
                            </a:solidFill>
                            <a:latin typeface="Cambria Math" panose="02040503050406030204" pitchFamily="18" charset="0"/>
                          </a:rPr>
                        </m:ctrlPr>
                      </m:sSubPr>
                      <m:e>
                        <m:d>
                          <m:dPr>
                            <m:begChr m:val="⟦"/>
                            <m:endChr m:val="⟧"/>
                            <m:ctrlPr>
                              <a:rPr lang="en-US" altLang="zh-CN" sz="1400" b="1" i="1" smtClean="0">
                                <a:solidFill>
                                  <a:schemeClr val="bg1"/>
                                </a:solidFill>
                                <a:latin typeface="Cambria Math" panose="02040503050406030204" pitchFamily="18" charset="0"/>
                              </a:rPr>
                            </m:ctrlPr>
                          </m:dPr>
                          <m:e>
                            <m:r>
                              <a:rPr lang="en-US" altLang="zh-CN" sz="1400" b="1" i="1">
                                <a:solidFill>
                                  <a:schemeClr val="bg1"/>
                                </a:solidFill>
                                <a:latin typeface="Cambria Math" panose="02040503050406030204" pitchFamily="18" charset="0"/>
                              </a:rPr>
                              <m:t>𝒕</m:t>
                            </m:r>
                          </m:e>
                        </m:d>
                      </m:e>
                      <m:sub>
                        <m:r>
                          <a:rPr lang="en-US" altLang="zh-CN" sz="1400" b="1" i="1" smtClean="0">
                            <a:solidFill>
                              <a:schemeClr val="bg1"/>
                            </a:solidFill>
                            <a:latin typeface="Cambria Math" panose="02040503050406030204" pitchFamily="18" charset="0"/>
                          </a:rPr>
                          <m:t>𝝈</m:t>
                        </m:r>
                      </m:sub>
                    </m:sSub>
                  </m:oMath>
                </a14:m>
                <a:r>
                  <a:rPr lang="zh-CN" altLang="en-US" sz="1400" b="1">
                    <a:solidFill>
                      <a:schemeClr val="bg1"/>
                    </a:solidFill>
                  </a:rPr>
                  <a:t>记为</a:t>
                </a:r>
                <a14:m>
                  <m:oMath xmlns:m="http://schemas.openxmlformats.org/officeDocument/2006/math">
                    <m:r>
                      <a:rPr lang="en-US" altLang="zh-CN" sz="1400" b="1" i="1" smtClean="0">
                        <a:solidFill>
                          <a:schemeClr val="bg1"/>
                        </a:solidFill>
                        <a:latin typeface="Cambria Math" panose="02040503050406030204" pitchFamily="18" charset="0"/>
                      </a:rPr>
                      <m:t>𝝈</m:t>
                    </m:r>
                    <m:d>
                      <m:dPr>
                        <m:ctrlPr>
                          <a:rPr lang="en-US" altLang="zh-CN" sz="1400" b="1" i="1" smtClean="0">
                            <a:solidFill>
                              <a:schemeClr val="bg1"/>
                            </a:solidFill>
                            <a:latin typeface="Cambria Math" panose="02040503050406030204" pitchFamily="18" charset="0"/>
                          </a:rPr>
                        </m:ctrlPr>
                      </m:dPr>
                      <m:e>
                        <m:r>
                          <a:rPr lang="en-US" altLang="zh-CN" sz="1400" b="1" i="1" smtClean="0">
                            <a:solidFill>
                              <a:schemeClr val="bg1"/>
                            </a:solidFill>
                            <a:latin typeface="Cambria Math" panose="02040503050406030204" pitchFamily="18" charset="0"/>
                          </a:rPr>
                          <m:t>𝒕</m:t>
                        </m:r>
                      </m:e>
                    </m:d>
                    <m:r>
                      <a:rPr lang="zh-CN" altLang="en-US" sz="1400" b="1" i="1">
                        <a:solidFill>
                          <a:schemeClr val="bg1"/>
                        </a:solidFill>
                        <a:latin typeface="Cambria Math" panose="02040503050406030204" pitchFamily="18" charset="0"/>
                      </a:rPr>
                      <m:t>。</m:t>
                    </m:r>
                  </m:oMath>
                </a14:m>
                <a:r>
                  <a:rPr lang="zh-CN" altLang="en-US" sz="1400" b="1">
                    <a:solidFill>
                      <a:schemeClr val="bg1"/>
                    </a:solidFill>
                  </a:rPr>
                  <a:t>实际上，这是将函数</a:t>
                </a:r>
                <a14:m>
                  <m:oMath xmlns:m="http://schemas.openxmlformats.org/officeDocument/2006/math">
                    <m:r>
                      <a:rPr lang="en-US" altLang="zh-CN" sz="1400" b="1" i="1" smtClean="0">
                        <a:solidFill>
                          <a:schemeClr val="bg1"/>
                        </a:solidFill>
                        <a:latin typeface="Cambria Math" panose="02040503050406030204" pitchFamily="18" charset="0"/>
                      </a:rPr>
                      <m:t>𝝈</m:t>
                    </m:r>
                  </m:oMath>
                </a14:m>
                <a:r>
                  <a:rPr lang="zh-CN" altLang="en-US" sz="1400" b="1">
                    <a:solidFill>
                      <a:schemeClr val="bg1"/>
                    </a:solidFill>
                  </a:rPr>
                  <a:t>的定义域扩展为项的集合</a:t>
                </a:r>
              </a:p>
            </p:txBody>
          </p:sp>
        </mc:Choice>
        <mc:Fallback xmlns="">
          <p:sp>
            <p:nvSpPr>
              <p:cNvPr id="3" name="文本框 2">
                <a:extLst>
                  <a:ext uri="{FF2B5EF4-FFF2-40B4-BE49-F238E27FC236}">
                    <a16:creationId xmlns:a16="http://schemas.microsoft.com/office/drawing/2014/main" id="{D781E0B1-1840-402F-A2CE-33D0FD1FDA58}"/>
                  </a:ext>
                </a:extLst>
              </p:cNvPr>
              <p:cNvSpPr txBox="1">
                <a:spLocks noRot="1" noChangeAspect="1" noMove="1" noResize="1" noEditPoints="1" noAdjustHandles="1" noChangeArrowheads="1" noChangeShapeType="1" noTextEdit="1"/>
              </p:cNvSpPr>
              <p:nvPr/>
            </p:nvSpPr>
            <p:spPr>
              <a:xfrm>
                <a:off x="6510130" y="1966059"/>
                <a:ext cx="1986147" cy="774956"/>
              </a:xfrm>
              <a:prstGeom prst="rect">
                <a:avLst/>
              </a:prstGeom>
              <a:blipFill>
                <a:blip r:embed="rId3"/>
                <a:stretch>
                  <a:fillRect l="-920" t="-787" b="-70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4138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一阶逻辑公式的真值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一阶逻辑公式项的语义举例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13</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9D4F800-6FA4-4C62-A618-4C8CD4A45BB0}"/>
                  </a:ext>
                </a:extLst>
              </p:cNvPr>
              <p:cNvSpPr txBox="1"/>
              <p:nvPr/>
            </p:nvSpPr>
            <p:spPr>
              <a:xfrm>
                <a:off x="705679" y="774667"/>
                <a:ext cx="3687417" cy="338554"/>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对于一阶算术语言</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𝓛</m:t>
                        </m:r>
                      </m:e>
                      <m:sub>
                        <m:r>
                          <a:rPr lang="zh-CN" altLang="en-US" sz="1600" b="1" i="1" smtClean="0">
                            <a:solidFill>
                              <a:schemeClr val="accent2">
                                <a:lumMod val="50000"/>
                              </a:schemeClr>
                            </a:solidFill>
                            <a:latin typeface="Cambria Math" panose="02040503050406030204" pitchFamily="18" charset="0"/>
                          </a:rPr>
                          <m:t>𝓐</m:t>
                        </m:r>
                      </m:sub>
                    </m:sSub>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𝟎</m:t>
                    </m:r>
                    <m:r>
                      <a:rPr lang="en-US" altLang="zh-CN" sz="1600" b="1" i="1" smtClean="0">
                        <a:solidFill>
                          <a:schemeClr val="accent2">
                            <a:lumMod val="50000"/>
                          </a:schemeClr>
                        </a:solidFill>
                        <a:latin typeface="Cambria Math" panose="02040503050406030204" pitchFamily="18" charset="0"/>
                      </a:rPr>
                      <m:t>, ′, +, ∗, &gt;, =}</m:t>
                    </m:r>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69D4F800-6FA4-4C62-A618-4C8CD4A45BB0}"/>
                  </a:ext>
                </a:extLst>
              </p:cNvPr>
              <p:cNvSpPr txBox="1">
                <a:spLocks noRot="1" noChangeAspect="1" noMove="1" noResize="1" noEditPoints="1" noAdjustHandles="1" noChangeArrowheads="1" noChangeShapeType="1" noTextEdit="1"/>
              </p:cNvSpPr>
              <p:nvPr/>
            </p:nvSpPr>
            <p:spPr>
              <a:xfrm>
                <a:off x="705679" y="774667"/>
                <a:ext cx="3687417" cy="338554"/>
              </a:xfrm>
              <a:prstGeom prst="rect">
                <a:avLst/>
              </a:prstGeom>
              <a:blipFill>
                <a:blip r:embed="rId2"/>
                <a:stretch>
                  <a:fillRect l="-992"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E5F8DB4-E24A-4181-BB17-536984C0607C}"/>
                  </a:ext>
                </a:extLst>
              </p:cNvPr>
              <p:cNvSpPr txBox="1"/>
              <p:nvPr/>
            </p:nvSpPr>
            <p:spPr>
              <a:xfrm>
                <a:off x="705679" y="1264810"/>
                <a:ext cx="7668039" cy="963982"/>
              </a:xfrm>
              <a:prstGeom prst="rect">
                <a:avLst/>
              </a:prstGeom>
              <a:solidFill>
                <a:schemeClr val="accent6">
                  <a:lumMod val="20000"/>
                  <a:lumOff val="80000"/>
                </a:schemeClr>
              </a:solidFill>
            </p:spPr>
            <p:txBody>
              <a:bodyPr wrap="square" rtlCol="0">
                <a:spAutoFit/>
              </a:bodyPr>
              <a:lstStyle/>
              <a:p>
                <a:pPr>
                  <a:lnSpc>
                    <a:spcPts val="2100"/>
                  </a:lnSpc>
                  <a:spcBef>
                    <a:spcPts val="600"/>
                  </a:spcBef>
                </a:pPr>
                <a:r>
                  <a:rPr lang="zh-CN" altLang="en-US" sz="1600" b="1">
                    <a:solidFill>
                      <a:schemeClr val="accent2">
                        <a:lumMod val="50000"/>
                      </a:schemeClr>
                    </a:solidFill>
                  </a:rPr>
                  <a:t>给定解释</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，论域是自然数集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ℕ</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解释为后继函数</a:t>
                </a:r>
                <a:r>
                  <a:rPr lang="en-US" altLang="zh-CN" sz="1600" b="1">
                    <a:solidFill>
                      <a:schemeClr val="accent2">
                        <a:lumMod val="50000"/>
                      </a:schemeClr>
                    </a:solidFill>
                  </a:rPr>
                  <a:t>(</a:t>
                </a:r>
                <a:r>
                  <a:rPr lang="zh-CN" altLang="en-US" sz="1600" b="1">
                    <a:solidFill>
                      <a:schemeClr val="accent2">
                        <a:lumMod val="50000"/>
                      </a:schemeClr>
                    </a:solidFill>
                  </a:rPr>
                  <a:t>加</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函数</a:t>
                </a:r>
                <a:r>
                  <a:rPr lang="en-US" altLang="zh-CN" sz="1600" b="1">
                    <a:solidFill>
                      <a:schemeClr val="accent2">
                        <a:lumMod val="50000"/>
                      </a:schemeClr>
                    </a:solidFill>
                  </a:rPr>
                  <a:t>)</a:t>
                </a:r>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解释为加法，</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解释为乘法，</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&gt;</m:t>
                    </m:r>
                  </m:oMath>
                </a14:m>
                <a:r>
                  <a:rPr lang="zh-CN" altLang="en-US" sz="1600" b="1">
                    <a:solidFill>
                      <a:schemeClr val="accent2">
                        <a:lumMod val="50000"/>
                      </a:schemeClr>
                    </a:solidFill>
                  </a:rPr>
                  <a:t>解释为大于关系，</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解释为相等关系</a:t>
                </a:r>
                <a:endParaRPr lang="en-US" altLang="zh-CN" sz="1600" b="1">
                  <a:solidFill>
                    <a:schemeClr val="accent2">
                      <a:lumMod val="50000"/>
                    </a:schemeClr>
                  </a:solidFill>
                </a:endParaRPr>
              </a:p>
              <a:p>
                <a:pPr marL="285750" indent="-285750">
                  <a:lnSpc>
                    <a:spcPts val="21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这称为上述算术语言的</a:t>
                </a:r>
                <a:r>
                  <a:rPr lang="zh-CN" altLang="en-US" sz="1600" b="1">
                    <a:solidFill>
                      <a:srgbClr val="C00000"/>
                    </a:solidFill>
                    <a:latin typeface="+mn-ea"/>
                  </a:rPr>
                  <a:t>标准解释</a:t>
                </a:r>
                <a:r>
                  <a:rPr lang="zh-CN" altLang="en-US" sz="1600" b="1">
                    <a:solidFill>
                      <a:srgbClr val="002060"/>
                    </a:solidFill>
                    <a:latin typeface="楷体" panose="02010609060101010101" pitchFamily="49" charset="-122"/>
                    <a:ea typeface="楷体" panose="02010609060101010101" pitchFamily="49" charset="-122"/>
                  </a:rPr>
                  <a:t>，因此在对象语言和元语言都采用了相同的符号</a:t>
                </a:r>
              </a:p>
            </p:txBody>
          </p:sp>
        </mc:Choice>
        <mc:Fallback xmlns="">
          <p:sp>
            <p:nvSpPr>
              <p:cNvPr id="3" name="文本框 2">
                <a:extLst>
                  <a:ext uri="{FF2B5EF4-FFF2-40B4-BE49-F238E27FC236}">
                    <a16:creationId xmlns:a16="http://schemas.microsoft.com/office/drawing/2014/main" id="{8E5F8DB4-E24A-4181-BB17-536984C0607C}"/>
                  </a:ext>
                </a:extLst>
              </p:cNvPr>
              <p:cNvSpPr txBox="1">
                <a:spLocks noRot="1" noChangeAspect="1" noMove="1" noResize="1" noEditPoints="1" noAdjustHandles="1" noChangeArrowheads="1" noChangeShapeType="1" noTextEdit="1"/>
              </p:cNvSpPr>
              <p:nvPr/>
            </p:nvSpPr>
            <p:spPr>
              <a:xfrm>
                <a:off x="705679" y="1264810"/>
                <a:ext cx="7668039" cy="963982"/>
              </a:xfrm>
              <a:prstGeom prst="rect">
                <a:avLst/>
              </a:prstGeom>
              <a:blipFill>
                <a:blip r:embed="rId3"/>
                <a:stretch>
                  <a:fillRect l="-477" t="-629" r="-159" b="-69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E02E8A0-3A0C-48EF-91A0-C0F95D4D507C}"/>
                  </a:ext>
                </a:extLst>
              </p:cNvPr>
              <p:cNvSpPr txBox="1"/>
              <p:nvPr/>
            </p:nvSpPr>
            <p:spPr>
              <a:xfrm>
                <a:off x="705679" y="2353319"/>
                <a:ext cx="6654247" cy="1000274"/>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𝑽</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𝒚</m:t>
                        </m:r>
                      </m:e>
                    </m:d>
                  </m:oMath>
                </a14:m>
                <a:r>
                  <a:rPr lang="zh-CN" altLang="en-US" sz="1600" b="1">
                    <a:solidFill>
                      <a:schemeClr val="accent2">
                        <a:lumMod val="50000"/>
                      </a:schemeClr>
                    </a:solidFill>
                  </a:rPr>
                  <a:t>，给定个体变量指派函数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𝑽</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ℕ</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𝟐</m:t>
                    </m:r>
                  </m:oMath>
                </a14:m>
                <a:r>
                  <a:rPr lang="zh-CN" altLang="en-US" sz="1600" b="1">
                    <a:solidFill>
                      <a:schemeClr val="accent2">
                        <a:lumMod val="50000"/>
                      </a:schemeClr>
                    </a:solidFill>
                  </a:rPr>
                  <a:t>，则：</a:t>
                </a:r>
                <a:endParaRPr lang="en-US" altLang="zh-CN" sz="1600" b="1">
                  <a:solidFill>
                    <a:schemeClr val="accent2">
                      <a:lumMod val="50000"/>
                    </a:schemeClr>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e>
                          </m:d>
                        </m:e>
                        <m:sub>
                          <m:r>
                            <a:rPr lang="en-US" altLang="zh-CN" sz="1400" b="1" i="1" smtClean="0">
                              <a:solidFill>
                                <a:schemeClr val="accent2">
                                  <a:lumMod val="50000"/>
                                </a:schemeClr>
                              </a:solidFill>
                              <a:latin typeface="Cambria Math" panose="02040503050406030204" pitchFamily="18" charset="0"/>
                            </a:rPr>
                            <m:t>𝝈</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e>
                        <m:sub>
                          <m:r>
                            <a:rPr lang="en-US" altLang="zh-CN" sz="1400" b="1" i="1" smtClean="0">
                              <a:solidFill>
                                <a:schemeClr val="accent2">
                                  <a:lumMod val="50000"/>
                                </a:schemeClr>
                              </a:solidFill>
                              <a:latin typeface="Cambria Math" panose="02040503050406030204" pitchFamily="18" charset="0"/>
                            </a:rPr>
                            <m:t>𝝈</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e>
                          </m:d>
                        </m:e>
                        <m:sub>
                          <m:r>
                            <a:rPr lang="en-US" altLang="zh-CN" sz="1400" b="1" i="1" smtClean="0">
                              <a:solidFill>
                                <a:schemeClr val="accent2">
                                  <a:lumMod val="50000"/>
                                </a:schemeClr>
                              </a:solidFill>
                              <a:latin typeface="Cambria Math" panose="02040503050406030204" pitchFamily="18" charset="0"/>
                            </a:rPr>
                            <m:t>𝝈</m:t>
                          </m:r>
                        </m:sub>
                      </m:sSub>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𝟐</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𝟑</m:t>
                      </m:r>
                    </m:oMath>
                  </m:oMathPara>
                </a14:m>
                <a:endParaRPr lang="en-US" altLang="zh-CN" sz="1400" b="1" i="1">
                  <a:solidFill>
                    <a:schemeClr val="accent2">
                      <a:lumMod val="50000"/>
                    </a:schemeClr>
                  </a:solidFill>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n-US" altLang="zh-CN" sz="1400" b="1" i="1" smtClean="0">
                              <a:solidFill>
                                <a:schemeClr val="accent2">
                                  <a:lumMod val="50000"/>
                                </a:schemeClr>
                              </a:solidFill>
                              <a:latin typeface="Cambria Math" panose="02040503050406030204" pitchFamily="18" charset="0"/>
                            </a:rPr>
                          </m:ctrlPr>
                        </m:dPr>
                        <m:e>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𝒙</m:t>
                              </m:r>
                            </m:e>
                            <m:sup>
                              <m:r>
                                <a:rPr lang="en-US" altLang="zh-CN" sz="1400" b="1" i="1" smtClean="0">
                                  <a:solidFill>
                                    <a:schemeClr val="accent2">
                                      <a:lumMod val="50000"/>
                                    </a:schemeClr>
                                  </a:solidFill>
                                  <a:latin typeface="Cambria Math" panose="02040503050406030204" pitchFamily="18" charset="0"/>
                                </a:rPr>
                                <m:t>′</m:t>
                              </m:r>
                            </m:sup>
                          </m:sSup>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e>
                      </m:d>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d>
                            <m:dPr>
                              <m:begChr m:val="⟦"/>
                              <m:endChr m:val="⟧"/>
                              <m:ctrlPr>
                                <a:rPr lang="en-US" altLang="zh-CN" sz="1400" b="1" i="1" smtClean="0">
                                  <a:solidFill>
                                    <a:schemeClr val="accent2">
                                      <a:lumMod val="50000"/>
                                    </a:schemeClr>
                                  </a:solidFill>
                                  <a:latin typeface="Cambria Math" panose="02040503050406030204" pitchFamily="18" charset="0"/>
                                </a:rPr>
                              </m:ctrlPr>
                            </m:dPr>
                            <m:e>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𝒙</m:t>
                                  </m:r>
                                </m:e>
                                <m:sup>
                                  <m:r>
                                    <a:rPr lang="en-US" altLang="zh-CN" sz="1400" b="1" i="1" smtClean="0">
                                      <a:solidFill>
                                        <a:schemeClr val="accent2">
                                          <a:lumMod val="50000"/>
                                        </a:schemeClr>
                                      </a:solidFill>
                                      <a:latin typeface="Cambria Math" panose="02040503050406030204" pitchFamily="18" charset="0"/>
                                    </a:rPr>
                                    <m:t>′</m:t>
                                  </m:r>
                                </m:sup>
                              </m:sSup>
                            </m:e>
                          </m:d>
                        </m:e>
                        <m:sub>
                          <m:r>
                            <a:rPr lang="en-US" altLang="zh-CN" sz="1400" b="1" i="1" smtClean="0">
                              <a:solidFill>
                                <a:schemeClr val="accent2">
                                  <a:lumMod val="50000"/>
                                </a:schemeClr>
                              </a:solidFill>
                              <a:latin typeface="Cambria Math" panose="02040503050406030204" pitchFamily="18" charset="0"/>
                            </a:rPr>
                            <m:t>𝝈</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e>
                          </m:d>
                        </m:e>
                        <m:sub>
                          <m:r>
                            <a:rPr lang="en-US" altLang="zh-CN" sz="1400" b="1" i="1" smtClean="0">
                              <a:solidFill>
                                <a:schemeClr val="accent2">
                                  <a:lumMod val="50000"/>
                                </a:schemeClr>
                              </a:solidFill>
                              <a:latin typeface="Cambria Math" panose="02040503050406030204" pitchFamily="18" charset="0"/>
                            </a:rPr>
                            <m:t>𝝈</m:t>
                          </m:r>
                        </m:sub>
                      </m:sSub>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𝟐</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𝟐</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𝟒</m:t>
                      </m:r>
                    </m:oMath>
                  </m:oMathPara>
                </a14:m>
                <a:endParaRPr lang="zh-CN" altLang="en-US" sz="14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EE02E8A0-3A0C-48EF-91A0-C0F95D4D507C}"/>
                  </a:ext>
                </a:extLst>
              </p:cNvPr>
              <p:cNvSpPr txBox="1">
                <a:spLocks noRot="1" noChangeAspect="1" noMove="1" noResize="1" noEditPoints="1" noAdjustHandles="1" noChangeArrowheads="1" noChangeShapeType="1" noTextEdit="1"/>
              </p:cNvSpPr>
              <p:nvPr/>
            </p:nvSpPr>
            <p:spPr>
              <a:xfrm>
                <a:off x="705679" y="2353319"/>
                <a:ext cx="6654247" cy="1000274"/>
              </a:xfrm>
              <a:prstGeom prst="rect">
                <a:avLst/>
              </a:prstGeom>
              <a:blipFill>
                <a:blip r:embed="rId4"/>
                <a:stretch>
                  <a:fillRect l="-550" t="-18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92E47CA-169A-4489-8F6E-6F78AFC3D425}"/>
                  </a:ext>
                </a:extLst>
              </p:cNvPr>
              <p:cNvSpPr txBox="1"/>
              <p:nvPr/>
            </p:nvSpPr>
            <p:spPr>
              <a:xfrm>
                <a:off x="705679" y="3478077"/>
                <a:ext cx="7141264" cy="1154162"/>
              </a:xfrm>
              <a:prstGeom prst="rect">
                <a:avLst/>
              </a:prstGeom>
              <a:solidFill>
                <a:schemeClr val="accent5">
                  <a:lumMod val="20000"/>
                  <a:lumOff val="80000"/>
                </a:schemeClr>
              </a:solidFill>
            </p:spPr>
            <p:txBody>
              <a:bodyPr wrap="square" rtlCol="0">
                <a:spAutoFit/>
              </a:bodyPr>
              <a:lstStyle/>
              <a:p>
                <a:pPr>
                  <a:spcBef>
                    <a:spcPts val="600"/>
                  </a:spcBef>
                </a:pPr>
                <a:r>
                  <a:rPr lang="zh-CN" altLang="en-US" sz="1400" b="1">
                    <a:solidFill>
                      <a:srgbClr val="002060"/>
                    </a:solidFill>
                    <a:latin typeface="楷体" panose="02010609060101010101" pitchFamily="49" charset="-122"/>
                    <a:ea typeface="楷体" panose="02010609060101010101" pitchFamily="49" charset="-122"/>
                  </a:rPr>
                  <a:t>也可给出其他解释，例如论域是实数集、有理数集的解释，这些都是非标准解释</a:t>
                </a:r>
                <a:endParaRPr lang="en-US" altLang="zh-CN" sz="14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rPr>
                  <a:t>例如可令论域是</a:t>
                </a:r>
                <a14:m>
                  <m:oMath xmlns:m="http://schemas.openxmlformats.org/officeDocument/2006/math">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𝟎</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𝟏</m:t>
                        </m:r>
                      </m:e>
                    </m:d>
                  </m:oMath>
                </a14:m>
                <a:r>
                  <a:rPr lang="zh-CN" altLang="en-US" sz="1200" b="1">
                    <a:solidFill>
                      <a:schemeClr val="accent2">
                        <a:lumMod val="50000"/>
                      </a:schemeClr>
                    </a:solidFill>
                  </a:rPr>
                  <a:t>，</a:t>
                </a:r>
                <a14:m>
                  <m:oMath xmlns:m="http://schemas.openxmlformats.org/officeDocument/2006/math">
                    <m:sSup>
                      <m:sSupPr>
                        <m:ctrlPr>
                          <a:rPr lang="en-US" altLang="zh-CN" sz="1200" b="1" i="1" smtClean="0">
                            <a:solidFill>
                              <a:schemeClr val="accent2">
                                <a:lumMod val="50000"/>
                              </a:schemeClr>
                            </a:solidFill>
                            <a:latin typeface="Cambria Math" panose="02040503050406030204" pitchFamily="18" charset="0"/>
                          </a:rPr>
                        </m:ctrlPr>
                      </m:sSupPr>
                      <m:e>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e>
                        </m:d>
                      </m:e>
                      <m:sup>
                        <m:r>
                          <a:rPr lang="en-US" altLang="zh-CN" sz="1200" b="1" i="1" smtClean="0">
                            <a:solidFill>
                              <a:schemeClr val="accent2">
                                <a:lumMod val="50000"/>
                              </a:schemeClr>
                            </a:solidFill>
                            <a:latin typeface="Cambria Math" panose="02040503050406030204" pitchFamily="18" charset="0"/>
                          </a:rPr>
                          <m:t>′</m:t>
                        </m:r>
                      </m:sup>
                    </m:sSup>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𝟎</m:t>
                    </m:r>
                    <m:r>
                      <a:rPr lang="en-US" altLang="zh-CN" sz="1200" b="1" i="1" smtClean="0">
                        <a:solidFill>
                          <a:schemeClr val="accent2">
                            <a:lumMod val="50000"/>
                          </a:schemeClr>
                        </a:solidFill>
                        <a:latin typeface="Cambria Math" panose="02040503050406030204" pitchFamily="18" charset="0"/>
                      </a:rPr>
                      <m:t>, </m:t>
                    </m:r>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𝟎</m:t>
                        </m:r>
                      </m:e>
                      <m:sup>
                        <m:r>
                          <a:rPr lang="en-US" altLang="zh-CN" sz="1200" b="1" i="1" smtClean="0">
                            <a:solidFill>
                              <a:schemeClr val="accent2">
                                <a:lumMod val="50000"/>
                              </a:schemeClr>
                            </a:solidFill>
                            <a:latin typeface="Cambria Math" panose="02040503050406030204" pitchFamily="18" charset="0"/>
                          </a:rPr>
                          <m:t>′</m:t>
                        </m:r>
                      </m:sup>
                    </m:sSup>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r>
                      <a:rPr lang="en-US" altLang="zh-CN" sz="1200" b="1" i="1" smtClean="0">
                        <a:solidFill>
                          <a:schemeClr val="accent2">
                            <a:lumMod val="50000"/>
                          </a:schemeClr>
                        </a:solidFill>
                        <a:latin typeface="Cambria Math" panose="02040503050406030204" pitchFamily="18" charset="0"/>
                      </a:rPr>
                      <m:t>, </m:t>
                    </m:r>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𝟏</m:t>
                        </m:r>
                      </m:e>
                      <m:sup>
                        <m:r>
                          <a:rPr lang="en-US" altLang="zh-CN" sz="1200" b="1" i="1" smtClean="0">
                            <a:solidFill>
                              <a:schemeClr val="accent2">
                                <a:lumMod val="50000"/>
                              </a:schemeClr>
                            </a:solidFill>
                            <a:latin typeface="Cambria Math" panose="02040503050406030204" pitchFamily="18" charset="0"/>
                          </a:rPr>
                          <m:t>′</m:t>
                        </m:r>
                      </m:sup>
                    </m:sSup>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𝟏</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，其他如常</a:t>
                </a:r>
                <a:endParaRPr lang="en-US" altLang="zh-CN" sz="1400" b="1">
                  <a:solidFill>
                    <a:schemeClr val="accent2">
                      <a:lumMod val="50000"/>
                    </a:schemeClr>
                  </a:solidFill>
                </a:endParaRPr>
              </a:p>
              <a:p>
                <a:pPr marL="285750" indent="-285750">
                  <a:spcBef>
                    <a:spcPts val="600"/>
                  </a:spcBef>
                  <a:spcAft>
                    <a:spcPts val="600"/>
                  </a:spcAft>
                  <a:buFont typeface="Arial" panose="020B0604020202020204" pitchFamily="34" charset="0"/>
                  <a:buChar char="•"/>
                </a:pPr>
                <a:r>
                  <a:rPr lang="zh-CN" altLang="en-US" sz="1400" b="1">
                    <a:solidFill>
                      <a:schemeClr val="accent2">
                        <a:lumMod val="50000"/>
                      </a:schemeClr>
                    </a:solidFill>
                  </a:rPr>
                  <a:t>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𝑽</m:t>
                    </m:r>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e>
                    </m:d>
                  </m:oMath>
                </a14:m>
                <a:r>
                  <a:rPr lang="zh-CN" altLang="en-US" sz="1400" b="1">
                    <a:solidFill>
                      <a:schemeClr val="accent2">
                        <a:lumMod val="50000"/>
                      </a:schemeClr>
                    </a:solidFill>
                  </a:rPr>
                  <a:t>，个体变量指派函数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，则</a:t>
                </a:r>
                <a:endParaRPr lang="en-US" altLang="zh-CN" sz="1200" b="1" i="1">
                  <a:solidFill>
                    <a:schemeClr val="accent2">
                      <a:lumMod val="50000"/>
                    </a:schemeClr>
                  </a:solidFill>
                  <a:latin typeface="Cambria Math" panose="02040503050406030204" pitchFamily="18" charset="0"/>
                </a:endParaRPr>
              </a:p>
              <a:p>
                <a:pPr>
                  <a:spcBef>
                    <a:spcPts val="1200"/>
                  </a:spcBef>
                </a:pPr>
                <a14:m>
                  <m:oMathPara xmlns:m="http://schemas.openxmlformats.org/officeDocument/2006/math">
                    <m:oMathParaPr>
                      <m:jc m:val="centerGroup"/>
                    </m:oMathParaPr>
                    <m:oMath xmlns:m="http://schemas.openxmlformats.org/officeDocument/2006/math">
                      <m:d>
                        <m:dPr>
                          <m:begChr m:val="⟦"/>
                          <m:endChr m:val="⟧"/>
                          <m:ctrlPr>
                            <a:rPr lang="en-US" altLang="zh-CN" sz="1200" b="1" i="1">
                              <a:solidFill>
                                <a:schemeClr val="accent2">
                                  <a:lumMod val="50000"/>
                                </a:schemeClr>
                              </a:solidFill>
                              <a:latin typeface="Cambria Math" panose="02040503050406030204" pitchFamily="18" charset="0"/>
                            </a:rPr>
                          </m:ctrlPr>
                        </m:dPr>
                        <m:e>
                          <m:sSup>
                            <m:sSupPr>
                              <m:ctrlPr>
                                <a:rPr lang="en-US" altLang="zh-CN" sz="1200" b="1" i="1">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𝒙</m:t>
                              </m:r>
                            </m:e>
                            <m:sup>
                              <m:r>
                                <a:rPr lang="en-US" altLang="zh-CN" sz="1200" b="1" i="1" smtClean="0">
                                  <a:solidFill>
                                    <a:schemeClr val="accent2">
                                      <a:lumMod val="50000"/>
                                    </a:schemeClr>
                                  </a:solidFill>
                                  <a:latin typeface="Cambria Math" panose="02040503050406030204" pitchFamily="18" charset="0"/>
                                </a:rPr>
                                <m:t>′</m:t>
                              </m:r>
                            </m:sup>
                          </m:sSup>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e>
                      </m:d>
                      <m:r>
                        <a:rPr lang="en-US" altLang="zh-CN" sz="1200" b="1" i="1" smtClean="0">
                          <a:solidFill>
                            <a:schemeClr val="accent2">
                              <a:lumMod val="50000"/>
                            </a:schemeClr>
                          </a:solidFill>
                          <a:latin typeface="Cambria Math" panose="02040503050406030204" pitchFamily="18" charset="0"/>
                        </a:rPr>
                        <m:t>=</m:t>
                      </m:r>
                      <m:sSub>
                        <m:sSubPr>
                          <m:ctrlPr>
                            <a:rPr lang="en-US" altLang="zh-CN" sz="1200" b="1" i="1">
                              <a:solidFill>
                                <a:schemeClr val="accent2">
                                  <a:lumMod val="50000"/>
                                </a:schemeClr>
                              </a:solidFill>
                              <a:latin typeface="Cambria Math" panose="02040503050406030204" pitchFamily="18" charset="0"/>
                            </a:rPr>
                          </m:ctrlPr>
                        </m:sSubPr>
                        <m:e>
                          <m:d>
                            <m:dPr>
                              <m:begChr m:val="⟦"/>
                              <m:endChr m:val="⟧"/>
                              <m:ctrlPr>
                                <a:rPr lang="en-US" altLang="zh-CN" sz="1200" b="1" i="1">
                                  <a:solidFill>
                                    <a:schemeClr val="accent2">
                                      <a:lumMod val="50000"/>
                                    </a:schemeClr>
                                  </a:solidFill>
                                  <a:latin typeface="Cambria Math" panose="02040503050406030204" pitchFamily="18" charset="0"/>
                                </a:rPr>
                              </m:ctrlPr>
                            </m:dPr>
                            <m:e>
                              <m:sSup>
                                <m:sSupPr>
                                  <m:ctrlPr>
                                    <a:rPr lang="en-US" altLang="zh-CN" sz="1200" b="1" i="1">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𝒙</m:t>
                                  </m:r>
                                </m:e>
                                <m:sup>
                                  <m:r>
                                    <a:rPr lang="en-US" altLang="zh-CN" sz="1200" b="1" i="1" smtClean="0">
                                      <a:solidFill>
                                        <a:schemeClr val="accent2">
                                          <a:lumMod val="50000"/>
                                        </a:schemeClr>
                                      </a:solidFill>
                                      <a:latin typeface="Cambria Math" panose="02040503050406030204" pitchFamily="18" charset="0"/>
                                    </a:rPr>
                                    <m:t>′</m:t>
                                  </m:r>
                                </m:sup>
                              </m:sSup>
                            </m:e>
                          </m:d>
                        </m:e>
                        <m:sub>
                          <m:r>
                            <a:rPr lang="en-US" altLang="zh-CN" sz="1200" b="1" i="1" smtClean="0">
                              <a:solidFill>
                                <a:schemeClr val="accent2">
                                  <a:lumMod val="50000"/>
                                </a:schemeClr>
                              </a:solidFill>
                              <a:latin typeface="Cambria Math" panose="02040503050406030204" pitchFamily="18" charset="0"/>
                            </a:rPr>
                            <m:t>𝝈</m:t>
                          </m:r>
                        </m:sub>
                      </m:sSub>
                      <m:r>
                        <a:rPr lang="en-US" altLang="zh-CN" sz="1200" b="1" i="1" smtClean="0">
                          <a:solidFill>
                            <a:schemeClr val="accent2">
                              <a:lumMod val="50000"/>
                            </a:schemeClr>
                          </a:solidFill>
                          <a:latin typeface="Cambria Math" panose="02040503050406030204" pitchFamily="18" charset="0"/>
                        </a:rPr>
                        <m:t>∗</m:t>
                      </m:r>
                      <m:sSub>
                        <m:sSubPr>
                          <m:ctrlPr>
                            <a:rPr lang="en-US" altLang="zh-CN" sz="1200" b="1" i="1">
                              <a:solidFill>
                                <a:schemeClr val="accent2">
                                  <a:lumMod val="50000"/>
                                </a:schemeClr>
                              </a:solidFill>
                              <a:latin typeface="Cambria Math" panose="02040503050406030204" pitchFamily="18" charset="0"/>
                            </a:rPr>
                          </m:ctrlPr>
                        </m:sSubPr>
                        <m:e>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e>
                          </m:d>
                        </m:e>
                        <m:sub>
                          <m:r>
                            <a:rPr lang="en-US" altLang="zh-CN" sz="1200" b="1" i="1" smtClean="0">
                              <a:solidFill>
                                <a:schemeClr val="accent2">
                                  <a:lumMod val="50000"/>
                                </a:schemeClr>
                              </a:solidFill>
                              <a:latin typeface="Cambria Math" panose="02040503050406030204" pitchFamily="18" charset="0"/>
                            </a:rPr>
                            <m:t>𝝈</m:t>
                          </m:r>
                        </m:sub>
                      </m:sSub>
                      <m:r>
                        <a:rPr lang="en-US" altLang="zh-CN" sz="1200" b="1" i="1" smtClean="0">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𝝈</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𝟎</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𝟎</m:t>
                      </m:r>
                    </m:oMath>
                  </m:oMathPara>
                </a14:m>
                <a:endParaRPr lang="zh-CN" altLang="en-US" sz="1200" b="1">
                  <a:solidFill>
                    <a:schemeClr val="accent2">
                      <a:lumMod val="50000"/>
                    </a:schemeClr>
                  </a:solidFill>
                </a:endParaRPr>
              </a:p>
            </p:txBody>
          </p:sp>
        </mc:Choice>
        <mc:Fallback xmlns="">
          <p:sp>
            <p:nvSpPr>
              <p:cNvPr id="5" name="文本框 4">
                <a:extLst>
                  <a:ext uri="{FF2B5EF4-FFF2-40B4-BE49-F238E27FC236}">
                    <a16:creationId xmlns:a16="http://schemas.microsoft.com/office/drawing/2014/main" id="{992E47CA-169A-4489-8F6E-6F78AFC3D425}"/>
                  </a:ext>
                </a:extLst>
              </p:cNvPr>
              <p:cNvSpPr txBox="1">
                <a:spLocks noRot="1" noChangeAspect="1" noMove="1" noResize="1" noEditPoints="1" noAdjustHandles="1" noChangeArrowheads="1" noChangeShapeType="1" noTextEdit="1"/>
              </p:cNvSpPr>
              <p:nvPr/>
            </p:nvSpPr>
            <p:spPr>
              <a:xfrm>
                <a:off x="705679" y="3478077"/>
                <a:ext cx="7141264" cy="1154162"/>
              </a:xfrm>
              <a:prstGeom prst="rect">
                <a:avLst/>
              </a:prstGeom>
              <a:blipFill>
                <a:blip r:embed="rId5"/>
                <a:stretch>
                  <a:fillRect l="-256" t="-10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4135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一阶逻辑公式的真值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3" y="207389"/>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一阶逻辑公式真值计算的归纳定义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14</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2" name="图片 1">
            <a:extLst>
              <a:ext uri="{FF2B5EF4-FFF2-40B4-BE49-F238E27FC236}">
                <a16:creationId xmlns:a16="http://schemas.microsoft.com/office/drawing/2014/main" id="{7C78E2DA-F4C2-4A5D-BDFB-1D7690223CA3}"/>
              </a:ext>
            </a:extLst>
          </p:cNvPr>
          <p:cNvPicPr>
            <a:picLocks noChangeAspect="1"/>
          </p:cNvPicPr>
          <p:nvPr/>
        </p:nvPicPr>
        <p:blipFill>
          <a:blip r:embed="rId2"/>
          <a:stretch>
            <a:fillRect/>
          </a:stretch>
        </p:blipFill>
        <p:spPr>
          <a:xfrm>
            <a:off x="438150" y="669137"/>
            <a:ext cx="6843860" cy="4037712"/>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467775E-D0E8-4439-BC91-B3C8E6AED8C2}"/>
                  </a:ext>
                </a:extLst>
              </p:cNvPr>
              <p:cNvSpPr txBox="1"/>
              <p:nvPr/>
            </p:nvSpPr>
            <p:spPr>
              <a:xfrm>
                <a:off x="6794845" y="1052368"/>
                <a:ext cx="1843671" cy="954107"/>
              </a:xfrm>
              <a:prstGeom prst="rect">
                <a:avLst/>
              </a:prstGeom>
              <a:solidFill>
                <a:schemeClr val="accent6">
                  <a:lumMod val="50000"/>
                </a:schemeClr>
              </a:solidFill>
            </p:spPr>
            <p:txBody>
              <a:bodyPr wrap="square" rtlCol="0">
                <a:spAutoFit/>
              </a:bodyPr>
              <a:lstStyle/>
              <a:p>
                <a:r>
                  <a:rPr lang="zh-CN" altLang="en-US" sz="1400" b="1">
                    <a:solidFill>
                      <a:schemeClr val="bg1"/>
                    </a:solidFill>
                  </a:rPr>
                  <a:t>实际上这将函数</a:t>
                </a:r>
                <a14:m>
                  <m:oMath xmlns:m="http://schemas.openxmlformats.org/officeDocument/2006/math">
                    <m:r>
                      <a:rPr lang="en-US" altLang="zh-CN" sz="1400" b="1" i="1" smtClean="0">
                        <a:solidFill>
                          <a:schemeClr val="bg1"/>
                        </a:solidFill>
                        <a:latin typeface="Cambria Math" panose="02040503050406030204" pitchFamily="18" charset="0"/>
                      </a:rPr>
                      <m:t>𝝈</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𝑽</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𝑫</m:t>
                    </m:r>
                    <m:r>
                      <a:rPr lang="zh-CN" altLang="en-US" sz="1400" b="1" i="1">
                        <a:solidFill>
                          <a:schemeClr val="bg1"/>
                        </a:solidFill>
                        <a:latin typeface="Cambria Math" panose="02040503050406030204" pitchFamily="18" charset="0"/>
                      </a:rPr>
                      <m:t>进一步</m:t>
                    </m:r>
                  </m:oMath>
                </a14:m>
                <a:r>
                  <a:rPr lang="zh-CN" altLang="en-US" sz="1400" b="1">
                    <a:solidFill>
                      <a:schemeClr val="bg1"/>
                    </a:solidFill>
                  </a:rPr>
                  <a:t>扩展为</a:t>
                </a:r>
                <a14:m>
                  <m:oMath xmlns:m="http://schemas.openxmlformats.org/officeDocument/2006/math">
                    <m:r>
                      <a:rPr lang="en-US" altLang="zh-CN" sz="1400" b="1" i="1" smtClean="0">
                        <a:solidFill>
                          <a:schemeClr val="bg1"/>
                        </a:solidFill>
                        <a:latin typeface="Cambria Math" panose="02040503050406030204" pitchFamily="18" charset="0"/>
                      </a:rPr>
                      <m:t>𝝈</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ea typeface="Cambria Math" panose="02040503050406030204" pitchFamily="18" charset="0"/>
                      </a:rPr>
                      <m:t>𝓛</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𝟐</m:t>
                    </m:r>
                  </m:oMath>
                </a14:m>
                <a:r>
                  <a:rPr lang="zh-CN" altLang="en-US" sz="1400" b="1">
                    <a:solidFill>
                      <a:schemeClr val="bg1"/>
                    </a:solidFill>
                  </a:rPr>
                  <a:t>，这里</a:t>
                </a:r>
                <a14:m>
                  <m:oMath xmlns:m="http://schemas.openxmlformats.org/officeDocument/2006/math">
                    <m:r>
                      <a:rPr lang="en-US" altLang="zh-CN" sz="1400" b="1" i="1" smtClean="0">
                        <a:solidFill>
                          <a:schemeClr val="bg1"/>
                        </a:solidFill>
                        <a:latin typeface="Cambria Math" panose="02040503050406030204" pitchFamily="18" charset="0"/>
                        <a:ea typeface="Cambria Math" panose="02040503050406030204" pitchFamily="18" charset="0"/>
                      </a:rPr>
                      <m:t>𝓛</m:t>
                    </m:r>
                  </m:oMath>
                </a14:m>
                <a:r>
                  <a:rPr lang="zh-CN" altLang="en-US" sz="1400" b="1">
                    <a:solidFill>
                      <a:schemeClr val="bg1"/>
                    </a:solidFill>
                  </a:rPr>
                  <a:t>是所有一阶公式的集合</a:t>
                </a:r>
              </a:p>
            </p:txBody>
          </p:sp>
        </mc:Choice>
        <mc:Fallback xmlns="">
          <p:sp>
            <p:nvSpPr>
              <p:cNvPr id="3" name="文本框 2">
                <a:extLst>
                  <a:ext uri="{FF2B5EF4-FFF2-40B4-BE49-F238E27FC236}">
                    <a16:creationId xmlns:a16="http://schemas.microsoft.com/office/drawing/2014/main" id="{F467775E-D0E8-4439-BC91-B3C8E6AED8C2}"/>
                  </a:ext>
                </a:extLst>
              </p:cNvPr>
              <p:cNvSpPr txBox="1">
                <a:spLocks noRot="1" noChangeAspect="1" noMove="1" noResize="1" noEditPoints="1" noAdjustHandles="1" noChangeArrowheads="1" noChangeShapeType="1" noTextEdit="1"/>
              </p:cNvSpPr>
              <p:nvPr/>
            </p:nvSpPr>
            <p:spPr>
              <a:xfrm>
                <a:off x="6794845" y="1052368"/>
                <a:ext cx="1843671" cy="954107"/>
              </a:xfrm>
              <a:prstGeom prst="rect">
                <a:avLst/>
              </a:prstGeom>
              <a:blipFill>
                <a:blip r:embed="rId3"/>
                <a:stretch>
                  <a:fillRect l="-993" t="-1282" r="-662" b="-57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96C53E3-4A5F-4F75-9E3D-D94B2465DFF6}"/>
                  </a:ext>
                </a:extLst>
              </p:cNvPr>
              <p:cNvSpPr txBox="1"/>
              <p:nvPr/>
            </p:nvSpPr>
            <p:spPr>
              <a:xfrm>
                <a:off x="6491211" y="2304987"/>
                <a:ext cx="2147305" cy="523220"/>
              </a:xfrm>
              <a:prstGeom prst="rect">
                <a:avLst/>
              </a:prstGeom>
              <a:solidFill>
                <a:schemeClr val="accent4">
                  <a:lumMod val="40000"/>
                  <a:lumOff val="60000"/>
                </a:schemeClr>
              </a:solidFill>
            </p:spPr>
            <p:txBody>
              <a:bodyPr wrap="square" rtlCol="0">
                <a:spAutoFit/>
              </a:bodyPr>
              <a:lstStyle/>
              <a:p>
                <a:r>
                  <a:rPr lang="zh-CN" altLang="en-US" sz="1400" b="1">
                    <a:solidFill>
                      <a:srgbClr val="C00000"/>
                    </a:solidFill>
                  </a:rPr>
                  <a:t>根据定义，直观上可看到</a:t>
                </a:r>
                <a14:m>
                  <m:oMath xmlns:m="http://schemas.openxmlformats.org/officeDocument/2006/math">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𝒙𝑩</m:t>
                    </m:r>
                  </m:oMath>
                </a14:m>
                <a:r>
                  <a:rPr lang="zh-CN" altLang="en-US" sz="1400" b="1">
                    <a:solidFill>
                      <a:srgbClr val="C00000"/>
                    </a:solidFill>
                  </a:rPr>
                  <a:t>和</a:t>
                </a:r>
                <a14:m>
                  <m:oMath xmlns:m="http://schemas.openxmlformats.org/officeDocument/2006/math">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𝒙𝑩</m:t>
                    </m:r>
                  </m:oMath>
                </a14:m>
                <a:r>
                  <a:rPr lang="zh-CN" altLang="en-US" sz="1400" b="1">
                    <a:solidFill>
                      <a:srgbClr val="C00000"/>
                    </a:solidFill>
                  </a:rPr>
                  <a:t>与</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𝒙</m:t>
                        </m:r>
                      </m:e>
                    </m:d>
                  </m:oMath>
                </a14:m>
                <a:r>
                  <a:rPr lang="zh-CN" altLang="en-US" sz="1400" b="1">
                    <a:solidFill>
                      <a:srgbClr val="C00000"/>
                    </a:solidFill>
                  </a:rPr>
                  <a:t>无关</a:t>
                </a:r>
              </a:p>
            </p:txBody>
          </p:sp>
        </mc:Choice>
        <mc:Fallback xmlns="">
          <p:sp>
            <p:nvSpPr>
              <p:cNvPr id="4" name="文本框 3">
                <a:extLst>
                  <a:ext uri="{FF2B5EF4-FFF2-40B4-BE49-F238E27FC236}">
                    <a16:creationId xmlns:a16="http://schemas.microsoft.com/office/drawing/2014/main" id="{D96C53E3-4A5F-4F75-9E3D-D94B2465DFF6}"/>
                  </a:ext>
                </a:extLst>
              </p:cNvPr>
              <p:cNvSpPr txBox="1">
                <a:spLocks noRot="1" noChangeAspect="1" noMove="1" noResize="1" noEditPoints="1" noAdjustHandles="1" noChangeArrowheads="1" noChangeShapeType="1" noTextEdit="1"/>
              </p:cNvSpPr>
              <p:nvPr/>
            </p:nvSpPr>
            <p:spPr>
              <a:xfrm>
                <a:off x="6491211" y="2304987"/>
                <a:ext cx="2147305" cy="523220"/>
              </a:xfrm>
              <a:prstGeom prst="rect">
                <a:avLst/>
              </a:prstGeom>
              <a:blipFill>
                <a:blip r:embed="rId4"/>
                <a:stretch>
                  <a:fillRect l="-852" t="-2326" b="-116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4F7DFD5-68CF-4BD0-958E-C0438455AFC4}"/>
                  </a:ext>
                </a:extLst>
              </p:cNvPr>
              <p:cNvSpPr txBox="1"/>
              <p:nvPr/>
            </p:nvSpPr>
            <p:spPr>
              <a:xfrm>
                <a:off x="6080394" y="3048198"/>
                <a:ext cx="2558122" cy="830997"/>
              </a:xfrm>
              <a:prstGeom prst="rect">
                <a:avLst/>
              </a:prstGeom>
              <a:solidFill>
                <a:schemeClr val="accent4">
                  <a:lumMod val="20000"/>
                  <a:lumOff val="80000"/>
                </a:schemeClr>
              </a:solidFill>
            </p:spPr>
            <p:txBody>
              <a:bodyPr wrap="square" rtlCol="0">
                <a:spAutoFit/>
              </a:bodyPr>
              <a:lstStyle/>
              <a:p>
                <a:r>
                  <a:rPr lang="zh-CN" altLang="en-US" sz="1200" b="1">
                    <a:solidFill>
                      <a:schemeClr val="accent2">
                        <a:lumMod val="50000"/>
                      </a:schemeClr>
                    </a:solidFill>
                  </a:rPr>
                  <a:t>根据这里定义，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𝟎</m:t>
                    </m:r>
                  </m:oMath>
                </a14:m>
                <a:r>
                  <a:rPr lang="zh-CN" altLang="en-US" sz="1200" b="1">
                    <a:solidFill>
                      <a:schemeClr val="accent2">
                        <a:lumMod val="50000"/>
                      </a:schemeClr>
                    </a:solidFill>
                  </a:rPr>
                  <a:t>当且仅当存在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使得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𝟎</m:t>
                    </m:r>
                  </m:oMath>
                </a14:m>
                <a:r>
                  <a:rPr lang="zh-CN" altLang="en-US" sz="1200" b="1">
                    <a:solidFill>
                      <a:schemeClr val="accent2">
                        <a:lumMod val="50000"/>
                      </a:schemeClr>
                    </a:solidFill>
                  </a:rPr>
                  <a:t>；</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𝟎</m:t>
                    </m:r>
                  </m:oMath>
                </a14:m>
                <a:r>
                  <a:rPr lang="zh-CN" altLang="en-US" sz="1200" b="1">
                    <a:solidFill>
                      <a:schemeClr val="accent2">
                        <a:lumMod val="50000"/>
                      </a:schemeClr>
                    </a:solidFill>
                  </a:rPr>
                  <a:t>当且仅当对任意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𝟎</m:t>
                    </m:r>
                  </m:oMath>
                </a14:m>
                <a:endParaRPr lang="zh-CN" altLang="en-US" sz="1200" b="1">
                  <a:solidFill>
                    <a:schemeClr val="accent2">
                      <a:lumMod val="50000"/>
                    </a:schemeClr>
                  </a:solidFill>
                </a:endParaRPr>
              </a:p>
            </p:txBody>
          </p:sp>
        </mc:Choice>
        <mc:Fallback xmlns="">
          <p:sp>
            <p:nvSpPr>
              <p:cNvPr id="5" name="文本框 4">
                <a:extLst>
                  <a:ext uri="{FF2B5EF4-FFF2-40B4-BE49-F238E27FC236}">
                    <a16:creationId xmlns:a16="http://schemas.microsoft.com/office/drawing/2014/main" id="{14F7DFD5-68CF-4BD0-958E-C0438455AFC4}"/>
                  </a:ext>
                </a:extLst>
              </p:cNvPr>
              <p:cNvSpPr txBox="1">
                <a:spLocks noRot="1" noChangeAspect="1" noMove="1" noResize="1" noEditPoints="1" noAdjustHandles="1" noChangeArrowheads="1" noChangeShapeType="1" noTextEdit="1"/>
              </p:cNvSpPr>
              <p:nvPr/>
            </p:nvSpPr>
            <p:spPr>
              <a:xfrm>
                <a:off x="6080394" y="3048198"/>
                <a:ext cx="2558122" cy="830997"/>
              </a:xfrm>
              <a:prstGeom prst="rect">
                <a:avLst/>
              </a:prstGeom>
              <a:blipFill>
                <a:blip r:embed="rId5"/>
                <a:stretch>
                  <a:fillRect r="-6190" b="-51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3388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一阶逻辑公式的真值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一阶逻辑公式在有限论域解释的真值</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15</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2B76002-D94E-4268-9ABF-CD47612C5E3F}"/>
                  </a:ext>
                </a:extLst>
              </p:cNvPr>
              <p:cNvSpPr txBox="1"/>
              <p:nvPr/>
            </p:nvSpPr>
            <p:spPr>
              <a:xfrm>
                <a:off x="645342" y="2307436"/>
                <a:ext cx="4349071" cy="338554"/>
              </a:xfrm>
              <a:prstGeom prst="rect">
                <a:avLst/>
              </a:prstGeom>
              <a:solidFill>
                <a:schemeClr val="accent6">
                  <a:lumMod val="20000"/>
                  <a:lumOff val="80000"/>
                  <a:alpha val="50000"/>
                </a:schemeClr>
              </a:solidFill>
            </p:spPr>
            <p:txBody>
              <a:bodyPr wrap="square" rtlCol="0">
                <a:spAutoFit/>
              </a:bodyPr>
              <a:lstStyle/>
              <a:p>
                <a:pPr>
                  <a:spcBef>
                    <a:spcPts val="450"/>
                  </a:spcBef>
                  <a:spcAft>
                    <a:spcPts val="450"/>
                  </a:spcAft>
                </a:pPr>
                <a:r>
                  <a:rPr lang="zh-CN" altLang="en-US" sz="1600" b="1">
                    <a:solidFill>
                      <a:srgbClr val="002060"/>
                    </a:solidFill>
                    <a:latin typeface="楷体" panose="02010609060101010101" pitchFamily="49" charset="-122"/>
                    <a:ea typeface="楷体" panose="02010609060101010101" pitchFamily="49" charset="-122"/>
                  </a:rPr>
                  <a:t>确定公式</a:t>
                </a:r>
                <a14:m>
                  <m:oMath xmlns:m="http://schemas.openxmlformats.org/officeDocument/2006/math">
                    <m:r>
                      <a:rPr lang="en-US" altLang="zh-CN" sz="1600" b="1" i="1">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𝒚</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𝒛𝑯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𝒚</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𝒛</m:t>
                        </m:r>
                      </m:e>
                    </m:d>
                  </m:oMath>
                </a14:m>
                <a:r>
                  <a:rPr lang="zh-CN" altLang="en-US" sz="1600" b="1">
                    <a:solidFill>
                      <a:srgbClr val="002060"/>
                    </a:solidFill>
                    <a:latin typeface="楷体" panose="02010609060101010101" pitchFamily="49" charset="-122"/>
                    <a:ea typeface="楷体" panose="02010609060101010101" pitchFamily="49" charset="-122"/>
                  </a:rPr>
                  <a:t>的真值</a:t>
                </a:r>
                <a:endParaRPr lang="en-US" altLang="zh-CN" sz="1600" b="1">
                  <a:solidFill>
                    <a:srgbClr val="002060"/>
                  </a:solidFill>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B2B76002-D94E-4268-9ABF-CD47612C5E3F}"/>
                  </a:ext>
                </a:extLst>
              </p:cNvPr>
              <p:cNvSpPr txBox="1">
                <a:spLocks noRot="1" noChangeAspect="1" noMove="1" noResize="1" noEditPoints="1" noAdjustHandles="1" noChangeArrowheads="1" noChangeShapeType="1" noTextEdit="1"/>
              </p:cNvSpPr>
              <p:nvPr/>
            </p:nvSpPr>
            <p:spPr>
              <a:xfrm>
                <a:off x="645342" y="2307436"/>
                <a:ext cx="4349071" cy="338554"/>
              </a:xfrm>
              <a:prstGeom prst="rect">
                <a:avLst/>
              </a:prstGeom>
              <a:blipFill>
                <a:blip r:embed="rId2"/>
                <a:stretch>
                  <a:fillRect l="-842" t="-7273" r="-421" b="-2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E18D519-CFA4-45A5-8324-6791138D4796}"/>
                  </a:ext>
                </a:extLst>
              </p:cNvPr>
              <p:cNvSpPr txBox="1"/>
              <p:nvPr/>
            </p:nvSpPr>
            <p:spPr>
              <a:xfrm>
                <a:off x="645342" y="747883"/>
                <a:ext cx="3754632" cy="1431161"/>
              </a:xfrm>
              <a:prstGeom prst="rect">
                <a:avLst/>
              </a:prstGeom>
              <a:solidFill>
                <a:schemeClr val="accent6">
                  <a:lumMod val="20000"/>
                  <a:lumOff val="80000"/>
                  <a:alpha val="15000"/>
                </a:schemeClr>
              </a:solidFill>
              <a:ln w="12700">
                <a:solidFill>
                  <a:schemeClr val="accent1">
                    <a:shade val="50000"/>
                  </a:schemeClr>
                </a:solidFill>
                <a:prstDash val="sysDash"/>
              </a:ln>
            </p:spPr>
            <p:txBody>
              <a:bodyPr wrap="square" rtlCol="0">
                <a:spAutoFit/>
              </a:bodyPr>
              <a:lstStyle/>
              <a:p>
                <a:pPr algn="ctr">
                  <a:spcAft>
                    <a:spcPts val="450"/>
                  </a:spcAft>
                </a:pPr>
                <a:r>
                  <a:rPr lang="zh-CN" altLang="en-US" sz="1400" b="1">
                    <a:solidFill>
                      <a:srgbClr val="C00000"/>
                    </a:solidFill>
                  </a:rPr>
                  <a:t>给定下面的解释和个体变量指派函数</a:t>
                </a:r>
                <a:endParaRPr lang="en-US" altLang="zh-CN" sz="1400" b="1">
                  <a:solidFill>
                    <a:srgbClr val="C00000"/>
                  </a:solidFill>
                </a:endParaRPr>
              </a:p>
              <a:p>
                <a:pPr marL="214313" indent="-214313">
                  <a:spcBef>
                    <a:spcPts val="450"/>
                  </a:spcBef>
                  <a:spcAft>
                    <a:spcPts val="450"/>
                  </a:spcAft>
                  <a:buFont typeface="Arial" panose="020B0604020202020204" pitchFamily="34" charset="0"/>
                  <a:buChar char="•"/>
                </a:pPr>
                <a:r>
                  <a:rPr lang="zh-CN" altLang="en-US" sz="1200" b="1">
                    <a:solidFill>
                      <a:srgbClr val="C00000"/>
                    </a:solidFill>
                    <a:latin typeface="黑体" panose="02010609060101010101" pitchFamily="49" charset="-122"/>
                    <a:ea typeface="黑体" panose="02010609060101010101" pitchFamily="49" charset="-122"/>
                  </a:rPr>
                  <a:t>论域</a:t>
                </a:r>
                <a:r>
                  <a:rPr lang="zh-CN" altLang="en-US" sz="1200" b="1">
                    <a:solidFill>
                      <a:srgbClr val="002060"/>
                    </a:solidFill>
                    <a:latin typeface="楷体" panose="02010609060101010101" pitchFamily="49" charset="-122"/>
                    <a:ea typeface="楷体" panose="02010609060101010101" pitchFamily="49" charset="-122"/>
                  </a:rPr>
                  <a:t>是非空集合</a:t>
                </a:r>
                <a14:m>
                  <m:oMath xmlns:m="http://schemas.openxmlformats.org/officeDocument/2006/math">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𝒄</m:t>
                        </m:r>
                      </m:e>
                    </m:d>
                  </m:oMath>
                </a14:m>
                <a:r>
                  <a:rPr lang="zh-CN" altLang="en-US" sz="1200" b="1">
                    <a:solidFill>
                      <a:srgbClr val="002060"/>
                    </a:solidFill>
                    <a:latin typeface="楷体" panose="02010609060101010101" pitchFamily="49" charset="-122"/>
                    <a:ea typeface="楷体" panose="02010609060101010101" pitchFamily="49" charset="-122"/>
                  </a:rPr>
                  <a:t>，是有限集</a:t>
                </a:r>
                <a:endParaRPr lang="en-US" altLang="zh-CN" sz="1200" b="1">
                  <a:solidFill>
                    <a:srgbClr val="002060"/>
                  </a:solidFill>
                  <a:latin typeface="楷体" panose="02010609060101010101" pitchFamily="49" charset="-122"/>
                  <a:ea typeface="楷体" panose="02010609060101010101" pitchFamily="49" charset="-122"/>
                </a:endParaRPr>
              </a:p>
              <a:p>
                <a:pPr>
                  <a:spcBef>
                    <a:spcPts val="450"/>
                  </a:spcBef>
                  <a:spcAft>
                    <a:spcPts val="450"/>
                  </a:spcAft>
                </a:pPr>
                <a14:m>
                  <m:oMathPara xmlns:m="http://schemas.openxmlformats.org/officeDocument/2006/math">
                    <m:oMathParaPr>
                      <m:jc m:val="centerGroup"/>
                    </m:oMathParaPr>
                    <m:oMath xmlns:m="http://schemas.openxmlformats.org/officeDocument/2006/math">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𝑭</m:t>
                          </m:r>
                        </m:e>
                      </m:d>
                      <m:r>
                        <a:rPr lang="en-US" altLang="zh-CN" sz="1200" b="1" i="1">
                          <a:solidFill>
                            <a:srgbClr val="002060"/>
                          </a:solidFill>
                          <a:latin typeface="Cambria Math" panose="02040503050406030204" pitchFamily="18" charset="0"/>
                        </a:rPr>
                        <m:t>=</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         </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𝑮</m:t>
                          </m:r>
                        </m:e>
                      </m:d>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𝒄</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oMath>
                  </m:oMathPara>
                </a14:m>
                <a:endParaRPr lang="en-US" altLang="zh-CN" sz="1200" b="1" i="1">
                  <a:solidFill>
                    <a:srgbClr val="002060"/>
                  </a:solidFill>
                  <a:latin typeface="Cambria Math" panose="02040503050406030204" pitchFamily="18" charset="0"/>
                </a:endParaRPr>
              </a:p>
              <a:p>
                <a:pPr>
                  <a:spcBef>
                    <a:spcPts val="450"/>
                  </a:spcBef>
                  <a:spcAft>
                    <a:spcPts val="450"/>
                  </a:spcAft>
                </a:pPr>
                <a14:m>
                  <m:oMathPara xmlns:m="http://schemas.openxmlformats.org/officeDocument/2006/math">
                    <m:oMathParaPr>
                      <m:jc m:val="centerGroup"/>
                    </m:oMathParaPr>
                    <m:oMath xmlns:m="http://schemas.openxmlformats.org/officeDocument/2006/math">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𝑯</m:t>
                          </m:r>
                        </m:e>
                      </m:d>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𝒂</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𝒄</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𝒄</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oMath>
                  </m:oMathPara>
                </a14:m>
                <a:endParaRPr lang="en-US" altLang="zh-CN" sz="1200" b="1">
                  <a:solidFill>
                    <a:srgbClr val="002060"/>
                  </a:solidFill>
                </a:endParaRPr>
              </a:p>
              <a:p>
                <a:pPr marL="214313" indent="-214313">
                  <a:spcBef>
                    <a:spcPts val="450"/>
                  </a:spcBef>
                  <a:spcAft>
                    <a:spcPts val="450"/>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个体变量指派函数</a:t>
                </a:r>
                <a14:m>
                  <m:oMath xmlns:m="http://schemas.openxmlformats.org/officeDocument/2006/math">
                    <m:r>
                      <a:rPr lang="en-US" altLang="zh-CN" sz="1200" b="1" i="1">
                        <a:solidFill>
                          <a:srgbClr val="002060"/>
                        </a:solidFill>
                        <a:latin typeface="Cambria Math" panose="02040503050406030204" pitchFamily="18" charset="0"/>
                      </a:rPr>
                      <m:t>𝝈</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𝒚</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𝒛</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𝒄</m:t>
                    </m:r>
                  </m:oMath>
                </a14:m>
                <a:endParaRPr lang="zh-CN" altLang="en-US" sz="1200" b="1">
                  <a:solidFill>
                    <a:srgbClr val="002060"/>
                  </a:solidFill>
                </a:endParaRPr>
              </a:p>
            </p:txBody>
          </p:sp>
        </mc:Choice>
        <mc:Fallback xmlns="">
          <p:sp>
            <p:nvSpPr>
              <p:cNvPr id="9" name="文本框 8">
                <a:extLst>
                  <a:ext uri="{FF2B5EF4-FFF2-40B4-BE49-F238E27FC236}">
                    <a16:creationId xmlns:a16="http://schemas.microsoft.com/office/drawing/2014/main" id="{AE18D519-CFA4-45A5-8324-6791138D4796}"/>
                  </a:ext>
                </a:extLst>
              </p:cNvPr>
              <p:cNvSpPr txBox="1">
                <a:spLocks noRot="1" noChangeAspect="1" noMove="1" noResize="1" noEditPoints="1" noAdjustHandles="1" noChangeArrowheads="1" noChangeShapeType="1" noTextEdit="1"/>
              </p:cNvSpPr>
              <p:nvPr/>
            </p:nvSpPr>
            <p:spPr>
              <a:xfrm>
                <a:off x="645342" y="747883"/>
                <a:ext cx="3754632" cy="1431161"/>
              </a:xfrm>
              <a:prstGeom prst="rect">
                <a:avLst/>
              </a:prstGeom>
              <a:blipFill>
                <a:blip r:embed="rId3"/>
                <a:stretch>
                  <a:fillRect t="-424" b="-1695"/>
                </a:stretch>
              </a:blipFill>
              <a:ln w="12700">
                <a:solidFill>
                  <a:schemeClr val="accent1">
                    <a:shade val="50000"/>
                  </a:schemeClr>
                </a:solidFill>
                <a:prstDash val="sysDash"/>
              </a:ln>
            </p:spPr>
            <p:txBody>
              <a:bodyPr/>
              <a:lstStyle/>
              <a:p>
                <a:r>
                  <a:rPr lang="zh-CN" altLang="en-US">
                    <a:noFill/>
                  </a:rPr>
                  <a:t> </a:t>
                </a:r>
              </a:p>
            </p:txBody>
          </p:sp>
        </mc:Fallback>
      </mc:AlternateContent>
      <p:sp>
        <p:nvSpPr>
          <p:cNvPr id="10" name="箭头: 下 9">
            <a:extLst>
              <a:ext uri="{FF2B5EF4-FFF2-40B4-BE49-F238E27FC236}">
                <a16:creationId xmlns:a16="http://schemas.microsoft.com/office/drawing/2014/main" id="{34D9CA02-BF68-4EC5-A1F2-2EFA6ACF9DD4}"/>
              </a:ext>
            </a:extLst>
          </p:cNvPr>
          <p:cNvSpPr/>
          <p:nvPr/>
        </p:nvSpPr>
        <p:spPr>
          <a:xfrm>
            <a:off x="1951159" y="3358252"/>
            <a:ext cx="54272" cy="6227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1D7D8875-77BB-465C-9DBD-525F7D97A4AB}"/>
                  </a:ext>
                </a:extLst>
              </p:cNvPr>
              <p:cNvSpPr txBox="1"/>
              <p:nvPr/>
            </p:nvSpPr>
            <p:spPr>
              <a:xfrm>
                <a:off x="645342" y="2774382"/>
                <a:ext cx="2639541" cy="549574"/>
              </a:xfrm>
              <a:prstGeom prst="rect">
                <a:avLst/>
              </a:prstGeom>
              <a:solidFill>
                <a:schemeClr val="accent6">
                  <a:lumMod val="20000"/>
                  <a:lumOff val="80000"/>
                  <a:alpha val="50000"/>
                </a:schemeClr>
              </a:solidFill>
            </p:spPr>
            <p:txBody>
              <a:bodyPr wrap="square" rtlCol="0">
                <a:spAutoFit/>
              </a:bodyPr>
              <a:lstStyle/>
              <a:p>
                <a:pPr algn="ctr">
                  <a:spcBef>
                    <a:spcPts val="450"/>
                  </a:spcBef>
                </a:pPr>
                <a14:m>
                  <m:oMath xmlns:m="http://schemas.openxmlformats.org/officeDocument/2006/math">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𝑭</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e>
                        </m:d>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𝟏</m:t>
                    </m:r>
                  </m:oMath>
                </a14:m>
                <a:r>
                  <a:rPr lang="zh-CN" altLang="en-US" sz="1200" b="1">
                    <a:solidFill>
                      <a:srgbClr val="002060"/>
                    </a:solidFill>
                  </a:rPr>
                  <a:t>当且仅当</a:t>
                </a:r>
                <a14:m>
                  <m:oMath xmlns:m="http://schemas.openxmlformats.org/officeDocument/2006/math">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e>
                    </m:d>
                    <m:r>
                      <a:rPr lang="en-US" altLang="zh-CN" sz="1200" b="1" i="1" baseline="-25000">
                        <a:solidFill>
                          <a:srgbClr val="002060"/>
                        </a:solidFill>
                        <a:latin typeface="Cambria Math" panose="02040503050406030204" pitchFamily="18" charset="0"/>
                      </a:rPr>
                      <m:t>𝝈</m:t>
                    </m:r>
                    <m:r>
                      <a:rPr lang="en-US" altLang="zh-CN" sz="1200" b="1" i="1">
                        <a:solidFill>
                          <a:srgbClr val="002060"/>
                        </a:solidFill>
                        <a:latin typeface="Cambria Math" panose="02040503050406030204" pitchFamily="18" charset="0"/>
                      </a:rPr>
                      <m:t>∈</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𝑭</m:t>
                        </m:r>
                      </m:e>
                    </m:d>
                  </m:oMath>
                </a14:m>
                <a:endParaRPr lang="en-US" altLang="zh-CN" sz="1200" b="1">
                  <a:solidFill>
                    <a:srgbClr val="002060"/>
                  </a:solidFill>
                </a:endParaRPr>
              </a:p>
              <a:p>
                <a:pPr>
                  <a:spcBef>
                    <a:spcPts val="450"/>
                  </a:spcBef>
                </a:pPr>
                <a:r>
                  <a:rPr lang="zh-CN" altLang="en-US" sz="1200" b="1">
                    <a:solidFill>
                      <a:srgbClr val="002060"/>
                    </a:solidFill>
                  </a:rPr>
                  <a:t>当且仅当</a:t>
                </a:r>
                <a14:m>
                  <m:oMath xmlns:m="http://schemas.openxmlformats.org/officeDocument/2006/math">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e>
                    </m:d>
                    <m:r>
                      <a:rPr lang="en-US" altLang="zh-CN" sz="1200" b="1" i="1">
                        <a:solidFill>
                          <a:srgbClr val="002060"/>
                        </a:solidFill>
                        <a:latin typeface="Cambria Math" panose="02040503050406030204" pitchFamily="18" charset="0"/>
                      </a:rPr>
                      <m:t>∈</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𝑭</m:t>
                        </m:r>
                      </m:e>
                    </m:d>
                  </m:oMath>
                </a14:m>
                <a:r>
                  <a:rPr lang="zh-CN" altLang="en-US" sz="1200" b="1">
                    <a:solidFill>
                      <a:srgbClr val="002060"/>
                    </a:solidFill>
                  </a:rPr>
                  <a:t>当且仅当</a:t>
                </a:r>
                <a14:m>
                  <m:oMath xmlns:m="http://schemas.openxmlformats.org/officeDocument/2006/math">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𝑭</m:t>
                        </m:r>
                      </m:e>
                    </m:d>
                  </m:oMath>
                </a14:m>
                <a:endParaRPr lang="zh-CN" altLang="en-US" sz="1200" b="1">
                  <a:solidFill>
                    <a:srgbClr val="002060"/>
                  </a:solidFill>
                </a:endParaRPr>
              </a:p>
            </p:txBody>
          </p:sp>
        </mc:Choice>
        <mc:Fallback xmlns="">
          <p:sp>
            <p:nvSpPr>
              <p:cNvPr id="17" name="文本框 16">
                <a:extLst>
                  <a:ext uri="{FF2B5EF4-FFF2-40B4-BE49-F238E27FC236}">
                    <a16:creationId xmlns:a16="http://schemas.microsoft.com/office/drawing/2014/main" id="{1D7D8875-77BB-465C-9DBD-525F7D97A4AB}"/>
                  </a:ext>
                </a:extLst>
              </p:cNvPr>
              <p:cNvSpPr txBox="1">
                <a:spLocks noRot="1" noChangeAspect="1" noMove="1" noResize="1" noEditPoints="1" noAdjustHandles="1" noChangeArrowheads="1" noChangeShapeType="1" noTextEdit="1"/>
              </p:cNvSpPr>
              <p:nvPr/>
            </p:nvSpPr>
            <p:spPr>
              <a:xfrm>
                <a:off x="645342" y="2774382"/>
                <a:ext cx="2639541" cy="549574"/>
              </a:xfrm>
              <a:prstGeom prst="rect">
                <a:avLst/>
              </a:prstGeom>
              <a:blipFill>
                <a:blip r:embed="rId4"/>
                <a:stretch>
                  <a:fillRect l="-231"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9ACA6F6-1E78-40E6-8A7F-E6DFB9C1C071}"/>
                  </a:ext>
                </a:extLst>
              </p:cNvPr>
              <p:cNvSpPr txBox="1"/>
              <p:nvPr/>
            </p:nvSpPr>
            <p:spPr>
              <a:xfrm>
                <a:off x="685800" y="3516461"/>
                <a:ext cx="2703443" cy="276999"/>
              </a:xfrm>
              <a:prstGeom prst="rect">
                <a:avLst/>
              </a:prstGeom>
              <a:solidFill>
                <a:schemeClr val="accent4">
                  <a:lumMod val="20000"/>
                  <a:lumOff val="80000"/>
                </a:schemeClr>
              </a:solidFill>
            </p:spPr>
            <p:txBody>
              <a:bodyPr wrap="square" rtlCol="0">
                <a:spAutoFit/>
              </a:bodyPr>
              <a:lstStyle/>
              <a:p>
                <a:r>
                  <a:rPr lang="zh-CN" altLang="en-US" sz="1200" b="1">
                    <a:solidFill>
                      <a:srgbClr val="C00000"/>
                    </a:solidFill>
                  </a:rPr>
                  <a:t>引入</a:t>
                </a:r>
                <a14:m>
                  <m:oMath xmlns:m="http://schemas.openxmlformats.org/officeDocument/2006/math">
                    <m:r>
                      <a:rPr lang="en-US" altLang="zh-CN" sz="1200" b="1" i="1">
                        <a:solidFill>
                          <a:srgbClr val="C00000"/>
                        </a:solidFill>
                        <a:latin typeface="Cambria Math" panose="02040503050406030204" pitchFamily="18" charset="0"/>
                      </a:rPr>
                      <m:t>𝑭</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𝒂</m:t>
                    </m:r>
                    <m:r>
                      <a:rPr lang="en-US" altLang="zh-CN" sz="1200" b="1" i="1">
                        <a:solidFill>
                          <a:srgbClr val="C00000"/>
                        </a:solidFill>
                        <a:latin typeface="Cambria Math" panose="02040503050406030204" pitchFamily="18" charset="0"/>
                      </a:rPr>
                      <m:t>)</m:t>
                    </m:r>
                  </m:oMath>
                </a14:m>
                <a:r>
                  <a:rPr lang="zh-CN" altLang="en-US" sz="1200" b="1">
                    <a:solidFill>
                      <a:srgbClr val="C00000"/>
                    </a:solidFill>
                  </a:rPr>
                  <a:t>，</a:t>
                </a:r>
                <a14:m>
                  <m:oMath xmlns:m="http://schemas.openxmlformats.org/officeDocument/2006/math">
                    <m:r>
                      <a:rPr lang="en-US" altLang="zh-CN" sz="1200" b="1" i="1">
                        <a:solidFill>
                          <a:srgbClr val="C00000"/>
                        </a:solidFill>
                        <a:latin typeface="Cambria Math" panose="02040503050406030204" pitchFamily="18" charset="0"/>
                      </a:rPr>
                      <m:t>𝑭</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𝒂</m:t>
                    </m:r>
                    <m:r>
                      <a:rPr lang="en-US" altLang="zh-CN" sz="1200" b="1" i="1">
                        <a:solidFill>
                          <a:srgbClr val="C00000"/>
                        </a:solidFill>
                        <a:latin typeface="Cambria Math" panose="02040503050406030204" pitchFamily="18" charset="0"/>
                      </a:rPr>
                      <m:t>)</m:t>
                    </m:r>
                  </m:oMath>
                </a14:m>
                <a:r>
                  <a:rPr lang="zh-CN" altLang="en-US" sz="1200" b="1">
                    <a:solidFill>
                      <a:srgbClr val="C00000"/>
                    </a:solidFill>
                  </a:rPr>
                  <a:t>为真当且仅当</a:t>
                </a:r>
                <a14:m>
                  <m:oMath xmlns:m="http://schemas.openxmlformats.org/officeDocument/2006/math">
                    <m:r>
                      <a:rPr lang="en-US" altLang="zh-CN" sz="1200" b="1" i="1">
                        <a:solidFill>
                          <a:srgbClr val="C00000"/>
                        </a:solidFill>
                        <a:latin typeface="Cambria Math" panose="02040503050406030204" pitchFamily="18" charset="0"/>
                      </a:rPr>
                      <m:t>𝒂</m:t>
                    </m:r>
                    <m:r>
                      <a:rPr lang="en-US" altLang="zh-CN" sz="1200" b="1" i="1">
                        <a:solidFill>
                          <a:srgbClr val="C00000"/>
                        </a:solidFill>
                        <a:latin typeface="Cambria Math" panose="02040503050406030204" pitchFamily="18" charset="0"/>
                      </a:rPr>
                      <m:t>∈</m:t>
                    </m:r>
                    <m:d>
                      <m:dPr>
                        <m:begChr m:val="⟦"/>
                        <m:endChr m:val="⟧"/>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𝑭</m:t>
                        </m:r>
                      </m:e>
                    </m:d>
                  </m:oMath>
                </a14:m>
                <a:endParaRPr lang="zh-CN" altLang="en-US" sz="1200" b="1">
                  <a:solidFill>
                    <a:srgbClr val="C00000"/>
                  </a:solidFill>
                </a:endParaRPr>
              </a:p>
            </p:txBody>
          </p:sp>
        </mc:Choice>
        <mc:Fallback xmlns="">
          <p:sp>
            <p:nvSpPr>
              <p:cNvPr id="18" name="文本框 17">
                <a:extLst>
                  <a:ext uri="{FF2B5EF4-FFF2-40B4-BE49-F238E27FC236}">
                    <a16:creationId xmlns:a16="http://schemas.microsoft.com/office/drawing/2014/main" id="{69ACA6F6-1E78-40E6-8A7F-E6DFB9C1C071}"/>
                  </a:ext>
                </a:extLst>
              </p:cNvPr>
              <p:cNvSpPr txBox="1">
                <a:spLocks noRot="1" noChangeAspect="1" noMove="1" noResize="1" noEditPoints="1" noAdjustHandles="1" noChangeArrowheads="1" noChangeShapeType="1" noTextEdit="1"/>
              </p:cNvSpPr>
              <p:nvPr/>
            </p:nvSpPr>
            <p:spPr>
              <a:xfrm>
                <a:off x="685800" y="3516461"/>
                <a:ext cx="2703443" cy="276999"/>
              </a:xfrm>
              <a:prstGeom prst="rect">
                <a:avLst/>
              </a:prstGeom>
              <a:blipFill>
                <a:blip r:embed="rId5"/>
                <a:stretch>
                  <a:fillRect l="-226" t="-2222"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10C5041-DD00-4AB5-B02E-4CA8B87CF594}"/>
                  </a:ext>
                </a:extLst>
              </p:cNvPr>
              <p:cNvSpPr txBox="1"/>
              <p:nvPr/>
            </p:nvSpPr>
            <p:spPr>
              <a:xfrm>
                <a:off x="645342" y="3992573"/>
                <a:ext cx="2679369" cy="604140"/>
              </a:xfrm>
              <a:prstGeom prst="rect">
                <a:avLst/>
              </a:prstGeom>
              <a:solidFill>
                <a:schemeClr val="accent2">
                  <a:lumMod val="20000"/>
                  <a:lumOff val="80000"/>
                  <a:alpha val="50000"/>
                </a:schemeClr>
              </a:solidFill>
            </p:spPr>
            <p:txBody>
              <a:bodyPr wrap="square" rtlCol="0">
                <a:spAutoFit/>
              </a:bodyPr>
              <a:lstStyle/>
              <a:p>
                <a:pPr>
                  <a:lnSpc>
                    <a:spcPts val="2100"/>
                  </a:lnSpc>
                  <a:spcBef>
                    <a:spcPts val="450"/>
                  </a:spcBef>
                  <a:spcAft>
                    <a:spcPts val="225"/>
                  </a:spcAft>
                </a:pP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𝑭</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e>
                        </m:d>
                      </m:e>
                    </m:d>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a:t>
                </a:r>
                <a14:m>
                  <m:oMath xmlns:m="http://schemas.openxmlformats.org/officeDocument/2006/math">
                    <m:r>
                      <a:rPr lang="en-US" altLang="zh-CN" sz="1200" b="1" i="1">
                        <a:solidFill>
                          <a:schemeClr val="accent2">
                            <a:lumMod val="50000"/>
                          </a:schemeClr>
                        </a:solidFill>
                        <a:latin typeface="Cambria Math" panose="02040503050406030204" pitchFamily="18" charset="0"/>
                      </a:rPr>
                      <m:t>𝑭</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𝝈</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e>
                        </m:d>
                      </m:e>
                    </m:d>
                  </m:oMath>
                </a14:m>
                <a:r>
                  <a:rPr lang="zh-CN" altLang="en-US" sz="1200" b="1">
                    <a:solidFill>
                      <a:schemeClr val="accent2">
                        <a:lumMod val="50000"/>
                      </a:schemeClr>
                    </a:solidFill>
                  </a:rPr>
                  <a:t>为真当且仅当</a:t>
                </a:r>
                <a14:m>
                  <m:oMath xmlns:m="http://schemas.openxmlformats.org/officeDocument/2006/math">
                    <m:r>
                      <a:rPr lang="en-US" altLang="zh-CN" sz="1200" b="1" i="1">
                        <a:solidFill>
                          <a:schemeClr val="accent2">
                            <a:lumMod val="50000"/>
                          </a:schemeClr>
                        </a:solidFill>
                        <a:latin typeface="Cambria Math" panose="02040503050406030204" pitchFamily="18" charset="0"/>
                      </a:rPr>
                      <m:t>𝑭</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𝒂</m:t>
                    </m:r>
                    <m:r>
                      <a:rPr lang="en-US" altLang="zh-CN" sz="1200" b="1" i="1">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为真，</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𝑭</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的真值为真</a:t>
                </a:r>
              </a:p>
            </p:txBody>
          </p:sp>
        </mc:Choice>
        <mc:Fallback xmlns="">
          <p:sp>
            <p:nvSpPr>
              <p:cNvPr id="19" name="文本框 18">
                <a:extLst>
                  <a:ext uri="{FF2B5EF4-FFF2-40B4-BE49-F238E27FC236}">
                    <a16:creationId xmlns:a16="http://schemas.microsoft.com/office/drawing/2014/main" id="{210C5041-DD00-4AB5-B02E-4CA8B87CF594}"/>
                  </a:ext>
                </a:extLst>
              </p:cNvPr>
              <p:cNvSpPr txBox="1">
                <a:spLocks noRot="1" noChangeAspect="1" noMove="1" noResize="1" noEditPoints="1" noAdjustHandles="1" noChangeArrowheads="1" noChangeShapeType="1" noTextEdit="1"/>
              </p:cNvSpPr>
              <p:nvPr/>
            </p:nvSpPr>
            <p:spPr>
              <a:xfrm>
                <a:off x="645342" y="3992573"/>
                <a:ext cx="2679369" cy="604140"/>
              </a:xfrm>
              <a:prstGeom prst="rect">
                <a:avLst/>
              </a:prstGeom>
              <a:blipFill>
                <a:blip r:embed="rId6"/>
                <a:stretch>
                  <a:fillRect l="-228" b="-80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B1A36C19-7DB6-44F4-ABCC-FFD5B945E81B}"/>
                  </a:ext>
                </a:extLst>
              </p:cNvPr>
              <p:cNvSpPr txBox="1"/>
              <p:nvPr/>
            </p:nvSpPr>
            <p:spPr>
              <a:xfrm>
                <a:off x="3832834" y="3351432"/>
                <a:ext cx="1569083" cy="646331"/>
              </a:xfrm>
              <a:prstGeom prst="rect">
                <a:avLst/>
              </a:prstGeom>
              <a:solidFill>
                <a:schemeClr val="accent5">
                  <a:lumMod val="20000"/>
                  <a:lumOff val="80000"/>
                </a:schemeClr>
              </a:solidFill>
            </p:spPr>
            <p:txBody>
              <a:bodyPr wrap="square" rtlCol="0">
                <a:spAutoFit/>
              </a:bodyPr>
              <a:lstStyle/>
              <a:p>
                <a14:m>
                  <m:oMath xmlns:m="http://schemas.openxmlformats.org/officeDocument/2006/math">
                    <m:r>
                      <a:rPr lang="en-US" altLang="zh-CN" sz="1200" b="1" i="1">
                        <a:solidFill>
                          <a:schemeClr val="accent5">
                            <a:lumMod val="50000"/>
                          </a:schemeClr>
                        </a:solidFill>
                        <a:latin typeface="Cambria Math" panose="02040503050406030204" pitchFamily="18" charset="0"/>
                      </a:rPr>
                      <m:t>𝑭</m:t>
                    </m:r>
                  </m:oMath>
                </a14:m>
                <a:r>
                  <a:rPr lang="zh-CN" altLang="en-US" sz="1200" b="1">
                    <a:solidFill>
                      <a:schemeClr val="accent5">
                        <a:lumMod val="50000"/>
                      </a:schemeClr>
                    </a:solidFill>
                    <a:latin typeface="楷体" panose="02010609060101010101" pitchFamily="49" charset="-122"/>
                    <a:ea typeface="楷体" panose="02010609060101010101" pitchFamily="49" charset="-122"/>
                  </a:rPr>
                  <a:t>的解释</a:t>
                </a:r>
                <a14:m>
                  <m:oMath xmlns:m="http://schemas.openxmlformats.org/officeDocument/2006/math">
                    <m:d>
                      <m:dPr>
                        <m:begChr m:val="⟦"/>
                        <m:endChr m:val="⟧"/>
                        <m:ctrlPr>
                          <a:rPr lang="en-US" altLang="zh-CN" sz="1200" b="1" i="1">
                            <a:solidFill>
                              <a:schemeClr val="accent5">
                                <a:lumMod val="50000"/>
                              </a:schemeClr>
                            </a:solidFill>
                            <a:latin typeface="Cambria Math" panose="02040503050406030204" pitchFamily="18" charset="0"/>
                          </a:rPr>
                        </m:ctrlPr>
                      </m:dPr>
                      <m:e>
                        <m:r>
                          <a:rPr lang="en-US" altLang="zh-CN" sz="1200" b="1" i="1">
                            <a:solidFill>
                              <a:schemeClr val="accent5">
                                <a:lumMod val="50000"/>
                              </a:schemeClr>
                            </a:solidFill>
                            <a:latin typeface="Cambria Math" panose="02040503050406030204" pitchFamily="18" charset="0"/>
                          </a:rPr>
                          <m:t>𝑭</m:t>
                        </m:r>
                      </m:e>
                    </m:d>
                    <m:r>
                      <a:rPr lang="en-US" altLang="zh-CN" sz="1200" b="1" i="1">
                        <a:solidFill>
                          <a:schemeClr val="accent5">
                            <a:lumMod val="50000"/>
                          </a:schemeClr>
                        </a:solidFill>
                        <a:latin typeface="Cambria Math" panose="02040503050406030204" pitchFamily="18" charset="0"/>
                      </a:rPr>
                      <m:t>=</m:t>
                    </m:r>
                    <m:d>
                      <m:dPr>
                        <m:begChr m:val="{"/>
                        <m:endChr m:val="}"/>
                        <m:ctrlPr>
                          <a:rPr lang="en-US" altLang="zh-CN" sz="1200" b="1" i="1">
                            <a:solidFill>
                              <a:schemeClr val="accent5">
                                <a:lumMod val="50000"/>
                              </a:schemeClr>
                            </a:solidFill>
                            <a:latin typeface="Cambria Math" panose="02040503050406030204" pitchFamily="18" charset="0"/>
                          </a:rPr>
                        </m:ctrlPr>
                      </m:dPr>
                      <m:e>
                        <m:r>
                          <a:rPr lang="en-US" altLang="zh-CN" sz="1200" b="1" i="1">
                            <a:solidFill>
                              <a:schemeClr val="accent5">
                                <a:lumMod val="50000"/>
                              </a:schemeClr>
                            </a:solidFill>
                            <a:latin typeface="Cambria Math" panose="02040503050406030204" pitchFamily="18" charset="0"/>
                          </a:rPr>
                          <m:t>𝒂</m:t>
                        </m:r>
                        <m:r>
                          <a:rPr lang="en-US" altLang="zh-CN" sz="1200" b="1" i="1">
                            <a:solidFill>
                              <a:schemeClr val="accent5">
                                <a:lumMod val="50000"/>
                              </a:schemeClr>
                            </a:solidFill>
                            <a:latin typeface="Cambria Math" panose="02040503050406030204" pitchFamily="18" charset="0"/>
                          </a:rPr>
                          <m:t>, </m:t>
                        </m:r>
                        <m:r>
                          <a:rPr lang="en-US" altLang="zh-CN" sz="1200" b="1" i="1">
                            <a:solidFill>
                              <a:schemeClr val="accent5">
                                <a:lumMod val="50000"/>
                              </a:schemeClr>
                            </a:solidFill>
                            <a:latin typeface="Cambria Math" panose="02040503050406030204" pitchFamily="18" charset="0"/>
                          </a:rPr>
                          <m:t>𝒃</m:t>
                        </m:r>
                      </m:e>
                    </m:d>
                  </m:oMath>
                </a14:m>
                <a:r>
                  <a:rPr lang="zh-CN" altLang="en-US" sz="1200" b="1">
                    <a:solidFill>
                      <a:schemeClr val="accent5">
                        <a:lumMod val="50000"/>
                      </a:schemeClr>
                    </a:solidFill>
                    <a:latin typeface="楷体" panose="02010609060101010101" pitchFamily="49" charset="-122"/>
                    <a:ea typeface="楷体" panose="02010609060101010101" pitchFamily="49" charset="-122"/>
                  </a:rPr>
                  <a:t> 可认为是</a:t>
                </a:r>
                <a14:m>
                  <m:oMath xmlns:m="http://schemas.openxmlformats.org/officeDocument/2006/math">
                    <m:r>
                      <a:rPr lang="en-US" altLang="zh-CN" sz="1200" b="1" i="1">
                        <a:solidFill>
                          <a:schemeClr val="accent5">
                            <a:lumMod val="50000"/>
                          </a:schemeClr>
                        </a:solidFill>
                        <a:latin typeface="Cambria Math" panose="02040503050406030204" pitchFamily="18" charset="0"/>
                      </a:rPr>
                      <m:t>𝑭</m:t>
                    </m:r>
                    <m: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𝒂</m:t>
                    </m:r>
                    <m:r>
                      <a:rPr lang="en-US" altLang="zh-CN" sz="1200" b="1" i="1">
                        <a:solidFill>
                          <a:schemeClr val="accent5">
                            <a:lumMod val="50000"/>
                          </a:schemeClr>
                        </a:solidFill>
                        <a:latin typeface="Cambria Math" panose="02040503050406030204" pitchFamily="18" charset="0"/>
                      </a:rPr>
                      <m:t>), </m:t>
                    </m:r>
                    <m:r>
                      <a:rPr lang="en-US" altLang="zh-CN" sz="1200" b="1" i="1">
                        <a:solidFill>
                          <a:schemeClr val="accent5">
                            <a:lumMod val="50000"/>
                          </a:schemeClr>
                        </a:solidFill>
                        <a:latin typeface="Cambria Math" panose="02040503050406030204" pitchFamily="18" charset="0"/>
                      </a:rPr>
                      <m:t>𝑭</m:t>
                    </m:r>
                    <m: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𝒃</m:t>
                    </m:r>
                    <m:r>
                      <a:rPr lang="en-US" altLang="zh-CN" sz="1200" b="1" i="1">
                        <a:solidFill>
                          <a:schemeClr val="accent5">
                            <a:lumMod val="50000"/>
                          </a:schemeClr>
                        </a:solidFill>
                        <a:latin typeface="Cambria Math" panose="02040503050406030204" pitchFamily="18" charset="0"/>
                      </a:rPr>
                      <m:t>)</m:t>
                    </m:r>
                  </m:oMath>
                </a14:m>
                <a:r>
                  <a:rPr lang="zh-CN" altLang="en-US" sz="1200" b="1">
                    <a:solidFill>
                      <a:schemeClr val="accent5">
                        <a:lumMod val="50000"/>
                      </a:schemeClr>
                    </a:solidFill>
                    <a:latin typeface="楷体" panose="02010609060101010101" pitchFamily="49" charset="-122"/>
                    <a:ea typeface="楷体" panose="02010609060101010101" pitchFamily="49" charset="-122"/>
                  </a:rPr>
                  <a:t>为真，而</a:t>
                </a:r>
                <a14:m>
                  <m:oMath xmlns:m="http://schemas.openxmlformats.org/officeDocument/2006/math">
                    <m:r>
                      <a:rPr lang="en-US" altLang="zh-CN" sz="1200" b="1" i="1">
                        <a:solidFill>
                          <a:schemeClr val="accent5">
                            <a:lumMod val="50000"/>
                          </a:schemeClr>
                        </a:solidFill>
                        <a:latin typeface="Cambria Math" panose="02040503050406030204" pitchFamily="18" charset="0"/>
                      </a:rPr>
                      <m:t>𝑭</m:t>
                    </m:r>
                    <m: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𝒄</m:t>
                    </m:r>
                    <m:r>
                      <a:rPr lang="en-US" altLang="zh-CN" sz="1200" b="1" i="1">
                        <a:solidFill>
                          <a:schemeClr val="accent5">
                            <a:lumMod val="50000"/>
                          </a:schemeClr>
                        </a:solidFill>
                        <a:latin typeface="Cambria Math" panose="02040503050406030204" pitchFamily="18" charset="0"/>
                      </a:rPr>
                      <m:t>)</m:t>
                    </m:r>
                  </m:oMath>
                </a14:m>
                <a:r>
                  <a:rPr lang="zh-CN" altLang="en-US" sz="1200" b="1">
                    <a:solidFill>
                      <a:schemeClr val="accent5">
                        <a:lumMod val="50000"/>
                      </a:schemeClr>
                    </a:solidFill>
                    <a:latin typeface="楷体" panose="02010609060101010101" pitchFamily="49" charset="-122"/>
                    <a:ea typeface="楷体" panose="02010609060101010101" pitchFamily="49" charset="-122"/>
                  </a:rPr>
                  <a:t>为假</a:t>
                </a:r>
              </a:p>
            </p:txBody>
          </p:sp>
        </mc:Choice>
        <mc:Fallback xmlns="">
          <p:sp>
            <p:nvSpPr>
              <p:cNvPr id="20" name="文本框 19">
                <a:extLst>
                  <a:ext uri="{FF2B5EF4-FFF2-40B4-BE49-F238E27FC236}">
                    <a16:creationId xmlns:a16="http://schemas.microsoft.com/office/drawing/2014/main" id="{B1A36C19-7DB6-44F4-ABCC-FFD5B945E81B}"/>
                  </a:ext>
                </a:extLst>
              </p:cNvPr>
              <p:cNvSpPr txBox="1">
                <a:spLocks noRot="1" noChangeAspect="1" noMove="1" noResize="1" noEditPoints="1" noAdjustHandles="1" noChangeArrowheads="1" noChangeShapeType="1" noTextEdit="1"/>
              </p:cNvSpPr>
              <p:nvPr/>
            </p:nvSpPr>
            <p:spPr>
              <a:xfrm>
                <a:off x="3832834" y="3351432"/>
                <a:ext cx="1569083" cy="646331"/>
              </a:xfrm>
              <a:prstGeom prst="rect">
                <a:avLst/>
              </a:prstGeom>
              <a:blipFill>
                <a:blip r:embed="rId7"/>
                <a:stretch>
                  <a:fillRect l="-389" t="-943" b="-6604"/>
                </a:stretch>
              </a:blipFill>
            </p:spPr>
            <p:txBody>
              <a:bodyPr/>
              <a:lstStyle/>
              <a:p>
                <a:r>
                  <a:rPr lang="zh-CN" altLang="en-US">
                    <a:noFill/>
                  </a:rPr>
                  <a:t> </a:t>
                </a:r>
              </a:p>
            </p:txBody>
          </p:sp>
        </mc:Fallback>
      </mc:AlternateContent>
      <p:sp>
        <p:nvSpPr>
          <p:cNvPr id="21" name="箭头: 下 20">
            <a:extLst>
              <a:ext uri="{FF2B5EF4-FFF2-40B4-BE49-F238E27FC236}">
                <a16:creationId xmlns:a16="http://schemas.microsoft.com/office/drawing/2014/main" id="{0489D207-71CE-4FC4-B6E5-2722BEE91020}"/>
              </a:ext>
            </a:extLst>
          </p:cNvPr>
          <p:cNvSpPr/>
          <p:nvPr/>
        </p:nvSpPr>
        <p:spPr>
          <a:xfrm>
            <a:off x="6750771" y="1303836"/>
            <a:ext cx="54272" cy="6227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FDBF326-6DC0-4D35-A84D-5EBBCC1B2A26}"/>
                  </a:ext>
                </a:extLst>
              </p:cNvPr>
              <p:cNvSpPr txBox="1"/>
              <p:nvPr/>
            </p:nvSpPr>
            <p:spPr>
              <a:xfrm>
                <a:off x="5057156" y="751953"/>
                <a:ext cx="3441502" cy="549574"/>
              </a:xfrm>
              <a:prstGeom prst="rect">
                <a:avLst/>
              </a:prstGeom>
              <a:solidFill>
                <a:schemeClr val="accent6">
                  <a:lumMod val="20000"/>
                  <a:lumOff val="80000"/>
                  <a:alpha val="50000"/>
                </a:schemeClr>
              </a:solidFill>
            </p:spPr>
            <p:txBody>
              <a:bodyPr wrap="square" rtlCol="0">
                <a:spAutoFit/>
              </a:bodyPr>
              <a:lstStyle/>
              <a:p>
                <a:pPr algn="ctr">
                  <a:spcBef>
                    <a:spcPts val="450"/>
                  </a:spcBef>
                </a:pPr>
                <a14:m>
                  <m:oMath xmlns:m="http://schemas.openxmlformats.org/officeDocument/2006/math">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𝑮</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𝒚</m:t>
                            </m:r>
                          </m:e>
                        </m:d>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𝟏</m:t>
                    </m:r>
                  </m:oMath>
                </a14:m>
                <a:r>
                  <a:rPr lang="zh-CN" altLang="en-US" sz="1200" b="1">
                    <a:solidFill>
                      <a:srgbClr val="002060"/>
                    </a:solidFill>
                  </a:rPr>
                  <a:t>当且仅当</a:t>
                </a:r>
                <a14:m>
                  <m:oMath xmlns:m="http://schemas.openxmlformats.org/officeDocument/2006/math">
                    <m:d>
                      <m:dPr>
                        <m:begChr m:val="⟨"/>
                        <m:endChr m:val="⟩"/>
                        <m:ctrlPr>
                          <a:rPr lang="en-US" altLang="zh-CN" sz="1200" b="1" i="1">
                            <a:solidFill>
                              <a:srgbClr val="002060"/>
                            </a:solidFill>
                            <a:latin typeface="Cambria Math" panose="02040503050406030204" pitchFamily="18" charset="0"/>
                          </a:rPr>
                        </m:ctrlPr>
                      </m:dPr>
                      <m:e>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e>
                        </m:d>
                        <m:r>
                          <a:rPr lang="en-US" altLang="zh-CN" sz="1200" b="1" i="1" baseline="-25000">
                            <a:solidFill>
                              <a:srgbClr val="002060"/>
                            </a:solidFill>
                            <a:latin typeface="Cambria Math" panose="02040503050406030204" pitchFamily="18" charset="0"/>
                          </a:rPr>
                          <m:t>𝝈</m:t>
                        </m:r>
                        <m:r>
                          <a:rPr lang="en-US" altLang="zh-CN" sz="1200" b="1" i="1">
                            <a:solidFill>
                              <a:srgbClr val="002060"/>
                            </a:solidFill>
                            <a:latin typeface="Cambria Math" panose="02040503050406030204" pitchFamily="18" charset="0"/>
                          </a:rPr>
                          <m:t>,</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𝒚</m:t>
                            </m:r>
                          </m:e>
                        </m:d>
                        <m:r>
                          <a:rPr lang="en-US" altLang="zh-CN" sz="1200" b="1" i="1" baseline="-25000">
                            <a:solidFill>
                              <a:srgbClr val="002060"/>
                            </a:solidFill>
                            <a:latin typeface="Cambria Math" panose="02040503050406030204" pitchFamily="18" charset="0"/>
                          </a:rPr>
                          <m:t>𝝈</m:t>
                        </m:r>
                      </m:e>
                    </m:d>
                    <m:r>
                      <a:rPr lang="en-US" altLang="zh-CN" sz="1200" b="1" i="1">
                        <a:solidFill>
                          <a:srgbClr val="002060"/>
                        </a:solidFill>
                        <a:latin typeface="Cambria Math" panose="02040503050406030204" pitchFamily="18" charset="0"/>
                      </a:rPr>
                      <m:t>∈</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𝑮</m:t>
                        </m:r>
                      </m:e>
                    </m:d>
                  </m:oMath>
                </a14:m>
                <a:endParaRPr lang="en-US" altLang="zh-CN" sz="1200" b="1">
                  <a:solidFill>
                    <a:srgbClr val="002060"/>
                  </a:solidFill>
                </a:endParaRPr>
              </a:p>
              <a:p>
                <a:pPr>
                  <a:spcBef>
                    <a:spcPts val="450"/>
                  </a:spcBef>
                </a:pPr>
                <a:r>
                  <a:rPr lang="zh-CN" altLang="en-US" sz="1200" b="1">
                    <a:solidFill>
                      <a:srgbClr val="002060"/>
                    </a:solidFill>
                  </a:rPr>
                  <a:t>当且仅当</a:t>
                </a:r>
                <a14:m>
                  <m:oMath xmlns:m="http://schemas.openxmlformats.org/officeDocument/2006/math">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𝒚</m:t>
                        </m:r>
                      </m:e>
                    </m:d>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𝑮</m:t>
                        </m:r>
                      </m:e>
                    </m:d>
                  </m:oMath>
                </a14:m>
                <a:r>
                  <a:rPr lang="zh-CN" altLang="en-US" sz="1200" b="1">
                    <a:solidFill>
                      <a:srgbClr val="002060"/>
                    </a:solidFill>
                  </a:rPr>
                  <a:t>当且仅当</a:t>
                </a:r>
                <a14:m>
                  <m:oMath xmlns:m="http://schemas.openxmlformats.org/officeDocument/2006/math">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𝑮</m:t>
                        </m:r>
                      </m:e>
                    </m:d>
                  </m:oMath>
                </a14:m>
                <a:endParaRPr lang="zh-CN" altLang="en-US" sz="1200" b="1">
                  <a:solidFill>
                    <a:srgbClr val="002060"/>
                  </a:solidFill>
                </a:endParaRPr>
              </a:p>
            </p:txBody>
          </p:sp>
        </mc:Choice>
        <mc:Fallback xmlns="">
          <p:sp>
            <p:nvSpPr>
              <p:cNvPr id="22" name="文本框 21">
                <a:extLst>
                  <a:ext uri="{FF2B5EF4-FFF2-40B4-BE49-F238E27FC236}">
                    <a16:creationId xmlns:a16="http://schemas.microsoft.com/office/drawing/2014/main" id="{AFDBF326-6DC0-4D35-A84D-5EBBCC1B2A26}"/>
                  </a:ext>
                </a:extLst>
              </p:cNvPr>
              <p:cNvSpPr txBox="1">
                <a:spLocks noRot="1" noChangeAspect="1" noMove="1" noResize="1" noEditPoints="1" noAdjustHandles="1" noChangeArrowheads="1" noChangeShapeType="1" noTextEdit="1"/>
              </p:cNvSpPr>
              <p:nvPr/>
            </p:nvSpPr>
            <p:spPr>
              <a:xfrm>
                <a:off x="5057156" y="751953"/>
                <a:ext cx="3441502" cy="549574"/>
              </a:xfrm>
              <a:prstGeom prst="rect">
                <a:avLst/>
              </a:prstGeom>
              <a:blipFill>
                <a:blip r:embed="rId8"/>
                <a:stretch>
                  <a:fillRect l="-177"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04F51E1B-1A9F-4797-A1CC-685AC823E642}"/>
                  </a:ext>
                </a:extLst>
              </p:cNvPr>
              <p:cNvSpPr txBox="1"/>
              <p:nvPr/>
            </p:nvSpPr>
            <p:spPr>
              <a:xfrm>
                <a:off x="5132583" y="1471157"/>
                <a:ext cx="3290648" cy="276999"/>
              </a:xfrm>
              <a:prstGeom prst="rect">
                <a:avLst/>
              </a:prstGeom>
              <a:solidFill>
                <a:schemeClr val="accent4">
                  <a:lumMod val="20000"/>
                  <a:lumOff val="80000"/>
                </a:schemeClr>
              </a:solidFill>
            </p:spPr>
            <p:txBody>
              <a:bodyPr wrap="square" rtlCol="0">
                <a:spAutoFit/>
              </a:bodyPr>
              <a:lstStyle/>
              <a:p>
                <a:r>
                  <a:rPr lang="zh-CN" altLang="en-US" sz="1200" b="1">
                    <a:solidFill>
                      <a:srgbClr val="C00000"/>
                    </a:solidFill>
                  </a:rPr>
                  <a:t>引入</a:t>
                </a:r>
                <a14:m>
                  <m:oMath xmlns:m="http://schemas.openxmlformats.org/officeDocument/2006/math">
                    <m:r>
                      <a:rPr lang="en-US" altLang="zh-CN" sz="1200" b="1" i="1">
                        <a:solidFill>
                          <a:srgbClr val="C00000"/>
                        </a:solidFill>
                        <a:latin typeface="Cambria Math" panose="02040503050406030204" pitchFamily="18" charset="0"/>
                      </a:rPr>
                      <m:t>𝑮</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𝒂</m:t>
                    </m:r>
                    <m:r>
                      <a:rPr lang="en-US" altLang="zh-CN" sz="1200" b="1" i="1">
                        <a:solidFill>
                          <a:srgbClr val="C00000"/>
                        </a:solidFill>
                        <a:latin typeface="Cambria Math" panose="02040503050406030204" pitchFamily="18" charset="0"/>
                      </a:rPr>
                      <m:t>, </m:t>
                    </m:r>
                    <m:r>
                      <a:rPr lang="en-US" altLang="zh-CN" sz="1200" b="1" i="1">
                        <a:solidFill>
                          <a:srgbClr val="C00000"/>
                        </a:solidFill>
                        <a:latin typeface="Cambria Math" panose="02040503050406030204" pitchFamily="18" charset="0"/>
                      </a:rPr>
                      <m:t>𝒃</m:t>
                    </m:r>
                    <m:r>
                      <a:rPr lang="en-US" altLang="zh-CN" sz="1200" b="1" i="1">
                        <a:solidFill>
                          <a:srgbClr val="C00000"/>
                        </a:solidFill>
                        <a:latin typeface="Cambria Math" panose="02040503050406030204" pitchFamily="18" charset="0"/>
                      </a:rPr>
                      <m:t>)</m:t>
                    </m:r>
                  </m:oMath>
                </a14:m>
                <a:r>
                  <a:rPr lang="zh-CN" altLang="en-US" sz="1200" b="1">
                    <a:solidFill>
                      <a:srgbClr val="C00000"/>
                    </a:solidFill>
                  </a:rPr>
                  <a:t>，</a:t>
                </a:r>
                <a14:m>
                  <m:oMath xmlns:m="http://schemas.openxmlformats.org/officeDocument/2006/math">
                    <m:r>
                      <a:rPr lang="en-US" altLang="zh-CN" sz="1200" b="1" i="1">
                        <a:solidFill>
                          <a:srgbClr val="C00000"/>
                        </a:solidFill>
                        <a:latin typeface="Cambria Math" panose="02040503050406030204" pitchFamily="18" charset="0"/>
                      </a:rPr>
                      <m:t>𝑮</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𝒂</m:t>
                    </m:r>
                    <m:r>
                      <a:rPr lang="en-US" altLang="zh-CN" sz="1200" b="1" i="1">
                        <a:solidFill>
                          <a:srgbClr val="C00000"/>
                        </a:solidFill>
                        <a:latin typeface="Cambria Math" panose="02040503050406030204" pitchFamily="18" charset="0"/>
                      </a:rPr>
                      <m:t>, </m:t>
                    </m:r>
                    <m:r>
                      <a:rPr lang="en-US" altLang="zh-CN" sz="1200" b="1" i="1">
                        <a:solidFill>
                          <a:srgbClr val="C00000"/>
                        </a:solidFill>
                        <a:latin typeface="Cambria Math" panose="02040503050406030204" pitchFamily="18" charset="0"/>
                      </a:rPr>
                      <m:t>𝒃</m:t>
                    </m:r>
                    <m:r>
                      <a:rPr lang="en-US" altLang="zh-CN" sz="1200" b="1" i="1">
                        <a:solidFill>
                          <a:srgbClr val="C00000"/>
                        </a:solidFill>
                        <a:latin typeface="Cambria Math" panose="02040503050406030204" pitchFamily="18" charset="0"/>
                      </a:rPr>
                      <m:t>)</m:t>
                    </m:r>
                  </m:oMath>
                </a14:m>
                <a:r>
                  <a:rPr lang="zh-CN" altLang="en-US" sz="1200" b="1">
                    <a:solidFill>
                      <a:srgbClr val="C00000"/>
                    </a:solidFill>
                  </a:rPr>
                  <a:t>为真当且仅当</a:t>
                </a:r>
                <a14:m>
                  <m:oMath xmlns:m="http://schemas.openxmlformats.org/officeDocument/2006/math">
                    <m:r>
                      <m:rPr>
                        <m:lit/>
                      </m:rP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𝒂</m:t>
                    </m:r>
                    <m:r>
                      <a:rPr lang="en-US" altLang="zh-CN" sz="1200" b="1" i="1">
                        <a:solidFill>
                          <a:srgbClr val="C00000"/>
                        </a:solidFill>
                        <a:latin typeface="Cambria Math" panose="02040503050406030204" pitchFamily="18" charset="0"/>
                      </a:rPr>
                      <m:t>, </m:t>
                    </m:r>
                    <m:r>
                      <a:rPr lang="en-US" altLang="zh-CN" sz="1200" b="1" i="1">
                        <a:solidFill>
                          <a:srgbClr val="C00000"/>
                        </a:solidFill>
                        <a:latin typeface="Cambria Math" panose="02040503050406030204" pitchFamily="18" charset="0"/>
                      </a:rPr>
                      <m:t>𝒃</m:t>
                    </m:r>
                    <m:r>
                      <m:rPr>
                        <m:lit/>
                      </m:rP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m:t>
                    </m:r>
                    <m:d>
                      <m:dPr>
                        <m:begChr m:val="⟦"/>
                        <m:endChr m:val="⟧"/>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𝑮</m:t>
                        </m:r>
                      </m:e>
                    </m:d>
                  </m:oMath>
                </a14:m>
                <a:endParaRPr lang="zh-CN" altLang="en-US" sz="1200" b="1">
                  <a:solidFill>
                    <a:srgbClr val="C00000"/>
                  </a:solidFill>
                </a:endParaRPr>
              </a:p>
            </p:txBody>
          </p:sp>
        </mc:Choice>
        <mc:Fallback xmlns="">
          <p:sp>
            <p:nvSpPr>
              <p:cNvPr id="23" name="文本框 22">
                <a:extLst>
                  <a:ext uri="{FF2B5EF4-FFF2-40B4-BE49-F238E27FC236}">
                    <a16:creationId xmlns:a16="http://schemas.microsoft.com/office/drawing/2014/main" id="{04F51E1B-1A9F-4797-A1CC-685AC823E642}"/>
                  </a:ext>
                </a:extLst>
              </p:cNvPr>
              <p:cNvSpPr txBox="1">
                <a:spLocks noRot="1" noChangeAspect="1" noMove="1" noResize="1" noEditPoints="1" noAdjustHandles="1" noChangeArrowheads="1" noChangeShapeType="1" noTextEdit="1"/>
              </p:cNvSpPr>
              <p:nvPr/>
            </p:nvSpPr>
            <p:spPr>
              <a:xfrm>
                <a:off x="5132583" y="1471157"/>
                <a:ext cx="3290648" cy="276999"/>
              </a:xfrm>
              <a:prstGeom prst="rect">
                <a:avLst/>
              </a:prstGeom>
              <a:blipFill>
                <a:blip r:embed="rId9"/>
                <a:stretch>
                  <a:fillRect l="-185"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15D7406B-7876-42E5-848A-3D4B43975361}"/>
                  </a:ext>
                </a:extLst>
              </p:cNvPr>
              <p:cNvSpPr txBox="1"/>
              <p:nvPr/>
            </p:nvSpPr>
            <p:spPr>
              <a:xfrm>
                <a:off x="5228280" y="1966772"/>
                <a:ext cx="3099254" cy="604140"/>
              </a:xfrm>
              <a:prstGeom prst="rect">
                <a:avLst/>
              </a:prstGeom>
              <a:solidFill>
                <a:schemeClr val="accent2">
                  <a:lumMod val="20000"/>
                  <a:lumOff val="80000"/>
                  <a:alpha val="50000"/>
                </a:schemeClr>
              </a:solidFill>
            </p:spPr>
            <p:txBody>
              <a:bodyPr wrap="square" rtlCol="0">
                <a:spAutoFit/>
              </a:bodyPr>
              <a:lstStyle/>
              <a:p>
                <a:pPr algn="ctr">
                  <a:lnSpc>
                    <a:spcPts val="2100"/>
                  </a:lnSpc>
                  <a:spcBef>
                    <a:spcPts val="450"/>
                  </a:spcBef>
                  <a:spcAft>
                    <a:spcPts val="225"/>
                  </a:spcAft>
                </a:pP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𝑮</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𝒚</m:t>
                            </m:r>
                          </m:e>
                        </m:d>
                      </m:e>
                    </m:d>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a:t>
                </a:r>
                <a14:m>
                  <m:oMath xmlns:m="http://schemas.openxmlformats.org/officeDocument/2006/math">
                    <m:r>
                      <a:rPr lang="en-US" altLang="zh-CN" sz="1200" b="1" i="1">
                        <a:solidFill>
                          <a:schemeClr val="accent2">
                            <a:lumMod val="50000"/>
                          </a:schemeClr>
                        </a:solidFill>
                        <a:latin typeface="Cambria Math" panose="02040503050406030204" pitchFamily="18" charset="0"/>
                      </a:rPr>
                      <m:t>𝑮</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𝝈</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e>
                        </m:d>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𝝈</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e>
                    </m:d>
                  </m:oMath>
                </a14:m>
                <a:r>
                  <a:rPr lang="zh-CN" altLang="en-US" sz="1200" b="1">
                    <a:solidFill>
                      <a:schemeClr val="accent2">
                        <a:lumMod val="50000"/>
                      </a:schemeClr>
                    </a:solidFill>
                  </a:rPr>
                  <a:t>为真当且仅当</a:t>
                </a:r>
                <a14:m>
                  <m:oMath xmlns:m="http://schemas.openxmlformats.org/officeDocument/2006/math">
                    <m:r>
                      <a:rPr lang="en-US" altLang="zh-CN" sz="1200" b="1" i="1">
                        <a:solidFill>
                          <a:schemeClr val="accent2">
                            <a:lumMod val="50000"/>
                          </a:schemeClr>
                        </a:solidFill>
                        <a:latin typeface="Cambria Math" panose="02040503050406030204" pitchFamily="18" charset="0"/>
                      </a:rPr>
                      <m:t>𝑮</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𝒂</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𝒃</m:t>
                    </m:r>
                    <m:r>
                      <a:rPr lang="en-US" altLang="zh-CN" sz="1200" b="1" i="1">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为真，</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𝑮</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的真值为真</a:t>
                </a:r>
              </a:p>
            </p:txBody>
          </p:sp>
        </mc:Choice>
        <mc:Fallback xmlns="">
          <p:sp>
            <p:nvSpPr>
              <p:cNvPr id="24" name="文本框 23">
                <a:extLst>
                  <a:ext uri="{FF2B5EF4-FFF2-40B4-BE49-F238E27FC236}">
                    <a16:creationId xmlns:a16="http://schemas.microsoft.com/office/drawing/2014/main" id="{15D7406B-7876-42E5-848A-3D4B43975361}"/>
                  </a:ext>
                </a:extLst>
              </p:cNvPr>
              <p:cNvSpPr txBox="1">
                <a:spLocks noRot="1" noChangeAspect="1" noMove="1" noResize="1" noEditPoints="1" noAdjustHandles="1" noChangeArrowheads="1" noChangeShapeType="1" noTextEdit="1"/>
              </p:cNvSpPr>
              <p:nvPr/>
            </p:nvSpPr>
            <p:spPr>
              <a:xfrm>
                <a:off x="5228280" y="1966772"/>
                <a:ext cx="3099254" cy="604140"/>
              </a:xfrm>
              <a:prstGeom prst="rect">
                <a:avLst/>
              </a:prstGeom>
              <a:blipFill>
                <a:blip r:embed="rId10"/>
                <a:stretch>
                  <a:fillRect b="-8081"/>
                </a:stretch>
              </a:blipFill>
            </p:spPr>
            <p:txBody>
              <a:bodyPr/>
              <a:lstStyle/>
              <a:p>
                <a:r>
                  <a:rPr lang="zh-CN" altLang="en-US">
                    <a:noFill/>
                  </a:rPr>
                  <a:t> </a:t>
                </a:r>
              </a:p>
            </p:txBody>
          </p:sp>
        </mc:Fallback>
      </mc:AlternateContent>
      <p:sp>
        <p:nvSpPr>
          <p:cNvPr id="25" name="箭头: 右 24">
            <a:extLst>
              <a:ext uri="{FF2B5EF4-FFF2-40B4-BE49-F238E27FC236}">
                <a16:creationId xmlns:a16="http://schemas.microsoft.com/office/drawing/2014/main" id="{F0A92A49-BA48-499D-88CC-CB22AF504490}"/>
              </a:ext>
            </a:extLst>
          </p:cNvPr>
          <p:cNvSpPr/>
          <p:nvPr/>
        </p:nvSpPr>
        <p:spPr>
          <a:xfrm>
            <a:off x="3400858" y="3622549"/>
            <a:ext cx="420361" cy="714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4D5F9AD-307D-4F9D-AC71-D8A222C02907}"/>
                  </a:ext>
                </a:extLst>
              </p:cNvPr>
              <p:cNvSpPr txBox="1"/>
              <p:nvPr/>
            </p:nvSpPr>
            <p:spPr>
              <a:xfrm>
                <a:off x="5619990" y="2783752"/>
                <a:ext cx="2370103" cy="646331"/>
              </a:xfrm>
              <a:prstGeom prst="rect">
                <a:avLst/>
              </a:prstGeom>
              <a:solidFill>
                <a:schemeClr val="accent5">
                  <a:lumMod val="20000"/>
                  <a:lumOff val="80000"/>
                </a:schemeClr>
              </a:solidFill>
            </p:spPr>
            <p:txBody>
              <a:bodyPr wrap="square" rtlCol="0">
                <a:spAutoFit/>
              </a:bodyPr>
              <a:lstStyle/>
              <a:p>
                <a14:m>
                  <m:oMath xmlns:m="http://schemas.openxmlformats.org/officeDocument/2006/math">
                    <m:r>
                      <a:rPr lang="en-US" altLang="zh-CN" sz="1200" b="1" i="1">
                        <a:solidFill>
                          <a:schemeClr val="accent5">
                            <a:lumMod val="50000"/>
                          </a:schemeClr>
                        </a:solidFill>
                        <a:latin typeface="Cambria Math" panose="02040503050406030204" pitchFamily="18" charset="0"/>
                      </a:rPr>
                      <m:t>𝑮</m:t>
                    </m:r>
                  </m:oMath>
                </a14:m>
                <a:r>
                  <a:rPr lang="zh-CN" altLang="en-US" sz="1200" b="1">
                    <a:solidFill>
                      <a:schemeClr val="accent5">
                        <a:lumMod val="50000"/>
                      </a:schemeClr>
                    </a:solidFill>
                    <a:latin typeface="楷体" panose="02010609060101010101" pitchFamily="49" charset="-122"/>
                    <a:ea typeface="楷体" panose="02010609060101010101" pitchFamily="49" charset="-122"/>
                  </a:rPr>
                  <a:t>的解释</a:t>
                </a:r>
                <a14:m>
                  <m:oMath xmlns:m="http://schemas.openxmlformats.org/officeDocument/2006/math">
                    <m:d>
                      <m:dPr>
                        <m:begChr m:val="⟦"/>
                        <m:endChr m:val="⟧"/>
                        <m:ctrlPr>
                          <a:rPr lang="en-US" altLang="zh-CN" sz="1200" b="1" i="1">
                            <a:solidFill>
                              <a:schemeClr val="accent5">
                                <a:lumMod val="50000"/>
                              </a:schemeClr>
                            </a:solidFill>
                            <a:latin typeface="Cambria Math" panose="02040503050406030204" pitchFamily="18" charset="0"/>
                          </a:rPr>
                        </m:ctrlPr>
                      </m:dPr>
                      <m:e>
                        <m:r>
                          <a:rPr lang="en-US" altLang="zh-CN" sz="1200" b="1" i="1">
                            <a:solidFill>
                              <a:schemeClr val="accent5">
                                <a:lumMod val="50000"/>
                              </a:schemeClr>
                            </a:solidFill>
                            <a:latin typeface="Cambria Math" panose="02040503050406030204" pitchFamily="18" charset="0"/>
                          </a:rPr>
                          <m:t>𝑮</m:t>
                        </m:r>
                      </m:e>
                    </m:d>
                    <m:r>
                      <a:rPr lang="en-US" altLang="zh-CN" sz="1200" b="1" i="1">
                        <a:solidFill>
                          <a:schemeClr val="accent5">
                            <a:lumMod val="50000"/>
                          </a:schemeClr>
                        </a:solidFill>
                        <a:latin typeface="Cambria Math" panose="02040503050406030204" pitchFamily="18" charset="0"/>
                      </a:rPr>
                      <m:t>=</m:t>
                    </m:r>
                    <m:r>
                      <m:rPr>
                        <m:lit/>
                      </m:rP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𝒂</m:t>
                    </m:r>
                    <m:r>
                      <a:rPr lang="en-US" altLang="zh-CN" sz="1200" b="1" i="1">
                        <a:solidFill>
                          <a:schemeClr val="accent5">
                            <a:lumMod val="50000"/>
                          </a:schemeClr>
                        </a:solidFill>
                        <a:latin typeface="Cambria Math" panose="02040503050406030204" pitchFamily="18" charset="0"/>
                      </a:rPr>
                      <m:t>, </m:t>
                    </m:r>
                    <m:r>
                      <a:rPr lang="en-US" altLang="zh-CN" sz="1200" b="1" i="1">
                        <a:solidFill>
                          <a:schemeClr val="accent5">
                            <a:lumMod val="50000"/>
                          </a:schemeClr>
                        </a:solidFill>
                        <a:latin typeface="Cambria Math" panose="02040503050406030204" pitchFamily="18" charset="0"/>
                      </a:rPr>
                      <m:t>𝒃</m:t>
                    </m:r>
                    <m:r>
                      <m:rPr>
                        <m:lit/>
                      </m:rP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m:t>
                    </m:r>
                    <m:r>
                      <m:rPr>
                        <m:lit/>
                      </m:rP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𝒃</m:t>
                    </m:r>
                    <m:r>
                      <a:rPr lang="en-US" altLang="zh-CN" sz="1200" b="1" i="1">
                        <a:solidFill>
                          <a:schemeClr val="accent5">
                            <a:lumMod val="50000"/>
                          </a:schemeClr>
                        </a:solidFill>
                        <a:latin typeface="Cambria Math" panose="02040503050406030204" pitchFamily="18" charset="0"/>
                      </a:rPr>
                      <m:t>, </m:t>
                    </m:r>
                    <m:r>
                      <a:rPr lang="en-US" altLang="zh-CN" sz="1200" b="1" i="1">
                        <a:solidFill>
                          <a:schemeClr val="accent5">
                            <a:lumMod val="50000"/>
                          </a:schemeClr>
                        </a:solidFill>
                        <a:latin typeface="Cambria Math" panose="02040503050406030204" pitchFamily="18" charset="0"/>
                      </a:rPr>
                      <m:t>𝒄</m:t>
                    </m:r>
                    <m:r>
                      <m:rPr>
                        <m:lit/>
                      </m:rPr>
                      <a:rPr lang="en-US" altLang="zh-CN" sz="1200" b="1" i="1">
                        <a:solidFill>
                          <a:schemeClr val="accent5">
                            <a:lumMod val="50000"/>
                          </a:schemeClr>
                        </a:solidFill>
                        <a:latin typeface="Cambria Math" panose="02040503050406030204" pitchFamily="18" charset="0"/>
                      </a:rPr>
                      <m:t>⟩}</m:t>
                    </m:r>
                  </m:oMath>
                </a14:m>
                <a:r>
                  <a:rPr lang="zh-CN" altLang="en-US" sz="1200" b="1">
                    <a:solidFill>
                      <a:schemeClr val="accent5">
                        <a:lumMod val="50000"/>
                      </a:schemeClr>
                    </a:solidFill>
                    <a:latin typeface="楷体" panose="02010609060101010101" pitchFamily="49" charset="-122"/>
                    <a:ea typeface="楷体" panose="02010609060101010101" pitchFamily="49" charset="-122"/>
                  </a:rPr>
                  <a:t>可认为是</a:t>
                </a:r>
                <a14:m>
                  <m:oMath xmlns:m="http://schemas.openxmlformats.org/officeDocument/2006/math">
                    <m:r>
                      <a:rPr lang="en-US" altLang="zh-CN" sz="1200" b="1" i="1">
                        <a:solidFill>
                          <a:schemeClr val="accent5">
                            <a:lumMod val="50000"/>
                          </a:schemeClr>
                        </a:solidFill>
                        <a:latin typeface="Cambria Math" panose="02040503050406030204" pitchFamily="18" charset="0"/>
                      </a:rPr>
                      <m:t>𝑮</m:t>
                    </m:r>
                    <m: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𝒂</m:t>
                    </m:r>
                    <m: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𝒃</m:t>
                    </m:r>
                    <m:r>
                      <a:rPr lang="en-US" altLang="zh-CN" sz="1200" b="1" i="1">
                        <a:solidFill>
                          <a:schemeClr val="accent5">
                            <a:lumMod val="50000"/>
                          </a:schemeClr>
                        </a:solidFill>
                        <a:latin typeface="Cambria Math" panose="02040503050406030204" pitchFamily="18" charset="0"/>
                      </a:rPr>
                      <m:t>), </m:t>
                    </m:r>
                    <m:r>
                      <a:rPr lang="en-US" altLang="zh-CN" sz="1200" b="1" i="1">
                        <a:solidFill>
                          <a:schemeClr val="accent5">
                            <a:lumMod val="50000"/>
                          </a:schemeClr>
                        </a:solidFill>
                        <a:latin typeface="Cambria Math" panose="02040503050406030204" pitchFamily="18" charset="0"/>
                      </a:rPr>
                      <m:t>𝑮</m:t>
                    </m:r>
                    <m: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𝒃</m:t>
                    </m:r>
                    <m: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𝒄</m:t>
                    </m:r>
                    <m:r>
                      <a:rPr lang="en-US" altLang="zh-CN" sz="1200" b="1" i="1">
                        <a:solidFill>
                          <a:schemeClr val="accent5">
                            <a:lumMod val="50000"/>
                          </a:schemeClr>
                        </a:solidFill>
                        <a:latin typeface="Cambria Math" panose="02040503050406030204" pitchFamily="18" charset="0"/>
                      </a:rPr>
                      <m:t>)</m:t>
                    </m:r>
                  </m:oMath>
                </a14:m>
                <a:r>
                  <a:rPr lang="zh-CN" altLang="en-US" sz="1200" b="1">
                    <a:solidFill>
                      <a:schemeClr val="accent5">
                        <a:lumMod val="50000"/>
                      </a:schemeClr>
                    </a:solidFill>
                    <a:latin typeface="楷体" panose="02010609060101010101" pitchFamily="49" charset="-122"/>
                    <a:ea typeface="楷体" panose="02010609060101010101" pitchFamily="49" charset="-122"/>
                  </a:rPr>
                  <a:t>为真，而其他诸如</a:t>
                </a:r>
                <a14:m>
                  <m:oMath xmlns:m="http://schemas.openxmlformats.org/officeDocument/2006/math">
                    <m:r>
                      <a:rPr lang="en-US" altLang="zh-CN" sz="1200" b="1" i="1">
                        <a:solidFill>
                          <a:schemeClr val="accent5">
                            <a:lumMod val="50000"/>
                          </a:schemeClr>
                        </a:solidFill>
                        <a:latin typeface="Cambria Math" panose="02040503050406030204" pitchFamily="18" charset="0"/>
                      </a:rPr>
                      <m:t>𝑮</m:t>
                    </m:r>
                    <m:d>
                      <m:dPr>
                        <m:ctrlPr>
                          <a:rPr lang="en-US" altLang="zh-CN" sz="1200" b="1" i="1">
                            <a:solidFill>
                              <a:schemeClr val="accent5">
                                <a:lumMod val="50000"/>
                              </a:schemeClr>
                            </a:solidFill>
                            <a:latin typeface="Cambria Math" panose="02040503050406030204" pitchFamily="18" charset="0"/>
                          </a:rPr>
                        </m:ctrlPr>
                      </m:dPr>
                      <m:e>
                        <m:r>
                          <a:rPr lang="en-US" altLang="zh-CN" sz="1200" b="1" i="1">
                            <a:solidFill>
                              <a:schemeClr val="accent5">
                                <a:lumMod val="50000"/>
                              </a:schemeClr>
                            </a:solidFill>
                            <a:latin typeface="Cambria Math" panose="02040503050406030204" pitchFamily="18" charset="0"/>
                          </a:rPr>
                          <m:t>𝒂</m:t>
                        </m:r>
                        <m: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𝒂</m:t>
                        </m:r>
                      </m:e>
                    </m:d>
                    <m:r>
                      <a:rPr lang="en-US" altLang="zh-CN" sz="1200" b="1" i="1">
                        <a:solidFill>
                          <a:schemeClr val="accent5">
                            <a:lumMod val="50000"/>
                          </a:schemeClr>
                        </a:solidFill>
                        <a:latin typeface="Cambria Math" panose="02040503050406030204" pitchFamily="18" charset="0"/>
                      </a:rPr>
                      <m:t>, </m:t>
                    </m:r>
                    <m:r>
                      <a:rPr lang="en-US" altLang="zh-CN" sz="1200" b="1" i="1">
                        <a:solidFill>
                          <a:schemeClr val="accent5">
                            <a:lumMod val="50000"/>
                          </a:schemeClr>
                        </a:solidFill>
                        <a:latin typeface="Cambria Math" panose="02040503050406030204" pitchFamily="18" charset="0"/>
                      </a:rPr>
                      <m:t>𝑮</m:t>
                    </m:r>
                    <m: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𝒂</m:t>
                    </m:r>
                    <m: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𝒄</m:t>
                    </m:r>
                    <m:r>
                      <a:rPr lang="en-US" altLang="zh-CN" sz="1200" b="1" i="1">
                        <a:solidFill>
                          <a:schemeClr val="accent5">
                            <a:lumMod val="50000"/>
                          </a:schemeClr>
                        </a:solidFill>
                        <a:latin typeface="Cambria Math" panose="02040503050406030204" pitchFamily="18" charset="0"/>
                      </a:rPr>
                      <m:t>)</m:t>
                    </m:r>
                  </m:oMath>
                </a14:m>
                <a:r>
                  <a:rPr lang="zh-CN" altLang="en-US" sz="1200" b="1">
                    <a:solidFill>
                      <a:schemeClr val="accent5">
                        <a:lumMod val="50000"/>
                      </a:schemeClr>
                    </a:solidFill>
                    <a:latin typeface="楷体" panose="02010609060101010101" pitchFamily="49" charset="-122"/>
                    <a:ea typeface="楷体" panose="02010609060101010101" pitchFamily="49" charset="-122"/>
                  </a:rPr>
                  <a:t>等都为假</a:t>
                </a:r>
              </a:p>
            </p:txBody>
          </p:sp>
        </mc:Choice>
        <mc:Fallback xmlns="">
          <p:sp>
            <p:nvSpPr>
              <p:cNvPr id="26" name="文本框 25">
                <a:extLst>
                  <a:ext uri="{FF2B5EF4-FFF2-40B4-BE49-F238E27FC236}">
                    <a16:creationId xmlns:a16="http://schemas.microsoft.com/office/drawing/2014/main" id="{04D5F9AD-307D-4F9D-AC71-D8A222C02907}"/>
                  </a:ext>
                </a:extLst>
              </p:cNvPr>
              <p:cNvSpPr txBox="1">
                <a:spLocks noRot="1" noChangeAspect="1" noMove="1" noResize="1" noEditPoints="1" noAdjustHandles="1" noChangeArrowheads="1" noChangeShapeType="1" noTextEdit="1"/>
              </p:cNvSpPr>
              <p:nvPr/>
            </p:nvSpPr>
            <p:spPr>
              <a:xfrm>
                <a:off x="5619990" y="2783752"/>
                <a:ext cx="2370103" cy="646331"/>
              </a:xfrm>
              <a:prstGeom prst="rect">
                <a:avLst/>
              </a:prstGeom>
              <a:blipFill>
                <a:blip r:embed="rId11"/>
                <a:stretch>
                  <a:fillRect l="-257" t="-943" b="-6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66D23878-65D2-439D-AD39-5A3EC08E3B3B}"/>
                  </a:ext>
                </a:extLst>
              </p:cNvPr>
              <p:cNvSpPr txBox="1"/>
              <p:nvPr/>
            </p:nvSpPr>
            <p:spPr>
              <a:xfrm>
                <a:off x="5587152" y="3582378"/>
                <a:ext cx="2435781" cy="646331"/>
              </a:xfrm>
              <a:prstGeom prst="rect">
                <a:avLst/>
              </a:prstGeom>
              <a:solidFill>
                <a:schemeClr val="accent5">
                  <a:lumMod val="20000"/>
                  <a:lumOff val="80000"/>
                </a:schemeClr>
              </a:solidFill>
            </p:spPr>
            <p:txBody>
              <a:bodyPr wrap="square" rtlCol="0">
                <a:spAutoFit/>
              </a:bodyPr>
              <a:lstStyle/>
              <a:p>
                <a14:m>
                  <m:oMath xmlns:m="http://schemas.openxmlformats.org/officeDocument/2006/math">
                    <m:r>
                      <a:rPr lang="en-US" altLang="zh-CN" sz="1200" b="1" i="1">
                        <a:solidFill>
                          <a:schemeClr val="accent5">
                            <a:lumMod val="50000"/>
                          </a:schemeClr>
                        </a:solidFill>
                        <a:latin typeface="Cambria Math" panose="02040503050406030204" pitchFamily="18" charset="0"/>
                      </a:rPr>
                      <m:t>𝑯</m:t>
                    </m:r>
                  </m:oMath>
                </a14:m>
                <a:r>
                  <a:rPr lang="zh-CN" altLang="en-US" sz="1200" b="1">
                    <a:solidFill>
                      <a:schemeClr val="accent5">
                        <a:lumMod val="50000"/>
                      </a:schemeClr>
                    </a:solidFill>
                    <a:latin typeface="楷体" panose="02010609060101010101" pitchFamily="49" charset="-122"/>
                    <a:ea typeface="楷体" panose="02010609060101010101" pitchFamily="49" charset="-122"/>
                  </a:rPr>
                  <a:t>的解释</a:t>
                </a:r>
                <a14:m>
                  <m:oMath xmlns:m="http://schemas.openxmlformats.org/officeDocument/2006/math">
                    <m:d>
                      <m:dPr>
                        <m:begChr m:val="⟦"/>
                        <m:endChr m:val="⟧"/>
                        <m:ctrlPr>
                          <a:rPr lang="en-US" altLang="zh-CN" sz="1200" b="1" i="1">
                            <a:solidFill>
                              <a:schemeClr val="accent5">
                                <a:lumMod val="50000"/>
                              </a:schemeClr>
                            </a:solidFill>
                            <a:latin typeface="Cambria Math" panose="02040503050406030204" pitchFamily="18" charset="0"/>
                          </a:rPr>
                        </m:ctrlPr>
                      </m:dPr>
                      <m:e>
                        <m:r>
                          <a:rPr lang="en-US" altLang="zh-CN" sz="1200" b="1" i="1">
                            <a:solidFill>
                              <a:schemeClr val="accent5">
                                <a:lumMod val="50000"/>
                              </a:schemeClr>
                            </a:solidFill>
                            <a:latin typeface="Cambria Math" panose="02040503050406030204" pitchFamily="18" charset="0"/>
                          </a:rPr>
                          <m:t>𝑯</m:t>
                        </m:r>
                      </m:e>
                    </m:d>
                    <m:r>
                      <a:rPr lang="en-US" altLang="zh-CN" sz="1200" b="1" i="1">
                        <a:solidFill>
                          <a:schemeClr val="accent5">
                            <a:lumMod val="50000"/>
                          </a:schemeClr>
                        </a:solidFill>
                        <a:latin typeface="Cambria Math" panose="02040503050406030204" pitchFamily="18" charset="0"/>
                      </a:rPr>
                      <m:t>=</m:t>
                    </m:r>
                    <m:r>
                      <m:rPr>
                        <m:lit/>
                      </m:rP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𝒂</m:t>
                    </m:r>
                    <m:r>
                      <a:rPr lang="en-US" altLang="zh-CN" sz="1200" b="1" i="1">
                        <a:solidFill>
                          <a:schemeClr val="accent5">
                            <a:lumMod val="50000"/>
                          </a:schemeClr>
                        </a:solidFill>
                        <a:latin typeface="Cambria Math" panose="02040503050406030204" pitchFamily="18" charset="0"/>
                      </a:rPr>
                      <m:t>, </m:t>
                    </m:r>
                    <m:r>
                      <a:rPr lang="en-US" altLang="zh-CN" sz="1200" b="1" i="1">
                        <a:solidFill>
                          <a:schemeClr val="accent5">
                            <a:lumMod val="50000"/>
                          </a:schemeClr>
                        </a:solidFill>
                        <a:latin typeface="Cambria Math" panose="02040503050406030204" pitchFamily="18" charset="0"/>
                      </a:rPr>
                      <m:t>𝒂</m:t>
                    </m:r>
                    <m:r>
                      <m:rPr>
                        <m:lit/>
                      </m:rP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m:t>
                    </m:r>
                    <m:r>
                      <m:rPr>
                        <m:lit/>
                      </m:rP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𝒄</m:t>
                    </m:r>
                    <m:r>
                      <a:rPr lang="en-US" altLang="zh-CN" sz="1200" b="1" i="1">
                        <a:solidFill>
                          <a:schemeClr val="accent5">
                            <a:lumMod val="50000"/>
                          </a:schemeClr>
                        </a:solidFill>
                        <a:latin typeface="Cambria Math" panose="02040503050406030204" pitchFamily="18" charset="0"/>
                      </a:rPr>
                      <m:t>, </m:t>
                    </m:r>
                    <m:r>
                      <a:rPr lang="en-US" altLang="zh-CN" sz="1200" b="1" i="1">
                        <a:solidFill>
                          <a:schemeClr val="accent5">
                            <a:lumMod val="50000"/>
                          </a:schemeClr>
                        </a:solidFill>
                        <a:latin typeface="Cambria Math" panose="02040503050406030204" pitchFamily="18" charset="0"/>
                      </a:rPr>
                      <m:t>𝒄</m:t>
                    </m:r>
                    <m:r>
                      <m:rPr>
                        <m:lit/>
                      </m:rPr>
                      <a:rPr lang="en-US" altLang="zh-CN" sz="1200" b="1" i="1">
                        <a:solidFill>
                          <a:schemeClr val="accent5">
                            <a:lumMod val="50000"/>
                          </a:schemeClr>
                        </a:solidFill>
                        <a:latin typeface="Cambria Math" panose="02040503050406030204" pitchFamily="18" charset="0"/>
                      </a:rPr>
                      <m:t>⟩}</m:t>
                    </m:r>
                  </m:oMath>
                </a14:m>
                <a:r>
                  <a:rPr lang="zh-CN" altLang="en-US" sz="1200" b="1">
                    <a:solidFill>
                      <a:schemeClr val="accent5">
                        <a:lumMod val="50000"/>
                      </a:schemeClr>
                    </a:solidFill>
                    <a:latin typeface="楷体" panose="02010609060101010101" pitchFamily="49" charset="-122"/>
                    <a:ea typeface="楷体" panose="02010609060101010101" pitchFamily="49" charset="-122"/>
                  </a:rPr>
                  <a:t>可认为是</a:t>
                </a:r>
                <a14:m>
                  <m:oMath xmlns:m="http://schemas.openxmlformats.org/officeDocument/2006/math">
                    <m:r>
                      <a:rPr lang="en-US" altLang="zh-CN" sz="1200" b="1" i="1">
                        <a:solidFill>
                          <a:schemeClr val="accent5">
                            <a:lumMod val="50000"/>
                          </a:schemeClr>
                        </a:solidFill>
                        <a:latin typeface="Cambria Math" panose="02040503050406030204" pitchFamily="18" charset="0"/>
                      </a:rPr>
                      <m:t>𝑯</m:t>
                    </m:r>
                    <m: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𝒂</m:t>
                    </m:r>
                    <m: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𝒂</m:t>
                    </m:r>
                    <m:r>
                      <a:rPr lang="en-US" altLang="zh-CN" sz="1200" b="1" i="1">
                        <a:solidFill>
                          <a:schemeClr val="accent5">
                            <a:lumMod val="50000"/>
                          </a:schemeClr>
                        </a:solidFill>
                        <a:latin typeface="Cambria Math" panose="02040503050406030204" pitchFamily="18" charset="0"/>
                      </a:rPr>
                      <m:t>), </m:t>
                    </m:r>
                    <m:r>
                      <a:rPr lang="en-US" altLang="zh-CN" sz="1200" b="1" i="1">
                        <a:solidFill>
                          <a:schemeClr val="accent5">
                            <a:lumMod val="50000"/>
                          </a:schemeClr>
                        </a:solidFill>
                        <a:latin typeface="Cambria Math" panose="02040503050406030204" pitchFamily="18" charset="0"/>
                      </a:rPr>
                      <m:t>𝑯</m:t>
                    </m:r>
                    <m: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𝒄</m:t>
                    </m:r>
                    <m: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𝒄</m:t>
                    </m:r>
                    <m:r>
                      <a:rPr lang="en-US" altLang="zh-CN" sz="1200" b="1" i="1">
                        <a:solidFill>
                          <a:schemeClr val="accent5">
                            <a:lumMod val="50000"/>
                          </a:schemeClr>
                        </a:solidFill>
                        <a:latin typeface="Cambria Math" panose="02040503050406030204" pitchFamily="18" charset="0"/>
                      </a:rPr>
                      <m:t>)</m:t>
                    </m:r>
                  </m:oMath>
                </a14:m>
                <a:r>
                  <a:rPr lang="zh-CN" altLang="en-US" sz="1200" b="1">
                    <a:solidFill>
                      <a:schemeClr val="accent5">
                        <a:lumMod val="50000"/>
                      </a:schemeClr>
                    </a:solidFill>
                    <a:latin typeface="楷体" panose="02010609060101010101" pitchFamily="49" charset="-122"/>
                    <a:ea typeface="楷体" panose="02010609060101010101" pitchFamily="49" charset="-122"/>
                  </a:rPr>
                  <a:t>为真，而其他诸如</a:t>
                </a:r>
                <a14:m>
                  <m:oMath xmlns:m="http://schemas.openxmlformats.org/officeDocument/2006/math">
                    <m:r>
                      <a:rPr lang="en-US" altLang="zh-CN" sz="1200" b="1" i="1">
                        <a:solidFill>
                          <a:schemeClr val="accent5">
                            <a:lumMod val="50000"/>
                          </a:schemeClr>
                        </a:solidFill>
                        <a:latin typeface="Cambria Math" panose="02040503050406030204" pitchFamily="18" charset="0"/>
                      </a:rPr>
                      <m:t>𝑯</m:t>
                    </m:r>
                    <m:d>
                      <m:dPr>
                        <m:ctrlPr>
                          <a:rPr lang="en-US" altLang="zh-CN" sz="1200" b="1" i="1">
                            <a:solidFill>
                              <a:schemeClr val="accent5">
                                <a:lumMod val="50000"/>
                              </a:schemeClr>
                            </a:solidFill>
                            <a:latin typeface="Cambria Math" panose="02040503050406030204" pitchFamily="18" charset="0"/>
                          </a:rPr>
                        </m:ctrlPr>
                      </m:dPr>
                      <m:e>
                        <m:r>
                          <a:rPr lang="en-US" altLang="zh-CN" sz="1200" b="1" i="1">
                            <a:solidFill>
                              <a:schemeClr val="accent5">
                                <a:lumMod val="50000"/>
                              </a:schemeClr>
                            </a:solidFill>
                            <a:latin typeface="Cambria Math" panose="02040503050406030204" pitchFamily="18" charset="0"/>
                          </a:rPr>
                          <m:t>𝒂</m:t>
                        </m:r>
                        <m: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𝒃</m:t>
                        </m:r>
                      </m:e>
                    </m:d>
                    <m:r>
                      <a:rPr lang="en-US" altLang="zh-CN" sz="1200" b="1" i="1">
                        <a:solidFill>
                          <a:schemeClr val="accent5">
                            <a:lumMod val="50000"/>
                          </a:schemeClr>
                        </a:solidFill>
                        <a:latin typeface="Cambria Math" panose="02040503050406030204" pitchFamily="18" charset="0"/>
                      </a:rPr>
                      <m:t>, </m:t>
                    </m:r>
                    <m:r>
                      <a:rPr lang="en-US" altLang="zh-CN" sz="1200" b="1" i="1">
                        <a:solidFill>
                          <a:schemeClr val="accent5">
                            <a:lumMod val="50000"/>
                          </a:schemeClr>
                        </a:solidFill>
                        <a:latin typeface="Cambria Math" panose="02040503050406030204" pitchFamily="18" charset="0"/>
                      </a:rPr>
                      <m:t>𝑯</m:t>
                    </m:r>
                    <m: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𝒂</m:t>
                    </m:r>
                    <m:r>
                      <a:rPr lang="en-US" altLang="zh-CN" sz="1200" b="1" i="1">
                        <a:solidFill>
                          <a:schemeClr val="accent5">
                            <a:lumMod val="50000"/>
                          </a:schemeClr>
                        </a:solidFill>
                        <a:latin typeface="Cambria Math" panose="02040503050406030204" pitchFamily="18" charset="0"/>
                      </a:rPr>
                      <m:t>,</m:t>
                    </m:r>
                    <m:r>
                      <a:rPr lang="en-US" altLang="zh-CN" sz="1200" b="1" i="1">
                        <a:solidFill>
                          <a:schemeClr val="accent5">
                            <a:lumMod val="50000"/>
                          </a:schemeClr>
                        </a:solidFill>
                        <a:latin typeface="Cambria Math" panose="02040503050406030204" pitchFamily="18" charset="0"/>
                      </a:rPr>
                      <m:t>𝒄</m:t>
                    </m:r>
                    <m:r>
                      <a:rPr lang="en-US" altLang="zh-CN" sz="1200" b="1" i="1">
                        <a:solidFill>
                          <a:schemeClr val="accent5">
                            <a:lumMod val="50000"/>
                          </a:schemeClr>
                        </a:solidFill>
                        <a:latin typeface="Cambria Math" panose="02040503050406030204" pitchFamily="18" charset="0"/>
                      </a:rPr>
                      <m:t>)</m:t>
                    </m:r>
                  </m:oMath>
                </a14:m>
                <a:r>
                  <a:rPr lang="zh-CN" altLang="en-US" sz="1200" b="1">
                    <a:solidFill>
                      <a:schemeClr val="accent5">
                        <a:lumMod val="50000"/>
                      </a:schemeClr>
                    </a:solidFill>
                    <a:latin typeface="楷体" panose="02010609060101010101" pitchFamily="49" charset="-122"/>
                    <a:ea typeface="楷体" panose="02010609060101010101" pitchFamily="49" charset="-122"/>
                  </a:rPr>
                  <a:t>等都为假</a:t>
                </a:r>
              </a:p>
            </p:txBody>
          </p:sp>
        </mc:Choice>
        <mc:Fallback xmlns="">
          <p:sp>
            <p:nvSpPr>
              <p:cNvPr id="27" name="文本框 26">
                <a:extLst>
                  <a:ext uri="{FF2B5EF4-FFF2-40B4-BE49-F238E27FC236}">
                    <a16:creationId xmlns:a16="http://schemas.microsoft.com/office/drawing/2014/main" id="{66D23878-65D2-439D-AD39-5A3EC08E3B3B}"/>
                  </a:ext>
                </a:extLst>
              </p:cNvPr>
              <p:cNvSpPr txBox="1">
                <a:spLocks noRot="1" noChangeAspect="1" noMove="1" noResize="1" noEditPoints="1" noAdjustHandles="1" noChangeArrowheads="1" noChangeShapeType="1" noTextEdit="1"/>
              </p:cNvSpPr>
              <p:nvPr/>
            </p:nvSpPr>
            <p:spPr>
              <a:xfrm>
                <a:off x="5587152" y="3582378"/>
                <a:ext cx="2435781" cy="646331"/>
              </a:xfrm>
              <a:prstGeom prst="rect">
                <a:avLst/>
              </a:prstGeom>
              <a:blipFill>
                <a:blip r:embed="rId12"/>
                <a:stretch>
                  <a:fillRect l="-251" t="-943" b="-6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840F7681-68F5-4334-9BC2-D01063982164}"/>
                  </a:ext>
                </a:extLst>
              </p:cNvPr>
              <p:cNvSpPr txBox="1"/>
              <p:nvPr/>
            </p:nvSpPr>
            <p:spPr>
              <a:xfrm>
                <a:off x="3832834" y="4323802"/>
                <a:ext cx="4667959" cy="276999"/>
              </a:xfrm>
              <a:prstGeom prst="rect">
                <a:avLst/>
              </a:prstGeom>
              <a:solidFill>
                <a:schemeClr val="accent4">
                  <a:lumMod val="40000"/>
                  <a:lumOff val="60000"/>
                </a:schemeClr>
              </a:solidFill>
            </p:spPr>
            <p:txBody>
              <a:bodyPr wrap="square" rtlCol="0">
                <a:spAutoFit/>
              </a:bodyPr>
              <a:lstStyle/>
              <a:p>
                <a14:m>
                  <m:oMath xmlns:m="http://schemas.openxmlformats.org/officeDocument/2006/math">
                    <m:r>
                      <a:rPr lang="en-US" altLang="zh-CN" sz="1200" b="1" i="1">
                        <a:solidFill>
                          <a:srgbClr val="002060"/>
                        </a:solidFill>
                        <a:latin typeface="Cambria Math" panose="02040503050406030204" pitchFamily="18" charset="0"/>
                      </a:rPr>
                      <m:t>𝑭</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𝑮</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𝑯</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m:t>
                    </m:r>
                  </m:oMath>
                </a14:m>
                <a:r>
                  <a:rPr lang="zh-CN" altLang="en-US" sz="1200" b="1">
                    <a:solidFill>
                      <a:srgbClr val="002060"/>
                    </a:solidFill>
                  </a:rPr>
                  <a:t>等都是元语言的符号，不是对象语言中的公式</a:t>
                </a:r>
              </a:p>
            </p:txBody>
          </p:sp>
        </mc:Choice>
        <mc:Fallback xmlns="">
          <p:sp>
            <p:nvSpPr>
              <p:cNvPr id="28" name="文本框 27">
                <a:extLst>
                  <a:ext uri="{FF2B5EF4-FFF2-40B4-BE49-F238E27FC236}">
                    <a16:creationId xmlns:a16="http://schemas.microsoft.com/office/drawing/2014/main" id="{840F7681-68F5-4334-9BC2-D01063982164}"/>
                  </a:ext>
                </a:extLst>
              </p:cNvPr>
              <p:cNvSpPr txBox="1">
                <a:spLocks noRot="1" noChangeAspect="1" noMove="1" noResize="1" noEditPoints="1" noAdjustHandles="1" noChangeArrowheads="1" noChangeShapeType="1" noTextEdit="1"/>
              </p:cNvSpPr>
              <p:nvPr/>
            </p:nvSpPr>
            <p:spPr>
              <a:xfrm>
                <a:off x="3832834" y="4323802"/>
                <a:ext cx="4667959" cy="276999"/>
              </a:xfrm>
              <a:prstGeom prst="rect">
                <a:avLst/>
              </a:prstGeom>
              <a:blipFill>
                <a:blip r:embed="rId13"/>
                <a:stretch>
                  <a:fillRect b="-15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100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一阶逻辑公式的真值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一阶逻辑公式在有限论域解释的真值</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16</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2B76002-D94E-4268-9ABF-CD47612C5E3F}"/>
                  </a:ext>
                </a:extLst>
              </p:cNvPr>
              <p:cNvSpPr txBox="1"/>
              <p:nvPr/>
            </p:nvSpPr>
            <p:spPr>
              <a:xfrm>
                <a:off x="645342" y="2307436"/>
                <a:ext cx="4349071" cy="338554"/>
              </a:xfrm>
              <a:prstGeom prst="rect">
                <a:avLst/>
              </a:prstGeom>
              <a:solidFill>
                <a:schemeClr val="accent6">
                  <a:lumMod val="20000"/>
                  <a:lumOff val="80000"/>
                  <a:alpha val="50000"/>
                </a:schemeClr>
              </a:solidFill>
            </p:spPr>
            <p:txBody>
              <a:bodyPr wrap="square" rtlCol="0">
                <a:spAutoFit/>
              </a:bodyPr>
              <a:lstStyle/>
              <a:p>
                <a:pPr>
                  <a:spcBef>
                    <a:spcPts val="450"/>
                  </a:spcBef>
                  <a:spcAft>
                    <a:spcPts val="450"/>
                  </a:spcAft>
                </a:pPr>
                <a:r>
                  <a:rPr lang="zh-CN" altLang="en-US" sz="1600" b="1">
                    <a:solidFill>
                      <a:srgbClr val="002060"/>
                    </a:solidFill>
                    <a:latin typeface="楷体" panose="02010609060101010101" pitchFamily="49" charset="-122"/>
                    <a:ea typeface="楷体" panose="02010609060101010101" pitchFamily="49" charset="-122"/>
                  </a:rPr>
                  <a:t>确定公式</a:t>
                </a:r>
                <a14:m>
                  <m:oMath xmlns:m="http://schemas.openxmlformats.org/officeDocument/2006/math">
                    <m:r>
                      <a:rPr lang="en-US" altLang="zh-CN" sz="1600" b="1" i="1">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𝒚</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𝒛𝑯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𝒚</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𝒛</m:t>
                        </m:r>
                      </m:e>
                    </m:d>
                  </m:oMath>
                </a14:m>
                <a:r>
                  <a:rPr lang="zh-CN" altLang="en-US" sz="1600" b="1">
                    <a:solidFill>
                      <a:srgbClr val="002060"/>
                    </a:solidFill>
                    <a:latin typeface="楷体" panose="02010609060101010101" pitchFamily="49" charset="-122"/>
                    <a:ea typeface="楷体" panose="02010609060101010101" pitchFamily="49" charset="-122"/>
                  </a:rPr>
                  <a:t>的真值</a:t>
                </a:r>
                <a:endParaRPr lang="en-US" altLang="zh-CN" sz="1600" b="1">
                  <a:solidFill>
                    <a:srgbClr val="002060"/>
                  </a:solidFill>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B2B76002-D94E-4268-9ABF-CD47612C5E3F}"/>
                  </a:ext>
                </a:extLst>
              </p:cNvPr>
              <p:cNvSpPr txBox="1">
                <a:spLocks noRot="1" noChangeAspect="1" noMove="1" noResize="1" noEditPoints="1" noAdjustHandles="1" noChangeArrowheads="1" noChangeShapeType="1" noTextEdit="1"/>
              </p:cNvSpPr>
              <p:nvPr/>
            </p:nvSpPr>
            <p:spPr>
              <a:xfrm>
                <a:off x="645342" y="2307436"/>
                <a:ext cx="4349071" cy="338554"/>
              </a:xfrm>
              <a:prstGeom prst="rect">
                <a:avLst/>
              </a:prstGeom>
              <a:blipFill>
                <a:blip r:embed="rId2"/>
                <a:stretch>
                  <a:fillRect l="-842" t="-7273" r="-421" b="-2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E18D519-CFA4-45A5-8324-6791138D4796}"/>
                  </a:ext>
                </a:extLst>
              </p:cNvPr>
              <p:cNvSpPr txBox="1"/>
              <p:nvPr/>
            </p:nvSpPr>
            <p:spPr>
              <a:xfrm>
                <a:off x="645342" y="747883"/>
                <a:ext cx="3754632" cy="1431161"/>
              </a:xfrm>
              <a:prstGeom prst="rect">
                <a:avLst/>
              </a:prstGeom>
              <a:solidFill>
                <a:schemeClr val="accent6">
                  <a:lumMod val="20000"/>
                  <a:lumOff val="80000"/>
                  <a:alpha val="15000"/>
                </a:schemeClr>
              </a:solidFill>
              <a:ln w="12700">
                <a:solidFill>
                  <a:schemeClr val="accent1">
                    <a:shade val="50000"/>
                  </a:schemeClr>
                </a:solidFill>
                <a:prstDash val="sysDash"/>
              </a:ln>
            </p:spPr>
            <p:txBody>
              <a:bodyPr wrap="square" rtlCol="0">
                <a:spAutoFit/>
              </a:bodyPr>
              <a:lstStyle/>
              <a:p>
                <a:pPr algn="ctr">
                  <a:spcAft>
                    <a:spcPts val="450"/>
                  </a:spcAft>
                </a:pPr>
                <a:r>
                  <a:rPr lang="zh-CN" altLang="en-US" sz="1400" b="1">
                    <a:solidFill>
                      <a:srgbClr val="C00000"/>
                    </a:solidFill>
                  </a:rPr>
                  <a:t>给定下面的解释和个体变量指派函数</a:t>
                </a:r>
                <a:endParaRPr lang="en-US" altLang="zh-CN" sz="1400" b="1">
                  <a:solidFill>
                    <a:srgbClr val="C00000"/>
                  </a:solidFill>
                </a:endParaRPr>
              </a:p>
              <a:p>
                <a:pPr marL="214313" indent="-214313">
                  <a:spcBef>
                    <a:spcPts val="450"/>
                  </a:spcBef>
                  <a:spcAft>
                    <a:spcPts val="450"/>
                  </a:spcAft>
                  <a:buFont typeface="Arial" panose="020B0604020202020204" pitchFamily="34" charset="0"/>
                  <a:buChar char="•"/>
                </a:pPr>
                <a:r>
                  <a:rPr lang="zh-CN" altLang="en-US" sz="1200" b="1">
                    <a:solidFill>
                      <a:srgbClr val="C00000"/>
                    </a:solidFill>
                    <a:latin typeface="黑体" panose="02010609060101010101" pitchFamily="49" charset="-122"/>
                    <a:ea typeface="黑体" panose="02010609060101010101" pitchFamily="49" charset="-122"/>
                  </a:rPr>
                  <a:t>论域</a:t>
                </a:r>
                <a:r>
                  <a:rPr lang="zh-CN" altLang="en-US" sz="1200" b="1">
                    <a:solidFill>
                      <a:srgbClr val="002060"/>
                    </a:solidFill>
                    <a:latin typeface="楷体" panose="02010609060101010101" pitchFamily="49" charset="-122"/>
                    <a:ea typeface="楷体" panose="02010609060101010101" pitchFamily="49" charset="-122"/>
                  </a:rPr>
                  <a:t>是非空集合</a:t>
                </a:r>
                <a14:m>
                  <m:oMath xmlns:m="http://schemas.openxmlformats.org/officeDocument/2006/math">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𝒄</m:t>
                        </m:r>
                      </m:e>
                    </m:d>
                  </m:oMath>
                </a14:m>
                <a:r>
                  <a:rPr lang="zh-CN" altLang="en-US" sz="1200" b="1">
                    <a:solidFill>
                      <a:srgbClr val="002060"/>
                    </a:solidFill>
                    <a:latin typeface="楷体" panose="02010609060101010101" pitchFamily="49" charset="-122"/>
                    <a:ea typeface="楷体" panose="02010609060101010101" pitchFamily="49" charset="-122"/>
                  </a:rPr>
                  <a:t>，是有限集</a:t>
                </a:r>
                <a:endParaRPr lang="en-US" altLang="zh-CN" sz="1200" b="1">
                  <a:solidFill>
                    <a:srgbClr val="002060"/>
                  </a:solidFill>
                  <a:latin typeface="楷体" panose="02010609060101010101" pitchFamily="49" charset="-122"/>
                  <a:ea typeface="楷体" panose="02010609060101010101" pitchFamily="49" charset="-122"/>
                </a:endParaRPr>
              </a:p>
              <a:p>
                <a:pPr>
                  <a:spcBef>
                    <a:spcPts val="450"/>
                  </a:spcBef>
                  <a:spcAft>
                    <a:spcPts val="450"/>
                  </a:spcAft>
                </a:pPr>
                <a14:m>
                  <m:oMathPara xmlns:m="http://schemas.openxmlformats.org/officeDocument/2006/math">
                    <m:oMathParaPr>
                      <m:jc m:val="centerGroup"/>
                    </m:oMathParaPr>
                    <m:oMath xmlns:m="http://schemas.openxmlformats.org/officeDocument/2006/math">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𝑭</m:t>
                          </m:r>
                        </m:e>
                      </m:d>
                      <m:r>
                        <a:rPr lang="en-US" altLang="zh-CN" sz="1200" b="1" i="1">
                          <a:solidFill>
                            <a:srgbClr val="002060"/>
                          </a:solidFill>
                          <a:latin typeface="Cambria Math" panose="02040503050406030204" pitchFamily="18" charset="0"/>
                        </a:rPr>
                        <m:t>=</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         </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𝑮</m:t>
                          </m:r>
                        </m:e>
                      </m:d>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𝒄</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oMath>
                  </m:oMathPara>
                </a14:m>
                <a:endParaRPr lang="en-US" altLang="zh-CN" sz="1200" b="1" i="1">
                  <a:solidFill>
                    <a:srgbClr val="002060"/>
                  </a:solidFill>
                  <a:latin typeface="Cambria Math" panose="02040503050406030204" pitchFamily="18" charset="0"/>
                </a:endParaRPr>
              </a:p>
              <a:p>
                <a:pPr>
                  <a:spcBef>
                    <a:spcPts val="450"/>
                  </a:spcBef>
                  <a:spcAft>
                    <a:spcPts val="450"/>
                  </a:spcAft>
                </a:pPr>
                <a14:m>
                  <m:oMathPara xmlns:m="http://schemas.openxmlformats.org/officeDocument/2006/math">
                    <m:oMathParaPr>
                      <m:jc m:val="centerGroup"/>
                    </m:oMathParaPr>
                    <m:oMath xmlns:m="http://schemas.openxmlformats.org/officeDocument/2006/math">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𝑯</m:t>
                          </m:r>
                        </m:e>
                      </m:d>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𝒂</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𝒄</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𝒄</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oMath>
                  </m:oMathPara>
                </a14:m>
                <a:endParaRPr lang="en-US" altLang="zh-CN" sz="1200" b="1">
                  <a:solidFill>
                    <a:srgbClr val="002060"/>
                  </a:solidFill>
                </a:endParaRPr>
              </a:p>
              <a:p>
                <a:pPr marL="214313" indent="-214313">
                  <a:spcBef>
                    <a:spcPts val="450"/>
                  </a:spcBef>
                  <a:spcAft>
                    <a:spcPts val="450"/>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个体变量指派函数</a:t>
                </a:r>
                <a14:m>
                  <m:oMath xmlns:m="http://schemas.openxmlformats.org/officeDocument/2006/math">
                    <m:r>
                      <a:rPr lang="en-US" altLang="zh-CN" sz="1200" b="1" i="1">
                        <a:solidFill>
                          <a:srgbClr val="002060"/>
                        </a:solidFill>
                        <a:latin typeface="Cambria Math" panose="02040503050406030204" pitchFamily="18" charset="0"/>
                      </a:rPr>
                      <m:t>𝝈</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𝒚</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𝒛</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𝒄</m:t>
                    </m:r>
                  </m:oMath>
                </a14:m>
                <a:endParaRPr lang="zh-CN" altLang="en-US" sz="1200" b="1">
                  <a:solidFill>
                    <a:srgbClr val="002060"/>
                  </a:solidFill>
                </a:endParaRPr>
              </a:p>
            </p:txBody>
          </p:sp>
        </mc:Choice>
        <mc:Fallback xmlns="">
          <p:sp>
            <p:nvSpPr>
              <p:cNvPr id="9" name="文本框 8">
                <a:extLst>
                  <a:ext uri="{FF2B5EF4-FFF2-40B4-BE49-F238E27FC236}">
                    <a16:creationId xmlns:a16="http://schemas.microsoft.com/office/drawing/2014/main" id="{AE18D519-CFA4-45A5-8324-6791138D4796}"/>
                  </a:ext>
                </a:extLst>
              </p:cNvPr>
              <p:cNvSpPr txBox="1">
                <a:spLocks noRot="1" noChangeAspect="1" noMove="1" noResize="1" noEditPoints="1" noAdjustHandles="1" noChangeArrowheads="1" noChangeShapeType="1" noTextEdit="1"/>
              </p:cNvSpPr>
              <p:nvPr/>
            </p:nvSpPr>
            <p:spPr>
              <a:xfrm>
                <a:off x="645342" y="747883"/>
                <a:ext cx="3754632" cy="1431161"/>
              </a:xfrm>
              <a:prstGeom prst="rect">
                <a:avLst/>
              </a:prstGeom>
              <a:blipFill>
                <a:blip r:embed="rId3"/>
                <a:stretch>
                  <a:fillRect t="-424" b="-1695"/>
                </a:stretch>
              </a:blipFill>
              <a:ln w="12700">
                <a:solidFill>
                  <a:schemeClr val="accent1">
                    <a:shade val="5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C4A9EC6F-E151-4B52-B3E3-6CFEC5C6C0B3}"/>
                  </a:ext>
                </a:extLst>
              </p:cNvPr>
              <p:cNvSpPr txBox="1"/>
              <p:nvPr/>
            </p:nvSpPr>
            <p:spPr>
              <a:xfrm>
                <a:off x="645342" y="2812241"/>
                <a:ext cx="3658301" cy="343299"/>
              </a:xfrm>
              <a:prstGeom prst="rect">
                <a:avLst/>
              </a:prstGeom>
              <a:solidFill>
                <a:schemeClr val="accent2">
                  <a:lumMod val="20000"/>
                  <a:lumOff val="80000"/>
                  <a:alpha val="50000"/>
                </a:schemeClr>
              </a:solidFill>
            </p:spPr>
            <p:txBody>
              <a:bodyPr wrap="square" rtlCol="0">
                <a:spAutoFit/>
              </a:bodyPr>
              <a:lstStyle/>
              <a:p>
                <a:pPr algn="ctr">
                  <a:lnSpc>
                    <a:spcPts val="2100"/>
                  </a:lnSpc>
                  <a:spcBef>
                    <a:spcPts val="450"/>
                  </a:spcBef>
                  <a:spcAft>
                    <a:spcPts val="225"/>
                  </a:spcAft>
                </a:pP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𝑭</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e>
                        </m:d>
                      </m:e>
                    </m:d>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a:t>
                </a:r>
                <a14:m>
                  <m:oMath xmlns:m="http://schemas.openxmlformats.org/officeDocument/2006/math">
                    <m:r>
                      <a:rPr lang="en-US" altLang="zh-CN" sz="1200" b="1" i="1">
                        <a:solidFill>
                          <a:schemeClr val="accent2">
                            <a:lumMod val="50000"/>
                          </a:schemeClr>
                        </a:solidFill>
                        <a:latin typeface="Cambria Math" panose="02040503050406030204" pitchFamily="18" charset="0"/>
                      </a:rPr>
                      <m:t>𝑭</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𝒂</m:t>
                    </m:r>
                    <m:r>
                      <a:rPr lang="en-US" altLang="zh-CN" sz="1200" b="1" i="1">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为真，</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𝑭</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的真值为真</a:t>
                </a:r>
              </a:p>
            </p:txBody>
          </p:sp>
        </mc:Choice>
        <mc:Fallback xmlns="">
          <p:sp>
            <p:nvSpPr>
              <p:cNvPr id="29" name="文本框 28">
                <a:extLst>
                  <a:ext uri="{FF2B5EF4-FFF2-40B4-BE49-F238E27FC236}">
                    <a16:creationId xmlns:a16="http://schemas.microsoft.com/office/drawing/2014/main" id="{C4A9EC6F-E151-4B52-B3E3-6CFEC5C6C0B3}"/>
                  </a:ext>
                </a:extLst>
              </p:cNvPr>
              <p:cNvSpPr txBox="1">
                <a:spLocks noRot="1" noChangeAspect="1" noMove="1" noResize="1" noEditPoints="1" noAdjustHandles="1" noChangeArrowheads="1" noChangeShapeType="1" noTextEdit="1"/>
              </p:cNvSpPr>
              <p:nvPr/>
            </p:nvSpPr>
            <p:spPr>
              <a:xfrm>
                <a:off x="645342" y="2812241"/>
                <a:ext cx="3658301" cy="343299"/>
              </a:xfrm>
              <a:prstGeom prst="rect">
                <a:avLst/>
              </a:prstGeom>
              <a:blipFill>
                <a:blip r:embed="rId4"/>
                <a:stretch>
                  <a:fillRect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9A73BD6F-8623-489D-890C-D737297A56B3}"/>
                  </a:ext>
                </a:extLst>
              </p:cNvPr>
              <p:cNvSpPr txBox="1"/>
              <p:nvPr/>
            </p:nvSpPr>
            <p:spPr>
              <a:xfrm>
                <a:off x="645342" y="3270933"/>
                <a:ext cx="4139960" cy="343299"/>
              </a:xfrm>
              <a:prstGeom prst="rect">
                <a:avLst/>
              </a:prstGeom>
              <a:solidFill>
                <a:schemeClr val="accent2">
                  <a:lumMod val="20000"/>
                  <a:lumOff val="80000"/>
                  <a:alpha val="50000"/>
                </a:schemeClr>
              </a:solidFill>
            </p:spPr>
            <p:txBody>
              <a:bodyPr wrap="square" rtlCol="0">
                <a:spAutoFit/>
              </a:bodyPr>
              <a:lstStyle/>
              <a:p>
                <a:pPr algn="ctr">
                  <a:lnSpc>
                    <a:spcPts val="2100"/>
                  </a:lnSpc>
                  <a:spcBef>
                    <a:spcPts val="450"/>
                  </a:spcBef>
                  <a:spcAft>
                    <a:spcPts val="225"/>
                  </a:spcAft>
                </a:pP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𝑮</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𝒚</m:t>
                            </m:r>
                          </m:e>
                        </m:d>
                      </m:e>
                    </m:d>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a:t>
                </a:r>
                <a14:m>
                  <m:oMath xmlns:m="http://schemas.openxmlformats.org/officeDocument/2006/math">
                    <m:r>
                      <a:rPr lang="en-US" altLang="zh-CN" sz="1200" b="1" i="1">
                        <a:solidFill>
                          <a:schemeClr val="accent2">
                            <a:lumMod val="50000"/>
                          </a:schemeClr>
                        </a:solidFill>
                        <a:latin typeface="Cambria Math" panose="02040503050406030204" pitchFamily="18" charset="0"/>
                      </a:rPr>
                      <m:t>𝑮</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𝒂</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𝒃</m:t>
                    </m:r>
                    <m:r>
                      <a:rPr lang="en-US" altLang="zh-CN" sz="1200" b="1" i="1">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为真，</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𝑮</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的真值为真</a:t>
                </a:r>
              </a:p>
            </p:txBody>
          </p:sp>
        </mc:Choice>
        <mc:Fallback xmlns="">
          <p:sp>
            <p:nvSpPr>
              <p:cNvPr id="30" name="文本框 29">
                <a:extLst>
                  <a:ext uri="{FF2B5EF4-FFF2-40B4-BE49-F238E27FC236}">
                    <a16:creationId xmlns:a16="http://schemas.microsoft.com/office/drawing/2014/main" id="{9A73BD6F-8623-489D-890C-D737297A56B3}"/>
                  </a:ext>
                </a:extLst>
              </p:cNvPr>
              <p:cNvSpPr txBox="1">
                <a:spLocks noRot="1" noChangeAspect="1" noMove="1" noResize="1" noEditPoints="1" noAdjustHandles="1" noChangeArrowheads="1" noChangeShapeType="1" noTextEdit="1"/>
              </p:cNvSpPr>
              <p:nvPr/>
            </p:nvSpPr>
            <p:spPr>
              <a:xfrm>
                <a:off x="645342" y="3270933"/>
                <a:ext cx="4139960" cy="343299"/>
              </a:xfrm>
              <a:prstGeom prst="rect">
                <a:avLst/>
              </a:prstGeom>
              <a:blipFill>
                <a:blip r:embed="rId5"/>
                <a:stretch>
                  <a:fillRect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C6D134E9-99F2-445C-9CFA-606F76606572}"/>
                  </a:ext>
                </a:extLst>
              </p:cNvPr>
              <p:cNvSpPr txBox="1"/>
              <p:nvPr/>
            </p:nvSpPr>
            <p:spPr>
              <a:xfrm>
                <a:off x="2204813" y="3820243"/>
                <a:ext cx="3435644" cy="774571"/>
              </a:xfrm>
              <a:prstGeom prst="rect">
                <a:avLst/>
              </a:prstGeom>
              <a:solidFill>
                <a:schemeClr val="accent4">
                  <a:lumMod val="20000"/>
                  <a:lumOff val="80000"/>
                  <a:alpha val="25000"/>
                </a:schemeClr>
              </a:solidFill>
              <a:ln w="12700">
                <a:solidFill>
                  <a:schemeClr val="accent1">
                    <a:shade val="50000"/>
                  </a:schemeClr>
                </a:solidFill>
                <a:prstDash val="sysDash"/>
              </a:ln>
            </p:spPr>
            <p:txBody>
              <a:bodyPr wrap="square" rtlCol="0">
                <a:spAutoFit/>
              </a:bodyPr>
              <a:lstStyle/>
              <a:p>
                <a:pPr>
                  <a:spcBef>
                    <a:spcPts val="450"/>
                  </a:spcBef>
                </a:pPr>
                <a:r>
                  <a:rPr lang="en-US" altLang="zh-CN" sz="1200"/>
                  <a:t>     </a:t>
                </a:r>
                <a14:m>
                  <m:oMath xmlns:m="http://schemas.openxmlformats.org/officeDocument/2006/math">
                    <m:r>
                      <a:rPr lang="en-US" altLang="zh-CN" sz="1200" b="1" i="1">
                        <a:solidFill>
                          <a:srgbClr val="002060"/>
                        </a:solidFill>
                        <a:latin typeface="Cambria Math" panose="02040503050406030204" pitchFamily="18" charset="0"/>
                      </a:rPr>
                      <m:t>𝑭</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𝑮</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𝒚</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𝒛𝑯</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𝒚</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𝒛</m:t>
                        </m:r>
                      </m:e>
                    </m:d>
                  </m:oMath>
                </a14:m>
                <a:endParaRPr lang="en-US" altLang="zh-CN" sz="1200" b="1">
                  <a:solidFill>
                    <a:srgbClr val="002060"/>
                  </a:solidFill>
                </a:endParaRPr>
              </a:p>
              <a:p>
                <a:pPr>
                  <a:spcBef>
                    <a:spcPts val="450"/>
                  </a:spcBef>
                </a:pPr>
                <a:r>
                  <a:rPr lang="en-US" altLang="zh-CN" sz="1200" b="1">
                    <a:solidFill>
                      <a:srgbClr val="002060"/>
                    </a:solidFill>
                  </a:rPr>
                  <a:t> </a:t>
                </a:r>
                <a14:m>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𝑭</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𝒂</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𝑮</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𝑯</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𝒂</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𝑯</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𝑯</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𝒄</m:t>
                        </m:r>
                      </m:e>
                    </m:d>
                    <m:r>
                      <a:rPr lang="en-US" altLang="zh-CN" sz="1200" b="1" i="1">
                        <a:solidFill>
                          <a:srgbClr val="002060"/>
                        </a:solidFill>
                        <a:latin typeface="Cambria Math" panose="02040503050406030204" pitchFamily="18" charset="0"/>
                      </a:rPr>
                      <m:t>)</m:t>
                    </m:r>
                  </m:oMath>
                </a14:m>
                <a:endParaRPr lang="en-US" altLang="zh-CN" sz="1200" b="1">
                  <a:solidFill>
                    <a:srgbClr val="002060"/>
                  </a:solidFill>
                </a:endParaRPr>
              </a:p>
              <a:p>
                <a:pPr>
                  <a:spcBef>
                    <a:spcPts val="450"/>
                  </a:spcBef>
                </a:pPr>
                <a:r>
                  <a:rPr lang="en-US" altLang="zh-CN" sz="1200" b="1">
                    <a:solidFill>
                      <a:srgbClr val="002060"/>
                    </a:solidFill>
                  </a:rPr>
                  <a:t> </a:t>
                </a:r>
                <a14:m>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𝟏</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𝟏</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𝟎</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𝟎</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𝟎</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𝟎</m:t>
                    </m:r>
                  </m:oMath>
                </a14:m>
                <a:endParaRPr lang="zh-CN" altLang="en-US" sz="1200" b="1">
                  <a:solidFill>
                    <a:srgbClr val="002060"/>
                  </a:solidFill>
                </a:endParaRPr>
              </a:p>
            </p:txBody>
          </p:sp>
        </mc:Choice>
        <mc:Fallback xmlns="">
          <p:sp>
            <p:nvSpPr>
              <p:cNvPr id="31" name="文本框 30">
                <a:extLst>
                  <a:ext uri="{FF2B5EF4-FFF2-40B4-BE49-F238E27FC236}">
                    <a16:creationId xmlns:a16="http://schemas.microsoft.com/office/drawing/2014/main" id="{C6D134E9-99F2-445C-9CFA-606F76606572}"/>
                  </a:ext>
                </a:extLst>
              </p:cNvPr>
              <p:cNvSpPr txBox="1">
                <a:spLocks noRot="1" noChangeAspect="1" noMove="1" noResize="1" noEditPoints="1" noAdjustHandles="1" noChangeArrowheads="1" noChangeShapeType="1" noTextEdit="1"/>
              </p:cNvSpPr>
              <p:nvPr/>
            </p:nvSpPr>
            <p:spPr>
              <a:xfrm>
                <a:off x="2204813" y="3820243"/>
                <a:ext cx="3435644" cy="774571"/>
              </a:xfrm>
              <a:prstGeom prst="rect">
                <a:avLst/>
              </a:prstGeom>
              <a:blipFill>
                <a:blip r:embed="rId6"/>
                <a:stretch>
                  <a:fillRect/>
                </a:stretch>
              </a:blipFill>
              <a:ln w="12700">
                <a:solidFill>
                  <a:schemeClr val="accent1">
                    <a:shade val="50000"/>
                  </a:schemeClr>
                </a:solidFill>
                <a:prstDash val="sysDash"/>
              </a:ln>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F4F4E2D0-3110-4D28-86F3-5CC448CDF8A4}"/>
              </a:ext>
            </a:extLst>
          </p:cNvPr>
          <p:cNvSpPr txBox="1"/>
          <p:nvPr/>
        </p:nvSpPr>
        <p:spPr>
          <a:xfrm>
            <a:off x="645342" y="3877954"/>
            <a:ext cx="1267941" cy="646331"/>
          </a:xfrm>
          <a:prstGeom prst="rect">
            <a:avLst/>
          </a:prstGeom>
          <a:solidFill>
            <a:schemeClr val="accent2">
              <a:lumMod val="20000"/>
              <a:lumOff val="80000"/>
              <a:alpha val="50000"/>
            </a:schemeClr>
          </a:solidFill>
        </p:spPr>
        <p:txBody>
          <a:bodyPr wrap="square" rtlCol="0">
            <a:spAutoFit/>
          </a:bodyPr>
          <a:lstStyle/>
          <a:p>
            <a:r>
              <a:rPr lang="zh-CN" altLang="en-US" sz="1200" b="1">
                <a:solidFill>
                  <a:srgbClr val="C00000"/>
                </a:solidFill>
              </a:rPr>
              <a:t>使用类似等值演算过程简记上述真值计算过程</a:t>
            </a:r>
          </a:p>
        </p:txBody>
      </p:sp>
      <p:sp>
        <p:nvSpPr>
          <p:cNvPr id="33" name="箭头: 右 32">
            <a:extLst>
              <a:ext uri="{FF2B5EF4-FFF2-40B4-BE49-F238E27FC236}">
                <a16:creationId xmlns:a16="http://schemas.microsoft.com/office/drawing/2014/main" id="{3323E415-0466-4E28-9731-6CC2113F2269}"/>
              </a:ext>
            </a:extLst>
          </p:cNvPr>
          <p:cNvSpPr/>
          <p:nvPr/>
        </p:nvSpPr>
        <p:spPr>
          <a:xfrm>
            <a:off x="1913283" y="4175459"/>
            <a:ext cx="289395" cy="641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4" name="箭头: 下 33">
            <a:extLst>
              <a:ext uri="{FF2B5EF4-FFF2-40B4-BE49-F238E27FC236}">
                <a16:creationId xmlns:a16="http://schemas.microsoft.com/office/drawing/2014/main" id="{DC6D349E-D617-491A-8466-9D73D8127877}"/>
              </a:ext>
            </a:extLst>
          </p:cNvPr>
          <p:cNvSpPr/>
          <p:nvPr/>
        </p:nvSpPr>
        <p:spPr>
          <a:xfrm>
            <a:off x="6800604" y="1783002"/>
            <a:ext cx="114791" cy="12231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FC7A7BAE-FF3F-476A-830A-FC35D2032CF4}"/>
                  </a:ext>
                </a:extLst>
              </p:cNvPr>
              <p:cNvSpPr txBox="1"/>
              <p:nvPr/>
            </p:nvSpPr>
            <p:spPr>
              <a:xfrm>
                <a:off x="5148470" y="728611"/>
                <a:ext cx="3350188" cy="1054391"/>
              </a:xfrm>
              <a:prstGeom prst="rect">
                <a:avLst/>
              </a:prstGeom>
              <a:solidFill>
                <a:schemeClr val="accent6">
                  <a:lumMod val="20000"/>
                  <a:lumOff val="80000"/>
                  <a:alpha val="50000"/>
                </a:schemeClr>
              </a:solidFill>
            </p:spPr>
            <p:txBody>
              <a:bodyPr wrap="square" rtlCol="0">
                <a:spAutoFit/>
              </a:bodyPr>
              <a:lstStyle/>
              <a:p>
                <a:pPr algn="ctr">
                  <a:spcBef>
                    <a:spcPts val="450"/>
                  </a:spcBef>
                </a:pPr>
                <a14:m>
                  <m:oMath xmlns:m="http://schemas.openxmlformats.org/officeDocument/2006/math">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𝒛𝑯</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𝒚</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𝒛</m:t>
                            </m:r>
                          </m:e>
                        </m:d>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𝟏</m:t>
                    </m:r>
                  </m:oMath>
                </a14:m>
                <a:r>
                  <a:rPr lang="zh-CN" altLang="en-US" sz="1200" b="1">
                    <a:solidFill>
                      <a:srgbClr val="002060"/>
                    </a:solidFill>
                  </a:rPr>
                  <a:t>当且仅当对</a:t>
                </a:r>
                <a14:m>
                  <m:oMath xmlns:m="http://schemas.openxmlformats.org/officeDocument/2006/math">
                    <m:r>
                      <a:rPr lang="en-US" altLang="zh-CN" sz="1200" b="1" i="1">
                        <a:solidFill>
                          <a:srgbClr val="002060"/>
                        </a:solidFill>
                        <a:latin typeface="Cambria Math" panose="02040503050406030204" pitchFamily="18" charset="0"/>
                      </a:rPr>
                      <m:t>𝑫</m:t>
                    </m:r>
                  </m:oMath>
                </a14:m>
                <a:r>
                  <a:rPr lang="zh-CN" altLang="en-US" sz="1200" b="1">
                    <a:solidFill>
                      <a:srgbClr val="002060"/>
                    </a:solidFill>
                    <a:latin typeface="+mj-lt"/>
                  </a:rPr>
                  <a:t>的任意元素</a:t>
                </a:r>
                <a14:m>
                  <m:oMath xmlns:m="http://schemas.openxmlformats.org/officeDocument/2006/math">
                    <m:r>
                      <a:rPr lang="en-US" altLang="zh-CN" sz="1200" b="1" i="1">
                        <a:solidFill>
                          <a:srgbClr val="002060"/>
                        </a:solidFill>
                        <a:latin typeface="Cambria Math" panose="02040503050406030204" pitchFamily="18" charset="0"/>
                      </a:rPr>
                      <m:t>𝒅</m:t>
                    </m:r>
                  </m:oMath>
                </a14:m>
                <a:r>
                  <a:rPr lang="zh-CN" altLang="en-US" sz="1200" b="1">
                    <a:solidFill>
                      <a:srgbClr val="002060"/>
                    </a:solidFill>
                    <a:latin typeface="+mj-lt"/>
                  </a:rPr>
                  <a:t>有</a:t>
                </a:r>
                <a14:m>
                  <m:oMath xmlns:m="http://schemas.openxmlformats.org/officeDocument/2006/math">
                    <m:r>
                      <a:rPr lang="en-US" altLang="zh-CN" sz="1200" b="1" i="1">
                        <a:solidFill>
                          <a:srgbClr val="002060"/>
                        </a:solidFill>
                        <a:latin typeface="Cambria Math" panose="02040503050406030204" pitchFamily="18" charset="0"/>
                      </a:rPr>
                      <m:t>𝝈</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𝒛</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𝒅</m:t>
                        </m:r>
                      </m:e>
                    </m:d>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𝑯</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𝒚</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𝒛</m:t>
                            </m:r>
                          </m:e>
                        </m:d>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𝟏</m:t>
                    </m:r>
                  </m:oMath>
                </a14:m>
                <a:endParaRPr lang="en-US" altLang="zh-CN" sz="1200" b="1">
                  <a:solidFill>
                    <a:srgbClr val="002060"/>
                  </a:solidFill>
                </a:endParaRPr>
              </a:p>
              <a:p>
                <a:pPr algn="ctr">
                  <a:spcBef>
                    <a:spcPts val="450"/>
                  </a:spcBef>
                </a:pPr>
                <a:r>
                  <a:rPr lang="zh-CN" altLang="en-US" sz="1200" b="1">
                    <a:solidFill>
                      <a:srgbClr val="002060"/>
                    </a:solidFill>
                  </a:rPr>
                  <a:t>当且仅当</a:t>
                </a:r>
                <a14:m>
                  <m:oMath xmlns:m="http://schemas.openxmlformats.org/officeDocument/2006/math">
                    <m:r>
                      <a:rPr lang="en-US" altLang="zh-CN" sz="1200" b="1" i="1">
                        <a:solidFill>
                          <a:srgbClr val="002060"/>
                        </a:solidFill>
                        <a:latin typeface="Cambria Math" panose="02040503050406030204" pitchFamily="18" charset="0"/>
                      </a:rPr>
                      <m:t>𝝈</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𝒛</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𝒂</m:t>
                        </m:r>
                      </m:e>
                    </m:d>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𝑯</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𝒚</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𝒛</m:t>
                            </m:r>
                          </m:e>
                        </m:d>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𝟏</m:t>
                    </m:r>
                  </m:oMath>
                </a14:m>
                <a:r>
                  <a:rPr lang="zh-CN" altLang="en-US" sz="1200" b="1">
                    <a:solidFill>
                      <a:srgbClr val="002060"/>
                    </a:solidFill>
                  </a:rPr>
                  <a:t>且</a:t>
                </a:r>
                <a:endParaRPr lang="en-US" altLang="zh-CN" sz="1200" b="1">
                  <a:solidFill>
                    <a:srgbClr val="002060"/>
                  </a:solidFill>
                </a:endParaRPr>
              </a:p>
              <a:p>
                <a:pPr algn="ctr">
                  <a:spcBef>
                    <a:spcPts val="450"/>
                  </a:spcBef>
                </a:pPr>
                <a14:m>
                  <m:oMath xmlns:m="http://schemas.openxmlformats.org/officeDocument/2006/math">
                    <m:r>
                      <a:rPr lang="en-US" altLang="zh-CN" sz="1200" b="1" i="1">
                        <a:solidFill>
                          <a:srgbClr val="002060"/>
                        </a:solidFill>
                        <a:latin typeface="Cambria Math" panose="02040503050406030204" pitchFamily="18" charset="0"/>
                      </a:rPr>
                      <m:t>𝝈</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𝒛</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𝒃</m:t>
                        </m:r>
                      </m:e>
                    </m:d>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𝑯</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𝒚</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𝒛</m:t>
                            </m:r>
                          </m:e>
                        </m:d>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𝟏</m:t>
                    </m:r>
                  </m:oMath>
                </a14:m>
                <a:r>
                  <a:rPr lang="zh-CN" altLang="en-US" sz="1200" b="1">
                    <a:solidFill>
                      <a:srgbClr val="002060"/>
                    </a:solidFill>
                  </a:rPr>
                  <a:t>且</a:t>
                </a:r>
                <a14:m>
                  <m:oMath xmlns:m="http://schemas.openxmlformats.org/officeDocument/2006/math">
                    <m:r>
                      <a:rPr lang="en-US" altLang="zh-CN" sz="1200" b="1" i="1">
                        <a:solidFill>
                          <a:srgbClr val="002060"/>
                        </a:solidFill>
                        <a:latin typeface="Cambria Math" panose="02040503050406030204" pitchFamily="18" charset="0"/>
                      </a:rPr>
                      <m:t>𝝈</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𝒛</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𝒄</m:t>
                        </m:r>
                      </m:e>
                    </m:d>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𝑯</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𝒚</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𝒛</m:t>
                            </m:r>
                          </m:e>
                        </m:d>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𝟏</m:t>
                    </m:r>
                  </m:oMath>
                </a14:m>
                <a:endParaRPr lang="en-US" altLang="zh-CN" sz="1200" b="1">
                  <a:solidFill>
                    <a:srgbClr val="002060"/>
                  </a:solidFill>
                </a:endParaRPr>
              </a:p>
            </p:txBody>
          </p:sp>
        </mc:Choice>
        <mc:Fallback xmlns="">
          <p:sp>
            <p:nvSpPr>
              <p:cNvPr id="35" name="文本框 34">
                <a:extLst>
                  <a:ext uri="{FF2B5EF4-FFF2-40B4-BE49-F238E27FC236}">
                    <a16:creationId xmlns:a16="http://schemas.microsoft.com/office/drawing/2014/main" id="{FC7A7BAE-FF3F-476A-830A-FC35D2032CF4}"/>
                  </a:ext>
                </a:extLst>
              </p:cNvPr>
              <p:cNvSpPr txBox="1">
                <a:spLocks noRot="1" noChangeAspect="1" noMove="1" noResize="1" noEditPoints="1" noAdjustHandles="1" noChangeArrowheads="1" noChangeShapeType="1" noTextEdit="1"/>
              </p:cNvSpPr>
              <p:nvPr/>
            </p:nvSpPr>
            <p:spPr>
              <a:xfrm>
                <a:off x="5148470" y="728611"/>
                <a:ext cx="3350188" cy="1054391"/>
              </a:xfrm>
              <a:prstGeom prst="rect">
                <a:avLst/>
              </a:prstGeom>
              <a:blipFill>
                <a:blip r:embed="rId7"/>
                <a:stretch>
                  <a:fillRect b="-34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C493B92E-D828-4AEE-9AFB-1CB0036FB383}"/>
                  </a:ext>
                </a:extLst>
              </p:cNvPr>
              <p:cNvSpPr txBox="1"/>
              <p:nvPr/>
            </p:nvSpPr>
            <p:spPr>
              <a:xfrm>
                <a:off x="5787057" y="1869702"/>
                <a:ext cx="2141883" cy="461665"/>
              </a:xfrm>
              <a:prstGeom prst="rect">
                <a:avLst/>
              </a:prstGeom>
              <a:solidFill>
                <a:schemeClr val="accent4">
                  <a:lumMod val="20000"/>
                  <a:lumOff val="80000"/>
                </a:schemeClr>
              </a:solidFill>
            </p:spPr>
            <p:txBody>
              <a:bodyPr wrap="square" rtlCol="0">
                <a:spAutoFit/>
              </a:bodyPr>
              <a:lstStyle/>
              <a:p>
                <a:pPr algn="ct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𝒛</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𝒂</m:t>
                        </m:r>
                      </m:e>
                    </m:d>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𝒚</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𝒛</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𝒃</m:t>
                        </m:r>
                      </m:e>
                    </m:d>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𝒚</m:t>
                        </m:r>
                      </m:e>
                    </m:d>
                  </m:oMath>
                </a14:m>
                <a:r>
                  <a:rPr lang="en-US" altLang="zh-CN" sz="1200" b="1">
                    <a:solidFill>
                      <a:schemeClr val="accent2">
                        <a:lumMod val="50000"/>
                      </a:schemeClr>
                    </a:solidFill>
                  </a:rPr>
                  <a:t> </a:t>
                </a:r>
                <a14:m>
                  <m:oMath xmlns:m="http://schemas.openxmlformats.org/officeDocument/2006/math">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𝒛</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𝒄</m:t>
                        </m:r>
                      </m:e>
                    </m:d>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𝒚</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𝒚</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𝒃</m:t>
                    </m:r>
                  </m:oMath>
                </a14:m>
                <a:endParaRPr lang="zh-CN" altLang="en-US" sz="1200">
                  <a:solidFill>
                    <a:schemeClr val="accent2">
                      <a:lumMod val="50000"/>
                    </a:schemeClr>
                  </a:solidFill>
                </a:endParaRPr>
              </a:p>
            </p:txBody>
          </p:sp>
        </mc:Choice>
        <mc:Fallback xmlns="">
          <p:sp>
            <p:nvSpPr>
              <p:cNvPr id="36" name="文本框 35">
                <a:extLst>
                  <a:ext uri="{FF2B5EF4-FFF2-40B4-BE49-F238E27FC236}">
                    <a16:creationId xmlns:a16="http://schemas.microsoft.com/office/drawing/2014/main" id="{C493B92E-D828-4AEE-9AFB-1CB0036FB383}"/>
                  </a:ext>
                </a:extLst>
              </p:cNvPr>
              <p:cNvSpPr txBox="1">
                <a:spLocks noRot="1" noChangeAspect="1" noMove="1" noResize="1" noEditPoints="1" noAdjustHandles="1" noChangeArrowheads="1" noChangeShapeType="1" noTextEdit="1"/>
              </p:cNvSpPr>
              <p:nvPr/>
            </p:nvSpPr>
            <p:spPr>
              <a:xfrm>
                <a:off x="5787057" y="1869702"/>
                <a:ext cx="2141883" cy="46166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6CE329C6-9BE2-4867-A8C3-695BC9354E6F}"/>
                  </a:ext>
                </a:extLst>
              </p:cNvPr>
              <p:cNvSpPr txBox="1"/>
              <p:nvPr/>
            </p:nvSpPr>
            <p:spPr>
              <a:xfrm>
                <a:off x="5627676" y="2405472"/>
                <a:ext cx="2536965" cy="461665"/>
              </a:xfrm>
              <a:prstGeom prst="rect">
                <a:avLst/>
              </a:prstGeom>
              <a:solidFill>
                <a:schemeClr val="accent4">
                  <a:lumMod val="20000"/>
                  <a:lumOff val="80000"/>
                </a:schemeClr>
              </a:solidFill>
            </p:spPr>
            <p:txBody>
              <a:bodyPr wrap="square" rtlCol="0">
                <a:spAutoFit/>
              </a:bodyPr>
              <a:lstStyle/>
              <a:p>
                <a:pPr algn="ct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𝒛</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𝒂</m:t>
                        </m:r>
                      </m:e>
                    </m:d>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𝒛</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𝒂</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𝒛</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𝒃</m:t>
                        </m:r>
                      </m:e>
                    </m:d>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𝒛</m:t>
                        </m:r>
                      </m:e>
                    </m:d>
                  </m:oMath>
                </a14:m>
                <a:r>
                  <a:rPr lang="en-US" altLang="zh-CN" sz="1200" b="1">
                    <a:solidFill>
                      <a:schemeClr val="accent2">
                        <a:lumMod val="50000"/>
                      </a:schemeClr>
                    </a:solidFill>
                  </a:rPr>
                  <a:t> </a:t>
                </a: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𝒃</m:t>
                    </m:r>
                    <m:r>
                      <a:rPr lang="en-US" altLang="zh-CN" sz="1200" b="1" i="1">
                        <a:solidFill>
                          <a:schemeClr val="accent2">
                            <a:lumMod val="50000"/>
                          </a:schemeClr>
                        </a:solidFill>
                        <a:latin typeface="Cambria Math" panose="02040503050406030204" pitchFamily="18" charset="0"/>
                      </a:rPr>
                      <m:t> </m:t>
                    </m:r>
                  </m:oMath>
                </a14:m>
                <a:endParaRPr lang="en-US" altLang="zh-CN" sz="1200" b="1" i="1">
                  <a:solidFill>
                    <a:schemeClr val="accent2">
                      <a:lumMod val="50000"/>
                    </a:schemeClr>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𝒛</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𝒄</m:t>
                          </m:r>
                        </m:e>
                      </m:d>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𝒛</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𝒄</m:t>
                      </m:r>
                    </m:oMath>
                  </m:oMathPara>
                </a14:m>
                <a:endParaRPr lang="zh-CN" altLang="en-US" sz="1200">
                  <a:solidFill>
                    <a:schemeClr val="accent2">
                      <a:lumMod val="50000"/>
                    </a:schemeClr>
                  </a:solidFill>
                </a:endParaRPr>
              </a:p>
            </p:txBody>
          </p:sp>
        </mc:Choice>
        <mc:Fallback xmlns="">
          <p:sp>
            <p:nvSpPr>
              <p:cNvPr id="37" name="文本框 36">
                <a:extLst>
                  <a:ext uri="{FF2B5EF4-FFF2-40B4-BE49-F238E27FC236}">
                    <a16:creationId xmlns:a16="http://schemas.microsoft.com/office/drawing/2014/main" id="{6CE329C6-9BE2-4867-A8C3-695BC9354E6F}"/>
                  </a:ext>
                </a:extLst>
              </p:cNvPr>
              <p:cNvSpPr txBox="1">
                <a:spLocks noRot="1" noChangeAspect="1" noMove="1" noResize="1" noEditPoints="1" noAdjustHandles="1" noChangeArrowheads="1" noChangeShapeType="1" noTextEdit="1"/>
              </p:cNvSpPr>
              <p:nvPr/>
            </p:nvSpPr>
            <p:spPr>
              <a:xfrm>
                <a:off x="5627676" y="2405472"/>
                <a:ext cx="2536965" cy="46166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A4CBB8C4-576D-49F6-B919-4F50EBBC9135}"/>
                  </a:ext>
                </a:extLst>
              </p:cNvPr>
              <p:cNvSpPr txBox="1"/>
              <p:nvPr/>
            </p:nvSpPr>
            <p:spPr>
              <a:xfrm>
                <a:off x="5921286" y="3647121"/>
                <a:ext cx="1949743" cy="461665"/>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oMath>
                </a14:m>
                <a:r>
                  <a:rPr lang="zh-CN" altLang="en-US" sz="1200" b="1">
                    <a:solidFill>
                      <a:schemeClr val="accent2">
                        <a:lumMod val="50000"/>
                      </a:schemeClr>
                    </a:solidFill>
                    <a:latin typeface="黑体" panose="02010609060101010101" pitchFamily="49" charset="-122"/>
                    <a:ea typeface="黑体" panose="02010609060101010101" pitchFamily="49" charset="-122"/>
                  </a:rPr>
                  <a:t> 公式</a:t>
                </a:r>
                <a14:m>
                  <m:oMath xmlns:m="http://schemas.openxmlformats.org/officeDocument/2006/math">
                    <m:r>
                      <a:rPr lang="en-US" altLang="zh-CN" sz="1200" b="1" i="1">
                        <a:solidFill>
                          <a:schemeClr val="accent2">
                            <a:lumMod val="50000"/>
                          </a:schemeClr>
                        </a:solidFill>
                        <a:latin typeface="Cambria Math" panose="02040503050406030204" pitchFamily="18" charset="0"/>
                        <a:ea typeface="黑体" panose="02010609060101010101" pitchFamily="49" charset="-122"/>
                      </a:rPr>
                      <m:t>𝑨</m:t>
                    </m:r>
                  </m:oMath>
                </a14:m>
                <a:r>
                  <a:rPr lang="zh-CN" altLang="en-US" sz="1200" b="1">
                    <a:solidFill>
                      <a:schemeClr val="accent2">
                        <a:lumMod val="50000"/>
                      </a:schemeClr>
                    </a:solidFill>
                    <a:latin typeface="黑体" panose="02010609060101010101" pitchFamily="49" charset="-122"/>
                    <a:ea typeface="黑体" panose="02010609060101010101" pitchFamily="49" charset="-122"/>
                  </a:rPr>
                  <a:t>在上述解释和指派函数</a:t>
                </a:r>
                <a14:m>
                  <m:oMath xmlns:m="http://schemas.openxmlformats.org/officeDocument/2006/math">
                    <m:r>
                      <a:rPr lang="en-US" altLang="zh-CN" sz="1200" b="1" i="1">
                        <a:solidFill>
                          <a:schemeClr val="accent2">
                            <a:lumMod val="50000"/>
                          </a:schemeClr>
                        </a:solidFill>
                        <a:latin typeface="Cambria Math" panose="02040503050406030204" pitchFamily="18" charset="0"/>
                        <a:ea typeface="黑体" panose="02010609060101010101" pitchFamily="49" charset="-122"/>
                      </a:rPr>
                      <m:t>𝝈</m:t>
                    </m:r>
                  </m:oMath>
                </a14:m>
                <a:r>
                  <a:rPr lang="zh-CN" altLang="en-US" sz="1200" b="1">
                    <a:solidFill>
                      <a:schemeClr val="accent2">
                        <a:lumMod val="50000"/>
                      </a:schemeClr>
                    </a:solidFill>
                    <a:latin typeface="黑体" panose="02010609060101010101" pitchFamily="49" charset="-122"/>
                    <a:ea typeface="黑体" panose="02010609060101010101" pitchFamily="49" charset="-122"/>
                  </a:rPr>
                  <a:t>下的真值为</a:t>
                </a:r>
                <a14:m>
                  <m:oMath xmlns:m="http://schemas.openxmlformats.org/officeDocument/2006/math">
                    <m:r>
                      <a:rPr lang="en-US" altLang="zh-CN" sz="1200" b="1" i="1">
                        <a:solidFill>
                          <a:schemeClr val="accent2">
                            <a:lumMod val="50000"/>
                          </a:schemeClr>
                        </a:solidFill>
                        <a:latin typeface="Cambria Math" panose="02040503050406030204" pitchFamily="18" charset="0"/>
                        <a:ea typeface="黑体" panose="02010609060101010101" pitchFamily="49" charset="-122"/>
                      </a:rPr>
                      <m:t>𝟎</m:t>
                    </m:r>
                  </m:oMath>
                </a14:m>
                <a:r>
                  <a:rPr lang="en-US" altLang="zh-CN" sz="1200" b="1">
                    <a:solidFill>
                      <a:schemeClr val="accent2">
                        <a:lumMod val="50000"/>
                      </a:schemeClr>
                    </a:solidFill>
                    <a:latin typeface="黑体" panose="02010609060101010101" pitchFamily="49" charset="-122"/>
                    <a:ea typeface="黑体" panose="02010609060101010101" pitchFamily="49" charset="-122"/>
                  </a:rPr>
                  <a:t>(</a:t>
                </a:r>
                <a:r>
                  <a:rPr lang="zh-CN" altLang="en-US" sz="1200" b="1">
                    <a:solidFill>
                      <a:schemeClr val="accent2">
                        <a:lumMod val="50000"/>
                      </a:schemeClr>
                    </a:solidFill>
                    <a:latin typeface="黑体" panose="02010609060101010101" pitchFamily="49" charset="-122"/>
                    <a:ea typeface="黑体" panose="02010609060101010101" pitchFamily="49" charset="-122"/>
                  </a:rPr>
                  <a:t>假</a:t>
                </a:r>
                <a:r>
                  <a:rPr lang="en-US" altLang="zh-CN" sz="1200" b="1">
                    <a:solidFill>
                      <a:schemeClr val="accent2">
                        <a:lumMod val="50000"/>
                      </a:schemeClr>
                    </a:solidFill>
                    <a:latin typeface="黑体" panose="02010609060101010101" pitchFamily="49" charset="-122"/>
                    <a:ea typeface="黑体" panose="02010609060101010101" pitchFamily="49" charset="-122"/>
                  </a:rPr>
                  <a:t>)</a:t>
                </a:r>
                <a:endParaRPr lang="zh-CN" altLang="en-US" sz="1200" b="1">
                  <a:solidFill>
                    <a:schemeClr val="accent2">
                      <a:lumMod val="50000"/>
                    </a:schemeClr>
                  </a:solidFill>
                  <a:latin typeface="黑体" panose="02010609060101010101" pitchFamily="49" charset="-122"/>
                  <a:ea typeface="黑体" panose="02010609060101010101" pitchFamily="49" charset="-122"/>
                </a:endParaRPr>
              </a:p>
            </p:txBody>
          </p:sp>
        </mc:Choice>
        <mc:Fallback xmlns="">
          <p:sp>
            <p:nvSpPr>
              <p:cNvPr id="38" name="文本框 37">
                <a:extLst>
                  <a:ext uri="{FF2B5EF4-FFF2-40B4-BE49-F238E27FC236}">
                    <a16:creationId xmlns:a16="http://schemas.microsoft.com/office/drawing/2014/main" id="{A4CBB8C4-576D-49F6-B919-4F50EBBC9135}"/>
                  </a:ext>
                </a:extLst>
              </p:cNvPr>
              <p:cNvSpPr txBox="1">
                <a:spLocks noRot="1" noChangeAspect="1" noMove="1" noResize="1" noEditPoints="1" noAdjustHandles="1" noChangeArrowheads="1" noChangeShapeType="1" noTextEdit="1"/>
              </p:cNvSpPr>
              <p:nvPr/>
            </p:nvSpPr>
            <p:spPr>
              <a:xfrm>
                <a:off x="5921286" y="3647121"/>
                <a:ext cx="1949743" cy="461665"/>
              </a:xfrm>
              <a:prstGeom prst="rect">
                <a:avLst/>
              </a:prstGeom>
              <a:blipFill>
                <a:blip r:embed="rId10"/>
                <a:stretch>
                  <a:fillRect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59FF5F90-B6D5-4E65-8BF4-DB61757A75DB}"/>
                  </a:ext>
                </a:extLst>
              </p:cNvPr>
              <p:cNvSpPr txBox="1"/>
              <p:nvPr/>
            </p:nvSpPr>
            <p:spPr>
              <a:xfrm>
                <a:off x="5747504" y="4239600"/>
                <a:ext cx="2751154" cy="276999"/>
              </a:xfrm>
              <a:prstGeom prst="rect">
                <a:avLst/>
              </a:prstGeom>
              <a:solidFill>
                <a:schemeClr val="accent2">
                  <a:lumMod val="20000"/>
                  <a:lumOff val="80000"/>
                </a:schemeClr>
              </a:solidFill>
            </p:spPr>
            <p:txBody>
              <a:bodyPr wrap="square" rtlCol="0">
                <a:spAutoFit/>
              </a:bodyPr>
              <a:lstStyle/>
              <a:p>
                <a:r>
                  <a:rPr lang="zh-CN" altLang="en-US" sz="1200" b="1">
                    <a:solidFill>
                      <a:srgbClr val="002060"/>
                    </a:solidFill>
                  </a:rPr>
                  <a:t>公式</a:t>
                </a:r>
                <a14:m>
                  <m:oMath xmlns:m="http://schemas.openxmlformats.org/officeDocument/2006/math">
                    <m:r>
                      <a:rPr lang="en-US" altLang="zh-CN" sz="1200" b="1" i="1">
                        <a:solidFill>
                          <a:srgbClr val="002060"/>
                        </a:solidFill>
                        <a:latin typeface="Cambria Math" panose="02040503050406030204" pitchFamily="18" charset="0"/>
                      </a:rPr>
                      <m:t>𝑨</m:t>
                    </m:r>
                  </m:oMath>
                </a14:m>
                <a:r>
                  <a:rPr lang="zh-CN" altLang="en-US" sz="1200" b="1">
                    <a:solidFill>
                      <a:srgbClr val="002060"/>
                    </a:solidFill>
                  </a:rPr>
                  <a:t>有自由变量</a:t>
                </a:r>
                <a14:m>
                  <m:oMath xmlns:m="http://schemas.openxmlformats.org/officeDocument/2006/math">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𝒚</m:t>
                    </m:r>
                  </m:oMath>
                </a14:m>
                <a:r>
                  <a:rPr lang="zh-CN" altLang="en-US" sz="1200" b="1">
                    <a:solidFill>
                      <a:srgbClr val="002060"/>
                    </a:solidFill>
                  </a:rPr>
                  <a:t>，因此与</a:t>
                </a:r>
                <a14:m>
                  <m:oMath xmlns:m="http://schemas.openxmlformats.org/officeDocument/2006/math">
                    <m:r>
                      <a:rPr lang="en-US" altLang="zh-CN" sz="1200" b="1" i="1">
                        <a:solidFill>
                          <a:srgbClr val="002060"/>
                        </a:solidFill>
                        <a:latin typeface="Cambria Math" panose="02040503050406030204" pitchFamily="18" charset="0"/>
                      </a:rPr>
                      <m:t>𝝈</m:t>
                    </m:r>
                  </m:oMath>
                </a14:m>
                <a:r>
                  <a:rPr lang="zh-CN" altLang="en-US" sz="1200" b="1">
                    <a:solidFill>
                      <a:srgbClr val="002060"/>
                    </a:solidFill>
                  </a:rPr>
                  <a:t>有关！</a:t>
                </a:r>
              </a:p>
            </p:txBody>
          </p:sp>
        </mc:Choice>
        <mc:Fallback xmlns="">
          <p:sp>
            <p:nvSpPr>
              <p:cNvPr id="39" name="文本框 38">
                <a:extLst>
                  <a:ext uri="{FF2B5EF4-FFF2-40B4-BE49-F238E27FC236}">
                    <a16:creationId xmlns:a16="http://schemas.microsoft.com/office/drawing/2014/main" id="{59FF5F90-B6D5-4E65-8BF4-DB61757A75DB}"/>
                  </a:ext>
                </a:extLst>
              </p:cNvPr>
              <p:cNvSpPr txBox="1">
                <a:spLocks noRot="1" noChangeAspect="1" noMove="1" noResize="1" noEditPoints="1" noAdjustHandles="1" noChangeArrowheads="1" noChangeShapeType="1" noTextEdit="1"/>
              </p:cNvSpPr>
              <p:nvPr/>
            </p:nvSpPr>
            <p:spPr>
              <a:xfrm>
                <a:off x="5747504" y="4239600"/>
                <a:ext cx="2751154" cy="276999"/>
              </a:xfrm>
              <a:prstGeom prst="rect">
                <a:avLst/>
              </a:prstGeom>
              <a:blipFill>
                <a:blip r:embed="rId11"/>
                <a:stretch>
                  <a:fillRect l="-222"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90D8FD43-2C13-4860-B58D-A93F5F8F808E}"/>
                  </a:ext>
                </a:extLst>
              </p:cNvPr>
              <p:cNvSpPr txBox="1"/>
              <p:nvPr/>
            </p:nvSpPr>
            <p:spPr>
              <a:xfrm>
                <a:off x="5148470" y="2995924"/>
                <a:ext cx="3435644" cy="485454"/>
              </a:xfrm>
              <a:prstGeom prst="rect">
                <a:avLst/>
              </a:prstGeom>
              <a:solidFill>
                <a:schemeClr val="accent6">
                  <a:lumMod val="20000"/>
                  <a:lumOff val="80000"/>
                  <a:alpha val="50000"/>
                </a:schemeClr>
              </a:solidFill>
            </p:spPr>
            <p:txBody>
              <a:bodyPr wrap="square" rtlCol="0">
                <a:spAutoFit/>
              </a:bodyPr>
              <a:lstStyle/>
              <a:p>
                <a:pPr algn="ctr">
                  <a:spcBef>
                    <a:spcPts val="450"/>
                  </a:spcBef>
                </a:pPr>
                <a14:m>
                  <m:oMath xmlns:m="http://schemas.openxmlformats.org/officeDocument/2006/math">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𝒛𝑯</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𝒚</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𝒛</m:t>
                            </m:r>
                          </m:e>
                        </m:d>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𝟏</m:t>
                    </m:r>
                  </m:oMath>
                </a14:m>
                <a:r>
                  <a:rPr lang="zh-CN" altLang="en-US" sz="1200" b="1">
                    <a:solidFill>
                      <a:srgbClr val="002060"/>
                    </a:solidFill>
                  </a:rPr>
                  <a:t>当且仅当</a:t>
                </a:r>
                <a14:m>
                  <m:oMath xmlns:m="http://schemas.openxmlformats.org/officeDocument/2006/math">
                    <m:r>
                      <a:rPr lang="en-US" altLang="zh-CN" sz="1200" b="1" i="1">
                        <a:solidFill>
                          <a:srgbClr val="002060"/>
                        </a:solidFill>
                        <a:latin typeface="Cambria Math" panose="02040503050406030204" pitchFamily="18" charset="0"/>
                      </a:rPr>
                      <m:t>𝑯</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m:t>
                    </m:r>
                    <m:r>
                      <m:rPr>
                        <m:nor/>
                      </m:rPr>
                      <a:rPr lang="zh-CN" altLang="en-US" sz="1200" b="1">
                        <a:solidFill>
                          <a:srgbClr val="002060"/>
                        </a:solidFill>
                      </a:rPr>
                      <m:t>为真</m:t>
                    </m:r>
                  </m:oMath>
                </a14:m>
                <a:r>
                  <a:rPr lang="zh-CN" altLang="en-US" sz="1200" b="1">
                    <a:solidFill>
                      <a:srgbClr val="002060"/>
                    </a:solidFill>
                  </a:rPr>
                  <a:t>且</a:t>
                </a:r>
                <a14:m>
                  <m:oMath xmlns:m="http://schemas.openxmlformats.org/officeDocument/2006/math">
                    <m:r>
                      <a:rPr lang="en-US" altLang="zh-CN" sz="1200" b="1" i="1">
                        <a:solidFill>
                          <a:srgbClr val="002060"/>
                        </a:solidFill>
                        <a:latin typeface="Cambria Math" panose="02040503050406030204" pitchFamily="18" charset="0"/>
                      </a:rPr>
                      <m:t>𝑯</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m:t>
                    </m:r>
                  </m:oMath>
                </a14:m>
                <a:r>
                  <a:rPr lang="zh-CN" altLang="en-US" sz="1200" b="1">
                    <a:solidFill>
                      <a:srgbClr val="002060"/>
                    </a:solidFill>
                  </a:rPr>
                  <a:t>为真且</a:t>
                </a:r>
                <a14:m>
                  <m:oMath xmlns:m="http://schemas.openxmlformats.org/officeDocument/2006/math">
                    <m:r>
                      <a:rPr lang="en-US" altLang="zh-CN" sz="1200" b="1" i="1">
                        <a:solidFill>
                          <a:srgbClr val="002060"/>
                        </a:solidFill>
                        <a:latin typeface="Cambria Math" panose="02040503050406030204" pitchFamily="18" charset="0"/>
                      </a:rPr>
                      <m:t>𝑯</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𝒄</m:t>
                    </m:r>
                    <m:r>
                      <a:rPr lang="en-US" altLang="zh-CN" sz="1200" b="1" i="1">
                        <a:solidFill>
                          <a:srgbClr val="002060"/>
                        </a:solidFill>
                        <a:latin typeface="Cambria Math" panose="02040503050406030204" pitchFamily="18" charset="0"/>
                      </a:rPr>
                      <m:t>)</m:t>
                    </m:r>
                  </m:oMath>
                </a14:m>
                <a:r>
                  <a:rPr lang="zh-CN" altLang="en-US" sz="1200" b="1">
                    <a:solidFill>
                      <a:srgbClr val="002060"/>
                    </a:solidFill>
                  </a:rPr>
                  <a:t>为真，</a:t>
                </a:r>
                <a14:m>
                  <m:oMath xmlns:m="http://schemas.openxmlformats.org/officeDocument/2006/math">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𝒛𝑯</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𝒛</m:t>
                        </m:r>
                      </m:e>
                    </m:d>
                  </m:oMath>
                </a14:m>
                <a:r>
                  <a:rPr lang="zh-CN" altLang="en-US" sz="1200" b="1">
                    <a:solidFill>
                      <a:schemeClr val="accent2">
                        <a:lumMod val="50000"/>
                      </a:schemeClr>
                    </a:solidFill>
                  </a:rPr>
                  <a:t>的真值为假</a:t>
                </a:r>
                <a:endParaRPr lang="en-US" altLang="zh-CN" sz="1200" b="1">
                  <a:solidFill>
                    <a:srgbClr val="002060"/>
                  </a:solidFill>
                </a:endParaRPr>
              </a:p>
            </p:txBody>
          </p:sp>
        </mc:Choice>
        <mc:Fallback xmlns="">
          <p:sp>
            <p:nvSpPr>
              <p:cNvPr id="40" name="文本框 39">
                <a:extLst>
                  <a:ext uri="{FF2B5EF4-FFF2-40B4-BE49-F238E27FC236}">
                    <a16:creationId xmlns:a16="http://schemas.microsoft.com/office/drawing/2014/main" id="{90D8FD43-2C13-4860-B58D-A93F5F8F808E}"/>
                  </a:ext>
                </a:extLst>
              </p:cNvPr>
              <p:cNvSpPr txBox="1">
                <a:spLocks noRot="1" noChangeAspect="1" noMove="1" noResize="1" noEditPoints="1" noAdjustHandles="1" noChangeArrowheads="1" noChangeShapeType="1" noTextEdit="1"/>
              </p:cNvSpPr>
              <p:nvPr/>
            </p:nvSpPr>
            <p:spPr>
              <a:xfrm>
                <a:off x="5148470" y="2995924"/>
                <a:ext cx="3435644" cy="485454"/>
              </a:xfrm>
              <a:prstGeom prst="rect">
                <a:avLst/>
              </a:prstGeom>
              <a:blipFill>
                <a:blip r:embed="rId12"/>
                <a:stretch>
                  <a:fillRect b="-87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081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一阶逻辑公式的真值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一阶逻辑公式真值的计算</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17</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C8CC7B0-78A9-4C64-ABAB-BD4FE8922181}"/>
                  </a:ext>
                </a:extLst>
              </p:cNvPr>
              <p:cNvSpPr txBox="1"/>
              <p:nvPr/>
            </p:nvSpPr>
            <p:spPr>
              <a:xfrm>
                <a:off x="1106513" y="734007"/>
                <a:ext cx="6930968" cy="1713290"/>
              </a:xfrm>
              <a:prstGeom prst="rect">
                <a:avLst/>
              </a:prstGeom>
              <a:solidFill>
                <a:schemeClr val="accent4">
                  <a:lumMod val="20000"/>
                  <a:lumOff val="80000"/>
                  <a:alpha val="50000"/>
                </a:schemeClr>
              </a:solidFill>
            </p:spPr>
            <p:txBody>
              <a:bodyPr wrap="square" rtlCol="0">
                <a:spAutoFit/>
              </a:bodyPr>
              <a:lstStyle/>
              <a:p>
                <a:pPr algn="ctr">
                  <a:spcAft>
                    <a:spcPts val="450"/>
                  </a:spcAft>
                </a:pPr>
                <a:r>
                  <a:rPr lang="zh-CN" altLang="en-US" sz="1600" b="1">
                    <a:solidFill>
                      <a:srgbClr val="C00000"/>
                    </a:solidFill>
                  </a:rPr>
                  <a:t>量词公式在有限论域的展开</a:t>
                </a:r>
                <a:endParaRPr lang="en-US" altLang="zh-CN" sz="1600" b="1">
                  <a:solidFill>
                    <a:srgbClr val="C00000"/>
                  </a:solidFill>
                </a:endParaRPr>
              </a:p>
              <a:p>
                <a:pPr>
                  <a:spcBef>
                    <a:spcPts val="450"/>
                  </a:spcBef>
                  <a:spcAft>
                    <a:spcPts val="450"/>
                  </a:spcAft>
                </a:pPr>
                <a:r>
                  <a:rPr lang="zh-CN" altLang="en-US" sz="1400" b="1">
                    <a:solidFill>
                      <a:srgbClr val="002060"/>
                    </a:solidFill>
                    <a:latin typeface="楷体" panose="02010609060101010101" pitchFamily="49" charset="-122"/>
                    <a:ea typeface="楷体" panose="02010609060101010101" pitchFamily="49" charset="-122"/>
                  </a:rPr>
                  <a:t>当给定的解释的论域</a:t>
                </a:r>
                <a14:m>
                  <m:oMath xmlns:m="http://schemas.openxmlformats.org/officeDocument/2006/math">
                    <m:r>
                      <a:rPr lang="en-US" altLang="zh-CN" sz="1400" b="1" i="1">
                        <a:solidFill>
                          <a:srgbClr val="002060"/>
                        </a:solidFill>
                        <a:latin typeface="Cambria Math" panose="02040503050406030204" pitchFamily="18" charset="0"/>
                      </a:rPr>
                      <m:t>𝑫</m:t>
                    </m:r>
                  </m:oMath>
                </a14:m>
                <a:r>
                  <a:rPr lang="zh-CN" altLang="en-US" sz="1400" b="1">
                    <a:solidFill>
                      <a:srgbClr val="002060"/>
                    </a:solidFill>
                    <a:latin typeface="楷体" panose="02010609060101010101" pitchFamily="49" charset="-122"/>
                    <a:ea typeface="楷体" panose="02010609060101010101" pitchFamily="49" charset="-122"/>
                  </a:rPr>
                  <a:t>是有限集</a:t>
                </a:r>
                <a14:m>
                  <m:oMath xmlns:m="http://schemas.openxmlformats.org/officeDocument/2006/math">
                    <m:d>
                      <m:dPr>
                        <m:begChr m:val="{"/>
                        <m:endChr m:val="}"/>
                        <m:ctrlPr>
                          <a:rPr lang="en-US" altLang="zh-CN" sz="1400" b="1" i="1">
                            <a:solidFill>
                              <a:srgbClr val="002060"/>
                            </a:solidFill>
                            <a:latin typeface="Cambria Math" panose="02040503050406030204" pitchFamily="18" charset="0"/>
                          </a:rPr>
                        </m:ctrlPr>
                      </m:dPr>
                      <m:e>
                        <m:sSub>
                          <m:sSubPr>
                            <m:ctrlPr>
                              <a:rPr lang="en-US" altLang="zh-CN" sz="1400" b="1" i="1">
                                <a:solidFill>
                                  <a:srgbClr val="002060"/>
                                </a:solidFill>
                                <a:latin typeface="Cambria Math" panose="02040503050406030204" pitchFamily="18" charset="0"/>
                              </a:rPr>
                            </m:ctrlPr>
                          </m:sSubPr>
                          <m:e>
                            <m:r>
                              <a:rPr lang="en-US" altLang="zh-CN" sz="1400" b="1" i="1">
                                <a:solidFill>
                                  <a:srgbClr val="002060"/>
                                </a:solidFill>
                                <a:latin typeface="Cambria Math" panose="02040503050406030204" pitchFamily="18" charset="0"/>
                              </a:rPr>
                              <m:t>𝒂</m:t>
                            </m:r>
                          </m:e>
                          <m:sub>
                            <m:r>
                              <a:rPr lang="en-US" altLang="zh-CN" sz="1400" b="1" i="1">
                                <a:solidFill>
                                  <a:srgbClr val="002060"/>
                                </a:solidFill>
                                <a:latin typeface="Cambria Math" panose="02040503050406030204" pitchFamily="18" charset="0"/>
                              </a:rPr>
                              <m:t>𝟏</m:t>
                            </m:r>
                          </m:sub>
                        </m:sSub>
                        <m:r>
                          <a:rPr lang="en-US" altLang="zh-CN" sz="1400" b="1" i="1">
                            <a:solidFill>
                              <a:srgbClr val="002060"/>
                            </a:solidFill>
                            <a:latin typeface="Cambria Math" panose="02040503050406030204" pitchFamily="18" charset="0"/>
                          </a:rPr>
                          <m:t>, </m:t>
                        </m:r>
                        <m:sSub>
                          <m:sSubPr>
                            <m:ctrlPr>
                              <a:rPr lang="en-US" altLang="zh-CN" sz="1400" b="1" i="1">
                                <a:solidFill>
                                  <a:srgbClr val="002060"/>
                                </a:solidFill>
                                <a:latin typeface="Cambria Math" panose="02040503050406030204" pitchFamily="18" charset="0"/>
                              </a:rPr>
                            </m:ctrlPr>
                          </m:sSubPr>
                          <m:e>
                            <m:r>
                              <a:rPr lang="en-US" altLang="zh-CN" sz="1400" b="1" i="1">
                                <a:solidFill>
                                  <a:srgbClr val="002060"/>
                                </a:solidFill>
                                <a:latin typeface="Cambria Math" panose="02040503050406030204" pitchFamily="18" charset="0"/>
                              </a:rPr>
                              <m:t>𝒂</m:t>
                            </m:r>
                          </m:e>
                          <m:sub>
                            <m:r>
                              <a:rPr lang="en-US" altLang="zh-CN" sz="1400" b="1" i="1">
                                <a:solidFill>
                                  <a:srgbClr val="002060"/>
                                </a:solidFill>
                                <a:latin typeface="Cambria Math" panose="02040503050406030204" pitchFamily="18" charset="0"/>
                              </a:rPr>
                              <m:t>𝟐</m:t>
                            </m:r>
                          </m:sub>
                        </m:sSub>
                        <m:r>
                          <a:rPr lang="en-US" altLang="zh-CN" sz="1400" b="1" i="1">
                            <a:solidFill>
                              <a:srgbClr val="002060"/>
                            </a:solidFill>
                            <a:latin typeface="Cambria Math" panose="02040503050406030204" pitchFamily="18" charset="0"/>
                          </a:rPr>
                          <m:t>, ⋯, </m:t>
                        </m:r>
                        <m:sSub>
                          <m:sSubPr>
                            <m:ctrlPr>
                              <a:rPr lang="en-US" altLang="zh-CN" sz="1400" b="1" i="1">
                                <a:solidFill>
                                  <a:srgbClr val="002060"/>
                                </a:solidFill>
                                <a:latin typeface="Cambria Math" panose="02040503050406030204" pitchFamily="18" charset="0"/>
                              </a:rPr>
                            </m:ctrlPr>
                          </m:sSubPr>
                          <m:e>
                            <m:r>
                              <a:rPr lang="en-US" altLang="zh-CN" sz="1400" b="1" i="1">
                                <a:solidFill>
                                  <a:srgbClr val="002060"/>
                                </a:solidFill>
                                <a:latin typeface="Cambria Math" panose="02040503050406030204" pitchFamily="18" charset="0"/>
                              </a:rPr>
                              <m:t>𝒂</m:t>
                            </m:r>
                          </m:e>
                          <m:sub>
                            <m:r>
                              <a:rPr lang="en-US" altLang="zh-CN" sz="1400" b="1" i="1">
                                <a:solidFill>
                                  <a:srgbClr val="002060"/>
                                </a:solidFill>
                                <a:latin typeface="Cambria Math" panose="02040503050406030204" pitchFamily="18" charset="0"/>
                              </a:rPr>
                              <m:t>𝒏</m:t>
                            </m:r>
                          </m:sub>
                        </m:sSub>
                      </m:e>
                    </m:d>
                  </m:oMath>
                </a14:m>
                <a:r>
                  <a:rPr lang="zh-CN" altLang="en-US" sz="1400" b="1">
                    <a:solidFill>
                      <a:srgbClr val="002060"/>
                    </a:solidFill>
                    <a:latin typeface="楷体" panose="02010609060101010101" pitchFamily="49" charset="-122"/>
                    <a:ea typeface="楷体" panose="02010609060101010101" pitchFamily="49" charset="-122"/>
                  </a:rPr>
                  <a:t>时</a:t>
                </a:r>
              </a:p>
              <a:p>
                <a:pPr marL="257175" indent="-257175">
                  <a:spcBef>
                    <a:spcPts val="450"/>
                  </a:spcBef>
                  <a:spcAft>
                    <a:spcPts val="450"/>
                  </a:spcAft>
                  <a:buFont typeface="Arial" panose="020B0604020202020204" pitchFamily="34" charset="0"/>
                  <a:buChar char="•"/>
                </a:pPr>
                <a:r>
                  <a:rPr lang="zh-CN" altLang="en-US" sz="1400" b="1">
                    <a:solidFill>
                      <a:srgbClr val="C00000"/>
                    </a:solidFill>
                  </a:rPr>
                  <a:t>全称量词公式</a:t>
                </a:r>
                <a14:m>
                  <m:oMath xmlns:m="http://schemas.openxmlformats.org/officeDocument/2006/math">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𝒙𝑨</m:t>
                    </m:r>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𝒙</m:t>
                        </m:r>
                      </m:e>
                    </m:d>
                  </m:oMath>
                </a14:m>
                <a:r>
                  <a:rPr lang="zh-CN" altLang="en-US" sz="1400" b="1">
                    <a:solidFill>
                      <a:srgbClr val="C00000"/>
                    </a:solidFill>
                  </a:rPr>
                  <a:t>的真值等于</a:t>
                </a:r>
                <a14:m>
                  <m:oMath xmlns:m="http://schemas.openxmlformats.org/officeDocument/2006/math">
                    <m:r>
                      <a:rPr lang="en-US" altLang="zh-CN" sz="1400" b="1" i="1">
                        <a:solidFill>
                          <a:srgbClr val="C00000"/>
                        </a:solidFill>
                        <a:latin typeface="Cambria Math" panose="02040503050406030204" pitchFamily="18" charset="0"/>
                      </a:rPr>
                      <m:t>𝑨</m:t>
                    </m:r>
                    <m:d>
                      <m:dPr>
                        <m:ctrlPr>
                          <a:rPr lang="en-US" altLang="zh-CN" sz="1400" b="1" i="1">
                            <a:solidFill>
                              <a:srgbClr val="C00000"/>
                            </a:solidFill>
                            <a:latin typeface="Cambria Math" panose="02040503050406030204" pitchFamily="18" charset="0"/>
                          </a:rPr>
                        </m:ctrlPr>
                      </m:dPr>
                      <m:e>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𝒂</m:t>
                            </m:r>
                          </m:e>
                          <m:sub>
                            <m:r>
                              <a:rPr lang="en-US" altLang="zh-CN" sz="1400" b="1" i="1">
                                <a:solidFill>
                                  <a:srgbClr val="C00000"/>
                                </a:solidFill>
                                <a:latin typeface="Cambria Math" panose="02040503050406030204" pitchFamily="18" charset="0"/>
                              </a:rPr>
                              <m:t>𝟏</m:t>
                            </m:r>
                          </m:sub>
                        </m:sSub>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𝑨</m:t>
                    </m:r>
                    <m:d>
                      <m:dPr>
                        <m:ctrlPr>
                          <a:rPr lang="en-US" altLang="zh-CN" sz="1400" b="1" i="1">
                            <a:solidFill>
                              <a:srgbClr val="C00000"/>
                            </a:solidFill>
                            <a:latin typeface="Cambria Math" panose="02040503050406030204" pitchFamily="18" charset="0"/>
                          </a:rPr>
                        </m:ctrlPr>
                      </m:dPr>
                      <m:e>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𝒂</m:t>
                            </m:r>
                          </m:e>
                          <m:sub>
                            <m:r>
                              <a:rPr lang="en-US" altLang="zh-CN" sz="1400" b="1" i="1">
                                <a:solidFill>
                                  <a:srgbClr val="C00000"/>
                                </a:solidFill>
                                <a:latin typeface="Cambria Math" panose="02040503050406030204" pitchFamily="18" charset="0"/>
                              </a:rPr>
                              <m:t>𝟐</m:t>
                            </m:r>
                          </m:sub>
                        </m:sSub>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𝑨</m:t>
                    </m:r>
                    <m:d>
                      <m:dPr>
                        <m:ctrlPr>
                          <a:rPr lang="en-US" altLang="zh-CN" sz="1400" b="1" i="1">
                            <a:solidFill>
                              <a:srgbClr val="C00000"/>
                            </a:solidFill>
                            <a:latin typeface="Cambria Math" panose="02040503050406030204" pitchFamily="18" charset="0"/>
                          </a:rPr>
                        </m:ctrlPr>
                      </m:dPr>
                      <m:e>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𝒂</m:t>
                            </m:r>
                          </m:e>
                          <m:sub>
                            <m:r>
                              <a:rPr lang="en-US" altLang="zh-CN" sz="1400" b="1" i="1">
                                <a:solidFill>
                                  <a:srgbClr val="C00000"/>
                                </a:solidFill>
                                <a:latin typeface="Cambria Math" panose="02040503050406030204" pitchFamily="18" charset="0"/>
                              </a:rPr>
                              <m:t>𝒏</m:t>
                            </m:r>
                          </m:sub>
                        </m:sSub>
                      </m:e>
                    </m:d>
                  </m:oMath>
                </a14:m>
                <a:r>
                  <a:rPr lang="zh-CN" altLang="en-US" sz="1400" b="1">
                    <a:solidFill>
                      <a:srgbClr val="C00000"/>
                    </a:solidFill>
                  </a:rPr>
                  <a:t>的真值</a:t>
                </a:r>
              </a:p>
              <a:p>
                <a:pPr marL="257175" indent="-257175">
                  <a:spcBef>
                    <a:spcPts val="450"/>
                  </a:spcBef>
                  <a:spcAft>
                    <a:spcPts val="450"/>
                  </a:spcAft>
                  <a:buFont typeface="Arial" panose="020B0604020202020204" pitchFamily="34" charset="0"/>
                  <a:buChar char="•"/>
                </a:pPr>
                <a:r>
                  <a:rPr lang="zh-CN" altLang="en-US" sz="1400" b="1">
                    <a:solidFill>
                      <a:srgbClr val="C00000"/>
                    </a:solidFill>
                  </a:rPr>
                  <a:t>存在量词公式</a:t>
                </a:r>
                <a14:m>
                  <m:oMath xmlns:m="http://schemas.openxmlformats.org/officeDocument/2006/math">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𝒙𝑨</m:t>
                    </m:r>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𝒙</m:t>
                        </m:r>
                      </m:e>
                    </m:d>
                  </m:oMath>
                </a14:m>
                <a:r>
                  <a:rPr lang="zh-CN" altLang="en-US" sz="1400" b="1">
                    <a:solidFill>
                      <a:srgbClr val="C00000"/>
                    </a:solidFill>
                  </a:rPr>
                  <a:t>的真值等于</a:t>
                </a:r>
                <a14:m>
                  <m:oMath xmlns:m="http://schemas.openxmlformats.org/officeDocument/2006/math">
                    <m:r>
                      <a:rPr lang="en-US" altLang="zh-CN" sz="1400" b="1" i="1">
                        <a:solidFill>
                          <a:srgbClr val="C00000"/>
                        </a:solidFill>
                        <a:latin typeface="Cambria Math" panose="02040503050406030204" pitchFamily="18" charset="0"/>
                      </a:rPr>
                      <m:t>𝑨</m:t>
                    </m:r>
                    <m:d>
                      <m:dPr>
                        <m:ctrlPr>
                          <a:rPr lang="en-US" altLang="zh-CN" sz="1400" b="1" i="1">
                            <a:solidFill>
                              <a:srgbClr val="C00000"/>
                            </a:solidFill>
                            <a:latin typeface="Cambria Math" panose="02040503050406030204" pitchFamily="18" charset="0"/>
                          </a:rPr>
                        </m:ctrlPr>
                      </m:dPr>
                      <m:e>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𝒂</m:t>
                            </m:r>
                          </m:e>
                          <m:sub>
                            <m:r>
                              <a:rPr lang="en-US" altLang="zh-CN" sz="1400" b="1" i="1">
                                <a:solidFill>
                                  <a:srgbClr val="C00000"/>
                                </a:solidFill>
                                <a:latin typeface="Cambria Math" panose="02040503050406030204" pitchFamily="18" charset="0"/>
                              </a:rPr>
                              <m:t>𝟏</m:t>
                            </m:r>
                          </m:sub>
                        </m:sSub>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𝑨</m:t>
                    </m:r>
                    <m:d>
                      <m:dPr>
                        <m:ctrlPr>
                          <a:rPr lang="en-US" altLang="zh-CN" sz="1400" b="1" i="1">
                            <a:solidFill>
                              <a:srgbClr val="C00000"/>
                            </a:solidFill>
                            <a:latin typeface="Cambria Math" panose="02040503050406030204" pitchFamily="18" charset="0"/>
                          </a:rPr>
                        </m:ctrlPr>
                      </m:dPr>
                      <m:e>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𝒂</m:t>
                            </m:r>
                          </m:e>
                          <m:sub>
                            <m:r>
                              <a:rPr lang="en-US" altLang="zh-CN" sz="1400" b="1" i="1">
                                <a:solidFill>
                                  <a:srgbClr val="C00000"/>
                                </a:solidFill>
                                <a:latin typeface="Cambria Math" panose="02040503050406030204" pitchFamily="18" charset="0"/>
                              </a:rPr>
                              <m:t>𝟐</m:t>
                            </m:r>
                          </m:sub>
                        </m:sSub>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𝑨</m:t>
                    </m:r>
                    <m:d>
                      <m:dPr>
                        <m:ctrlPr>
                          <a:rPr lang="en-US" altLang="zh-CN" sz="1400" b="1" i="1">
                            <a:solidFill>
                              <a:srgbClr val="C00000"/>
                            </a:solidFill>
                            <a:latin typeface="Cambria Math" panose="02040503050406030204" pitchFamily="18" charset="0"/>
                          </a:rPr>
                        </m:ctrlPr>
                      </m:dPr>
                      <m:e>
                        <m:sSub>
                          <m:sSubPr>
                            <m:ctrlPr>
                              <a:rPr lang="en-US" altLang="zh-CN" sz="1400" b="1" i="1">
                                <a:solidFill>
                                  <a:srgbClr val="C00000"/>
                                </a:solidFill>
                                <a:latin typeface="Cambria Math" panose="02040503050406030204" pitchFamily="18" charset="0"/>
                              </a:rPr>
                            </m:ctrlPr>
                          </m:sSubPr>
                          <m:e>
                            <m:r>
                              <a:rPr lang="en-US" altLang="zh-CN" sz="1400" b="1" i="1">
                                <a:solidFill>
                                  <a:srgbClr val="C00000"/>
                                </a:solidFill>
                                <a:latin typeface="Cambria Math" panose="02040503050406030204" pitchFamily="18" charset="0"/>
                              </a:rPr>
                              <m:t>𝒂</m:t>
                            </m:r>
                          </m:e>
                          <m:sub>
                            <m:r>
                              <a:rPr lang="en-US" altLang="zh-CN" sz="1400" b="1" i="1">
                                <a:solidFill>
                                  <a:srgbClr val="C00000"/>
                                </a:solidFill>
                                <a:latin typeface="Cambria Math" panose="02040503050406030204" pitchFamily="18" charset="0"/>
                              </a:rPr>
                              <m:t>𝒏</m:t>
                            </m:r>
                          </m:sub>
                        </m:sSub>
                      </m:e>
                    </m:d>
                  </m:oMath>
                </a14:m>
                <a:r>
                  <a:rPr lang="zh-CN" altLang="en-US" sz="1400" b="1">
                    <a:solidFill>
                      <a:srgbClr val="C00000"/>
                    </a:solidFill>
                  </a:rPr>
                  <a:t>的真值</a:t>
                </a:r>
              </a:p>
              <a:p>
                <a:pPr marL="600075" lvl="1" indent="-257175">
                  <a:spcBef>
                    <a:spcPts val="450"/>
                  </a:spcBef>
                  <a:spcAft>
                    <a:spcPts val="450"/>
                  </a:spcAft>
                  <a:buFont typeface="Arial" panose="020B0604020202020204" pitchFamily="34" charset="0"/>
                  <a:buChar char="•"/>
                </a:pPr>
                <a14:m>
                  <m:oMath xmlns:m="http://schemas.openxmlformats.org/officeDocument/2006/math">
                    <m:r>
                      <a:rPr lang="en-US" altLang="zh-CN" sz="1400" b="1" i="1">
                        <a:solidFill>
                          <a:schemeClr val="accent6">
                            <a:lumMod val="50000"/>
                          </a:schemeClr>
                        </a:solidFill>
                        <a:latin typeface="Cambria Math" panose="02040503050406030204" pitchFamily="18" charset="0"/>
                      </a:rPr>
                      <m:t>𝑨</m:t>
                    </m:r>
                    <m:d>
                      <m:dPr>
                        <m:ctrlPr>
                          <a:rPr lang="en-US" altLang="zh-CN" sz="1400" b="1" i="1">
                            <a:solidFill>
                              <a:schemeClr val="accent6">
                                <a:lumMod val="50000"/>
                              </a:schemeClr>
                            </a:solidFill>
                            <a:latin typeface="Cambria Math" panose="02040503050406030204" pitchFamily="18" charset="0"/>
                          </a:rPr>
                        </m:ctrlPr>
                      </m:dPr>
                      <m:e>
                        <m:sSub>
                          <m:sSubPr>
                            <m:ctrlPr>
                              <a:rPr lang="en-US" altLang="zh-CN" sz="1400" b="1" i="1">
                                <a:solidFill>
                                  <a:schemeClr val="accent6">
                                    <a:lumMod val="50000"/>
                                  </a:schemeClr>
                                </a:solidFill>
                                <a:latin typeface="Cambria Math" panose="02040503050406030204" pitchFamily="18" charset="0"/>
                              </a:rPr>
                            </m:ctrlPr>
                          </m:sSubPr>
                          <m:e>
                            <m:r>
                              <a:rPr lang="en-US" altLang="zh-CN" sz="1400" b="1" i="1">
                                <a:solidFill>
                                  <a:schemeClr val="accent6">
                                    <a:lumMod val="50000"/>
                                  </a:schemeClr>
                                </a:solidFill>
                                <a:latin typeface="Cambria Math" panose="02040503050406030204" pitchFamily="18" charset="0"/>
                              </a:rPr>
                              <m:t>𝒂</m:t>
                            </m:r>
                          </m:e>
                          <m:sub>
                            <m:r>
                              <a:rPr lang="en-US" altLang="zh-CN" sz="1400" b="1" i="1">
                                <a:solidFill>
                                  <a:schemeClr val="accent6">
                                    <a:lumMod val="50000"/>
                                  </a:schemeClr>
                                </a:solidFill>
                                <a:latin typeface="Cambria Math" panose="02040503050406030204" pitchFamily="18" charset="0"/>
                              </a:rPr>
                              <m:t>𝒊</m:t>
                            </m:r>
                          </m:sub>
                        </m:sSub>
                      </m:e>
                    </m:d>
                  </m:oMath>
                </a14:m>
                <a:r>
                  <a:rPr lang="zh-CN" altLang="en-US" sz="1400" b="1">
                    <a:solidFill>
                      <a:schemeClr val="accent6">
                        <a:lumMod val="50000"/>
                      </a:schemeClr>
                    </a:solidFill>
                    <a:latin typeface="+mn-ea"/>
                  </a:rPr>
                  <a:t>是用论域元素</a:t>
                </a:r>
                <a14:m>
                  <m:oMath xmlns:m="http://schemas.openxmlformats.org/officeDocument/2006/math">
                    <m:sSub>
                      <m:sSubPr>
                        <m:ctrlPr>
                          <a:rPr lang="en-US" altLang="zh-CN" sz="1400" b="1" i="1">
                            <a:solidFill>
                              <a:schemeClr val="accent6">
                                <a:lumMod val="50000"/>
                              </a:schemeClr>
                            </a:solidFill>
                            <a:latin typeface="Cambria Math" panose="02040503050406030204" pitchFamily="18" charset="0"/>
                          </a:rPr>
                        </m:ctrlPr>
                      </m:sSubPr>
                      <m:e>
                        <m:r>
                          <a:rPr lang="en-US" altLang="zh-CN" sz="1400" b="1" i="1">
                            <a:solidFill>
                              <a:schemeClr val="accent6">
                                <a:lumMod val="50000"/>
                              </a:schemeClr>
                            </a:solidFill>
                            <a:latin typeface="Cambria Math" panose="02040503050406030204" pitchFamily="18" charset="0"/>
                          </a:rPr>
                          <m:t>𝒂</m:t>
                        </m:r>
                      </m:e>
                      <m:sub>
                        <m:r>
                          <a:rPr lang="en-US" altLang="zh-CN" sz="1400" b="1" i="1">
                            <a:solidFill>
                              <a:schemeClr val="accent6">
                                <a:lumMod val="50000"/>
                              </a:schemeClr>
                            </a:solidFill>
                            <a:latin typeface="Cambria Math" panose="02040503050406030204" pitchFamily="18" charset="0"/>
                          </a:rPr>
                          <m:t>𝒊</m:t>
                        </m:r>
                      </m:sub>
                    </m:sSub>
                  </m:oMath>
                </a14:m>
                <a:r>
                  <a:rPr lang="zh-CN" altLang="en-US" sz="1400" b="1">
                    <a:solidFill>
                      <a:schemeClr val="accent6">
                        <a:lumMod val="50000"/>
                      </a:schemeClr>
                    </a:solidFill>
                    <a:latin typeface="+mn-ea"/>
                  </a:rPr>
                  <a:t>替换</a:t>
                </a:r>
                <a14:m>
                  <m:oMath xmlns:m="http://schemas.openxmlformats.org/officeDocument/2006/math">
                    <m:r>
                      <a:rPr lang="en-US" altLang="zh-CN" sz="1400" b="1" i="1">
                        <a:solidFill>
                          <a:schemeClr val="accent6">
                            <a:lumMod val="50000"/>
                          </a:schemeClr>
                        </a:solidFill>
                        <a:latin typeface="Cambria Math" panose="02040503050406030204" pitchFamily="18" charset="0"/>
                      </a:rPr>
                      <m:t>𝑨</m:t>
                    </m:r>
                    <m:d>
                      <m:dPr>
                        <m:ctrlPr>
                          <a:rPr lang="en-US" altLang="zh-CN" sz="1400" b="1" i="1">
                            <a:solidFill>
                              <a:schemeClr val="accent6">
                                <a:lumMod val="50000"/>
                              </a:schemeClr>
                            </a:solidFill>
                            <a:latin typeface="Cambria Math" panose="02040503050406030204" pitchFamily="18" charset="0"/>
                          </a:rPr>
                        </m:ctrlPr>
                      </m:dPr>
                      <m:e>
                        <m:r>
                          <a:rPr lang="en-US" altLang="zh-CN" sz="1400" b="1" i="1">
                            <a:solidFill>
                              <a:schemeClr val="accent6">
                                <a:lumMod val="50000"/>
                              </a:schemeClr>
                            </a:solidFill>
                            <a:latin typeface="Cambria Math" panose="02040503050406030204" pitchFamily="18" charset="0"/>
                          </a:rPr>
                          <m:t>𝒙</m:t>
                        </m:r>
                      </m:e>
                    </m:d>
                  </m:oMath>
                </a14:m>
                <a:r>
                  <a:rPr lang="zh-CN" altLang="en-US" sz="1400" b="1">
                    <a:solidFill>
                      <a:schemeClr val="accent6">
                        <a:lumMod val="50000"/>
                      </a:schemeClr>
                    </a:solidFill>
                    <a:latin typeface="+mn-ea"/>
                  </a:rPr>
                  <a:t>中个体变量</a:t>
                </a:r>
                <a14:m>
                  <m:oMath xmlns:m="http://schemas.openxmlformats.org/officeDocument/2006/math">
                    <m:r>
                      <a:rPr lang="en-US" altLang="zh-CN" sz="1400" b="1" i="1">
                        <a:solidFill>
                          <a:schemeClr val="accent6">
                            <a:lumMod val="50000"/>
                          </a:schemeClr>
                        </a:solidFill>
                        <a:latin typeface="Cambria Math" panose="02040503050406030204" pitchFamily="18" charset="0"/>
                      </a:rPr>
                      <m:t>𝒙</m:t>
                    </m:r>
                  </m:oMath>
                </a14:m>
                <a:r>
                  <a:rPr lang="zh-CN" altLang="en-US" sz="1400" b="1">
                    <a:solidFill>
                      <a:schemeClr val="accent6">
                        <a:lumMod val="50000"/>
                      </a:schemeClr>
                    </a:solidFill>
                    <a:latin typeface="+mn-ea"/>
                  </a:rPr>
                  <a:t>的每一处自由出现得到的简记公式</a:t>
                </a:r>
              </a:p>
            </p:txBody>
          </p:sp>
        </mc:Choice>
        <mc:Fallback xmlns="">
          <p:sp>
            <p:nvSpPr>
              <p:cNvPr id="8" name="文本框 7">
                <a:extLst>
                  <a:ext uri="{FF2B5EF4-FFF2-40B4-BE49-F238E27FC236}">
                    <a16:creationId xmlns:a16="http://schemas.microsoft.com/office/drawing/2014/main" id="{6C8CC7B0-78A9-4C64-ABAB-BD4FE8922181}"/>
                  </a:ext>
                </a:extLst>
              </p:cNvPr>
              <p:cNvSpPr txBox="1">
                <a:spLocks noRot="1" noChangeAspect="1" noMove="1" noResize="1" noEditPoints="1" noAdjustHandles="1" noChangeArrowheads="1" noChangeShapeType="1" noTextEdit="1"/>
              </p:cNvSpPr>
              <p:nvPr/>
            </p:nvSpPr>
            <p:spPr>
              <a:xfrm>
                <a:off x="1106513" y="734007"/>
                <a:ext cx="6930968" cy="1713290"/>
              </a:xfrm>
              <a:prstGeom prst="rect">
                <a:avLst/>
              </a:prstGeom>
              <a:blipFill>
                <a:blip r:embed="rId2"/>
                <a:stretch>
                  <a:fillRect l="-264" t="-1068" b="-32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BAE64E6-8030-4BA4-B219-6DAD4952A402}"/>
                  </a:ext>
                </a:extLst>
              </p:cNvPr>
              <p:cNvSpPr txBox="1"/>
              <p:nvPr/>
            </p:nvSpPr>
            <p:spPr>
              <a:xfrm>
                <a:off x="874105" y="2667705"/>
                <a:ext cx="7395784" cy="1992853"/>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300"/>
                  </a:spcAft>
                </a:pPr>
                <a:r>
                  <a:rPr lang="zh-CN" altLang="en-US" sz="1600" b="1">
                    <a:solidFill>
                      <a:srgbClr val="C00000"/>
                    </a:solidFill>
                  </a:rPr>
                  <a:t>个体变量指派函数只用于指派自由变量的值</a:t>
                </a:r>
                <a:endParaRPr lang="en-US" altLang="zh-CN" sz="1600" b="1">
                  <a:solidFill>
                    <a:srgbClr val="C00000"/>
                  </a:solidFill>
                </a:endParaRPr>
              </a:p>
              <a:p>
                <a:pPr marL="257175" indent="-257175">
                  <a:spcBef>
                    <a:spcPts val="600"/>
                  </a:spcBef>
                  <a:spcAft>
                    <a:spcPts val="300"/>
                  </a:spcAft>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公式</a:t>
                </a:r>
                <a14:m>
                  <m:oMath xmlns:m="http://schemas.openxmlformats.org/officeDocument/2006/math">
                    <m:r>
                      <a:rPr lang="en-US" altLang="zh-CN" sz="1400" b="1" i="1">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在给定解释和个体变量指派函数</a:t>
                </a:r>
                <a14:m>
                  <m:oMath xmlns:m="http://schemas.openxmlformats.org/officeDocument/2006/math">
                    <m:r>
                      <a:rPr lang="en-US" altLang="zh-CN" sz="1400" b="1" i="1">
                        <a:solidFill>
                          <a:srgbClr val="002060"/>
                        </a:solidFill>
                        <a:latin typeface="Cambria Math" panose="02040503050406030204" pitchFamily="18" charset="0"/>
                      </a:rPr>
                      <m:t>𝝈</m:t>
                    </m:r>
                  </m:oMath>
                </a14:m>
                <a:r>
                  <a:rPr lang="zh-CN" altLang="en-US" sz="1400" b="1">
                    <a:solidFill>
                      <a:srgbClr val="002060"/>
                    </a:solidFill>
                    <a:latin typeface="楷体" panose="02010609060101010101" pitchFamily="49" charset="-122"/>
                    <a:ea typeface="楷体" panose="02010609060101010101" pitchFamily="49" charset="-122"/>
                  </a:rPr>
                  <a:t>下的真值与</a:t>
                </a:r>
                <a14:m>
                  <m:oMath xmlns:m="http://schemas.openxmlformats.org/officeDocument/2006/math">
                    <m:r>
                      <a:rPr lang="en-US" altLang="zh-CN" sz="1400" b="1" i="1">
                        <a:solidFill>
                          <a:srgbClr val="002060"/>
                        </a:solidFill>
                        <a:latin typeface="Cambria Math" panose="02040503050406030204" pitchFamily="18" charset="0"/>
                      </a:rPr>
                      <m:t>𝝈</m:t>
                    </m:r>
                  </m:oMath>
                </a14:m>
                <a:r>
                  <a:rPr lang="zh-CN" altLang="en-US" sz="1400" b="1">
                    <a:solidFill>
                      <a:srgbClr val="002060"/>
                    </a:solidFill>
                    <a:latin typeface="楷体" panose="02010609060101010101" pitchFamily="49" charset="-122"/>
                    <a:ea typeface="楷体" panose="02010609060101010101" pitchFamily="49" charset="-122"/>
                  </a:rPr>
                  <a:t>对</a:t>
                </a:r>
                <a14:m>
                  <m:oMath xmlns:m="http://schemas.openxmlformats.org/officeDocument/2006/math">
                    <m:r>
                      <a:rPr lang="en-US" altLang="zh-CN" sz="1400" b="1" i="1">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中约束变量的指派无关</a:t>
                </a:r>
              </a:p>
              <a:p>
                <a:pPr marL="600075" lvl="1" indent="-257175">
                  <a:spcBef>
                    <a:spcPts val="600"/>
                  </a:spcBef>
                  <a:spcAft>
                    <a:spcPts val="300"/>
                  </a:spcAft>
                  <a:buFont typeface="Arial" panose="020B0604020202020204" pitchFamily="34" charset="0"/>
                  <a:buChar char="•"/>
                </a:pPr>
                <a:r>
                  <a:rPr lang="zh-CN" altLang="en-US" sz="1400" b="1">
                    <a:solidFill>
                      <a:schemeClr val="accent6">
                        <a:lumMod val="50000"/>
                      </a:schemeClr>
                    </a:solidFill>
                    <a:latin typeface="+mn-ea"/>
                  </a:rPr>
                  <a:t>个体变量指派函数用于确定公式</a:t>
                </a:r>
                <a14:m>
                  <m:oMath xmlns:m="http://schemas.openxmlformats.org/officeDocument/2006/math">
                    <m:r>
                      <a:rPr lang="en-US" altLang="zh-CN" sz="1400" b="1" i="1">
                        <a:solidFill>
                          <a:schemeClr val="accent6">
                            <a:lumMod val="50000"/>
                          </a:schemeClr>
                        </a:solidFill>
                        <a:latin typeface="Cambria Math" panose="02040503050406030204" pitchFamily="18" charset="0"/>
                      </a:rPr>
                      <m:t>𝑨</m:t>
                    </m:r>
                  </m:oMath>
                </a14:m>
                <a:r>
                  <a:rPr lang="zh-CN" altLang="en-US" sz="1400" b="1">
                    <a:solidFill>
                      <a:schemeClr val="accent6">
                        <a:lumMod val="50000"/>
                      </a:schemeClr>
                    </a:solidFill>
                    <a:latin typeface="+mn-ea"/>
                  </a:rPr>
                  <a:t>中自由变量被指派为论域的哪个元素</a:t>
                </a:r>
              </a:p>
              <a:p>
                <a:pPr marL="600075" lvl="1" indent="-257175">
                  <a:spcBef>
                    <a:spcPts val="600"/>
                  </a:spcBef>
                  <a:spcAft>
                    <a:spcPts val="300"/>
                  </a:spcAft>
                  <a:buFont typeface="Arial" panose="020B0604020202020204" pitchFamily="34" charset="0"/>
                  <a:buChar char="•"/>
                </a:pPr>
                <a:r>
                  <a:rPr lang="zh-CN" altLang="en-US" sz="1400" b="1">
                    <a:solidFill>
                      <a:schemeClr val="accent6">
                        <a:lumMod val="50000"/>
                      </a:schemeClr>
                    </a:solidFill>
                    <a:latin typeface="+mn-ea"/>
                  </a:rPr>
                  <a:t>在确定闭公式（即不含自由变量的公式）的真值时不需要个体变量指派函数</a:t>
                </a:r>
              </a:p>
              <a:p>
                <a:pPr marL="257175" indent="-257175">
                  <a:spcBef>
                    <a:spcPts val="600"/>
                  </a:spcBef>
                  <a:spcAft>
                    <a:spcPts val="300"/>
                  </a:spcAft>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对公式</a:t>
                </a:r>
                <a14:m>
                  <m:oMath xmlns:m="http://schemas.openxmlformats.org/officeDocument/2006/math">
                    <m:r>
                      <a:rPr lang="en-US" altLang="zh-CN" sz="1400" b="1">
                        <a:solidFill>
                          <a:srgbClr val="002060"/>
                        </a:solidFill>
                        <a:latin typeface="Cambria Math" panose="02040503050406030204" pitchFamily="18" charset="0"/>
                        <a:ea typeface="楷体" panose="02010609060101010101" pitchFamily="49" charset="-122"/>
                      </a:rPr>
                      <m:t>𝑨</m:t>
                    </m:r>
                  </m:oMath>
                </a14:m>
                <a:r>
                  <a:rPr lang="zh-CN" altLang="en-US" sz="1400" b="1">
                    <a:solidFill>
                      <a:srgbClr val="002060"/>
                    </a:solidFill>
                    <a:latin typeface="楷体" panose="02010609060101010101" pitchFamily="49" charset="-122"/>
                    <a:ea typeface="楷体" panose="02010609060101010101" pitchFamily="49" charset="-122"/>
                  </a:rPr>
                  <a:t>使用约束变量改名规则得到的公式</a:t>
                </a:r>
                <a14:m>
                  <m:oMath xmlns:m="http://schemas.openxmlformats.org/officeDocument/2006/math">
                    <m:r>
                      <a:rPr lang="en-US" altLang="zh-CN" sz="1400" b="1">
                        <a:solidFill>
                          <a:srgbClr val="002060"/>
                        </a:solidFill>
                        <a:latin typeface="Cambria Math" panose="02040503050406030204" pitchFamily="18" charset="0"/>
                        <a:ea typeface="楷体" panose="02010609060101010101" pitchFamily="49" charset="-122"/>
                      </a:rPr>
                      <m:t>𝑨</m:t>
                    </m:r>
                    <m:r>
                      <a:rPr lang="en-US" altLang="zh-CN" sz="1400" b="1">
                        <a:solidFill>
                          <a:srgbClr val="002060"/>
                        </a:solidFill>
                        <a:latin typeface="Cambria Math" panose="02040503050406030204" pitchFamily="18" charset="0"/>
                        <a:ea typeface="楷体" panose="02010609060101010101" pitchFamily="49" charset="-122"/>
                      </a:rPr>
                      <m:t>′</m:t>
                    </m:r>
                  </m:oMath>
                </a14:m>
                <a:r>
                  <a:rPr lang="zh-CN" altLang="en-US" sz="1400" b="1">
                    <a:solidFill>
                      <a:srgbClr val="002060"/>
                    </a:solidFill>
                    <a:latin typeface="楷体" panose="02010609060101010101" pitchFamily="49" charset="-122"/>
                    <a:ea typeface="楷体" panose="02010609060101010101" pitchFamily="49" charset="-122"/>
                  </a:rPr>
                  <a:t>总与公式</a:t>
                </a:r>
                <a14:m>
                  <m:oMath xmlns:m="http://schemas.openxmlformats.org/officeDocument/2006/math">
                    <m:r>
                      <a:rPr lang="en-US" altLang="zh-CN" sz="1400" b="1">
                        <a:solidFill>
                          <a:srgbClr val="002060"/>
                        </a:solidFill>
                        <a:latin typeface="Cambria Math" panose="02040503050406030204" pitchFamily="18" charset="0"/>
                        <a:ea typeface="楷体" panose="02010609060101010101" pitchFamily="49" charset="-122"/>
                      </a:rPr>
                      <m:t>𝑨</m:t>
                    </m:r>
                  </m:oMath>
                </a14:m>
                <a:r>
                  <a:rPr lang="zh-CN" altLang="en-US" sz="1400" b="1">
                    <a:solidFill>
                      <a:srgbClr val="002060"/>
                    </a:solidFill>
                    <a:latin typeface="楷体" panose="02010609060101010101" pitchFamily="49" charset="-122"/>
                    <a:ea typeface="楷体" panose="02010609060101010101" pitchFamily="49" charset="-122"/>
                  </a:rPr>
                  <a:t>有相同的真值</a:t>
                </a:r>
              </a:p>
              <a:p>
                <a:pPr marL="600075" lvl="1" indent="-257175">
                  <a:spcBef>
                    <a:spcPts val="600"/>
                  </a:spcBef>
                  <a:spcAft>
                    <a:spcPts val="300"/>
                  </a:spcAft>
                  <a:buFont typeface="Arial" panose="020B0604020202020204" pitchFamily="34" charset="0"/>
                  <a:buChar char="•"/>
                </a:pPr>
                <a:r>
                  <a:rPr lang="zh-CN" altLang="en-US" sz="1400" b="1">
                    <a:solidFill>
                      <a:schemeClr val="accent6">
                        <a:lumMod val="50000"/>
                      </a:schemeClr>
                    </a:solidFill>
                    <a:latin typeface="等线" panose="02010600030101010101" pitchFamily="2" charset="-122"/>
                    <a:ea typeface="等线" panose="02010600030101010101" pitchFamily="2" charset="-122"/>
                  </a:rPr>
                  <a:t>也即对任意解释和任意个体变量指派函数，使用</a:t>
                </a:r>
                <a:r>
                  <a:rPr lang="zh-CN" altLang="en-US" sz="1400" b="1">
                    <a:solidFill>
                      <a:srgbClr val="C00000"/>
                    </a:solidFill>
                    <a:latin typeface="黑体" panose="02010609060101010101" pitchFamily="49" charset="-122"/>
                    <a:ea typeface="黑体" panose="02010609060101010101" pitchFamily="49" charset="-122"/>
                  </a:rPr>
                  <a:t>约束变量改名规则不改变公式的真值</a:t>
                </a:r>
              </a:p>
            </p:txBody>
          </p:sp>
        </mc:Choice>
        <mc:Fallback xmlns="">
          <p:sp>
            <p:nvSpPr>
              <p:cNvPr id="9" name="文本框 8">
                <a:extLst>
                  <a:ext uri="{FF2B5EF4-FFF2-40B4-BE49-F238E27FC236}">
                    <a16:creationId xmlns:a16="http://schemas.microsoft.com/office/drawing/2014/main" id="{FBAE64E6-8030-4BA4-B219-6DAD4952A402}"/>
                  </a:ext>
                </a:extLst>
              </p:cNvPr>
              <p:cNvSpPr txBox="1">
                <a:spLocks noRot="1" noChangeAspect="1" noMove="1" noResize="1" noEditPoints="1" noAdjustHandles="1" noChangeArrowheads="1" noChangeShapeType="1" noTextEdit="1"/>
              </p:cNvSpPr>
              <p:nvPr/>
            </p:nvSpPr>
            <p:spPr>
              <a:xfrm>
                <a:off x="874105" y="2667705"/>
                <a:ext cx="7395784" cy="1992853"/>
              </a:xfrm>
              <a:prstGeom prst="rect">
                <a:avLst/>
              </a:prstGeom>
              <a:blipFill>
                <a:blip r:embed="rId3"/>
                <a:stretch>
                  <a:fillRect l="-82" t="-917" b="-2446"/>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5096CD7D-96E5-4AB9-9687-A8C5AB002483}"/>
              </a:ext>
            </a:extLst>
          </p:cNvPr>
          <p:cNvSpPr txBox="1"/>
          <p:nvPr/>
        </p:nvSpPr>
        <p:spPr>
          <a:xfrm>
            <a:off x="6104238" y="919628"/>
            <a:ext cx="2398059" cy="461665"/>
          </a:xfrm>
          <a:prstGeom prst="rect">
            <a:avLst/>
          </a:prstGeom>
          <a:solidFill>
            <a:schemeClr val="accent4">
              <a:lumMod val="40000"/>
              <a:lumOff val="60000"/>
            </a:schemeClr>
          </a:solidFill>
        </p:spPr>
        <p:txBody>
          <a:bodyPr wrap="square" rtlCol="0">
            <a:spAutoFit/>
          </a:bodyPr>
          <a:lstStyle/>
          <a:p>
            <a:r>
              <a:rPr lang="zh-CN" altLang="en-US" sz="1200" b="1">
                <a:solidFill>
                  <a:schemeClr val="accent2">
                    <a:lumMod val="50000"/>
                  </a:schemeClr>
                </a:solidFill>
              </a:rPr>
              <a:t>在有限论域，全称量词展开为合取式，存在量词展开为析取式！</a:t>
            </a:r>
          </a:p>
        </p:txBody>
      </p:sp>
    </p:spTree>
    <p:extLst>
      <p:ext uri="{BB962C8B-B14F-4D97-AF65-F5344CB8AC3E}">
        <p14:creationId xmlns:p14="http://schemas.microsoft.com/office/powerpoint/2010/main" val="2767607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一阶逻辑公式的真值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一阶逻辑公式真值计算练习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18</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347019E-546B-4874-B407-5A1C5E43817C}"/>
                  </a:ext>
                </a:extLst>
              </p:cNvPr>
              <p:cNvSpPr txBox="1"/>
              <p:nvPr/>
            </p:nvSpPr>
            <p:spPr>
              <a:xfrm>
                <a:off x="1298576" y="1028075"/>
                <a:ext cx="6546842" cy="728405"/>
              </a:xfrm>
              <a:prstGeom prst="rect">
                <a:avLst/>
              </a:prstGeom>
              <a:solidFill>
                <a:schemeClr val="accent6">
                  <a:lumMod val="20000"/>
                  <a:lumOff val="80000"/>
                  <a:alpha val="15000"/>
                </a:schemeClr>
              </a:solidFill>
              <a:ln w="12700">
                <a:solidFill>
                  <a:schemeClr val="accent1">
                    <a:shade val="50000"/>
                  </a:schemeClr>
                </a:solidFill>
                <a:prstDash val="sysDash"/>
              </a:ln>
            </p:spPr>
            <p:txBody>
              <a:bodyPr wrap="square" rtlCol="0">
                <a:spAutoFit/>
              </a:bodyPr>
              <a:lstStyle/>
              <a:p>
                <a:pPr algn="ctr">
                  <a:spcAft>
                    <a:spcPts val="450"/>
                  </a:spcAft>
                </a:pPr>
                <a:r>
                  <a:rPr lang="zh-CN" altLang="en-US" sz="1800" b="1">
                    <a:solidFill>
                      <a:srgbClr val="C00000"/>
                    </a:solidFill>
                  </a:rPr>
                  <a:t>给定下面的解释和个体变量指派函数</a:t>
                </a:r>
                <a:endParaRPr lang="en-US" altLang="zh-CN" sz="1800" b="1">
                  <a:solidFill>
                    <a:srgbClr val="C00000"/>
                  </a:solidFill>
                </a:endParaRPr>
              </a:p>
              <a:p>
                <a:pPr marL="214313" indent="-214313">
                  <a:spcBef>
                    <a:spcPts val="450"/>
                  </a:spcBef>
                  <a:spcAft>
                    <a:spcPts val="450"/>
                  </a:spcAft>
                  <a:buFont typeface="Arial" panose="020B0604020202020204" pitchFamily="34" charset="0"/>
                  <a:buChar char="•"/>
                </a:pPr>
                <a:r>
                  <a:rPr lang="zh-CN" altLang="en-US" sz="1500" b="1">
                    <a:solidFill>
                      <a:srgbClr val="C00000"/>
                    </a:solidFill>
                    <a:latin typeface="黑体" panose="02010609060101010101" pitchFamily="49" charset="-122"/>
                    <a:ea typeface="黑体" panose="02010609060101010101" pitchFamily="49" charset="-122"/>
                  </a:rPr>
                  <a:t>论域</a:t>
                </a:r>
                <a:r>
                  <a:rPr lang="zh-CN" altLang="en-US" sz="1500" b="1">
                    <a:solidFill>
                      <a:srgbClr val="002060"/>
                    </a:solidFill>
                    <a:latin typeface="楷体" panose="02010609060101010101" pitchFamily="49" charset="-122"/>
                    <a:ea typeface="楷体" panose="02010609060101010101" pitchFamily="49" charset="-122"/>
                  </a:rPr>
                  <a:t>是非空集合</a:t>
                </a:r>
                <a14:m>
                  <m:oMath xmlns:m="http://schemas.openxmlformats.org/officeDocument/2006/math">
                    <m:r>
                      <a:rPr lang="en-US" altLang="zh-CN" sz="1500" b="1" i="1">
                        <a:solidFill>
                          <a:srgbClr val="002060"/>
                        </a:solidFill>
                        <a:latin typeface="Cambria Math" panose="02040503050406030204" pitchFamily="18" charset="0"/>
                      </a:rPr>
                      <m:t>𝑫</m:t>
                    </m:r>
                    <m:r>
                      <a:rPr lang="en-US" altLang="zh-CN" sz="1500" b="1" i="1">
                        <a:solidFill>
                          <a:srgbClr val="002060"/>
                        </a:solidFill>
                        <a:latin typeface="Cambria Math" panose="02040503050406030204" pitchFamily="18" charset="0"/>
                      </a:rPr>
                      <m:t>=</m:t>
                    </m:r>
                    <m:d>
                      <m:dPr>
                        <m:begChr m:val="{"/>
                        <m:endChr m:val="}"/>
                        <m:ctrlPr>
                          <a:rPr lang="en-US" altLang="zh-CN" sz="1500" b="1" i="1">
                            <a:solidFill>
                              <a:srgbClr val="002060"/>
                            </a:solidFill>
                            <a:latin typeface="Cambria Math" panose="02040503050406030204" pitchFamily="18" charset="0"/>
                          </a:rPr>
                        </m:ctrlPr>
                      </m:dPr>
                      <m:e>
                        <m:r>
                          <a:rPr lang="en-US" altLang="zh-CN" sz="1500" b="1" i="1">
                            <a:solidFill>
                              <a:srgbClr val="002060"/>
                            </a:solidFill>
                            <a:latin typeface="Cambria Math" panose="02040503050406030204" pitchFamily="18" charset="0"/>
                          </a:rPr>
                          <m:t>𝒂</m:t>
                        </m:r>
                        <m:r>
                          <a:rPr lang="en-US" altLang="zh-CN" sz="1500" b="1" i="1">
                            <a:solidFill>
                              <a:srgbClr val="002060"/>
                            </a:solidFill>
                            <a:latin typeface="Cambria Math" panose="02040503050406030204" pitchFamily="18" charset="0"/>
                          </a:rPr>
                          <m:t>, </m:t>
                        </m:r>
                        <m:r>
                          <a:rPr lang="en-US" altLang="zh-CN" sz="1500" b="1" i="1">
                            <a:solidFill>
                              <a:srgbClr val="002060"/>
                            </a:solidFill>
                            <a:latin typeface="Cambria Math" panose="02040503050406030204" pitchFamily="18" charset="0"/>
                          </a:rPr>
                          <m:t>𝒃</m:t>
                        </m:r>
                      </m:e>
                    </m:d>
                  </m:oMath>
                </a14:m>
                <a:r>
                  <a:rPr lang="en-US" altLang="zh-CN" sz="1500" b="1">
                    <a:solidFill>
                      <a:srgbClr val="002060"/>
                    </a:solidFill>
                    <a:latin typeface="楷体" panose="02010609060101010101" pitchFamily="49" charset="-122"/>
                    <a:ea typeface="楷体" panose="02010609060101010101" pitchFamily="49" charset="-122"/>
                  </a:rPr>
                  <a:t>,</a:t>
                </a:r>
                <a:r>
                  <a:rPr lang="zh-CN" altLang="en-US" sz="1500" b="1">
                    <a:solidFill>
                      <a:srgbClr val="002060"/>
                    </a:solidFill>
                    <a:latin typeface="楷体" panose="02010609060101010101" pitchFamily="49" charset="-122"/>
                    <a:ea typeface="楷体" panose="02010609060101010101" pitchFamily="49" charset="-122"/>
                  </a:rPr>
                  <a:t>二元谓词</a:t>
                </a:r>
                <a14:m>
                  <m:oMath xmlns:m="http://schemas.openxmlformats.org/officeDocument/2006/math">
                    <m:r>
                      <a:rPr lang="en-US" altLang="zh-CN" sz="1500" b="1" i="1">
                        <a:solidFill>
                          <a:srgbClr val="002060"/>
                        </a:solidFill>
                        <a:latin typeface="Cambria Math" panose="02040503050406030204" pitchFamily="18" charset="0"/>
                        <a:ea typeface="楷体" panose="02010609060101010101" pitchFamily="49" charset="-122"/>
                      </a:rPr>
                      <m:t>𝑭</m:t>
                    </m:r>
                  </m:oMath>
                </a14:m>
                <a:r>
                  <a:rPr lang="zh-CN" altLang="en-US" sz="1500" b="1">
                    <a:solidFill>
                      <a:srgbClr val="002060"/>
                    </a:solidFill>
                    <a:latin typeface="楷体" panose="02010609060101010101" pitchFamily="49" charset="-122"/>
                    <a:ea typeface="楷体" panose="02010609060101010101" pitchFamily="49" charset="-122"/>
                  </a:rPr>
                  <a:t>的解释</a:t>
                </a:r>
                <a14:m>
                  <m:oMath xmlns:m="http://schemas.openxmlformats.org/officeDocument/2006/math">
                    <m:d>
                      <m:dPr>
                        <m:begChr m:val="⟦"/>
                        <m:endChr m:val="⟧"/>
                        <m:ctrlPr>
                          <a:rPr lang="en-US" altLang="zh-CN" sz="1500" b="1" i="1">
                            <a:solidFill>
                              <a:srgbClr val="002060"/>
                            </a:solidFill>
                            <a:latin typeface="Cambria Math" panose="02040503050406030204" pitchFamily="18" charset="0"/>
                          </a:rPr>
                        </m:ctrlPr>
                      </m:dPr>
                      <m:e>
                        <m:r>
                          <a:rPr lang="en-US" altLang="zh-CN" sz="1500" b="1" i="1">
                            <a:solidFill>
                              <a:srgbClr val="002060"/>
                            </a:solidFill>
                            <a:latin typeface="Cambria Math" panose="02040503050406030204" pitchFamily="18" charset="0"/>
                          </a:rPr>
                          <m:t>𝑭</m:t>
                        </m:r>
                      </m:e>
                    </m:d>
                    <m:r>
                      <a:rPr lang="en-US" altLang="zh-CN" sz="1500" b="1" i="1">
                        <a:solidFill>
                          <a:srgbClr val="002060"/>
                        </a:solidFill>
                        <a:latin typeface="Cambria Math" panose="02040503050406030204" pitchFamily="18" charset="0"/>
                      </a:rPr>
                      <m:t>=</m:t>
                    </m:r>
                    <m:r>
                      <m:rPr>
                        <m:lit/>
                      </m:rPr>
                      <a:rPr lang="en-US" altLang="zh-CN" sz="1500" b="1" i="1">
                        <a:solidFill>
                          <a:srgbClr val="002060"/>
                        </a:solidFill>
                        <a:latin typeface="Cambria Math" panose="02040503050406030204" pitchFamily="18" charset="0"/>
                      </a:rPr>
                      <m:t>{⟨</m:t>
                    </m:r>
                    <m:r>
                      <a:rPr lang="en-US" altLang="zh-CN" sz="1500" b="1" i="1">
                        <a:solidFill>
                          <a:srgbClr val="002060"/>
                        </a:solidFill>
                        <a:latin typeface="Cambria Math" panose="02040503050406030204" pitchFamily="18" charset="0"/>
                      </a:rPr>
                      <m:t>𝒂</m:t>
                    </m:r>
                    <m:r>
                      <a:rPr lang="en-US" altLang="zh-CN" sz="1500" b="1" i="1">
                        <a:solidFill>
                          <a:srgbClr val="002060"/>
                        </a:solidFill>
                        <a:latin typeface="Cambria Math" panose="02040503050406030204" pitchFamily="18" charset="0"/>
                      </a:rPr>
                      <m:t>, </m:t>
                    </m:r>
                    <m:r>
                      <a:rPr lang="en-US" altLang="zh-CN" sz="1500" b="1" i="1">
                        <a:solidFill>
                          <a:srgbClr val="002060"/>
                        </a:solidFill>
                        <a:latin typeface="Cambria Math" panose="02040503050406030204" pitchFamily="18" charset="0"/>
                      </a:rPr>
                      <m:t>𝒃</m:t>
                    </m:r>
                    <m:r>
                      <m:rPr>
                        <m:lit/>
                      </m:rPr>
                      <a:rPr lang="en-US" altLang="zh-CN" sz="1500" b="1" i="1">
                        <a:solidFill>
                          <a:srgbClr val="002060"/>
                        </a:solidFill>
                        <a:latin typeface="Cambria Math" panose="02040503050406030204" pitchFamily="18" charset="0"/>
                      </a:rPr>
                      <m:t>⟩</m:t>
                    </m:r>
                    <m:r>
                      <a:rPr lang="en-US" altLang="zh-CN" sz="1500" b="1" i="1">
                        <a:solidFill>
                          <a:srgbClr val="002060"/>
                        </a:solidFill>
                        <a:latin typeface="Cambria Math" panose="02040503050406030204" pitchFamily="18" charset="0"/>
                      </a:rPr>
                      <m:t>,</m:t>
                    </m:r>
                    <m:r>
                      <m:rPr>
                        <m:lit/>
                      </m:rPr>
                      <a:rPr lang="en-US" altLang="zh-CN" sz="1500" b="1" i="1">
                        <a:solidFill>
                          <a:srgbClr val="002060"/>
                        </a:solidFill>
                        <a:latin typeface="Cambria Math" panose="02040503050406030204" pitchFamily="18" charset="0"/>
                      </a:rPr>
                      <m:t>⟨</m:t>
                    </m:r>
                    <m:r>
                      <a:rPr lang="en-US" altLang="zh-CN" sz="1500" b="1" i="1">
                        <a:solidFill>
                          <a:srgbClr val="002060"/>
                        </a:solidFill>
                        <a:latin typeface="Cambria Math" panose="02040503050406030204" pitchFamily="18" charset="0"/>
                      </a:rPr>
                      <m:t>𝒃</m:t>
                    </m:r>
                    <m:r>
                      <a:rPr lang="en-US" altLang="zh-CN" sz="1500" b="1" i="1">
                        <a:solidFill>
                          <a:srgbClr val="002060"/>
                        </a:solidFill>
                        <a:latin typeface="Cambria Math" panose="02040503050406030204" pitchFamily="18" charset="0"/>
                      </a:rPr>
                      <m:t>, </m:t>
                    </m:r>
                    <m:r>
                      <a:rPr lang="en-US" altLang="zh-CN" sz="1500" b="1" i="1">
                        <a:solidFill>
                          <a:srgbClr val="002060"/>
                        </a:solidFill>
                        <a:latin typeface="Cambria Math" panose="02040503050406030204" pitchFamily="18" charset="0"/>
                      </a:rPr>
                      <m:t>𝒂</m:t>
                    </m:r>
                    <m:r>
                      <m:rPr>
                        <m:lit/>
                      </m:rPr>
                      <a:rPr lang="en-US" altLang="zh-CN" sz="1500" b="1" i="1">
                        <a:solidFill>
                          <a:srgbClr val="002060"/>
                        </a:solidFill>
                        <a:latin typeface="Cambria Math" panose="02040503050406030204" pitchFamily="18" charset="0"/>
                      </a:rPr>
                      <m:t>⟩}</m:t>
                    </m:r>
                    <m:r>
                      <a:rPr lang="en-US" altLang="zh-CN" sz="1500" b="1" i="1">
                        <a:solidFill>
                          <a:srgbClr val="002060"/>
                        </a:solidFill>
                        <a:latin typeface="Cambria Math" panose="02040503050406030204" pitchFamily="18" charset="0"/>
                      </a:rPr>
                      <m:t>⊆</m:t>
                    </m:r>
                    <m:r>
                      <a:rPr lang="en-US" altLang="zh-CN" sz="1500" b="1" i="1">
                        <a:solidFill>
                          <a:srgbClr val="002060"/>
                        </a:solidFill>
                        <a:latin typeface="Cambria Math" panose="02040503050406030204" pitchFamily="18" charset="0"/>
                      </a:rPr>
                      <m:t>𝑫</m:t>
                    </m:r>
                    <m:r>
                      <a:rPr lang="en-US" altLang="zh-CN" sz="1500" b="1" i="1">
                        <a:solidFill>
                          <a:srgbClr val="002060"/>
                        </a:solidFill>
                        <a:latin typeface="Cambria Math" panose="02040503050406030204" pitchFamily="18" charset="0"/>
                      </a:rPr>
                      <m:t>×</m:t>
                    </m:r>
                    <m:r>
                      <a:rPr lang="en-US" altLang="zh-CN" sz="1500" b="1" i="1">
                        <a:solidFill>
                          <a:srgbClr val="002060"/>
                        </a:solidFill>
                        <a:latin typeface="Cambria Math" panose="02040503050406030204" pitchFamily="18" charset="0"/>
                      </a:rPr>
                      <m:t>𝑫</m:t>
                    </m:r>
                  </m:oMath>
                </a14:m>
                <a:endParaRPr lang="en-US" altLang="zh-CN" sz="1500" b="1" i="1">
                  <a:solidFill>
                    <a:srgbClr val="002060"/>
                  </a:solidFill>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0347019E-546B-4874-B407-5A1C5E43817C}"/>
                  </a:ext>
                </a:extLst>
              </p:cNvPr>
              <p:cNvSpPr txBox="1">
                <a:spLocks noRot="1" noChangeAspect="1" noMove="1" noResize="1" noEditPoints="1" noAdjustHandles="1" noChangeArrowheads="1" noChangeShapeType="1" noTextEdit="1"/>
              </p:cNvSpPr>
              <p:nvPr/>
            </p:nvSpPr>
            <p:spPr>
              <a:xfrm>
                <a:off x="1298576" y="1028075"/>
                <a:ext cx="6546842" cy="728405"/>
              </a:xfrm>
              <a:prstGeom prst="rect">
                <a:avLst/>
              </a:prstGeom>
              <a:blipFill>
                <a:blip r:embed="rId2"/>
                <a:stretch>
                  <a:fillRect l="-186" t="-4132" b="-7438"/>
                </a:stretch>
              </a:blipFill>
              <a:ln w="12700">
                <a:solidFill>
                  <a:schemeClr val="accent1">
                    <a:shade val="5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9C01707-6D7A-4D15-AD09-BEF12ABCA80A}"/>
                  </a:ext>
                </a:extLst>
              </p:cNvPr>
              <p:cNvSpPr txBox="1"/>
              <p:nvPr/>
            </p:nvSpPr>
            <p:spPr>
              <a:xfrm>
                <a:off x="3039763" y="2012134"/>
                <a:ext cx="3064476" cy="1774588"/>
              </a:xfrm>
              <a:prstGeom prst="rect">
                <a:avLst/>
              </a:prstGeom>
              <a:solidFill>
                <a:schemeClr val="accent6">
                  <a:lumMod val="20000"/>
                  <a:lumOff val="80000"/>
                  <a:alpha val="50000"/>
                </a:schemeClr>
              </a:solidFill>
            </p:spPr>
            <p:txBody>
              <a:bodyPr wrap="square" rtlCol="0">
                <a:spAutoFit/>
              </a:bodyPr>
              <a:lstStyle/>
              <a:p>
                <a:pPr>
                  <a:spcBef>
                    <a:spcPts val="450"/>
                  </a:spcBef>
                  <a:spcAft>
                    <a:spcPts val="900"/>
                  </a:spcAft>
                </a:pPr>
                <a:r>
                  <a:rPr lang="zh-CN" altLang="en-US" sz="1800" b="1">
                    <a:solidFill>
                      <a:srgbClr val="002060"/>
                    </a:solidFill>
                  </a:rPr>
                  <a:t>确定下面公式的真值：</a:t>
                </a:r>
                <a:endParaRPr lang="en-US" altLang="zh-CN" sz="1800" b="1">
                  <a:solidFill>
                    <a:srgbClr val="002060"/>
                  </a:solidFill>
                </a:endParaRPr>
              </a:p>
              <a:p>
                <a:pPr marL="342900" indent="-342900">
                  <a:spcBef>
                    <a:spcPts val="450"/>
                  </a:spcBef>
                  <a:spcAft>
                    <a:spcPts val="900"/>
                  </a:spcAft>
                  <a:buFont typeface="+mj-lt"/>
                  <a:buAutoNum type="arabicPeriod"/>
                </a:pPr>
                <a14:m>
                  <m:oMath xmlns:m="http://schemas.openxmlformats.org/officeDocument/2006/math">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𝒚𝑭</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𝒚</m:t>
                        </m:r>
                      </m:e>
                    </m:d>
                  </m:oMath>
                </a14:m>
                <a:endParaRPr lang="en-US" altLang="zh-CN" sz="1800" b="1">
                  <a:solidFill>
                    <a:schemeClr val="accent2">
                      <a:lumMod val="50000"/>
                    </a:schemeClr>
                  </a:solidFill>
                </a:endParaRPr>
              </a:p>
              <a:p>
                <a:pPr marL="342900" indent="-342900">
                  <a:spcBef>
                    <a:spcPts val="450"/>
                  </a:spcBef>
                  <a:spcAft>
                    <a:spcPts val="900"/>
                  </a:spcAft>
                  <a:buFont typeface="+mj-lt"/>
                  <a:buAutoNum type="arabicPeriod"/>
                </a:pPr>
                <a14:m>
                  <m:oMath xmlns:m="http://schemas.openxmlformats.org/officeDocument/2006/math">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𝒚</m:t>
                    </m:r>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𝒙𝑭</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𝒚</m:t>
                        </m:r>
                      </m:e>
                    </m:d>
                  </m:oMath>
                </a14:m>
                <a:endParaRPr lang="en-US" altLang="zh-CN" sz="1800" b="1">
                  <a:solidFill>
                    <a:schemeClr val="accent2">
                      <a:lumMod val="50000"/>
                    </a:schemeClr>
                  </a:solidFill>
                </a:endParaRPr>
              </a:p>
              <a:p>
                <a:pPr marL="342900" indent="-342900">
                  <a:spcBef>
                    <a:spcPts val="450"/>
                  </a:spcBef>
                  <a:spcAft>
                    <a:spcPts val="900"/>
                  </a:spcAft>
                  <a:buFont typeface="+mj-lt"/>
                  <a:buAutoNum type="arabicPeriod"/>
                </a:pPr>
                <a14:m>
                  <m:oMath xmlns:m="http://schemas.openxmlformats.org/officeDocument/2006/math">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𝒚</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𝑭</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𝒚</m:t>
                            </m:r>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𝑭</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𝒚</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𝒙</m:t>
                            </m:r>
                          </m:e>
                        </m:d>
                      </m:e>
                    </m:d>
                  </m:oMath>
                </a14:m>
                <a:endParaRPr lang="zh-CN" altLang="en-US" sz="1800" b="1">
                  <a:solidFill>
                    <a:srgbClr val="002060"/>
                  </a:solidFill>
                </a:endParaRPr>
              </a:p>
            </p:txBody>
          </p:sp>
        </mc:Choice>
        <mc:Fallback xmlns="">
          <p:sp>
            <p:nvSpPr>
              <p:cNvPr id="9" name="文本框 8">
                <a:extLst>
                  <a:ext uri="{FF2B5EF4-FFF2-40B4-BE49-F238E27FC236}">
                    <a16:creationId xmlns:a16="http://schemas.microsoft.com/office/drawing/2014/main" id="{69C01707-6D7A-4D15-AD09-BEF12ABCA80A}"/>
                  </a:ext>
                </a:extLst>
              </p:cNvPr>
              <p:cNvSpPr txBox="1">
                <a:spLocks noRot="1" noChangeAspect="1" noMove="1" noResize="1" noEditPoints="1" noAdjustHandles="1" noChangeArrowheads="1" noChangeShapeType="1" noTextEdit="1"/>
              </p:cNvSpPr>
              <p:nvPr/>
            </p:nvSpPr>
            <p:spPr>
              <a:xfrm>
                <a:off x="3039763" y="2012134"/>
                <a:ext cx="3064476" cy="1774588"/>
              </a:xfrm>
              <a:prstGeom prst="rect">
                <a:avLst/>
              </a:prstGeom>
              <a:blipFill>
                <a:blip r:embed="rId3"/>
                <a:stretch>
                  <a:fillRect l="-1793" t="-1718" b="-2749"/>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755EC4DD-5A41-4EA5-B690-BCCBCB48E9F9}"/>
              </a:ext>
            </a:extLst>
          </p:cNvPr>
          <p:cNvSpPr txBox="1"/>
          <p:nvPr/>
        </p:nvSpPr>
        <p:spPr>
          <a:xfrm>
            <a:off x="2223635" y="4013415"/>
            <a:ext cx="4696723" cy="323165"/>
          </a:xfrm>
          <a:prstGeom prst="rect">
            <a:avLst/>
          </a:prstGeom>
          <a:solidFill>
            <a:schemeClr val="accent4">
              <a:lumMod val="20000"/>
              <a:lumOff val="80000"/>
            </a:schemeClr>
          </a:solidFill>
        </p:spPr>
        <p:txBody>
          <a:bodyPr wrap="square" rtlCol="0">
            <a:spAutoFit/>
          </a:bodyPr>
          <a:lstStyle/>
          <a:p>
            <a:r>
              <a:rPr lang="zh-CN" altLang="en-US" sz="1500" b="1">
                <a:solidFill>
                  <a:schemeClr val="accent2">
                    <a:lumMod val="50000"/>
                  </a:schemeClr>
                </a:solidFill>
              </a:rPr>
              <a:t>这些公式都是闭公式，因此不需要个体变量指派函数！</a:t>
            </a:r>
          </a:p>
        </p:txBody>
      </p:sp>
    </p:spTree>
    <p:extLst>
      <p:ext uri="{BB962C8B-B14F-4D97-AF65-F5344CB8AC3E}">
        <p14:creationId xmlns:p14="http://schemas.microsoft.com/office/powerpoint/2010/main" val="1409894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一阶逻辑公式的真值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一阶逻辑公式真值计算练习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19</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580463C-0E46-4F5A-81B0-1BEB265CB805}"/>
                  </a:ext>
                </a:extLst>
              </p:cNvPr>
              <p:cNvSpPr txBox="1"/>
              <p:nvPr/>
            </p:nvSpPr>
            <p:spPr>
              <a:xfrm>
                <a:off x="593051" y="778443"/>
                <a:ext cx="5305823" cy="651460"/>
              </a:xfrm>
              <a:prstGeom prst="rect">
                <a:avLst/>
              </a:prstGeom>
              <a:solidFill>
                <a:schemeClr val="accent6">
                  <a:lumMod val="20000"/>
                  <a:lumOff val="80000"/>
                  <a:alpha val="15000"/>
                </a:schemeClr>
              </a:solidFill>
              <a:ln w="12700">
                <a:solidFill>
                  <a:schemeClr val="accent1">
                    <a:shade val="50000"/>
                  </a:schemeClr>
                </a:solidFill>
                <a:prstDash val="sysDash"/>
              </a:ln>
            </p:spPr>
            <p:txBody>
              <a:bodyPr wrap="square" rtlCol="0">
                <a:spAutoFit/>
              </a:bodyPr>
              <a:lstStyle/>
              <a:p>
                <a:pPr algn="ctr">
                  <a:spcAft>
                    <a:spcPts val="450"/>
                  </a:spcAft>
                </a:pPr>
                <a:r>
                  <a:rPr lang="zh-CN" altLang="en-US" sz="1600" b="1">
                    <a:solidFill>
                      <a:srgbClr val="C00000"/>
                    </a:solidFill>
                  </a:rPr>
                  <a:t>给定下面的解释和个体变量指派函数</a:t>
                </a:r>
                <a:endParaRPr lang="en-US" altLang="zh-CN" sz="1600" b="1">
                  <a:solidFill>
                    <a:srgbClr val="C00000"/>
                  </a:solidFill>
                </a:endParaRPr>
              </a:p>
              <a:p>
                <a:pPr marL="214313" indent="-214313">
                  <a:spcBef>
                    <a:spcPts val="450"/>
                  </a:spcBef>
                  <a:spcAft>
                    <a:spcPts val="450"/>
                  </a:spcAft>
                  <a:buFont typeface="Arial" panose="020B0604020202020204" pitchFamily="34" charset="0"/>
                  <a:buChar char="•"/>
                </a:pPr>
                <a:r>
                  <a:rPr lang="zh-CN" altLang="en-US" sz="1200" b="1">
                    <a:solidFill>
                      <a:srgbClr val="C00000"/>
                    </a:solidFill>
                    <a:latin typeface="黑体" panose="02010609060101010101" pitchFamily="49" charset="-122"/>
                    <a:ea typeface="黑体" panose="02010609060101010101" pitchFamily="49" charset="-122"/>
                  </a:rPr>
                  <a:t>论域</a:t>
                </a:r>
                <a:r>
                  <a:rPr lang="zh-CN" altLang="en-US" sz="1200" b="1">
                    <a:solidFill>
                      <a:srgbClr val="002060"/>
                    </a:solidFill>
                    <a:latin typeface="楷体" panose="02010609060101010101" pitchFamily="49" charset="-122"/>
                    <a:ea typeface="楷体" panose="02010609060101010101" pitchFamily="49" charset="-122"/>
                  </a:rPr>
                  <a:t>是非空集合</a:t>
                </a:r>
                <a14:m>
                  <m:oMath xmlns:m="http://schemas.openxmlformats.org/officeDocument/2006/math">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e>
                    </m:d>
                  </m:oMath>
                </a14:m>
                <a:r>
                  <a:rPr lang="en-US" altLang="zh-CN" sz="1200" b="1">
                    <a:solidFill>
                      <a:srgbClr val="002060"/>
                    </a:solidFill>
                    <a:latin typeface="楷体" panose="02010609060101010101" pitchFamily="49" charset="-122"/>
                    <a:ea typeface="楷体" panose="02010609060101010101" pitchFamily="49" charset="-122"/>
                  </a:rPr>
                  <a:t>,</a:t>
                </a:r>
                <a:r>
                  <a:rPr lang="zh-CN" altLang="en-US" sz="1200" b="1">
                    <a:solidFill>
                      <a:srgbClr val="002060"/>
                    </a:solidFill>
                    <a:latin typeface="楷体" panose="02010609060101010101" pitchFamily="49" charset="-122"/>
                    <a:ea typeface="楷体" panose="02010609060101010101" pitchFamily="49" charset="-122"/>
                  </a:rPr>
                  <a:t>二元谓词</a:t>
                </a: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𝑭</m:t>
                    </m:r>
                  </m:oMath>
                </a14:m>
                <a:r>
                  <a:rPr lang="zh-CN" altLang="en-US" sz="1200" b="1">
                    <a:solidFill>
                      <a:srgbClr val="002060"/>
                    </a:solidFill>
                    <a:latin typeface="楷体" panose="02010609060101010101" pitchFamily="49" charset="-122"/>
                    <a:ea typeface="楷体" panose="02010609060101010101" pitchFamily="49" charset="-122"/>
                  </a:rPr>
                  <a:t>的解释</a:t>
                </a:r>
                <a14:m>
                  <m:oMath xmlns:m="http://schemas.openxmlformats.org/officeDocument/2006/math">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𝑭</m:t>
                        </m:r>
                      </m:e>
                    </m:d>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𝒂</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oMath>
                </a14:m>
                <a:endParaRPr lang="en-US" altLang="zh-CN" sz="1200" b="1" i="1">
                  <a:solidFill>
                    <a:srgbClr val="002060"/>
                  </a:solidFill>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5580463C-0E46-4F5A-81B0-1BEB265CB805}"/>
                  </a:ext>
                </a:extLst>
              </p:cNvPr>
              <p:cNvSpPr txBox="1">
                <a:spLocks noRot="1" noChangeAspect="1" noMove="1" noResize="1" noEditPoints="1" noAdjustHandles="1" noChangeArrowheads="1" noChangeShapeType="1" noTextEdit="1"/>
              </p:cNvSpPr>
              <p:nvPr/>
            </p:nvSpPr>
            <p:spPr>
              <a:xfrm>
                <a:off x="593051" y="778443"/>
                <a:ext cx="5305823" cy="651460"/>
              </a:xfrm>
              <a:prstGeom prst="rect">
                <a:avLst/>
              </a:prstGeom>
              <a:blipFill>
                <a:blip r:embed="rId2"/>
                <a:stretch>
                  <a:fillRect t="-1835" b="-4587"/>
                </a:stretch>
              </a:blipFill>
              <a:ln w="12700">
                <a:solidFill>
                  <a:schemeClr val="accent1">
                    <a:shade val="50000"/>
                  </a:schemeClr>
                </a:solidFill>
                <a:prstDash val="sysDash"/>
              </a:ln>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C8150225-37F0-424B-99E3-9549370C6600}"/>
              </a:ext>
            </a:extLst>
          </p:cNvPr>
          <p:cNvGrpSpPr/>
          <p:nvPr/>
        </p:nvGrpSpPr>
        <p:grpSpPr>
          <a:xfrm>
            <a:off x="4518963" y="1529339"/>
            <a:ext cx="3601306" cy="3058475"/>
            <a:chOff x="4005844" y="2145216"/>
            <a:chExt cx="4811811" cy="4077967"/>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E61A9C7-6713-42F3-966E-F97EC36D29BC}"/>
                    </a:ext>
                  </a:extLst>
                </p:cNvPr>
                <p:cNvSpPr txBox="1"/>
                <p:nvPr/>
              </p:nvSpPr>
              <p:spPr>
                <a:xfrm>
                  <a:off x="4145388" y="2254313"/>
                  <a:ext cx="1393076" cy="287259"/>
                </a:xfrm>
                <a:prstGeom prst="rect">
                  <a:avLst/>
                </a:prstGeom>
                <a:solidFill>
                  <a:schemeClr val="accent6">
                    <a:lumMod val="20000"/>
                    <a:lumOff val="80000"/>
                  </a:schemeClr>
                </a:solidFill>
              </p:spPr>
              <p:txBody>
                <a:bodyPr wrap="square" lIns="0"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𝒚𝑭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𝒚</m:t>
                            </m:r>
                          </m:e>
                        </m:d>
                      </m:oMath>
                    </m:oMathPara>
                  </a14:m>
                  <a:endParaRPr lang="en-US" altLang="zh-CN" sz="14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9E61A9C7-6713-42F3-966E-F97EC36D29BC}"/>
                    </a:ext>
                  </a:extLst>
                </p:cNvPr>
                <p:cNvSpPr txBox="1">
                  <a:spLocks noRot="1" noChangeAspect="1" noMove="1" noResize="1" noEditPoints="1" noAdjustHandles="1" noChangeArrowheads="1" noChangeShapeType="1" noTextEdit="1"/>
                </p:cNvSpPr>
                <p:nvPr/>
              </p:nvSpPr>
              <p:spPr>
                <a:xfrm>
                  <a:off x="4145388" y="2254313"/>
                  <a:ext cx="1393076" cy="287259"/>
                </a:xfrm>
                <a:prstGeom prst="rect">
                  <a:avLst/>
                </a:prstGeom>
                <a:blipFill>
                  <a:blip r:embed="rId3"/>
                  <a:stretch>
                    <a:fillRect l="-5263" b="-2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24F6477-E65D-4912-B783-2F506B96B233}"/>
                    </a:ext>
                  </a:extLst>
                </p:cNvPr>
                <p:cNvSpPr txBox="1"/>
                <p:nvPr/>
              </p:nvSpPr>
              <p:spPr>
                <a:xfrm>
                  <a:off x="4145389" y="3404741"/>
                  <a:ext cx="2654005" cy="287259"/>
                </a:xfrm>
                <a:prstGeom prst="rect">
                  <a:avLst/>
                </a:prstGeom>
                <a:solidFill>
                  <a:schemeClr val="accent6">
                    <a:lumMod val="20000"/>
                    <a:lumOff val="80000"/>
                  </a:schemeClr>
                </a:solidFill>
              </p:spPr>
              <p:txBody>
                <a:bodyPr wrap="square" lIns="0"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𝒚𝑭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𝒚</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𝒚𝑭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𝒚</m:t>
                            </m:r>
                          </m:e>
                        </m:d>
                      </m:oMath>
                    </m:oMathPara>
                  </a14:m>
                  <a:endParaRPr lang="en-US" altLang="zh-CN" sz="14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524F6477-E65D-4912-B783-2F506B96B233}"/>
                    </a:ext>
                  </a:extLst>
                </p:cNvPr>
                <p:cNvSpPr txBox="1">
                  <a:spLocks noRot="1" noChangeAspect="1" noMove="1" noResize="1" noEditPoints="1" noAdjustHandles="1" noChangeArrowheads="1" noChangeShapeType="1" noTextEdit="1"/>
                </p:cNvSpPr>
                <p:nvPr/>
              </p:nvSpPr>
              <p:spPr>
                <a:xfrm>
                  <a:off x="4145389" y="3404741"/>
                  <a:ext cx="2654005" cy="287259"/>
                </a:xfrm>
                <a:prstGeom prst="rect">
                  <a:avLst/>
                </a:prstGeom>
                <a:blipFill>
                  <a:blip r:embed="rId4"/>
                  <a:stretch>
                    <a:fillRect l="-2454" b="-3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C149F97-7D01-4156-8DB0-DCF9CDC01CCB}"/>
                    </a:ext>
                  </a:extLst>
                </p:cNvPr>
                <p:cNvSpPr txBox="1"/>
                <p:nvPr/>
              </p:nvSpPr>
              <p:spPr>
                <a:xfrm>
                  <a:off x="4145388" y="4596804"/>
                  <a:ext cx="3549990" cy="324191"/>
                </a:xfrm>
                <a:prstGeom prst="rect">
                  <a:avLst/>
                </a:prstGeom>
                <a:solidFill>
                  <a:schemeClr val="accent6">
                    <a:lumMod val="20000"/>
                    <a:lumOff val="80000"/>
                  </a:schemeClr>
                </a:solidFill>
              </p:spPr>
              <p:txBody>
                <a:bodyPr wrap="square" lIns="0"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𝒃</m:t>
                                </m:r>
                              </m:e>
                            </m:d>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𝒚𝑭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𝒚</m:t>
                            </m:r>
                          </m:e>
                        </m:d>
                      </m:oMath>
                    </m:oMathPara>
                  </a14:m>
                  <a:endParaRPr lang="zh-CN" altLang="en-US" sz="10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7C149F97-7D01-4156-8DB0-DCF9CDC01CCB}"/>
                    </a:ext>
                  </a:extLst>
                </p:cNvPr>
                <p:cNvSpPr txBox="1">
                  <a:spLocks noRot="1" noChangeAspect="1" noMove="1" noResize="1" noEditPoints="1" noAdjustHandles="1" noChangeArrowheads="1" noChangeShapeType="1" noTextEdit="1"/>
                </p:cNvSpPr>
                <p:nvPr/>
              </p:nvSpPr>
              <p:spPr>
                <a:xfrm>
                  <a:off x="4145388" y="4596804"/>
                  <a:ext cx="3549990" cy="324191"/>
                </a:xfrm>
                <a:prstGeom prst="rect">
                  <a:avLst/>
                </a:prstGeom>
                <a:blipFill>
                  <a:blip r:embed="rId5"/>
                  <a:stretch>
                    <a:fillRect b="-115000"/>
                  </a:stretch>
                </a:blipFill>
              </p:spPr>
              <p:txBody>
                <a:bodyPr/>
                <a:lstStyle/>
                <a:p>
                  <a:r>
                    <a:rPr lang="zh-CN" altLang="en-US">
                      <a:noFill/>
                    </a:rPr>
                    <a:t> </a:t>
                  </a:r>
                </a:p>
              </p:txBody>
            </p:sp>
          </mc:Fallback>
        </mc:AlternateContent>
        <p:sp>
          <p:nvSpPr>
            <p:cNvPr id="19" name="箭头: 下 18">
              <a:extLst>
                <a:ext uri="{FF2B5EF4-FFF2-40B4-BE49-F238E27FC236}">
                  <a16:creationId xmlns:a16="http://schemas.microsoft.com/office/drawing/2014/main" id="{44BA28CA-6383-41A1-858D-BD4545A0B47C}"/>
                </a:ext>
              </a:extLst>
            </p:cNvPr>
            <p:cNvSpPr/>
            <p:nvPr/>
          </p:nvSpPr>
          <p:spPr>
            <a:xfrm>
              <a:off x="4799941" y="2563318"/>
              <a:ext cx="92098" cy="850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2FF32100-07E6-4F6A-82D3-4ADD71BA2501}"/>
                    </a:ext>
                  </a:extLst>
                </p:cNvPr>
                <p:cNvSpPr txBox="1"/>
                <p:nvPr/>
              </p:nvSpPr>
              <p:spPr>
                <a:xfrm>
                  <a:off x="4892039" y="2742533"/>
                  <a:ext cx="3446654" cy="492443"/>
                </a:xfrm>
                <a:prstGeom prst="rect">
                  <a:avLst/>
                </a:prstGeom>
                <a:solidFill>
                  <a:schemeClr val="accent2">
                    <a:lumMod val="20000"/>
                    <a:lumOff val="80000"/>
                  </a:schemeClr>
                </a:solidFill>
              </p:spPr>
              <p:txBody>
                <a:bodyPr wrap="square" lIns="0" tIns="0" rIns="0" bIns="0" rtlCol="0">
                  <a:spAutoFit/>
                </a:bodyPr>
                <a:lstStyle/>
                <a:p>
                  <a:r>
                    <a:rPr lang="zh-CN" altLang="en-US" sz="1200" b="1">
                      <a:solidFill>
                        <a:srgbClr val="C00000"/>
                      </a:solidFill>
                      <a:latin typeface="楷体" panose="02010609060101010101" pitchFamily="49" charset="-122"/>
                      <a:ea typeface="楷体" panose="02010609060101010101" pitchFamily="49" charset="-122"/>
                    </a:rPr>
                    <a:t>用论域每个元素替换</a:t>
                  </a:r>
                  <a14:m>
                    <m:oMath xmlns:m="http://schemas.openxmlformats.org/officeDocument/2006/math">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𝒙</m:t>
                      </m:r>
                      <m:r>
                        <a:rPr lang="en-US" altLang="zh-CN" sz="1200" b="1" i="1">
                          <a:solidFill>
                            <a:srgbClr val="C00000"/>
                          </a:solidFill>
                          <a:latin typeface="Cambria Math" panose="02040503050406030204" pitchFamily="18" charset="0"/>
                        </a:rPr>
                        <m:t> </m:t>
                      </m:r>
                    </m:oMath>
                  </a14:m>
                  <a:r>
                    <a:rPr lang="zh-CN" altLang="en-US" sz="1200" b="1">
                      <a:solidFill>
                        <a:srgbClr val="C00000"/>
                      </a:solidFill>
                      <a:latin typeface="楷体" panose="02010609060101010101" pitchFamily="49" charset="-122"/>
                      <a:ea typeface="楷体" panose="02010609060101010101" pitchFamily="49" charset="-122"/>
                    </a:rPr>
                    <a:t>辖域中每处出现的</a:t>
                  </a:r>
                  <a14:m>
                    <m:oMath xmlns:m="http://schemas.openxmlformats.org/officeDocument/2006/math">
                      <m:r>
                        <a:rPr lang="en-US" altLang="zh-CN" sz="1200" b="1" i="1">
                          <a:solidFill>
                            <a:srgbClr val="C00000"/>
                          </a:solidFill>
                          <a:latin typeface="Cambria Math" panose="02040503050406030204" pitchFamily="18" charset="0"/>
                        </a:rPr>
                        <m:t>𝒙</m:t>
                      </m:r>
                    </m:oMath>
                  </a14:m>
                  <a:r>
                    <a:rPr lang="zh-CN" altLang="en-US" sz="1200" b="1">
                      <a:solidFill>
                        <a:srgbClr val="C00000"/>
                      </a:solidFill>
                      <a:latin typeface="楷体" panose="02010609060101010101" pitchFamily="49" charset="-122"/>
                      <a:ea typeface="楷体" panose="02010609060101010101" pitchFamily="49" charset="-122"/>
                    </a:rPr>
                    <a:t>，将得到的每个公式用析取联结</a:t>
                  </a:r>
                </a:p>
              </p:txBody>
            </p:sp>
          </mc:Choice>
          <mc:Fallback xmlns="">
            <p:sp>
              <p:nvSpPr>
                <p:cNvPr id="20" name="文本框 19">
                  <a:extLst>
                    <a:ext uri="{FF2B5EF4-FFF2-40B4-BE49-F238E27FC236}">
                      <a16:creationId xmlns:a16="http://schemas.microsoft.com/office/drawing/2014/main" id="{2FF32100-07E6-4F6A-82D3-4ADD71BA2501}"/>
                    </a:ext>
                  </a:extLst>
                </p:cNvPr>
                <p:cNvSpPr txBox="1">
                  <a:spLocks noRot="1" noChangeAspect="1" noMove="1" noResize="1" noEditPoints="1" noAdjustHandles="1" noChangeArrowheads="1" noChangeShapeType="1" noTextEdit="1"/>
                </p:cNvSpPr>
                <p:nvPr/>
              </p:nvSpPr>
              <p:spPr>
                <a:xfrm>
                  <a:off x="4892039" y="2742533"/>
                  <a:ext cx="3446654" cy="492443"/>
                </a:xfrm>
                <a:prstGeom prst="rect">
                  <a:avLst/>
                </a:prstGeom>
                <a:blipFill>
                  <a:blip r:embed="rId6"/>
                  <a:stretch>
                    <a:fillRect l="-3546" t="-13115" r="-1655" b="-24590"/>
                  </a:stretch>
                </a:blipFill>
              </p:spPr>
              <p:txBody>
                <a:bodyPr/>
                <a:lstStyle/>
                <a:p>
                  <a:r>
                    <a:rPr lang="zh-CN" altLang="en-US">
                      <a:noFill/>
                    </a:rPr>
                    <a:t> </a:t>
                  </a:r>
                </a:p>
              </p:txBody>
            </p:sp>
          </mc:Fallback>
        </mc:AlternateContent>
        <p:sp>
          <p:nvSpPr>
            <p:cNvPr id="21" name="箭头: 下 20">
              <a:extLst>
                <a:ext uri="{FF2B5EF4-FFF2-40B4-BE49-F238E27FC236}">
                  <a16:creationId xmlns:a16="http://schemas.microsoft.com/office/drawing/2014/main" id="{38FDADFE-836F-4F72-8D4F-A4E49074DFF9}"/>
                </a:ext>
              </a:extLst>
            </p:cNvPr>
            <p:cNvSpPr/>
            <p:nvPr/>
          </p:nvSpPr>
          <p:spPr>
            <a:xfrm>
              <a:off x="4789088" y="3729017"/>
              <a:ext cx="102951" cy="865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6AB2F27-FB61-4609-AFD2-0EE12C3B87A6}"/>
                    </a:ext>
                  </a:extLst>
                </p:cNvPr>
                <p:cNvSpPr txBox="1"/>
                <p:nvPr/>
              </p:nvSpPr>
              <p:spPr>
                <a:xfrm>
                  <a:off x="4145389" y="5786142"/>
                  <a:ext cx="4476665" cy="324191"/>
                </a:xfrm>
                <a:prstGeom prst="rect">
                  <a:avLst/>
                </a:prstGeom>
                <a:solidFill>
                  <a:schemeClr val="accent6">
                    <a:lumMod val="20000"/>
                    <a:lumOff val="80000"/>
                  </a:schemeClr>
                </a:solidFill>
              </p:spPr>
              <p:txBody>
                <a:bodyPr wrap="square" lIns="0"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𝒃</m:t>
                                </m:r>
                              </m:e>
                            </m:d>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𝒃</m:t>
                                </m:r>
                              </m:e>
                            </m:d>
                          </m:e>
                        </m:d>
                      </m:oMath>
                    </m:oMathPara>
                  </a14:m>
                  <a:endParaRPr lang="zh-CN" altLang="en-US" sz="10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36AB2F27-FB61-4609-AFD2-0EE12C3B87A6}"/>
                    </a:ext>
                  </a:extLst>
                </p:cNvPr>
                <p:cNvSpPr txBox="1">
                  <a:spLocks noRot="1" noChangeAspect="1" noMove="1" noResize="1" noEditPoints="1" noAdjustHandles="1" noChangeArrowheads="1" noChangeShapeType="1" noTextEdit="1"/>
                </p:cNvSpPr>
                <p:nvPr/>
              </p:nvSpPr>
              <p:spPr>
                <a:xfrm>
                  <a:off x="4145389" y="5786142"/>
                  <a:ext cx="4476665" cy="324191"/>
                </a:xfrm>
                <a:prstGeom prst="rect">
                  <a:avLst/>
                </a:prstGeom>
                <a:blipFill>
                  <a:blip r:embed="rId7"/>
                  <a:stretch>
                    <a:fillRect l="-1273" b="-2500"/>
                  </a:stretch>
                </a:blipFill>
              </p:spPr>
              <p:txBody>
                <a:bodyPr/>
                <a:lstStyle/>
                <a:p>
                  <a:r>
                    <a:rPr lang="zh-CN" altLang="en-US">
                      <a:noFill/>
                    </a:rPr>
                    <a:t> </a:t>
                  </a:r>
                </a:p>
              </p:txBody>
            </p:sp>
          </mc:Fallback>
        </mc:AlternateContent>
        <p:sp>
          <p:nvSpPr>
            <p:cNvPr id="23" name="箭头: 下 22">
              <a:extLst>
                <a:ext uri="{FF2B5EF4-FFF2-40B4-BE49-F238E27FC236}">
                  <a16:creationId xmlns:a16="http://schemas.microsoft.com/office/drawing/2014/main" id="{48B80DCB-0690-4CCF-BCFC-F9FA448DF3CB}"/>
                </a:ext>
              </a:extLst>
            </p:cNvPr>
            <p:cNvSpPr/>
            <p:nvPr/>
          </p:nvSpPr>
          <p:spPr>
            <a:xfrm>
              <a:off x="4789088" y="4937961"/>
              <a:ext cx="92098" cy="8430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C9A0E2ED-9D6B-47DE-A636-3BABFFAF9E12}"/>
                    </a:ext>
                  </a:extLst>
                </p:cNvPr>
                <p:cNvSpPr txBox="1"/>
                <p:nvPr/>
              </p:nvSpPr>
              <p:spPr>
                <a:xfrm>
                  <a:off x="4902893" y="3909484"/>
                  <a:ext cx="3446654" cy="492443"/>
                </a:xfrm>
                <a:prstGeom prst="rect">
                  <a:avLst/>
                </a:prstGeom>
                <a:solidFill>
                  <a:schemeClr val="accent2">
                    <a:lumMod val="20000"/>
                    <a:lumOff val="80000"/>
                  </a:schemeClr>
                </a:solidFill>
              </p:spPr>
              <p:txBody>
                <a:bodyPr wrap="square" lIns="0" tIns="0" rIns="0" bIns="0" rtlCol="0">
                  <a:spAutoFit/>
                </a:bodyPr>
                <a:lstStyle/>
                <a:p>
                  <a:r>
                    <a:rPr lang="zh-CN" altLang="en-US" sz="1200" b="1">
                      <a:solidFill>
                        <a:srgbClr val="C00000"/>
                      </a:solidFill>
                      <a:latin typeface="楷体" panose="02010609060101010101" pitchFamily="49" charset="-122"/>
                      <a:ea typeface="楷体" panose="02010609060101010101" pitchFamily="49" charset="-122"/>
                    </a:rPr>
                    <a:t>用论域每个元素替换</a:t>
                  </a:r>
                  <a14:m>
                    <m:oMath xmlns:m="http://schemas.openxmlformats.org/officeDocument/2006/math">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𝒚</m:t>
                      </m:r>
                      <m:r>
                        <a:rPr lang="en-US" altLang="zh-CN" sz="1200" b="1" i="1">
                          <a:solidFill>
                            <a:srgbClr val="C00000"/>
                          </a:solidFill>
                          <a:latin typeface="Cambria Math" panose="02040503050406030204" pitchFamily="18" charset="0"/>
                        </a:rPr>
                        <m:t> </m:t>
                      </m:r>
                    </m:oMath>
                  </a14:m>
                  <a:r>
                    <a:rPr lang="zh-CN" altLang="en-US" sz="1200" b="1">
                      <a:solidFill>
                        <a:srgbClr val="C00000"/>
                      </a:solidFill>
                      <a:latin typeface="楷体" panose="02010609060101010101" pitchFamily="49" charset="-122"/>
                      <a:ea typeface="楷体" panose="02010609060101010101" pitchFamily="49" charset="-122"/>
                    </a:rPr>
                    <a:t>辖域中每处出现的</a:t>
                  </a:r>
                  <a14:m>
                    <m:oMath xmlns:m="http://schemas.openxmlformats.org/officeDocument/2006/math">
                      <m:r>
                        <a:rPr lang="en-US" altLang="zh-CN" sz="1200" b="1" i="1">
                          <a:solidFill>
                            <a:srgbClr val="C00000"/>
                          </a:solidFill>
                          <a:latin typeface="Cambria Math" panose="02040503050406030204" pitchFamily="18" charset="0"/>
                        </a:rPr>
                        <m:t>𝒚</m:t>
                      </m:r>
                    </m:oMath>
                  </a14:m>
                  <a:r>
                    <a:rPr lang="zh-CN" altLang="en-US" sz="1200" b="1">
                      <a:solidFill>
                        <a:srgbClr val="C00000"/>
                      </a:solidFill>
                      <a:latin typeface="楷体" panose="02010609060101010101" pitchFamily="49" charset="-122"/>
                      <a:ea typeface="楷体" panose="02010609060101010101" pitchFamily="49" charset="-122"/>
                    </a:rPr>
                    <a:t>，将得到的每个公式用合取联结</a:t>
                  </a:r>
                </a:p>
              </p:txBody>
            </p:sp>
          </mc:Choice>
          <mc:Fallback xmlns="">
            <p:sp>
              <p:nvSpPr>
                <p:cNvPr id="24" name="文本框 23">
                  <a:extLst>
                    <a:ext uri="{FF2B5EF4-FFF2-40B4-BE49-F238E27FC236}">
                      <a16:creationId xmlns:a16="http://schemas.microsoft.com/office/drawing/2014/main" id="{C9A0E2ED-9D6B-47DE-A636-3BABFFAF9E12}"/>
                    </a:ext>
                  </a:extLst>
                </p:cNvPr>
                <p:cNvSpPr txBox="1">
                  <a:spLocks noRot="1" noChangeAspect="1" noMove="1" noResize="1" noEditPoints="1" noAdjustHandles="1" noChangeArrowheads="1" noChangeShapeType="1" noTextEdit="1"/>
                </p:cNvSpPr>
                <p:nvPr/>
              </p:nvSpPr>
              <p:spPr>
                <a:xfrm>
                  <a:off x="4902893" y="3909484"/>
                  <a:ext cx="3446654" cy="492443"/>
                </a:xfrm>
                <a:prstGeom prst="rect">
                  <a:avLst/>
                </a:prstGeom>
                <a:blipFill>
                  <a:blip r:embed="rId8"/>
                  <a:stretch>
                    <a:fillRect l="-3538" t="-13115" r="-1651" b="-229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AA3C8B99-F550-4744-8B9D-60D58CEE4681}"/>
                    </a:ext>
                  </a:extLst>
                </p:cNvPr>
                <p:cNvSpPr txBox="1"/>
                <p:nvPr/>
              </p:nvSpPr>
              <p:spPr>
                <a:xfrm>
                  <a:off x="4902893" y="5119920"/>
                  <a:ext cx="3446654" cy="492443"/>
                </a:xfrm>
                <a:prstGeom prst="rect">
                  <a:avLst/>
                </a:prstGeom>
                <a:solidFill>
                  <a:schemeClr val="accent2">
                    <a:lumMod val="20000"/>
                    <a:lumOff val="80000"/>
                  </a:schemeClr>
                </a:solidFill>
              </p:spPr>
              <p:txBody>
                <a:bodyPr wrap="square" lIns="0" tIns="0" rIns="0" bIns="0" rtlCol="0">
                  <a:spAutoFit/>
                </a:bodyPr>
                <a:lstStyle/>
                <a:p>
                  <a:r>
                    <a:rPr lang="zh-CN" altLang="en-US" sz="1200" b="1">
                      <a:solidFill>
                        <a:srgbClr val="C00000"/>
                      </a:solidFill>
                      <a:latin typeface="楷体" panose="02010609060101010101" pitchFamily="49" charset="-122"/>
                      <a:ea typeface="楷体" panose="02010609060101010101" pitchFamily="49" charset="-122"/>
                    </a:rPr>
                    <a:t>用论域每个元素替换</a:t>
                  </a:r>
                  <a14:m>
                    <m:oMath xmlns:m="http://schemas.openxmlformats.org/officeDocument/2006/math">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𝒚</m:t>
                      </m:r>
                      <m:r>
                        <a:rPr lang="en-US" altLang="zh-CN" sz="1200" b="1" i="1">
                          <a:solidFill>
                            <a:srgbClr val="C00000"/>
                          </a:solidFill>
                          <a:latin typeface="Cambria Math" panose="02040503050406030204" pitchFamily="18" charset="0"/>
                        </a:rPr>
                        <m:t> </m:t>
                      </m:r>
                    </m:oMath>
                  </a14:m>
                  <a:r>
                    <a:rPr lang="zh-CN" altLang="en-US" sz="1200" b="1">
                      <a:solidFill>
                        <a:srgbClr val="C00000"/>
                      </a:solidFill>
                      <a:latin typeface="楷体" panose="02010609060101010101" pitchFamily="49" charset="-122"/>
                      <a:ea typeface="楷体" panose="02010609060101010101" pitchFamily="49" charset="-122"/>
                    </a:rPr>
                    <a:t>辖域中每处出现的</a:t>
                  </a:r>
                  <a14:m>
                    <m:oMath xmlns:m="http://schemas.openxmlformats.org/officeDocument/2006/math">
                      <m:r>
                        <a:rPr lang="en-US" altLang="zh-CN" sz="1200" b="1" i="1">
                          <a:solidFill>
                            <a:srgbClr val="C00000"/>
                          </a:solidFill>
                          <a:latin typeface="Cambria Math" panose="02040503050406030204" pitchFamily="18" charset="0"/>
                        </a:rPr>
                        <m:t>𝒚</m:t>
                      </m:r>
                    </m:oMath>
                  </a14:m>
                  <a:r>
                    <a:rPr lang="zh-CN" altLang="en-US" sz="1200" b="1">
                      <a:solidFill>
                        <a:srgbClr val="C00000"/>
                      </a:solidFill>
                      <a:latin typeface="楷体" panose="02010609060101010101" pitchFamily="49" charset="-122"/>
                      <a:ea typeface="楷体" panose="02010609060101010101" pitchFamily="49" charset="-122"/>
                    </a:rPr>
                    <a:t>，将得到的每个公式用合取联结</a:t>
                  </a:r>
                </a:p>
              </p:txBody>
            </p:sp>
          </mc:Choice>
          <mc:Fallback xmlns="">
            <p:sp>
              <p:nvSpPr>
                <p:cNvPr id="25" name="文本框 24">
                  <a:extLst>
                    <a:ext uri="{FF2B5EF4-FFF2-40B4-BE49-F238E27FC236}">
                      <a16:creationId xmlns:a16="http://schemas.microsoft.com/office/drawing/2014/main" id="{AA3C8B99-F550-4744-8B9D-60D58CEE4681}"/>
                    </a:ext>
                  </a:extLst>
                </p:cNvPr>
                <p:cNvSpPr txBox="1">
                  <a:spLocks noRot="1" noChangeAspect="1" noMove="1" noResize="1" noEditPoints="1" noAdjustHandles="1" noChangeArrowheads="1" noChangeShapeType="1" noTextEdit="1"/>
                </p:cNvSpPr>
                <p:nvPr/>
              </p:nvSpPr>
              <p:spPr>
                <a:xfrm>
                  <a:off x="4902893" y="5119920"/>
                  <a:ext cx="3446654" cy="492443"/>
                </a:xfrm>
                <a:prstGeom prst="rect">
                  <a:avLst/>
                </a:prstGeom>
                <a:blipFill>
                  <a:blip r:embed="rId9"/>
                  <a:stretch>
                    <a:fillRect l="-3538" t="-13333" r="-1651" b="-25000"/>
                  </a:stretch>
                </a:blipFill>
              </p:spPr>
              <p:txBody>
                <a:bodyPr/>
                <a:lstStyle/>
                <a:p>
                  <a:r>
                    <a:rPr lang="zh-CN" altLang="en-US">
                      <a:noFill/>
                    </a:rPr>
                    <a:t> </a:t>
                  </a:r>
                </a:p>
              </p:txBody>
            </p:sp>
          </mc:Fallback>
        </mc:AlternateContent>
        <p:sp>
          <p:nvSpPr>
            <p:cNvPr id="26" name="矩形: 圆角 25">
              <a:extLst>
                <a:ext uri="{FF2B5EF4-FFF2-40B4-BE49-F238E27FC236}">
                  <a16:creationId xmlns:a16="http://schemas.microsoft.com/office/drawing/2014/main" id="{6E9A1CAB-5CD2-421E-827D-34B5C93AAA04}"/>
                </a:ext>
              </a:extLst>
            </p:cNvPr>
            <p:cNvSpPr/>
            <p:nvPr/>
          </p:nvSpPr>
          <p:spPr>
            <a:xfrm>
              <a:off x="4005844" y="2145216"/>
              <a:ext cx="4811811" cy="4077967"/>
            </a:xfrm>
            <a:prstGeom prst="roundRect">
              <a:avLst>
                <a:gd name="adj" fmla="val 6878"/>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4E0D5E95-0B37-4AC2-BBFE-40C2144F9910}"/>
                    </a:ext>
                  </a:extLst>
                </p:cNvPr>
                <p:cNvSpPr txBox="1"/>
                <p:nvPr/>
              </p:nvSpPr>
              <p:spPr>
                <a:xfrm>
                  <a:off x="6048086" y="2239993"/>
                  <a:ext cx="2573968" cy="369332"/>
                </a:xfrm>
                <a:prstGeom prst="rect">
                  <a:avLst/>
                </a:prstGeom>
                <a:solidFill>
                  <a:schemeClr val="accent4">
                    <a:lumMod val="20000"/>
                    <a:lumOff val="80000"/>
                  </a:schemeClr>
                </a:solidFill>
              </p:spPr>
              <p:txBody>
                <a:bodyPr wrap="square" rtlCol="0">
                  <a:spAutoFit/>
                </a:bodyPr>
                <a:lstStyle/>
                <a:p>
                  <a:r>
                    <a:rPr lang="en-US" altLang="zh-CN" sz="1200" b="1" i="1">
                      <a:solidFill>
                        <a:schemeClr val="accent2">
                          <a:lumMod val="50000"/>
                        </a:schemeClr>
                      </a:solidFill>
                      <a:cs typeface="Arial" panose="020B0604020202020204" pitchFamily="34" charset="0"/>
                    </a:rPr>
                    <a:t>1.</a:t>
                  </a:r>
                  <a:r>
                    <a:rPr lang="en-US" altLang="zh-CN" sz="1200" b="1">
                      <a:solidFill>
                        <a:schemeClr val="accent2">
                          <a:lumMod val="50000"/>
                        </a:schemeClr>
                      </a:solidFill>
                    </a:rPr>
                    <a:t> </a:t>
                  </a:r>
                  <a14:m>
                    <m:oMath xmlns:m="http://schemas.openxmlformats.org/officeDocument/2006/math">
                      <m:r>
                        <a:rPr lang="en-US" altLang="zh-CN" sz="1200" b="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𝒚𝑭</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𝒚</m:t>
                          </m:r>
                        </m:e>
                      </m:d>
                    </m:oMath>
                  </a14:m>
                  <a:r>
                    <a:rPr lang="zh-CN" altLang="en-US" sz="1200" b="1">
                      <a:solidFill>
                        <a:schemeClr val="accent2">
                          <a:lumMod val="50000"/>
                        </a:schemeClr>
                      </a:solidFill>
                      <a:latin typeface="+mj-lt"/>
                    </a:rPr>
                    <a:t>的</a:t>
                  </a:r>
                  <a:r>
                    <a:rPr lang="zh-CN" altLang="en-US" sz="1200" b="1">
                      <a:solidFill>
                        <a:schemeClr val="accent2">
                          <a:lumMod val="50000"/>
                        </a:schemeClr>
                      </a:solidFill>
                    </a:rPr>
                    <a:t>真值为</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𝟎</m:t>
                      </m:r>
                    </m:oMath>
                  </a14:m>
                  <a:endParaRPr lang="en-US" altLang="zh-CN" sz="1200" b="1">
                    <a:solidFill>
                      <a:schemeClr val="accent2">
                        <a:lumMod val="50000"/>
                      </a:schemeClr>
                    </a:solidFill>
                  </a:endParaRPr>
                </a:p>
              </p:txBody>
            </p:sp>
          </mc:Choice>
          <mc:Fallback xmlns="">
            <p:sp>
              <p:nvSpPr>
                <p:cNvPr id="27" name="文本框 26">
                  <a:extLst>
                    <a:ext uri="{FF2B5EF4-FFF2-40B4-BE49-F238E27FC236}">
                      <a16:creationId xmlns:a16="http://schemas.microsoft.com/office/drawing/2014/main" id="{4E0D5E95-0B37-4AC2-BBFE-40C2144F9910}"/>
                    </a:ext>
                  </a:extLst>
                </p:cNvPr>
                <p:cNvSpPr txBox="1">
                  <a:spLocks noRot="1" noChangeAspect="1" noMove="1" noResize="1" noEditPoints="1" noAdjustHandles="1" noChangeArrowheads="1" noChangeShapeType="1" noTextEdit="1"/>
                </p:cNvSpPr>
                <p:nvPr/>
              </p:nvSpPr>
              <p:spPr>
                <a:xfrm>
                  <a:off x="6048086" y="2239993"/>
                  <a:ext cx="2573968" cy="369332"/>
                </a:xfrm>
                <a:prstGeom prst="rect">
                  <a:avLst/>
                </a:prstGeom>
                <a:blipFill>
                  <a:blip r:embed="rId10"/>
                  <a:stretch>
                    <a:fillRect t="-2222" b="-17778"/>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AE7511D0-3224-4C26-9D3F-CFD7F0AE3E83}"/>
                  </a:ext>
                </a:extLst>
              </p:cNvPr>
              <p:cNvSpPr txBox="1"/>
              <p:nvPr/>
            </p:nvSpPr>
            <p:spPr>
              <a:xfrm>
                <a:off x="960784" y="1660310"/>
                <a:ext cx="2584991" cy="1237711"/>
              </a:xfrm>
              <a:prstGeom prst="rect">
                <a:avLst/>
              </a:prstGeom>
              <a:solidFill>
                <a:schemeClr val="accent6">
                  <a:lumMod val="20000"/>
                  <a:lumOff val="80000"/>
                  <a:alpha val="50000"/>
                </a:schemeClr>
              </a:solidFill>
            </p:spPr>
            <p:txBody>
              <a:bodyPr wrap="square" rtlCol="0">
                <a:spAutoFit/>
              </a:bodyPr>
              <a:lstStyle/>
              <a:p>
                <a:pPr>
                  <a:spcBef>
                    <a:spcPts val="450"/>
                  </a:spcBef>
                </a:pPr>
                <a:r>
                  <a:rPr lang="zh-CN" altLang="en-US" sz="1500" b="1">
                    <a:solidFill>
                      <a:srgbClr val="002060"/>
                    </a:solidFill>
                  </a:rPr>
                  <a:t>确定下面公式的真值：</a:t>
                </a:r>
                <a:endParaRPr lang="en-US" altLang="zh-CN" sz="1500" b="1">
                  <a:solidFill>
                    <a:srgbClr val="002060"/>
                  </a:solidFill>
                </a:endParaRPr>
              </a:p>
              <a:p>
                <a:pPr marL="342900" indent="-342900">
                  <a:spcBef>
                    <a:spcPts val="450"/>
                  </a:spcBef>
                  <a:buFont typeface="+mj-lt"/>
                  <a:buAutoNum type="arabicPeriod"/>
                </a:pPr>
                <a14:m>
                  <m:oMath xmlns:m="http://schemas.openxmlformats.org/officeDocument/2006/math">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𝒙</m:t>
                    </m:r>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𝒚𝑭</m:t>
                    </m:r>
                    <m:d>
                      <m:dPr>
                        <m:ctrlPr>
                          <a:rPr lang="en-US" altLang="zh-CN" sz="1500" b="1" i="1">
                            <a:solidFill>
                              <a:schemeClr val="accent2">
                                <a:lumMod val="50000"/>
                              </a:schemeClr>
                            </a:solidFill>
                            <a:latin typeface="Cambria Math" panose="02040503050406030204" pitchFamily="18" charset="0"/>
                          </a:rPr>
                        </m:ctrlPr>
                      </m:dPr>
                      <m:e>
                        <m:r>
                          <a:rPr lang="en-US" altLang="zh-CN" sz="1500" b="1" i="1">
                            <a:solidFill>
                              <a:schemeClr val="accent2">
                                <a:lumMod val="50000"/>
                              </a:schemeClr>
                            </a:solidFill>
                            <a:latin typeface="Cambria Math" panose="02040503050406030204" pitchFamily="18" charset="0"/>
                          </a:rPr>
                          <m:t>𝒙</m:t>
                        </m:r>
                        <m:r>
                          <a:rPr lang="en-US" altLang="zh-CN" sz="1500" b="1" i="1">
                            <a:solidFill>
                              <a:schemeClr val="accent2">
                                <a:lumMod val="50000"/>
                              </a:schemeClr>
                            </a:solidFill>
                            <a:latin typeface="Cambria Math" panose="02040503050406030204" pitchFamily="18" charset="0"/>
                          </a:rPr>
                          <m:t>, </m:t>
                        </m:r>
                        <m:r>
                          <a:rPr lang="en-US" altLang="zh-CN" sz="1500" b="1" i="1">
                            <a:solidFill>
                              <a:schemeClr val="accent2">
                                <a:lumMod val="50000"/>
                              </a:schemeClr>
                            </a:solidFill>
                            <a:latin typeface="Cambria Math" panose="02040503050406030204" pitchFamily="18" charset="0"/>
                          </a:rPr>
                          <m:t>𝒚</m:t>
                        </m:r>
                      </m:e>
                    </m:d>
                  </m:oMath>
                </a14:m>
                <a:endParaRPr lang="en-US" altLang="zh-CN" sz="1500" b="1">
                  <a:solidFill>
                    <a:schemeClr val="accent2">
                      <a:lumMod val="50000"/>
                    </a:schemeClr>
                  </a:solidFill>
                </a:endParaRPr>
              </a:p>
              <a:p>
                <a:pPr marL="342900" indent="-342900">
                  <a:spcBef>
                    <a:spcPts val="450"/>
                  </a:spcBef>
                  <a:buFont typeface="+mj-lt"/>
                  <a:buAutoNum type="arabicPeriod"/>
                </a:pPr>
                <a14:m>
                  <m:oMath xmlns:m="http://schemas.openxmlformats.org/officeDocument/2006/math">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𝒚</m:t>
                    </m:r>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𝒙𝑭</m:t>
                    </m:r>
                    <m:d>
                      <m:dPr>
                        <m:ctrlPr>
                          <a:rPr lang="en-US" altLang="zh-CN" sz="1500" b="1" i="1">
                            <a:solidFill>
                              <a:schemeClr val="accent2">
                                <a:lumMod val="50000"/>
                              </a:schemeClr>
                            </a:solidFill>
                            <a:latin typeface="Cambria Math" panose="02040503050406030204" pitchFamily="18" charset="0"/>
                          </a:rPr>
                        </m:ctrlPr>
                      </m:dPr>
                      <m:e>
                        <m:r>
                          <a:rPr lang="en-US" altLang="zh-CN" sz="1500" b="1" i="1">
                            <a:solidFill>
                              <a:schemeClr val="accent2">
                                <a:lumMod val="50000"/>
                              </a:schemeClr>
                            </a:solidFill>
                            <a:latin typeface="Cambria Math" panose="02040503050406030204" pitchFamily="18" charset="0"/>
                          </a:rPr>
                          <m:t>𝒙</m:t>
                        </m:r>
                        <m:r>
                          <a:rPr lang="en-US" altLang="zh-CN" sz="1500" b="1" i="1">
                            <a:solidFill>
                              <a:schemeClr val="accent2">
                                <a:lumMod val="50000"/>
                              </a:schemeClr>
                            </a:solidFill>
                            <a:latin typeface="Cambria Math" panose="02040503050406030204" pitchFamily="18" charset="0"/>
                          </a:rPr>
                          <m:t>, </m:t>
                        </m:r>
                        <m:r>
                          <a:rPr lang="en-US" altLang="zh-CN" sz="1500" b="1" i="1">
                            <a:solidFill>
                              <a:schemeClr val="accent2">
                                <a:lumMod val="50000"/>
                              </a:schemeClr>
                            </a:solidFill>
                            <a:latin typeface="Cambria Math" panose="02040503050406030204" pitchFamily="18" charset="0"/>
                          </a:rPr>
                          <m:t>𝒚</m:t>
                        </m:r>
                      </m:e>
                    </m:d>
                  </m:oMath>
                </a14:m>
                <a:endParaRPr lang="en-US" altLang="zh-CN" sz="1500" b="1">
                  <a:solidFill>
                    <a:schemeClr val="accent2">
                      <a:lumMod val="50000"/>
                    </a:schemeClr>
                  </a:solidFill>
                </a:endParaRPr>
              </a:p>
              <a:p>
                <a:pPr marL="342900" indent="-342900">
                  <a:spcBef>
                    <a:spcPts val="450"/>
                  </a:spcBef>
                  <a:buFont typeface="+mj-lt"/>
                  <a:buAutoNum type="arabicPeriod"/>
                </a:pPr>
                <a14:m>
                  <m:oMath xmlns:m="http://schemas.openxmlformats.org/officeDocument/2006/math">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𝒙</m:t>
                    </m:r>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𝒚</m:t>
                    </m:r>
                    <m:d>
                      <m:dPr>
                        <m:ctrlPr>
                          <a:rPr lang="en-US" altLang="zh-CN" sz="1500" b="1" i="1">
                            <a:solidFill>
                              <a:schemeClr val="accent2">
                                <a:lumMod val="50000"/>
                              </a:schemeClr>
                            </a:solidFill>
                            <a:latin typeface="Cambria Math" panose="02040503050406030204" pitchFamily="18" charset="0"/>
                          </a:rPr>
                        </m:ctrlPr>
                      </m:dPr>
                      <m:e>
                        <m:r>
                          <a:rPr lang="en-US" altLang="zh-CN" sz="1500" b="1" i="1">
                            <a:solidFill>
                              <a:schemeClr val="accent2">
                                <a:lumMod val="50000"/>
                              </a:schemeClr>
                            </a:solidFill>
                            <a:latin typeface="Cambria Math" panose="02040503050406030204" pitchFamily="18" charset="0"/>
                          </a:rPr>
                          <m:t>𝑭</m:t>
                        </m:r>
                        <m:d>
                          <m:dPr>
                            <m:ctrlPr>
                              <a:rPr lang="en-US" altLang="zh-CN" sz="1500" b="1" i="1">
                                <a:solidFill>
                                  <a:schemeClr val="accent2">
                                    <a:lumMod val="50000"/>
                                  </a:schemeClr>
                                </a:solidFill>
                                <a:latin typeface="Cambria Math" panose="02040503050406030204" pitchFamily="18" charset="0"/>
                              </a:rPr>
                            </m:ctrlPr>
                          </m:dPr>
                          <m:e>
                            <m:r>
                              <a:rPr lang="en-US" altLang="zh-CN" sz="1500" b="1" i="1">
                                <a:solidFill>
                                  <a:schemeClr val="accent2">
                                    <a:lumMod val="50000"/>
                                  </a:schemeClr>
                                </a:solidFill>
                                <a:latin typeface="Cambria Math" panose="02040503050406030204" pitchFamily="18" charset="0"/>
                              </a:rPr>
                              <m:t>𝒙</m:t>
                            </m:r>
                            <m:r>
                              <a:rPr lang="en-US" altLang="zh-CN" sz="1500" b="1" i="1">
                                <a:solidFill>
                                  <a:schemeClr val="accent2">
                                    <a:lumMod val="50000"/>
                                  </a:schemeClr>
                                </a:solidFill>
                                <a:latin typeface="Cambria Math" panose="02040503050406030204" pitchFamily="18" charset="0"/>
                              </a:rPr>
                              <m:t>, </m:t>
                            </m:r>
                            <m:r>
                              <a:rPr lang="en-US" altLang="zh-CN" sz="1500" b="1" i="1">
                                <a:solidFill>
                                  <a:schemeClr val="accent2">
                                    <a:lumMod val="50000"/>
                                  </a:schemeClr>
                                </a:solidFill>
                                <a:latin typeface="Cambria Math" panose="02040503050406030204" pitchFamily="18" charset="0"/>
                              </a:rPr>
                              <m:t>𝒚</m:t>
                            </m:r>
                          </m:e>
                        </m:d>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𝑭</m:t>
                        </m:r>
                        <m:d>
                          <m:dPr>
                            <m:ctrlPr>
                              <a:rPr lang="en-US" altLang="zh-CN" sz="1500" b="1" i="1">
                                <a:solidFill>
                                  <a:schemeClr val="accent2">
                                    <a:lumMod val="50000"/>
                                  </a:schemeClr>
                                </a:solidFill>
                                <a:latin typeface="Cambria Math" panose="02040503050406030204" pitchFamily="18" charset="0"/>
                              </a:rPr>
                            </m:ctrlPr>
                          </m:dPr>
                          <m:e>
                            <m:r>
                              <a:rPr lang="en-US" altLang="zh-CN" sz="1500" b="1" i="1">
                                <a:solidFill>
                                  <a:schemeClr val="accent2">
                                    <a:lumMod val="50000"/>
                                  </a:schemeClr>
                                </a:solidFill>
                                <a:latin typeface="Cambria Math" panose="02040503050406030204" pitchFamily="18" charset="0"/>
                              </a:rPr>
                              <m:t>𝒚</m:t>
                            </m:r>
                            <m:r>
                              <a:rPr lang="en-US" altLang="zh-CN" sz="1500" b="1" i="1">
                                <a:solidFill>
                                  <a:schemeClr val="accent2">
                                    <a:lumMod val="50000"/>
                                  </a:schemeClr>
                                </a:solidFill>
                                <a:latin typeface="Cambria Math" panose="02040503050406030204" pitchFamily="18" charset="0"/>
                              </a:rPr>
                              <m:t>, </m:t>
                            </m:r>
                            <m:r>
                              <a:rPr lang="en-US" altLang="zh-CN" sz="1500" b="1" i="1">
                                <a:solidFill>
                                  <a:schemeClr val="accent2">
                                    <a:lumMod val="50000"/>
                                  </a:schemeClr>
                                </a:solidFill>
                                <a:latin typeface="Cambria Math" panose="02040503050406030204" pitchFamily="18" charset="0"/>
                              </a:rPr>
                              <m:t>𝒙</m:t>
                            </m:r>
                          </m:e>
                        </m:d>
                      </m:e>
                    </m:d>
                  </m:oMath>
                </a14:m>
                <a:endParaRPr lang="zh-CN" altLang="en-US" sz="1800" b="1">
                  <a:solidFill>
                    <a:srgbClr val="002060"/>
                  </a:solidFill>
                </a:endParaRPr>
              </a:p>
            </p:txBody>
          </p:sp>
        </mc:Choice>
        <mc:Fallback xmlns="">
          <p:sp>
            <p:nvSpPr>
              <p:cNvPr id="28" name="文本框 27">
                <a:extLst>
                  <a:ext uri="{FF2B5EF4-FFF2-40B4-BE49-F238E27FC236}">
                    <a16:creationId xmlns:a16="http://schemas.microsoft.com/office/drawing/2014/main" id="{AE7511D0-3224-4C26-9D3F-CFD7F0AE3E83}"/>
                  </a:ext>
                </a:extLst>
              </p:cNvPr>
              <p:cNvSpPr txBox="1">
                <a:spLocks noRot="1" noChangeAspect="1" noMove="1" noResize="1" noEditPoints="1" noAdjustHandles="1" noChangeArrowheads="1" noChangeShapeType="1" noTextEdit="1"/>
              </p:cNvSpPr>
              <p:nvPr/>
            </p:nvSpPr>
            <p:spPr>
              <a:xfrm>
                <a:off x="960784" y="1660310"/>
                <a:ext cx="2584991" cy="1237711"/>
              </a:xfrm>
              <a:prstGeom prst="rect">
                <a:avLst/>
              </a:prstGeom>
              <a:blipFill>
                <a:blip r:embed="rId11"/>
                <a:stretch>
                  <a:fillRect l="-943" t="-985" b="-2956"/>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C48C9B25-CBD5-405C-9D1A-663741DF59B6}"/>
              </a:ext>
            </a:extLst>
          </p:cNvPr>
          <p:cNvSpPr txBox="1"/>
          <p:nvPr/>
        </p:nvSpPr>
        <p:spPr>
          <a:xfrm>
            <a:off x="968754" y="3254597"/>
            <a:ext cx="2577021" cy="784830"/>
          </a:xfrm>
          <a:prstGeom prst="rect">
            <a:avLst/>
          </a:prstGeom>
          <a:solidFill>
            <a:schemeClr val="accent2">
              <a:lumMod val="20000"/>
              <a:lumOff val="80000"/>
            </a:schemeClr>
          </a:solidFill>
        </p:spPr>
        <p:txBody>
          <a:bodyPr wrap="square" rtlCol="0">
            <a:spAutoFit/>
          </a:bodyPr>
          <a:lstStyle/>
          <a:p>
            <a:r>
              <a:rPr lang="zh-CN" altLang="en-US" sz="1500" b="1">
                <a:solidFill>
                  <a:srgbClr val="002060"/>
                </a:solidFill>
              </a:rPr>
              <a:t>当一个公式的某个量词辖域中还有（其他指示变量的）量词时，称为</a:t>
            </a:r>
            <a:r>
              <a:rPr lang="zh-CN" altLang="en-US" sz="1500" b="1">
                <a:solidFill>
                  <a:srgbClr val="C00000"/>
                </a:solidFill>
              </a:rPr>
              <a:t>嵌套量词公式</a:t>
            </a:r>
          </a:p>
        </p:txBody>
      </p:sp>
    </p:spTree>
    <p:extLst>
      <p:ext uri="{BB962C8B-B14F-4D97-AF65-F5344CB8AC3E}">
        <p14:creationId xmlns:p14="http://schemas.microsoft.com/office/powerpoint/2010/main" val="566753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2</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9" name="文本框 8">
            <a:extLst>
              <a:ext uri="{FF2B5EF4-FFF2-40B4-BE49-F238E27FC236}">
                <a16:creationId xmlns:a16="http://schemas.microsoft.com/office/drawing/2014/main" id="{721F0729-5ADA-4222-98E1-5E39CABB2C6A}"/>
              </a:ext>
            </a:extLst>
          </p:cNvPr>
          <p:cNvSpPr txBox="1"/>
          <p:nvPr/>
        </p:nvSpPr>
        <p:spPr>
          <a:xfrm>
            <a:off x="882320" y="1280508"/>
            <a:ext cx="4212867" cy="2683427"/>
          </a:xfrm>
          <a:prstGeom prst="rect">
            <a:avLst/>
          </a:prstGeom>
          <a:noFill/>
        </p:spPr>
        <p:txBody>
          <a:bodyPr wrap="square" rtlCol="0">
            <a:spAutoFit/>
          </a:bodyPr>
          <a:lstStyle/>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一阶逻辑公式的解释</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一阶逻辑公式的真值</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一阶逻辑公式真值与变量替换</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一阶逻辑公式的真值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一阶逻辑公式真值计算练习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20</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580463C-0E46-4F5A-81B0-1BEB265CB805}"/>
                  </a:ext>
                </a:extLst>
              </p:cNvPr>
              <p:cNvSpPr txBox="1"/>
              <p:nvPr/>
            </p:nvSpPr>
            <p:spPr>
              <a:xfrm>
                <a:off x="593051" y="778443"/>
                <a:ext cx="5305823" cy="651460"/>
              </a:xfrm>
              <a:prstGeom prst="rect">
                <a:avLst/>
              </a:prstGeom>
              <a:solidFill>
                <a:schemeClr val="accent6">
                  <a:lumMod val="20000"/>
                  <a:lumOff val="80000"/>
                  <a:alpha val="15000"/>
                </a:schemeClr>
              </a:solidFill>
              <a:ln w="12700">
                <a:solidFill>
                  <a:schemeClr val="accent1">
                    <a:shade val="50000"/>
                  </a:schemeClr>
                </a:solidFill>
                <a:prstDash val="sysDash"/>
              </a:ln>
            </p:spPr>
            <p:txBody>
              <a:bodyPr wrap="square" rtlCol="0">
                <a:spAutoFit/>
              </a:bodyPr>
              <a:lstStyle/>
              <a:p>
                <a:pPr algn="ctr">
                  <a:spcAft>
                    <a:spcPts val="450"/>
                  </a:spcAft>
                </a:pPr>
                <a:r>
                  <a:rPr lang="zh-CN" altLang="en-US" sz="1600" b="1">
                    <a:solidFill>
                      <a:srgbClr val="C00000"/>
                    </a:solidFill>
                  </a:rPr>
                  <a:t>给定下面的解释和个体变量指派函数</a:t>
                </a:r>
                <a:endParaRPr lang="en-US" altLang="zh-CN" sz="1600" b="1">
                  <a:solidFill>
                    <a:srgbClr val="C00000"/>
                  </a:solidFill>
                </a:endParaRPr>
              </a:p>
              <a:p>
                <a:pPr marL="214313" indent="-214313">
                  <a:spcBef>
                    <a:spcPts val="450"/>
                  </a:spcBef>
                  <a:spcAft>
                    <a:spcPts val="450"/>
                  </a:spcAft>
                  <a:buFont typeface="Arial" panose="020B0604020202020204" pitchFamily="34" charset="0"/>
                  <a:buChar char="•"/>
                </a:pPr>
                <a:r>
                  <a:rPr lang="zh-CN" altLang="en-US" sz="1200" b="1">
                    <a:solidFill>
                      <a:srgbClr val="C00000"/>
                    </a:solidFill>
                    <a:latin typeface="黑体" panose="02010609060101010101" pitchFamily="49" charset="-122"/>
                    <a:ea typeface="黑体" panose="02010609060101010101" pitchFamily="49" charset="-122"/>
                  </a:rPr>
                  <a:t>论域</a:t>
                </a:r>
                <a:r>
                  <a:rPr lang="zh-CN" altLang="en-US" sz="1200" b="1">
                    <a:solidFill>
                      <a:srgbClr val="002060"/>
                    </a:solidFill>
                    <a:latin typeface="楷体" panose="02010609060101010101" pitchFamily="49" charset="-122"/>
                    <a:ea typeface="楷体" panose="02010609060101010101" pitchFamily="49" charset="-122"/>
                  </a:rPr>
                  <a:t>是非空集合</a:t>
                </a:r>
                <a14:m>
                  <m:oMath xmlns:m="http://schemas.openxmlformats.org/officeDocument/2006/math">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e>
                    </m:d>
                  </m:oMath>
                </a14:m>
                <a:r>
                  <a:rPr lang="en-US" altLang="zh-CN" sz="1200" b="1">
                    <a:solidFill>
                      <a:srgbClr val="002060"/>
                    </a:solidFill>
                    <a:latin typeface="楷体" panose="02010609060101010101" pitchFamily="49" charset="-122"/>
                    <a:ea typeface="楷体" panose="02010609060101010101" pitchFamily="49" charset="-122"/>
                  </a:rPr>
                  <a:t>,</a:t>
                </a:r>
                <a:r>
                  <a:rPr lang="zh-CN" altLang="en-US" sz="1200" b="1">
                    <a:solidFill>
                      <a:srgbClr val="002060"/>
                    </a:solidFill>
                    <a:latin typeface="楷体" panose="02010609060101010101" pitchFamily="49" charset="-122"/>
                    <a:ea typeface="楷体" panose="02010609060101010101" pitchFamily="49" charset="-122"/>
                  </a:rPr>
                  <a:t>二元谓词</a:t>
                </a: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𝑭</m:t>
                    </m:r>
                  </m:oMath>
                </a14:m>
                <a:r>
                  <a:rPr lang="zh-CN" altLang="en-US" sz="1200" b="1">
                    <a:solidFill>
                      <a:srgbClr val="002060"/>
                    </a:solidFill>
                    <a:latin typeface="楷体" panose="02010609060101010101" pitchFamily="49" charset="-122"/>
                    <a:ea typeface="楷体" panose="02010609060101010101" pitchFamily="49" charset="-122"/>
                  </a:rPr>
                  <a:t>的解释</a:t>
                </a:r>
                <a14:m>
                  <m:oMath xmlns:m="http://schemas.openxmlformats.org/officeDocument/2006/math">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𝑭</m:t>
                        </m:r>
                      </m:e>
                    </m:d>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𝒂</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oMath>
                </a14:m>
                <a:endParaRPr lang="en-US" altLang="zh-CN" sz="1200" b="1" i="1">
                  <a:solidFill>
                    <a:srgbClr val="002060"/>
                  </a:solidFill>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5580463C-0E46-4F5A-81B0-1BEB265CB805}"/>
                  </a:ext>
                </a:extLst>
              </p:cNvPr>
              <p:cNvSpPr txBox="1">
                <a:spLocks noRot="1" noChangeAspect="1" noMove="1" noResize="1" noEditPoints="1" noAdjustHandles="1" noChangeArrowheads="1" noChangeShapeType="1" noTextEdit="1"/>
              </p:cNvSpPr>
              <p:nvPr/>
            </p:nvSpPr>
            <p:spPr>
              <a:xfrm>
                <a:off x="593051" y="778443"/>
                <a:ext cx="5305823" cy="651460"/>
              </a:xfrm>
              <a:prstGeom prst="rect">
                <a:avLst/>
              </a:prstGeom>
              <a:blipFill>
                <a:blip r:embed="rId2"/>
                <a:stretch>
                  <a:fillRect t="-1835" b="-4587"/>
                </a:stretch>
              </a:blipFill>
              <a:ln w="12700">
                <a:solidFill>
                  <a:schemeClr val="accent1">
                    <a:shade val="5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AE7511D0-3224-4C26-9D3F-CFD7F0AE3E83}"/>
                  </a:ext>
                </a:extLst>
              </p:cNvPr>
              <p:cNvSpPr txBox="1"/>
              <p:nvPr/>
            </p:nvSpPr>
            <p:spPr>
              <a:xfrm>
                <a:off x="960784" y="1660310"/>
                <a:ext cx="2584991" cy="1237711"/>
              </a:xfrm>
              <a:prstGeom prst="rect">
                <a:avLst/>
              </a:prstGeom>
              <a:solidFill>
                <a:schemeClr val="accent6">
                  <a:lumMod val="20000"/>
                  <a:lumOff val="80000"/>
                  <a:alpha val="50000"/>
                </a:schemeClr>
              </a:solidFill>
            </p:spPr>
            <p:txBody>
              <a:bodyPr wrap="square" rtlCol="0">
                <a:spAutoFit/>
              </a:bodyPr>
              <a:lstStyle/>
              <a:p>
                <a:pPr>
                  <a:spcBef>
                    <a:spcPts val="450"/>
                  </a:spcBef>
                </a:pPr>
                <a:r>
                  <a:rPr lang="zh-CN" altLang="en-US" sz="1500" b="1">
                    <a:solidFill>
                      <a:srgbClr val="002060"/>
                    </a:solidFill>
                  </a:rPr>
                  <a:t>确定下面公式的真值：</a:t>
                </a:r>
                <a:endParaRPr lang="en-US" altLang="zh-CN" sz="1500" b="1">
                  <a:solidFill>
                    <a:srgbClr val="002060"/>
                  </a:solidFill>
                </a:endParaRPr>
              </a:p>
              <a:p>
                <a:pPr marL="342900" indent="-342900">
                  <a:spcBef>
                    <a:spcPts val="450"/>
                  </a:spcBef>
                  <a:buFont typeface="+mj-lt"/>
                  <a:buAutoNum type="arabicPeriod"/>
                </a:pPr>
                <a14:m>
                  <m:oMath xmlns:m="http://schemas.openxmlformats.org/officeDocument/2006/math">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𝒙</m:t>
                    </m:r>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𝒚𝑭</m:t>
                    </m:r>
                    <m:d>
                      <m:dPr>
                        <m:ctrlPr>
                          <a:rPr lang="en-US" altLang="zh-CN" sz="1500" b="1" i="1">
                            <a:solidFill>
                              <a:schemeClr val="accent2">
                                <a:lumMod val="50000"/>
                              </a:schemeClr>
                            </a:solidFill>
                            <a:latin typeface="Cambria Math" panose="02040503050406030204" pitchFamily="18" charset="0"/>
                          </a:rPr>
                        </m:ctrlPr>
                      </m:dPr>
                      <m:e>
                        <m:r>
                          <a:rPr lang="en-US" altLang="zh-CN" sz="1500" b="1" i="1">
                            <a:solidFill>
                              <a:schemeClr val="accent2">
                                <a:lumMod val="50000"/>
                              </a:schemeClr>
                            </a:solidFill>
                            <a:latin typeface="Cambria Math" panose="02040503050406030204" pitchFamily="18" charset="0"/>
                          </a:rPr>
                          <m:t>𝒙</m:t>
                        </m:r>
                        <m:r>
                          <a:rPr lang="en-US" altLang="zh-CN" sz="1500" b="1" i="1">
                            <a:solidFill>
                              <a:schemeClr val="accent2">
                                <a:lumMod val="50000"/>
                              </a:schemeClr>
                            </a:solidFill>
                            <a:latin typeface="Cambria Math" panose="02040503050406030204" pitchFamily="18" charset="0"/>
                          </a:rPr>
                          <m:t>, </m:t>
                        </m:r>
                        <m:r>
                          <a:rPr lang="en-US" altLang="zh-CN" sz="1500" b="1" i="1">
                            <a:solidFill>
                              <a:schemeClr val="accent2">
                                <a:lumMod val="50000"/>
                              </a:schemeClr>
                            </a:solidFill>
                            <a:latin typeface="Cambria Math" panose="02040503050406030204" pitchFamily="18" charset="0"/>
                          </a:rPr>
                          <m:t>𝒚</m:t>
                        </m:r>
                      </m:e>
                    </m:d>
                  </m:oMath>
                </a14:m>
                <a:endParaRPr lang="en-US" altLang="zh-CN" sz="1500" b="1">
                  <a:solidFill>
                    <a:schemeClr val="accent2">
                      <a:lumMod val="50000"/>
                    </a:schemeClr>
                  </a:solidFill>
                </a:endParaRPr>
              </a:p>
              <a:p>
                <a:pPr marL="342900" indent="-342900">
                  <a:spcBef>
                    <a:spcPts val="450"/>
                  </a:spcBef>
                  <a:buFont typeface="+mj-lt"/>
                  <a:buAutoNum type="arabicPeriod"/>
                </a:pPr>
                <a14:m>
                  <m:oMath xmlns:m="http://schemas.openxmlformats.org/officeDocument/2006/math">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𝒚</m:t>
                    </m:r>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𝒙𝑭</m:t>
                    </m:r>
                    <m:d>
                      <m:dPr>
                        <m:ctrlPr>
                          <a:rPr lang="en-US" altLang="zh-CN" sz="1500" b="1" i="1">
                            <a:solidFill>
                              <a:schemeClr val="accent2">
                                <a:lumMod val="50000"/>
                              </a:schemeClr>
                            </a:solidFill>
                            <a:latin typeface="Cambria Math" panose="02040503050406030204" pitchFamily="18" charset="0"/>
                          </a:rPr>
                        </m:ctrlPr>
                      </m:dPr>
                      <m:e>
                        <m:r>
                          <a:rPr lang="en-US" altLang="zh-CN" sz="1500" b="1" i="1">
                            <a:solidFill>
                              <a:schemeClr val="accent2">
                                <a:lumMod val="50000"/>
                              </a:schemeClr>
                            </a:solidFill>
                            <a:latin typeface="Cambria Math" panose="02040503050406030204" pitchFamily="18" charset="0"/>
                          </a:rPr>
                          <m:t>𝒙</m:t>
                        </m:r>
                        <m:r>
                          <a:rPr lang="en-US" altLang="zh-CN" sz="1500" b="1" i="1">
                            <a:solidFill>
                              <a:schemeClr val="accent2">
                                <a:lumMod val="50000"/>
                              </a:schemeClr>
                            </a:solidFill>
                            <a:latin typeface="Cambria Math" panose="02040503050406030204" pitchFamily="18" charset="0"/>
                          </a:rPr>
                          <m:t>, </m:t>
                        </m:r>
                        <m:r>
                          <a:rPr lang="en-US" altLang="zh-CN" sz="1500" b="1" i="1">
                            <a:solidFill>
                              <a:schemeClr val="accent2">
                                <a:lumMod val="50000"/>
                              </a:schemeClr>
                            </a:solidFill>
                            <a:latin typeface="Cambria Math" panose="02040503050406030204" pitchFamily="18" charset="0"/>
                          </a:rPr>
                          <m:t>𝒚</m:t>
                        </m:r>
                      </m:e>
                    </m:d>
                  </m:oMath>
                </a14:m>
                <a:endParaRPr lang="en-US" altLang="zh-CN" sz="1500" b="1">
                  <a:solidFill>
                    <a:schemeClr val="accent2">
                      <a:lumMod val="50000"/>
                    </a:schemeClr>
                  </a:solidFill>
                </a:endParaRPr>
              </a:p>
              <a:p>
                <a:pPr marL="342900" indent="-342900">
                  <a:spcBef>
                    <a:spcPts val="450"/>
                  </a:spcBef>
                  <a:buFont typeface="+mj-lt"/>
                  <a:buAutoNum type="arabicPeriod"/>
                </a:pPr>
                <a14:m>
                  <m:oMath xmlns:m="http://schemas.openxmlformats.org/officeDocument/2006/math">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𝒙</m:t>
                    </m:r>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𝒚</m:t>
                    </m:r>
                    <m:d>
                      <m:dPr>
                        <m:ctrlPr>
                          <a:rPr lang="en-US" altLang="zh-CN" sz="1500" b="1" i="1">
                            <a:solidFill>
                              <a:schemeClr val="accent2">
                                <a:lumMod val="50000"/>
                              </a:schemeClr>
                            </a:solidFill>
                            <a:latin typeface="Cambria Math" panose="02040503050406030204" pitchFamily="18" charset="0"/>
                          </a:rPr>
                        </m:ctrlPr>
                      </m:dPr>
                      <m:e>
                        <m:r>
                          <a:rPr lang="en-US" altLang="zh-CN" sz="1500" b="1" i="1">
                            <a:solidFill>
                              <a:schemeClr val="accent2">
                                <a:lumMod val="50000"/>
                              </a:schemeClr>
                            </a:solidFill>
                            <a:latin typeface="Cambria Math" panose="02040503050406030204" pitchFamily="18" charset="0"/>
                          </a:rPr>
                          <m:t>𝑭</m:t>
                        </m:r>
                        <m:d>
                          <m:dPr>
                            <m:ctrlPr>
                              <a:rPr lang="en-US" altLang="zh-CN" sz="1500" b="1" i="1">
                                <a:solidFill>
                                  <a:schemeClr val="accent2">
                                    <a:lumMod val="50000"/>
                                  </a:schemeClr>
                                </a:solidFill>
                                <a:latin typeface="Cambria Math" panose="02040503050406030204" pitchFamily="18" charset="0"/>
                              </a:rPr>
                            </m:ctrlPr>
                          </m:dPr>
                          <m:e>
                            <m:r>
                              <a:rPr lang="en-US" altLang="zh-CN" sz="1500" b="1" i="1">
                                <a:solidFill>
                                  <a:schemeClr val="accent2">
                                    <a:lumMod val="50000"/>
                                  </a:schemeClr>
                                </a:solidFill>
                                <a:latin typeface="Cambria Math" panose="02040503050406030204" pitchFamily="18" charset="0"/>
                              </a:rPr>
                              <m:t>𝒙</m:t>
                            </m:r>
                            <m:r>
                              <a:rPr lang="en-US" altLang="zh-CN" sz="1500" b="1" i="1">
                                <a:solidFill>
                                  <a:schemeClr val="accent2">
                                    <a:lumMod val="50000"/>
                                  </a:schemeClr>
                                </a:solidFill>
                                <a:latin typeface="Cambria Math" panose="02040503050406030204" pitchFamily="18" charset="0"/>
                              </a:rPr>
                              <m:t>, </m:t>
                            </m:r>
                            <m:r>
                              <a:rPr lang="en-US" altLang="zh-CN" sz="1500" b="1" i="1">
                                <a:solidFill>
                                  <a:schemeClr val="accent2">
                                    <a:lumMod val="50000"/>
                                  </a:schemeClr>
                                </a:solidFill>
                                <a:latin typeface="Cambria Math" panose="02040503050406030204" pitchFamily="18" charset="0"/>
                              </a:rPr>
                              <m:t>𝒚</m:t>
                            </m:r>
                          </m:e>
                        </m:d>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𝑭</m:t>
                        </m:r>
                        <m:d>
                          <m:dPr>
                            <m:ctrlPr>
                              <a:rPr lang="en-US" altLang="zh-CN" sz="1500" b="1" i="1">
                                <a:solidFill>
                                  <a:schemeClr val="accent2">
                                    <a:lumMod val="50000"/>
                                  </a:schemeClr>
                                </a:solidFill>
                                <a:latin typeface="Cambria Math" panose="02040503050406030204" pitchFamily="18" charset="0"/>
                              </a:rPr>
                            </m:ctrlPr>
                          </m:dPr>
                          <m:e>
                            <m:r>
                              <a:rPr lang="en-US" altLang="zh-CN" sz="1500" b="1" i="1">
                                <a:solidFill>
                                  <a:schemeClr val="accent2">
                                    <a:lumMod val="50000"/>
                                  </a:schemeClr>
                                </a:solidFill>
                                <a:latin typeface="Cambria Math" panose="02040503050406030204" pitchFamily="18" charset="0"/>
                              </a:rPr>
                              <m:t>𝒚</m:t>
                            </m:r>
                            <m:r>
                              <a:rPr lang="en-US" altLang="zh-CN" sz="1500" b="1" i="1">
                                <a:solidFill>
                                  <a:schemeClr val="accent2">
                                    <a:lumMod val="50000"/>
                                  </a:schemeClr>
                                </a:solidFill>
                                <a:latin typeface="Cambria Math" panose="02040503050406030204" pitchFamily="18" charset="0"/>
                              </a:rPr>
                              <m:t>, </m:t>
                            </m:r>
                            <m:r>
                              <a:rPr lang="en-US" altLang="zh-CN" sz="1500" b="1" i="1">
                                <a:solidFill>
                                  <a:schemeClr val="accent2">
                                    <a:lumMod val="50000"/>
                                  </a:schemeClr>
                                </a:solidFill>
                                <a:latin typeface="Cambria Math" panose="02040503050406030204" pitchFamily="18" charset="0"/>
                              </a:rPr>
                              <m:t>𝒙</m:t>
                            </m:r>
                          </m:e>
                        </m:d>
                      </m:e>
                    </m:d>
                  </m:oMath>
                </a14:m>
                <a:endParaRPr lang="zh-CN" altLang="en-US" sz="1800" b="1">
                  <a:solidFill>
                    <a:srgbClr val="002060"/>
                  </a:solidFill>
                </a:endParaRPr>
              </a:p>
            </p:txBody>
          </p:sp>
        </mc:Choice>
        <mc:Fallback xmlns="">
          <p:sp>
            <p:nvSpPr>
              <p:cNvPr id="28" name="文本框 27">
                <a:extLst>
                  <a:ext uri="{FF2B5EF4-FFF2-40B4-BE49-F238E27FC236}">
                    <a16:creationId xmlns:a16="http://schemas.microsoft.com/office/drawing/2014/main" id="{AE7511D0-3224-4C26-9D3F-CFD7F0AE3E83}"/>
                  </a:ext>
                </a:extLst>
              </p:cNvPr>
              <p:cNvSpPr txBox="1">
                <a:spLocks noRot="1" noChangeAspect="1" noMove="1" noResize="1" noEditPoints="1" noAdjustHandles="1" noChangeArrowheads="1" noChangeShapeType="1" noTextEdit="1"/>
              </p:cNvSpPr>
              <p:nvPr/>
            </p:nvSpPr>
            <p:spPr>
              <a:xfrm>
                <a:off x="960784" y="1660310"/>
                <a:ext cx="2584991" cy="1237711"/>
              </a:xfrm>
              <a:prstGeom prst="rect">
                <a:avLst/>
              </a:prstGeom>
              <a:blipFill>
                <a:blip r:embed="rId3"/>
                <a:stretch>
                  <a:fillRect l="-943" t="-985" b="-2956"/>
                </a:stretch>
              </a:blipFill>
            </p:spPr>
            <p:txBody>
              <a:bodyPr/>
              <a:lstStyle/>
              <a:p>
                <a:r>
                  <a:rPr lang="zh-CN" altLang="en-US">
                    <a:noFill/>
                  </a:rPr>
                  <a:t> </a:t>
                </a:r>
              </a:p>
            </p:txBody>
          </p:sp>
        </mc:Fallback>
      </mc:AlternateContent>
      <p:grpSp>
        <p:nvGrpSpPr>
          <p:cNvPr id="30" name="组合 29">
            <a:extLst>
              <a:ext uri="{FF2B5EF4-FFF2-40B4-BE49-F238E27FC236}">
                <a16:creationId xmlns:a16="http://schemas.microsoft.com/office/drawing/2014/main" id="{AB7E7E45-455C-4D7D-ACC4-7F2C05C8D758}"/>
              </a:ext>
            </a:extLst>
          </p:cNvPr>
          <p:cNvGrpSpPr/>
          <p:nvPr/>
        </p:nvGrpSpPr>
        <p:grpSpPr>
          <a:xfrm>
            <a:off x="4312420" y="1644041"/>
            <a:ext cx="3663732" cy="3058475"/>
            <a:chOff x="4005844" y="2145216"/>
            <a:chExt cx="4884975" cy="4077967"/>
          </a:xfrm>
        </p:grpSpPr>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5E9D0E74-D991-4A28-93C4-053E71D97443}"/>
                    </a:ext>
                  </a:extLst>
                </p:cNvPr>
                <p:cNvSpPr txBox="1"/>
                <p:nvPr/>
              </p:nvSpPr>
              <p:spPr>
                <a:xfrm>
                  <a:off x="4145388" y="2254313"/>
                  <a:ext cx="1412792" cy="287259"/>
                </a:xfrm>
                <a:prstGeom prst="rect">
                  <a:avLst/>
                </a:prstGeom>
                <a:solidFill>
                  <a:schemeClr val="accent6">
                    <a:lumMod val="20000"/>
                    <a:lumOff val="80000"/>
                  </a:schemeClr>
                </a:solidFill>
              </p:spPr>
              <p:txBody>
                <a:bodyPr wrap="square" lIns="0"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𝒚</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𝒚</m:t>
                            </m:r>
                          </m:e>
                        </m:d>
                      </m:oMath>
                    </m:oMathPara>
                  </a14:m>
                  <a:endParaRPr lang="en-US" altLang="zh-CN" sz="1400" b="1">
                    <a:solidFill>
                      <a:schemeClr val="accent2">
                        <a:lumMod val="50000"/>
                      </a:schemeClr>
                    </a:solidFill>
                  </a:endParaRPr>
                </a:p>
              </p:txBody>
            </p:sp>
          </mc:Choice>
          <mc:Fallback xmlns="">
            <p:sp>
              <p:nvSpPr>
                <p:cNvPr id="31" name="文本框 30">
                  <a:extLst>
                    <a:ext uri="{FF2B5EF4-FFF2-40B4-BE49-F238E27FC236}">
                      <a16:creationId xmlns:a16="http://schemas.microsoft.com/office/drawing/2014/main" id="{5E9D0E74-D991-4A28-93C4-053E71D97443}"/>
                    </a:ext>
                  </a:extLst>
                </p:cNvPr>
                <p:cNvSpPr txBox="1">
                  <a:spLocks noRot="1" noChangeAspect="1" noMove="1" noResize="1" noEditPoints="1" noAdjustHandles="1" noChangeArrowheads="1" noChangeShapeType="1" noTextEdit="1"/>
                </p:cNvSpPr>
                <p:nvPr/>
              </p:nvSpPr>
              <p:spPr>
                <a:xfrm>
                  <a:off x="4145388" y="2254313"/>
                  <a:ext cx="1412792" cy="287259"/>
                </a:xfrm>
                <a:prstGeom prst="rect">
                  <a:avLst/>
                </a:prstGeom>
                <a:blipFill>
                  <a:blip r:embed="rId4"/>
                  <a:stretch>
                    <a:fillRect l="-5780"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806C1F09-BA22-451A-A1CD-F614D010A2FA}"/>
                    </a:ext>
                  </a:extLst>
                </p:cNvPr>
                <p:cNvSpPr txBox="1"/>
                <p:nvPr/>
              </p:nvSpPr>
              <p:spPr>
                <a:xfrm>
                  <a:off x="4145389" y="3404741"/>
                  <a:ext cx="2691568" cy="287259"/>
                </a:xfrm>
                <a:prstGeom prst="rect">
                  <a:avLst/>
                </a:prstGeom>
                <a:solidFill>
                  <a:schemeClr val="accent6">
                    <a:lumMod val="20000"/>
                    <a:lumOff val="80000"/>
                  </a:schemeClr>
                </a:solidFill>
              </p:spPr>
              <p:txBody>
                <a:bodyPr wrap="square" lIns="0"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𝒃</m:t>
                            </m:r>
                          </m:e>
                        </m:d>
                      </m:oMath>
                    </m:oMathPara>
                  </a14:m>
                  <a:endParaRPr lang="en-US" altLang="zh-CN" sz="1400" b="1">
                    <a:solidFill>
                      <a:schemeClr val="accent2">
                        <a:lumMod val="50000"/>
                      </a:schemeClr>
                    </a:solidFill>
                  </a:endParaRPr>
                </a:p>
              </p:txBody>
            </p:sp>
          </mc:Choice>
          <mc:Fallback xmlns="">
            <p:sp>
              <p:nvSpPr>
                <p:cNvPr id="32" name="文本框 31">
                  <a:extLst>
                    <a:ext uri="{FF2B5EF4-FFF2-40B4-BE49-F238E27FC236}">
                      <a16:creationId xmlns:a16="http://schemas.microsoft.com/office/drawing/2014/main" id="{806C1F09-BA22-451A-A1CD-F614D010A2FA}"/>
                    </a:ext>
                  </a:extLst>
                </p:cNvPr>
                <p:cNvSpPr txBox="1">
                  <a:spLocks noRot="1" noChangeAspect="1" noMove="1" noResize="1" noEditPoints="1" noAdjustHandles="1" noChangeArrowheads="1" noChangeShapeType="1" noTextEdit="1"/>
                </p:cNvSpPr>
                <p:nvPr/>
              </p:nvSpPr>
              <p:spPr>
                <a:xfrm>
                  <a:off x="4145389" y="3404741"/>
                  <a:ext cx="2691568" cy="287259"/>
                </a:xfrm>
                <a:prstGeom prst="rect">
                  <a:avLst/>
                </a:prstGeom>
                <a:blipFill>
                  <a:blip r:embed="rId5"/>
                  <a:stretch>
                    <a:fillRect l="-906"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F3031B43-99BD-428E-A343-173C13B1FA99}"/>
                    </a:ext>
                  </a:extLst>
                </p:cNvPr>
                <p:cNvSpPr txBox="1"/>
                <p:nvPr/>
              </p:nvSpPr>
              <p:spPr>
                <a:xfrm>
                  <a:off x="4145389" y="4596804"/>
                  <a:ext cx="3600234" cy="324191"/>
                </a:xfrm>
                <a:prstGeom prst="rect">
                  <a:avLst/>
                </a:prstGeom>
                <a:solidFill>
                  <a:schemeClr val="accent6">
                    <a:lumMod val="20000"/>
                    <a:lumOff val="80000"/>
                  </a:schemeClr>
                </a:solidFill>
              </p:spPr>
              <p:txBody>
                <a:bodyPr wrap="square" lIns="0"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𝒃</m:t>
                            </m:r>
                          </m:e>
                        </m:d>
                      </m:oMath>
                    </m:oMathPara>
                  </a14:m>
                  <a:endParaRPr lang="zh-CN" altLang="en-US" sz="1000" b="1">
                    <a:solidFill>
                      <a:schemeClr val="accent2">
                        <a:lumMod val="50000"/>
                      </a:schemeClr>
                    </a:solidFill>
                  </a:endParaRPr>
                </a:p>
              </p:txBody>
            </p:sp>
          </mc:Choice>
          <mc:Fallback xmlns="">
            <p:sp>
              <p:nvSpPr>
                <p:cNvPr id="33" name="文本框 32">
                  <a:extLst>
                    <a:ext uri="{FF2B5EF4-FFF2-40B4-BE49-F238E27FC236}">
                      <a16:creationId xmlns:a16="http://schemas.microsoft.com/office/drawing/2014/main" id="{F3031B43-99BD-428E-A343-173C13B1FA99}"/>
                    </a:ext>
                  </a:extLst>
                </p:cNvPr>
                <p:cNvSpPr txBox="1">
                  <a:spLocks noRot="1" noChangeAspect="1" noMove="1" noResize="1" noEditPoints="1" noAdjustHandles="1" noChangeArrowheads="1" noChangeShapeType="1" noTextEdit="1"/>
                </p:cNvSpPr>
                <p:nvPr/>
              </p:nvSpPr>
              <p:spPr>
                <a:xfrm>
                  <a:off x="4145389" y="4596804"/>
                  <a:ext cx="3600234" cy="324191"/>
                </a:xfrm>
                <a:prstGeom prst="rect">
                  <a:avLst/>
                </a:prstGeom>
                <a:blipFill>
                  <a:blip r:embed="rId6"/>
                  <a:stretch>
                    <a:fillRect l="-903" b="-2500"/>
                  </a:stretch>
                </a:blipFill>
              </p:spPr>
              <p:txBody>
                <a:bodyPr/>
                <a:lstStyle/>
                <a:p>
                  <a:r>
                    <a:rPr lang="zh-CN" altLang="en-US">
                      <a:noFill/>
                    </a:rPr>
                    <a:t> </a:t>
                  </a:r>
                </a:p>
              </p:txBody>
            </p:sp>
          </mc:Fallback>
        </mc:AlternateContent>
        <p:sp>
          <p:nvSpPr>
            <p:cNvPr id="34" name="箭头: 下 33">
              <a:extLst>
                <a:ext uri="{FF2B5EF4-FFF2-40B4-BE49-F238E27FC236}">
                  <a16:creationId xmlns:a16="http://schemas.microsoft.com/office/drawing/2014/main" id="{30C7DA45-353D-43C7-B5ED-D4B705638071}"/>
                </a:ext>
              </a:extLst>
            </p:cNvPr>
            <p:cNvSpPr/>
            <p:nvPr/>
          </p:nvSpPr>
          <p:spPr>
            <a:xfrm>
              <a:off x="4799941" y="2563318"/>
              <a:ext cx="92098" cy="850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25A87D3C-F49D-46A6-B458-C222247124B5}"/>
                    </a:ext>
                  </a:extLst>
                </p:cNvPr>
                <p:cNvSpPr txBox="1"/>
                <p:nvPr/>
              </p:nvSpPr>
              <p:spPr>
                <a:xfrm>
                  <a:off x="4892039" y="2742533"/>
                  <a:ext cx="3446654" cy="492443"/>
                </a:xfrm>
                <a:prstGeom prst="rect">
                  <a:avLst/>
                </a:prstGeom>
                <a:solidFill>
                  <a:schemeClr val="accent2">
                    <a:lumMod val="20000"/>
                    <a:lumOff val="80000"/>
                  </a:schemeClr>
                </a:solidFill>
              </p:spPr>
              <p:txBody>
                <a:bodyPr wrap="square" lIns="0" tIns="0" rIns="0" bIns="0" rtlCol="0">
                  <a:spAutoFit/>
                </a:bodyPr>
                <a:lstStyle/>
                <a:p>
                  <a:r>
                    <a:rPr lang="zh-CN" altLang="en-US" sz="1200" b="1">
                      <a:solidFill>
                        <a:srgbClr val="C00000"/>
                      </a:solidFill>
                      <a:latin typeface="楷体" panose="02010609060101010101" pitchFamily="49" charset="-122"/>
                      <a:ea typeface="楷体" panose="02010609060101010101" pitchFamily="49" charset="-122"/>
                    </a:rPr>
                    <a:t>用论域每个元素替换</a:t>
                  </a:r>
                  <a14:m>
                    <m:oMath xmlns:m="http://schemas.openxmlformats.org/officeDocument/2006/math">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𝒚</m:t>
                      </m:r>
                      <m:r>
                        <a:rPr lang="en-US" altLang="zh-CN" sz="1200" b="1" i="1">
                          <a:solidFill>
                            <a:srgbClr val="C00000"/>
                          </a:solidFill>
                          <a:latin typeface="Cambria Math" panose="02040503050406030204" pitchFamily="18" charset="0"/>
                        </a:rPr>
                        <m:t> </m:t>
                      </m:r>
                    </m:oMath>
                  </a14:m>
                  <a:r>
                    <a:rPr lang="zh-CN" altLang="en-US" sz="1200" b="1">
                      <a:solidFill>
                        <a:srgbClr val="C00000"/>
                      </a:solidFill>
                      <a:latin typeface="楷体" panose="02010609060101010101" pitchFamily="49" charset="-122"/>
                      <a:ea typeface="楷体" panose="02010609060101010101" pitchFamily="49" charset="-122"/>
                    </a:rPr>
                    <a:t>辖域中每处出现的</a:t>
                  </a:r>
                  <a14:m>
                    <m:oMath xmlns:m="http://schemas.openxmlformats.org/officeDocument/2006/math">
                      <m:r>
                        <a:rPr lang="en-US" altLang="zh-CN" sz="1200" b="1" i="1">
                          <a:solidFill>
                            <a:srgbClr val="C00000"/>
                          </a:solidFill>
                          <a:latin typeface="Cambria Math" panose="02040503050406030204" pitchFamily="18" charset="0"/>
                        </a:rPr>
                        <m:t>𝒚</m:t>
                      </m:r>
                    </m:oMath>
                  </a14:m>
                  <a:r>
                    <a:rPr lang="zh-CN" altLang="en-US" sz="1200" b="1">
                      <a:solidFill>
                        <a:srgbClr val="C00000"/>
                      </a:solidFill>
                      <a:latin typeface="楷体" panose="02010609060101010101" pitchFamily="49" charset="-122"/>
                      <a:ea typeface="楷体" panose="02010609060101010101" pitchFamily="49" charset="-122"/>
                    </a:rPr>
                    <a:t>，将得到的每个公式用合取联结</a:t>
                  </a:r>
                </a:p>
              </p:txBody>
            </p:sp>
          </mc:Choice>
          <mc:Fallback xmlns="">
            <p:sp>
              <p:nvSpPr>
                <p:cNvPr id="35" name="文本框 34">
                  <a:extLst>
                    <a:ext uri="{FF2B5EF4-FFF2-40B4-BE49-F238E27FC236}">
                      <a16:creationId xmlns:a16="http://schemas.microsoft.com/office/drawing/2014/main" id="{25A87D3C-F49D-46A6-B458-C222247124B5}"/>
                    </a:ext>
                  </a:extLst>
                </p:cNvPr>
                <p:cNvSpPr txBox="1">
                  <a:spLocks noRot="1" noChangeAspect="1" noMove="1" noResize="1" noEditPoints="1" noAdjustHandles="1" noChangeArrowheads="1" noChangeShapeType="1" noTextEdit="1"/>
                </p:cNvSpPr>
                <p:nvPr/>
              </p:nvSpPr>
              <p:spPr>
                <a:xfrm>
                  <a:off x="4892039" y="2742533"/>
                  <a:ext cx="3446654" cy="492443"/>
                </a:xfrm>
                <a:prstGeom prst="rect">
                  <a:avLst/>
                </a:prstGeom>
                <a:blipFill>
                  <a:blip r:embed="rId7"/>
                  <a:stretch>
                    <a:fillRect l="-3538" t="-13115" r="-1651" b="-24590"/>
                  </a:stretch>
                </a:blipFill>
              </p:spPr>
              <p:txBody>
                <a:bodyPr/>
                <a:lstStyle/>
                <a:p>
                  <a:r>
                    <a:rPr lang="zh-CN" altLang="en-US">
                      <a:noFill/>
                    </a:rPr>
                    <a:t> </a:t>
                  </a:r>
                </a:p>
              </p:txBody>
            </p:sp>
          </mc:Fallback>
        </mc:AlternateContent>
        <p:sp>
          <p:nvSpPr>
            <p:cNvPr id="36" name="箭头: 下 35">
              <a:extLst>
                <a:ext uri="{FF2B5EF4-FFF2-40B4-BE49-F238E27FC236}">
                  <a16:creationId xmlns:a16="http://schemas.microsoft.com/office/drawing/2014/main" id="{AB5A2A9A-1807-4E2E-8299-63244F0BCB0F}"/>
                </a:ext>
              </a:extLst>
            </p:cNvPr>
            <p:cNvSpPr/>
            <p:nvPr/>
          </p:nvSpPr>
          <p:spPr>
            <a:xfrm>
              <a:off x="4789088" y="3729017"/>
              <a:ext cx="102951" cy="865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AAD25126-8015-45E1-8C92-D555B9591F2A}"/>
                    </a:ext>
                  </a:extLst>
                </p:cNvPr>
                <p:cNvSpPr txBox="1"/>
                <p:nvPr/>
              </p:nvSpPr>
              <p:spPr>
                <a:xfrm>
                  <a:off x="4145389" y="5786142"/>
                  <a:ext cx="4540023" cy="324191"/>
                </a:xfrm>
                <a:prstGeom prst="rect">
                  <a:avLst/>
                </a:prstGeom>
                <a:solidFill>
                  <a:schemeClr val="accent6">
                    <a:lumMod val="20000"/>
                    <a:lumOff val="80000"/>
                  </a:schemeClr>
                </a:solidFill>
              </p:spPr>
              <p:txBody>
                <a:bodyPr wrap="square" lIns="0"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𝒃</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𝒃</m:t>
                                </m:r>
                              </m:e>
                            </m:d>
                          </m:e>
                        </m:d>
                      </m:oMath>
                    </m:oMathPara>
                  </a14:m>
                  <a:endParaRPr lang="zh-CN" altLang="en-US" sz="1000" b="1">
                    <a:solidFill>
                      <a:schemeClr val="accent2">
                        <a:lumMod val="50000"/>
                      </a:schemeClr>
                    </a:solidFill>
                  </a:endParaRPr>
                </a:p>
              </p:txBody>
            </p:sp>
          </mc:Choice>
          <mc:Fallback xmlns="">
            <p:sp>
              <p:nvSpPr>
                <p:cNvPr id="37" name="文本框 36">
                  <a:extLst>
                    <a:ext uri="{FF2B5EF4-FFF2-40B4-BE49-F238E27FC236}">
                      <a16:creationId xmlns:a16="http://schemas.microsoft.com/office/drawing/2014/main" id="{AAD25126-8015-45E1-8C92-D555B9591F2A}"/>
                    </a:ext>
                  </a:extLst>
                </p:cNvPr>
                <p:cNvSpPr txBox="1">
                  <a:spLocks noRot="1" noChangeAspect="1" noMove="1" noResize="1" noEditPoints="1" noAdjustHandles="1" noChangeArrowheads="1" noChangeShapeType="1" noTextEdit="1"/>
                </p:cNvSpPr>
                <p:nvPr/>
              </p:nvSpPr>
              <p:spPr>
                <a:xfrm>
                  <a:off x="4145389" y="5786142"/>
                  <a:ext cx="4540023" cy="324191"/>
                </a:xfrm>
                <a:prstGeom prst="rect">
                  <a:avLst/>
                </a:prstGeom>
                <a:blipFill>
                  <a:blip r:embed="rId8"/>
                  <a:stretch>
                    <a:fillRect l="-358" b="-2500"/>
                  </a:stretch>
                </a:blipFill>
              </p:spPr>
              <p:txBody>
                <a:bodyPr/>
                <a:lstStyle/>
                <a:p>
                  <a:r>
                    <a:rPr lang="zh-CN" altLang="en-US">
                      <a:noFill/>
                    </a:rPr>
                    <a:t> </a:t>
                  </a:r>
                </a:p>
              </p:txBody>
            </p:sp>
          </mc:Fallback>
        </mc:AlternateContent>
        <p:sp>
          <p:nvSpPr>
            <p:cNvPr id="38" name="箭头: 下 37">
              <a:extLst>
                <a:ext uri="{FF2B5EF4-FFF2-40B4-BE49-F238E27FC236}">
                  <a16:creationId xmlns:a16="http://schemas.microsoft.com/office/drawing/2014/main" id="{189A44B3-927F-4FDF-B704-F3A4C0D63F10}"/>
                </a:ext>
              </a:extLst>
            </p:cNvPr>
            <p:cNvSpPr/>
            <p:nvPr/>
          </p:nvSpPr>
          <p:spPr>
            <a:xfrm>
              <a:off x="4789088" y="4937961"/>
              <a:ext cx="92098" cy="8430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5E51B31F-6EA5-46AE-8C23-A09249562AF8}"/>
                    </a:ext>
                  </a:extLst>
                </p:cNvPr>
                <p:cNvSpPr txBox="1"/>
                <p:nvPr/>
              </p:nvSpPr>
              <p:spPr>
                <a:xfrm>
                  <a:off x="4902893" y="3909484"/>
                  <a:ext cx="3446654" cy="492443"/>
                </a:xfrm>
                <a:prstGeom prst="rect">
                  <a:avLst/>
                </a:prstGeom>
                <a:solidFill>
                  <a:schemeClr val="accent2">
                    <a:lumMod val="20000"/>
                    <a:lumOff val="80000"/>
                  </a:schemeClr>
                </a:solidFill>
              </p:spPr>
              <p:txBody>
                <a:bodyPr wrap="square" lIns="0" tIns="0" rIns="0" bIns="0" rtlCol="0">
                  <a:spAutoFit/>
                </a:bodyPr>
                <a:lstStyle/>
                <a:p>
                  <a:r>
                    <a:rPr lang="zh-CN" altLang="en-US" sz="1200" b="1">
                      <a:solidFill>
                        <a:srgbClr val="C00000"/>
                      </a:solidFill>
                      <a:latin typeface="楷体" panose="02010609060101010101" pitchFamily="49" charset="-122"/>
                      <a:ea typeface="楷体" panose="02010609060101010101" pitchFamily="49" charset="-122"/>
                    </a:rPr>
                    <a:t>用论域每个元素替换</a:t>
                  </a:r>
                  <a14:m>
                    <m:oMath xmlns:m="http://schemas.openxmlformats.org/officeDocument/2006/math">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𝒙</m:t>
                      </m:r>
                      <m:r>
                        <a:rPr lang="en-US" altLang="zh-CN" sz="1200" b="1" i="1">
                          <a:solidFill>
                            <a:srgbClr val="C00000"/>
                          </a:solidFill>
                          <a:latin typeface="Cambria Math" panose="02040503050406030204" pitchFamily="18" charset="0"/>
                        </a:rPr>
                        <m:t> </m:t>
                      </m:r>
                    </m:oMath>
                  </a14:m>
                  <a:r>
                    <a:rPr lang="zh-CN" altLang="en-US" sz="1200" b="1">
                      <a:solidFill>
                        <a:srgbClr val="C00000"/>
                      </a:solidFill>
                      <a:latin typeface="楷体" panose="02010609060101010101" pitchFamily="49" charset="-122"/>
                      <a:ea typeface="楷体" panose="02010609060101010101" pitchFamily="49" charset="-122"/>
                    </a:rPr>
                    <a:t>辖域中每处出现的</a:t>
                  </a:r>
                  <a14:m>
                    <m:oMath xmlns:m="http://schemas.openxmlformats.org/officeDocument/2006/math">
                      <m:r>
                        <a:rPr lang="en-US" altLang="zh-CN" sz="1200" b="1" i="1">
                          <a:solidFill>
                            <a:srgbClr val="C00000"/>
                          </a:solidFill>
                          <a:latin typeface="Cambria Math" panose="02040503050406030204" pitchFamily="18" charset="0"/>
                        </a:rPr>
                        <m:t>𝒙</m:t>
                      </m:r>
                    </m:oMath>
                  </a14:m>
                  <a:r>
                    <a:rPr lang="zh-CN" altLang="en-US" sz="1200" b="1">
                      <a:solidFill>
                        <a:srgbClr val="C00000"/>
                      </a:solidFill>
                      <a:latin typeface="楷体" panose="02010609060101010101" pitchFamily="49" charset="-122"/>
                      <a:ea typeface="楷体" panose="02010609060101010101" pitchFamily="49" charset="-122"/>
                    </a:rPr>
                    <a:t>，将得到的每个公式用析取联结</a:t>
                  </a:r>
                </a:p>
              </p:txBody>
            </p:sp>
          </mc:Choice>
          <mc:Fallback xmlns="">
            <p:sp>
              <p:nvSpPr>
                <p:cNvPr id="39" name="文本框 38">
                  <a:extLst>
                    <a:ext uri="{FF2B5EF4-FFF2-40B4-BE49-F238E27FC236}">
                      <a16:creationId xmlns:a16="http://schemas.microsoft.com/office/drawing/2014/main" id="{5E51B31F-6EA5-46AE-8C23-A09249562AF8}"/>
                    </a:ext>
                  </a:extLst>
                </p:cNvPr>
                <p:cNvSpPr txBox="1">
                  <a:spLocks noRot="1" noChangeAspect="1" noMove="1" noResize="1" noEditPoints="1" noAdjustHandles="1" noChangeArrowheads="1" noChangeShapeType="1" noTextEdit="1"/>
                </p:cNvSpPr>
                <p:nvPr/>
              </p:nvSpPr>
              <p:spPr>
                <a:xfrm>
                  <a:off x="4902893" y="3909484"/>
                  <a:ext cx="3446654" cy="492443"/>
                </a:xfrm>
                <a:prstGeom prst="rect">
                  <a:avLst/>
                </a:prstGeom>
                <a:blipFill>
                  <a:blip r:embed="rId9"/>
                  <a:stretch>
                    <a:fillRect l="-3774" t="-13333" r="-1179"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5A9E9036-A8F9-4682-B3F0-84A9F01044CB}"/>
                    </a:ext>
                  </a:extLst>
                </p:cNvPr>
                <p:cNvSpPr txBox="1"/>
                <p:nvPr/>
              </p:nvSpPr>
              <p:spPr>
                <a:xfrm>
                  <a:off x="4902893" y="5119920"/>
                  <a:ext cx="3446654" cy="492443"/>
                </a:xfrm>
                <a:prstGeom prst="rect">
                  <a:avLst/>
                </a:prstGeom>
                <a:solidFill>
                  <a:schemeClr val="accent2">
                    <a:lumMod val="20000"/>
                    <a:lumOff val="80000"/>
                  </a:schemeClr>
                </a:solidFill>
              </p:spPr>
              <p:txBody>
                <a:bodyPr wrap="square" lIns="0" tIns="0" rIns="0" bIns="0" rtlCol="0">
                  <a:spAutoFit/>
                </a:bodyPr>
                <a:lstStyle/>
                <a:p>
                  <a:r>
                    <a:rPr lang="zh-CN" altLang="en-US" sz="1200" b="1">
                      <a:solidFill>
                        <a:srgbClr val="C00000"/>
                      </a:solidFill>
                      <a:latin typeface="楷体" panose="02010609060101010101" pitchFamily="49" charset="-122"/>
                      <a:ea typeface="楷体" panose="02010609060101010101" pitchFamily="49" charset="-122"/>
                    </a:rPr>
                    <a:t>用论域每个元素替换</a:t>
                  </a:r>
                  <a14:m>
                    <m:oMath xmlns:m="http://schemas.openxmlformats.org/officeDocument/2006/math">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𝒙</m:t>
                      </m:r>
                      <m:r>
                        <a:rPr lang="en-US" altLang="zh-CN" sz="1200" b="1" i="1">
                          <a:solidFill>
                            <a:srgbClr val="C00000"/>
                          </a:solidFill>
                          <a:latin typeface="Cambria Math" panose="02040503050406030204" pitchFamily="18" charset="0"/>
                        </a:rPr>
                        <m:t> </m:t>
                      </m:r>
                    </m:oMath>
                  </a14:m>
                  <a:r>
                    <a:rPr lang="zh-CN" altLang="en-US" sz="1200" b="1">
                      <a:solidFill>
                        <a:srgbClr val="C00000"/>
                      </a:solidFill>
                      <a:latin typeface="楷体" panose="02010609060101010101" pitchFamily="49" charset="-122"/>
                      <a:ea typeface="楷体" panose="02010609060101010101" pitchFamily="49" charset="-122"/>
                    </a:rPr>
                    <a:t>辖域中每处出现的</a:t>
                  </a:r>
                  <a14:m>
                    <m:oMath xmlns:m="http://schemas.openxmlformats.org/officeDocument/2006/math">
                      <m:r>
                        <a:rPr lang="en-US" altLang="zh-CN" sz="1200" b="1" i="1">
                          <a:solidFill>
                            <a:srgbClr val="C00000"/>
                          </a:solidFill>
                          <a:latin typeface="Cambria Math" panose="02040503050406030204" pitchFamily="18" charset="0"/>
                        </a:rPr>
                        <m:t>𝒙</m:t>
                      </m:r>
                    </m:oMath>
                  </a14:m>
                  <a:r>
                    <a:rPr lang="zh-CN" altLang="en-US" sz="1200" b="1">
                      <a:solidFill>
                        <a:srgbClr val="C00000"/>
                      </a:solidFill>
                      <a:latin typeface="楷体" panose="02010609060101010101" pitchFamily="49" charset="-122"/>
                      <a:ea typeface="楷体" panose="02010609060101010101" pitchFamily="49" charset="-122"/>
                    </a:rPr>
                    <a:t>，将得到的每个公式用析取联结</a:t>
                  </a:r>
                </a:p>
              </p:txBody>
            </p:sp>
          </mc:Choice>
          <mc:Fallback xmlns="">
            <p:sp>
              <p:nvSpPr>
                <p:cNvPr id="40" name="文本框 39">
                  <a:extLst>
                    <a:ext uri="{FF2B5EF4-FFF2-40B4-BE49-F238E27FC236}">
                      <a16:creationId xmlns:a16="http://schemas.microsoft.com/office/drawing/2014/main" id="{5A9E9036-A8F9-4682-B3F0-84A9F01044CB}"/>
                    </a:ext>
                  </a:extLst>
                </p:cNvPr>
                <p:cNvSpPr txBox="1">
                  <a:spLocks noRot="1" noChangeAspect="1" noMove="1" noResize="1" noEditPoints="1" noAdjustHandles="1" noChangeArrowheads="1" noChangeShapeType="1" noTextEdit="1"/>
                </p:cNvSpPr>
                <p:nvPr/>
              </p:nvSpPr>
              <p:spPr>
                <a:xfrm>
                  <a:off x="4902893" y="5119920"/>
                  <a:ext cx="3446654" cy="492443"/>
                </a:xfrm>
                <a:prstGeom prst="rect">
                  <a:avLst/>
                </a:prstGeom>
                <a:blipFill>
                  <a:blip r:embed="rId9"/>
                  <a:stretch>
                    <a:fillRect l="-3774" t="-13333" r="-1179" b="-25000"/>
                  </a:stretch>
                </a:blipFill>
              </p:spPr>
              <p:txBody>
                <a:bodyPr/>
                <a:lstStyle/>
                <a:p>
                  <a:r>
                    <a:rPr lang="zh-CN" altLang="en-US">
                      <a:noFill/>
                    </a:rPr>
                    <a:t> </a:t>
                  </a:r>
                </a:p>
              </p:txBody>
            </p:sp>
          </mc:Fallback>
        </mc:AlternateContent>
        <p:sp>
          <p:nvSpPr>
            <p:cNvPr id="41" name="矩形: 圆角 40">
              <a:extLst>
                <a:ext uri="{FF2B5EF4-FFF2-40B4-BE49-F238E27FC236}">
                  <a16:creationId xmlns:a16="http://schemas.microsoft.com/office/drawing/2014/main" id="{4AB475A5-5DE2-41EC-A427-C7916C3130F4}"/>
                </a:ext>
              </a:extLst>
            </p:cNvPr>
            <p:cNvSpPr/>
            <p:nvPr/>
          </p:nvSpPr>
          <p:spPr>
            <a:xfrm>
              <a:off x="4005844" y="2145216"/>
              <a:ext cx="4884975" cy="4077967"/>
            </a:xfrm>
            <a:prstGeom prst="roundRect">
              <a:avLst>
                <a:gd name="adj" fmla="val 6878"/>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20665690-3132-449D-8DB4-9AF1E89A42DD}"/>
                    </a:ext>
                  </a:extLst>
                </p:cNvPr>
                <p:cNvSpPr txBox="1"/>
                <p:nvPr/>
              </p:nvSpPr>
              <p:spPr>
                <a:xfrm>
                  <a:off x="6048086" y="2239993"/>
                  <a:ext cx="2544560" cy="369332"/>
                </a:xfrm>
                <a:prstGeom prst="rect">
                  <a:avLst/>
                </a:prstGeom>
                <a:solidFill>
                  <a:schemeClr val="accent4">
                    <a:lumMod val="20000"/>
                    <a:lumOff val="80000"/>
                  </a:schemeClr>
                </a:solidFill>
              </p:spPr>
              <p:txBody>
                <a:bodyPr wrap="square" rtlCol="0">
                  <a:spAutoFit/>
                </a:bodyPr>
                <a:lstStyle/>
                <a:p>
                  <a:r>
                    <a:rPr lang="en-US" altLang="zh-CN" sz="1200" b="1" i="1">
                      <a:solidFill>
                        <a:schemeClr val="accent2">
                          <a:lumMod val="50000"/>
                        </a:schemeClr>
                      </a:solidFill>
                      <a:cs typeface="Arial" panose="020B0604020202020204" pitchFamily="34" charset="0"/>
                    </a:rPr>
                    <a:t>2.</a:t>
                  </a:r>
                  <a:r>
                    <a:rPr lang="en-US" altLang="zh-CN" sz="1200" b="1">
                      <a:solidFill>
                        <a:schemeClr val="accent2">
                          <a:lumMod val="50000"/>
                        </a:schemeClr>
                      </a:solidFill>
                    </a:rPr>
                    <a:t> </a:t>
                  </a:r>
                  <a14:m>
                    <m:oMath xmlns:m="http://schemas.openxmlformats.org/officeDocument/2006/math">
                      <m:r>
                        <a:rPr lang="en-US" altLang="zh-CN" sz="1200" b="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𝒚𝑭</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𝒚</m:t>
                          </m:r>
                        </m:e>
                      </m:d>
                    </m:oMath>
                  </a14:m>
                  <a:r>
                    <a:rPr lang="zh-CN" altLang="en-US" sz="1200" b="1">
                      <a:solidFill>
                        <a:schemeClr val="accent2">
                          <a:lumMod val="50000"/>
                        </a:schemeClr>
                      </a:solidFill>
                      <a:latin typeface="+mj-lt"/>
                    </a:rPr>
                    <a:t>的</a:t>
                  </a:r>
                  <a:r>
                    <a:rPr lang="zh-CN" altLang="en-US" sz="1200" b="1">
                      <a:solidFill>
                        <a:schemeClr val="accent2">
                          <a:lumMod val="50000"/>
                        </a:schemeClr>
                      </a:solidFill>
                    </a:rPr>
                    <a:t>真值为</a:t>
                  </a:r>
                  <a14:m>
                    <m:oMath xmlns:m="http://schemas.openxmlformats.org/officeDocument/2006/math">
                      <m:r>
                        <a:rPr lang="en-US" altLang="zh-CN" sz="1200" b="1" i="1">
                          <a:solidFill>
                            <a:schemeClr val="accent2">
                              <a:lumMod val="50000"/>
                            </a:schemeClr>
                          </a:solidFill>
                          <a:latin typeface="Cambria Math" panose="02040503050406030204" pitchFamily="18" charset="0"/>
                        </a:rPr>
                        <m:t>𝟏</m:t>
                      </m:r>
                    </m:oMath>
                  </a14:m>
                  <a:endParaRPr lang="en-US" altLang="zh-CN" sz="1200" b="1">
                    <a:solidFill>
                      <a:schemeClr val="accent2">
                        <a:lumMod val="50000"/>
                      </a:schemeClr>
                    </a:solidFill>
                  </a:endParaRPr>
                </a:p>
              </p:txBody>
            </p:sp>
          </mc:Choice>
          <mc:Fallback xmlns="">
            <p:sp>
              <p:nvSpPr>
                <p:cNvPr id="42" name="文本框 41">
                  <a:extLst>
                    <a:ext uri="{FF2B5EF4-FFF2-40B4-BE49-F238E27FC236}">
                      <a16:creationId xmlns:a16="http://schemas.microsoft.com/office/drawing/2014/main" id="{20665690-3132-449D-8DB4-9AF1E89A42DD}"/>
                    </a:ext>
                  </a:extLst>
                </p:cNvPr>
                <p:cNvSpPr txBox="1">
                  <a:spLocks noRot="1" noChangeAspect="1" noMove="1" noResize="1" noEditPoints="1" noAdjustHandles="1" noChangeArrowheads="1" noChangeShapeType="1" noTextEdit="1"/>
                </p:cNvSpPr>
                <p:nvPr/>
              </p:nvSpPr>
              <p:spPr>
                <a:xfrm>
                  <a:off x="6048086" y="2239993"/>
                  <a:ext cx="2544560" cy="369332"/>
                </a:xfrm>
                <a:prstGeom prst="rect">
                  <a:avLst/>
                </a:prstGeom>
                <a:blipFill>
                  <a:blip r:embed="rId10"/>
                  <a:stretch>
                    <a:fillRect l="-319" b="-1521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27191C12-4A0E-47BE-BCB2-3493C0B4A2C8}"/>
                  </a:ext>
                </a:extLst>
              </p:cNvPr>
              <p:cNvSpPr txBox="1"/>
              <p:nvPr/>
            </p:nvSpPr>
            <p:spPr>
              <a:xfrm>
                <a:off x="593051" y="3061002"/>
                <a:ext cx="3273579" cy="1047146"/>
              </a:xfrm>
              <a:prstGeom prst="rect">
                <a:avLst/>
              </a:prstGeom>
              <a:solidFill>
                <a:schemeClr val="accent4">
                  <a:lumMod val="20000"/>
                  <a:lumOff val="80000"/>
                </a:schemeClr>
              </a:solidFill>
            </p:spPr>
            <p:txBody>
              <a:bodyPr wrap="square" rtlCol="0">
                <a:spAutoFit/>
              </a:bodyPr>
              <a:lstStyle/>
              <a:p>
                <a:pPr marL="342900" indent="-342900">
                  <a:spcBef>
                    <a:spcPts val="450"/>
                  </a:spcBef>
                  <a:buAutoNum type="arabicPeriod"/>
                </a:pP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𝒚𝑭</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𝒚</m:t>
                        </m:r>
                      </m:e>
                    </m:d>
                  </m:oMath>
                </a14:m>
                <a:endParaRPr lang="en-US" altLang="zh-CN" sz="1200" b="1">
                  <a:solidFill>
                    <a:schemeClr val="accent2">
                      <a:lumMod val="50000"/>
                    </a:schemeClr>
                  </a:solidFill>
                </a:endParaRPr>
              </a:p>
              <a:p>
                <a:pPr>
                  <a:spcBef>
                    <a:spcPts val="450"/>
                  </a:spcBef>
                </a:pPr>
                <a:r>
                  <a:rPr lang="en-US" altLang="zh-CN" sz="1200" b="1">
                    <a:solidFill>
                      <a:schemeClr val="accent2">
                        <a:lumMod val="50000"/>
                      </a:schemeClr>
                    </a:solidFill>
                  </a:rPr>
                  <a:t>       </a:t>
                </a: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𝒚𝑭</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𝒂</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𝒚</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𝒚𝑭</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𝒃</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𝒚</m:t>
                        </m:r>
                      </m:e>
                    </m:d>
                  </m:oMath>
                </a14:m>
                <a:endParaRPr lang="en-US" altLang="zh-CN" sz="1200" b="1">
                  <a:solidFill>
                    <a:schemeClr val="accent2">
                      <a:lumMod val="50000"/>
                    </a:schemeClr>
                  </a:solidFill>
                </a:endParaRPr>
              </a:p>
              <a:p>
                <a:pPr>
                  <a:spcBef>
                    <a:spcPts val="450"/>
                  </a:spcBef>
                </a:pPr>
                <a:r>
                  <a:rPr lang="en-US" altLang="zh-CN" sz="1200" b="1">
                    <a:solidFill>
                      <a:schemeClr val="accent2">
                        <a:lumMod val="50000"/>
                      </a:schemeClr>
                    </a:solidFill>
                  </a:rPr>
                  <a:t>       </a:t>
                </a:r>
                <a14:m>
                  <m:oMath xmlns:m="http://schemas.openxmlformats.org/officeDocument/2006/math">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𝑭</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𝒂</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𝒂</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𝑭</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𝒂</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𝒃</m:t>
                            </m:r>
                          </m:e>
                        </m:d>
                      </m:e>
                    </m:d>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𝑭</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𝒃</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𝒂</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𝑭</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𝒃</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𝒃</m:t>
                            </m:r>
                          </m:e>
                        </m:d>
                      </m:e>
                    </m:d>
                  </m:oMath>
                </a14:m>
                <a:endParaRPr lang="en-US" altLang="zh-CN" sz="1200" b="1">
                  <a:solidFill>
                    <a:schemeClr val="accent2">
                      <a:lumMod val="50000"/>
                    </a:schemeClr>
                  </a:solidFill>
                </a:endParaRPr>
              </a:p>
              <a:p>
                <a:pPr>
                  <a:spcBef>
                    <a:spcPts val="450"/>
                  </a:spcBef>
                </a:pPr>
                <a:r>
                  <a:rPr lang="en-US" altLang="zh-CN" sz="1200" b="1">
                    <a:solidFill>
                      <a:schemeClr val="accent2">
                        <a:lumMod val="50000"/>
                      </a:schemeClr>
                    </a:solidFill>
                  </a:rPr>
                  <a:t>       </a:t>
                </a:r>
                <a14:m>
                  <m:oMath xmlns:m="http://schemas.openxmlformats.org/officeDocument/2006/math">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𝟎</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𝟏</m:t>
                        </m:r>
                      </m:e>
                    </m:d>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𝟏</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𝟎</m:t>
                        </m:r>
                      </m:e>
                    </m:d>
                  </m:oMath>
                </a14:m>
                <a:r>
                  <a:rPr lang="en-US" altLang="zh-CN" sz="1200" b="1">
                    <a:solidFill>
                      <a:schemeClr val="accent2">
                        <a:lumMod val="50000"/>
                      </a:schemeClr>
                    </a:solidFill>
                  </a:rPr>
                  <a:t> </a:t>
                </a: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𝟎</m:t>
                    </m:r>
                  </m:oMath>
                </a14:m>
                <a:endParaRPr lang="en-US" altLang="zh-CN" sz="1200" b="1">
                  <a:solidFill>
                    <a:schemeClr val="accent2">
                      <a:lumMod val="50000"/>
                    </a:schemeClr>
                  </a:solidFill>
                </a:endParaRPr>
              </a:p>
            </p:txBody>
          </p:sp>
        </mc:Choice>
        <mc:Fallback xmlns="">
          <p:sp>
            <p:nvSpPr>
              <p:cNvPr id="43" name="文本框 42">
                <a:extLst>
                  <a:ext uri="{FF2B5EF4-FFF2-40B4-BE49-F238E27FC236}">
                    <a16:creationId xmlns:a16="http://schemas.microsoft.com/office/drawing/2014/main" id="{27191C12-4A0E-47BE-BCB2-3493C0B4A2C8}"/>
                  </a:ext>
                </a:extLst>
              </p:cNvPr>
              <p:cNvSpPr txBox="1">
                <a:spLocks noRot="1" noChangeAspect="1" noMove="1" noResize="1" noEditPoints="1" noAdjustHandles="1" noChangeArrowheads="1" noChangeShapeType="1" noTextEdit="1"/>
              </p:cNvSpPr>
              <p:nvPr/>
            </p:nvSpPr>
            <p:spPr>
              <a:xfrm>
                <a:off x="593051" y="3061002"/>
                <a:ext cx="3273579" cy="1047146"/>
              </a:xfrm>
              <a:prstGeom prst="rect">
                <a:avLst/>
              </a:prstGeom>
              <a:blipFill>
                <a:blip r:embed="rId11"/>
                <a:stretch>
                  <a:fillRect t="-581"/>
                </a:stretch>
              </a:blipFill>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340B6219-4462-44A5-BE21-3CE6BD8B08FC}"/>
              </a:ext>
            </a:extLst>
          </p:cNvPr>
          <p:cNvSpPr txBox="1"/>
          <p:nvPr/>
        </p:nvSpPr>
        <p:spPr>
          <a:xfrm>
            <a:off x="6241713" y="826707"/>
            <a:ext cx="2309236" cy="592598"/>
          </a:xfrm>
          <a:prstGeom prst="rect">
            <a:avLst/>
          </a:prstGeom>
          <a:solidFill>
            <a:schemeClr val="accent4">
              <a:lumMod val="20000"/>
              <a:lumOff val="80000"/>
            </a:schemeClr>
          </a:solidFill>
        </p:spPr>
        <p:txBody>
          <a:bodyPr wrap="square" rtlCol="0">
            <a:spAutoFit/>
          </a:bodyPr>
          <a:lstStyle/>
          <a:p>
            <a:pPr>
              <a:lnSpc>
                <a:spcPts val="1950"/>
              </a:lnSpc>
            </a:pPr>
            <a:r>
              <a:rPr lang="zh-CN" altLang="en-US" sz="1500" b="1">
                <a:solidFill>
                  <a:srgbClr val="C00000"/>
                </a:solidFill>
              </a:rPr>
              <a:t>嵌套量词公式的量词顺序不同，公式的真值也不同</a:t>
            </a:r>
          </a:p>
        </p:txBody>
      </p:sp>
    </p:spTree>
    <p:extLst>
      <p:ext uri="{BB962C8B-B14F-4D97-AF65-F5344CB8AC3E}">
        <p14:creationId xmlns:p14="http://schemas.microsoft.com/office/powerpoint/2010/main" val="2215684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一阶逻辑公式的真值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一阶逻辑公式真值计算练习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21</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592FDAA-2F27-4062-B8AA-40AF935BD911}"/>
                  </a:ext>
                </a:extLst>
              </p:cNvPr>
              <p:cNvSpPr txBox="1"/>
              <p:nvPr/>
            </p:nvSpPr>
            <p:spPr>
              <a:xfrm>
                <a:off x="593051" y="3190978"/>
                <a:ext cx="3732653" cy="1174168"/>
              </a:xfrm>
              <a:prstGeom prst="rect">
                <a:avLst/>
              </a:prstGeom>
              <a:solidFill>
                <a:schemeClr val="accent4">
                  <a:lumMod val="20000"/>
                  <a:lumOff val="80000"/>
                </a:schemeClr>
              </a:solidFill>
            </p:spPr>
            <p:txBody>
              <a:bodyPr wrap="square" rtlCol="0">
                <a:spAutoFit/>
              </a:bodyPr>
              <a:lstStyle/>
              <a:p>
                <a:pPr marL="342900" indent="-342900">
                  <a:spcBef>
                    <a:spcPts val="450"/>
                  </a:spcBef>
                  <a:buFont typeface="+mj-lt"/>
                  <a:buAutoNum type="arabicPeriod" startAt="2"/>
                </a:pP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𝒚</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𝒚</m:t>
                        </m:r>
                      </m:e>
                    </m:d>
                  </m:oMath>
                </a14:m>
                <a:endParaRPr lang="en-US" altLang="zh-CN" sz="1400" b="1">
                  <a:solidFill>
                    <a:schemeClr val="accent2">
                      <a:lumMod val="50000"/>
                    </a:schemeClr>
                  </a:solidFill>
                </a:endParaRPr>
              </a:p>
              <a:p>
                <a:pPr>
                  <a:spcBef>
                    <a:spcPts val="450"/>
                  </a:spcBef>
                </a:pPr>
                <a:r>
                  <a:rPr lang="en-US" altLang="zh-CN" sz="1400" b="1">
                    <a:solidFill>
                      <a:schemeClr val="accent2">
                        <a:lumMod val="50000"/>
                      </a:schemeClr>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𝒃</m:t>
                        </m:r>
                      </m:e>
                    </m:d>
                  </m:oMath>
                </a14:m>
                <a:endParaRPr lang="en-US" altLang="zh-CN" sz="1400" b="1">
                  <a:solidFill>
                    <a:schemeClr val="accent2">
                      <a:lumMod val="50000"/>
                    </a:schemeClr>
                  </a:solidFill>
                </a:endParaRPr>
              </a:p>
              <a:p>
                <a:pPr>
                  <a:spcBef>
                    <a:spcPts val="450"/>
                  </a:spcBef>
                </a:pPr>
                <a:r>
                  <a:rPr lang="en-US" altLang="zh-CN" sz="1400" b="1">
                    <a:solidFill>
                      <a:schemeClr val="accent2">
                        <a:lumMod val="50000"/>
                      </a:schemeClr>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𝒃</m:t>
                            </m:r>
                          </m:e>
                        </m:d>
                      </m:e>
                    </m:d>
                  </m:oMath>
                </a14:m>
                <a:endParaRPr lang="en-US" altLang="zh-CN" sz="1400" b="1">
                  <a:solidFill>
                    <a:schemeClr val="accent2">
                      <a:lumMod val="50000"/>
                    </a:schemeClr>
                  </a:solidFill>
                </a:endParaRPr>
              </a:p>
              <a:p>
                <a:pPr>
                  <a:spcBef>
                    <a:spcPts val="450"/>
                  </a:spcBef>
                </a:pPr>
                <a:r>
                  <a:rPr lang="en-US" altLang="zh-CN" sz="1400" b="1">
                    <a:solidFill>
                      <a:schemeClr val="accent2">
                        <a:lumMod val="50000"/>
                      </a:schemeClr>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𝟎</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𝟏</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𝟎</m:t>
                        </m:r>
                      </m:e>
                    </m:d>
                  </m:oMath>
                </a14:m>
                <a:r>
                  <a:rPr lang="en-US" altLang="zh-CN" sz="1400" b="1">
                    <a:solidFill>
                      <a:schemeClr val="accent2">
                        <a:lumMod val="50000"/>
                      </a:schemeClr>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oMath>
                </a14:m>
                <a:endParaRPr lang="en-US" altLang="zh-CN" sz="14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C592FDAA-2F27-4062-B8AA-40AF935BD911}"/>
                  </a:ext>
                </a:extLst>
              </p:cNvPr>
              <p:cNvSpPr txBox="1">
                <a:spLocks noRot="1" noChangeAspect="1" noMove="1" noResize="1" noEditPoints="1" noAdjustHandles="1" noChangeArrowheads="1" noChangeShapeType="1" noTextEdit="1"/>
              </p:cNvSpPr>
              <p:nvPr/>
            </p:nvSpPr>
            <p:spPr>
              <a:xfrm>
                <a:off x="593051" y="3190978"/>
                <a:ext cx="3732653" cy="1174168"/>
              </a:xfrm>
              <a:prstGeom prst="rect">
                <a:avLst/>
              </a:prstGeom>
              <a:blipFill>
                <a:blip r:embed="rId2"/>
                <a:stretch>
                  <a:fillRect l="-326" t="-1036"/>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C1EA9F11-1A7A-47E4-9333-77D68E08656A}"/>
              </a:ext>
            </a:extLst>
          </p:cNvPr>
          <p:cNvGrpSpPr/>
          <p:nvPr/>
        </p:nvGrpSpPr>
        <p:grpSpPr>
          <a:xfrm>
            <a:off x="4407860" y="2125000"/>
            <a:ext cx="4143089" cy="2006154"/>
            <a:chOff x="5685504" y="2336064"/>
            <a:chExt cx="5524119" cy="2674872"/>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B4F8D2E-AB76-4B38-B4AC-68A8271FD3A3}"/>
                    </a:ext>
                  </a:extLst>
                </p:cNvPr>
                <p:cNvSpPr txBox="1"/>
                <p:nvPr/>
              </p:nvSpPr>
              <p:spPr>
                <a:xfrm>
                  <a:off x="5685505" y="2336064"/>
                  <a:ext cx="5524116" cy="378137"/>
                </a:xfrm>
                <a:prstGeom prst="rect">
                  <a:avLst/>
                </a:prstGeom>
                <a:solidFill>
                  <a:schemeClr val="accent4">
                    <a:lumMod val="20000"/>
                    <a:lumOff val="80000"/>
                    <a:alpha val="50000"/>
                  </a:schemeClr>
                </a:solidFill>
              </p:spPr>
              <p:txBody>
                <a:bodyPr wrap="square" lIns="0" tIns="40500" bIns="27000" rtlCol="0">
                  <a:spAutoFit/>
                </a:bodyPr>
                <a:lstStyle/>
                <a:p>
                  <a:r>
                    <a:rPr lang="en-US" altLang="zh-CN" sz="1400" b="1" i="1">
                      <a:solidFill>
                        <a:schemeClr val="accent2">
                          <a:lumMod val="50000"/>
                        </a:schemeClr>
                      </a:solidFill>
                    </a:rPr>
                    <a:t>3</a:t>
                  </a:r>
                  <a:r>
                    <a:rPr lang="en-US" altLang="zh-CN" sz="1400" b="1">
                      <a:solidFill>
                        <a:schemeClr val="accent2">
                          <a:lumMod val="50000"/>
                        </a:schemeClr>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𝒚</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𝒚</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𝒚</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CB4F8D2E-AB76-4B38-B4AC-68A8271FD3A3}"/>
                    </a:ext>
                  </a:extLst>
                </p:cNvPr>
                <p:cNvSpPr txBox="1">
                  <a:spLocks noRot="1" noChangeAspect="1" noMove="1" noResize="1" noEditPoints="1" noAdjustHandles="1" noChangeArrowheads="1" noChangeShapeType="1" noTextEdit="1"/>
                </p:cNvSpPr>
                <p:nvPr/>
              </p:nvSpPr>
              <p:spPr>
                <a:xfrm>
                  <a:off x="5685505" y="2336064"/>
                  <a:ext cx="5524116" cy="378137"/>
                </a:xfrm>
                <a:prstGeom prst="rect">
                  <a:avLst/>
                </a:prstGeom>
                <a:blipFill>
                  <a:blip r:embed="rId3"/>
                  <a:stretch>
                    <a:fillRect l="-2647" t="-6522" b="-28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A854F0F-2732-40C7-BA81-D81D941958FF}"/>
                    </a:ext>
                  </a:extLst>
                </p:cNvPr>
                <p:cNvSpPr txBox="1"/>
                <p:nvPr/>
              </p:nvSpPr>
              <p:spPr>
                <a:xfrm>
                  <a:off x="5685505" y="2716043"/>
                  <a:ext cx="5524118" cy="359961"/>
                </a:xfrm>
                <a:prstGeom prst="rect">
                  <a:avLst/>
                </a:prstGeom>
                <a:solidFill>
                  <a:schemeClr val="accent4">
                    <a:lumMod val="20000"/>
                    <a:lumOff val="80000"/>
                  </a:schemeClr>
                </a:solidFill>
              </p:spPr>
              <p:txBody>
                <a:bodyPr wrap="square" lIns="0" tIns="27000" bIns="27000"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𝒚</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𝒚</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𝒚</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𝒚</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𝒚</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𝒚</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𝒃</m:t>
                            </m:r>
                          </m:e>
                        </m:d>
                        <m:r>
                          <a:rPr lang="en-US" altLang="zh-CN" sz="1400" b="1" i="1">
                            <a:solidFill>
                              <a:schemeClr val="accent2">
                                <a:lumMod val="50000"/>
                              </a:schemeClr>
                            </a:solidFill>
                            <a:latin typeface="Cambria Math" panose="02040503050406030204" pitchFamily="18" charset="0"/>
                          </a:rPr>
                          <m:t>)</m:t>
                        </m:r>
                      </m:oMath>
                    </m:oMathPara>
                  </a14:m>
                  <a:endParaRPr lang="en-US" altLang="zh-CN" sz="14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4A854F0F-2732-40C7-BA81-D81D941958FF}"/>
                    </a:ext>
                  </a:extLst>
                </p:cNvPr>
                <p:cNvSpPr txBox="1">
                  <a:spLocks noRot="1" noChangeAspect="1" noMove="1" noResize="1" noEditPoints="1" noAdjustHandles="1" noChangeArrowheads="1" noChangeShapeType="1" noTextEdit="1"/>
                </p:cNvSpPr>
                <p:nvPr/>
              </p:nvSpPr>
              <p:spPr>
                <a:xfrm>
                  <a:off x="5685505" y="2716043"/>
                  <a:ext cx="5524118" cy="359961"/>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A920D16-D92B-4E6F-BB87-65DC78CC24CE}"/>
                    </a:ext>
                  </a:extLst>
                </p:cNvPr>
                <p:cNvSpPr txBox="1"/>
                <p:nvPr/>
              </p:nvSpPr>
              <p:spPr>
                <a:xfrm>
                  <a:off x="5685505" y="3070273"/>
                  <a:ext cx="5524118" cy="789823"/>
                </a:xfrm>
                <a:prstGeom prst="rect">
                  <a:avLst/>
                </a:prstGeom>
                <a:solidFill>
                  <a:schemeClr val="accent4">
                    <a:lumMod val="20000"/>
                    <a:lumOff val="80000"/>
                  </a:schemeClr>
                </a:solidFill>
              </p:spPr>
              <p:txBody>
                <a:bodyPr wrap="square" lIns="0" tIns="27000" bIns="27000"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𝒃</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e>
                            </m:d>
                          </m:e>
                        </m:d>
                        <m:r>
                          <a:rPr lang="en-US" altLang="zh-CN" sz="1400" b="1" i="1">
                            <a:solidFill>
                              <a:schemeClr val="accent2">
                                <a:lumMod val="50000"/>
                              </a:schemeClr>
                            </a:solidFill>
                            <a:latin typeface="Cambria Math" panose="02040503050406030204" pitchFamily="18" charset="0"/>
                          </a:rPr>
                          <m:t>∧</m:t>
                        </m:r>
                      </m:oMath>
                    </m:oMathPara>
                  </a14:m>
                  <a:endParaRPr lang="en-US" altLang="zh-CN" sz="1400" b="1" i="1">
                    <a:solidFill>
                      <a:schemeClr val="accent2">
                        <a:lumMod val="5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𝒚</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𝒚</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𝒚</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𝒃</m:t>
                            </m:r>
                          </m:e>
                        </m:d>
                        <m:r>
                          <a:rPr lang="en-US" altLang="zh-CN" sz="1400" b="1" i="1">
                            <a:solidFill>
                              <a:schemeClr val="accent2">
                                <a:lumMod val="50000"/>
                              </a:schemeClr>
                            </a:solidFill>
                            <a:latin typeface="Cambria Math" panose="02040503050406030204" pitchFamily="18" charset="0"/>
                          </a:rPr>
                          <m:t>)</m:t>
                        </m:r>
                      </m:oMath>
                    </m:oMathPara>
                  </a14:m>
                  <a:endParaRPr lang="en-US" altLang="zh-CN" sz="14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FA920D16-D92B-4E6F-BB87-65DC78CC24CE}"/>
                    </a:ext>
                  </a:extLst>
                </p:cNvPr>
                <p:cNvSpPr txBox="1">
                  <a:spLocks noRot="1" noChangeAspect="1" noMove="1" noResize="1" noEditPoints="1" noAdjustHandles="1" noChangeArrowheads="1" noChangeShapeType="1" noTextEdit="1"/>
                </p:cNvSpPr>
                <p:nvPr/>
              </p:nvSpPr>
              <p:spPr>
                <a:xfrm>
                  <a:off x="5685505" y="3070273"/>
                  <a:ext cx="5524118" cy="789823"/>
                </a:xfrm>
                <a:prstGeom prst="rect">
                  <a:avLst/>
                </a:prstGeom>
                <a:blipFill>
                  <a:blip r:embed="rId5"/>
                  <a:stretch>
                    <a:fillRect b="-72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DC39AC06-04C5-404C-9ECD-93A7A616A828}"/>
                    </a:ext>
                  </a:extLst>
                </p:cNvPr>
                <p:cNvSpPr txBox="1"/>
                <p:nvPr/>
              </p:nvSpPr>
              <p:spPr>
                <a:xfrm>
                  <a:off x="5685505" y="3859001"/>
                  <a:ext cx="5524118" cy="754052"/>
                </a:xfrm>
                <a:prstGeom prst="rect">
                  <a:avLst/>
                </a:prstGeom>
                <a:solidFill>
                  <a:schemeClr val="accent4">
                    <a:lumMod val="20000"/>
                    <a:lumOff val="80000"/>
                    <a:alpha val="50000"/>
                  </a:schemeClr>
                </a:solidFill>
              </p:spPr>
              <p:txBody>
                <a:bodyPr wrap="square" lIns="0" tIns="0" bIns="0"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𝒃</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e>
                            </m:d>
                          </m:e>
                        </m:d>
                        <m:r>
                          <a:rPr lang="en-US" altLang="zh-CN" sz="1400" b="1" i="1">
                            <a:solidFill>
                              <a:schemeClr val="accent2">
                                <a:lumMod val="50000"/>
                              </a:schemeClr>
                            </a:solidFill>
                            <a:latin typeface="Cambria Math" panose="02040503050406030204" pitchFamily="18" charset="0"/>
                          </a:rPr>
                          <m:t>∧</m:t>
                        </m:r>
                      </m:oMath>
                    </m:oMathPara>
                  </a14:m>
                  <a:endParaRPr lang="en-US" altLang="zh-CN" sz="1400" b="1" i="1">
                    <a:solidFill>
                      <a:schemeClr val="accent2">
                        <a:lumMod val="5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𝒃</m:t>
                                </m:r>
                              </m:e>
                            </m:d>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𝒃</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𝒃</m:t>
                                </m:r>
                              </m:e>
                            </m:d>
                          </m:e>
                        </m:d>
                        <m:r>
                          <a:rPr lang="en-US" altLang="zh-CN" sz="1400" b="1" i="1">
                            <a:solidFill>
                              <a:schemeClr val="accent2">
                                <a:lumMod val="50000"/>
                              </a:schemeClr>
                            </a:solidFill>
                            <a:latin typeface="Cambria Math" panose="02040503050406030204" pitchFamily="18" charset="0"/>
                          </a:rPr>
                          <m:t>)</m:t>
                        </m:r>
                      </m:oMath>
                    </m:oMathPara>
                  </a14:m>
                  <a:endParaRPr lang="en-US" altLang="zh-CN" sz="14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DC39AC06-04C5-404C-9ECD-93A7A616A828}"/>
                    </a:ext>
                  </a:extLst>
                </p:cNvPr>
                <p:cNvSpPr txBox="1">
                  <a:spLocks noRot="1" noChangeAspect="1" noMove="1" noResize="1" noEditPoints="1" noAdjustHandles="1" noChangeArrowheads="1" noChangeShapeType="1" noTextEdit="1"/>
                </p:cNvSpPr>
                <p:nvPr/>
              </p:nvSpPr>
              <p:spPr>
                <a:xfrm>
                  <a:off x="5685505" y="3859001"/>
                  <a:ext cx="5524118" cy="754052"/>
                </a:xfrm>
                <a:prstGeom prst="rect">
                  <a:avLst/>
                </a:prstGeom>
                <a:blipFill>
                  <a:blip r:embed="rId6"/>
                  <a:stretch>
                    <a:fillRect b="-96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4C0B8146-F0EE-4591-8B34-377FBA3DF95D}"/>
                    </a:ext>
                  </a:extLst>
                </p:cNvPr>
                <p:cNvSpPr txBox="1"/>
                <p:nvPr/>
              </p:nvSpPr>
              <p:spPr>
                <a:xfrm>
                  <a:off x="5685504" y="4614041"/>
                  <a:ext cx="5524118" cy="396895"/>
                </a:xfrm>
                <a:prstGeom prst="rect">
                  <a:avLst/>
                </a:prstGeom>
                <a:solidFill>
                  <a:schemeClr val="accent4">
                    <a:lumMod val="20000"/>
                    <a:lumOff val="80000"/>
                  </a:schemeClr>
                </a:solidFill>
              </p:spPr>
              <p:txBody>
                <a:bodyPr wrap="square" lIns="0" tIns="27000" bIns="27000"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𝟎</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𝟎</m:t>
                                </m:r>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𝟏</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e>
                            </m:d>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𝟏</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𝟎</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𝟎</m:t>
                                </m:r>
                              </m:e>
                            </m:d>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oMath>
                    </m:oMathPara>
                  </a14:m>
                  <a:endParaRPr lang="en-US" altLang="zh-CN" sz="1400"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4C0B8146-F0EE-4591-8B34-377FBA3DF95D}"/>
                    </a:ext>
                  </a:extLst>
                </p:cNvPr>
                <p:cNvSpPr txBox="1">
                  <a:spLocks noRot="1" noChangeAspect="1" noMove="1" noResize="1" noEditPoints="1" noAdjustHandles="1" noChangeArrowheads="1" noChangeShapeType="1" noTextEdit="1"/>
                </p:cNvSpPr>
                <p:nvPr/>
              </p:nvSpPr>
              <p:spPr>
                <a:xfrm>
                  <a:off x="5685504" y="4614041"/>
                  <a:ext cx="5524118" cy="396895"/>
                </a:xfrm>
                <a:prstGeom prst="rect">
                  <a:avLst/>
                </a:prstGeom>
                <a:blipFill>
                  <a:blip r:embed="rId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306D9CE6-98DD-4CEB-BA35-B18BD267D64B}"/>
                  </a:ext>
                </a:extLst>
              </p:cNvPr>
              <p:cNvSpPr txBox="1"/>
              <p:nvPr/>
            </p:nvSpPr>
            <p:spPr>
              <a:xfrm>
                <a:off x="593051" y="1882352"/>
                <a:ext cx="3732653" cy="1174168"/>
              </a:xfrm>
              <a:prstGeom prst="rect">
                <a:avLst/>
              </a:prstGeom>
              <a:solidFill>
                <a:schemeClr val="accent4">
                  <a:lumMod val="20000"/>
                  <a:lumOff val="80000"/>
                </a:schemeClr>
              </a:solidFill>
            </p:spPr>
            <p:txBody>
              <a:bodyPr wrap="square" rtlCol="0">
                <a:spAutoFit/>
              </a:bodyPr>
              <a:lstStyle/>
              <a:p>
                <a:pPr marL="342900" indent="-342900">
                  <a:spcBef>
                    <a:spcPts val="450"/>
                  </a:spcBef>
                  <a:buAutoNum type="arabicPeriod"/>
                </a:pP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𝒚𝑭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𝒚</m:t>
                        </m:r>
                      </m:e>
                    </m:d>
                  </m:oMath>
                </a14:m>
                <a:endParaRPr lang="en-US" altLang="zh-CN" sz="1400" b="1">
                  <a:solidFill>
                    <a:schemeClr val="accent2">
                      <a:lumMod val="50000"/>
                    </a:schemeClr>
                  </a:solidFill>
                </a:endParaRPr>
              </a:p>
              <a:p>
                <a:pPr>
                  <a:spcBef>
                    <a:spcPts val="450"/>
                  </a:spcBef>
                </a:pPr>
                <a:r>
                  <a:rPr lang="en-US" altLang="zh-CN" sz="1400" b="1">
                    <a:solidFill>
                      <a:schemeClr val="accent2">
                        <a:lumMod val="50000"/>
                      </a:schemeClr>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𝒚𝑭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𝒚</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𝒚𝑭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𝒚</m:t>
                        </m:r>
                      </m:e>
                    </m:d>
                  </m:oMath>
                </a14:m>
                <a:endParaRPr lang="en-US" altLang="zh-CN" sz="1400" b="1">
                  <a:solidFill>
                    <a:schemeClr val="accent2">
                      <a:lumMod val="50000"/>
                    </a:schemeClr>
                  </a:solidFill>
                </a:endParaRPr>
              </a:p>
              <a:p>
                <a:pPr>
                  <a:spcBef>
                    <a:spcPts val="450"/>
                  </a:spcBef>
                </a:pPr>
                <a:r>
                  <a:rPr lang="en-US" altLang="zh-CN" sz="1400" b="1">
                    <a:solidFill>
                      <a:schemeClr val="accent2">
                        <a:lumMod val="50000"/>
                      </a:schemeClr>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𝒃</m:t>
                            </m:r>
                          </m:e>
                        </m:d>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𝒃</m:t>
                            </m:r>
                          </m:e>
                        </m:d>
                      </m:e>
                    </m:d>
                  </m:oMath>
                </a14:m>
                <a:endParaRPr lang="en-US" altLang="zh-CN" sz="1400" b="1">
                  <a:solidFill>
                    <a:schemeClr val="accent2">
                      <a:lumMod val="50000"/>
                    </a:schemeClr>
                  </a:solidFill>
                </a:endParaRPr>
              </a:p>
              <a:p>
                <a:pPr>
                  <a:spcBef>
                    <a:spcPts val="450"/>
                  </a:spcBef>
                </a:pPr>
                <a:r>
                  <a:rPr lang="en-US" altLang="zh-CN" sz="1400" b="1">
                    <a:solidFill>
                      <a:schemeClr val="accent2">
                        <a:lumMod val="50000"/>
                      </a:schemeClr>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𝟎</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𝟏</m:t>
                        </m:r>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𝟏</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𝟎</m:t>
                        </m:r>
                      </m:e>
                    </m:d>
                  </m:oMath>
                </a14:m>
                <a:r>
                  <a:rPr lang="en-US" altLang="zh-CN" sz="1400" b="1">
                    <a:solidFill>
                      <a:schemeClr val="accent2">
                        <a:lumMod val="50000"/>
                      </a:schemeClr>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𝟎</m:t>
                    </m:r>
                  </m:oMath>
                </a14:m>
                <a:endParaRPr lang="en-US" altLang="zh-CN" sz="1400" b="1">
                  <a:solidFill>
                    <a:schemeClr val="accent2">
                      <a:lumMod val="50000"/>
                    </a:schemeClr>
                  </a:solidFill>
                </a:endParaRPr>
              </a:p>
            </p:txBody>
          </p:sp>
        </mc:Choice>
        <mc:Fallback xmlns="">
          <p:sp>
            <p:nvSpPr>
              <p:cNvPr id="21" name="文本框 20">
                <a:extLst>
                  <a:ext uri="{FF2B5EF4-FFF2-40B4-BE49-F238E27FC236}">
                    <a16:creationId xmlns:a16="http://schemas.microsoft.com/office/drawing/2014/main" id="{306D9CE6-98DD-4CEB-BA35-B18BD267D64B}"/>
                  </a:ext>
                </a:extLst>
              </p:cNvPr>
              <p:cNvSpPr txBox="1">
                <a:spLocks noRot="1" noChangeAspect="1" noMove="1" noResize="1" noEditPoints="1" noAdjustHandles="1" noChangeArrowheads="1" noChangeShapeType="1" noTextEdit="1"/>
              </p:cNvSpPr>
              <p:nvPr/>
            </p:nvSpPr>
            <p:spPr>
              <a:xfrm>
                <a:off x="593051" y="1882352"/>
                <a:ext cx="3732653" cy="1174168"/>
              </a:xfrm>
              <a:prstGeom prst="rect">
                <a:avLst/>
              </a:prstGeom>
              <a:blipFill>
                <a:blip r:embed="rId8"/>
                <a:stretch>
                  <a:fillRect l="-326" t="-1563"/>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5125F6AC-8A4D-46CE-9D30-3F9C6440F5C7}"/>
              </a:ext>
            </a:extLst>
          </p:cNvPr>
          <p:cNvSpPr txBox="1"/>
          <p:nvPr/>
        </p:nvSpPr>
        <p:spPr>
          <a:xfrm>
            <a:off x="6020772" y="981102"/>
            <a:ext cx="2530177" cy="523220"/>
          </a:xfrm>
          <a:prstGeom prst="rect">
            <a:avLst/>
          </a:prstGeom>
          <a:solidFill>
            <a:schemeClr val="accent2">
              <a:lumMod val="20000"/>
              <a:lumOff val="80000"/>
            </a:schemeClr>
          </a:solidFill>
        </p:spPr>
        <p:txBody>
          <a:bodyPr wrap="square" rtlCol="0">
            <a:spAutoFit/>
          </a:bodyPr>
          <a:lstStyle/>
          <a:p>
            <a:r>
              <a:rPr lang="zh-CN" altLang="en-US" sz="1400" b="1">
                <a:solidFill>
                  <a:srgbClr val="C00000"/>
                </a:solidFill>
              </a:rPr>
              <a:t>嵌套量词公式展开时从外到里展开，并注意各量词的辖域！</a:t>
            </a: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103705D4-DA10-4FBA-9C2F-B86616FFBC6D}"/>
                  </a:ext>
                </a:extLst>
              </p:cNvPr>
              <p:cNvSpPr txBox="1"/>
              <p:nvPr/>
            </p:nvSpPr>
            <p:spPr>
              <a:xfrm>
                <a:off x="593051" y="916982"/>
                <a:ext cx="5305823" cy="651460"/>
              </a:xfrm>
              <a:prstGeom prst="rect">
                <a:avLst/>
              </a:prstGeom>
              <a:solidFill>
                <a:schemeClr val="accent6">
                  <a:lumMod val="20000"/>
                  <a:lumOff val="80000"/>
                  <a:alpha val="15000"/>
                </a:schemeClr>
              </a:solidFill>
              <a:ln w="12700">
                <a:solidFill>
                  <a:schemeClr val="accent1">
                    <a:shade val="50000"/>
                  </a:schemeClr>
                </a:solidFill>
                <a:prstDash val="sysDash"/>
              </a:ln>
            </p:spPr>
            <p:txBody>
              <a:bodyPr wrap="square" rtlCol="0">
                <a:spAutoFit/>
              </a:bodyPr>
              <a:lstStyle/>
              <a:p>
                <a:pPr algn="ctr">
                  <a:spcAft>
                    <a:spcPts val="450"/>
                  </a:spcAft>
                </a:pPr>
                <a:r>
                  <a:rPr lang="zh-CN" altLang="en-US" sz="1600" b="1">
                    <a:solidFill>
                      <a:srgbClr val="C00000"/>
                    </a:solidFill>
                  </a:rPr>
                  <a:t>给定下面的解释和个体变量指派函数</a:t>
                </a:r>
                <a:endParaRPr lang="en-US" altLang="zh-CN" sz="1600" b="1">
                  <a:solidFill>
                    <a:srgbClr val="C00000"/>
                  </a:solidFill>
                </a:endParaRPr>
              </a:p>
              <a:p>
                <a:pPr marL="214313" indent="-214313">
                  <a:spcBef>
                    <a:spcPts val="450"/>
                  </a:spcBef>
                  <a:spcAft>
                    <a:spcPts val="450"/>
                  </a:spcAft>
                  <a:buFont typeface="Arial" panose="020B0604020202020204" pitchFamily="34" charset="0"/>
                  <a:buChar char="•"/>
                </a:pPr>
                <a:r>
                  <a:rPr lang="zh-CN" altLang="en-US" sz="1200" b="1">
                    <a:solidFill>
                      <a:srgbClr val="C00000"/>
                    </a:solidFill>
                    <a:latin typeface="黑体" panose="02010609060101010101" pitchFamily="49" charset="-122"/>
                    <a:ea typeface="黑体" panose="02010609060101010101" pitchFamily="49" charset="-122"/>
                  </a:rPr>
                  <a:t>论域</a:t>
                </a:r>
                <a:r>
                  <a:rPr lang="zh-CN" altLang="en-US" sz="1200" b="1">
                    <a:solidFill>
                      <a:srgbClr val="002060"/>
                    </a:solidFill>
                    <a:latin typeface="楷体" panose="02010609060101010101" pitchFamily="49" charset="-122"/>
                    <a:ea typeface="楷体" panose="02010609060101010101" pitchFamily="49" charset="-122"/>
                  </a:rPr>
                  <a:t>是非空集合</a:t>
                </a:r>
                <a14:m>
                  <m:oMath xmlns:m="http://schemas.openxmlformats.org/officeDocument/2006/math">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e>
                    </m:d>
                  </m:oMath>
                </a14:m>
                <a:r>
                  <a:rPr lang="en-US" altLang="zh-CN" sz="1200" b="1">
                    <a:solidFill>
                      <a:srgbClr val="002060"/>
                    </a:solidFill>
                    <a:latin typeface="楷体" panose="02010609060101010101" pitchFamily="49" charset="-122"/>
                    <a:ea typeface="楷体" panose="02010609060101010101" pitchFamily="49" charset="-122"/>
                  </a:rPr>
                  <a:t>,</a:t>
                </a:r>
                <a:r>
                  <a:rPr lang="zh-CN" altLang="en-US" sz="1200" b="1">
                    <a:solidFill>
                      <a:srgbClr val="002060"/>
                    </a:solidFill>
                    <a:latin typeface="楷体" panose="02010609060101010101" pitchFamily="49" charset="-122"/>
                    <a:ea typeface="楷体" panose="02010609060101010101" pitchFamily="49" charset="-122"/>
                  </a:rPr>
                  <a:t>二元谓词</a:t>
                </a: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𝑭</m:t>
                    </m:r>
                  </m:oMath>
                </a14:m>
                <a:r>
                  <a:rPr lang="zh-CN" altLang="en-US" sz="1200" b="1">
                    <a:solidFill>
                      <a:srgbClr val="002060"/>
                    </a:solidFill>
                    <a:latin typeface="楷体" panose="02010609060101010101" pitchFamily="49" charset="-122"/>
                    <a:ea typeface="楷体" panose="02010609060101010101" pitchFamily="49" charset="-122"/>
                  </a:rPr>
                  <a:t>的解释</a:t>
                </a:r>
                <a14:m>
                  <m:oMath xmlns:m="http://schemas.openxmlformats.org/officeDocument/2006/math">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𝑭</m:t>
                        </m:r>
                      </m:e>
                    </m:d>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𝒂</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oMath>
                </a14:m>
                <a:endParaRPr lang="en-US" altLang="zh-CN" sz="1200" b="1" i="1">
                  <a:solidFill>
                    <a:srgbClr val="002060"/>
                  </a:solidFill>
                  <a:latin typeface="Cambria Math" panose="02040503050406030204" pitchFamily="18" charset="0"/>
                </a:endParaRPr>
              </a:p>
            </p:txBody>
          </p:sp>
        </mc:Choice>
        <mc:Fallback xmlns="">
          <p:sp>
            <p:nvSpPr>
              <p:cNvPr id="23" name="文本框 22">
                <a:extLst>
                  <a:ext uri="{FF2B5EF4-FFF2-40B4-BE49-F238E27FC236}">
                    <a16:creationId xmlns:a16="http://schemas.microsoft.com/office/drawing/2014/main" id="{103705D4-DA10-4FBA-9C2F-B86616FFBC6D}"/>
                  </a:ext>
                </a:extLst>
              </p:cNvPr>
              <p:cNvSpPr txBox="1">
                <a:spLocks noRot="1" noChangeAspect="1" noMove="1" noResize="1" noEditPoints="1" noAdjustHandles="1" noChangeArrowheads="1" noChangeShapeType="1" noTextEdit="1"/>
              </p:cNvSpPr>
              <p:nvPr/>
            </p:nvSpPr>
            <p:spPr>
              <a:xfrm>
                <a:off x="593051" y="916982"/>
                <a:ext cx="5305823" cy="651460"/>
              </a:xfrm>
              <a:prstGeom prst="rect">
                <a:avLst/>
              </a:prstGeom>
              <a:blipFill>
                <a:blip r:embed="rId9"/>
                <a:stretch>
                  <a:fillRect t="-1835" b="-4587"/>
                </a:stretch>
              </a:blipFill>
              <a:ln w="12700">
                <a:solidFill>
                  <a:schemeClr val="accent1">
                    <a:shade val="50000"/>
                  </a:schemeClr>
                </a:solidFill>
                <a:prstDash val="sysDash"/>
              </a:ln>
            </p:spPr>
            <p:txBody>
              <a:bodyPr/>
              <a:lstStyle/>
              <a:p>
                <a:r>
                  <a:rPr lang="zh-CN" altLang="en-US">
                    <a:noFill/>
                  </a:rPr>
                  <a:t> </a:t>
                </a:r>
              </a:p>
            </p:txBody>
          </p:sp>
        </mc:Fallback>
      </mc:AlternateContent>
    </p:spTree>
    <p:extLst>
      <p:ext uri="{BB962C8B-B14F-4D97-AF65-F5344CB8AC3E}">
        <p14:creationId xmlns:p14="http://schemas.microsoft.com/office/powerpoint/2010/main" val="1487262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一阶逻辑公式的真值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一阶逻辑公式在有限论域展开练习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22</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410AF3A-8501-4115-BB9C-77361DC902B5}"/>
                  </a:ext>
                </a:extLst>
              </p:cNvPr>
              <p:cNvSpPr txBox="1"/>
              <p:nvPr/>
            </p:nvSpPr>
            <p:spPr>
              <a:xfrm>
                <a:off x="1194803" y="775598"/>
                <a:ext cx="6055793" cy="1858650"/>
              </a:xfrm>
              <a:prstGeom prst="rect">
                <a:avLst/>
              </a:prstGeom>
              <a:solidFill>
                <a:schemeClr val="accent5">
                  <a:lumMod val="20000"/>
                  <a:lumOff val="80000"/>
                  <a:alpha val="50000"/>
                </a:schemeClr>
              </a:solidFill>
            </p:spPr>
            <p:txBody>
              <a:bodyPr wrap="square" rtlCol="0">
                <a:spAutoFit/>
              </a:bodyPr>
              <a:lstStyle/>
              <a:p>
                <a:pPr>
                  <a:spcBef>
                    <a:spcPts val="450"/>
                  </a:spcBef>
                </a:pPr>
                <a:r>
                  <a:rPr lang="zh-CN" altLang="en-US" sz="1600" b="1">
                    <a:solidFill>
                      <a:srgbClr val="002060"/>
                    </a:solidFill>
                  </a:rPr>
                  <a:t>对公式</a:t>
                </a:r>
                <a14:m>
                  <m:oMath xmlns:m="http://schemas.openxmlformats.org/officeDocument/2006/math">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𝒙𝑭</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𝒙</m:t>
                            </m:r>
                          </m:e>
                        </m:d>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𝒚</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𝑯</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𝒙</m:t>
                                </m:r>
                                <m:r>
                                  <a:rPr lang="en-US" altLang="zh-CN" sz="1600" b="1" i="1">
                                    <a:solidFill>
                                      <a:srgbClr val="002060"/>
                                    </a:solidFill>
                                    <a:latin typeface="Cambria Math" panose="02040503050406030204" pitchFamily="18" charset="0"/>
                                  </a:rPr>
                                  <m:t>, </m:t>
                                </m:r>
                                <m:r>
                                  <a:rPr lang="en-US" altLang="zh-CN" sz="1600" b="1" i="1">
                                    <a:solidFill>
                                      <a:srgbClr val="002060"/>
                                    </a:solidFill>
                                    <a:latin typeface="Cambria Math" panose="02040503050406030204" pitchFamily="18" charset="0"/>
                                  </a:rPr>
                                  <m:t>𝒚</m:t>
                                </m:r>
                              </m:e>
                            </m:d>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𝒙𝑮</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𝒙</m:t>
                                </m:r>
                                <m:r>
                                  <a:rPr lang="en-US" altLang="zh-CN" sz="1600" b="1" i="1">
                                    <a:solidFill>
                                      <a:srgbClr val="002060"/>
                                    </a:solidFill>
                                    <a:latin typeface="Cambria Math" panose="02040503050406030204" pitchFamily="18" charset="0"/>
                                  </a:rPr>
                                  <m:t>, </m:t>
                                </m:r>
                                <m:r>
                                  <a:rPr lang="en-US" altLang="zh-CN" sz="1600" b="1" i="1">
                                    <a:solidFill>
                                      <a:srgbClr val="002060"/>
                                    </a:solidFill>
                                    <a:latin typeface="Cambria Math" panose="02040503050406030204" pitchFamily="18" charset="0"/>
                                  </a:rPr>
                                  <m:t>𝒚</m:t>
                                </m:r>
                              </m:e>
                            </m:d>
                          </m:e>
                        </m:d>
                      </m:e>
                    </m:d>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𝒛</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𝑭</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𝒙</m:t>
                            </m:r>
                          </m:e>
                        </m:d>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𝑯</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𝒚</m:t>
                            </m:r>
                            <m:r>
                              <a:rPr lang="en-US" altLang="zh-CN" sz="1600" b="1" i="1">
                                <a:solidFill>
                                  <a:srgbClr val="002060"/>
                                </a:solidFill>
                                <a:latin typeface="Cambria Math" panose="02040503050406030204" pitchFamily="18" charset="0"/>
                              </a:rPr>
                              <m:t>, </m:t>
                            </m:r>
                            <m:r>
                              <a:rPr lang="en-US" altLang="zh-CN" sz="1600" b="1" i="1">
                                <a:solidFill>
                                  <a:srgbClr val="002060"/>
                                </a:solidFill>
                                <a:latin typeface="Cambria Math" panose="02040503050406030204" pitchFamily="18" charset="0"/>
                              </a:rPr>
                              <m:t>𝒛</m:t>
                            </m:r>
                          </m:e>
                        </m:d>
                      </m:e>
                    </m:d>
                  </m:oMath>
                </a14:m>
                <a:endParaRPr lang="en-US" altLang="zh-CN" sz="1400" b="1"/>
              </a:p>
              <a:p>
                <a:pPr marL="257175" indent="-257175">
                  <a:spcBef>
                    <a:spcPts val="450"/>
                  </a:spcBef>
                  <a:buFont typeface="+mj-lt"/>
                  <a:buAutoNum type="arabicPeriod"/>
                </a:pPr>
                <a:r>
                  <a:rPr lang="zh-CN" altLang="en-US" sz="1400" b="1">
                    <a:solidFill>
                      <a:schemeClr val="accent6">
                        <a:lumMod val="50000"/>
                      </a:schemeClr>
                    </a:solidFill>
                    <a:latin typeface="+mn-ea"/>
                    <a:cs typeface="Times New Roman" panose="02020603050405020304" pitchFamily="18" charset="0"/>
                  </a:rPr>
                  <a:t>其中</a:t>
                </a:r>
                <a14:m>
                  <m:oMath xmlns:m="http://schemas.openxmlformats.org/officeDocument/2006/math">
                    <m:r>
                      <a:rPr lang="en-US" altLang="zh-CN" sz="1400" b="1" i="1">
                        <a:solidFill>
                          <a:schemeClr val="accent6">
                            <a:lumMod val="50000"/>
                          </a:schemeClr>
                        </a:solidFill>
                        <a:latin typeface="Cambria Math" panose="02040503050406030204" pitchFamily="18" charset="0"/>
                      </a:rPr>
                      <m:t>𝑯</m:t>
                    </m:r>
                    <m:d>
                      <m:dPr>
                        <m:ctrlPr>
                          <a:rPr lang="en-US" altLang="zh-CN" sz="1400" b="1" i="1">
                            <a:solidFill>
                              <a:schemeClr val="accent6">
                                <a:lumMod val="50000"/>
                              </a:schemeClr>
                            </a:solidFill>
                            <a:latin typeface="Cambria Math" panose="02040503050406030204" pitchFamily="18" charset="0"/>
                          </a:rPr>
                        </m:ctrlPr>
                      </m:dPr>
                      <m:e>
                        <m:r>
                          <a:rPr lang="en-US" altLang="zh-CN" sz="1400" b="1" i="1">
                            <a:solidFill>
                              <a:schemeClr val="accent6">
                                <a:lumMod val="50000"/>
                              </a:schemeClr>
                            </a:solidFill>
                            <a:latin typeface="Cambria Math" panose="02040503050406030204" pitchFamily="18" charset="0"/>
                          </a:rPr>
                          <m:t>𝒙</m:t>
                        </m:r>
                        <m:r>
                          <a:rPr lang="en-US" altLang="zh-CN" sz="1400" b="1" i="1">
                            <a:solidFill>
                              <a:schemeClr val="accent6">
                                <a:lumMod val="50000"/>
                              </a:schemeClr>
                            </a:solidFill>
                            <a:latin typeface="Cambria Math" panose="02040503050406030204" pitchFamily="18" charset="0"/>
                          </a:rPr>
                          <m:t>, </m:t>
                        </m:r>
                        <m:r>
                          <a:rPr lang="en-US" altLang="zh-CN" sz="1400" b="1" i="1">
                            <a:solidFill>
                              <a:schemeClr val="accent6">
                                <a:lumMod val="50000"/>
                              </a:schemeClr>
                            </a:solidFill>
                            <a:latin typeface="Cambria Math" panose="02040503050406030204" pitchFamily="18" charset="0"/>
                          </a:rPr>
                          <m:t>𝒚</m:t>
                        </m:r>
                      </m:e>
                    </m:d>
                  </m:oMath>
                </a14:m>
                <a:r>
                  <a:rPr lang="zh-CN" altLang="en-US" sz="1400" b="1">
                    <a:solidFill>
                      <a:schemeClr val="accent6">
                        <a:lumMod val="50000"/>
                      </a:schemeClr>
                    </a:solidFill>
                    <a:latin typeface="+mn-ea"/>
                    <a:cs typeface="Times New Roman" panose="02020603050405020304" pitchFamily="18" charset="0"/>
                  </a:rPr>
                  <a:t>中的</a:t>
                </a:r>
                <a14:m>
                  <m:oMath xmlns:m="http://schemas.openxmlformats.org/officeDocument/2006/math">
                    <m:r>
                      <a:rPr lang="en-US" altLang="zh-CN" sz="1400" b="1" i="1">
                        <a:solidFill>
                          <a:schemeClr val="accent6">
                            <a:lumMod val="50000"/>
                          </a:schemeClr>
                        </a:solidFill>
                        <a:latin typeface="Cambria Math" panose="02040503050406030204" pitchFamily="18" charset="0"/>
                      </a:rPr>
                      <m:t>𝒙</m:t>
                    </m:r>
                  </m:oMath>
                </a14:m>
                <a:r>
                  <a:rPr lang="zh-CN" altLang="en-US" sz="1400" b="1">
                    <a:solidFill>
                      <a:schemeClr val="accent6">
                        <a:lumMod val="50000"/>
                      </a:schemeClr>
                    </a:solidFill>
                    <a:latin typeface="+mn-ea"/>
                    <a:cs typeface="Times New Roman" panose="02020603050405020304" pitchFamily="18" charset="0"/>
                  </a:rPr>
                  <a:t>是：</a:t>
                </a:r>
                <a:r>
                  <a:rPr lang="en-US" altLang="zh-CN" sz="1400" b="1">
                    <a:solidFill>
                      <a:schemeClr val="accent6">
                        <a:lumMod val="50000"/>
                      </a:schemeClr>
                    </a:solidFill>
                    <a:latin typeface="+mn-ea"/>
                    <a:cs typeface="Times New Roman" panose="02020603050405020304" pitchFamily="18" charset="0"/>
                  </a:rPr>
                  <a:t>(A) </a:t>
                </a:r>
                <a:r>
                  <a:rPr lang="zh-CN" altLang="en-US" sz="1400" b="1">
                    <a:solidFill>
                      <a:schemeClr val="accent6">
                        <a:lumMod val="50000"/>
                      </a:schemeClr>
                    </a:solidFill>
                    <a:latin typeface="+mn-ea"/>
                    <a:cs typeface="Times New Roman" panose="02020603050405020304" pitchFamily="18" charset="0"/>
                  </a:rPr>
                  <a:t>指示变量；</a:t>
                </a:r>
                <a:r>
                  <a:rPr lang="en-US" altLang="zh-CN" sz="1400" b="1">
                    <a:solidFill>
                      <a:schemeClr val="accent6">
                        <a:lumMod val="50000"/>
                      </a:schemeClr>
                    </a:solidFill>
                    <a:latin typeface="+mn-ea"/>
                    <a:cs typeface="Times New Roman" panose="02020603050405020304" pitchFamily="18" charset="0"/>
                  </a:rPr>
                  <a:t> (B) </a:t>
                </a:r>
                <a:r>
                  <a:rPr lang="zh-CN" altLang="en-US" sz="1400" b="1">
                    <a:solidFill>
                      <a:schemeClr val="accent6">
                        <a:lumMod val="50000"/>
                      </a:schemeClr>
                    </a:solidFill>
                    <a:latin typeface="+mn-ea"/>
                    <a:cs typeface="Times New Roman" panose="02020603050405020304" pitchFamily="18" charset="0"/>
                  </a:rPr>
                  <a:t>自由出现；</a:t>
                </a:r>
                <a:r>
                  <a:rPr lang="en-US" altLang="zh-CN" sz="1400" b="1">
                    <a:solidFill>
                      <a:schemeClr val="accent6">
                        <a:lumMod val="50000"/>
                      </a:schemeClr>
                    </a:solidFill>
                    <a:latin typeface="+mn-ea"/>
                    <a:cs typeface="Times New Roman" panose="02020603050405020304" pitchFamily="18" charset="0"/>
                  </a:rPr>
                  <a:t> 	(C) </a:t>
                </a:r>
                <a:r>
                  <a:rPr lang="zh-CN" altLang="en-US" sz="1400" b="1">
                    <a:solidFill>
                      <a:schemeClr val="accent6">
                        <a:lumMod val="50000"/>
                      </a:schemeClr>
                    </a:solidFill>
                    <a:latin typeface="+mn-ea"/>
                    <a:cs typeface="Times New Roman" panose="02020603050405020304" pitchFamily="18" charset="0"/>
                  </a:rPr>
                  <a:t>约束出现</a:t>
                </a:r>
              </a:p>
              <a:p>
                <a:pPr marL="257175" indent="-257175">
                  <a:spcBef>
                    <a:spcPts val="450"/>
                  </a:spcBef>
                  <a:buFont typeface="+mj-lt"/>
                  <a:buAutoNum type="arabicPeriod"/>
                </a:pPr>
                <a:r>
                  <a:rPr lang="zh-CN" altLang="en-US" sz="1400" b="1">
                    <a:solidFill>
                      <a:schemeClr val="accent6">
                        <a:lumMod val="50000"/>
                      </a:schemeClr>
                    </a:solidFill>
                    <a:latin typeface="+mn-ea"/>
                    <a:cs typeface="Times New Roman" panose="02020603050405020304" pitchFamily="18" charset="0"/>
                  </a:rPr>
                  <a:t>其中</a:t>
                </a:r>
                <a14:m>
                  <m:oMath xmlns:m="http://schemas.openxmlformats.org/officeDocument/2006/math">
                    <m:r>
                      <a:rPr lang="en-US" altLang="zh-CN" sz="1400" b="1" i="1">
                        <a:solidFill>
                          <a:schemeClr val="accent6">
                            <a:lumMod val="50000"/>
                          </a:schemeClr>
                        </a:solidFill>
                        <a:latin typeface="Cambria Math" panose="02040503050406030204" pitchFamily="18" charset="0"/>
                      </a:rPr>
                      <m:t>𝑮</m:t>
                    </m:r>
                    <m:d>
                      <m:dPr>
                        <m:ctrlPr>
                          <a:rPr lang="en-US" altLang="zh-CN" sz="1400" b="1" i="1">
                            <a:solidFill>
                              <a:schemeClr val="accent6">
                                <a:lumMod val="50000"/>
                              </a:schemeClr>
                            </a:solidFill>
                            <a:latin typeface="Cambria Math" panose="02040503050406030204" pitchFamily="18" charset="0"/>
                          </a:rPr>
                        </m:ctrlPr>
                      </m:dPr>
                      <m:e>
                        <m:r>
                          <a:rPr lang="en-US" altLang="zh-CN" sz="1400" b="1" i="1">
                            <a:solidFill>
                              <a:schemeClr val="accent6">
                                <a:lumMod val="50000"/>
                              </a:schemeClr>
                            </a:solidFill>
                            <a:latin typeface="Cambria Math" panose="02040503050406030204" pitchFamily="18" charset="0"/>
                          </a:rPr>
                          <m:t>𝒙</m:t>
                        </m:r>
                        <m:r>
                          <a:rPr lang="en-US" altLang="zh-CN" sz="1400" b="1" i="1">
                            <a:solidFill>
                              <a:schemeClr val="accent6">
                                <a:lumMod val="50000"/>
                              </a:schemeClr>
                            </a:solidFill>
                            <a:latin typeface="Cambria Math" panose="02040503050406030204" pitchFamily="18" charset="0"/>
                          </a:rPr>
                          <m:t>, </m:t>
                        </m:r>
                        <m:r>
                          <a:rPr lang="en-US" altLang="zh-CN" sz="1400" b="1" i="1">
                            <a:solidFill>
                              <a:schemeClr val="accent6">
                                <a:lumMod val="50000"/>
                              </a:schemeClr>
                            </a:solidFill>
                            <a:latin typeface="Cambria Math" panose="02040503050406030204" pitchFamily="18" charset="0"/>
                          </a:rPr>
                          <m:t>𝒚</m:t>
                        </m:r>
                      </m:e>
                    </m:d>
                  </m:oMath>
                </a14:m>
                <a:r>
                  <a:rPr lang="zh-CN" altLang="en-US" sz="1400" b="1">
                    <a:solidFill>
                      <a:schemeClr val="accent6">
                        <a:lumMod val="50000"/>
                      </a:schemeClr>
                    </a:solidFill>
                    <a:latin typeface="+mn-ea"/>
                    <a:cs typeface="Times New Roman" panose="02020603050405020304" pitchFamily="18" charset="0"/>
                  </a:rPr>
                  <a:t>中的</a:t>
                </a:r>
                <a14:m>
                  <m:oMath xmlns:m="http://schemas.openxmlformats.org/officeDocument/2006/math">
                    <m:r>
                      <a:rPr lang="en-US" altLang="zh-CN" sz="1400" b="1" i="1">
                        <a:solidFill>
                          <a:schemeClr val="accent6">
                            <a:lumMod val="50000"/>
                          </a:schemeClr>
                        </a:solidFill>
                        <a:latin typeface="Cambria Math" panose="02040503050406030204" pitchFamily="18" charset="0"/>
                      </a:rPr>
                      <m:t>𝒚</m:t>
                    </m:r>
                  </m:oMath>
                </a14:m>
                <a:r>
                  <a:rPr lang="zh-CN" altLang="en-US" sz="1400" b="1">
                    <a:solidFill>
                      <a:schemeClr val="accent6">
                        <a:lumMod val="50000"/>
                      </a:schemeClr>
                    </a:solidFill>
                    <a:latin typeface="+mn-ea"/>
                    <a:cs typeface="Times New Roman" panose="02020603050405020304" pitchFamily="18" charset="0"/>
                  </a:rPr>
                  <a:t>是：</a:t>
                </a:r>
                <a:r>
                  <a:rPr lang="en-US" altLang="zh-CN" sz="1400" b="1">
                    <a:solidFill>
                      <a:schemeClr val="accent6">
                        <a:lumMod val="50000"/>
                      </a:schemeClr>
                    </a:solidFill>
                    <a:latin typeface="+mn-ea"/>
                    <a:cs typeface="Times New Roman" panose="02020603050405020304" pitchFamily="18" charset="0"/>
                  </a:rPr>
                  <a:t>(A) </a:t>
                </a:r>
                <a:r>
                  <a:rPr lang="zh-CN" altLang="en-US" sz="1400" b="1">
                    <a:solidFill>
                      <a:schemeClr val="accent6">
                        <a:lumMod val="50000"/>
                      </a:schemeClr>
                    </a:solidFill>
                    <a:latin typeface="+mn-ea"/>
                    <a:cs typeface="Times New Roman" panose="02020603050405020304" pitchFamily="18" charset="0"/>
                  </a:rPr>
                  <a:t>指示变量；</a:t>
                </a:r>
                <a:r>
                  <a:rPr lang="en-US" altLang="zh-CN" sz="1400" b="1">
                    <a:solidFill>
                      <a:schemeClr val="accent6">
                        <a:lumMod val="50000"/>
                      </a:schemeClr>
                    </a:solidFill>
                    <a:latin typeface="+mn-ea"/>
                    <a:cs typeface="Times New Roman" panose="02020603050405020304" pitchFamily="18" charset="0"/>
                  </a:rPr>
                  <a:t> 	(B) </a:t>
                </a:r>
                <a:r>
                  <a:rPr lang="zh-CN" altLang="en-US" sz="1400" b="1">
                    <a:solidFill>
                      <a:schemeClr val="accent6">
                        <a:lumMod val="50000"/>
                      </a:schemeClr>
                    </a:solidFill>
                    <a:latin typeface="+mn-ea"/>
                    <a:cs typeface="Times New Roman" panose="02020603050405020304" pitchFamily="18" charset="0"/>
                  </a:rPr>
                  <a:t>自由出现；</a:t>
                </a:r>
                <a:r>
                  <a:rPr lang="en-US" altLang="zh-CN" sz="1400" b="1">
                    <a:solidFill>
                      <a:schemeClr val="accent6">
                        <a:lumMod val="50000"/>
                      </a:schemeClr>
                    </a:solidFill>
                    <a:latin typeface="+mn-ea"/>
                    <a:cs typeface="Times New Roman" panose="02020603050405020304" pitchFamily="18" charset="0"/>
                  </a:rPr>
                  <a:t> 	(C) </a:t>
                </a:r>
                <a:r>
                  <a:rPr lang="zh-CN" altLang="en-US" sz="1400" b="1">
                    <a:solidFill>
                      <a:schemeClr val="accent6">
                        <a:lumMod val="50000"/>
                      </a:schemeClr>
                    </a:solidFill>
                    <a:latin typeface="+mn-ea"/>
                    <a:cs typeface="Times New Roman" panose="02020603050405020304" pitchFamily="18" charset="0"/>
                  </a:rPr>
                  <a:t>约束出现</a:t>
                </a:r>
              </a:p>
              <a:p>
                <a:pPr marL="257175" indent="-257175">
                  <a:spcBef>
                    <a:spcPts val="450"/>
                  </a:spcBef>
                  <a:buFont typeface="+mj-lt"/>
                  <a:buAutoNum type="arabicPeriod"/>
                </a:pPr>
                <a:r>
                  <a:rPr lang="zh-CN" altLang="en-US" sz="1400" b="1">
                    <a:solidFill>
                      <a:schemeClr val="accent6">
                        <a:lumMod val="50000"/>
                      </a:schemeClr>
                    </a:solidFill>
                    <a:latin typeface="+mn-ea"/>
                    <a:cs typeface="Times New Roman" panose="02020603050405020304" pitchFamily="18" charset="0"/>
                  </a:rPr>
                  <a:t>个体变量</a:t>
                </a:r>
                <a14:m>
                  <m:oMath xmlns:m="http://schemas.openxmlformats.org/officeDocument/2006/math">
                    <m:r>
                      <a:rPr lang="en-US" altLang="zh-CN" sz="1400" b="1" i="1">
                        <a:solidFill>
                          <a:schemeClr val="accent6">
                            <a:lumMod val="50000"/>
                          </a:schemeClr>
                        </a:solidFill>
                        <a:latin typeface="Cambria Math" panose="02040503050406030204" pitchFamily="18" charset="0"/>
                      </a:rPr>
                      <m:t>𝒙</m:t>
                    </m:r>
                  </m:oMath>
                </a14:m>
                <a:r>
                  <a:rPr lang="zh-CN" altLang="en-US" sz="1400" b="1">
                    <a:solidFill>
                      <a:schemeClr val="accent6">
                        <a:lumMod val="50000"/>
                      </a:schemeClr>
                    </a:solidFill>
                    <a:latin typeface="+mn-ea"/>
                    <a:cs typeface="Times New Roman" panose="02020603050405020304" pitchFamily="18" charset="0"/>
                  </a:rPr>
                  <a:t>是上述公式的：</a:t>
                </a:r>
                <a:r>
                  <a:rPr lang="en-US" altLang="zh-CN" sz="1400" b="1">
                    <a:solidFill>
                      <a:schemeClr val="accent6">
                        <a:lumMod val="50000"/>
                      </a:schemeClr>
                    </a:solidFill>
                    <a:latin typeface="+mn-ea"/>
                    <a:cs typeface="Times New Roman" panose="02020603050405020304" pitchFamily="18" charset="0"/>
                  </a:rPr>
                  <a:t>(A) </a:t>
                </a:r>
                <a:r>
                  <a:rPr lang="zh-CN" altLang="en-US" sz="1400" b="1">
                    <a:solidFill>
                      <a:schemeClr val="accent6">
                        <a:lumMod val="50000"/>
                      </a:schemeClr>
                    </a:solidFill>
                    <a:latin typeface="+mn-ea"/>
                    <a:cs typeface="Times New Roman" panose="02020603050405020304" pitchFamily="18" charset="0"/>
                  </a:rPr>
                  <a:t>自由变量；</a:t>
                </a:r>
                <a:r>
                  <a:rPr lang="en-US" altLang="zh-CN" sz="1400" b="1">
                    <a:solidFill>
                      <a:schemeClr val="accent6">
                        <a:lumMod val="50000"/>
                      </a:schemeClr>
                    </a:solidFill>
                    <a:latin typeface="+mn-ea"/>
                    <a:cs typeface="Times New Roman" panose="02020603050405020304" pitchFamily="18" charset="0"/>
                  </a:rPr>
                  <a:t>	(B) </a:t>
                </a:r>
                <a:r>
                  <a:rPr lang="zh-CN" altLang="en-US" sz="1400" b="1">
                    <a:solidFill>
                      <a:schemeClr val="accent6">
                        <a:lumMod val="50000"/>
                      </a:schemeClr>
                    </a:solidFill>
                    <a:latin typeface="+mn-ea"/>
                    <a:cs typeface="Times New Roman" panose="02020603050405020304" pitchFamily="18" charset="0"/>
                  </a:rPr>
                  <a:t>约束变量</a:t>
                </a:r>
              </a:p>
              <a:p>
                <a:pPr marL="257175" indent="-257175">
                  <a:spcBef>
                    <a:spcPts val="450"/>
                  </a:spcBef>
                  <a:buFont typeface="+mj-lt"/>
                  <a:buAutoNum type="arabicPeriod"/>
                </a:pPr>
                <a:r>
                  <a:rPr lang="zh-CN" altLang="en-US" sz="1400" b="1">
                    <a:solidFill>
                      <a:schemeClr val="accent6">
                        <a:lumMod val="50000"/>
                      </a:schemeClr>
                    </a:solidFill>
                    <a:latin typeface="+mn-ea"/>
                    <a:cs typeface="Times New Roman" panose="02020603050405020304" pitchFamily="18" charset="0"/>
                  </a:rPr>
                  <a:t>个体变量</a:t>
                </a:r>
                <a14:m>
                  <m:oMath xmlns:m="http://schemas.openxmlformats.org/officeDocument/2006/math">
                    <m:r>
                      <a:rPr lang="en-US" altLang="zh-CN" sz="1400" b="1" i="1">
                        <a:solidFill>
                          <a:schemeClr val="accent6">
                            <a:lumMod val="50000"/>
                          </a:schemeClr>
                        </a:solidFill>
                        <a:latin typeface="Cambria Math" panose="02040503050406030204" pitchFamily="18" charset="0"/>
                      </a:rPr>
                      <m:t>𝒚</m:t>
                    </m:r>
                  </m:oMath>
                </a14:m>
                <a:r>
                  <a:rPr lang="zh-CN" altLang="en-US" sz="1400" b="1">
                    <a:solidFill>
                      <a:schemeClr val="accent6">
                        <a:lumMod val="50000"/>
                      </a:schemeClr>
                    </a:solidFill>
                    <a:latin typeface="+mn-ea"/>
                    <a:cs typeface="Times New Roman" panose="02020603050405020304" pitchFamily="18" charset="0"/>
                  </a:rPr>
                  <a:t>是上述公式的：</a:t>
                </a:r>
                <a:r>
                  <a:rPr lang="en-US" altLang="zh-CN" sz="1400" b="1">
                    <a:solidFill>
                      <a:schemeClr val="accent6">
                        <a:lumMod val="50000"/>
                      </a:schemeClr>
                    </a:solidFill>
                    <a:latin typeface="+mn-ea"/>
                    <a:cs typeface="Times New Roman" panose="02020603050405020304" pitchFamily="18" charset="0"/>
                  </a:rPr>
                  <a:t>(A) </a:t>
                </a:r>
                <a:r>
                  <a:rPr lang="zh-CN" altLang="en-US" sz="1400" b="1">
                    <a:solidFill>
                      <a:schemeClr val="accent6">
                        <a:lumMod val="50000"/>
                      </a:schemeClr>
                    </a:solidFill>
                    <a:latin typeface="+mn-ea"/>
                    <a:cs typeface="Times New Roman" panose="02020603050405020304" pitchFamily="18" charset="0"/>
                  </a:rPr>
                  <a:t>自由变量；</a:t>
                </a:r>
                <a:r>
                  <a:rPr lang="en-US" altLang="zh-CN" sz="1400" b="1">
                    <a:solidFill>
                      <a:schemeClr val="accent6">
                        <a:lumMod val="50000"/>
                      </a:schemeClr>
                    </a:solidFill>
                    <a:latin typeface="+mn-ea"/>
                    <a:cs typeface="Times New Roman" panose="02020603050405020304" pitchFamily="18" charset="0"/>
                  </a:rPr>
                  <a:t>	(B) </a:t>
                </a:r>
                <a:r>
                  <a:rPr lang="zh-CN" altLang="en-US" sz="1400" b="1">
                    <a:solidFill>
                      <a:schemeClr val="accent6">
                        <a:lumMod val="50000"/>
                      </a:schemeClr>
                    </a:solidFill>
                    <a:latin typeface="+mn-ea"/>
                    <a:cs typeface="Times New Roman" panose="02020603050405020304" pitchFamily="18" charset="0"/>
                  </a:rPr>
                  <a:t>约束变量</a:t>
                </a:r>
              </a:p>
              <a:p>
                <a:pPr marL="257175" indent="-257175">
                  <a:spcBef>
                    <a:spcPts val="450"/>
                  </a:spcBef>
                  <a:buFont typeface="+mj-lt"/>
                  <a:buAutoNum type="arabicPeriod"/>
                </a:pPr>
                <a:r>
                  <a:rPr lang="zh-CN" altLang="en-US" sz="1400" b="1">
                    <a:solidFill>
                      <a:schemeClr val="accent6">
                        <a:lumMod val="50000"/>
                      </a:schemeClr>
                    </a:solidFill>
                    <a:latin typeface="+mn-ea"/>
                    <a:cs typeface="Times New Roman" panose="02020603050405020304" pitchFamily="18" charset="0"/>
                  </a:rPr>
                  <a:t>个体变量</a:t>
                </a:r>
                <a14:m>
                  <m:oMath xmlns:m="http://schemas.openxmlformats.org/officeDocument/2006/math">
                    <m:r>
                      <a:rPr lang="en-US" altLang="zh-CN" sz="1400" b="1" i="1">
                        <a:solidFill>
                          <a:schemeClr val="accent6">
                            <a:lumMod val="50000"/>
                          </a:schemeClr>
                        </a:solidFill>
                        <a:latin typeface="Cambria Math" panose="02040503050406030204" pitchFamily="18" charset="0"/>
                      </a:rPr>
                      <m:t>𝒛</m:t>
                    </m:r>
                  </m:oMath>
                </a14:m>
                <a:r>
                  <a:rPr lang="zh-CN" altLang="en-US" sz="1400" b="1">
                    <a:solidFill>
                      <a:schemeClr val="accent6">
                        <a:lumMod val="50000"/>
                      </a:schemeClr>
                    </a:solidFill>
                    <a:latin typeface="+mn-ea"/>
                    <a:cs typeface="Times New Roman" panose="02020603050405020304" pitchFamily="18" charset="0"/>
                  </a:rPr>
                  <a:t>是上述公式的：</a:t>
                </a:r>
                <a:r>
                  <a:rPr lang="en-US" altLang="zh-CN" sz="1400" b="1">
                    <a:solidFill>
                      <a:schemeClr val="accent6">
                        <a:lumMod val="50000"/>
                      </a:schemeClr>
                    </a:solidFill>
                    <a:latin typeface="+mn-ea"/>
                    <a:cs typeface="Times New Roman" panose="02020603050405020304" pitchFamily="18" charset="0"/>
                  </a:rPr>
                  <a:t>(A) </a:t>
                </a:r>
                <a:r>
                  <a:rPr lang="zh-CN" altLang="en-US" sz="1400" b="1">
                    <a:solidFill>
                      <a:schemeClr val="accent6">
                        <a:lumMod val="50000"/>
                      </a:schemeClr>
                    </a:solidFill>
                    <a:latin typeface="+mn-ea"/>
                    <a:cs typeface="Times New Roman" panose="02020603050405020304" pitchFamily="18" charset="0"/>
                  </a:rPr>
                  <a:t>自由变量；</a:t>
                </a:r>
                <a:r>
                  <a:rPr lang="en-US" altLang="zh-CN" sz="1400" b="1">
                    <a:solidFill>
                      <a:schemeClr val="accent6">
                        <a:lumMod val="50000"/>
                      </a:schemeClr>
                    </a:solidFill>
                    <a:latin typeface="+mn-ea"/>
                    <a:cs typeface="Times New Roman" panose="02020603050405020304" pitchFamily="18" charset="0"/>
                  </a:rPr>
                  <a:t>	(B) </a:t>
                </a:r>
                <a:r>
                  <a:rPr lang="zh-CN" altLang="en-US" sz="1400" b="1">
                    <a:solidFill>
                      <a:schemeClr val="accent6">
                        <a:lumMod val="50000"/>
                      </a:schemeClr>
                    </a:solidFill>
                    <a:latin typeface="+mn-ea"/>
                    <a:cs typeface="Times New Roman" panose="02020603050405020304" pitchFamily="18" charset="0"/>
                  </a:rPr>
                  <a:t>约束变量</a:t>
                </a:r>
                <a:endParaRPr lang="zh-CN" altLang="en-US" sz="1000" b="1">
                  <a:solidFill>
                    <a:schemeClr val="accent6">
                      <a:lumMod val="50000"/>
                    </a:schemeClr>
                  </a:solidFill>
                  <a:latin typeface="+mn-ea"/>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C410AF3A-8501-4115-BB9C-77361DC902B5}"/>
                  </a:ext>
                </a:extLst>
              </p:cNvPr>
              <p:cNvSpPr txBox="1">
                <a:spLocks noRot="1" noChangeAspect="1" noMove="1" noResize="1" noEditPoints="1" noAdjustHandles="1" noChangeArrowheads="1" noChangeShapeType="1" noTextEdit="1"/>
              </p:cNvSpPr>
              <p:nvPr/>
            </p:nvSpPr>
            <p:spPr>
              <a:xfrm>
                <a:off x="1194803" y="775598"/>
                <a:ext cx="6055793" cy="1858650"/>
              </a:xfrm>
              <a:prstGeom prst="rect">
                <a:avLst/>
              </a:prstGeom>
              <a:blipFill>
                <a:blip r:embed="rId2"/>
                <a:stretch>
                  <a:fillRect l="-604" b="-26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D5B782B-7DE8-49CA-81CC-357CEAFB9CFC}"/>
                  </a:ext>
                </a:extLst>
              </p:cNvPr>
              <p:cNvSpPr txBox="1"/>
              <p:nvPr/>
            </p:nvSpPr>
            <p:spPr>
              <a:xfrm>
                <a:off x="1222276" y="2837025"/>
                <a:ext cx="6699442" cy="1794274"/>
              </a:xfrm>
              <a:prstGeom prst="rect">
                <a:avLst/>
              </a:prstGeom>
              <a:solidFill>
                <a:schemeClr val="accent6">
                  <a:lumMod val="20000"/>
                  <a:lumOff val="80000"/>
                  <a:alpha val="50000"/>
                </a:schemeClr>
              </a:solidFill>
            </p:spPr>
            <p:txBody>
              <a:bodyPr wrap="square" rtlCol="0">
                <a:spAutoFit/>
              </a:bodyPr>
              <a:lstStyle/>
              <a:p>
                <a:pPr>
                  <a:spcBef>
                    <a:spcPts val="450"/>
                  </a:spcBef>
                  <a:spcAft>
                    <a:spcPts val="450"/>
                  </a:spcAft>
                </a:pPr>
                <a:r>
                  <a:rPr lang="zh-CN" altLang="en-US" sz="1600" b="1">
                    <a:solidFill>
                      <a:srgbClr val="002060"/>
                    </a:solidFill>
                  </a:rPr>
                  <a:t>设解释的论域</a:t>
                </a:r>
                <a14:m>
                  <m:oMath xmlns:m="http://schemas.openxmlformats.org/officeDocument/2006/math">
                    <m:r>
                      <a:rPr lang="en-US" altLang="zh-CN" sz="1600" b="1" i="1">
                        <a:solidFill>
                          <a:srgbClr val="002060"/>
                        </a:solidFill>
                        <a:latin typeface="Cambria Math" panose="02040503050406030204" pitchFamily="18" charset="0"/>
                      </a:rPr>
                      <m:t>𝑫</m:t>
                    </m:r>
                    <m:r>
                      <a:rPr lang="en-US" altLang="zh-CN" sz="1600" b="1" i="1">
                        <a:solidFill>
                          <a:srgbClr val="002060"/>
                        </a:solidFill>
                        <a:latin typeface="Cambria Math" panose="02040503050406030204" pitchFamily="18" charset="0"/>
                      </a:rPr>
                      <m:t> = </m:t>
                    </m:r>
                    <m:r>
                      <m:rPr>
                        <m:lit/>
                      </m:rP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𝒂</m:t>
                    </m:r>
                    <m:r>
                      <a:rPr lang="en-US" altLang="zh-CN" sz="1600" b="1" i="1">
                        <a:solidFill>
                          <a:srgbClr val="002060"/>
                        </a:solidFill>
                        <a:latin typeface="Cambria Math" panose="02040503050406030204" pitchFamily="18" charset="0"/>
                      </a:rPr>
                      <m:t>, </m:t>
                    </m:r>
                    <m:r>
                      <a:rPr lang="en-US" altLang="zh-CN" sz="1600" b="1" i="1">
                        <a:solidFill>
                          <a:srgbClr val="002060"/>
                        </a:solidFill>
                        <a:latin typeface="Cambria Math" panose="02040503050406030204" pitchFamily="18" charset="0"/>
                      </a:rPr>
                      <m:t>𝒃</m:t>
                    </m:r>
                    <m:r>
                      <m:rPr>
                        <m:lit/>
                      </m:rPr>
                      <a:rPr lang="en-US" altLang="zh-CN" sz="1600" b="1" i="1">
                        <a:solidFill>
                          <a:srgbClr val="002060"/>
                        </a:solidFill>
                        <a:latin typeface="Cambria Math" panose="02040503050406030204" pitchFamily="18" charset="0"/>
                      </a:rPr>
                      <m:t>}</m:t>
                    </m:r>
                  </m:oMath>
                </a14:m>
                <a:r>
                  <a:rPr lang="zh-CN" altLang="en-US" sz="1600" b="1">
                    <a:solidFill>
                      <a:srgbClr val="002060"/>
                    </a:solidFill>
                  </a:rPr>
                  <a:t>，公式</a:t>
                </a:r>
                <a14:m>
                  <m:oMath xmlns:m="http://schemas.openxmlformats.org/officeDocument/2006/math">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𝑭</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𝒙</m:t>
                            </m:r>
                          </m:e>
                        </m:d>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𝒚𝑮</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𝒚</m:t>
                            </m:r>
                          </m:e>
                        </m:d>
                      </m:e>
                    </m:d>
                  </m:oMath>
                </a14:m>
                <a:r>
                  <a:rPr lang="zh-CN" altLang="en-US" sz="1600" b="1">
                    <a:solidFill>
                      <a:srgbClr val="002060"/>
                    </a:solidFill>
                  </a:rPr>
                  <a:t>在该论域的展开是：</a:t>
                </a:r>
              </a:p>
              <a:p>
                <a:pPr marL="257175" indent="-257175">
                  <a:spcBef>
                    <a:spcPts val="450"/>
                  </a:spcBef>
                  <a:buFont typeface="+mj-lt"/>
                  <a:buAutoNum type="alphaUcPeriod"/>
                </a:pPr>
                <a:r>
                  <a:rPr lang="en-US" altLang="zh-CN" sz="1400" b="1">
                    <a:solidFill>
                      <a:schemeClr val="accent2">
                        <a:lumMod val="50000"/>
                      </a:schemeClr>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pPr marL="257175" indent="-257175">
                  <a:spcBef>
                    <a:spcPts val="450"/>
                  </a:spcBef>
                  <a:buFont typeface="+mj-lt"/>
                  <a:buAutoNum type="alphaUcPeriod"/>
                </a:pPr>
                <a:r>
                  <a:rPr lang="en-US" altLang="zh-CN" sz="1400" b="1">
                    <a:solidFill>
                      <a:schemeClr val="accent2">
                        <a:lumMod val="50000"/>
                      </a:schemeClr>
                    </a:solidFill>
                  </a:rPr>
                  <a: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e>
                        </m:d>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e>
                            </m:d>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e>
                            </m:d>
                          </m:e>
                        </m:d>
                      </m:e>
                    </m:d>
                  </m:oMath>
                </a14:m>
                <a:endParaRPr lang="en-US" altLang="zh-CN" sz="1400" b="1">
                  <a:solidFill>
                    <a:schemeClr val="accent2">
                      <a:lumMod val="50000"/>
                    </a:schemeClr>
                  </a:solidFill>
                </a:endParaRPr>
              </a:p>
              <a:p>
                <a:pPr marL="257175" indent="-257175">
                  <a:spcBef>
                    <a:spcPts val="450"/>
                  </a:spcBef>
                  <a:buFont typeface="+mj-lt"/>
                  <a:buAutoNum type="alphaUcPeriod"/>
                </a:pPr>
                <a:r>
                  <a:rPr lang="en-US" altLang="zh-CN" sz="1400" b="1">
                    <a:solidFill>
                      <a:schemeClr val="accent2">
                        <a:lumMod val="50000"/>
                      </a:schemeClr>
                    </a:solidFill>
                  </a:rPr>
                  <a: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e>
                            </m:d>
                          </m:e>
                        </m:d>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e>
                            </m:d>
                          </m:e>
                        </m:d>
                      </m:e>
                    </m:d>
                  </m:oMath>
                </a14:m>
                <a:endParaRPr lang="en-US" altLang="zh-CN" sz="1400" b="1">
                  <a:solidFill>
                    <a:schemeClr val="accent2">
                      <a:lumMod val="50000"/>
                    </a:schemeClr>
                  </a:solidFill>
                </a:endParaRPr>
              </a:p>
              <a:p>
                <a:pPr marL="257175" indent="-257175">
                  <a:spcBef>
                    <a:spcPts val="450"/>
                  </a:spcBef>
                  <a:buFont typeface="+mj-lt"/>
                  <a:buAutoNum type="alphaUcPeriod"/>
                </a:pPr>
                <a:r>
                  <a:rPr lang="en-US" altLang="zh-CN" sz="1400" b="1">
                    <a:solidFill>
                      <a:schemeClr val="accent2">
                        <a:lumMod val="50000"/>
                      </a:schemeClr>
                    </a:solidFill>
                  </a:rPr>
                  <a: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e>
                        </m:d>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e>
                        </m:d>
                      </m:e>
                    </m:d>
                  </m:oMath>
                </a14:m>
                <a:endParaRPr lang="zh-CN" altLang="en-US" sz="14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8D5B782B-7DE8-49CA-81CC-357CEAFB9CFC}"/>
                  </a:ext>
                </a:extLst>
              </p:cNvPr>
              <p:cNvSpPr txBox="1">
                <a:spLocks noRot="1" noChangeAspect="1" noMove="1" noResize="1" noEditPoints="1" noAdjustHandles="1" noChangeArrowheads="1" noChangeShapeType="1" noTextEdit="1"/>
              </p:cNvSpPr>
              <p:nvPr/>
            </p:nvSpPr>
            <p:spPr>
              <a:xfrm>
                <a:off x="1222276" y="2837025"/>
                <a:ext cx="6699442" cy="1794274"/>
              </a:xfrm>
              <a:prstGeom prst="rect">
                <a:avLst/>
              </a:prstGeom>
              <a:blipFill>
                <a:blip r:embed="rId3"/>
                <a:stretch>
                  <a:fillRect l="-546" b="-20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1562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一阶逻辑公式的真值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一阶逻辑公式在有限论域展开练习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23</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410AF3A-8501-4115-BB9C-77361DC902B5}"/>
                  </a:ext>
                </a:extLst>
              </p:cNvPr>
              <p:cNvSpPr txBox="1"/>
              <p:nvPr/>
            </p:nvSpPr>
            <p:spPr>
              <a:xfrm>
                <a:off x="1194803" y="775598"/>
                <a:ext cx="6055793" cy="1858650"/>
              </a:xfrm>
              <a:prstGeom prst="rect">
                <a:avLst/>
              </a:prstGeom>
              <a:solidFill>
                <a:schemeClr val="accent5">
                  <a:lumMod val="20000"/>
                  <a:lumOff val="80000"/>
                  <a:alpha val="50000"/>
                </a:schemeClr>
              </a:solidFill>
            </p:spPr>
            <p:txBody>
              <a:bodyPr wrap="square" rtlCol="0">
                <a:spAutoFit/>
              </a:bodyPr>
              <a:lstStyle/>
              <a:p>
                <a:pPr>
                  <a:spcBef>
                    <a:spcPts val="450"/>
                  </a:spcBef>
                </a:pPr>
                <a:r>
                  <a:rPr lang="zh-CN" altLang="en-US" sz="1600" b="1">
                    <a:solidFill>
                      <a:srgbClr val="002060"/>
                    </a:solidFill>
                  </a:rPr>
                  <a:t>对公式</a:t>
                </a:r>
                <a14:m>
                  <m:oMath xmlns:m="http://schemas.openxmlformats.org/officeDocument/2006/math">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𝒙𝑭</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𝒙</m:t>
                            </m:r>
                          </m:e>
                        </m:d>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𝒚</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𝑯</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𝒙</m:t>
                                </m:r>
                                <m:r>
                                  <a:rPr lang="en-US" altLang="zh-CN" sz="1600" b="1" i="1">
                                    <a:solidFill>
                                      <a:srgbClr val="002060"/>
                                    </a:solidFill>
                                    <a:latin typeface="Cambria Math" panose="02040503050406030204" pitchFamily="18" charset="0"/>
                                  </a:rPr>
                                  <m:t>, </m:t>
                                </m:r>
                                <m:r>
                                  <a:rPr lang="en-US" altLang="zh-CN" sz="1600" b="1" i="1">
                                    <a:solidFill>
                                      <a:srgbClr val="002060"/>
                                    </a:solidFill>
                                    <a:latin typeface="Cambria Math" panose="02040503050406030204" pitchFamily="18" charset="0"/>
                                  </a:rPr>
                                  <m:t>𝒚</m:t>
                                </m:r>
                              </m:e>
                            </m:d>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𝒙𝑮</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𝒙</m:t>
                                </m:r>
                                <m:r>
                                  <a:rPr lang="en-US" altLang="zh-CN" sz="1600" b="1" i="1">
                                    <a:solidFill>
                                      <a:srgbClr val="002060"/>
                                    </a:solidFill>
                                    <a:latin typeface="Cambria Math" panose="02040503050406030204" pitchFamily="18" charset="0"/>
                                  </a:rPr>
                                  <m:t>, </m:t>
                                </m:r>
                                <m:r>
                                  <a:rPr lang="en-US" altLang="zh-CN" sz="1600" b="1" i="1">
                                    <a:solidFill>
                                      <a:srgbClr val="002060"/>
                                    </a:solidFill>
                                    <a:latin typeface="Cambria Math" panose="02040503050406030204" pitchFamily="18" charset="0"/>
                                  </a:rPr>
                                  <m:t>𝒚</m:t>
                                </m:r>
                              </m:e>
                            </m:d>
                          </m:e>
                        </m:d>
                      </m:e>
                    </m:d>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𝒛</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𝑭</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𝒙</m:t>
                            </m:r>
                          </m:e>
                        </m:d>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𝑯</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𝒚</m:t>
                            </m:r>
                            <m:r>
                              <a:rPr lang="en-US" altLang="zh-CN" sz="1600" b="1" i="1">
                                <a:solidFill>
                                  <a:srgbClr val="002060"/>
                                </a:solidFill>
                                <a:latin typeface="Cambria Math" panose="02040503050406030204" pitchFamily="18" charset="0"/>
                              </a:rPr>
                              <m:t>, </m:t>
                            </m:r>
                            <m:r>
                              <a:rPr lang="en-US" altLang="zh-CN" sz="1600" b="1" i="1">
                                <a:solidFill>
                                  <a:srgbClr val="002060"/>
                                </a:solidFill>
                                <a:latin typeface="Cambria Math" panose="02040503050406030204" pitchFamily="18" charset="0"/>
                              </a:rPr>
                              <m:t>𝒛</m:t>
                            </m:r>
                          </m:e>
                        </m:d>
                      </m:e>
                    </m:d>
                  </m:oMath>
                </a14:m>
                <a:endParaRPr lang="en-US" altLang="zh-CN" sz="1400" b="1"/>
              </a:p>
              <a:p>
                <a:pPr marL="257175" indent="-257175">
                  <a:spcBef>
                    <a:spcPts val="450"/>
                  </a:spcBef>
                  <a:buFont typeface="+mj-lt"/>
                  <a:buAutoNum type="arabicPeriod"/>
                </a:pPr>
                <a:r>
                  <a:rPr lang="zh-CN" altLang="en-US" sz="1400" b="1">
                    <a:solidFill>
                      <a:schemeClr val="accent6">
                        <a:lumMod val="50000"/>
                      </a:schemeClr>
                    </a:solidFill>
                    <a:latin typeface="+mn-ea"/>
                    <a:cs typeface="Times New Roman" panose="02020603050405020304" pitchFamily="18" charset="0"/>
                  </a:rPr>
                  <a:t>其中</a:t>
                </a:r>
                <a14:m>
                  <m:oMath xmlns:m="http://schemas.openxmlformats.org/officeDocument/2006/math">
                    <m:r>
                      <a:rPr lang="en-US" altLang="zh-CN" sz="1400" b="1" i="1">
                        <a:solidFill>
                          <a:schemeClr val="accent6">
                            <a:lumMod val="50000"/>
                          </a:schemeClr>
                        </a:solidFill>
                        <a:latin typeface="Cambria Math" panose="02040503050406030204" pitchFamily="18" charset="0"/>
                      </a:rPr>
                      <m:t>𝑯</m:t>
                    </m:r>
                    <m:d>
                      <m:dPr>
                        <m:ctrlPr>
                          <a:rPr lang="en-US" altLang="zh-CN" sz="1400" b="1" i="1">
                            <a:solidFill>
                              <a:schemeClr val="accent6">
                                <a:lumMod val="50000"/>
                              </a:schemeClr>
                            </a:solidFill>
                            <a:latin typeface="Cambria Math" panose="02040503050406030204" pitchFamily="18" charset="0"/>
                          </a:rPr>
                        </m:ctrlPr>
                      </m:dPr>
                      <m:e>
                        <m:r>
                          <a:rPr lang="en-US" altLang="zh-CN" sz="1400" b="1" i="1">
                            <a:solidFill>
                              <a:schemeClr val="accent6">
                                <a:lumMod val="50000"/>
                              </a:schemeClr>
                            </a:solidFill>
                            <a:latin typeface="Cambria Math" panose="02040503050406030204" pitchFamily="18" charset="0"/>
                          </a:rPr>
                          <m:t>𝒙</m:t>
                        </m:r>
                        <m:r>
                          <a:rPr lang="en-US" altLang="zh-CN" sz="1400" b="1" i="1">
                            <a:solidFill>
                              <a:schemeClr val="accent6">
                                <a:lumMod val="50000"/>
                              </a:schemeClr>
                            </a:solidFill>
                            <a:latin typeface="Cambria Math" panose="02040503050406030204" pitchFamily="18" charset="0"/>
                          </a:rPr>
                          <m:t>, </m:t>
                        </m:r>
                        <m:r>
                          <a:rPr lang="en-US" altLang="zh-CN" sz="1400" b="1" i="1">
                            <a:solidFill>
                              <a:schemeClr val="accent6">
                                <a:lumMod val="50000"/>
                              </a:schemeClr>
                            </a:solidFill>
                            <a:latin typeface="Cambria Math" panose="02040503050406030204" pitchFamily="18" charset="0"/>
                          </a:rPr>
                          <m:t>𝒚</m:t>
                        </m:r>
                      </m:e>
                    </m:d>
                  </m:oMath>
                </a14:m>
                <a:r>
                  <a:rPr lang="zh-CN" altLang="en-US" sz="1400" b="1">
                    <a:solidFill>
                      <a:schemeClr val="accent6">
                        <a:lumMod val="50000"/>
                      </a:schemeClr>
                    </a:solidFill>
                    <a:latin typeface="+mn-ea"/>
                    <a:cs typeface="Times New Roman" panose="02020603050405020304" pitchFamily="18" charset="0"/>
                  </a:rPr>
                  <a:t>中的</a:t>
                </a:r>
                <a14:m>
                  <m:oMath xmlns:m="http://schemas.openxmlformats.org/officeDocument/2006/math">
                    <m:r>
                      <a:rPr lang="en-US" altLang="zh-CN" sz="1400" b="1" i="1">
                        <a:solidFill>
                          <a:schemeClr val="accent6">
                            <a:lumMod val="50000"/>
                          </a:schemeClr>
                        </a:solidFill>
                        <a:latin typeface="Cambria Math" panose="02040503050406030204" pitchFamily="18" charset="0"/>
                      </a:rPr>
                      <m:t>𝒙</m:t>
                    </m:r>
                  </m:oMath>
                </a14:m>
                <a:r>
                  <a:rPr lang="zh-CN" altLang="en-US" sz="1400" b="1">
                    <a:solidFill>
                      <a:schemeClr val="accent6">
                        <a:lumMod val="50000"/>
                      </a:schemeClr>
                    </a:solidFill>
                    <a:latin typeface="+mn-ea"/>
                    <a:cs typeface="Times New Roman" panose="02020603050405020304" pitchFamily="18" charset="0"/>
                  </a:rPr>
                  <a:t>是：</a:t>
                </a:r>
                <a:r>
                  <a:rPr lang="en-US" altLang="zh-CN" sz="1400" b="1">
                    <a:solidFill>
                      <a:schemeClr val="accent6">
                        <a:lumMod val="50000"/>
                      </a:schemeClr>
                    </a:solidFill>
                    <a:latin typeface="+mn-ea"/>
                    <a:cs typeface="Times New Roman" panose="02020603050405020304" pitchFamily="18" charset="0"/>
                  </a:rPr>
                  <a:t>(A) </a:t>
                </a:r>
                <a:r>
                  <a:rPr lang="zh-CN" altLang="en-US" sz="1400" b="1">
                    <a:solidFill>
                      <a:schemeClr val="accent6">
                        <a:lumMod val="50000"/>
                      </a:schemeClr>
                    </a:solidFill>
                    <a:latin typeface="+mn-ea"/>
                    <a:cs typeface="Times New Roman" panose="02020603050405020304" pitchFamily="18" charset="0"/>
                  </a:rPr>
                  <a:t>指示变量；</a:t>
                </a:r>
                <a:r>
                  <a:rPr lang="en-US" altLang="zh-CN" sz="1400" b="1">
                    <a:solidFill>
                      <a:schemeClr val="accent6">
                        <a:lumMod val="50000"/>
                      </a:schemeClr>
                    </a:solidFill>
                    <a:latin typeface="+mn-ea"/>
                    <a:cs typeface="Times New Roman" panose="02020603050405020304" pitchFamily="18" charset="0"/>
                  </a:rPr>
                  <a:t> (B) </a:t>
                </a:r>
                <a:r>
                  <a:rPr lang="zh-CN" altLang="en-US" sz="1400" b="1">
                    <a:solidFill>
                      <a:schemeClr val="accent6">
                        <a:lumMod val="50000"/>
                      </a:schemeClr>
                    </a:solidFill>
                    <a:latin typeface="+mn-ea"/>
                    <a:cs typeface="Times New Roman" panose="02020603050405020304" pitchFamily="18" charset="0"/>
                  </a:rPr>
                  <a:t>自由出现；</a:t>
                </a:r>
                <a:r>
                  <a:rPr lang="en-US" altLang="zh-CN" sz="1400" b="1">
                    <a:solidFill>
                      <a:schemeClr val="accent6">
                        <a:lumMod val="50000"/>
                      </a:schemeClr>
                    </a:solidFill>
                    <a:latin typeface="+mn-ea"/>
                    <a:cs typeface="Times New Roman" panose="02020603050405020304" pitchFamily="18" charset="0"/>
                  </a:rPr>
                  <a:t> 	(C) </a:t>
                </a:r>
                <a:r>
                  <a:rPr lang="zh-CN" altLang="en-US" sz="1400" b="1">
                    <a:solidFill>
                      <a:schemeClr val="accent6">
                        <a:lumMod val="50000"/>
                      </a:schemeClr>
                    </a:solidFill>
                    <a:latin typeface="+mn-ea"/>
                    <a:cs typeface="Times New Roman" panose="02020603050405020304" pitchFamily="18" charset="0"/>
                  </a:rPr>
                  <a:t>约束出现</a:t>
                </a:r>
              </a:p>
              <a:p>
                <a:pPr marL="257175" indent="-257175">
                  <a:spcBef>
                    <a:spcPts val="450"/>
                  </a:spcBef>
                  <a:buFont typeface="+mj-lt"/>
                  <a:buAutoNum type="arabicPeriod"/>
                </a:pPr>
                <a:r>
                  <a:rPr lang="zh-CN" altLang="en-US" sz="1400" b="1">
                    <a:solidFill>
                      <a:schemeClr val="accent6">
                        <a:lumMod val="50000"/>
                      </a:schemeClr>
                    </a:solidFill>
                    <a:latin typeface="+mn-ea"/>
                    <a:cs typeface="Times New Roman" panose="02020603050405020304" pitchFamily="18" charset="0"/>
                  </a:rPr>
                  <a:t>其中</a:t>
                </a:r>
                <a14:m>
                  <m:oMath xmlns:m="http://schemas.openxmlformats.org/officeDocument/2006/math">
                    <m:r>
                      <a:rPr lang="en-US" altLang="zh-CN" sz="1400" b="1" i="1">
                        <a:solidFill>
                          <a:schemeClr val="accent6">
                            <a:lumMod val="50000"/>
                          </a:schemeClr>
                        </a:solidFill>
                        <a:latin typeface="Cambria Math" panose="02040503050406030204" pitchFamily="18" charset="0"/>
                      </a:rPr>
                      <m:t>𝑮</m:t>
                    </m:r>
                    <m:d>
                      <m:dPr>
                        <m:ctrlPr>
                          <a:rPr lang="en-US" altLang="zh-CN" sz="1400" b="1" i="1">
                            <a:solidFill>
                              <a:schemeClr val="accent6">
                                <a:lumMod val="50000"/>
                              </a:schemeClr>
                            </a:solidFill>
                            <a:latin typeface="Cambria Math" panose="02040503050406030204" pitchFamily="18" charset="0"/>
                          </a:rPr>
                        </m:ctrlPr>
                      </m:dPr>
                      <m:e>
                        <m:r>
                          <a:rPr lang="en-US" altLang="zh-CN" sz="1400" b="1" i="1">
                            <a:solidFill>
                              <a:schemeClr val="accent6">
                                <a:lumMod val="50000"/>
                              </a:schemeClr>
                            </a:solidFill>
                            <a:latin typeface="Cambria Math" panose="02040503050406030204" pitchFamily="18" charset="0"/>
                          </a:rPr>
                          <m:t>𝒙</m:t>
                        </m:r>
                        <m:r>
                          <a:rPr lang="en-US" altLang="zh-CN" sz="1400" b="1" i="1">
                            <a:solidFill>
                              <a:schemeClr val="accent6">
                                <a:lumMod val="50000"/>
                              </a:schemeClr>
                            </a:solidFill>
                            <a:latin typeface="Cambria Math" panose="02040503050406030204" pitchFamily="18" charset="0"/>
                          </a:rPr>
                          <m:t>, </m:t>
                        </m:r>
                        <m:r>
                          <a:rPr lang="en-US" altLang="zh-CN" sz="1400" b="1" i="1">
                            <a:solidFill>
                              <a:schemeClr val="accent6">
                                <a:lumMod val="50000"/>
                              </a:schemeClr>
                            </a:solidFill>
                            <a:latin typeface="Cambria Math" panose="02040503050406030204" pitchFamily="18" charset="0"/>
                          </a:rPr>
                          <m:t>𝒚</m:t>
                        </m:r>
                      </m:e>
                    </m:d>
                  </m:oMath>
                </a14:m>
                <a:r>
                  <a:rPr lang="zh-CN" altLang="en-US" sz="1400" b="1">
                    <a:solidFill>
                      <a:schemeClr val="accent6">
                        <a:lumMod val="50000"/>
                      </a:schemeClr>
                    </a:solidFill>
                    <a:latin typeface="+mn-ea"/>
                    <a:cs typeface="Times New Roman" panose="02020603050405020304" pitchFamily="18" charset="0"/>
                  </a:rPr>
                  <a:t>中的</a:t>
                </a:r>
                <a14:m>
                  <m:oMath xmlns:m="http://schemas.openxmlformats.org/officeDocument/2006/math">
                    <m:r>
                      <a:rPr lang="en-US" altLang="zh-CN" sz="1400" b="1" i="1">
                        <a:solidFill>
                          <a:schemeClr val="accent6">
                            <a:lumMod val="50000"/>
                          </a:schemeClr>
                        </a:solidFill>
                        <a:latin typeface="Cambria Math" panose="02040503050406030204" pitchFamily="18" charset="0"/>
                      </a:rPr>
                      <m:t>𝒚</m:t>
                    </m:r>
                  </m:oMath>
                </a14:m>
                <a:r>
                  <a:rPr lang="zh-CN" altLang="en-US" sz="1400" b="1">
                    <a:solidFill>
                      <a:schemeClr val="accent6">
                        <a:lumMod val="50000"/>
                      </a:schemeClr>
                    </a:solidFill>
                    <a:latin typeface="+mn-ea"/>
                    <a:cs typeface="Times New Roman" panose="02020603050405020304" pitchFamily="18" charset="0"/>
                  </a:rPr>
                  <a:t>是：</a:t>
                </a:r>
                <a:r>
                  <a:rPr lang="en-US" altLang="zh-CN" sz="1400" b="1">
                    <a:solidFill>
                      <a:schemeClr val="accent6">
                        <a:lumMod val="50000"/>
                      </a:schemeClr>
                    </a:solidFill>
                    <a:latin typeface="+mn-ea"/>
                    <a:cs typeface="Times New Roman" panose="02020603050405020304" pitchFamily="18" charset="0"/>
                  </a:rPr>
                  <a:t>(A) </a:t>
                </a:r>
                <a:r>
                  <a:rPr lang="zh-CN" altLang="en-US" sz="1400" b="1">
                    <a:solidFill>
                      <a:schemeClr val="accent6">
                        <a:lumMod val="50000"/>
                      </a:schemeClr>
                    </a:solidFill>
                    <a:latin typeface="+mn-ea"/>
                    <a:cs typeface="Times New Roman" panose="02020603050405020304" pitchFamily="18" charset="0"/>
                  </a:rPr>
                  <a:t>指示变量；</a:t>
                </a:r>
                <a:r>
                  <a:rPr lang="en-US" altLang="zh-CN" sz="1400" b="1">
                    <a:solidFill>
                      <a:schemeClr val="accent6">
                        <a:lumMod val="50000"/>
                      </a:schemeClr>
                    </a:solidFill>
                    <a:latin typeface="+mn-ea"/>
                    <a:cs typeface="Times New Roman" panose="02020603050405020304" pitchFamily="18" charset="0"/>
                  </a:rPr>
                  <a:t> 	(B) </a:t>
                </a:r>
                <a:r>
                  <a:rPr lang="zh-CN" altLang="en-US" sz="1400" b="1">
                    <a:solidFill>
                      <a:schemeClr val="accent6">
                        <a:lumMod val="50000"/>
                      </a:schemeClr>
                    </a:solidFill>
                    <a:latin typeface="+mn-ea"/>
                    <a:cs typeface="Times New Roman" panose="02020603050405020304" pitchFamily="18" charset="0"/>
                  </a:rPr>
                  <a:t>自由出现；</a:t>
                </a:r>
                <a:r>
                  <a:rPr lang="en-US" altLang="zh-CN" sz="1400" b="1">
                    <a:solidFill>
                      <a:schemeClr val="accent6">
                        <a:lumMod val="50000"/>
                      </a:schemeClr>
                    </a:solidFill>
                    <a:latin typeface="+mn-ea"/>
                    <a:cs typeface="Times New Roman" panose="02020603050405020304" pitchFamily="18" charset="0"/>
                  </a:rPr>
                  <a:t> 	(C) </a:t>
                </a:r>
                <a:r>
                  <a:rPr lang="zh-CN" altLang="en-US" sz="1400" b="1">
                    <a:solidFill>
                      <a:schemeClr val="accent6">
                        <a:lumMod val="50000"/>
                      </a:schemeClr>
                    </a:solidFill>
                    <a:latin typeface="+mn-ea"/>
                    <a:cs typeface="Times New Roman" panose="02020603050405020304" pitchFamily="18" charset="0"/>
                  </a:rPr>
                  <a:t>约束出现</a:t>
                </a:r>
              </a:p>
              <a:p>
                <a:pPr marL="257175" indent="-257175">
                  <a:spcBef>
                    <a:spcPts val="450"/>
                  </a:spcBef>
                  <a:buFont typeface="+mj-lt"/>
                  <a:buAutoNum type="arabicPeriod"/>
                </a:pPr>
                <a:r>
                  <a:rPr lang="zh-CN" altLang="en-US" sz="1400" b="1">
                    <a:solidFill>
                      <a:schemeClr val="accent6">
                        <a:lumMod val="50000"/>
                      </a:schemeClr>
                    </a:solidFill>
                    <a:latin typeface="+mn-ea"/>
                    <a:cs typeface="Times New Roman" panose="02020603050405020304" pitchFamily="18" charset="0"/>
                  </a:rPr>
                  <a:t>个体变量</a:t>
                </a:r>
                <a14:m>
                  <m:oMath xmlns:m="http://schemas.openxmlformats.org/officeDocument/2006/math">
                    <m:r>
                      <a:rPr lang="en-US" altLang="zh-CN" sz="1400" b="1" i="1">
                        <a:solidFill>
                          <a:schemeClr val="accent6">
                            <a:lumMod val="50000"/>
                          </a:schemeClr>
                        </a:solidFill>
                        <a:latin typeface="Cambria Math" panose="02040503050406030204" pitchFamily="18" charset="0"/>
                      </a:rPr>
                      <m:t>𝒙</m:t>
                    </m:r>
                  </m:oMath>
                </a14:m>
                <a:r>
                  <a:rPr lang="zh-CN" altLang="en-US" sz="1400" b="1">
                    <a:solidFill>
                      <a:schemeClr val="accent6">
                        <a:lumMod val="50000"/>
                      </a:schemeClr>
                    </a:solidFill>
                    <a:latin typeface="+mn-ea"/>
                    <a:cs typeface="Times New Roman" panose="02020603050405020304" pitchFamily="18" charset="0"/>
                  </a:rPr>
                  <a:t>是上述公式的：</a:t>
                </a:r>
                <a:r>
                  <a:rPr lang="en-US" altLang="zh-CN" sz="1400" b="1">
                    <a:solidFill>
                      <a:schemeClr val="accent6">
                        <a:lumMod val="50000"/>
                      </a:schemeClr>
                    </a:solidFill>
                    <a:latin typeface="+mn-ea"/>
                    <a:cs typeface="Times New Roman" panose="02020603050405020304" pitchFamily="18" charset="0"/>
                  </a:rPr>
                  <a:t>(A) </a:t>
                </a:r>
                <a:r>
                  <a:rPr lang="zh-CN" altLang="en-US" sz="1400" b="1">
                    <a:solidFill>
                      <a:schemeClr val="accent6">
                        <a:lumMod val="50000"/>
                      </a:schemeClr>
                    </a:solidFill>
                    <a:latin typeface="+mn-ea"/>
                    <a:cs typeface="Times New Roman" panose="02020603050405020304" pitchFamily="18" charset="0"/>
                  </a:rPr>
                  <a:t>自由变量；</a:t>
                </a:r>
                <a:r>
                  <a:rPr lang="en-US" altLang="zh-CN" sz="1400" b="1">
                    <a:solidFill>
                      <a:schemeClr val="accent6">
                        <a:lumMod val="50000"/>
                      </a:schemeClr>
                    </a:solidFill>
                    <a:latin typeface="+mn-ea"/>
                    <a:cs typeface="Times New Roman" panose="02020603050405020304" pitchFamily="18" charset="0"/>
                  </a:rPr>
                  <a:t>	(B) </a:t>
                </a:r>
                <a:r>
                  <a:rPr lang="zh-CN" altLang="en-US" sz="1400" b="1">
                    <a:solidFill>
                      <a:schemeClr val="accent6">
                        <a:lumMod val="50000"/>
                      </a:schemeClr>
                    </a:solidFill>
                    <a:latin typeface="+mn-ea"/>
                    <a:cs typeface="Times New Roman" panose="02020603050405020304" pitchFamily="18" charset="0"/>
                  </a:rPr>
                  <a:t>约束变量</a:t>
                </a:r>
              </a:p>
              <a:p>
                <a:pPr marL="257175" indent="-257175">
                  <a:spcBef>
                    <a:spcPts val="450"/>
                  </a:spcBef>
                  <a:buFont typeface="+mj-lt"/>
                  <a:buAutoNum type="arabicPeriod"/>
                </a:pPr>
                <a:r>
                  <a:rPr lang="zh-CN" altLang="en-US" sz="1400" b="1">
                    <a:solidFill>
                      <a:schemeClr val="accent6">
                        <a:lumMod val="50000"/>
                      </a:schemeClr>
                    </a:solidFill>
                    <a:latin typeface="+mn-ea"/>
                    <a:cs typeface="Times New Roman" panose="02020603050405020304" pitchFamily="18" charset="0"/>
                  </a:rPr>
                  <a:t>个体变量</a:t>
                </a:r>
                <a14:m>
                  <m:oMath xmlns:m="http://schemas.openxmlformats.org/officeDocument/2006/math">
                    <m:r>
                      <a:rPr lang="en-US" altLang="zh-CN" sz="1400" b="1" i="1">
                        <a:solidFill>
                          <a:schemeClr val="accent6">
                            <a:lumMod val="50000"/>
                          </a:schemeClr>
                        </a:solidFill>
                        <a:latin typeface="Cambria Math" panose="02040503050406030204" pitchFamily="18" charset="0"/>
                      </a:rPr>
                      <m:t>𝒚</m:t>
                    </m:r>
                  </m:oMath>
                </a14:m>
                <a:r>
                  <a:rPr lang="zh-CN" altLang="en-US" sz="1400" b="1">
                    <a:solidFill>
                      <a:schemeClr val="accent6">
                        <a:lumMod val="50000"/>
                      </a:schemeClr>
                    </a:solidFill>
                    <a:latin typeface="+mn-ea"/>
                    <a:cs typeface="Times New Roman" panose="02020603050405020304" pitchFamily="18" charset="0"/>
                  </a:rPr>
                  <a:t>是上述公式的：</a:t>
                </a:r>
                <a:r>
                  <a:rPr lang="en-US" altLang="zh-CN" sz="1400" b="1">
                    <a:solidFill>
                      <a:schemeClr val="accent6">
                        <a:lumMod val="50000"/>
                      </a:schemeClr>
                    </a:solidFill>
                    <a:latin typeface="+mn-ea"/>
                    <a:cs typeface="Times New Roman" panose="02020603050405020304" pitchFamily="18" charset="0"/>
                  </a:rPr>
                  <a:t>(A) </a:t>
                </a:r>
                <a:r>
                  <a:rPr lang="zh-CN" altLang="en-US" sz="1400" b="1">
                    <a:solidFill>
                      <a:schemeClr val="accent6">
                        <a:lumMod val="50000"/>
                      </a:schemeClr>
                    </a:solidFill>
                    <a:latin typeface="+mn-ea"/>
                    <a:cs typeface="Times New Roman" panose="02020603050405020304" pitchFamily="18" charset="0"/>
                  </a:rPr>
                  <a:t>自由变量；</a:t>
                </a:r>
                <a:r>
                  <a:rPr lang="en-US" altLang="zh-CN" sz="1400" b="1">
                    <a:solidFill>
                      <a:schemeClr val="accent6">
                        <a:lumMod val="50000"/>
                      </a:schemeClr>
                    </a:solidFill>
                    <a:latin typeface="+mn-ea"/>
                    <a:cs typeface="Times New Roman" panose="02020603050405020304" pitchFamily="18" charset="0"/>
                  </a:rPr>
                  <a:t>	(B) </a:t>
                </a:r>
                <a:r>
                  <a:rPr lang="zh-CN" altLang="en-US" sz="1400" b="1">
                    <a:solidFill>
                      <a:schemeClr val="accent6">
                        <a:lumMod val="50000"/>
                      </a:schemeClr>
                    </a:solidFill>
                    <a:latin typeface="+mn-ea"/>
                    <a:cs typeface="Times New Roman" panose="02020603050405020304" pitchFamily="18" charset="0"/>
                  </a:rPr>
                  <a:t>约束变量</a:t>
                </a:r>
              </a:p>
              <a:p>
                <a:pPr marL="257175" indent="-257175">
                  <a:spcBef>
                    <a:spcPts val="450"/>
                  </a:spcBef>
                  <a:buFont typeface="+mj-lt"/>
                  <a:buAutoNum type="arabicPeriod"/>
                </a:pPr>
                <a:r>
                  <a:rPr lang="zh-CN" altLang="en-US" sz="1400" b="1">
                    <a:solidFill>
                      <a:schemeClr val="accent6">
                        <a:lumMod val="50000"/>
                      </a:schemeClr>
                    </a:solidFill>
                    <a:latin typeface="+mn-ea"/>
                    <a:cs typeface="Times New Roman" panose="02020603050405020304" pitchFamily="18" charset="0"/>
                  </a:rPr>
                  <a:t>个体变量</a:t>
                </a:r>
                <a14:m>
                  <m:oMath xmlns:m="http://schemas.openxmlformats.org/officeDocument/2006/math">
                    <m:r>
                      <a:rPr lang="en-US" altLang="zh-CN" sz="1400" b="1" i="1">
                        <a:solidFill>
                          <a:schemeClr val="accent6">
                            <a:lumMod val="50000"/>
                          </a:schemeClr>
                        </a:solidFill>
                        <a:latin typeface="Cambria Math" panose="02040503050406030204" pitchFamily="18" charset="0"/>
                      </a:rPr>
                      <m:t>𝒛</m:t>
                    </m:r>
                  </m:oMath>
                </a14:m>
                <a:r>
                  <a:rPr lang="zh-CN" altLang="en-US" sz="1400" b="1">
                    <a:solidFill>
                      <a:schemeClr val="accent6">
                        <a:lumMod val="50000"/>
                      </a:schemeClr>
                    </a:solidFill>
                    <a:latin typeface="+mn-ea"/>
                    <a:cs typeface="Times New Roman" panose="02020603050405020304" pitchFamily="18" charset="0"/>
                  </a:rPr>
                  <a:t>是上述公式的：</a:t>
                </a:r>
                <a:r>
                  <a:rPr lang="en-US" altLang="zh-CN" sz="1400" b="1">
                    <a:solidFill>
                      <a:schemeClr val="accent6">
                        <a:lumMod val="50000"/>
                      </a:schemeClr>
                    </a:solidFill>
                    <a:latin typeface="+mn-ea"/>
                    <a:cs typeface="Times New Roman" panose="02020603050405020304" pitchFamily="18" charset="0"/>
                  </a:rPr>
                  <a:t>(A) </a:t>
                </a:r>
                <a:r>
                  <a:rPr lang="zh-CN" altLang="en-US" sz="1400" b="1">
                    <a:solidFill>
                      <a:schemeClr val="accent6">
                        <a:lumMod val="50000"/>
                      </a:schemeClr>
                    </a:solidFill>
                    <a:latin typeface="+mn-ea"/>
                    <a:cs typeface="Times New Roman" panose="02020603050405020304" pitchFamily="18" charset="0"/>
                  </a:rPr>
                  <a:t>自由变量；</a:t>
                </a:r>
                <a:r>
                  <a:rPr lang="en-US" altLang="zh-CN" sz="1400" b="1">
                    <a:solidFill>
                      <a:schemeClr val="accent6">
                        <a:lumMod val="50000"/>
                      </a:schemeClr>
                    </a:solidFill>
                    <a:latin typeface="+mn-ea"/>
                    <a:cs typeface="Times New Roman" panose="02020603050405020304" pitchFamily="18" charset="0"/>
                  </a:rPr>
                  <a:t>	(B) </a:t>
                </a:r>
                <a:r>
                  <a:rPr lang="zh-CN" altLang="en-US" sz="1400" b="1">
                    <a:solidFill>
                      <a:schemeClr val="accent6">
                        <a:lumMod val="50000"/>
                      </a:schemeClr>
                    </a:solidFill>
                    <a:latin typeface="+mn-ea"/>
                    <a:cs typeface="Times New Roman" panose="02020603050405020304" pitchFamily="18" charset="0"/>
                  </a:rPr>
                  <a:t>约束变量</a:t>
                </a:r>
                <a:endParaRPr lang="zh-CN" altLang="en-US" sz="1000" b="1">
                  <a:solidFill>
                    <a:schemeClr val="accent6">
                      <a:lumMod val="50000"/>
                    </a:schemeClr>
                  </a:solidFill>
                  <a:latin typeface="+mn-ea"/>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C410AF3A-8501-4115-BB9C-77361DC902B5}"/>
                  </a:ext>
                </a:extLst>
              </p:cNvPr>
              <p:cNvSpPr txBox="1">
                <a:spLocks noRot="1" noChangeAspect="1" noMove="1" noResize="1" noEditPoints="1" noAdjustHandles="1" noChangeArrowheads="1" noChangeShapeType="1" noTextEdit="1"/>
              </p:cNvSpPr>
              <p:nvPr/>
            </p:nvSpPr>
            <p:spPr>
              <a:xfrm>
                <a:off x="1194803" y="775598"/>
                <a:ext cx="6055793" cy="1858650"/>
              </a:xfrm>
              <a:prstGeom prst="rect">
                <a:avLst/>
              </a:prstGeom>
              <a:blipFill>
                <a:blip r:embed="rId2"/>
                <a:stretch>
                  <a:fillRect l="-604" b="-26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D5B782B-7DE8-49CA-81CC-357CEAFB9CFC}"/>
                  </a:ext>
                </a:extLst>
              </p:cNvPr>
              <p:cNvSpPr txBox="1"/>
              <p:nvPr/>
            </p:nvSpPr>
            <p:spPr>
              <a:xfrm>
                <a:off x="1222276" y="2837025"/>
                <a:ext cx="6699442" cy="1794274"/>
              </a:xfrm>
              <a:prstGeom prst="rect">
                <a:avLst/>
              </a:prstGeom>
              <a:solidFill>
                <a:schemeClr val="accent6">
                  <a:lumMod val="20000"/>
                  <a:lumOff val="80000"/>
                  <a:alpha val="50000"/>
                </a:schemeClr>
              </a:solidFill>
            </p:spPr>
            <p:txBody>
              <a:bodyPr wrap="square" rtlCol="0">
                <a:spAutoFit/>
              </a:bodyPr>
              <a:lstStyle/>
              <a:p>
                <a:pPr>
                  <a:spcBef>
                    <a:spcPts val="450"/>
                  </a:spcBef>
                  <a:spcAft>
                    <a:spcPts val="450"/>
                  </a:spcAft>
                </a:pPr>
                <a:r>
                  <a:rPr lang="zh-CN" altLang="en-US" sz="1600" b="1">
                    <a:solidFill>
                      <a:srgbClr val="002060"/>
                    </a:solidFill>
                  </a:rPr>
                  <a:t>设解释的论域</a:t>
                </a:r>
                <a14:m>
                  <m:oMath xmlns:m="http://schemas.openxmlformats.org/officeDocument/2006/math">
                    <m:r>
                      <a:rPr lang="en-US" altLang="zh-CN" sz="1600" b="1" i="1">
                        <a:solidFill>
                          <a:srgbClr val="002060"/>
                        </a:solidFill>
                        <a:latin typeface="Cambria Math" panose="02040503050406030204" pitchFamily="18" charset="0"/>
                      </a:rPr>
                      <m:t>𝑫</m:t>
                    </m:r>
                    <m:r>
                      <a:rPr lang="en-US" altLang="zh-CN" sz="1600" b="1" i="1">
                        <a:solidFill>
                          <a:srgbClr val="002060"/>
                        </a:solidFill>
                        <a:latin typeface="Cambria Math" panose="02040503050406030204" pitchFamily="18" charset="0"/>
                      </a:rPr>
                      <m:t> = </m:t>
                    </m:r>
                    <m:r>
                      <m:rPr>
                        <m:lit/>
                      </m:rP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𝒂</m:t>
                    </m:r>
                    <m:r>
                      <a:rPr lang="en-US" altLang="zh-CN" sz="1600" b="1" i="1">
                        <a:solidFill>
                          <a:srgbClr val="002060"/>
                        </a:solidFill>
                        <a:latin typeface="Cambria Math" panose="02040503050406030204" pitchFamily="18" charset="0"/>
                      </a:rPr>
                      <m:t>, </m:t>
                    </m:r>
                    <m:r>
                      <a:rPr lang="en-US" altLang="zh-CN" sz="1600" b="1" i="1">
                        <a:solidFill>
                          <a:srgbClr val="002060"/>
                        </a:solidFill>
                        <a:latin typeface="Cambria Math" panose="02040503050406030204" pitchFamily="18" charset="0"/>
                      </a:rPr>
                      <m:t>𝒃</m:t>
                    </m:r>
                    <m:r>
                      <m:rPr>
                        <m:lit/>
                      </m:rPr>
                      <a:rPr lang="en-US" altLang="zh-CN" sz="1600" b="1" i="1">
                        <a:solidFill>
                          <a:srgbClr val="002060"/>
                        </a:solidFill>
                        <a:latin typeface="Cambria Math" panose="02040503050406030204" pitchFamily="18" charset="0"/>
                      </a:rPr>
                      <m:t>}</m:t>
                    </m:r>
                  </m:oMath>
                </a14:m>
                <a:r>
                  <a:rPr lang="zh-CN" altLang="en-US" sz="1600" b="1">
                    <a:solidFill>
                      <a:srgbClr val="002060"/>
                    </a:solidFill>
                  </a:rPr>
                  <a:t>，公式</a:t>
                </a:r>
                <a14:m>
                  <m:oMath xmlns:m="http://schemas.openxmlformats.org/officeDocument/2006/math">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𝑭</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𝒙</m:t>
                            </m:r>
                          </m:e>
                        </m:d>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𝒚𝑮</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𝒚</m:t>
                            </m:r>
                          </m:e>
                        </m:d>
                      </m:e>
                    </m:d>
                  </m:oMath>
                </a14:m>
                <a:r>
                  <a:rPr lang="zh-CN" altLang="en-US" sz="1600" b="1">
                    <a:solidFill>
                      <a:srgbClr val="002060"/>
                    </a:solidFill>
                  </a:rPr>
                  <a:t>在该论域的展开是：</a:t>
                </a:r>
              </a:p>
              <a:p>
                <a:pPr marL="257175" indent="-257175">
                  <a:spcBef>
                    <a:spcPts val="450"/>
                  </a:spcBef>
                  <a:buFont typeface="+mj-lt"/>
                  <a:buAutoNum type="alphaUcPeriod"/>
                </a:pPr>
                <a:r>
                  <a:rPr lang="en-US" altLang="zh-CN" sz="1400" b="1">
                    <a:solidFill>
                      <a:schemeClr val="accent2">
                        <a:lumMod val="50000"/>
                      </a:schemeClr>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𝒂</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𝒃</m:t>
                    </m:r>
                    <m:r>
                      <a:rPr lang="en-US" altLang="zh-CN" sz="1400" b="1" i="1">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pPr marL="257175" indent="-257175">
                  <a:spcBef>
                    <a:spcPts val="450"/>
                  </a:spcBef>
                  <a:buFont typeface="+mj-lt"/>
                  <a:buAutoNum type="alphaUcPeriod"/>
                </a:pPr>
                <a:r>
                  <a:rPr lang="en-US" altLang="zh-CN" sz="1400" b="1">
                    <a:solidFill>
                      <a:schemeClr val="accent2">
                        <a:lumMod val="50000"/>
                      </a:schemeClr>
                    </a:solidFill>
                  </a:rPr>
                  <a: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e>
                        </m:d>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e>
                            </m:d>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e>
                            </m:d>
                          </m:e>
                        </m:d>
                      </m:e>
                    </m:d>
                  </m:oMath>
                </a14:m>
                <a:endParaRPr lang="en-US" altLang="zh-CN" sz="1400" b="1">
                  <a:solidFill>
                    <a:schemeClr val="accent2">
                      <a:lumMod val="50000"/>
                    </a:schemeClr>
                  </a:solidFill>
                </a:endParaRPr>
              </a:p>
              <a:p>
                <a:pPr marL="257175" indent="-257175">
                  <a:spcBef>
                    <a:spcPts val="450"/>
                  </a:spcBef>
                  <a:buFont typeface="+mj-lt"/>
                  <a:buAutoNum type="alphaUcPeriod"/>
                </a:pPr>
                <a:r>
                  <a:rPr lang="en-US" altLang="zh-CN" sz="1400" b="1">
                    <a:solidFill>
                      <a:schemeClr val="accent2">
                        <a:lumMod val="50000"/>
                      </a:schemeClr>
                    </a:solidFill>
                  </a:rPr>
                  <a: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e>
                            </m:d>
                          </m:e>
                        </m:d>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e>
                            </m:d>
                          </m:e>
                        </m:d>
                      </m:e>
                    </m:d>
                  </m:oMath>
                </a14:m>
                <a:endParaRPr lang="en-US" altLang="zh-CN" sz="1400" b="1">
                  <a:solidFill>
                    <a:schemeClr val="accent2">
                      <a:lumMod val="50000"/>
                    </a:schemeClr>
                  </a:solidFill>
                </a:endParaRPr>
              </a:p>
              <a:p>
                <a:pPr marL="257175" indent="-257175">
                  <a:spcBef>
                    <a:spcPts val="450"/>
                  </a:spcBef>
                  <a:buFont typeface="+mj-lt"/>
                  <a:buAutoNum type="alphaUcPeriod"/>
                </a:pPr>
                <a:r>
                  <a:rPr lang="en-US" altLang="zh-CN" sz="1400" b="1">
                    <a:solidFill>
                      <a:schemeClr val="accent2">
                        <a:lumMod val="50000"/>
                      </a:schemeClr>
                    </a:solidFill>
                  </a:rPr>
                  <a: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e>
                        </m:d>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𝒂</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𝒃</m:t>
                            </m:r>
                          </m:e>
                        </m:d>
                      </m:e>
                    </m:d>
                  </m:oMath>
                </a14:m>
                <a:endParaRPr lang="zh-CN" altLang="en-US" sz="14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8D5B782B-7DE8-49CA-81CC-357CEAFB9CFC}"/>
                  </a:ext>
                </a:extLst>
              </p:cNvPr>
              <p:cNvSpPr txBox="1">
                <a:spLocks noRot="1" noChangeAspect="1" noMove="1" noResize="1" noEditPoints="1" noAdjustHandles="1" noChangeArrowheads="1" noChangeShapeType="1" noTextEdit="1"/>
              </p:cNvSpPr>
              <p:nvPr/>
            </p:nvSpPr>
            <p:spPr>
              <a:xfrm>
                <a:off x="1222276" y="2837025"/>
                <a:ext cx="6699442" cy="1794274"/>
              </a:xfrm>
              <a:prstGeom prst="rect">
                <a:avLst/>
              </a:prstGeom>
              <a:blipFill>
                <a:blip r:embed="rId3"/>
                <a:stretch>
                  <a:fillRect l="-546" b="-2034"/>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B4965B06-54E6-4A21-AE16-E1D6B1D8F175}"/>
              </a:ext>
            </a:extLst>
          </p:cNvPr>
          <p:cNvSpPr txBox="1"/>
          <p:nvPr/>
        </p:nvSpPr>
        <p:spPr>
          <a:xfrm>
            <a:off x="4391913" y="1223989"/>
            <a:ext cx="360168" cy="369332"/>
          </a:xfrm>
          <a:prstGeom prst="rect">
            <a:avLst/>
          </a:prstGeom>
          <a:noFill/>
        </p:spPr>
        <p:txBody>
          <a:bodyPr wrap="square" rtlCol="0">
            <a:spAutoFit/>
          </a:bodyPr>
          <a:lstStyle/>
          <a:p>
            <a:r>
              <a:rPr lang="en-US" altLang="zh-CN" sz="1800">
                <a:solidFill>
                  <a:srgbClr val="C00000"/>
                </a:solidFill>
                <a:latin typeface="Consolas" panose="020B0609020204030204" pitchFamily="49" charset="0"/>
                <a:cs typeface="Arial" panose="020B0604020202020204" pitchFamily="34" charset="0"/>
              </a:rPr>
              <a:t>✔</a:t>
            </a:r>
            <a:endParaRPr lang="zh-CN" altLang="en-US" sz="1800">
              <a:solidFill>
                <a:srgbClr val="C00000"/>
              </a:solidFill>
              <a:latin typeface="Arial" panose="020B0604020202020204" pitchFamily="34" charset="0"/>
              <a:cs typeface="Arial" panose="020B0604020202020204" pitchFamily="34" charset="0"/>
            </a:endParaRPr>
          </a:p>
        </p:txBody>
      </p:sp>
      <p:sp>
        <p:nvSpPr>
          <p:cNvPr id="18" name="文本框 17">
            <a:extLst>
              <a:ext uri="{FF2B5EF4-FFF2-40B4-BE49-F238E27FC236}">
                <a16:creationId xmlns:a16="http://schemas.microsoft.com/office/drawing/2014/main" id="{9A9FC370-BF6F-4026-B698-C124819D6CF2}"/>
              </a:ext>
            </a:extLst>
          </p:cNvPr>
          <p:cNvSpPr txBox="1"/>
          <p:nvPr/>
        </p:nvSpPr>
        <p:spPr>
          <a:xfrm>
            <a:off x="5744070" y="1520257"/>
            <a:ext cx="360168" cy="369332"/>
          </a:xfrm>
          <a:prstGeom prst="rect">
            <a:avLst/>
          </a:prstGeom>
          <a:noFill/>
        </p:spPr>
        <p:txBody>
          <a:bodyPr wrap="square" rtlCol="0">
            <a:spAutoFit/>
          </a:bodyPr>
          <a:lstStyle/>
          <a:p>
            <a:r>
              <a:rPr lang="en-US" altLang="zh-CN" sz="1800">
                <a:solidFill>
                  <a:srgbClr val="C00000"/>
                </a:solidFill>
                <a:latin typeface="Consolas" panose="020B0609020204030204" pitchFamily="49" charset="0"/>
                <a:cs typeface="Arial" panose="020B0604020202020204" pitchFamily="34" charset="0"/>
              </a:rPr>
              <a:t>✔</a:t>
            </a:r>
            <a:endParaRPr lang="zh-CN" altLang="en-US" sz="1800">
              <a:solidFill>
                <a:srgbClr val="C00000"/>
              </a:solidFill>
              <a:latin typeface="Arial" panose="020B0604020202020204" pitchFamily="34" charset="0"/>
              <a:cs typeface="Arial" panose="020B0604020202020204" pitchFamily="34" charset="0"/>
            </a:endParaRPr>
          </a:p>
        </p:txBody>
      </p:sp>
      <p:sp>
        <p:nvSpPr>
          <p:cNvPr id="19" name="文本框 18">
            <a:extLst>
              <a:ext uri="{FF2B5EF4-FFF2-40B4-BE49-F238E27FC236}">
                <a16:creationId xmlns:a16="http://schemas.microsoft.com/office/drawing/2014/main" id="{9702FD6E-AE21-4461-B1AD-66446DFE19CC}"/>
              </a:ext>
            </a:extLst>
          </p:cNvPr>
          <p:cNvSpPr txBox="1"/>
          <p:nvPr/>
        </p:nvSpPr>
        <p:spPr>
          <a:xfrm>
            <a:off x="3493406" y="1812514"/>
            <a:ext cx="360168" cy="369332"/>
          </a:xfrm>
          <a:prstGeom prst="rect">
            <a:avLst/>
          </a:prstGeom>
          <a:noFill/>
        </p:spPr>
        <p:txBody>
          <a:bodyPr wrap="square" rtlCol="0">
            <a:spAutoFit/>
          </a:bodyPr>
          <a:lstStyle/>
          <a:p>
            <a:r>
              <a:rPr lang="en-US" altLang="zh-CN" sz="1800">
                <a:solidFill>
                  <a:srgbClr val="C00000"/>
                </a:solidFill>
                <a:latin typeface="Consolas" panose="020B0609020204030204" pitchFamily="49" charset="0"/>
                <a:cs typeface="Arial" panose="020B0604020202020204" pitchFamily="34" charset="0"/>
              </a:rPr>
              <a:t>✔</a:t>
            </a:r>
            <a:endParaRPr lang="zh-CN" altLang="en-US" sz="1800">
              <a:solidFill>
                <a:srgbClr val="C00000"/>
              </a:solidFill>
              <a:latin typeface="Arial" panose="020B0604020202020204" pitchFamily="34" charset="0"/>
              <a:cs typeface="Arial" panose="020B0604020202020204" pitchFamily="34" charset="0"/>
            </a:endParaRPr>
          </a:p>
        </p:txBody>
      </p:sp>
      <p:sp>
        <p:nvSpPr>
          <p:cNvPr id="20" name="文本框 19">
            <a:extLst>
              <a:ext uri="{FF2B5EF4-FFF2-40B4-BE49-F238E27FC236}">
                <a16:creationId xmlns:a16="http://schemas.microsoft.com/office/drawing/2014/main" id="{FF41079B-06FC-4975-B3AC-9366CA7BF7EE}"/>
              </a:ext>
            </a:extLst>
          </p:cNvPr>
          <p:cNvSpPr txBox="1"/>
          <p:nvPr/>
        </p:nvSpPr>
        <p:spPr>
          <a:xfrm>
            <a:off x="3524280" y="2080251"/>
            <a:ext cx="360168" cy="369332"/>
          </a:xfrm>
          <a:prstGeom prst="rect">
            <a:avLst/>
          </a:prstGeom>
          <a:noFill/>
        </p:spPr>
        <p:txBody>
          <a:bodyPr wrap="square" rtlCol="0">
            <a:spAutoFit/>
          </a:bodyPr>
          <a:lstStyle/>
          <a:p>
            <a:r>
              <a:rPr lang="en-US" altLang="zh-CN" sz="1800">
                <a:solidFill>
                  <a:srgbClr val="C00000"/>
                </a:solidFill>
                <a:latin typeface="Consolas" panose="020B0609020204030204" pitchFamily="49" charset="0"/>
                <a:cs typeface="Arial" panose="020B0604020202020204" pitchFamily="34" charset="0"/>
              </a:rPr>
              <a:t>✔</a:t>
            </a:r>
            <a:endParaRPr lang="zh-CN" altLang="en-US" sz="1800">
              <a:solidFill>
                <a:srgbClr val="C00000"/>
              </a:solidFill>
              <a:latin typeface="Arial" panose="020B0604020202020204" pitchFamily="34" charset="0"/>
              <a:cs typeface="Arial" panose="020B0604020202020204" pitchFamily="34" charset="0"/>
            </a:endParaRPr>
          </a:p>
        </p:txBody>
      </p:sp>
      <p:sp>
        <p:nvSpPr>
          <p:cNvPr id="21" name="文本框 20">
            <a:extLst>
              <a:ext uri="{FF2B5EF4-FFF2-40B4-BE49-F238E27FC236}">
                <a16:creationId xmlns:a16="http://schemas.microsoft.com/office/drawing/2014/main" id="{D0525FAC-5067-4817-97ED-ECB9D287D21F}"/>
              </a:ext>
            </a:extLst>
          </p:cNvPr>
          <p:cNvSpPr txBox="1"/>
          <p:nvPr/>
        </p:nvSpPr>
        <p:spPr>
          <a:xfrm>
            <a:off x="4829361" y="2356815"/>
            <a:ext cx="360168" cy="369332"/>
          </a:xfrm>
          <a:prstGeom prst="rect">
            <a:avLst/>
          </a:prstGeom>
          <a:noFill/>
        </p:spPr>
        <p:txBody>
          <a:bodyPr wrap="square" rtlCol="0">
            <a:spAutoFit/>
          </a:bodyPr>
          <a:lstStyle/>
          <a:p>
            <a:r>
              <a:rPr lang="en-US" altLang="zh-CN" sz="1800">
                <a:solidFill>
                  <a:srgbClr val="C00000"/>
                </a:solidFill>
                <a:latin typeface="Consolas" panose="020B0609020204030204" pitchFamily="49" charset="0"/>
                <a:cs typeface="Arial" panose="020B0604020202020204" pitchFamily="34" charset="0"/>
              </a:rPr>
              <a:t>✔</a:t>
            </a:r>
            <a:endParaRPr lang="zh-CN" altLang="en-US" sz="1800">
              <a:solidFill>
                <a:srgbClr val="C00000"/>
              </a:solidFill>
              <a:latin typeface="Arial" panose="020B0604020202020204" pitchFamily="34" charset="0"/>
              <a:cs typeface="Arial" panose="020B0604020202020204" pitchFamily="34" charset="0"/>
            </a:endParaRPr>
          </a:p>
        </p:txBody>
      </p:sp>
      <p:sp>
        <p:nvSpPr>
          <p:cNvPr id="22" name="文本框 21">
            <a:extLst>
              <a:ext uri="{FF2B5EF4-FFF2-40B4-BE49-F238E27FC236}">
                <a16:creationId xmlns:a16="http://schemas.microsoft.com/office/drawing/2014/main" id="{171CFBC9-5A83-4301-910B-B42CE96F30E4}"/>
              </a:ext>
            </a:extLst>
          </p:cNvPr>
          <p:cNvSpPr txBox="1"/>
          <p:nvPr/>
        </p:nvSpPr>
        <p:spPr>
          <a:xfrm>
            <a:off x="1159713" y="3998570"/>
            <a:ext cx="360168" cy="369332"/>
          </a:xfrm>
          <a:prstGeom prst="rect">
            <a:avLst/>
          </a:prstGeom>
          <a:noFill/>
        </p:spPr>
        <p:txBody>
          <a:bodyPr wrap="square" rtlCol="0">
            <a:spAutoFit/>
          </a:bodyPr>
          <a:lstStyle/>
          <a:p>
            <a:r>
              <a:rPr lang="en-US" altLang="zh-CN" sz="1800">
                <a:solidFill>
                  <a:srgbClr val="C00000"/>
                </a:solidFill>
                <a:latin typeface="Consolas" panose="020B0609020204030204" pitchFamily="49" charset="0"/>
                <a:cs typeface="Arial" panose="020B0604020202020204" pitchFamily="34" charset="0"/>
              </a:rPr>
              <a:t>✔</a:t>
            </a:r>
            <a:endParaRPr lang="zh-CN" altLang="en-US" sz="180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8789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一阶逻辑公式的真值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一阶逻辑公式在无穷论域的真值确定</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24</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5745E6F-54FD-4FB5-8B3E-85E006CA0941}"/>
                  </a:ext>
                </a:extLst>
              </p:cNvPr>
              <p:cNvSpPr txBox="1"/>
              <p:nvPr/>
            </p:nvSpPr>
            <p:spPr>
              <a:xfrm>
                <a:off x="658868" y="1161868"/>
                <a:ext cx="3650570" cy="1461939"/>
              </a:xfrm>
              <a:prstGeom prst="rect">
                <a:avLst/>
              </a:prstGeom>
              <a:solidFill>
                <a:schemeClr val="accent6">
                  <a:lumMod val="20000"/>
                  <a:lumOff val="80000"/>
                  <a:alpha val="15000"/>
                </a:schemeClr>
              </a:solidFill>
              <a:ln w="12700">
                <a:solidFill>
                  <a:schemeClr val="accent1">
                    <a:shade val="50000"/>
                  </a:schemeClr>
                </a:solidFill>
                <a:prstDash val="sysDash"/>
              </a:ln>
            </p:spPr>
            <p:txBody>
              <a:bodyPr wrap="square" rtlCol="0">
                <a:spAutoFit/>
              </a:bodyPr>
              <a:lstStyle/>
              <a:p>
                <a:pPr algn="ctr">
                  <a:spcAft>
                    <a:spcPts val="450"/>
                  </a:spcAft>
                </a:pPr>
                <a:r>
                  <a:rPr lang="zh-CN" altLang="en-US" sz="1600" b="1">
                    <a:solidFill>
                      <a:srgbClr val="C00000"/>
                    </a:solidFill>
                  </a:rPr>
                  <a:t>给定解释</a:t>
                </a:r>
                <a:endParaRPr lang="en-US" altLang="zh-CN" sz="1600" b="1">
                  <a:solidFill>
                    <a:srgbClr val="C00000"/>
                  </a:solidFill>
                </a:endParaRPr>
              </a:p>
              <a:p>
                <a:pPr marL="214313" indent="-214313">
                  <a:spcBef>
                    <a:spcPts val="450"/>
                  </a:spcBef>
                  <a:spcAft>
                    <a:spcPts val="450"/>
                  </a:spcAft>
                  <a:buFont typeface="Arial" panose="020B0604020202020204" pitchFamily="34" charset="0"/>
                  <a:buChar char="•"/>
                </a:pPr>
                <a:r>
                  <a:rPr lang="zh-CN" altLang="en-US" sz="1200" b="1">
                    <a:solidFill>
                      <a:srgbClr val="C00000"/>
                    </a:solidFill>
                    <a:latin typeface="黑体" panose="02010609060101010101" pitchFamily="49" charset="-122"/>
                    <a:ea typeface="黑体" panose="02010609060101010101" pitchFamily="49" charset="-122"/>
                  </a:rPr>
                  <a:t>论域</a:t>
                </a:r>
                <a:r>
                  <a:rPr lang="zh-CN" altLang="en-US" sz="1200" b="1">
                    <a:solidFill>
                      <a:srgbClr val="002060"/>
                    </a:solidFill>
                    <a:latin typeface="楷体" panose="02010609060101010101" pitchFamily="49" charset="-122"/>
                    <a:ea typeface="楷体" panose="02010609060101010101" pitchFamily="49" charset="-122"/>
                  </a:rPr>
                  <a:t>是非空集合</a:t>
                </a:r>
                <a14:m>
                  <m:oMath xmlns:m="http://schemas.openxmlformats.org/officeDocument/2006/math">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ea typeface="Cambria Math" panose="02040503050406030204" pitchFamily="18" charset="0"/>
                      </a:rPr>
                      <m:t>ℤ</m:t>
                    </m:r>
                  </m:oMath>
                </a14:m>
                <a:r>
                  <a:rPr lang="zh-CN" altLang="en-US" sz="1200" b="1">
                    <a:solidFill>
                      <a:srgbClr val="002060"/>
                    </a:solidFill>
                    <a:latin typeface="楷体" panose="02010609060101010101" pitchFamily="49" charset="-122"/>
                    <a:ea typeface="楷体" panose="02010609060101010101" pitchFamily="49" charset="-122"/>
                  </a:rPr>
                  <a:t>，是整数集合，是无限集</a:t>
                </a:r>
                <a:endParaRPr lang="en-US" altLang="zh-CN" sz="1200" b="1">
                  <a:solidFill>
                    <a:srgbClr val="002060"/>
                  </a:solidFill>
                  <a:latin typeface="楷体" panose="02010609060101010101" pitchFamily="49" charset="-122"/>
                  <a:ea typeface="楷体" panose="02010609060101010101" pitchFamily="49" charset="-122"/>
                </a:endParaRPr>
              </a:p>
              <a:p>
                <a:pPr>
                  <a:spcBef>
                    <a:spcPts val="450"/>
                  </a:spcBef>
                  <a:spcAft>
                    <a:spcPts val="450"/>
                  </a:spcAft>
                </a:pPr>
                <a14:m>
                  <m:oMathPara xmlns:m="http://schemas.openxmlformats.org/officeDocument/2006/math">
                    <m:oMathParaPr>
                      <m:jc m:val="centerGroup"/>
                    </m:oMathParaPr>
                    <m:oMath xmlns:m="http://schemas.openxmlformats.org/officeDocument/2006/math">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𝑭</m:t>
                          </m:r>
                        </m:e>
                      </m:d>
                      <m:r>
                        <a:rPr lang="en-US" altLang="zh-CN" sz="1200" b="1" i="1">
                          <a:solidFill>
                            <a:srgbClr val="002060"/>
                          </a:solidFill>
                          <a:latin typeface="Cambria Math" panose="02040503050406030204" pitchFamily="18" charset="0"/>
                        </a:rPr>
                        <m:t>=</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ea typeface="Cambria Math" panose="02040503050406030204" pitchFamily="18" charset="0"/>
                            </a:rPr>
                            <m:t>ℤ</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&gt;</m:t>
                          </m:r>
                          <m:r>
                            <a:rPr lang="en-US" altLang="zh-CN" sz="1200" b="1" i="1">
                              <a:solidFill>
                                <a:srgbClr val="002060"/>
                              </a:solidFill>
                              <a:latin typeface="Cambria Math" panose="02040503050406030204" pitchFamily="18" charset="0"/>
                            </a:rPr>
                            <m:t>𝟏</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oMath>
                  </m:oMathPara>
                </a14:m>
                <a:endParaRPr lang="en-US" altLang="zh-CN" sz="1200" b="1" i="1">
                  <a:solidFill>
                    <a:srgbClr val="002060"/>
                  </a:solidFill>
                  <a:latin typeface="Cambria Math" panose="02040503050406030204" pitchFamily="18" charset="0"/>
                </a:endParaRPr>
              </a:p>
              <a:p>
                <a:pPr algn="ctr">
                  <a:spcAft>
                    <a:spcPts val="450"/>
                  </a:spcAft>
                </a:pPr>
                <a14:m>
                  <m:oMath xmlns:m="http://schemas.openxmlformats.org/officeDocument/2006/math">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𝑮</m:t>
                        </m:r>
                      </m:e>
                    </m:d>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𝒚</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𝒚</m:t>
                    </m:r>
                  </m:oMath>
                </a14:m>
                <a:r>
                  <a:rPr lang="zh-CN" altLang="en-US" sz="1200" b="1">
                    <a:solidFill>
                      <a:srgbClr val="002060"/>
                    </a:solidFill>
                    <a:latin typeface="+mj-lt"/>
                  </a:rPr>
                  <a:t>是</a:t>
                </a:r>
                <a14:m>
                  <m:oMath xmlns:m="http://schemas.openxmlformats.org/officeDocument/2006/math">
                    <m:r>
                      <a:rPr lang="en-US" altLang="zh-CN" sz="1200" b="1" i="1">
                        <a:solidFill>
                          <a:srgbClr val="002060"/>
                        </a:solidFill>
                        <a:latin typeface="Cambria Math" panose="02040503050406030204" pitchFamily="18" charset="0"/>
                      </a:rPr>
                      <m:t>𝒙</m:t>
                    </m:r>
                  </m:oMath>
                </a14:m>
                <a:r>
                  <a:rPr lang="zh-CN" altLang="en-US" sz="1200" b="1">
                    <a:solidFill>
                      <a:srgbClr val="002060"/>
                    </a:solidFill>
                    <a:latin typeface="+mj-lt"/>
                  </a:rPr>
                  <a:t>的倍数</a:t>
                </a:r>
                <a14:m>
                  <m:oMath xmlns:m="http://schemas.openxmlformats.org/officeDocument/2006/math">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oMath>
                </a14:m>
                <a:endParaRPr lang="en-US" altLang="zh-CN" sz="1200" b="1" i="1">
                  <a:solidFill>
                    <a:srgbClr val="002060"/>
                  </a:solidFill>
                  <a:latin typeface="Cambria Math" panose="02040503050406030204" pitchFamily="18" charset="0"/>
                </a:endParaRPr>
              </a:p>
              <a:p>
                <a:pPr>
                  <a:spcBef>
                    <a:spcPts val="450"/>
                  </a:spcBef>
                  <a:spcAft>
                    <a:spcPts val="450"/>
                  </a:spcAft>
                </a:pPr>
                <a14:m>
                  <m:oMathPara xmlns:m="http://schemas.openxmlformats.org/officeDocument/2006/math">
                    <m:oMathParaPr>
                      <m:jc m:val="centerGroup"/>
                    </m:oMathParaPr>
                    <m:oMath xmlns:m="http://schemas.openxmlformats.org/officeDocument/2006/math">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𝑯</m:t>
                          </m:r>
                        </m:e>
                      </m:d>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𝒚</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𝒚</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oMath>
                  </m:oMathPara>
                </a14:m>
                <a:endParaRPr lang="en-US" altLang="zh-CN" sz="1200" b="1">
                  <a:solidFill>
                    <a:srgbClr val="002060"/>
                  </a:solidFill>
                </a:endParaRPr>
              </a:p>
            </p:txBody>
          </p:sp>
        </mc:Choice>
        <mc:Fallback xmlns="">
          <p:sp>
            <p:nvSpPr>
              <p:cNvPr id="8" name="文本框 7">
                <a:extLst>
                  <a:ext uri="{FF2B5EF4-FFF2-40B4-BE49-F238E27FC236}">
                    <a16:creationId xmlns:a16="http://schemas.microsoft.com/office/drawing/2014/main" id="{75745E6F-54FD-4FB5-8B3E-85E006CA0941}"/>
                  </a:ext>
                </a:extLst>
              </p:cNvPr>
              <p:cNvSpPr txBox="1">
                <a:spLocks noRot="1" noChangeAspect="1" noMove="1" noResize="1" noEditPoints="1" noAdjustHandles="1" noChangeArrowheads="1" noChangeShapeType="1" noTextEdit="1"/>
              </p:cNvSpPr>
              <p:nvPr/>
            </p:nvSpPr>
            <p:spPr>
              <a:xfrm>
                <a:off x="658868" y="1161868"/>
                <a:ext cx="3650570" cy="1461939"/>
              </a:xfrm>
              <a:prstGeom prst="rect">
                <a:avLst/>
              </a:prstGeom>
              <a:blipFill>
                <a:blip r:embed="rId2"/>
                <a:stretch>
                  <a:fillRect t="-830"/>
                </a:stretch>
              </a:blipFill>
              <a:ln w="12700">
                <a:solidFill>
                  <a:schemeClr val="accent1">
                    <a:shade val="5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8577466-C1A2-473E-8E41-3335A6D88F4A}"/>
                  </a:ext>
                </a:extLst>
              </p:cNvPr>
              <p:cNvSpPr txBox="1"/>
              <p:nvPr/>
            </p:nvSpPr>
            <p:spPr>
              <a:xfrm>
                <a:off x="658868" y="2981953"/>
                <a:ext cx="4030279" cy="370294"/>
              </a:xfrm>
              <a:prstGeom prst="rect">
                <a:avLst/>
              </a:prstGeom>
              <a:solidFill>
                <a:schemeClr val="accent6">
                  <a:lumMod val="20000"/>
                  <a:lumOff val="80000"/>
                  <a:alpha val="50000"/>
                </a:schemeClr>
              </a:solidFill>
            </p:spPr>
            <p:txBody>
              <a:bodyPr wrap="square" rtlCol="0">
                <a:spAutoFit/>
              </a:bodyPr>
              <a:lstStyle/>
              <a:p>
                <a:pPr>
                  <a:spcBef>
                    <a:spcPts val="450"/>
                  </a:spcBef>
                  <a:spcAft>
                    <a:spcPts val="450"/>
                  </a:spcAft>
                </a:pPr>
                <a:r>
                  <a:rPr lang="zh-CN" altLang="en-US" sz="1600" b="1">
                    <a:solidFill>
                      <a:srgbClr val="002060"/>
                    </a:solidFill>
                    <a:latin typeface="楷体" panose="02010609060101010101" pitchFamily="49" charset="-122"/>
                    <a:ea typeface="楷体" panose="02010609060101010101" pitchFamily="49" charset="-122"/>
                  </a:rPr>
                  <a:t>确定公式</a:t>
                </a:r>
                <a14:m>
                  <m:oMath xmlns:m="http://schemas.openxmlformats.org/officeDocument/2006/math">
                    <m:r>
                      <a:rPr lang="en-US" altLang="zh-CN" sz="1600" b="1" i="1">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𝒚𝑮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𝒚</m:t>
                            </m:r>
                          </m:e>
                        </m:d>
                      </m:e>
                    </m:d>
                  </m:oMath>
                </a14:m>
                <a:r>
                  <a:rPr lang="zh-CN" altLang="en-US" sz="1600" b="1">
                    <a:solidFill>
                      <a:srgbClr val="002060"/>
                    </a:solidFill>
                    <a:latin typeface="楷体" panose="02010609060101010101" pitchFamily="49" charset="-122"/>
                    <a:ea typeface="楷体" panose="02010609060101010101" pitchFamily="49" charset="-122"/>
                  </a:rPr>
                  <a:t>的真值</a:t>
                </a:r>
                <a:endParaRPr lang="en-US" altLang="zh-CN" sz="1600" b="1">
                  <a:solidFill>
                    <a:srgbClr val="002060"/>
                  </a:solidFill>
                  <a:latin typeface="楷体" panose="02010609060101010101" pitchFamily="49" charset="-122"/>
                  <a:ea typeface="楷体" panose="02010609060101010101" pitchFamily="49" charset="-122"/>
                </a:endParaRPr>
              </a:p>
            </p:txBody>
          </p:sp>
        </mc:Choice>
        <mc:Fallback xmlns="">
          <p:sp>
            <p:nvSpPr>
              <p:cNvPr id="9" name="文本框 8">
                <a:extLst>
                  <a:ext uri="{FF2B5EF4-FFF2-40B4-BE49-F238E27FC236}">
                    <a16:creationId xmlns:a16="http://schemas.microsoft.com/office/drawing/2014/main" id="{78577466-C1A2-473E-8E41-3335A6D88F4A}"/>
                  </a:ext>
                </a:extLst>
              </p:cNvPr>
              <p:cNvSpPr txBox="1">
                <a:spLocks noRot="1" noChangeAspect="1" noMove="1" noResize="1" noEditPoints="1" noAdjustHandles="1" noChangeArrowheads="1" noChangeShapeType="1" noTextEdit="1"/>
              </p:cNvSpPr>
              <p:nvPr/>
            </p:nvSpPr>
            <p:spPr>
              <a:xfrm>
                <a:off x="658868" y="2981953"/>
                <a:ext cx="4030279" cy="370294"/>
              </a:xfrm>
              <a:prstGeom prst="rect">
                <a:avLst/>
              </a:prstGeom>
              <a:blipFill>
                <a:blip r:embed="rId3"/>
                <a:stretch>
                  <a:fillRect l="-756" t="-3279" r="-303" b="-13115"/>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6AC748AC-72DC-474E-B277-C238F313A8F3}"/>
              </a:ext>
            </a:extLst>
          </p:cNvPr>
          <p:cNvSpPr txBox="1"/>
          <p:nvPr/>
        </p:nvSpPr>
        <p:spPr>
          <a:xfrm>
            <a:off x="658868" y="3720022"/>
            <a:ext cx="2233027" cy="523220"/>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这个公式是闭公式，因此不需要个体变量指派函数！</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7317FEC-440B-43C6-9469-FD1AC650086D}"/>
                  </a:ext>
                </a:extLst>
              </p:cNvPr>
              <p:cNvSpPr txBox="1"/>
              <p:nvPr/>
            </p:nvSpPr>
            <p:spPr>
              <a:xfrm>
                <a:off x="4834563" y="994284"/>
                <a:ext cx="3744764" cy="2615588"/>
              </a:xfrm>
              <a:prstGeom prst="rect">
                <a:avLst/>
              </a:prstGeom>
              <a:solidFill>
                <a:schemeClr val="accent6">
                  <a:lumMod val="20000"/>
                  <a:lumOff val="80000"/>
                  <a:alpha val="50000"/>
                </a:schemeClr>
              </a:solidFill>
            </p:spPr>
            <p:txBody>
              <a:bodyPr wrap="square" rtlCol="0">
                <a:spAutoFit/>
              </a:bodyPr>
              <a:lstStyle/>
              <a:p>
                <a:pPr>
                  <a:lnSpc>
                    <a:spcPts val="2100"/>
                  </a:lnSpc>
                  <a:spcBef>
                    <a:spcPts val="450"/>
                  </a:spcBef>
                  <a:spcAft>
                    <a:spcPts val="450"/>
                  </a:spcAft>
                </a:pPr>
                <a:r>
                  <a:rPr lang="zh-CN" altLang="en-US" sz="1400" b="1">
                    <a:solidFill>
                      <a:srgbClr val="002060"/>
                    </a:solidFill>
                  </a:rPr>
                  <a:t>在给定解释下，公式</a:t>
                </a:r>
                <a14:m>
                  <m:oMath xmlns:m="http://schemas.openxmlformats.org/officeDocument/2006/math">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𝒙</m:t>
                    </m:r>
                    <m:d>
                      <m:dPr>
                        <m:ctrlPr>
                          <a:rPr lang="en-US" altLang="zh-CN" sz="1400" b="1" i="1">
                            <a:solidFill>
                              <a:srgbClr val="002060"/>
                            </a:solidFill>
                            <a:latin typeface="Cambria Math" panose="02040503050406030204" pitchFamily="18" charset="0"/>
                          </a:rPr>
                        </m:ctrlPr>
                      </m:dPr>
                      <m:e>
                        <m:r>
                          <a:rPr lang="en-US" altLang="zh-CN" sz="1400" b="1" i="1">
                            <a:solidFill>
                              <a:srgbClr val="002060"/>
                            </a:solidFill>
                            <a:latin typeface="Cambria Math" panose="02040503050406030204" pitchFamily="18" charset="0"/>
                          </a:rPr>
                          <m:t>𝑭</m:t>
                        </m:r>
                        <m:d>
                          <m:dPr>
                            <m:ctrlPr>
                              <a:rPr lang="en-US" altLang="zh-CN" sz="1400" b="1" i="1">
                                <a:solidFill>
                                  <a:srgbClr val="002060"/>
                                </a:solidFill>
                                <a:latin typeface="Cambria Math" panose="02040503050406030204" pitchFamily="18" charset="0"/>
                              </a:rPr>
                            </m:ctrlPr>
                          </m:dPr>
                          <m:e>
                            <m:r>
                              <a:rPr lang="en-US" altLang="zh-CN" sz="1400" b="1" i="1">
                                <a:solidFill>
                                  <a:srgbClr val="002060"/>
                                </a:solidFill>
                                <a:latin typeface="Cambria Math" panose="02040503050406030204" pitchFamily="18" charset="0"/>
                              </a:rPr>
                              <m:t>𝒙</m:t>
                            </m:r>
                          </m:e>
                        </m:d>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𝒚𝑮</m:t>
                        </m:r>
                        <m:d>
                          <m:dPr>
                            <m:ctrlPr>
                              <a:rPr lang="en-US" altLang="zh-CN" sz="1400" b="1" i="1">
                                <a:solidFill>
                                  <a:srgbClr val="002060"/>
                                </a:solidFill>
                                <a:latin typeface="Cambria Math" panose="02040503050406030204" pitchFamily="18" charset="0"/>
                              </a:rPr>
                            </m:ctrlPr>
                          </m:dPr>
                          <m:e>
                            <m:r>
                              <a:rPr lang="en-US" altLang="zh-CN" sz="1400" b="1" i="1">
                                <a:solidFill>
                                  <a:srgbClr val="002060"/>
                                </a:solidFill>
                                <a:latin typeface="Cambria Math" panose="02040503050406030204" pitchFamily="18" charset="0"/>
                              </a:rPr>
                              <m:t>𝒙</m:t>
                            </m:r>
                            <m:r>
                              <a:rPr lang="en-US" altLang="zh-CN" sz="1400" b="1" i="1">
                                <a:solidFill>
                                  <a:srgbClr val="002060"/>
                                </a:solidFill>
                                <a:latin typeface="Cambria Math" panose="02040503050406030204" pitchFamily="18" charset="0"/>
                              </a:rPr>
                              <m:t>, </m:t>
                            </m:r>
                            <m:r>
                              <a:rPr lang="en-US" altLang="zh-CN" sz="1400" b="1" i="1">
                                <a:solidFill>
                                  <a:srgbClr val="002060"/>
                                </a:solidFill>
                                <a:latin typeface="Cambria Math" panose="02040503050406030204" pitchFamily="18" charset="0"/>
                              </a:rPr>
                              <m:t>𝒚</m:t>
                            </m:r>
                          </m:e>
                        </m:d>
                      </m:e>
                    </m:d>
                  </m:oMath>
                </a14:m>
                <a:r>
                  <a:rPr lang="zh-CN" altLang="en-US" sz="1400" b="1">
                    <a:solidFill>
                      <a:srgbClr val="002060"/>
                    </a:solidFill>
                  </a:rPr>
                  <a:t>的含义是：</a:t>
                </a:r>
              </a:p>
              <a:p>
                <a:pPr marL="257175" indent="-257175">
                  <a:lnSpc>
                    <a:spcPts val="2100"/>
                  </a:lnSpc>
                  <a:spcBef>
                    <a:spcPts val="450"/>
                  </a:spcBef>
                  <a:spcAft>
                    <a:spcPts val="450"/>
                  </a:spcAft>
                  <a:buFont typeface="Arial" panose="020B0604020202020204" pitchFamily="34" charset="0"/>
                  <a:buChar char="•"/>
                </a:pPr>
                <a:r>
                  <a:rPr lang="zh-CN" altLang="en-US" sz="1400" b="1">
                    <a:solidFill>
                      <a:srgbClr val="C00000"/>
                    </a:solidFill>
                    <a:latin typeface="楷体" panose="02010609060101010101" pitchFamily="49" charset="-122"/>
                    <a:ea typeface="楷体" panose="02010609060101010101" pitchFamily="49" charset="-122"/>
                  </a:rPr>
                  <a:t>对任意整数</a:t>
                </a:r>
                <a14:m>
                  <m:oMath xmlns:m="http://schemas.openxmlformats.org/officeDocument/2006/math">
                    <m:r>
                      <a:rPr lang="en-US" altLang="zh-CN" sz="1400" b="1" i="1">
                        <a:solidFill>
                          <a:srgbClr val="C00000"/>
                        </a:solidFill>
                        <a:latin typeface="Cambria Math" panose="02040503050406030204" pitchFamily="18" charset="0"/>
                      </a:rPr>
                      <m:t>𝒙</m:t>
                    </m:r>
                  </m:oMath>
                </a14:m>
                <a:r>
                  <a:rPr lang="zh-CN" altLang="en-US" sz="1400" b="1">
                    <a:solidFill>
                      <a:srgbClr val="C00000"/>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rgbClr val="C00000"/>
                        </a:solidFill>
                        <a:latin typeface="Cambria Math" panose="02040503050406030204" pitchFamily="18" charset="0"/>
                      </a:rPr>
                      <m:t>𝑭</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𝒙</m:t>
                    </m:r>
                    <m:r>
                      <a:rPr lang="en-US" altLang="zh-CN" sz="1400" b="1" i="1">
                        <a:solidFill>
                          <a:srgbClr val="C00000"/>
                        </a:solidFill>
                        <a:latin typeface="Cambria Math" panose="02040503050406030204" pitchFamily="18" charset="0"/>
                      </a:rPr>
                      <m:t>)</m:t>
                    </m:r>
                  </m:oMath>
                </a14:m>
                <a:r>
                  <a:rPr lang="zh-CN" altLang="en-US" sz="1400" b="1">
                    <a:solidFill>
                      <a:srgbClr val="C00000"/>
                    </a:solidFill>
                    <a:latin typeface="楷体" panose="02010609060101010101" pitchFamily="49" charset="-122"/>
                    <a:ea typeface="楷体" panose="02010609060101010101" pitchFamily="49" charset="-122"/>
                  </a:rPr>
                  <a:t>，则存在整数</a:t>
                </a:r>
                <a14:m>
                  <m:oMath xmlns:m="http://schemas.openxmlformats.org/officeDocument/2006/math">
                    <m:r>
                      <a:rPr lang="en-US" altLang="zh-CN" sz="1400" b="1" i="1">
                        <a:solidFill>
                          <a:srgbClr val="C00000"/>
                        </a:solidFill>
                        <a:latin typeface="Cambria Math" panose="02040503050406030204" pitchFamily="18" charset="0"/>
                      </a:rPr>
                      <m:t>𝒚</m:t>
                    </m:r>
                  </m:oMath>
                </a14:m>
                <a:r>
                  <a:rPr lang="zh-CN" altLang="en-US" sz="1400" b="1">
                    <a:solidFill>
                      <a:srgbClr val="C00000"/>
                    </a:solidFill>
                    <a:latin typeface="楷体" panose="02010609060101010101" pitchFamily="49" charset="-122"/>
                    <a:ea typeface="楷体" panose="02010609060101010101" pitchFamily="49" charset="-122"/>
                  </a:rPr>
                  <a:t>使得</a:t>
                </a:r>
                <a14:m>
                  <m:oMath xmlns:m="http://schemas.openxmlformats.org/officeDocument/2006/math">
                    <m:r>
                      <a:rPr lang="en-US" altLang="zh-CN" sz="1400" b="1" i="1">
                        <a:solidFill>
                          <a:srgbClr val="C00000"/>
                        </a:solidFill>
                        <a:latin typeface="Cambria Math" panose="02040503050406030204" pitchFamily="18" charset="0"/>
                      </a:rPr>
                      <m:t>𝑮</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𝒙</m:t>
                    </m:r>
                    <m:r>
                      <a:rPr lang="en-US" altLang="zh-CN" sz="1400" b="1" i="1">
                        <a:solidFill>
                          <a:srgbClr val="C00000"/>
                        </a:solidFill>
                        <a:latin typeface="Cambria Math" panose="02040503050406030204" pitchFamily="18" charset="0"/>
                      </a:rPr>
                      <m:t>, </m:t>
                    </m:r>
                    <m:r>
                      <a:rPr lang="en-US" altLang="zh-CN" sz="1400" b="1" i="1">
                        <a:solidFill>
                          <a:srgbClr val="C00000"/>
                        </a:solidFill>
                        <a:latin typeface="Cambria Math" panose="02040503050406030204" pitchFamily="18" charset="0"/>
                      </a:rPr>
                      <m:t>𝒚</m:t>
                    </m:r>
                    <m:r>
                      <a:rPr lang="en-US" altLang="zh-CN" sz="1400" b="1" i="1">
                        <a:solidFill>
                          <a:srgbClr val="C00000"/>
                        </a:solidFill>
                        <a:latin typeface="Cambria Math" panose="02040503050406030204" pitchFamily="18" charset="0"/>
                      </a:rPr>
                      <m:t>)</m:t>
                    </m:r>
                  </m:oMath>
                </a14:m>
                <a:endParaRPr lang="en-US" altLang="zh-CN" sz="1400" b="1">
                  <a:solidFill>
                    <a:srgbClr val="C00000"/>
                  </a:solidFill>
                  <a:latin typeface="楷体" panose="02010609060101010101" pitchFamily="49" charset="-122"/>
                  <a:ea typeface="楷体" panose="02010609060101010101" pitchFamily="49" charset="-122"/>
                </a:endParaRPr>
              </a:p>
              <a:p>
                <a:pPr marL="257175" indent="-257175">
                  <a:lnSpc>
                    <a:spcPts val="2100"/>
                  </a:lnSpc>
                  <a:spcBef>
                    <a:spcPts val="450"/>
                  </a:spcBef>
                  <a:spcAft>
                    <a:spcPts val="450"/>
                  </a:spcAft>
                  <a:buFont typeface="Arial" panose="020B0604020202020204" pitchFamily="34" charset="0"/>
                  <a:buChar char="•"/>
                </a:pPr>
                <a:r>
                  <a:rPr lang="zh-CN" altLang="en-US" sz="1400" b="1">
                    <a:solidFill>
                      <a:srgbClr val="C00000"/>
                    </a:solidFill>
                    <a:latin typeface="楷体" panose="02010609060101010101" pitchFamily="49" charset="-122"/>
                    <a:ea typeface="楷体" panose="02010609060101010101" pitchFamily="49" charset="-122"/>
                  </a:rPr>
                  <a:t>也即，对任意整数</a:t>
                </a:r>
                <a14:m>
                  <m:oMath xmlns:m="http://schemas.openxmlformats.org/officeDocument/2006/math">
                    <m:r>
                      <a:rPr lang="en-US" altLang="zh-CN" sz="1400" b="1" i="1">
                        <a:solidFill>
                          <a:srgbClr val="C00000"/>
                        </a:solidFill>
                        <a:latin typeface="Cambria Math" panose="02040503050406030204" pitchFamily="18" charset="0"/>
                      </a:rPr>
                      <m:t>𝒙</m:t>
                    </m:r>
                  </m:oMath>
                </a14:m>
                <a:r>
                  <a:rPr lang="zh-CN" altLang="en-US" sz="1400" b="1">
                    <a:solidFill>
                      <a:srgbClr val="C00000"/>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rgbClr val="C00000"/>
                        </a:solidFill>
                        <a:latin typeface="Cambria Math" panose="02040503050406030204" pitchFamily="18" charset="0"/>
                      </a:rPr>
                      <m:t>𝒙</m:t>
                    </m:r>
                    <m:r>
                      <a:rPr lang="en-US" altLang="zh-CN" sz="1400" b="1" i="1">
                        <a:solidFill>
                          <a:srgbClr val="C00000"/>
                        </a:solidFill>
                        <a:latin typeface="Cambria Math" panose="02040503050406030204" pitchFamily="18" charset="0"/>
                      </a:rPr>
                      <m:t> &gt; </m:t>
                    </m:r>
                    <m:r>
                      <a:rPr lang="en-US" altLang="zh-CN" sz="1400" b="1" i="1">
                        <a:solidFill>
                          <a:srgbClr val="C00000"/>
                        </a:solidFill>
                        <a:latin typeface="Cambria Math" panose="02040503050406030204" pitchFamily="18" charset="0"/>
                      </a:rPr>
                      <m:t>𝟏</m:t>
                    </m:r>
                  </m:oMath>
                </a14:m>
                <a:r>
                  <a:rPr lang="zh-CN" altLang="en-US" sz="1400" b="1">
                    <a:solidFill>
                      <a:srgbClr val="C00000"/>
                    </a:solidFill>
                    <a:latin typeface="楷体" panose="02010609060101010101" pitchFamily="49" charset="-122"/>
                    <a:ea typeface="楷体" panose="02010609060101010101" pitchFamily="49" charset="-122"/>
                  </a:rPr>
                  <a:t>，则存在整数</a:t>
                </a:r>
                <a14:m>
                  <m:oMath xmlns:m="http://schemas.openxmlformats.org/officeDocument/2006/math">
                    <m:r>
                      <a:rPr lang="en-US" altLang="zh-CN" sz="1400" b="1" i="1">
                        <a:solidFill>
                          <a:srgbClr val="C00000"/>
                        </a:solidFill>
                        <a:latin typeface="Cambria Math" panose="02040503050406030204" pitchFamily="18" charset="0"/>
                      </a:rPr>
                      <m:t>𝒚</m:t>
                    </m:r>
                  </m:oMath>
                </a14:m>
                <a:r>
                  <a:rPr lang="zh-CN" altLang="en-US" sz="1400" b="1">
                    <a:solidFill>
                      <a:srgbClr val="C00000"/>
                    </a:solidFill>
                    <a:latin typeface="楷体" panose="02010609060101010101" pitchFamily="49" charset="-122"/>
                    <a:ea typeface="楷体" panose="02010609060101010101" pitchFamily="49" charset="-122"/>
                  </a:rPr>
                  <a:t>使得</a:t>
                </a:r>
                <a14:m>
                  <m:oMath xmlns:m="http://schemas.openxmlformats.org/officeDocument/2006/math">
                    <m:r>
                      <a:rPr lang="en-US" altLang="zh-CN" sz="1400" b="1" i="1">
                        <a:solidFill>
                          <a:srgbClr val="C00000"/>
                        </a:solidFill>
                        <a:latin typeface="Cambria Math" panose="02040503050406030204" pitchFamily="18" charset="0"/>
                      </a:rPr>
                      <m:t>𝒚</m:t>
                    </m:r>
                  </m:oMath>
                </a14:m>
                <a:r>
                  <a:rPr lang="zh-CN" altLang="en-US" sz="1400" b="1">
                    <a:solidFill>
                      <a:srgbClr val="C00000"/>
                    </a:solidFill>
                    <a:latin typeface="楷体" panose="02010609060101010101" pitchFamily="49" charset="-122"/>
                    <a:ea typeface="楷体" panose="02010609060101010101" pitchFamily="49" charset="-122"/>
                  </a:rPr>
                  <a:t>是</a:t>
                </a:r>
                <a14:m>
                  <m:oMath xmlns:m="http://schemas.openxmlformats.org/officeDocument/2006/math">
                    <m:r>
                      <a:rPr lang="en-US" altLang="zh-CN" sz="1400" b="1" i="1">
                        <a:solidFill>
                          <a:srgbClr val="C00000"/>
                        </a:solidFill>
                        <a:latin typeface="Cambria Math" panose="02040503050406030204" pitchFamily="18" charset="0"/>
                      </a:rPr>
                      <m:t>𝒙</m:t>
                    </m:r>
                  </m:oMath>
                </a14:m>
                <a:r>
                  <a:rPr lang="zh-CN" altLang="en-US" sz="1400" b="1">
                    <a:solidFill>
                      <a:srgbClr val="C00000"/>
                    </a:solidFill>
                    <a:latin typeface="楷体" panose="02010609060101010101" pitchFamily="49" charset="-122"/>
                    <a:ea typeface="楷体" panose="02010609060101010101" pitchFamily="49" charset="-122"/>
                  </a:rPr>
                  <a:t>的倍数</a:t>
                </a:r>
              </a:p>
              <a:p>
                <a:pPr>
                  <a:lnSpc>
                    <a:spcPts val="2100"/>
                  </a:lnSpc>
                  <a:spcBef>
                    <a:spcPts val="450"/>
                  </a:spcBef>
                  <a:spcAft>
                    <a:spcPts val="450"/>
                  </a:spcAft>
                </a:pPr>
                <a:r>
                  <a:rPr lang="zh-CN" altLang="en-US" sz="1400" b="1">
                    <a:solidFill>
                      <a:srgbClr val="002060"/>
                    </a:solidFill>
                  </a:rPr>
                  <a:t>因此，根据我们熟知的整数性质，该公式在上述解释下的真值为真</a:t>
                </a:r>
              </a:p>
            </p:txBody>
          </p:sp>
        </mc:Choice>
        <mc:Fallback xmlns="">
          <p:sp>
            <p:nvSpPr>
              <p:cNvPr id="17" name="文本框 16">
                <a:extLst>
                  <a:ext uri="{FF2B5EF4-FFF2-40B4-BE49-F238E27FC236}">
                    <a16:creationId xmlns:a16="http://schemas.microsoft.com/office/drawing/2014/main" id="{57317FEC-440B-43C6-9469-FD1AC650086D}"/>
                  </a:ext>
                </a:extLst>
              </p:cNvPr>
              <p:cNvSpPr txBox="1">
                <a:spLocks noRot="1" noChangeAspect="1" noMove="1" noResize="1" noEditPoints="1" noAdjustHandles="1" noChangeArrowheads="1" noChangeShapeType="1" noTextEdit="1"/>
              </p:cNvSpPr>
              <p:nvPr/>
            </p:nvSpPr>
            <p:spPr>
              <a:xfrm>
                <a:off x="4834563" y="994284"/>
                <a:ext cx="3744764" cy="2615588"/>
              </a:xfrm>
              <a:prstGeom prst="rect">
                <a:avLst/>
              </a:prstGeom>
              <a:blipFill>
                <a:blip r:embed="rId4"/>
                <a:stretch>
                  <a:fillRect l="-489" b="-1632"/>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C4509B07-0C6D-4D1F-9ADC-BC00E09773E6}"/>
              </a:ext>
            </a:extLst>
          </p:cNvPr>
          <p:cNvSpPr txBox="1"/>
          <p:nvPr/>
        </p:nvSpPr>
        <p:spPr>
          <a:xfrm>
            <a:off x="4855370" y="3756801"/>
            <a:ext cx="3703150" cy="553998"/>
          </a:xfrm>
          <a:prstGeom prst="rect">
            <a:avLst/>
          </a:prstGeom>
          <a:solidFill>
            <a:schemeClr val="accent4">
              <a:lumMod val="40000"/>
              <a:lumOff val="60000"/>
            </a:schemeClr>
          </a:solidFill>
        </p:spPr>
        <p:txBody>
          <a:bodyPr wrap="square" rtlCol="0">
            <a:spAutoFit/>
          </a:bodyPr>
          <a:lstStyle/>
          <a:p>
            <a:r>
              <a:rPr lang="zh-CN" altLang="en-US" sz="1500" b="1">
                <a:solidFill>
                  <a:srgbClr val="002060"/>
                </a:solidFill>
              </a:rPr>
              <a:t>论域无穷时只能基于量词的语义，根据与论域相关的常识，直观地确定公式的真值</a:t>
            </a:r>
          </a:p>
        </p:txBody>
      </p:sp>
    </p:spTree>
    <p:extLst>
      <p:ext uri="{BB962C8B-B14F-4D97-AF65-F5344CB8AC3E}">
        <p14:creationId xmlns:p14="http://schemas.microsoft.com/office/powerpoint/2010/main" val="507014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一阶逻辑公式的真值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一阶逻辑公式在无穷论域的真值确定练习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25</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4F7F531-2D63-4A1F-A72B-EBF58C7306B9}"/>
                  </a:ext>
                </a:extLst>
              </p:cNvPr>
              <p:cNvSpPr txBox="1"/>
              <p:nvPr/>
            </p:nvSpPr>
            <p:spPr>
              <a:xfrm>
                <a:off x="1095860" y="1109811"/>
                <a:ext cx="6952272" cy="1461939"/>
              </a:xfrm>
              <a:prstGeom prst="rect">
                <a:avLst/>
              </a:prstGeom>
              <a:solidFill>
                <a:schemeClr val="accent2">
                  <a:lumMod val="20000"/>
                  <a:lumOff val="80000"/>
                  <a:alpha val="25000"/>
                </a:schemeClr>
              </a:solidFill>
              <a:ln w="12700">
                <a:solidFill>
                  <a:schemeClr val="accent1">
                    <a:shade val="50000"/>
                  </a:schemeClr>
                </a:solidFill>
                <a:prstDash val="sysDash"/>
              </a:ln>
            </p:spPr>
            <p:txBody>
              <a:bodyPr wrap="square" rtlCol="0">
                <a:spAutoFit/>
              </a:bodyPr>
              <a:lstStyle/>
              <a:p>
                <a:pPr>
                  <a:spcBef>
                    <a:spcPts val="450"/>
                  </a:spcBef>
                  <a:spcAft>
                    <a:spcPts val="450"/>
                  </a:spcAft>
                </a:pPr>
                <a:r>
                  <a:rPr lang="zh-CN" altLang="en-US" sz="1600" b="1">
                    <a:solidFill>
                      <a:srgbClr val="002060"/>
                    </a:solidFill>
                    <a:latin typeface="楷体" panose="02010609060101010101" pitchFamily="49" charset="-122"/>
                    <a:ea typeface="楷体" panose="02010609060101010101" pitchFamily="49" charset="-122"/>
                  </a:rPr>
                  <a:t>对于一阶算术语言</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m:t>
                    </m:r>
                    <m:r>
                      <a:rPr lang="en-US" altLang="zh-CN" sz="1600" b="1" i="1" smtClean="0">
                        <a:solidFill>
                          <a:srgbClr val="002060"/>
                        </a:solidFill>
                        <a:latin typeface="Cambria Math" panose="02040503050406030204" pitchFamily="18" charset="0"/>
                        <a:ea typeface="楷体" panose="02010609060101010101" pitchFamily="49" charset="-122"/>
                      </a:rPr>
                      <m:t>𝟎</m:t>
                    </m:r>
                    <m:r>
                      <a:rPr lang="en-US" altLang="zh-CN" sz="1600" b="1" i="1" smtClean="0">
                        <a:solidFill>
                          <a:srgbClr val="002060"/>
                        </a:solidFill>
                        <a:latin typeface="Cambria Math" panose="02040503050406030204" pitchFamily="18" charset="0"/>
                        <a:ea typeface="楷体" panose="02010609060101010101" pitchFamily="49" charset="-122"/>
                      </a:rPr>
                      <m:t>, ′, +, ∗, &gt;, =}</m:t>
                    </m:r>
                  </m:oMath>
                </a14:m>
                <a:r>
                  <a:rPr lang="zh-CN" altLang="en-US" sz="1600" b="1">
                    <a:solidFill>
                      <a:srgbClr val="002060"/>
                    </a:solidFill>
                    <a:latin typeface="楷体" panose="02010609060101010101" pitchFamily="49" charset="-122"/>
                    <a:ea typeface="楷体" panose="02010609060101010101" pitchFamily="49" charset="-122"/>
                  </a:rPr>
                  <a:t>，给定标准解释，即论域是自然数集</a:t>
                </a:r>
                <a14:m>
                  <m:oMath xmlns:m="http://schemas.openxmlformats.org/officeDocument/2006/math">
                    <m:r>
                      <a:rPr lang="en-US" altLang="zh-CN" sz="1600" b="1" i="1">
                        <a:solidFill>
                          <a:srgbClr val="002060"/>
                        </a:solidFill>
                        <a:latin typeface="Cambria Math" panose="02040503050406030204" pitchFamily="18" charset="0"/>
                        <a:ea typeface="Cambria Math" panose="02040503050406030204" pitchFamily="18" charset="0"/>
                      </a:rPr>
                      <m:t>ℕ</m:t>
                    </m:r>
                  </m:oMath>
                </a14:m>
                <a:r>
                  <a:rPr lang="zh-CN" altLang="en-US" sz="1600" b="1">
                    <a:solidFill>
                      <a:srgbClr val="002060"/>
                    </a:solidFill>
                    <a:latin typeface="楷体" panose="02010609060101010101" pitchFamily="49" charset="-122"/>
                    <a:ea typeface="楷体" panose="02010609060101010101" pitchFamily="49" charset="-122"/>
                  </a:rPr>
                  <a:t>，且</a:t>
                </a:r>
                <a:endParaRPr lang="en-US" altLang="zh-CN" sz="1600" b="1">
                  <a:solidFill>
                    <a:srgbClr val="002060"/>
                  </a:solidFill>
                  <a:latin typeface="楷体" panose="02010609060101010101" pitchFamily="49" charset="-122"/>
                  <a:ea typeface="楷体" panose="02010609060101010101" pitchFamily="49" charset="-122"/>
                </a:endParaRPr>
              </a:p>
              <a:p>
                <a:pPr marL="214313" indent="-214313">
                  <a:spcBef>
                    <a:spcPts val="450"/>
                  </a:spcBef>
                  <a:spcAft>
                    <a:spcPts val="450"/>
                  </a:spcAft>
                  <a:buFont typeface="Arial" panose="020B0604020202020204" pitchFamily="34" charset="0"/>
                  <a:buChar char="•"/>
                </a:pPr>
                <a:r>
                  <a:rPr lang="zh-CN" altLang="en-US" sz="1600" b="1">
                    <a:solidFill>
                      <a:schemeClr val="accent6">
                        <a:lumMod val="50000"/>
                      </a:schemeClr>
                    </a:solidFill>
                    <a:latin typeface="等线" panose="02010600030101010101" pitchFamily="2" charset="-122"/>
                    <a:ea typeface="等线" panose="02010600030101010101" pitchFamily="2" charset="-122"/>
                  </a:rPr>
                  <a:t>常量符号</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𝟎</m:t>
                    </m:r>
                  </m:oMath>
                </a14:m>
                <a:r>
                  <a:rPr lang="zh-CN" altLang="en-US" sz="1600" b="1">
                    <a:solidFill>
                      <a:schemeClr val="accent6">
                        <a:lumMod val="50000"/>
                      </a:schemeClr>
                    </a:solidFill>
                    <a:latin typeface="等线" panose="02010600030101010101" pitchFamily="2" charset="-122"/>
                    <a:ea typeface="等线" panose="02010600030101010101" pitchFamily="2" charset="-122"/>
                  </a:rPr>
                  <a:t>分别解释为自然数</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𝟎</m:t>
                    </m:r>
                  </m:oMath>
                </a14:m>
                <a:r>
                  <a:rPr lang="zh-CN" altLang="en-US" sz="1600" b="1">
                    <a:solidFill>
                      <a:schemeClr val="accent6">
                        <a:lumMod val="50000"/>
                      </a:schemeClr>
                    </a:solidFill>
                    <a:latin typeface="等线" panose="02010600030101010101" pitchFamily="2" charset="-122"/>
                    <a:ea typeface="等线" panose="02010600030101010101" pitchFamily="2" charset="-122"/>
                  </a:rPr>
                  <a:t>，后继运算</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等线" panose="02010600030101010101" pitchFamily="2" charset="-122"/>
                      </a:rPr>
                      <m:t>′</m:t>
                    </m:r>
                  </m:oMath>
                </a14:m>
                <a:r>
                  <a:rPr lang="zh-CN" altLang="en-US" sz="1600" b="1">
                    <a:solidFill>
                      <a:schemeClr val="accent6">
                        <a:lumMod val="50000"/>
                      </a:schemeClr>
                    </a:solidFill>
                    <a:latin typeface="等线" panose="02010600030101010101" pitchFamily="2" charset="-122"/>
                    <a:ea typeface="等线" panose="02010600030101010101" pitchFamily="2" charset="-122"/>
                  </a:rPr>
                  <a:t>解释为自然数集上的后继运算</a:t>
                </a:r>
                <a:endParaRPr lang="en-US" altLang="zh-CN" sz="1600" b="1">
                  <a:solidFill>
                    <a:schemeClr val="accent6">
                      <a:lumMod val="50000"/>
                    </a:schemeClr>
                  </a:solidFill>
                  <a:latin typeface="等线" panose="02010600030101010101" pitchFamily="2" charset="-122"/>
                  <a:ea typeface="等线" panose="02010600030101010101" pitchFamily="2" charset="-122"/>
                </a:endParaRPr>
              </a:p>
              <a:p>
                <a:pPr marL="214313" indent="-214313">
                  <a:spcBef>
                    <a:spcPts val="450"/>
                  </a:spcBef>
                  <a:spcAft>
                    <a:spcPts val="450"/>
                  </a:spcAft>
                  <a:buFont typeface="Arial" panose="020B0604020202020204" pitchFamily="34" charset="0"/>
                  <a:buChar char="•"/>
                </a:pPr>
                <a:r>
                  <a:rPr lang="zh-CN" altLang="en-US" sz="1600" b="1">
                    <a:solidFill>
                      <a:schemeClr val="accent6">
                        <a:lumMod val="50000"/>
                      </a:schemeClr>
                    </a:solidFill>
                    <a:latin typeface="等线" panose="02010600030101010101" pitchFamily="2" charset="-122"/>
                    <a:ea typeface="等线" panose="02010600030101010101" pitchFamily="2" charset="-122"/>
                  </a:rPr>
                  <a:t>二元函数符号</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m:t>
                    </m:r>
                  </m:oMath>
                </a14:m>
                <a:r>
                  <a:rPr lang="zh-CN" altLang="en-US" sz="1600" b="1">
                    <a:solidFill>
                      <a:schemeClr val="accent6">
                        <a:lumMod val="50000"/>
                      </a:schemeClr>
                    </a:solidFill>
                    <a:latin typeface="等线" panose="02010600030101010101" pitchFamily="2" charset="-122"/>
                    <a:ea typeface="等线" panose="02010600030101010101" pitchFamily="2" charset="-122"/>
                  </a:rPr>
                  <a:t>和</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m:t>
                    </m:r>
                  </m:oMath>
                </a14:m>
                <a:r>
                  <a:rPr lang="zh-CN" altLang="en-US" sz="1600" b="1">
                    <a:solidFill>
                      <a:schemeClr val="accent6">
                        <a:lumMod val="50000"/>
                      </a:schemeClr>
                    </a:solidFill>
                    <a:latin typeface="等线" panose="02010600030101010101" pitchFamily="2" charset="-122"/>
                    <a:ea typeface="等线" panose="02010600030101010101" pitchFamily="2" charset="-122"/>
                  </a:rPr>
                  <a:t>分别解释为</a:t>
                </a:r>
                <a14:m>
                  <m:oMath xmlns:m="http://schemas.openxmlformats.org/officeDocument/2006/math">
                    <m:r>
                      <a:rPr lang="en-US" altLang="zh-CN" sz="1600" b="1" i="1">
                        <a:solidFill>
                          <a:schemeClr val="accent6">
                            <a:lumMod val="50000"/>
                          </a:schemeClr>
                        </a:solidFill>
                        <a:latin typeface="Cambria Math" panose="02040503050406030204" pitchFamily="18" charset="0"/>
                        <a:ea typeface="Cambria Math" panose="02040503050406030204" pitchFamily="18" charset="0"/>
                      </a:rPr>
                      <m:t>ℕ</m:t>
                    </m:r>
                  </m:oMath>
                </a14:m>
                <a:r>
                  <a:rPr lang="zh-CN" altLang="en-US" sz="1600" b="1">
                    <a:solidFill>
                      <a:schemeClr val="accent6">
                        <a:lumMod val="50000"/>
                      </a:schemeClr>
                    </a:solidFill>
                    <a:latin typeface="等线" panose="02010600030101010101" pitchFamily="2" charset="-122"/>
                    <a:ea typeface="等线" panose="02010600030101010101" pitchFamily="2" charset="-122"/>
                  </a:rPr>
                  <a:t>上的加法和乘法运算</a:t>
                </a:r>
                <a:endParaRPr lang="en-US" altLang="zh-CN" sz="1600" b="1">
                  <a:solidFill>
                    <a:schemeClr val="accent6">
                      <a:lumMod val="50000"/>
                    </a:schemeClr>
                  </a:solidFill>
                  <a:latin typeface="等线" panose="02010600030101010101" pitchFamily="2" charset="-122"/>
                  <a:ea typeface="等线" panose="02010600030101010101" pitchFamily="2" charset="-122"/>
                </a:endParaRPr>
              </a:p>
              <a:p>
                <a:pPr marL="214313" indent="-214313">
                  <a:spcBef>
                    <a:spcPts val="450"/>
                  </a:spcBef>
                  <a:spcAft>
                    <a:spcPts val="450"/>
                  </a:spcAft>
                  <a:buFont typeface="Arial" panose="020B0604020202020204" pitchFamily="34" charset="0"/>
                  <a:buChar char="•"/>
                </a:pPr>
                <a:r>
                  <a:rPr lang="zh-CN" altLang="en-US" sz="1600" b="1">
                    <a:solidFill>
                      <a:schemeClr val="accent6">
                        <a:lumMod val="50000"/>
                      </a:schemeClr>
                    </a:solidFill>
                    <a:latin typeface="等线" panose="02010600030101010101" pitchFamily="2" charset="-122"/>
                    <a:ea typeface="等线" panose="02010600030101010101" pitchFamily="2" charset="-122"/>
                  </a:rPr>
                  <a:t>二元谓词符号</a:t>
                </a:r>
                <a14:m>
                  <m:oMath xmlns:m="http://schemas.openxmlformats.org/officeDocument/2006/math">
                    <m:r>
                      <a:rPr lang="en-US" altLang="zh-CN" sz="1600" b="1" i="1" smtClean="0">
                        <a:solidFill>
                          <a:schemeClr val="accent6">
                            <a:lumMod val="50000"/>
                          </a:schemeClr>
                        </a:solidFill>
                        <a:latin typeface="Cambria Math" panose="02040503050406030204" pitchFamily="18" charset="0"/>
                        <a:ea typeface="宋体" panose="02010600030101010101" pitchFamily="2" charset="-122"/>
                      </a:rPr>
                      <m:t>&gt;</m:t>
                    </m:r>
                    <m:r>
                      <a:rPr lang="en-US" altLang="zh-CN" sz="1600" b="1" i="1">
                        <a:solidFill>
                          <a:schemeClr val="accent6">
                            <a:lumMod val="50000"/>
                          </a:schemeClr>
                        </a:solidFill>
                        <a:latin typeface="Cambria Math" panose="02040503050406030204" pitchFamily="18" charset="0"/>
                        <a:ea typeface="宋体" panose="02010600030101010101" pitchFamily="2" charset="-122"/>
                      </a:rPr>
                      <m:t>, =</m:t>
                    </m:r>
                  </m:oMath>
                </a14:m>
                <a:r>
                  <a:rPr lang="zh-CN" altLang="en-US" sz="1600" b="1">
                    <a:solidFill>
                      <a:schemeClr val="accent6">
                        <a:lumMod val="50000"/>
                      </a:schemeClr>
                    </a:solidFill>
                    <a:latin typeface="等线" panose="02010600030101010101" pitchFamily="2" charset="-122"/>
                    <a:ea typeface="等线" panose="02010600030101010101" pitchFamily="2" charset="-122"/>
                  </a:rPr>
                  <a:t>分别解释</a:t>
                </a:r>
                <a14:m>
                  <m:oMath xmlns:m="http://schemas.openxmlformats.org/officeDocument/2006/math">
                    <m:r>
                      <a:rPr lang="en-US" altLang="zh-CN" sz="1600" b="1" i="1">
                        <a:solidFill>
                          <a:schemeClr val="accent6">
                            <a:lumMod val="50000"/>
                          </a:schemeClr>
                        </a:solidFill>
                        <a:latin typeface="Cambria Math" panose="02040503050406030204" pitchFamily="18" charset="0"/>
                        <a:ea typeface="Cambria Math" panose="02040503050406030204" pitchFamily="18" charset="0"/>
                      </a:rPr>
                      <m:t>ℕ</m:t>
                    </m:r>
                  </m:oMath>
                </a14:m>
                <a:r>
                  <a:rPr lang="zh-CN" altLang="en-US" sz="1600" b="1">
                    <a:solidFill>
                      <a:schemeClr val="accent6">
                        <a:lumMod val="50000"/>
                      </a:schemeClr>
                    </a:solidFill>
                    <a:latin typeface="等线" panose="02010600030101010101" pitchFamily="2" charset="-122"/>
                    <a:ea typeface="等线" panose="02010600030101010101" pitchFamily="2" charset="-122"/>
                  </a:rPr>
                  <a:t>上的大于和相等关系</a:t>
                </a:r>
              </a:p>
            </p:txBody>
          </p:sp>
        </mc:Choice>
        <mc:Fallback xmlns="">
          <p:sp>
            <p:nvSpPr>
              <p:cNvPr id="8" name="文本框 7">
                <a:extLst>
                  <a:ext uri="{FF2B5EF4-FFF2-40B4-BE49-F238E27FC236}">
                    <a16:creationId xmlns:a16="http://schemas.microsoft.com/office/drawing/2014/main" id="{44F7F531-2D63-4A1F-A72B-EBF58C7306B9}"/>
                  </a:ext>
                </a:extLst>
              </p:cNvPr>
              <p:cNvSpPr txBox="1">
                <a:spLocks noRot="1" noChangeAspect="1" noMove="1" noResize="1" noEditPoints="1" noAdjustHandles="1" noChangeArrowheads="1" noChangeShapeType="1" noTextEdit="1"/>
              </p:cNvSpPr>
              <p:nvPr/>
            </p:nvSpPr>
            <p:spPr>
              <a:xfrm>
                <a:off x="1095860" y="1109811"/>
                <a:ext cx="6952272" cy="1461939"/>
              </a:xfrm>
              <a:prstGeom prst="rect">
                <a:avLst/>
              </a:prstGeom>
              <a:blipFill>
                <a:blip r:embed="rId2"/>
                <a:stretch>
                  <a:fillRect l="-438" t="-1240" b="-4132"/>
                </a:stretch>
              </a:blipFill>
              <a:ln w="12700">
                <a:solidFill>
                  <a:schemeClr val="accent1">
                    <a:shade val="5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20D55B6-494A-4802-913D-61A007710209}"/>
                  </a:ext>
                </a:extLst>
              </p:cNvPr>
              <p:cNvSpPr txBox="1"/>
              <p:nvPr/>
            </p:nvSpPr>
            <p:spPr>
              <a:xfrm>
                <a:off x="1095860" y="2953979"/>
                <a:ext cx="3989901" cy="1323439"/>
              </a:xfrm>
              <a:prstGeom prst="rect">
                <a:avLst/>
              </a:prstGeom>
              <a:solidFill>
                <a:schemeClr val="accent6">
                  <a:lumMod val="20000"/>
                  <a:lumOff val="80000"/>
                  <a:alpha val="50000"/>
                </a:schemeClr>
              </a:solidFill>
            </p:spPr>
            <p:txBody>
              <a:bodyPr wrap="square" rtlCol="0">
                <a:spAutoFit/>
              </a:bodyPr>
              <a:lstStyle/>
              <a:p>
                <a:pPr>
                  <a:lnSpc>
                    <a:spcPts val="2100"/>
                  </a:lnSpc>
                  <a:spcBef>
                    <a:spcPts val="450"/>
                  </a:spcBef>
                  <a:spcAft>
                    <a:spcPts val="450"/>
                  </a:spcAft>
                </a:pPr>
                <a:r>
                  <a:rPr lang="zh-CN" altLang="en-US" sz="1600" b="1">
                    <a:solidFill>
                      <a:srgbClr val="002060"/>
                    </a:solidFill>
                    <a:latin typeface="楷体" panose="02010609060101010101" pitchFamily="49" charset="-122"/>
                    <a:ea typeface="楷体" panose="02010609060101010101" pitchFamily="49" charset="-122"/>
                  </a:rPr>
                  <a:t>确定下面公式的真值：</a:t>
                </a:r>
                <a:endParaRPr lang="en-US" altLang="zh-CN" sz="1600" b="1">
                  <a:solidFill>
                    <a:srgbClr val="002060"/>
                  </a:solidFill>
                  <a:latin typeface="楷体" panose="02010609060101010101" pitchFamily="49" charset="-122"/>
                  <a:ea typeface="楷体" panose="02010609060101010101" pitchFamily="49" charset="-122"/>
                </a:endParaRPr>
              </a:p>
              <a:p>
                <a:pPr algn="ctr">
                  <a:lnSpc>
                    <a:spcPts val="3000"/>
                  </a:lnSpc>
                  <a:spcBef>
                    <a:spcPts val="450"/>
                  </a:spcBef>
                  <a:spcAft>
                    <a:spcPts val="450"/>
                  </a:spcAft>
                </a:pPr>
                <a14:m>
                  <m:oMathPara xmlns:m="http://schemas.openxmlformats.org/officeDocument/2006/math">
                    <m:oMathParaPr>
                      <m:jc m:val="centerGroup"/>
                    </m:oMathParaPr>
                    <m:oMath xmlns:m="http://schemas.openxmlformats.org/officeDocument/2006/math">
                      <m:r>
                        <a:rPr lang="es-ES" altLang="zh-CN" sz="1600" b="1" i="1">
                          <a:solidFill>
                            <a:schemeClr val="accent2">
                              <a:lumMod val="50000"/>
                            </a:schemeClr>
                          </a:solidFill>
                          <a:latin typeface="Cambria Math" panose="02040503050406030204" pitchFamily="18" charset="0"/>
                        </a:rPr>
                        <m:t>∀</m:t>
                      </m:r>
                      <m:r>
                        <a:rPr lang="es-ES" altLang="zh-CN" sz="1600" b="1" i="1">
                          <a:solidFill>
                            <a:schemeClr val="accent2">
                              <a:lumMod val="50000"/>
                            </a:schemeClr>
                          </a:solidFill>
                          <a:latin typeface="Cambria Math" panose="02040503050406030204" pitchFamily="18" charset="0"/>
                        </a:rPr>
                        <m:t>𝒙</m:t>
                      </m:r>
                      <m:d>
                        <m:dPr>
                          <m:ctrlPr>
                            <a:rPr lang="es-ES" altLang="zh-CN" sz="1600" b="1" i="1">
                              <a:solidFill>
                                <a:schemeClr val="accent2">
                                  <a:lumMod val="50000"/>
                                </a:schemeClr>
                              </a:solidFill>
                              <a:latin typeface="Cambria Math" panose="02040503050406030204" pitchFamily="18" charset="0"/>
                            </a:rPr>
                          </m:ctrlPr>
                        </m:dPr>
                        <m:e>
                          <m:d>
                            <m:dPr>
                              <m:ctrlPr>
                                <a:rPr lang="es-ES" altLang="zh-CN" sz="1600" b="1" i="1">
                                  <a:solidFill>
                                    <a:schemeClr val="accent2">
                                      <a:lumMod val="50000"/>
                                    </a:schemeClr>
                                  </a:solidFill>
                                  <a:latin typeface="Cambria Math" panose="02040503050406030204" pitchFamily="18" charset="0"/>
                                </a:rPr>
                              </m:ctrlPr>
                            </m:dPr>
                            <m:e>
                              <m:r>
                                <a:rPr lang="es-ES" altLang="zh-CN" sz="1600" b="1" i="1">
                                  <a:solidFill>
                                    <a:schemeClr val="accent2">
                                      <a:lumMod val="50000"/>
                                    </a:schemeClr>
                                  </a:solidFill>
                                  <a:latin typeface="Cambria Math" panose="02040503050406030204" pitchFamily="18" charset="0"/>
                                </a:rPr>
                                <m:t>𝟎</m:t>
                              </m:r>
                              <m:r>
                                <a:rPr lang="es-ES" altLang="zh-CN" sz="1600" b="1" i="1">
                                  <a:solidFill>
                                    <a:schemeClr val="accent2">
                                      <a:lumMod val="50000"/>
                                    </a:schemeClr>
                                  </a:solidFill>
                                  <a:latin typeface="Cambria Math" panose="02040503050406030204" pitchFamily="18" charset="0"/>
                                </a:rPr>
                                <m:t>≤</m:t>
                              </m:r>
                              <m:r>
                                <a:rPr lang="es-ES" altLang="zh-CN" sz="1600" b="1" i="1">
                                  <a:solidFill>
                                    <a:schemeClr val="accent2">
                                      <a:lumMod val="50000"/>
                                    </a:schemeClr>
                                  </a:solidFill>
                                  <a:latin typeface="Cambria Math" panose="02040503050406030204" pitchFamily="18" charset="0"/>
                                </a:rPr>
                                <m:t>𝒙</m:t>
                              </m:r>
                            </m:e>
                          </m:d>
                          <m:r>
                            <a:rPr lang="es-ES" altLang="zh-CN" sz="1600" b="1" i="1">
                              <a:solidFill>
                                <a:schemeClr val="accent2">
                                  <a:lumMod val="50000"/>
                                </a:schemeClr>
                              </a:solidFill>
                              <a:latin typeface="Cambria Math" panose="02040503050406030204" pitchFamily="18" charset="0"/>
                            </a:rPr>
                            <m:t>→∃</m:t>
                          </m:r>
                          <m:r>
                            <a:rPr lang="es-ES" altLang="zh-CN" sz="1600" b="1" i="1">
                              <a:solidFill>
                                <a:schemeClr val="accent2">
                                  <a:lumMod val="50000"/>
                                </a:schemeClr>
                              </a:solidFill>
                              <a:latin typeface="Cambria Math" panose="02040503050406030204" pitchFamily="18" charset="0"/>
                            </a:rPr>
                            <m:t>𝒚</m:t>
                          </m:r>
                          <m:d>
                            <m:dPr>
                              <m:ctrlPr>
                                <a:rPr lang="es-ES" altLang="zh-CN" sz="1600" b="1" i="1">
                                  <a:solidFill>
                                    <a:schemeClr val="accent2">
                                      <a:lumMod val="50000"/>
                                    </a:schemeClr>
                                  </a:solidFill>
                                  <a:latin typeface="Cambria Math" panose="02040503050406030204" pitchFamily="18" charset="0"/>
                                </a:rPr>
                              </m:ctrlPr>
                            </m:dPr>
                            <m:e>
                              <m:r>
                                <a:rPr lang="es-ES" altLang="zh-CN" sz="1600" b="1" i="1">
                                  <a:solidFill>
                                    <a:schemeClr val="accent2">
                                      <a:lumMod val="50000"/>
                                    </a:schemeClr>
                                  </a:solidFill>
                                  <a:latin typeface="Cambria Math" panose="02040503050406030204" pitchFamily="18" charset="0"/>
                                </a:rPr>
                                <m:t>𝒙</m:t>
                              </m:r>
                              <m:r>
                                <a:rPr lang="es-ES" altLang="zh-CN" sz="1600" b="1" i="1">
                                  <a:solidFill>
                                    <a:schemeClr val="accent2">
                                      <a:lumMod val="50000"/>
                                    </a:schemeClr>
                                  </a:solidFill>
                                  <a:latin typeface="Cambria Math" panose="02040503050406030204" pitchFamily="18" charset="0"/>
                                </a:rPr>
                                <m:t> = </m:t>
                              </m:r>
                              <m:r>
                                <a:rPr lang="es-ES" altLang="zh-CN" sz="1600" b="1" i="1">
                                  <a:solidFill>
                                    <a:schemeClr val="accent2">
                                      <a:lumMod val="50000"/>
                                    </a:schemeClr>
                                  </a:solidFill>
                                  <a:latin typeface="Cambria Math" panose="02040503050406030204" pitchFamily="18" charset="0"/>
                                </a:rPr>
                                <m:t>𝒚</m:t>
                              </m:r>
                              <m:r>
                                <a:rPr lang="es-ES" altLang="zh-CN" sz="1600" b="1" i="1">
                                  <a:solidFill>
                                    <a:schemeClr val="accent2">
                                      <a:lumMod val="50000"/>
                                    </a:schemeClr>
                                  </a:solidFill>
                                  <a:latin typeface="Cambria Math" panose="02040503050406030204" pitchFamily="18" charset="0"/>
                                </a:rPr>
                                <m:t> ∗ </m:t>
                              </m:r>
                              <m:r>
                                <a:rPr lang="es-ES" altLang="zh-CN" sz="1600" b="1" i="1">
                                  <a:solidFill>
                                    <a:schemeClr val="accent2">
                                      <a:lumMod val="50000"/>
                                    </a:schemeClr>
                                  </a:solidFill>
                                  <a:latin typeface="Cambria Math" panose="02040503050406030204" pitchFamily="18" charset="0"/>
                                </a:rPr>
                                <m:t>𝒚</m:t>
                              </m:r>
                            </m:e>
                          </m:d>
                        </m:e>
                      </m:d>
                    </m:oMath>
                  </m:oMathPara>
                </a14:m>
                <a:endParaRPr lang="es-ES" altLang="zh-CN" sz="1600" b="1">
                  <a:solidFill>
                    <a:schemeClr val="accent2">
                      <a:lumMod val="50000"/>
                    </a:schemeClr>
                  </a:solidFill>
                </a:endParaRPr>
              </a:p>
              <a:p>
                <a:pPr algn="ctr">
                  <a:lnSpc>
                    <a:spcPts val="3000"/>
                  </a:lnSpc>
                  <a:spcBef>
                    <a:spcPts val="450"/>
                  </a:spcBef>
                  <a:spcAft>
                    <a:spcPts val="450"/>
                  </a:spcAft>
                </a:pPr>
                <a14:m>
                  <m:oMathPara xmlns:m="http://schemas.openxmlformats.org/officeDocument/2006/math">
                    <m:oMathParaPr>
                      <m:jc m:val="centerGroup"/>
                    </m:oMathParaPr>
                    <m:oMath xmlns:m="http://schemas.openxmlformats.org/officeDocument/2006/math">
                      <m:d>
                        <m:dPr>
                          <m:ctrlPr>
                            <a:rPr lang="es-ES" altLang="zh-CN" sz="1600" b="1" i="1">
                              <a:solidFill>
                                <a:schemeClr val="accent2">
                                  <a:lumMod val="50000"/>
                                </a:schemeClr>
                              </a:solidFill>
                              <a:latin typeface="Cambria Math" panose="02040503050406030204" pitchFamily="18" charset="0"/>
                            </a:rPr>
                          </m:ctrlPr>
                        </m:dPr>
                        <m:e>
                          <m:r>
                            <a:rPr lang="es-ES" altLang="zh-CN" sz="1600" b="1" i="1">
                              <a:solidFill>
                                <a:schemeClr val="accent2">
                                  <a:lumMod val="50000"/>
                                </a:schemeClr>
                              </a:solidFill>
                              <a:latin typeface="Cambria Math" panose="02040503050406030204" pitchFamily="18" charset="0"/>
                            </a:rPr>
                            <m:t>∃</m:t>
                          </m:r>
                          <m:r>
                            <a:rPr lang="es-ES" altLang="zh-CN" sz="1600" b="1" i="1">
                              <a:solidFill>
                                <a:schemeClr val="accent2">
                                  <a:lumMod val="50000"/>
                                </a:schemeClr>
                              </a:solidFill>
                              <a:latin typeface="Cambria Math" panose="02040503050406030204" pitchFamily="18" charset="0"/>
                            </a:rPr>
                            <m:t>𝒙</m:t>
                          </m:r>
                          <m:r>
                            <a:rPr lang="es-ES" altLang="zh-CN" sz="1600" b="1" i="1">
                              <a:solidFill>
                                <a:schemeClr val="accent2">
                                  <a:lumMod val="50000"/>
                                </a:schemeClr>
                              </a:solidFill>
                              <a:latin typeface="Cambria Math" panose="02040503050406030204" pitchFamily="18" charset="0"/>
                            </a:rPr>
                            <m:t>∀</m:t>
                          </m:r>
                          <m:r>
                            <a:rPr lang="es-ES" altLang="zh-CN" sz="1600" b="1" i="1">
                              <a:solidFill>
                                <a:schemeClr val="accent2">
                                  <a:lumMod val="50000"/>
                                </a:schemeClr>
                              </a:solidFill>
                              <a:latin typeface="Cambria Math" panose="02040503050406030204" pitchFamily="18" charset="0"/>
                            </a:rPr>
                            <m:t>𝒚</m:t>
                          </m:r>
                          <m:d>
                            <m:dPr>
                              <m:ctrlPr>
                                <a:rPr lang="es-ES" altLang="zh-CN" sz="1600" b="1" i="1">
                                  <a:solidFill>
                                    <a:schemeClr val="accent2">
                                      <a:lumMod val="50000"/>
                                    </a:schemeClr>
                                  </a:solidFill>
                                  <a:latin typeface="Cambria Math" panose="02040503050406030204" pitchFamily="18" charset="0"/>
                                </a:rPr>
                              </m:ctrlPr>
                            </m:dPr>
                            <m:e>
                              <m:r>
                                <a:rPr lang="es-ES" altLang="zh-CN" sz="1600" b="1" i="1">
                                  <a:solidFill>
                                    <a:schemeClr val="accent2">
                                      <a:lumMod val="50000"/>
                                    </a:schemeClr>
                                  </a:solidFill>
                                  <a:latin typeface="Cambria Math" panose="02040503050406030204" pitchFamily="18" charset="0"/>
                                </a:rPr>
                                <m:t>𝒙</m:t>
                              </m:r>
                              <m:r>
                                <a:rPr lang="es-ES" altLang="zh-CN" sz="1600" b="1" i="1">
                                  <a:solidFill>
                                    <a:schemeClr val="accent2">
                                      <a:lumMod val="50000"/>
                                    </a:schemeClr>
                                  </a:solidFill>
                                  <a:latin typeface="Cambria Math" panose="02040503050406030204" pitchFamily="18" charset="0"/>
                                </a:rPr>
                                <m:t> + </m:t>
                              </m:r>
                              <m:r>
                                <a:rPr lang="es-ES" altLang="zh-CN" sz="1600" b="1" i="1">
                                  <a:solidFill>
                                    <a:schemeClr val="accent2">
                                      <a:lumMod val="50000"/>
                                    </a:schemeClr>
                                  </a:solidFill>
                                  <a:latin typeface="Cambria Math" panose="02040503050406030204" pitchFamily="18" charset="0"/>
                                </a:rPr>
                                <m:t>𝒚</m:t>
                              </m:r>
                              <m:r>
                                <a:rPr lang="es-ES" altLang="zh-CN" sz="1600" b="1" i="1">
                                  <a:solidFill>
                                    <a:schemeClr val="accent2">
                                      <a:lumMod val="50000"/>
                                    </a:schemeClr>
                                  </a:solidFill>
                                  <a:latin typeface="Cambria Math" panose="02040503050406030204" pitchFamily="18" charset="0"/>
                                </a:rPr>
                                <m:t> = </m:t>
                              </m:r>
                              <m:r>
                                <a:rPr lang="es-ES" altLang="zh-CN" sz="1600" b="1" i="1">
                                  <a:solidFill>
                                    <a:schemeClr val="accent2">
                                      <a:lumMod val="50000"/>
                                    </a:schemeClr>
                                  </a:solidFill>
                                  <a:latin typeface="Cambria Math" panose="02040503050406030204" pitchFamily="18" charset="0"/>
                                </a:rPr>
                                <m:t>𝒚</m:t>
                              </m:r>
                            </m:e>
                          </m:d>
                          <m:r>
                            <a:rPr lang="es-ES" altLang="zh-CN" sz="1600" b="1" i="1">
                              <a:solidFill>
                                <a:schemeClr val="accent2">
                                  <a:lumMod val="50000"/>
                                </a:schemeClr>
                              </a:solidFill>
                              <a:latin typeface="Cambria Math" panose="02040503050406030204" pitchFamily="18" charset="0"/>
                            </a:rPr>
                            <m:t>∧∀</m:t>
                          </m:r>
                          <m:r>
                            <a:rPr lang="es-ES" altLang="zh-CN" sz="1600" b="1" i="1">
                              <a:solidFill>
                                <a:schemeClr val="accent2">
                                  <a:lumMod val="50000"/>
                                </a:schemeClr>
                              </a:solidFill>
                              <a:latin typeface="Cambria Math" panose="02040503050406030204" pitchFamily="18" charset="0"/>
                            </a:rPr>
                            <m:t>𝒙</m:t>
                          </m:r>
                          <m:r>
                            <a:rPr lang="es-ES" altLang="zh-CN" sz="1600" b="1" i="1">
                              <a:solidFill>
                                <a:schemeClr val="accent2">
                                  <a:lumMod val="50000"/>
                                </a:schemeClr>
                              </a:solidFill>
                              <a:latin typeface="Cambria Math" panose="02040503050406030204" pitchFamily="18" charset="0"/>
                            </a:rPr>
                            <m:t>∃</m:t>
                          </m:r>
                          <m:r>
                            <a:rPr lang="es-ES" altLang="zh-CN" sz="1600" b="1" i="1">
                              <a:solidFill>
                                <a:schemeClr val="accent2">
                                  <a:lumMod val="50000"/>
                                </a:schemeClr>
                              </a:solidFill>
                              <a:latin typeface="Cambria Math" panose="02040503050406030204" pitchFamily="18" charset="0"/>
                            </a:rPr>
                            <m:t>𝒚</m:t>
                          </m:r>
                          <m:d>
                            <m:dPr>
                              <m:ctrlPr>
                                <a:rPr lang="es-ES" altLang="zh-CN" sz="1600" b="1" i="1">
                                  <a:solidFill>
                                    <a:schemeClr val="accent2">
                                      <a:lumMod val="50000"/>
                                    </a:schemeClr>
                                  </a:solidFill>
                                  <a:latin typeface="Cambria Math" panose="02040503050406030204" pitchFamily="18" charset="0"/>
                                </a:rPr>
                              </m:ctrlPr>
                            </m:dPr>
                            <m:e>
                              <m:r>
                                <a:rPr lang="es-ES" altLang="zh-CN" sz="1600" b="1" i="1">
                                  <a:solidFill>
                                    <a:schemeClr val="accent2">
                                      <a:lumMod val="50000"/>
                                    </a:schemeClr>
                                  </a:solidFill>
                                  <a:latin typeface="Cambria Math" panose="02040503050406030204" pitchFamily="18" charset="0"/>
                                </a:rPr>
                                <m:t>𝒙</m:t>
                              </m:r>
                              <m:r>
                                <a:rPr lang="es-ES" altLang="zh-CN" sz="1600" b="1" i="1">
                                  <a:solidFill>
                                    <a:schemeClr val="accent2">
                                      <a:lumMod val="50000"/>
                                    </a:schemeClr>
                                  </a:solidFill>
                                  <a:latin typeface="Cambria Math" panose="02040503050406030204" pitchFamily="18" charset="0"/>
                                </a:rPr>
                                <m:t> ∗ </m:t>
                              </m:r>
                              <m:r>
                                <a:rPr lang="es-ES" altLang="zh-CN" sz="1600" b="1" i="1">
                                  <a:solidFill>
                                    <a:schemeClr val="accent2">
                                      <a:lumMod val="50000"/>
                                    </a:schemeClr>
                                  </a:solidFill>
                                  <a:latin typeface="Cambria Math" panose="02040503050406030204" pitchFamily="18" charset="0"/>
                                </a:rPr>
                                <m:t>𝒚</m:t>
                              </m:r>
                              <m:r>
                                <a:rPr lang="es-ES" altLang="zh-CN" sz="1600" b="1" i="1">
                                  <a:solidFill>
                                    <a:schemeClr val="accent2">
                                      <a:lumMod val="50000"/>
                                    </a:schemeClr>
                                  </a:solidFill>
                                  <a:latin typeface="Cambria Math" panose="02040503050406030204" pitchFamily="18" charset="0"/>
                                </a:rPr>
                                <m:t> = </m:t>
                              </m:r>
                              <m:r>
                                <a:rPr lang="es-ES" altLang="zh-CN" sz="1600" b="1" i="1">
                                  <a:solidFill>
                                    <a:schemeClr val="accent2">
                                      <a:lumMod val="50000"/>
                                    </a:schemeClr>
                                  </a:solidFill>
                                  <a:latin typeface="Cambria Math" panose="02040503050406030204" pitchFamily="18" charset="0"/>
                                </a:rPr>
                                <m:t>𝟏</m:t>
                              </m:r>
                            </m:e>
                          </m:d>
                        </m:e>
                      </m:d>
                    </m:oMath>
                  </m:oMathPara>
                </a14:m>
                <a:endParaRPr lang="es-ES" altLang="zh-CN" sz="10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720D55B6-494A-4802-913D-61A007710209}"/>
                  </a:ext>
                </a:extLst>
              </p:cNvPr>
              <p:cNvSpPr txBox="1">
                <a:spLocks noRot="1" noChangeAspect="1" noMove="1" noResize="1" noEditPoints="1" noAdjustHandles="1" noChangeArrowheads="1" noChangeShapeType="1" noTextEdit="1"/>
              </p:cNvSpPr>
              <p:nvPr/>
            </p:nvSpPr>
            <p:spPr>
              <a:xfrm>
                <a:off x="1095860" y="2953979"/>
                <a:ext cx="3989901" cy="1323439"/>
              </a:xfrm>
              <a:prstGeom prst="rect">
                <a:avLst/>
              </a:prstGeom>
              <a:blipFill>
                <a:blip r:embed="rId3"/>
                <a:stretch>
                  <a:fillRect l="-917" t="-18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B528D05-D22F-49ED-A2D3-3EAE5A3C0609}"/>
                  </a:ext>
                </a:extLst>
              </p:cNvPr>
              <p:cNvSpPr txBox="1"/>
              <p:nvPr/>
            </p:nvSpPr>
            <p:spPr>
              <a:xfrm>
                <a:off x="5321430" y="2953979"/>
                <a:ext cx="2726702" cy="1312539"/>
              </a:xfrm>
              <a:prstGeom prst="rect">
                <a:avLst/>
              </a:prstGeom>
              <a:solidFill>
                <a:schemeClr val="accent4">
                  <a:lumMod val="20000"/>
                  <a:lumOff val="80000"/>
                </a:schemeClr>
              </a:solidFill>
            </p:spPr>
            <p:txBody>
              <a:bodyPr wrap="square" rtlCol="0">
                <a:spAutoFit/>
              </a:bodyPr>
              <a:lstStyle/>
              <a:p>
                <a:pPr>
                  <a:lnSpc>
                    <a:spcPts val="1800"/>
                  </a:lnSpc>
                  <a:spcBef>
                    <a:spcPts val="600"/>
                  </a:spcBef>
                  <a:spcAft>
                    <a:spcPts val="600"/>
                  </a:spcAft>
                </a:pPr>
                <a:r>
                  <a:rPr lang="zh-CN" altLang="en-US" sz="1400" b="1">
                    <a:solidFill>
                      <a:schemeClr val="accent2">
                        <a:lumMod val="50000"/>
                      </a:schemeClr>
                    </a:solidFill>
                  </a:rPr>
                  <a:t>为方便起见</a:t>
                </a:r>
                <a:endParaRPr lang="en-US" altLang="zh-CN" sz="1400" b="1">
                  <a:solidFill>
                    <a:schemeClr val="accent2">
                      <a:lumMod val="50000"/>
                    </a:schemeClr>
                  </a:solidFill>
                </a:endParaRPr>
              </a:p>
              <a:p>
                <a:pPr marL="285750" indent="-285750">
                  <a:lnSpc>
                    <a:spcPts val="1800"/>
                  </a:lnSpc>
                  <a:spcBef>
                    <a:spcPts val="600"/>
                  </a:spcBef>
                  <a:spcAft>
                    <a:spcPts val="600"/>
                  </a:spcAft>
                  <a:buFont typeface="Arial" panose="020B0604020202020204" pitchFamily="34" charset="0"/>
                  <a:buChar char="•"/>
                </a:pPr>
                <a:r>
                  <a:rPr lang="zh-CN" altLang="en-US" sz="1400" b="1">
                    <a:solidFill>
                      <a:schemeClr val="accent2">
                        <a:lumMod val="50000"/>
                      </a:schemeClr>
                    </a:solidFill>
                  </a:rPr>
                  <a:t>将闭项</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𝟎</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记为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𝟏</m:t>
                    </m:r>
                  </m:oMath>
                </a14:m>
                <a:r>
                  <a:rPr lang="en-US" altLang="zh-CN"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𝟎</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记为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𝟐</m:t>
                    </m:r>
                  </m:oMath>
                </a14:m>
                <a:r>
                  <a:rPr lang="zh-CN" altLang="en-US" sz="1400" b="1">
                    <a:solidFill>
                      <a:schemeClr val="accent2">
                        <a:lumMod val="50000"/>
                      </a:schemeClr>
                    </a:solidFill>
                  </a:rPr>
                  <a:t>等等</a:t>
                </a:r>
                <a:endParaRPr lang="en-US" altLang="zh-CN" sz="1400" b="1">
                  <a:solidFill>
                    <a:schemeClr val="accent2">
                      <a:lumMod val="50000"/>
                    </a:schemeClr>
                  </a:solidFill>
                </a:endParaRPr>
              </a:p>
              <a:p>
                <a:pPr marL="285750" indent="-285750">
                  <a:lnSpc>
                    <a:spcPts val="1800"/>
                  </a:lnSpc>
                  <a:spcBef>
                    <a:spcPts val="600"/>
                  </a:spcBef>
                  <a:spcAft>
                    <a:spcPts val="600"/>
                  </a:spcAft>
                  <a:buFont typeface="Arial" panose="020B0604020202020204" pitchFamily="34" charset="0"/>
                  <a:buChar char="•"/>
                </a:pPr>
                <a:r>
                  <a:rPr lang="zh-CN" altLang="en-US" sz="1400" b="1">
                    <a:solidFill>
                      <a:schemeClr val="accent2">
                        <a:lumMod val="50000"/>
                      </a:schemeClr>
                    </a:solidFill>
                  </a:rPr>
                  <a:t>将原子公式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𝒕</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&gt;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𝒕</m:t>
                            </m:r>
                          </m:e>
                          <m:sub>
                            <m:r>
                              <a:rPr lang="en-US" altLang="zh-CN" sz="1400" b="1" i="1" smtClean="0">
                                <a:solidFill>
                                  <a:schemeClr val="accent2">
                                    <a:lumMod val="50000"/>
                                  </a:schemeClr>
                                </a:solidFill>
                                <a:latin typeface="Cambria Math" panose="02040503050406030204" pitchFamily="18" charset="0"/>
                              </a:rPr>
                              <m:t>𝟐</m:t>
                            </m:r>
                          </m:sub>
                        </m:sSub>
                      </m:e>
                    </m:d>
                  </m:oMath>
                </a14:m>
                <a:r>
                  <a:rPr lang="zh-CN" altLang="en-US" sz="1400" b="1">
                    <a:solidFill>
                      <a:schemeClr val="accent2">
                        <a:lumMod val="50000"/>
                      </a:schemeClr>
                    </a:solidFill>
                  </a:rPr>
                  <a:t>记为</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𝒕</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𝒕</m:t>
                        </m:r>
                      </m:e>
                      <m:sub>
                        <m:r>
                          <a:rPr lang="en-US" altLang="zh-CN" sz="1400" b="1" i="1" smtClean="0">
                            <a:solidFill>
                              <a:schemeClr val="accent2">
                                <a:lumMod val="50000"/>
                              </a:schemeClr>
                            </a:solidFill>
                            <a:latin typeface="Cambria Math" panose="02040503050406030204" pitchFamily="18" charset="0"/>
                          </a:rPr>
                          <m:t>𝟐</m:t>
                        </m:r>
                      </m:sub>
                    </m:sSub>
                  </m:oMath>
                </a14:m>
                <a:endParaRPr lang="zh-CN" altLang="en-US" sz="14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AB528D05-D22F-49ED-A2D3-3EAE5A3C0609}"/>
                  </a:ext>
                </a:extLst>
              </p:cNvPr>
              <p:cNvSpPr txBox="1">
                <a:spLocks noRot="1" noChangeAspect="1" noMove="1" noResize="1" noEditPoints="1" noAdjustHandles="1" noChangeArrowheads="1" noChangeShapeType="1" noTextEdit="1"/>
              </p:cNvSpPr>
              <p:nvPr/>
            </p:nvSpPr>
            <p:spPr>
              <a:xfrm>
                <a:off x="5321430" y="2953979"/>
                <a:ext cx="2726702" cy="1312539"/>
              </a:xfrm>
              <a:prstGeom prst="rect">
                <a:avLst/>
              </a:prstGeom>
              <a:blipFill>
                <a:blip r:embed="rId4"/>
                <a:stretch>
                  <a:fillRect l="-671" t="-4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7293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一阶逻辑公式的真值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一阶逻辑公式在无穷论域的真值确定</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26</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C2A9D33-9372-4835-9871-ED0F43456D6F}"/>
                  </a:ext>
                </a:extLst>
              </p:cNvPr>
              <p:cNvSpPr txBox="1"/>
              <p:nvPr/>
            </p:nvSpPr>
            <p:spPr>
              <a:xfrm>
                <a:off x="763825" y="923724"/>
                <a:ext cx="4035287" cy="1054135"/>
              </a:xfrm>
              <a:prstGeom prst="rect">
                <a:avLst/>
              </a:prstGeom>
              <a:solidFill>
                <a:schemeClr val="accent2">
                  <a:lumMod val="20000"/>
                  <a:lumOff val="80000"/>
                  <a:alpha val="25000"/>
                </a:schemeClr>
              </a:solidFill>
              <a:ln w="12700">
                <a:solidFill>
                  <a:schemeClr val="accent1">
                    <a:shade val="50000"/>
                  </a:schemeClr>
                </a:solidFill>
                <a:prstDash val="sysDash"/>
              </a:ln>
            </p:spPr>
            <p:txBody>
              <a:bodyPr wrap="square" rtlCol="0">
                <a:spAutoFit/>
              </a:bodyPr>
              <a:lstStyle/>
              <a:p>
                <a:pPr>
                  <a:spcBef>
                    <a:spcPts val="450"/>
                  </a:spcBef>
                </a:pPr>
                <a:r>
                  <a:rPr lang="zh-CN" altLang="en-US" sz="1400" b="1">
                    <a:solidFill>
                      <a:srgbClr val="002060"/>
                    </a:solidFill>
                    <a:latin typeface="楷体" panose="02010609060101010101" pitchFamily="49" charset="-122"/>
                    <a:ea typeface="楷体" panose="02010609060101010101" pitchFamily="49" charset="-122"/>
                  </a:rPr>
                  <a:t>给定一阶算术语言的标准解释，论域是</a:t>
                </a:r>
                <a14:m>
                  <m:oMath xmlns:m="http://schemas.openxmlformats.org/officeDocument/2006/math">
                    <m:r>
                      <a:rPr lang="en-US" altLang="zh-CN" sz="1400" b="1" i="1">
                        <a:solidFill>
                          <a:srgbClr val="002060"/>
                        </a:solidFill>
                        <a:latin typeface="Cambria Math" panose="02040503050406030204" pitchFamily="18" charset="0"/>
                        <a:ea typeface="Cambria Math" panose="02040503050406030204" pitchFamily="18" charset="0"/>
                      </a:rPr>
                      <m:t>ℕ</m:t>
                    </m:r>
                  </m:oMath>
                </a14:m>
                <a:endParaRPr lang="en-US" altLang="zh-CN" sz="1400" b="1">
                  <a:solidFill>
                    <a:srgbClr val="002060"/>
                  </a:solidFill>
                  <a:latin typeface="楷体" panose="02010609060101010101" pitchFamily="49" charset="-122"/>
                  <a:ea typeface="楷体" panose="02010609060101010101" pitchFamily="49" charset="-122"/>
                </a:endParaRPr>
              </a:p>
              <a:p>
                <a:pPr marL="214313" indent="-214313">
                  <a:spcBef>
                    <a:spcPts val="450"/>
                  </a:spcBef>
                  <a:buFont typeface="Arial" panose="020B0604020202020204" pitchFamily="34" charset="0"/>
                  <a:buChar char="•"/>
                </a:pPr>
                <a:r>
                  <a:rPr lang="zh-CN" altLang="en-US" sz="1200" b="1">
                    <a:solidFill>
                      <a:schemeClr val="accent6">
                        <a:lumMod val="50000"/>
                      </a:schemeClr>
                    </a:solidFill>
                    <a:latin typeface="+mn-ea"/>
                  </a:rPr>
                  <a:t>常量符号</a:t>
                </a:r>
                <a14:m>
                  <m:oMath xmlns:m="http://schemas.openxmlformats.org/officeDocument/2006/math">
                    <m:r>
                      <a:rPr lang="en-US" altLang="zh-CN" sz="1200" b="1" i="1">
                        <a:solidFill>
                          <a:schemeClr val="accent6">
                            <a:lumMod val="50000"/>
                          </a:schemeClr>
                        </a:solidFill>
                        <a:latin typeface="Cambria Math" panose="02040503050406030204" pitchFamily="18" charset="0"/>
                      </a:rPr>
                      <m:t>𝟎</m:t>
                    </m:r>
                  </m:oMath>
                </a14:m>
                <a:r>
                  <a:rPr lang="zh-CN" altLang="en-US" sz="1200" b="1">
                    <a:solidFill>
                      <a:schemeClr val="accent6">
                        <a:lumMod val="50000"/>
                      </a:schemeClr>
                    </a:solidFill>
                    <a:latin typeface="+mn-ea"/>
                  </a:rPr>
                  <a:t>解释为自然数</a:t>
                </a:r>
                <a14:m>
                  <m:oMath xmlns:m="http://schemas.openxmlformats.org/officeDocument/2006/math">
                    <m:r>
                      <a:rPr lang="en-US" altLang="zh-CN" sz="1200" b="1" i="1">
                        <a:solidFill>
                          <a:schemeClr val="accent6">
                            <a:lumMod val="50000"/>
                          </a:schemeClr>
                        </a:solidFill>
                        <a:latin typeface="Cambria Math" panose="02040503050406030204" pitchFamily="18" charset="0"/>
                      </a:rPr>
                      <m:t>𝟎</m:t>
                    </m:r>
                  </m:oMath>
                </a14:m>
                <a:r>
                  <a:rPr lang="zh-CN" altLang="en-US" sz="1200" b="1">
                    <a:solidFill>
                      <a:schemeClr val="accent6">
                        <a:lumMod val="50000"/>
                      </a:schemeClr>
                    </a:solidFill>
                    <a:latin typeface="+mn-ea"/>
                  </a:rPr>
                  <a:t>，</a:t>
                </a: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m:t>
                    </m:r>
                  </m:oMath>
                </a14:m>
                <a:r>
                  <a:rPr lang="zh-CN" altLang="en-US" sz="1200" b="1">
                    <a:solidFill>
                      <a:schemeClr val="accent6">
                        <a:lumMod val="50000"/>
                      </a:schemeClr>
                    </a:solidFill>
                    <a:latin typeface="+mn-ea"/>
                  </a:rPr>
                  <a:t>解释为</a:t>
                </a:r>
                <a14:m>
                  <m:oMath xmlns:m="http://schemas.openxmlformats.org/officeDocument/2006/math">
                    <m:r>
                      <a:rPr lang="en-US" altLang="zh-CN" sz="1200" b="1" i="1">
                        <a:solidFill>
                          <a:schemeClr val="accent6">
                            <a:lumMod val="50000"/>
                          </a:schemeClr>
                        </a:solidFill>
                        <a:latin typeface="Cambria Math" panose="02040503050406030204" pitchFamily="18" charset="0"/>
                      </a:rPr>
                      <m:t>ℕ</m:t>
                    </m:r>
                  </m:oMath>
                </a14:m>
                <a:r>
                  <a:rPr lang="zh-CN" altLang="en-US" sz="1200" b="1">
                    <a:solidFill>
                      <a:schemeClr val="accent6">
                        <a:lumMod val="50000"/>
                      </a:schemeClr>
                    </a:solidFill>
                    <a:latin typeface="+mn-ea"/>
                  </a:rPr>
                  <a:t>上的后继函数</a:t>
                </a:r>
                <a:endParaRPr lang="en-US" altLang="zh-CN" sz="1200" b="1">
                  <a:solidFill>
                    <a:schemeClr val="accent6">
                      <a:lumMod val="50000"/>
                    </a:schemeClr>
                  </a:solidFill>
                  <a:latin typeface="+mn-ea"/>
                </a:endParaRPr>
              </a:p>
              <a:p>
                <a:pPr marL="214313" indent="-214313">
                  <a:spcBef>
                    <a:spcPts val="450"/>
                  </a:spcBef>
                  <a:buFont typeface="Arial" panose="020B0604020202020204" pitchFamily="34" charset="0"/>
                  <a:buChar char="•"/>
                </a:pPr>
                <a:r>
                  <a:rPr lang="zh-CN" altLang="en-US" sz="1200" b="1">
                    <a:solidFill>
                      <a:schemeClr val="accent6">
                        <a:lumMod val="50000"/>
                      </a:schemeClr>
                    </a:solidFill>
                    <a:latin typeface="+mn-ea"/>
                  </a:rPr>
                  <a:t>二元函数符号</a:t>
                </a:r>
                <a14:m>
                  <m:oMath xmlns:m="http://schemas.openxmlformats.org/officeDocument/2006/math">
                    <m:r>
                      <a:rPr lang="en-US" altLang="zh-CN" sz="1200" b="1" i="1">
                        <a:solidFill>
                          <a:schemeClr val="accent6">
                            <a:lumMod val="50000"/>
                          </a:schemeClr>
                        </a:solidFill>
                        <a:latin typeface="Cambria Math" panose="02040503050406030204" pitchFamily="18" charset="0"/>
                      </a:rPr>
                      <m:t>+</m:t>
                    </m:r>
                  </m:oMath>
                </a14:m>
                <a:r>
                  <a:rPr lang="zh-CN" altLang="en-US" sz="1200" b="1">
                    <a:solidFill>
                      <a:schemeClr val="accent6">
                        <a:lumMod val="50000"/>
                      </a:schemeClr>
                    </a:solidFill>
                    <a:latin typeface="+mn-ea"/>
                  </a:rPr>
                  <a:t>和</a:t>
                </a:r>
                <a14:m>
                  <m:oMath xmlns:m="http://schemas.openxmlformats.org/officeDocument/2006/math">
                    <m:r>
                      <a:rPr lang="en-US" altLang="zh-CN" sz="1200" b="1" i="1">
                        <a:solidFill>
                          <a:schemeClr val="accent6">
                            <a:lumMod val="50000"/>
                          </a:schemeClr>
                        </a:solidFill>
                        <a:latin typeface="Cambria Math" panose="02040503050406030204" pitchFamily="18" charset="0"/>
                      </a:rPr>
                      <m:t>∗</m:t>
                    </m:r>
                  </m:oMath>
                </a14:m>
                <a:r>
                  <a:rPr lang="zh-CN" altLang="en-US" sz="1200" b="1">
                    <a:solidFill>
                      <a:schemeClr val="accent6">
                        <a:lumMod val="50000"/>
                      </a:schemeClr>
                    </a:solidFill>
                    <a:latin typeface="+mn-ea"/>
                  </a:rPr>
                  <a:t>分别解释为</a:t>
                </a:r>
                <a14:m>
                  <m:oMath xmlns:m="http://schemas.openxmlformats.org/officeDocument/2006/math">
                    <m:r>
                      <a:rPr lang="en-US" altLang="zh-CN" sz="1200" b="1" i="1">
                        <a:solidFill>
                          <a:schemeClr val="accent6">
                            <a:lumMod val="50000"/>
                          </a:schemeClr>
                        </a:solidFill>
                        <a:latin typeface="Cambria Math" panose="02040503050406030204" pitchFamily="18" charset="0"/>
                      </a:rPr>
                      <m:t>ℕ</m:t>
                    </m:r>
                  </m:oMath>
                </a14:m>
                <a:r>
                  <a:rPr lang="zh-CN" altLang="en-US" sz="1200" b="1">
                    <a:solidFill>
                      <a:schemeClr val="accent6">
                        <a:lumMod val="50000"/>
                      </a:schemeClr>
                    </a:solidFill>
                    <a:latin typeface="+mn-ea"/>
                  </a:rPr>
                  <a:t>上的加法和乘法运算</a:t>
                </a:r>
                <a:endParaRPr lang="en-US" altLang="zh-CN" sz="1200" b="1">
                  <a:solidFill>
                    <a:schemeClr val="accent6">
                      <a:lumMod val="50000"/>
                    </a:schemeClr>
                  </a:solidFill>
                  <a:latin typeface="+mn-ea"/>
                </a:endParaRPr>
              </a:p>
              <a:p>
                <a:pPr marL="214313" indent="-214313">
                  <a:spcBef>
                    <a:spcPts val="450"/>
                  </a:spcBef>
                  <a:buFont typeface="Arial" panose="020B0604020202020204" pitchFamily="34" charset="0"/>
                  <a:buChar char="•"/>
                </a:pPr>
                <a:r>
                  <a:rPr lang="zh-CN" altLang="en-US" sz="1200" b="1">
                    <a:solidFill>
                      <a:schemeClr val="accent6">
                        <a:lumMod val="50000"/>
                      </a:schemeClr>
                    </a:solidFill>
                    <a:latin typeface="+mn-ea"/>
                  </a:rPr>
                  <a:t>二元谓词符号</a:t>
                </a:r>
                <a14:m>
                  <m:oMath xmlns:m="http://schemas.openxmlformats.org/officeDocument/2006/math">
                    <m:r>
                      <a:rPr lang="en-US" altLang="zh-CN" sz="1200" b="1" i="1">
                        <a:solidFill>
                          <a:schemeClr val="accent6">
                            <a:lumMod val="50000"/>
                          </a:schemeClr>
                        </a:solidFill>
                        <a:latin typeface="Cambria Math" panose="02040503050406030204" pitchFamily="18" charset="0"/>
                      </a:rPr>
                      <m:t>≤, =</m:t>
                    </m:r>
                  </m:oMath>
                </a14:m>
                <a:r>
                  <a:rPr lang="zh-CN" altLang="en-US" sz="1200" b="1">
                    <a:solidFill>
                      <a:schemeClr val="accent6">
                        <a:lumMod val="50000"/>
                      </a:schemeClr>
                    </a:solidFill>
                    <a:latin typeface="+mn-ea"/>
                  </a:rPr>
                  <a:t>分别解释</a:t>
                </a:r>
                <a14:m>
                  <m:oMath xmlns:m="http://schemas.openxmlformats.org/officeDocument/2006/math">
                    <m:r>
                      <a:rPr lang="en-US" altLang="zh-CN" sz="1200" b="1" i="1">
                        <a:solidFill>
                          <a:schemeClr val="accent6">
                            <a:lumMod val="50000"/>
                          </a:schemeClr>
                        </a:solidFill>
                        <a:latin typeface="Cambria Math" panose="02040503050406030204" pitchFamily="18" charset="0"/>
                      </a:rPr>
                      <m:t>ℕ</m:t>
                    </m:r>
                  </m:oMath>
                </a14:m>
                <a:r>
                  <a:rPr lang="zh-CN" altLang="en-US" sz="1200" b="1">
                    <a:solidFill>
                      <a:schemeClr val="accent6">
                        <a:lumMod val="50000"/>
                      </a:schemeClr>
                    </a:solidFill>
                    <a:latin typeface="+mn-ea"/>
                  </a:rPr>
                  <a:t>上的小于等于和相等关系</a:t>
                </a:r>
              </a:p>
            </p:txBody>
          </p:sp>
        </mc:Choice>
        <mc:Fallback xmlns="">
          <p:sp>
            <p:nvSpPr>
              <p:cNvPr id="8" name="文本框 7">
                <a:extLst>
                  <a:ext uri="{FF2B5EF4-FFF2-40B4-BE49-F238E27FC236}">
                    <a16:creationId xmlns:a16="http://schemas.microsoft.com/office/drawing/2014/main" id="{1C2A9D33-9372-4835-9871-ED0F43456D6F}"/>
                  </a:ext>
                </a:extLst>
              </p:cNvPr>
              <p:cNvSpPr txBox="1">
                <a:spLocks noRot="1" noChangeAspect="1" noMove="1" noResize="1" noEditPoints="1" noAdjustHandles="1" noChangeArrowheads="1" noChangeShapeType="1" noTextEdit="1"/>
              </p:cNvSpPr>
              <p:nvPr/>
            </p:nvSpPr>
            <p:spPr>
              <a:xfrm>
                <a:off x="763825" y="923724"/>
                <a:ext cx="4035287" cy="1054135"/>
              </a:xfrm>
              <a:prstGeom prst="rect">
                <a:avLst/>
              </a:prstGeom>
              <a:blipFill>
                <a:blip r:embed="rId2"/>
                <a:stretch>
                  <a:fillRect l="-301" t="-1149" b="-4023"/>
                </a:stretch>
              </a:blipFill>
              <a:ln w="12700">
                <a:solidFill>
                  <a:schemeClr val="accent1">
                    <a:shade val="5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174DABC-D749-4CFC-A6F2-CBA6AA148817}"/>
                  </a:ext>
                </a:extLst>
              </p:cNvPr>
              <p:cNvSpPr txBox="1"/>
              <p:nvPr/>
            </p:nvSpPr>
            <p:spPr>
              <a:xfrm>
                <a:off x="5226003" y="972485"/>
                <a:ext cx="3154165" cy="942822"/>
              </a:xfrm>
              <a:prstGeom prst="rect">
                <a:avLst/>
              </a:prstGeom>
              <a:solidFill>
                <a:schemeClr val="accent6">
                  <a:lumMod val="20000"/>
                  <a:lumOff val="80000"/>
                  <a:alpha val="50000"/>
                </a:schemeClr>
              </a:solidFill>
            </p:spPr>
            <p:txBody>
              <a:bodyPr wrap="square" rtlCol="0">
                <a:spAutoFit/>
              </a:bodyPr>
              <a:lstStyle/>
              <a:p>
                <a:pPr>
                  <a:lnSpc>
                    <a:spcPts val="2100"/>
                  </a:lnSpc>
                </a:pPr>
                <a:r>
                  <a:rPr lang="zh-CN" altLang="en-US" sz="1400" b="1">
                    <a:solidFill>
                      <a:srgbClr val="002060"/>
                    </a:solidFill>
                    <a:latin typeface="楷体" panose="02010609060101010101" pitchFamily="49" charset="-122"/>
                    <a:ea typeface="楷体" panose="02010609060101010101" pitchFamily="49" charset="-122"/>
                  </a:rPr>
                  <a:t>确定下面公式的真值：</a:t>
                </a:r>
                <a:endParaRPr lang="en-US" altLang="zh-CN" sz="1400" b="1">
                  <a:solidFill>
                    <a:srgbClr val="002060"/>
                  </a:solidFill>
                  <a:latin typeface="楷体" panose="02010609060101010101" pitchFamily="49" charset="-122"/>
                  <a:ea typeface="楷体" panose="02010609060101010101" pitchFamily="49" charset="-122"/>
                </a:endParaRPr>
              </a:p>
              <a:p>
                <a:pPr algn="ctr">
                  <a:lnSpc>
                    <a:spcPts val="1800"/>
                  </a:lnSpc>
                  <a:spcBef>
                    <a:spcPts val="450"/>
                  </a:spcBef>
                  <a:spcAft>
                    <a:spcPts val="450"/>
                  </a:spcAft>
                </a:pPr>
                <a14:m>
                  <m:oMathPara xmlns:m="http://schemas.openxmlformats.org/officeDocument/2006/math">
                    <m:oMathParaPr>
                      <m:jc m:val="centerGroup"/>
                    </m:oMathParaPr>
                    <m:oMath xmlns:m="http://schemas.openxmlformats.org/officeDocument/2006/math">
                      <m:r>
                        <a:rPr lang="es-ES" altLang="zh-CN" sz="1200" b="1" i="1">
                          <a:solidFill>
                            <a:schemeClr val="accent2">
                              <a:lumMod val="50000"/>
                            </a:schemeClr>
                          </a:solidFill>
                          <a:latin typeface="Cambria Math" panose="02040503050406030204" pitchFamily="18" charset="0"/>
                        </a:rPr>
                        <m:t>∀</m:t>
                      </m:r>
                      <m:r>
                        <a:rPr lang="es-ES" altLang="zh-CN" sz="1200" b="1" i="1">
                          <a:solidFill>
                            <a:schemeClr val="accent2">
                              <a:lumMod val="50000"/>
                            </a:schemeClr>
                          </a:solidFill>
                          <a:latin typeface="Cambria Math" panose="02040503050406030204" pitchFamily="18" charset="0"/>
                        </a:rPr>
                        <m:t>𝒙</m:t>
                      </m:r>
                      <m:d>
                        <m:dPr>
                          <m:ctrlPr>
                            <a:rPr lang="es-ES" altLang="zh-CN" sz="1200" b="1" i="1">
                              <a:solidFill>
                                <a:schemeClr val="accent2">
                                  <a:lumMod val="50000"/>
                                </a:schemeClr>
                              </a:solidFill>
                              <a:latin typeface="Cambria Math" panose="02040503050406030204" pitchFamily="18" charset="0"/>
                            </a:rPr>
                          </m:ctrlPr>
                        </m:dPr>
                        <m:e>
                          <m:d>
                            <m:dPr>
                              <m:ctrlPr>
                                <a:rPr lang="es-ES" altLang="zh-CN" sz="1200" b="1" i="1">
                                  <a:solidFill>
                                    <a:schemeClr val="accent2">
                                      <a:lumMod val="50000"/>
                                    </a:schemeClr>
                                  </a:solidFill>
                                  <a:latin typeface="Cambria Math" panose="02040503050406030204" pitchFamily="18" charset="0"/>
                                </a:rPr>
                              </m:ctrlPr>
                            </m:dPr>
                            <m:e>
                              <m:r>
                                <a:rPr lang="es-ES" altLang="zh-CN" sz="1200" b="1" i="1">
                                  <a:solidFill>
                                    <a:schemeClr val="accent2">
                                      <a:lumMod val="50000"/>
                                    </a:schemeClr>
                                  </a:solidFill>
                                  <a:latin typeface="Cambria Math" panose="02040503050406030204" pitchFamily="18" charset="0"/>
                                </a:rPr>
                                <m:t>𝟎</m:t>
                              </m:r>
                              <m:r>
                                <a:rPr lang="es-ES" altLang="zh-CN" sz="1200" b="1" i="1">
                                  <a:solidFill>
                                    <a:schemeClr val="accent2">
                                      <a:lumMod val="50000"/>
                                    </a:schemeClr>
                                  </a:solidFill>
                                  <a:latin typeface="Cambria Math" panose="02040503050406030204" pitchFamily="18" charset="0"/>
                                </a:rPr>
                                <m:t>≤</m:t>
                              </m:r>
                              <m:r>
                                <a:rPr lang="es-ES" altLang="zh-CN" sz="1200" b="1" i="1">
                                  <a:solidFill>
                                    <a:schemeClr val="accent2">
                                      <a:lumMod val="50000"/>
                                    </a:schemeClr>
                                  </a:solidFill>
                                  <a:latin typeface="Cambria Math" panose="02040503050406030204" pitchFamily="18" charset="0"/>
                                </a:rPr>
                                <m:t>𝒙</m:t>
                              </m:r>
                            </m:e>
                          </m:d>
                          <m:r>
                            <a:rPr lang="es-ES" altLang="zh-CN" sz="1200" b="1" i="1">
                              <a:solidFill>
                                <a:schemeClr val="accent2">
                                  <a:lumMod val="50000"/>
                                </a:schemeClr>
                              </a:solidFill>
                              <a:latin typeface="Cambria Math" panose="02040503050406030204" pitchFamily="18" charset="0"/>
                            </a:rPr>
                            <m:t>→∃</m:t>
                          </m:r>
                          <m:r>
                            <a:rPr lang="es-ES" altLang="zh-CN" sz="1200" b="1" i="1">
                              <a:solidFill>
                                <a:schemeClr val="accent2">
                                  <a:lumMod val="50000"/>
                                </a:schemeClr>
                              </a:solidFill>
                              <a:latin typeface="Cambria Math" panose="02040503050406030204" pitchFamily="18" charset="0"/>
                            </a:rPr>
                            <m:t>𝒚</m:t>
                          </m:r>
                          <m:d>
                            <m:dPr>
                              <m:ctrlPr>
                                <a:rPr lang="es-ES" altLang="zh-CN" sz="1200" b="1" i="1">
                                  <a:solidFill>
                                    <a:schemeClr val="accent2">
                                      <a:lumMod val="50000"/>
                                    </a:schemeClr>
                                  </a:solidFill>
                                  <a:latin typeface="Cambria Math" panose="02040503050406030204" pitchFamily="18" charset="0"/>
                                </a:rPr>
                              </m:ctrlPr>
                            </m:dPr>
                            <m:e>
                              <m:r>
                                <a:rPr lang="es-ES" altLang="zh-CN" sz="1200" b="1" i="1">
                                  <a:solidFill>
                                    <a:schemeClr val="accent2">
                                      <a:lumMod val="50000"/>
                                    </a:schemeClr>
                                  </a:solidFill>
                                  <a:latin typeface="Cambria Math" panose="02040503050406030204" pitchFamily="18" charset="0"/>
                                </a:rPr>
                                <m:t>𝒙</m:t>
                              </m:r>
                              <m:r>
                                <a:rPr lang="es-ES" altLang="zh-CN" sz="1200" b="1" i="1">
                                  <a:solidFill>
                                    <a:schemeClr val="accent2">
                                      <a:lumMod val="50000"/>
                                    </a:schemeClr>
                                  </a:solidFill>
                                  <a:latin typeface="Cambria Math" panose="02040503050406030204" pitchFamily="18" charset="0"/>
                                </a:rPr>
                                <m:t> = </m:t>
                              </m:r>
                              <m:r>
                                <a:rPr lang="es-ES" altLang="zh-CN" sz="1200" b="1" i="1">
                                  <a:solidFill>
                                    <a:schemeClr val="accent2">
                                      <a:lumMod val="50000"/>
                                    </a:schemeClr>
                                  </a:solidFill>
                                  <a:latin typeface="Cambria Math" panose="02040503050406030204" pitchFamily="18" charset="0"/>
                                </a:rPr>
                                <m:t>𝒚</m:t>
                              </m:r>
                              <m:r>
                                <a:rPr lang="es-ES" altLang="zh-CN" sz="1200" b="1" i="1">
                                  <a:solidFill>
                                    <a:schemeClr val="accent2">
                                      <a:lumMod val="50000"/>
                                    </a:schemeClr>
                                  </a:solidFill>
                                  <a:latin typeface="Cambria Math" panose="02040503050406030204" pitchFamily="18" charset="0"/>
                                </a:rPr>
                                <m:t> ∗ </m:t>
                              </m:r>
                              <m:r>
                                <a:rPr lang="es-ES" altLang="zh-CN" sz="1200" b="1" i="1">
                                  <a:solidFill>
                                    <a:schemeClr val="accent2">
                                      <a:lumMod val="50000"/>
                                    </a:schemeClr>
                                  </a:solidFill>
                                  <a:latin typeface="Cambria Math" panose="02040503050406030204" pitchFamily="18" charset="0"/>
                                </a:rPr>
                                <m:t>𝒚</m:t>
                              </m:r>
                            </m:e>
                          </m:d>
                        </m:e>
                      </m:d>
                    </m:oMath>
                  </m:oMathPara>
                </a14:m>
                <a:endParaRPr lang="es-ES" altLang="zh-CN" sz="1200" b="1">
                  <a:solidFill>
                    <a:schemeClr val="accent2">
                      <a:lumMod val="50000"/>
                    </a:schemeClr>
                  </a:solidFill>
                </a:endParaRPr>
              </a:p>
              <a:p>
                <a:pPr algn="ctr">
                  <a:lnSpc>
                    <a:spcPts val="1800"/>
                  </a:lnSpc>
                  <a:spcBef>
                    <a:spcPts val="450"/>
                  </a:spcBef>
                  <a:spcAft>
                    <a:spcPts val="450"/>
                  </a:spcAft>
                </a:pPr>
                <a14:m>
                  <m:oMathPara xmlns:m="http://schemas.openxmlformats.org/officeDocument/2006/math">
                    <m:oMathParaPr>
                      <m:jc m:val="centerGroup"/>
                    </m:oMathParaPr>
                    <m:oMath xmlns:m="http://schemas.openxmlformats.org/officeDocument/2006/math">
                      <m:d>
                        <m:dPr>
                          <m:ctrlPr>
                            <a:rPr lang="es-ES" altLang="zh-CN" sz="1200" b="1" i="1">
                              <a:solidFill>
                                <a:schemeClr val="accent2">
                                  <a:lumMod val="50000"/>
                                </a:schemeClr>
                              </a:solidFill>
                              <a:latin typeface="Cambria Math" panose="02040503050406030204" pitchFamily="18" charset="0"/>
                            </a:rPr>
                          </m:ctrlPr>
                        </m:dPr>
                        <m:e>
                          <m:r>
                            <a:rPr lang="es-ES" altLang="zh-CN" sz="1200" b="1" i="1">
                              <a:solidFill>
                                <a:schemeClr val="accent2">
                                  <a:lumMod val="50000"/>
                                </a:schemeClr>
                              </a:solidFill>
                              <a:latin typeface="Cambria Math" panose="02040503050406030204" pitchFamily="18" charset="0"/>
                            </a:rPr>
                            <m:t>∃</m:t>
                          </m:r>
                          <m:r>
                            <a:rPr lang="es-ES" altLang="zh-CN" sz="1200" b="1" i="1">
                              <a:solidFill>
                                <a:schemeClr val="accent2">
                                  <a:lumMod val="50000"/>
                                </a:schemeClr>
                              </a:solidFill>
                              <a:latin typeface="Cambria Math" panose="02040503050406030204" pitchFamily="18" charset="0"/>
                            </a:rPr>
                            <m:t>𝒙</m:t>
                          </m:r>
                          <m:r>
                            <a:rPr lang="es-ES" altLang="zh-CN" sz="1200" b="1" i="1">
                              <a:solidFill>
                                <a:schemeClr val="accent2">
                                  <a:lumMod val="50000"/>
                                </a:schemeClr>
                              </a:solidFill>
                              <a:latin typeface="Cambria Math" panose="02040503050406030204" pitchFamily="18" charset="0"/>
                            </a:rPr>
                            <m:t>∀</m:t>
                          </m:r>
                          <m:r>
                            <a:rPr lang="es-ES" altLang="zh-CN" sz="1200" b="1" i="1">
                              <a:solidFill>
                                <a:schemeClr val="accent2">
                                  <a:lumMod val="50000"/>
                                </a:schemeClr>
                              </a:solidFill>
                              <a:latin typeface="Cambria Math" panose="02040503050406030204" pitchFamily="18" charset="0"/>
                            </a:rPr>
                            <m:t>𝒚</m:t>
                          </m:r>
                          <m:d>
                            <m:dPr>
                              <m:ctrlPr>
                                <a:rPr lang="es-ES" altLang="zh-CN" sz="1200" b="1" i="1">
                                  <a:solidFill>
                                    <a:schemeClr val="accent2">
                                      <a:lumMod val="50000"/>
                                    </a:schemeClr>
                                  </a:solidFill>
                                  <a:latin typeface="Cambria Math" panose="02040503050406030204" pitchFamily="18" charset="0"/>
                                </a:rPr>
                              </m:ctrlPr>
                            </m:dPr>
                            <m:e>
                              <m:r>
                                <a:rPr lang="es-ES" altLang="zh-CN" sz="1200" b="1" i="1">
                                  <a:solidFill>
                                    <a:schemeClr val="accent2">
                                      <a:lumMod val="50000"/>
                                    </a:schemeClr>
                                  </a:solidFill>
                                  <a:latin typeface="Cambria Math" panose="02040503050406030204" pitchFamily="18" charset="0"/>
                                </a:rPr>
                                <m:t>𝒙</m:t>
                              </m:r>
                              <m:r>
                                <a:rPr lang="es-ES" altLang="zh-CN" sz="1200" b="1" i="1">
                                  <a:solidFill>
                                    <a:schemeClr val="accent2">
                                      <a:lumMod val="50000"/>
                                    </a:schemeClr>
                                  </a:solidFill>
                                  <a:latin typeface="Cambria Math" panose="02040503050406030204" pitchFamily="18" charset="0"/>
                                </a:rPr>
                                <m:t> + </m:t>
                              </m:r>
                              <m:r>
                                <a:rPr lang="es-ES" altLang="zh-CN" sz="1200" b="1" i="1">
                                  <a:solidFill>
                                    <a:schemeClr val="accent2">
                                      <a:lumMod val="50000"/>
                                    </a:schemeClr>
                                  </a:solidFill>
                                  <a:latin typeface="Cambria Math" panose="02040503050406030204" pitchFamily="18" charset="0"/>
                                </a:rPr>
                                <m:t>𝒚</m:t>
                              </m:r>
                              <m:r>
                                <a:rPr lang="es-ES" altLang="zh-CN" sz="1200" b="1" i="1">
                                  <a:solidFill>
                                    <a:schemeClr val="accent2">
                                      <a:lumMod val="50000"/>
                                    </a:schemeClr>
                                  </a:solidFill>
                                  <a:latin typeface="Cambria Math" panose="02040503050406030204" pitchFamily="18" charset="0"/>
                                </a:rPr>
                                <m:t> = </m:t>
                              </m:r>
                              <m:r>
                                <a:rPr lang="es-ES" altLang="zh-CN" sz="1200" b="1" i="1">
                                  <a:solidFill>
                                    <a:schemeClr val="accent2">
                                      <a:lumMod val="50000"/>
                                    </a:schemeClr>
                                  </a:solidFill>
                                  <a:latin typeface="Cambria Math" panose="02040503050406030204" pitchFamily="18" charset="0"/>
                                </a:rPr>
                                <m:t>𝒚</m:t>
                              </m:r>
                            </m:e>
                          </m:d>
                          <m:r>
                            <a:rPr lang="es-ES" altLang="zh-CN" sz="1200" b="1" i="1">
                              <a:solidFill>
                                <a:schemeClr val="accent2">
                                  <a:lumMod val="50000"/>
                                </a:schemeClr>
                              </a:solidFill>
                              <a:latin typeface="Cambria Math" panose="02040503050406030204" pitchFamily="18" charset="0"/>
                            </a:rPr>
                            <m:t>∧∀</m:t>
                          </m:r>
                          <m:r>
                            <a:rPr lang="es-ES" altLang="zh-CN" sz="1200" b="1" i="1">
                              <a:solidFill>
                                <a:schemeClr val="accent2">
                                  <a:lumMod val="50000"/>
                                </a:schemeClr>
                              </a:solidFill>
                              <a:latin typeface="Cambria Math" panose="02040503050406030204" pitchFamily="18" charset="0"/>
                            </a:rPr>
                            <m:t>𝒙</m:t>
                          </m:r>
                          <m:r>
                            <a:rPr lang="es-ES" altLang="zh-CN" sz="1200" b="1" i="1">
                              <a:solidFill>
                                <a:schemeClr val="accent2">
                                  <a:lumMod val="50000"/>
                                </a:schemeClr>
                              </a:solidFill>
                              <a:latin typeface="Cambria Math" panose="02040503050406030204" pitchFamily="18" charset="0"/>
                            </a:rPr>
                            <m:t>∃</m:t>
                          </m:r>
                          <m:r>
                            <a:rPr lang="es-ES" altLang="zh-CN" sz="1200" b="1" i="1">
                              <a:solidFill>
                                <a:schemeClr val="accent2">
                                  <a:lumMod val="50000"/>
                                </a:schemeClr>
                              </a:solidFill>
                              <a:latin typeface="Cambria Math" panose="02040503050406030204" pitchFamily="18" charset="0"/>
                            </a:rPr>
                            <m:t>𝒚</m:t>
                          </m:r>
                          <m:d>
                            <m:dPr>
                              <m:ctrlPr>
                                <a:rPr lang="es-ES" altLang="zh-CN" sz="1200" b="1" i="1">
                                  <a:solidFill>
                                    <a:schemeClr val="accent2">
                                      <a:lumMod val="50000"/>
                                    </a:schemeClr>
                                  </a:solidFill>
                                  <a:latin typeface="Cambria Math" panose="02040503050406030204" pitchFamily="18" charset="0"/>
                                </a:rPr>
                              </m:ctrlPr>
                            </m:dPr>
                            <m:e>
                              <m:r>
                                <a:rPr lang="es-ES" altLang="zh-CN" sz="1200" b="1" i="1">
                                  <a:solidFill>
                                    <a:schemeClr val="accent2">
                                      <a:lumMod val="50000"/>
                                    </a:schemeClr>
                                  </a:solidFill>
                                  <a:latin typeface="Cambria Math" panose="02040503050406030204" pitchFamily="18" charset="0"/>
                                </a:rPr>
                                <m:t>𝒙</m:t>
                              </m:r>
                              <m:r>
                                <a:rPr lang="es-ES" altLang="zh-CN" sz="1200" b="1" i="1">
                                  <a:solidFill>
                                    <a:schemeClr val="accent2">
                                      <a:lumMod val="50000"/>
                                    </a:schemeClr>
                                  </a:solidFill>
                                  <a:latin typeface="Cambria Math" panose="02040503050406030204" pitchFamily="18" charset="0"/>
                                </a:rPr>
                                <m:t> ∗ </m:t>
                              </m:r>
                              <m:r>
                                <a:rPr lang="es-ES" altLang="zh-CN" sz="1200" b="1" i="1">
                                  <a:solidFill>
                                    <a:schemeClr val="accent2">
                                      <a:lumMod val="50000"/>
                                    </a:schemeClr>
                                  </a:solidFill>
                                  <a:latin typeface="Cambria Math" panose="02040503050406030204" pitchFamily="18" charset="0"/>
                                </a:rPr>
                                <m:t>𝒚</m:t>
                              </m:r>
                              <m:r>
                                <a:rPr lang="es-ES" altLang="zh-CN" sz="1200" b="1" i="1">
                                  <a:solidFill>
                                    <a:schemeClr val="accent2">
                                      <a:lumMod val="50000"/>
                                    </a:schemeClr>
                                  </a:solidFill>
                                  <a:latin typeface="Cambria Math" panose="02040503050406030204" pitchFamily="18" charset="0"/>
                                </a:rPr>
                                <m:t> = </m:t>
                              </m:r>
                              <m:r>
                                <a:rPr lang="es-ES" altLang="zh-CN" sz="1200" b="1" i="1">
                                  <a:solidFill>
                                    <a:schemeClr val="accent2">
                                      <a:lumMod val="50000"/>
                                    </a:schemeClr>
                                  </a:solidFill>
                                  <a:latin typeface="Cambria Math" panose="02040503050406030204" pitchFamily="18" charset="0"/>
                                </a:rPr>
                                <m:t>𝟏</m:t>
                              </m:r>
                            </m:e>
                          </m:d>
                        </m:e>
                      </m:d>
                    </m:oMath>
                  </m:oMathPara>
                </a14:m>
                <a:endParaRPr lang="es-ES" altLang="zh-CN" sz="12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D174DABC-D749-4CFC-A6F2-CBA6AA148817}"/>
                  </a:ext>
                </a:extLst>
              </p:cNvPr>
              <p:cNvSpPr txBox="1">
                <a:spLocks noRot="1" noChangeAspect="1" noMove="1" noResize="1" noEditPoints="1" noAdjustHandles="1" noChangeArrowheads="1" noChangeShapeType="1" noTextEdit="1"/>
              </p:cNvSpPr>
              <p:nvPr/>
            </p:nvSpPr>
            <p:spPr>
              <a:xfrm>
                <a:off x="5226003" y="972485"/>
                <a:ext cx="3154165" cy="942822"/>
              </a:xfrm>
              <a:prstGeom prst="rect">
                <a:avLst/>
              </a:prstGeom>
              <a:blipFill>
                <a:blip r:embed="rId3"/>
                <a:stretch>
                  <a:fillRect l="-5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C4AA39E-0F16-48EC-BA38-8F6EC039C567}"/>
                  </a:ext>
                </a:extLst>
              </p:cNvPr>
              <p:cNvSpPr txBox="1"/>
              <p:nvPr/>
            </p:nvSpPr>
            <p:spPr>
              <a:xfrm>
                <a:off x="763825" y="2159371"/>
                <a:ext cx="5906812" cy="1137234"/>
              </a:xfrm>
              <a:prstGeom prst="rect">
                <a:avLst/>
              </a:prstGeom>
              <a:solidFill>
                <a:schemeClr val="accent6">
                  <a:lumMod val="20000"/>
                  <a:lumOff val="80000"/>
                </a:schemeClr>
              </a:solidFill>
            </p:spPr>
            <p:txBody>
              <a:bodyPr wrap="square" rtlCol="0">
                <a:spAutoFit/>
              </a:bodyPr>
              <a:lstStyle/>
              <a:p>
                <a:pPr>
                  <a:lnSpc>
                    <a:spcPts val="2100"/>
                  </a:lnSpc>
                  <a:spcBef>
                    <a:spcPts val="600"/>
                  </a:spcBef>
                  <a:spcAft>
                    <a:spcPts val="300"/>
                  </a:spcAft>
                </a:pPr>
                <a:r>
                  <a:rPr lang="zh-CN" altLang="en-US" sz="1400" b="1">
                    <a:solidFill>
                      <a:srgbClr val="002060"/>
                    </a:solidFill>
                  </a:rPr>
                  <a:t>在给定解释下，公式</a:t>
                </a:r>
                <a14:m>
                  <m:oMath xmlns:m="http://schemas.openxmlformats.org/officeDocument/2006/math">
                    <m:r>
                      <a:rPr lang="es-ES" altLang="zh-CN" sz="1400" b="1" i="1">
                        <a:solidFill>
                          <a:srgbClr val="002060"/>
                        </a:solidFill>
                        <a:latin typeface="Cambria Math" panose="02040503050406030204" pitchFamily="18" charset="0"/>
                      </a:rPr>
                      <m:t>∀</m:t>
                    </m:r>
                    <m:r>
                      <a:rPr lang="es-ES" altLang="zh-CN" sz="1400" b="1" i="1">
                        <a:solidFill>
                          <a:srgbClr val="002060"/>
                        </a:solidFill>
                        <a:latin typeface="Cambria Math" panose="02040503050406030204" pitchFamily="18" charset="0"/>
                      </a:rPr>
                      <m:t>𝒙</m:t>
                    </m:r>
                    <m:d>
                      <m:dPr>
                        <m:ctrlPr>
                          <a:rPr lang="es-ES" altLang="zh-CN" sz="1400" b="1" i="1">
                            <a:solidFill>
                              <a:srgbClr val="002060"/>
                            </a:solidFill>
                            <a:latin typeface="Cambria Math" panose="02040503050406030204" pitchFamily="18" charset="0"/>
                          </a:rPr>
                        </m:ctrlPr>
                      </m:dPr>
                      <m:e>
                        <m:d>
                          <m:dPr>
                            <m:ctrlPr>
                              <a:rPr lang="es-ES" altLang="zh-CN" sz="1400" b="1" i="1">
                                <a:solidFill>
                                  <a:srgbClr val="002060"/>
                                </a:solidFill>
                                <a:latin typeface="Cambria Math" panose="02040503050406030204" pitchFamily="18" charset="0"/>
                              </a:rPr>
                            </m:ctrlPr>
                          </m:dPr>
                          <m:e>
                            <m:r>
                              <a:rPr lang="es-ES" altLang="zh-CN" sz="1400" b="1" i="1">
                                <a:solidFill>
                                  <a:srgbClr val="002060"/>
                                </a:solidFill>
                                <a:latin typeface="Cambria Math" panose="02040503050406030204" pitchFamily="18" charset="0"/>
                              </a:rPr>
                              <m:t>𝟎</m:t>
                            </m:r>
                            <m:r>
                              <a:rPr lang="es-ES" altLang="zh-CN" sz="1400" b="1" i="1">
                                <a:solidFill>
                                  <a:srgbClr val="002060"/>
                                </a:solidFill>
                                <a:latin typeface="Cambria Math" panose="02040503050406030204" pitchFamily="18" charset="0"/>
                              </a:rPr>
                              <m:t>≤</m:t>
                            </m:r>
                            <m:r>
                              <a:rPr lang="es-ES" altLang="zh-CN" sz="1400" b="1" i="1">
                                <a:solidFill>
                                  <a:srgbClr val="002060"/>
                                </a:solidFill>
                                <a:latin typeface="Cambria Math" panose="02040503050406030204" pitchFamily="18" charset="0"/>
                              </a:rPr>
                              <m:t>𝒙</m:t>
                            </m:r>
                          </m:e>
                        </m:d>
                        <m:r>
                          <a:rPr lang="es-ES" altLang="zh-CN" sz="1400" b="1" i="1">
                            <a:solidFill>
                              <a:srgbClr val="002060"/>
                            </a:solidFill>
                            <a:latin typeface="Cambria Math" panose="02040503050406030204" pitchFamily="18" charset="0"/>
                          </a:rPr>
                          <m:t>→∃</m:t>
                        </m:r>
                        <m:r>
                          <a:rPr lang="es-ES" altLang="zh-CN" sz="1400" b="1" i="1">
                            <a:solidFill>
                              <a:srgbClr val="002060"/>
                            </a:solidFill>
                            <a:latin typeface="Cambria Math" panose="02040503050406030204" pitchFamily="18" charset="0"/>
                          </a:rPr>
                          <m:t>𝒚</m:t>
                        </m:r>
                        <m:d>
                          <m:dPr>
                            <m:ctrlPr>
                              <a:rPr lang="es-ES" altLang="zh-CN" sz="1400" b="1" i="1">
                                <a:solidFill>
                                  <a:srgbClr val="002060"/>
                                </a:solidFill>
                                <a:latin typeface="Cambria Math" panose="02040503050406030204" pitchFamily="18" charset="0"/>
                              </a:rPr>
                            </m:ctrlPr>
                          </m:dPr>
                          <m:e>
                            <m:r>
                              <a:rPr lang="es-ES" altLang="zh-CN" sz="1400" b="1" i="1">
                                <a:solidFill>
                                  <a:srgbClr val="002060"/>
                                </a:solidFill>
                                <a:latin typeface="Cambria Math" panose="02040503050406030204" pitchFamily="18" charset="0"/>
                              </a:rPr>
                              <m:t>𝒙</m:t>
                            </m:r>
                            <m:r>
                              <a:rPr lang="es-ES" altLang="zh-CN" sz="1400" b="1" i="1">
                                <a:solidFill>
                                  <a:srgbClr val="002060"/>
                                </a:solidFill>
                                <a:latin typeface="Cambria Math" panose="02040503050406030204" pitchFamily="18" charset="0"/>
                              </a:rPr>
                              <m:t> = </m:t>
                            </m:r>
                            <m:r>
                              <a:rPr lang="es-ES" altLang="zh-CN" sz="1400" b="1" i="1">
                                <a:solidFill>
                                  <a:srgbClr val="002060"/>
                                </a:solidFill>
                                <a:latin typeface="Cambria Math" panose="02040503050406030204" pitchFamily="18" charset="0"/>
                              </a:rPr>
                              <m:t>𝒚</m:t>
                            </m:r>
                            <m:r>
                              <a:rPr lang="es-ES" altLang="zh-CN" sz="1400" b="1" i="1">
                                <a:solidFill>
                                  <a:srgbClr val="002060"/>
                                </a:solidFill>
                                <a:latin typeface="Cambria Math" panose="02040503050406030204" pitchFamily="18" charset="0"/>
                              </a:rPr>
                              <m:t> ∗ </m:t>
                            </m:r>
                            <m:r>
                              <a:rPr lang="es-ES" altLang="zh-CN" sz="1400" b="1" i="1">
                                <a:solidFill>
                                  <a:srgbClr val="002060"/>
                                </a:solidFill>
                                <a:latin typeface="Cambria Math" panose="02040503050406030204" pitchFamily="18" charset="0"/>
                              </a:rPr>
                              <m:t>𝒚</m:t>
                            </m:r>
                          </m:e>
                        </m:d>
                      </m:e>
                    </m:d>
                  </m:oMath>
                </a14:m>
                <a:r>
                  <a:rPr lang="zh-CN" altLang="en-US" sz="1400" b="1">
                    <a:solidFill>
                      <a:srgbClr val="002060"/>
                    </a:solidFill>
                  </a:rPr>
                  <a:t>的含义是：</a:t>
                </a:r>
              </a:p>
              <a:p>
                <a:pPr marL="257175" indent="-257175">
                  <a:lnSpc>
                    <a:spcPts val="2100"/>
                  </a:lnSpc>
                  <a:spcBef>
                    <a:spcPts val="600"/>
                  </a:spcBef>
                  <a:spcAft>
                    <a:spcPts val="300"/>
                  </a:spcAft>
                  <a:buFont typeface="Arial" panose="020B0604020202020204" pitchFamily="34" charset="0"/>
                  <a:buChar char="•"/>
                </a:pPr>
                <a:r>
                  <a:rPr lang="zh-CN" altLang="en-US" sz="1400" b="1">
                    <a:solidFill>
                      <a:srgbClr val="C00000"/>
                    </a:solidFill>
                    <a:latin typeface="楷体" panose="02010609060101010101" pitchFamily="49" charset="-122"/>
                    <a:ea typeface="楷体" panose="02010609060101010101" pitchFamily="49" charset="-122"/>
                  </a:rPr>
                  <a:t>对任意自然数</a:t>
                </a:r>
                <a14:m>
                  <m:oMath xmlns:m="http://schemas.openxmlformats.org/officeDocument/2006/math">
                    <m:r>
                      <a:rPr lang="en-US" altLang="zh-CN" sz="1400" b="1" i="1">
                        <a:solidFill>
                          <a:srgbClr val="C00000"/>
                        </a:solidFill>
                        <a:latin typeface="Cambria Math" panose="02040503050406030204" pitchFamily="18" charset="0"/>
                      </a:rPr>
                      <m:t>𝒙</m:t>
                    </m:r>
                  </m:oMath>
                </a14:m>
                <a:r>
                  <a:rPr lang="zh-CN" altLang="en-US" sz="1400" b="1">
                    <a:solidFill>
                      <a:srgbClr val="C00000"/>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rgbClr val="C00000"/>
                        </a:solidFill>
                        <a:latin typeface="Cambria Math" panose="02040503050406030204" pitchFamily="18" charset="0"/>
                      </a:rPr>
                      <m:t>𝒙</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𝟎</m:t>
                    </m:r>
                  </m:oMath>
                </a14:m>
                <a:r>
                  <a:rPr lang="zh-CN" altLang="en-US" sz="1400" b="1">
                    <a:solidFill>
                      <a:srgbClr val="C00000"/>
                    </a:solidFill>
                    <a:latin typeface="楷体" panose="02010609060101010101" pitchFamily="49" charset="-122"/>
                    <a:ea typeface="楷体" panose="02010609060101010101" pitchFamily="49" charset="-122"/>
                  </a:rPr>
                  <a:t>，则存在整数</a:t>
                </a:r>
                <a14:m>
                  <m:oMath xmlns:m="http://schemas.openxmlformats.org/officeDocument/2006/math">
                    <m:r>
                      <a:rPr lang="en-US" altLang="zh-CN" sz="1400" b="1" i="1">
                        <a:solidFill>
                          <a:srgbClr val="C00000"/>
                        </a:solidFill>
                        <a:latin typeface="Cambria Math" panose="02040503050406030204" pitchFamily="18" charset="0"/>
                      </a:rPr>
                      <m:t>𝒚</m:t>
                    </m:r>
                  </m:oMath>
                </a14:m>
                <a:r>
                  <a:rPr lang="zh-CN" altLang="en-US" sz="1400" b="1">
                    <a:solidFill>
                      <a:srgbClr val="C00000"/>
                    </a:solidFill>
                    <a:latin typeface="楷体" panose="02010609060101010101" pitchFamily="49" charset="-122"/>
                    <a:ea typeface="楷体" panose="02010609060101010101" pitchFamily="49" charset="-122"/>
                  </a:rPr>
                  <a:t>，使得</a:t>
                </a:r>
                <a14:m>
                  <m:oMath xmlns:m="http://schemas.openxmlformats.org/officeDocument/2006/math">
                    <m:r>
                      <a:rPr lang="en-US" altLang="zh-CN" sz="1400" b="1" i="1">
                        <a:solidFill>
                          <a:srgbClr val="C00000"/>
                        </a:solidFill>
                        <a:latin typeface="Cambria Math" panose="02040503050406030204" pitchFamily="18" charset="0"/>
                      </a:rPr>
                      <m:t>𝒙</m:t>
                    </m:r>
                  </m:oMath>
                </a14:m>
                <a:r>
                  <a:rPr lang="zh-CN" altLang="en-US" sz="1400" b="1">
                    <a:solidFill>
                      <a:srgbClr val="C00000"/>
                    </a:solidFill>
                    <a:latin typeface="楷体" panose="02010609060101010101" pitchFamily="49" charset="-122"/>
                    <a:ea typeface="楷体" panose="02010609060101010101" pitchFamily="49" charset="-122"/>
                  </a:rPr>
                  <a:t>是等于</a:t>
                </a:r>
                <a14:m>
                  <m:oMath xmlns:m="http://schemas.openxmlformats.org/officeDocument/2006/math">
                    <m:r>
                      <a:rPr lang="en-US" altLang="zh-CN" sz="1400" b="1" i="1">
                        <a:solidFill>
                          <a:srgbClr val="C00000"/>
                        </a:solidFill>
                        <a:latin typeface="Cambria Math" panose="02040503050406030204" pitchFamily="18" charset="0"/>
                      </a:rPr>
                      <m:t>𝒚</m:t>
                    </m:r>
                  </m:oMath>
                </a14:m>
                <a:r>
                  <a:rPr lang="zh-CN" altLang="en-US" sz="1400" b="1">
                    <a:solidFill>
                      <a:srgbClr val="C00000"/>
                    </a:solidFill>
                    <a:latin typeface="楷体" panose="02010609060101010101" pitchFamily="49" charset="-122"/>
                    <a:ea typeface="楷体" panose="02010609060101010101" pitchFamily="49" charset="-122"/>
                  </a:rPr>
                  <a:t>的平方</a:t>
                </a:r>
              </a:p>
              <a:p>
                <a:pPr>
                  <a:lnSpc>
                    <a:spcPts val="2100"/>
                  </a:lnSpc>
                  <a:spcBef>
                    <a:spcPts val="600"/>
                  </a:spcBef>
                  <a:spcAft>
                    <a:spcPts val="300"/>
                  </a:spcAft>
                </a:pPr>
                <a:r>
                  <a:rPr lang="zh-CN" altLang="en-US" sz="1400" b="1">
                    <a:solidFill>
                      <a:srgbClr val="002060"/>
                    </a:solidFill>
                  </a:rPr>
                  <a:t>因此，由于不是每个自然数都是平方数，该公式在上述解释下的真值为假</a:t>
                </a:r>
              </a:p>
            </p:txBody>
          </p:sp>
        </mc:Choice>
        <mc:Fallback xmlns="">
          <p:sp>
            <p:nvSpPr>
              <p:cNvPr id="10" name="文本框 9">
                <a:extLst>
                  <a:ext uri="{FF2B5EF4-FFF2-40B4-BE49-F238E27FC236}">
                    <a16:creationId xmlns:a16="http://schemas.microsoft.com/office/drawing/2014/main" id="{6C4AA39E-0F16-48EC-BA38-8F6EC039C567}"/>
                  </a:ext>
                </a:extLst>
              </p:cNvPr>
              <p:cNvSpPr txBox="1">
                <a:spLocks noRot="1" noChangeAspect="1" noMove="1" noResize="1" noEditPoints="1" noAdjustHandles="1" noChangeArrowheads="1" noChangeShapeType="1" noTextEdit="1"/>
              </p:cNvSpPr>
              <p:nvPr/>
            </p:nvSpPr>
            <p:spPr>
              <a:xfrm>
                <a:off x="763825" y="2159371"/>
                <a:ext cx="5906812" cy="1137234"/>
              </a:xfrm>
              <a:prstGeom prst="rect">
                <a:avLst/>
              </a:prstGeom>
              <a:blipFill>
                <a:blip r:embed="rId4"/>
                <a:stretch>
                  <a:fillRect l="-310" b="-26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9E8C341E-4A67-41CC-9B47-70E9664FFCAC}"/>
                  </a:ext>
                </a:extLst>
              </p:cNvPr>
              <p:cNvSpPr txBox="1"/>
              <p:nvPr/>
            </p:nvSpPr>
            <p:spPr>
              <a:xfrm>
                <a:off x="763825" y="3422994"/>
                <a:ext cx="7616343" cy="1140825"/>
              </a:xfrm>
              <a:prstGeom prst="rect">
                <a:avLst/>
              </a:prstGeom>
              <a:solidFill>
                <a:schemeClr val="accent6">
                  <a:lumMod val="20000"/>
                  <a:lumOff val="80000"/>
                </a:schemeClr>
              </a:solidFill>
            </p:spPr>
            <p:txBody>
              <a:bodyPr wrap="square" rtlCol="0">
                <a:spAutoFit/>
              </a:bodyPr>
              <a:lstStyle/>
              <a:p>
                <a:pPr>
                  <a:lnSpc>
                    <a:spcPts val="2100"/>
                  </a:lnSpc>
                  <a:spcBef>
                    <a:spcPts val="600"/>
                  </a:spcBef>
                  <a:spcAft>
                    <a:spcPts val="300"/>
                  </a:spcAft>
                </a:pPr>
                <a:r>
                  <a:rPr lang="zh-CN" altLang="en-US" sz="1400" b="1">
                    <a:solidFill>
                      <a:srgbClr val="002060"/>
                    </a:solidFill>
                  </a:rPr>
                  <a:t>在给定解释下，公式</a:t>
                </a:r>
                <a14:m>
                  <m:oMath xmlns:m="http://schemas.openxmlformats.org/officeDocument/2006/math">
                    <m:d>
                      <m:dPr>
                        <m:ctrlPr>
                          <a:rPr lang="es-ES" altLang="zh-CN" sz="1400" b="1" i="1">
                            <a:solidFill>
                              <a:srgbClr val="002060"/>
                            </a:solidFill>
                            <a:latin typeface="Cambria Math" panose="02040503050406030204" pitchFamily="18" charset="0"/>
                          </a:rPr>
                        </m:ctrlPr>
                      </m:dPr>
                      <m:e>
                        <m:r>
                          <a:rPr lang="es-ES" altLang="zh-CN" sz="1400" b="1" i="1">
                            <a:solidFill>
                              <a:srgbClr val="002060"/>
                            </a:solidFill>
                            <a:latin typeface="Cambria Math" panose="02040503050406030204" pitchFamily="18" charset="0"/>
                          </a:rPr>
                          <m:t>∃</m:t>
                        </m:r>
                        <m:r>
                          <a:rPr lang="es-ES" altLang="zh-CN" sz="1400" b="1" i="1">
                            <a:solidFill>
                              <a:srgbClr val="002060"/>
                            </a:solidFill>
                            <a:latin typeface="Cambria Math" panose="02040503050406030204" pitchFamily="18" charset="0"/>
                          </a:rPr>
                          <m:t>𝒙</m:t>
                        </m:r>
                        <m:r>
                          <a:rPr lang="es-ES" altLang="zh-CN" sz="1400" b="1" i="1">
                            <a:solidFill>
                              <a:srgbClr val="002060"/>
                            </a:solidFill>
                            <a:latin typeface="Cambria Math" panose="02040503050406030204" pitchFamily="18" charset="0"/>
                          </a:rPr>
                          <m:t>∀</m:t>
                        </m:r>
                        <m:r>
                          <a:rPr lang="es-ES" altLang="zh-CN" sz="1400" b="1" i="1">
                            <a:solidFill>
                              <a:srgbClr val="002060"/>
                            </a:solidFill>
                            <a:latin typeface="Cambria Math" panose="02040503050406030204" pitchFamily="18" charset="0"/>
                          </a:rPr>
                          <m:t>𝒚</m:t>
                        </m:r>
                        <m:d>
                          <m:dPr>
                            <m:ctrlPr>
                              <a:rPr lang="es-ES" altLang="zh-CN" sz="1400" b="1" i="1">
                                <a:solidFill>
                                  <a:srgbClr val="002060"/>
                                </a:solidFill>
                                <a:latin typeface="Cambria Math" panose="02040503050406030204" pitchFamily="18" charset="0"/>
                              </a:rPr>
                            </m:ctrlPr>
                          </m:dPr>
                          <m:e>
                            <m:r>
                              <a:rPr lang="es-ES" altLang="zh-CN" sz="1400" b="1" i="1">
                                <a:solidFill>
                                  <a:srgbClr val="002060"/>
                                </a:solidFill>
                                <a:latin typeface="Cambria Math" panose="02040503050406030204" pitchFamily="18" charset="0"/>
                              </a:rPr>
                              <m:t>𝒙</m:t>
                            </m:r>
                            <m:r>
                              <a:rPr lang="es-ES" altLang="zh-CN" sz="1400" b="1" i="1">
                                <a:solidFill>
                                  <a:srgbClr val="002060"/>
                                </a:solidFill>
                                <a:latin typeface="Cambria Math" panose="02040503050406030204" pitchFamily="18" charset="0"/>
                              </a:rPr>
                              <m:t> + </m:t>
                            </m:r>
                            <m:r>
                              <a:rPr lang="es-ES" altLang="zh-CN" sz="1400" b="1" i="1">
                                <a:solidFill>
                                  <a:srgbClr val="002060"/>
                                </a:solidFill>
                                <a:latin typeface="Cambria Math" panose="02040503050406030204" pitchFamily="18" charset="0"/>
                              </a:rPr>
                              <m:t>𝒚</m:t>
                            </m:r>
                            <m:r>
                              <a:rPr lang="es-ES" altLang="zh-CN" sz="1400" b="1" i="1">
                                <a:solidFill>
                                  <a:srgbClr val="002060"/>
                                </a:solidFill>
                                <a:latin typeface="Cambria Math" panose="02040503050406030204" pitchFamily="18" charset="0"/>
                              </a:rPr>
                              <m:t> = </m:t>
                            </m:r>
                            <m:r>
                              <a:rPr lang="es-ES" altLang="zh-CN" sz="1400" b="1" i="1">
                                <a:solidFill>
                                  <a:srgbClr val="002060"/>
                                </a:solidFill>
                                <a:latin typeface="Cambria Math" panose="02040503050406030204" pitchFamily="18" charset="0"/>
                              </a:rPr>
                              <m:t>𝒚</m:t>
                            </m:r>
                          </m:e>
                        </m:d>
                        <m:r>
                          <a:rPr lang="es-ES" altLang="zh-CN" sz="1400" b="1" i="1">
                            <a:solidFill>
                              <a:srgbClr val="002060"/>
                            </a:solidFill>
                            <a:latin typeface="Cambria Math" panose="02040503050406030204" pitchFamily="18" charset="0"/>
                          </a:rPr>
                          <m:t>∧∀</m:t>
                        </m:r>
                        <m:r>
                          <a:rPr lang="es-ES" altLang="zh-CN" sz="1400" b="1" i="1">
                            <a:solidFill>
                              <a:srgbClr val="002060"/>
                            </a:solidFill>
                            <a:latin typeface="Cambria Math" panose="02040503050406030204" pitchFamily="18" charset="0"/>
                          </a:rPr>
                          <m:t>𝒙</m:t>
                        </m:r>
                        <m:r>
                          <a:rPr lang="es-ES" altLang="zh-CN" sz="1400" b="1" i="1">
                            <a:solidFill>
                              <a:srgbClr val="002060"/>
                            </a:solidFill>
                            <a:latin typeface="Cambria Math" panose="02040503050406030204" pitchFamily="18" charset="0"/>
                          </a:rPr>
                          <m:t>∃</m:t>
                        </m:r>
                        <m:r>
                          <a:rPr lang="es-ES" altLang="zh-CN" sz="1400" b="1" i="1">
                            <a:solidFill>
                              <a:srgbClr val="002060"/>
                            </a:solidFill>
                            <a:latin typeface="Cambria Math" panose="02040503050406030204" pitchFamily="18" charset="0"/>
                          </a:rPr>
                          <m:t>𝒚</m:t>
                        </m:r>
                        <m:d>
                          <m:dPr>
                            <m:ctrlPr>
                              <a:rPr lang="es-ES" altLang="zh-CN" sz="1400" b="1" i="1">
                                <a:solidFill>
                                  <a:srgbClr val="002060"/>
                                </a:solidFill>
                                <a:latin typeface="Cambria Math" panose="02040503050406030204" pitchFamily="18" charset="0"/>
                              </a:rPr>
                            </m:ctrlPr>
                          </m:dPr>
                          <m:e>
                            <m:r>
                              <a:rPr lang="es-ES" altLang="zh-CN" sz="1400" b="1" i="1">
                                <a:solidFill>
                                  <a:srgbClr val="002060"/>
                                </a:solidFill>
                                <a:latin typeface="Cambria Math" panose="02040503050406030204" pitchFamily="18" charset="0"/>
                              </a:rPr>
                              <m:t>𝒙</m:t>
                            </m:r>
                            <m:r>
                              <a:rPr lang="es-ES" altLang="zh-CN" sz="1400" b="1" i="1">
                                <a:solidFill>
                                  <a:srgbClr val="002060"/>
                                </a:solidFill>
                                <a:latin typeface="Cambria Math" panose="02040503050406030204" pitchFamily="18" charset="0"/>
                              </a:rPr>
                              <m:t> ∗ </m:t>
                            </m:r>
                            <m:r>
                              <a:rPr lang="es-ES" altLang="zh-CN" sz="1400" b="1" i="1">
                                <a:solidFill>
                                  <a:srgbClr val="002060"/>
                                </a:solidFill>
                                <a:latin typeface="Cambria Math" panose="02040503050406030204" pitchFamily="18" charset="0"/>
                              </a:rPr>
                              <m:t>𝒚</m:t>
                            </m:r>
                            <m:r>
                              <a:rPr lang="es-ES" altLang="zh-CN" sz="1400" b="1" i="1">
                                <a:solidFill>
                                  <a:srgbClr val="002060"/>
                                </a:solidFill>
                                <a:latin typeface="Cambria Math" panose="02040503050406030204" pitchFamily="18" charset="0"/>
                              </a:rPr>
                              <m:t> = </m:t>
                            </m:r>
                            <m:r>
                              <a:rPr lang="es-ES" altLang="zh-CN" sz="1400" b="1" i="1">
                                <a:solidFill>
                                  <a:srgbClr val="002060"/>
                                </a:solidFill>
                                <a:latin typeface="Cambria Math" panose="02040503050406030204" pitchFamily="18" charset="0"/>
                              </a:rPr>
                              <m:t>𝟏</m:t>
                            </m:r>
                          </m:e>
                        </m:d>
                      </m:e>
                    </m:d>
                  </m:oMath>
                </a14:m>
                <a:r>
                  <a:rPr lang="zh-CN" altLang="en-US" sz="1400" b="1">
                    <a:solidFill>
                      <a:srgbClr val="002060"/>
                    </a:solidFill>
                  </a:rPr>
                  <a:t>的含义是：</a:t>
                </a:r>
              </a:p>
              <a:p>
                <a:pPr marL="257175" indent="-257175">
                  <a:lnSpc>
                    <a:spcPts val="2100"/>
                  </a:lnSpc>
                  <a:spcBef>
                    <a:spcPts val="600"/>
                  </a:spcBef>
                  <a:spcAft>
                    <a:spcPts val="300"/>
                  </a:spcAft>
                  <a:buFont typeface="Arial" panose="020B0604020202020204" pitchFamily="34" charset="0"/>
                  <a:buChar char="•"/>
                </a:pPr>
                <a:r>
                  <a:rPr lang="zh-CN" altLang="en-US" sz="1400" b="1">
                    <a:solidFill>
                      <a:srgbClr val="C00000"/>
                    </a:solidFill>
                    <a:latin typeface="楷体" panose="02010609060101010101" pitchFamily="49" charset="-122"/>
                    <a:ea typeface="楷体" panose="02010609060101010101" pitchFamily="49" charset="-122"/>
                  </a:rPr>
                  <a:t>存在自然数</a:t>
                </a:r>
                <a14:m>
                  <m:oMath xmlns:m="http://schemas.openxmlformats.org/officeDocument/2006/math">
                    <m:r>
                      <a:rPr lang="en-US" altLang="zh-CN" sz="1400" b="1" i="1">
                        <a:solidFill>
                          <a:srgbClr val="C00000"/>
                        </a:solidFill>
                        <a:latin typeface="Cambria Math" panose="02040503050406030204" pitchFamily="18" charset="0"/>
                      </a:rPr>
                      <m:t>𝒙</m:t>
                    </m:r>
                  </m:oMath>
                </a14:m>
                <a:r>
                  <a:rPr lang="zh-CN" altLang="en-US" sz="1400" b="1">
                    <a:solidFill>
                      <a:srgbClr val="C00000"/>
                    </a:solidFill>
                    <a:latin typeface="楷体" panose="02010609060101010101" pitchFamily="49" charset="-122"/>
                    <a:ea typeface="楷体" panose="02010609060101010101" pitchFamily="49" charset="-122"/>
                  </a:rPr>
                  <a:t>，对任意自然数</a:t>
                </a:r>
                <a14:m>
                  <m:oMath xmlns:m="http://schemas.openxmlformats.org/officeDocument/2006/math">
                    <m:r>
                      <a:rPr lang="en-US" altLang="zh-CN" sz="1400" b="1" i="1">
                        <a:solidFill>
                          <a:srgbClr val="C00000"/>
                        </a:solidFill>
                        <a:latin typeface="Cambria Math" panose="02040503050406030204" pitchFamily="18" charset="0"/>
                      </a:rPr>
                      <m:t>𝒚</m:t>
                    </m:r>
                  </m:oMath>
                </a14:m>
                <a:r>
                  <a:rPr lang="zh-CN" altLang="en-US" sz="1400" b="1">
                    <a:solidFill>
                      <a:srgbClr val="C00000"/>
                    </a:solidFill>
                    <a:latin typeface="楷体" panose="02010609060101010101" pitchFamily="49" charset="-122"/>
                    <a:ea typeface="楷体" panose="02010609060101010101" pitchFamily="49" charset="-122"/>
                  </a:rPr>
                  <a:t>有</a:t>
                </a:r>
                <a14:m>
                  <m:oMath xmlns:m="http://schemas.openxmlformats.org/officeDocument/2006/math">
                    <m:r>
                      <a:rPr lang="en-US" altLang="zh-CN" sz="1400" b="1" i="1">
                        <a:solidFill>
                          <a:srgbClr val="C00000"/>
                        </a:solidFill>
                        <a:latin typeface="Cambria Math" panose="02040503050406030204" pitchFamily="18" charset="0"/>
                        <a:ea typeface="楷体" panose="02010609060101010101" pitchFamily="49" charset="-122"/>
                      </a:rPr>
                      <m:t>𝒙</m:t>
                    </m:r>
                    <m:r>
                      <a:rPr lang="en-US" altLang="zh-CN" sz="1400" b="1" i="1">
                        <a:solidFill>
                          <a:srgbClr val="C00000"/>
                        </a:solidFill>
                        <a:latin typeface="Cambria Math" panose="02040503050406030204" pitchFamily="18" charset="0"/>
                        <a:ea typeface="楷体" panose="02010609060101010101" pitchFamily="49" charset="-122"/>
                      </a:rPr>
                      <m:t>+</m:t>
                    </m:r>
                    <m:r>
                      <a:rPr lang="en-US" altLang="zh-CN" sz="1400" b="1" i="1">
                        <a:solidFill>
                          <a:srgbClr val="C00000"/>
                        </a:solidFill>
                        <a:latin typeface="Cambria Math" panose="02040503050406030204" pitchFamily="18" charset="0"/>
                        <a:ea typeface="楷体" panose="02010609060101010101" pitchFamily="49" charset="-122"/>
                      </a:rPr>
                      <m:t>𝒚</m:t>
                    </m:r>
                    <m:r>
                      <a:rPr lang="en-US" altLang="zh-CN" sz="1400" b="1" i="1">
                        <a:solidFill>
                          <a:srgbClr val="C00000"/>
                        </a:solidFill>
                        <a:latin typeface="Cambria Math" panose="02040503050406030204" pitchFamily="18" charset="0"/>
                        <a:ea typeface="楷体" panose="02010609060101010101" pitchFamily="49" charset="-122"/>
                      </a:rPr>
                      <m:t>=</m:t>
                    </m:r>
                    <m:r>
                      <a:rPr lang="en-US" altLang="zh-CN" sz="1400" b="1" i="1">
                        <a:solidFill>
                          <a:srgbClr val="C00000"/>
                        </a:solidFill>
                        <a:latin typeface="Cambria Math" panose="02040503050406030204" pitchFamily="18" charset="0"/>
                        <a:ea typeface="楷体" panose="02010609060101010101" pitchFamily="49" charset="-122"/>
                      </a:rPr>
                      <m:t>𝒚</m:t>
                    </m:r>
                  </m:oMath>
                </a14:m>
                <a:r>
                  <a:rPr lang="en-US" altLang="zh-CN" sz="1400" b="1">
                    <a:solidFill>
                      <a:srgbClr val="C00000"/>
                    </a:solidFill>
                    <a:latin typeface="楷体" panose="02010609060101010101" pitchFamily="49" charset="-122"/>
                    <a:ea typeface="楷体" panose="02010609060101010101" pitchFamily="49" charset="-122"/>
                  </a:rPr>
                  <a:t>,</a:t>
                </a:r>
                <a:r>
                  <a:rPr lang="zh-CN" altLang="en-US" sz="1400" b="1">
                    <a:solidFill>
                      <a:srgbClr val="C00000"/>
                    </a:solidFill>
                    <a:latin typeface="楷体" panose="02010609060101010101" pitchFamily="49" charset="-122"/>
                    <a:ea typeface="楷体" panose="02010609060101010101" pitchFamily="49" charset="-122"/>
                  </a:rPr>
                  <a:t>而且对任意自然数</a:t>
                </a:r>
                <a14:m>
                  <m:oMath xmlns:m="http://schemas.openxmlformats.org/officeDocument/2006/math">
                    <m:r>
                      <a:rPr lang="en-US" altLang="zh-CN" sz="1400" b="1" i="1">
                        <a:solidFill>
                          <a:srgbClr val="C00000"/>
                        </a:solidFill>
                        <a:latin typeface="Cambria Math" panose="02040503050406030204" pitchFamily="18" charset="0"/>
                        <a:ea typeface="楷体" panose="02010609060101010101" pitchFamily="49" charset="-122"/>
                      </a:rPr>
                      <m:t>𝒙</m:t>
                    </m:r>
                  </m:oMath>
                </a14:m>
                <a:r>
                  <a:rPr lang="zh-CN" altLang="en-US" sz="1400" b="1">
                    <a:solidFill>
                      <a:srgbClr val="C00000"/>
                    </a:solidFill>
                    <a:latin typeface="楷体" panose="02010609060101010101" pitchFamily="49" charset="-122"/>
                    <a:ea typeface="楷体" panose="02010609060101010101" pitchFamily="49" charset="-122"/>
                  </a:rPr>
                  <a:t>，存在自然数</a:t>
                </a:r>
                <a14:m>
                  <m:oMath xmlns:m="http://schemas.openxmlformats.org/officeDocument/2006/math">
                    <m:r>
                      <a:rPr lang="en-US" altLang="zh-CN" sz="1400" b="1" i="1">
                        <a:solidFill>
                          <a:srgbClr val="C00000"/>
                        </a:solidFill>
                        <a:latin typeface="Cambria Math" panose="02040503050406030204" pitchFamily="18" charset="0"/>
                        <a:ea typeface="楷体" panose="02010609060101010101" pitchFamily="49" charset="-122"/>
                      </a:rPr>
                      <m:t>𝒚</m:t>
                    </m:r>
                  </m:oMath>
                </a14:m>
                <a:r>
                  <a:rPr lang="zh-CN" altLang="en-US" sz="1400" b="1">
                    <a:solidFill>
                      <a:srgbClr val="C00000"/>
                    </a:solidFill>
                    <a:latin typeface="楷体" panose="02010609060101010101" pitchFamily="49" charset="-122"/>
                    <a:ea typeface="楷体" panose="02010609060101010101" pitchFamily="49" charset="-122"/>
                  </a:rPr>
                  <a:t>使得</a:t>
                </a:r>
                <a14:m>
                  <m:oMath xmlns:m="http://schemas.openxmlformats.org/officeDocument/2006/math">
                    <m:r>
                      <a:rPr lang="en-US" altLang="zh-CN" sz="1400" b="1" i="1">
                        <a:solidFill>
                          <a:srgbClr val="C00000"/>
                        </a:solidFill>
                        <a:latin typeface="Cambria Math" panose="02040503050406030204" pitchFamily="18" charset="0"/>
                        <a:ea typeface="楷体" panose="02010609060101010101" pitchFamily="49" charset="-122"/>
                      </a:rPr>
                      <m:t>𝒙</m:t>
                    </m:r>
                    <m:r>
                      <a:rPr lang="en-US" altLang="zh-CN" sz="1400" b="1" i="1">
                        <a:solidFill>
                          <a:srgbClr val="C00000"/>
                        </a:solidFill>
                        <a:latin typeface="Cambria Math" panose="02040503050406030204" pitchFamily="18" charset="0"/>
                        <a:ea typeface="楷体" panose="02010609060101010101" pitchFamily="49" charset="-122"/>
                      </a:rPr>
                      <m:t>∗</m:t>
                    </m:r>
                    <m:r>
                      <a:rPr lang="en-US" altLang="zh-CN" sz="1400" b="1" i="1">
                        <a:solidFill>
                          <a:srgbClr val="C00000"/>
                        </a:solidFill>
                        <a:latin typeface="Cambria Math" panose="02040503050406030204" pitchFamily="18" charset="0"/>
                        <a:ea typeface="楷体" panose="02010609060101010101" pitchFamily="49" charset="-122"/>
                      </a:rPr>
                      <m:t>𝒚</m:t>
                    </m:r>
                    <m:r>
                      <a:rPr lang="en-US" altLang="zh-CN" sz="1400" b="1" i="1">
                        <a:solidFill>
                          <a:srgbClr val="C00000"/>
                        </a:solidFill>
                        <a:latin typeface="Cambria Math" panose="02040503050406030204" pitchFamily="18" charset="0"/>
                        <a:ea typeface="楷体" panose="02010609060101010101" pitchFamily="49" charset="-122"/>
                      </a:rPr>
                      <m:t>=</m:t>
                    </m:r>
                    <m:r>
                      <a:rPr lang="en-US" altLang="zh-CN" sz="1400" b="1" i="1">
                        <a:solidFill>
                          <a:srgbClr val="C00000"/>
                        </a:solidFill>
                        <a:latin typeface="Cambria Math" panose="02040503050406030204" pitchFamily="18" charset="0"/>
                        <a:ea typeface="楷体" panose="02010609060101010101" pitchFamily="49" charset="-122"/>
                      </a:rPr>
                      <m:t>𝟏</m:t>
                    </m:r>
                  </m:oMath>
                </a14:m>
                <a:endParaRPr lang="zh-CN" altLang="en-US" sz="1400" b="1">
                  <a:solidFill>
                    <a:srgbClr val="C00000"/>
                  </a:solidFill>
                  <a:latin typeface="楷体" panose="02010609060101010101" pitchFamily="49" charset="-122"/>
                  <a:ea typeface="楷体" panose="02010609060101010101" pitchFamily="49" charset="-122"/>
                </a:endParaRPr>
              </a:p>
              <a:p>
                <a:pPr>
                  <a:lnSpc>
                    <a:spcPts val="2100"/>
                  </a:lnSpc>
                  <a:spcBef>
                    <a:spcPts val="600"/>
                  </a:spcBef>
                  <a:spcAft>
                    <a:spcPts val="300"/>
                  </a:spcAft>
                </a:pPr>
                <a:r>
                  <a:rPr lang="zh-CN" altLang="en-US" sz="1400" b="1">
                    <a:solidFill>
                      <a:srgbClr val="002060"/>
                    </a:solidFill>
                  </a:rPr>
                  <a:t>因此，由于不是每个自然数都存在自然数与它相乘是</a:t>
                </a:r>
                <a:r>
                  <a:rPr lang="en-US" altLang="zh-CN" sz="1400" b="1">
                    <a:solidFill>
                      <a:srgbClr val="002060"/>
                    </a:solidFill>
                  </a:rPr>
                  <a:t>1</a:t>
                </a:r>
                <a:r>
                  <a:rPr lang="zh-CN" altLang="en-US" sz="1400" b="1">
                    <a:solidFill>
                      <a:srgbClr val="002060"/>
                    </a:solidFill>
                  </a:rPr>
                  <a:t>，该公式在上述解释下的真值为假</a:t>
                </a:r>
              </a:p>
            </p:txBody>
          </p:sp>
        </mc:Choice>
        <mc:Fallback xmlns="">
          <p:sp>
            <p:nvSpPr>
              <p:cNvPr id="17" name="文本框 16">
                <a:extLst>
                  <a:ext uri="{FF2B5EF4-FFF2-40B4-BE49-F238E27FC236}">
                    <a16:creationId xmlns:a16="http://schemas.microsoft.com/office/drawing/2014/main" id="{9E8C341E-4A67-41CC-9B47-70E9664FFCAC}"/>
                  </a:ext>
                </a:extLst>
              </p:cNvPr>
              <p:cNvSpPr txBox="1">
                <a:spLocks noRot="1" noChangeAspect="1" noMove="1" noResize="1" noEditPoints="1" noAdjustHandles="1" noChangeArrowheads="1" noChangeShapeType="1" noTextEdit="1"/>
              </p:cNvSpPr>
              <p:nvPr/>
            </p:nvSpPr>
            <p:spPr>
              <a:xfrm>
                <a:off x="763825" y="3422994"/>
                <a:ext cx="7616343" cy="1140825"/>
              </a:xfrm>
              <a:prstGeom prst="rect">
                <a:avLst/>
              </a:prstGeom>
              <a:blipFill>
                <a:blip r:embed="rId5"/>
                <a:stretch>
                  <a:fillRect l="-240" b="-2139"/>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53CB4D76-823E-4BD2-816A-69B9F8F4FA64}"/>
              </a:ext>
            </a:extLst>
          </p:cNvPr>
          <p:cNvSpPr txBox="1"/>
          <p:nvPr/>
        </p:nvSpPr>
        <p:spPr>
          <a:xfrm>
            <a:off x="6740212" y="2358656"/>
            <a:ext cx="1639956" cy="738664"/>
          </a:xfrm>
          <a:prstGeom prst="rect">
            <a:avLst/>
          </a:prstGeom>
          <a:solidFill>
            <a:schemeClr val="accent5">
              <a:lumMod val="20000"/>
              <a:lumOff val="80000"/>
            </a:schemeClr>
          </a:solidFill>
        </p:spPr>
        <p:txBody>
          <a:bodyPr wrap="square" rtlCol="0">
            <a:spAutoFit/>
          </a:bodyPr>
          <a:lstStyle/>
          <a:p>
            <a:r>
              <a:rPr lang="zh-CN" altLang="en-US" sz="1400" b="1">
                <a:solidFill>
                  <a:srgbClr val="002060"/>
                </a:solidFill>
              </a:rPr>
              <a:t>如果解释的论域是</a:t>
            </a:r>
            <a:r>
              <a:rPr lang="zh-CN" altLang="en-US" sz="1400" b="1">
                <a:solidFill>
                  <a:srgbClr val="C00000"/>
                </a:solidFill>
              </a:rPr>
              <a:t>实数集</a:t>
            </a:r>
            <a:r>
              <a:rPr lang="zh-CN" altLang="en-US" sz="1400" b="1">
                <a:solidFill>
                  <a:srgbClr val="002060"/>
                </a:solidFill>
              </a:rPr>
              <a:t>，则这两个公式的真值都为真</a:t>
            </a:r>
          </a:p>
        </p:txBody>
      </p:sp>
    </p:spTree>
    <p:extLst>
      <p:ext uri="{BB962C8B-B14F-4D97-AF65-F5344CB8AC3E}">
        <p14:creationId xmlns:p14="http://schemas.microsoft.com/office/powerpoint/2010/main" val="426057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一阶逻辑公式的真值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一阶逻辑的语义后承</a:t>
            </a:r>
            <a:r>
              <a:rPr lang="en-US" altLang="zh-CN" sz="1400"/>
              <a:t>(Semantic consequence)</a:t>
            </a:r>
            <a:endParaRPr lang="zh-CN" altLang="en-US" sz="1400"/>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27</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93A049B-EA14-4BA5-8C2E-9CB202B24967}"/>
                  </a:ext>
                </a:extLst>
              </p:cNvPr>
              <p:cNvSpPr txBox="1"/>
              <p:nvPr/>
            </p:nvSpPr>
            <p:spPr>
              <a:xfrm>
                <a:off x="795129" y="910292"/>
                <a:ext cx="7459317" cy="1053878"/>
              </a:xfrm>
              <a:prstGeom prst="rect">
                <a:avLst/>
              </a:prstGeom>
              <a:solidFill>
                <a:schemeClr val="accent2">
                  <a:lumMod val="20000"/>
                  <a:lumOff val="80000"/>
                  <a:alpha val="38000"/>
                </a:schemeClr>
              </a:solidFill>
            </p:spPr>
            <p:txBody>
              <a:bodyPr wrap="square" rtlCol="0">
                <a:spAutoFit/>
              </a:bodyPr>
              <a:lstStyle/>
              <a:p>
                <a:pPr>
                  <a:lnSpc>
                    <a:spcPts val="2400"/>
                  </a:lnSpc>
                  <a:spcBef>
                    <a:spcPts val="600"/>
                  </a:spcBef>
                </a:pPr>
                <a:r>
                  <a:rPr lang="zh-CN" altLang="en-US" sz="1600" b="1">
                    <a:solidFill>
                      <a:schemeClr val="accent2">
                        <a:lumMod val="50000"/>
                      </a:schemeClr>
                    </a:solidFill>
                  </a:rPr>
                  <a:t>给定一阶逻辑公式的非逻辑符号集的解释</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en-US" altLang="zh-CN" sz="1600" b="1">
                    <a:solidFill>
                      <a:schemeClr val="accent2">
                        <a:lumMod val="50000"/>
                      </a:schemeClr>
                    </a:solidFill>
                  </a:rPr>
                  <a:t>(</a:t>
                </a:r>
                <a:r>
                  <a:rPr lang="zh-CN" altLang="en-US" sz="1600" b="1">
                    <a:solidFill>
                      <a:schemeClr val="accent2">
                        <a:lumMod val="50000"/>
                      </a:schemeClr>
                    </a:solidFill>
                  </a:rPr>
                  <a:t>论域是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𝑫</m:t>
                    </m:r>
                  </m:oMath>
                </a14:m>
                <a:r>
                  <a:rPr lang="en-US" altLang="zh-CN" sz="1600" b="1">
                    <a:solidFill>
                      <a:schemeClr val="accent2">
                        <a:lumMod val="50000"/>
                      </a:schemeClr>
                    </a:solidFill>
                  </a:rPr>
                  <a:t>)</a:t>
                </a:r>
                <a:r>
                  <a:rPr lang="zh-CN" altLang="en-US" sz="1600" b="1">
                    <a:solidFill>
                      <a:schemeClr val="accent2">
                        <a:lumMod val="50000"/>
                      </a:schemeClr>
                    </a:solidFill>
                  </a:rPr>
                  <a:t>和个体变量指派函数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𝑽</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是一阶逻辑公式，若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，则称</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rgbClr val="C00000"/>
                    </a:solidFill>
                  </a:rPr>
                  <a:t>满足</a:t>
                </a:r>
                <a:r>
                  <a:rPr lang="en-US" altLang="zh-CN" sz="1600" b="1">
                    <a:solidFill>
                      <a:schemeClr val="accent2">
                        <a:lumMod val="50000"/>
                      </a:schemeClr>
                    </a:solidFill>
                  </a:rPr>
                  <a:t>(satisfy)</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，记为</a:t>
                </a:r>
                <a14:m>
                  <m:oMath xmlns:m="http://schemas.openxmlformats.org/officeDocument/2006/math">
                    <m:r>
                      <a:rPr lang="zh-CN" altLang="en-US" sz="1600" b="1" i="1" smtClean="0">
                        <a:solidFill>
                          <a:srgbClr val="C00000"/>
                        </a:solidFill>
                        <a:latin typeface="Cambria Math" panose="02040503050406030204" pitchFamily="18" charset="0"/>
                      </a:rPr>
                      <m:t>𝓜</m:t>
                    </m:r>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𝝈</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oMath>
                </a14:m>
                <a:endParaRPr lang="en-US" altLang="zh-CN" sz="1600"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sz="1400" b="1">
                    <a:solidFill>
                      <a:srgbClr val="002060"/>
                    </a:solidFill>
                    <a:ea typeface="楷体" panose="02010609060101010101" pitchFamily="49" charset="-122"/>
                  </a:rPr>
                  <a:t>若</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𝑨</m:t>
                    </m:r>
                  </m:oMath>
                </a14:m>
                <a:r>
                  <a:rPr lang="zh-CN" altLang="en-US" sz="1400" b="1">
                    <a:solidFill>
                      <a:srgbClr val="002060"/>
                    </a:solidFill>
                    <a:latin typeface="楷体" panose="02010609060101010101" pitchFamily="49" charset="-122"/>
                    <a:ea typeface="楷体" panose="02010609060101010101" pitchFamily="49" charset="-122"/>
                  </a:rPr>
                  <a:t>是闭公式，则</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𝑨</m:t>
                    </m:r>
                  </m:oMath>
                </a14:m>
                <a:r>
                  <a:rPr lang="zh-CN" altLang="en-US" sz="1400" b="1">
                    <a:solidFill>
                      <a:srgbClr val="002060"/>
                    </a:solidFill>
                    <a:latin typeface="楷体" panose="02010609060101010101" pitchFamily="49" charset="-122"/>
                    <a:ea typeface="楷体" panose="02010609060101010101" pitchFamily="49" charset="-122"/>
                  </a:rPr>
                  <a:t>的真值与个体变量指派函数无关，这时直接称</a:t>
                </a:r>
                <a14:m>
                  <m:oMath xmlns:m="http://schemas.openxmlformats.org/officeDocument/2006/math">
                    <m:r>
                      <a:rPr lang="zh-CN" altLang="en-US" sz="1400" b="1" i="1" smtClean="0">
                        <a:solidFill>
                          <a:srgbClr val="002060"/>
                        </a:solidFill>
                        <a:latin typeface="Cambria Math" panose="02040503050406030204" pitchFamily="18" charset="0"/>
                        <a:ea typeface="楷体" panose="02010609060101010101" pitchFamily="49" charset="-122"/>
                      </a:rPr>
                      <m:t>𝓜</m:t>
                    </m:r>
                  </m:oMath>
                </a14:m>
                <a:r>
                  <a:rPr lang="zh-CN" altLang="en-US" sz="1400" b="1">
                    <a:solidFill>
                      <a:srgbClr val="002060"/>
                    </a:solidFill>
                    <a:latin typeface="楷体" panose="02010609060101010101" pitchFamily="49" charset="-122"/>
                    <a:ea typeface="楷体" panose="02010609060101010101" pitchFamily="49" charset="-122"/>
                  </a:rPr>
                  <a:t>满足</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𝑨</m:t>
                    </m:r>
                  </m:oMath>
                </a14:m>
                <a:r>
                  <a:rPr lang="zh-CN" altLang="en-US" sz="1400" b="1">
                    <a:solidFill>
                      <a:srgbClr val="002060"/>
                    </a:solidFill>
                    <a:latin typeface="楷体" panose="02010609060101010101" pitchFamily="49" charset="-122"/>
                    <a:ea typeface="楷体" panose="02010609060101010101" pitchFamily="49" charset="-122"/>
                  </a:rPr>
                  <a:t>，并记为</a:t>
                </a:r>
                <a14:m>
                  <m:oMath xmlns:m="http://schemas.openxmlformats.org/officeDocument/2006/math">
                    <m:r>
                      <a:rPr lang="zh-CN" altLang="en-US" sz="1400" b="1" i="1" smtClean="0">
                        <a:solidFill>
                          <a:srgbClr val="C00000"/>
                        </a:solidFill>
                        <a:latin typeface="Cambria Math" panose="02040503050406030204" pitchFamily="18" charset="0"/>
                      </a:rPr>
                      <m:t>𝓜</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oMath>
                </a14:m>
                <a:endParaRPr lang="zh-CN" altLang="en-US" sz="1400" b="1">
                  <a:solidFill>
                    <a:srgbClr val="002060"/>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C93A049B-EA14-4BA5-8C2E-9CB202B24967}"/>
                  </a:ext>
                </a:extLst>
              </p:cNvPr>
              <p:cNvSpPr txBox="1">
                <a:spLocks noRot="1" noChangeAspect="1" noMove="1" noResize="1" noEditPoints="1" noAdjustHandles="1" noChangeArrowheads="1" noChangeShapeType="1" noTextEdit="1"/>
              </p:cNvSpPr>
              <p:nvPr/>
            </p:nvSpPr>
            <p:spPr>
              <a:xfrm>
                <a:off x="795129" y="910292"/>
                <a:ext cx="7459317" cy="1053878"/>
              </a:xfrm>
              <a:prstGeom prst="rect">
                <a:avLst/>
              </a:prstGeom>
              <a:blipFill>
                <a:blip r:embed="rId2"/>
                <a:stretch>
                  <a:fillRect l="-408" b="-46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7EAA327-7C74-4AAA-888A-395D4BF79429}"/>
                  </a:ext>
                </a:extLst>
              </p:cNvPr>
              <p:cNvSpPr txBox="1"/>
              <p:nvPr/>
            </p:nvSpPr>
            <p:spPr>
              <a:xfrm>
                <a:off x="795129" y="2255695"/>
                <a:ext cx="7459317" cy="1059585"/>
              </a:xfrm>
              <a:prstGeom prst="rect">
                <a:avLst/>
              </a:prstGeom>
              <a:solidFill>
                <a:schemeClr val="accent2">
                  <a:lumMod val="20000"/>
                  <a:lumOff val="80000"/>
                  <a:alpha val="54000"/>
                </a:schemeClr>
              </a:solidFill>
            </p:spPr>
            <p:txBody>
              <a:bodyPr wrap="square" rtlCol="0">
                <a:spAutoFit/>
              </a:bodyPr>
              <a:lstStyle/>
              <a:p>
                <a:pPr>
                  <a:lnSpc>
                    <a:spcPts val="2400"/>
                  </a:lnSpc>
                  <a:spcBef>
                    <a:spcPts val="600"/>
                  </a:spcBef>
                </a:pP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是解释，</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是个体变量指派函数，</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是一组一阶逻辑公式构成的集合，若对任意的</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，则称</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rgbClr val="C00000"/>
                    </a:solidFill>
                  </a:rPr>
                  <a:t>满足</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，并记为</a:t>
                </a:r>
                <a14:m>
                  <m:oMath xmlns:m="http://schemas.openxmlformats.org/officeDocument/2006/math">
                    <m:r>
                      <a:rPr lang="zh-CN" altLang="en-US" sz="1600" b="1" i="1" smtClean="0">
                        <a:solidFill>
                          <a:srgbClr val="C00000"/>
                        </a:solidFill>
                        <a:latin typeface="Cambria Math" panose="02040503050406030204" pitchFamily="18" charset="0"/>
                      </a:rPr>
                      <m:t>𝓜</m:t>
                    </m:r>
                    <m:r>
                      <a:rPr lang="en-US" altLang="zh-CN" sz="1600" b="1" i="1">
                        <a:solidFill>
                          <a:srgbClr val="C00000"/>
                        </a:solidFill>
                        <a:latin typeface="Cambria Math" panose="02040503050406030204" pitchFamily="18" charset="0"/>
                      </a:rPr>
                      <m:t>, </m:t>
                    </m:r>
                    <m:r>
                      <a:rPr lang="en-US" altLang="zh-CN" sz="1600" b="1" i="1">
                        <a:solidFill>
                          <a:srgbClr val="C00000"/>
                        </a:solidFill>
                        <a:latin typeface="Cambria Math" panose="02040503050406030204" pitchFamily="18" charset="0"/>
                      </a:rPr>
                      <m:t>𝝈</m:t>
                    </m:r>
                    <m:r>
                      <a:rPr lang="en-US" altLang="zh-CN" sz="1600" b="1" i="1">
                        <a:solidFill>
                          <a:srgbClr val="C00000"/>
                        </a:solidFill>
                        <a:latin typeface="Cambria Math" panose="02040503050406030204" pitchFamily="18" charset="0"/>
                      </a:rPr>
                      <m:t>⊨</m:t>
                    </m:r>
                    <m:r>
                      <a:rPr lang="en-US" altLang="zh-CN" sz="1600" b="1" i="0" smtClean="0">
                        <a:solidFill>
                          <a:srgbClr val="C00000"/>
                        </a:solidFill>
                        <a:latin typeface="Cambria Math" panose="02040503050406030204" pitchFamily="18" charset="0"/>
                      </a:rPr>
                      <m:t>𝚪</m:t>
                    </m:r>
                  </m:oMath>
                </a14:m>
                <a:endParaRPr lang="en-US" altLang="zh-CN" sz="1600"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sz="1400" b="1">
                    <a:solidFill>
                      <a:schemeClr val="accent2">
                        <a:lumMod val="50000"/>
                      </a:schemeClr>
                    </a:solidFill>
                    <a:ea typeface="楷体" panose="02010609060101010101" pitchFamily="49" charset="-122"/>
                  </a:rPr>
                  <a:t>类似地，若</a:t>
                </a:r>
                <a14:m>
                  <m:oMath xmlns:m="http://schemas.openxmlformats.org/officeDocument/2006/math">
                    <m:r>
                      <a:rPr lang="en-US" altLang="zh-CN" sz="1400" b="1" i="0" smtClean="0">
                        <a:solidFill>
                          <a:schemeClr val="accent2">
                            <a:lumMod val="50000"/>
                          </a:schemeClr>
                        </a:solidFill>
                        <a:latin typeface="Cambria Math" panose="02040503050406030204" pitchFamily="18" charset="0"/>
                        <a:ea typeface="楷体" panose="02010609060101010101" pitchFamily="49" charset="-122"/>
                      </a:rPr>
                      <m:t>𝚪</m:t>
                    </m:r>
                  </m:oMath>
                </a14:m>
                <a:r>
                  <a:rPr lang="zh-CN" altLang="en-US" sz="1400" b="1">
                    <a:solidFill>
                      <a:schemeClr val="accent2">
                        <a:lumMod val="50000"/>
                      </a:schemeClr>
                    </a:solidFill>
                    <a:ea typeface="楷体" panose="02010609060101010101" pitchFamily="49" charset="-122"/>
                  </a:rPr>
                  <a:t>是一组闭公式，则称</a:t>
                </a:r>
                <a14:m>
                  <m:oMath xmlns:m="http://schemas.openxmlformats.org/officeDocument/2006/math">
                    <m:r>
                      <a:rPr lang="zh-CN" altLang="en-US" sz="1400" b="1" i="1" smtClean="0">
                        <a:solidFill>
                          <a:schemeClr val="accent2">
                            <a:lumMod val="50000"/>
                          </a:schemeClr>
                        </a:solidFill>
                        <a:latin typeface="Cambria Math" panose="02040503050406030204" pitchFamily="18" charset="0"/>
                        <a:ea typeface="楷体" panose="02010609060101010101" pitchFamily="49" charset="-122"/>
                      </a:rPr>
                      <m:t>𝓜</m:t>
                    </m:r>
                  </m:oMath>
                </a14:m>
                <a:r>
                  <a:rPr lang="zh-CN" altLang="en-US" sz="1400" b="1">
                    <a:solidFill>
                      <a:schemeClr val="accent2">
                        <a:lumMod val="50000"/>
                      </a:schemeClr>
                    </a:solidFill>
                    <a:ea typeface="楷体" panose="02010609060101010101" pitchFamily="49" charset="-122"/>
                  </a:rPr>
                  <a:t>满足</a:t>
                </a:r>
                <a14:m>
                  <m:oMath xmlns:m="http://schemas.openxmlformats.org/officeDocument/2006/math">
                    <m:r>
                      <a:rPr lang="en-US" altLang="zh-CN" sz="1400" b="1" i="0" smtClean="0">
                        <a:solidFill>
                          <a:schemeClr val="accent2">
                            <a:lumMod val="50000"/>
                          </a:schemeClr>
                        </a:solidFill>
                        <a:latin typeface="Cambria Math" panose="02040503050406030204" pitchFamily="18" charset="0"/>
                        <a:ea typeface="楷体" panose="02010609060101010101" pitchFamily="49" charset="-122"/>
                      </a:rPr>
                      <m:t>𝚪</m:t>
                    </m:r>
                  </m:oMath>
                </a14:m>
                <a:r>
                  <a:rPr lang="zh-CN" altLang="en-US" sz="1400" b="1">
                    <a:solidFill>
                      <a:schemeClr val="accent2">
                        <a:lumMod val="50000"/>
                      </a:schemeClr>
                    </a:solidFill>
                    <a:ea typeface="楷体" panose="02010609060101010101" pitchFamily="49" charset="-122"/>
                  </a:rPr>
                  <a:t>，并记为</a:t>
                </a:r>
                <a14:m>
                  <m:oMath xmlns:m="http://schemas.openxmlformats.org/officeDocument/2006/math">
                    <m:r>
                      <a:rPr lang="zh-CN" altLang="en-US" sz="1400" b="1" i="1" smtClean="0">
                        <a:solidFill>
                          <a:srgbClr val="C00000"/>
                        </a:solidFill>
                        <a:latin typeface="Cambria Math" panose="02040503050406030204" pitchFamily="18" charset="0"/>
                        <a:ea typeface="楷体" panose="02010609060101010101" pitchFamily="49" charset="-122"/>
                      </a:rPr>
                      <m:t>𝓜</m:t>
                    </m:r>
                    <m:r>
                      <a:rPr lang="en-US" altLang="zh-CN" sz="1400" b="1" i="1" smtClean="0">
                        <a:solidFill>
                          <a:srgbClr val="C00000"/>
                        </a:solidFill>
                        <a:latin typeface="Cambria Math" panose="02040503050406030204" pitchFamily="18" charset="0"/>
                        <a:ea typeface="楷体" panose="02010609060101010101" pitchFamily="49" charset="-122"/>
                      </a:rPr>
                      <m:t>⊨</m:t>
                    </m:r>
                    <m:r>
                      <a:rPr lang="en-US" altLang="zh-CN" sz="1400" b="1" i="0" smtClean="0">
                        <a:solidFill>
                          <a:srgbClr val="C00000"/>
                        </a:solidFill>
                        <a:latin typeface="Cambria Math" panose="02040503050406030204" pitchFamily="18" charset="0"/>
                        <a:ea typeface="楷体" panose="02010609060101010101" pitchFamily="49" charset="-122"/>
                      </a:rPr>
                      <m:t>𝚪</m:t>
                    </m:r>
                  </m:oMath>
                </a14:m>
                <a:endParaRPr lang="zh-CN" altLang="en-US" sz="1400" b="1">
                  <a:solidFill>
                    <a:schemeClr val="accent2">
                      <a:lumMod val="50000"/>
                    </a:schemeClr>
                  </a:solidFill>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D7EAA327-7C74-4AAA-888A-395D4BF79429}"/>
                  </a:ext>
                </a:extLst>
              </p:cNvPr>
              <p:cNvSpPr txBox="1">
                <a:spLocks noRot="1" noChangeAspect="1" noMove="1" noResize="1" noEditPoints="1" noAdjustHandles="1" noChangeArrowheads="1" noChangeShapeType="1" noTextEdit="1"/>
              </p:cNvSpPr>
              <p:nvPr/>
            </p:nvSpPr>
            <p:spPr>
              <a:xfrm>
                <a:off x="795129" y="2255695"/>
                <a:ext cx="7459317" cy="1059585"/>
              </a:xfrm>
              <a:prstGeom prst="rect">
                <a:avLst/>
              </a:prstGeom>
              <a:blipFill>
                <a:blip r:embed="rId3"/>
                <a:stretch>
                  <a:fillRect l="-408" b="-40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DA66DB6-6C91-4BD4-8BDF-E5BD7E16DD51}"/>
                  </a:ext>
                </a:extLst>
              </p:cNvPr>
              <p:cNvSpPr txBox="1"/>
              <p:nvPr/>
            </p:nvSpPr>
            <p:spPr>
              <a:xfrm>
                <a:off x="795128" y="3606805"/>
                <a:ext cx="7459317" cy="662554"/>
              </a:xfrm>
              <a:prstGeom prst="rect">
                <a:avLst/>
              </a:prstGeom>
              <a:solidFill>
                <a:schemeClr val="accent2">
                  <a:lumMod val="20000"/>
                  <a:lumOff val="80000"/>
                </a:schemeClr>
              </a:solidFill>
            </p:spPr>
            <p:txBody>
              <a:bodyPr wrap="square" rtlCol="0">
                <a:spAutoFit/>
              </a:bodyPr>
              <a:lstStyle/>
              <a:p>
                <a:pPr>
                  <a:lnSpc>
                    <a:spcPts val="2300"/>
                  </a:lnSpc>
                  <a:spcBef>
                    <a:spcPts val="600"/>
                  </a:spcBef>
                </a:pPr>
                <a:r>
                  <a:rPr lang="zh-CN" altLang="en-US" sz="1600" b="1">
                    <a:solidFill>
                      <a:schemeClr val="accent2">
                        <a:lumMod val="50000"/>
                      </a:schemeClr>
                    </a:solidFill>
                  </a:rPr>
                  <a:t>设</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是一阶公式集，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是一阶公式，如果对任意解释</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和任意个体变量指派函数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蕴涵</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，则称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chemeClr val="accent2">
                        <a:lumMod val="50000"/>
                      </a:schemeClr>
                    </a:solidFill>
                  </a:rPr>
                  <a:t>的</a:t>
                </a:r>
                <a:r>
                  <a:rPr lang="zh-CN" altLang="en-US" sz="1600" b="1">
                    <a:solidFill>
                      <a:srgbClr val="C00000"/>
                    </a:solidFill>
                  </a:rPr>
                  <a:t>语义后承</a:t>
                </a:r>
                <a:r>
                  <a:rPr lang="zh-CN" altLang="en-US" sz="1600" b="1">
                    <a:solidFill>
                      <a:schemeClr val="accent2">
                        <a:lumMod val="50000"/>
                      </a:schemeClr>
                    </a:solidFill>
                  </a:rPr>
                  <a:t>，也称</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oMath>
                </a14:m>
                <a:r>
                  <a:rPr lang="zh-CN" altLang="en-US" sz="1600" b="1">
                    <a:solidFill>
                      <a:srgbClr val="C00000"/>
                    </a:solidFill>
                  </a:rPr>
                  <a:t>语义蕴涵</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，记为</a:t>
                </a:r>
                <a14:m>
                  <m:oMath xmlns:m="http://schemas.openxmlformats.org/officeDocument/2006/math">
                    <m:r>
                      <a:rPr lang="en-US" altLang="zh-CN" sz="1600" b="1" i="0" smtClean="0">
                        <a:solidFill>
                          <a:srgbClr val="C00000"/>
                        </a:solidFill>
                        <a:latin typeface="Cambria Math" panose="02040503050406030204" pitchFamily="18" charset="0"/>
                      </a:rPr>
                      <m:t>𝚪</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oMath>
                </a14:m>
                <a:endParaRPr lang="zh-CN" altLang="en-US" sz="16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9DA66DB6-6C91-4BD4-8BDF-E5BD7E16DD51}"/>
                  </a:ext>
                </a:extLst>
              </p:cNvPr>
              <p:cNvSpPr txBox="1">
                <a:spLocks noRot="1" noChangeAspect="1" noMove="1" noResize="1" noEditPoints="1" noAdjustHandles="1" noChangeArrowheads="1" noChangeShapeType="1" noTextEdit="1"/>
              </p:cNvSpPr>
              <p:nvPr/>
            </p:nvSpPr>
            <p:spPr>
              <a:xfrm>
                <a:off x="795128" y="3606805"/>
                <a:ext cx="7459317" cy="662554"/>
              </a:xfrm>
              <a:prstGeom prst="rect">
                <a:avLst/>
              </a:prstGeom>
              <a:blipFill>
                <a:blip r:embed="rId4"/>
                <a:stretch>
                  <a:fillRect l="-408" r="-3105" b="-12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7537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28</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9" name="文本框 8">
            <a:extLst>
              <a:ext uri="{FF2B5EF4-FFF2-40B4-BE49-F238E27FC236}">
                <a16:creationId xmlns:a16="http://schemas.microsoft.com/office/drawing/2014/main" id="{721F0729-5ADA-4222-98E1-5E39CABB2C6A}"/>
              </a:ext>
            </a:extLst>
          </p:cNvPr>
          <p:cNvSpPr txBox="1"/>
          <p:nvPr/>
        </p:nvSpPr>
        <p:spPr>
          <a:xfrm>
            <a:off x="882320" y="1280508"/>
            <a:ext cx="4212867" cy="2683427"/>
          </a:xfrm>
          <a:prstGeom prst="rect">
            <a:avLst/>
          </a:prstGeom>
          <a:noFill/>
        </p:spPr>
        <p:txBody>
          <a:bodyPr wrap="square" rtlCol="0">
            <a:spAutoFit/>
          </a:bodyPr>
          <a:lstStyle/>
          <a:p>
            <a:pPr>
              <a:lnSpc>
                <a:spcPct val="250000"/>
              </a:lnSpc>
            </a:pPr>
            <a:r>
              <a:rPr lang="zh-CN" altLang="en-US" sz="2400" b="1">
                <a:solidFill>
                  <a:schemeClr val="bg1">
                    <a:lumMod val="95000"/>
                  </a:schemeClr>
                </a:solidFill>
                <a:latin typeface="仿宋" panose="02010609060101010101" pitchFamily="49" charset="-122"/>
                <a:ea typeface="仿宋" panose="02010609060101010101" pitchFamily="49" charset="-122"/>
              </a:rPr>
              <a:t>一阶逻辑公式的解释</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bg1">
                    <a:lumMod val="95000"/>
                  </a:schemeClr>
                </a:solidFill>
                <a:latin typeface="仿宋" panose="02010609060101010101" pitchFamily="49" charset="-122"/>
                <a:ea typeface="仿宋" panose="02010609060101010101" pitchFamily="49" charset="-122"/>
              </a:rPr>
              <a:t>一阶逻辑公式的真值</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一阶逻辑公式真值与变量替换</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52042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一阶逻辑公式真值与变量替换</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个体变量指派函数的合同</a:t>
            </a:r>
            <a:r>
              <a:rPr lang="en-US" altLang="zh-CN" sz="1400"/>
              <a:t>(agreement)</a:t>
            </a:r>
            <a:endParaRPr lang="zh-CN" altLang="en-US" sz="1400"/>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29</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45DFCC6-1DC3-4896-A32F-AA24FFCE5ED1}"/>
                  </a:ext>
                </a:extLst>
              </p:cNvPr>
              <p:cNvSpPr txBox="1"/>
              <p:nvPr/>
            </p:nvSpPr>
            <p:spPr>
              <a:xfrm>
                <a:off x="595709" y="2148211"/>
                <a:ext cx="7804065" cy="984885"/>
              </a:xfrm>
              <a:prstGeom prst="rect">
                <a:avLst/>
              </a:prstGeom>
              <a:solidFill>
                <a:schemeClr val="accent2">
                  <a:lumMod val="20000"/>
                  <a:lumOff val="80000"/>
                </a:schemeClr>
              </a:solidFill>
            </p:spPr>
            <p:txBody>
              <a:bodyPr wrap="square" rtlCol="0">
                <a:spAutoFit/>
              </a:bodyPr>
              <a:lstStyle/>
              <a:p>
                <a:pPr>
                  <a:spcBef>
                    <a:spcPts val="600"/>
                  </a:spcBef>
                </a:pPr>
                <a:r>
                  <a:rPr lang="zh-CN" altLang="en-US" sz="16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zh-CN" altLang="en-US" sz="1600" b="1" i="1" smtClean="0">
                        <a:solidFill>
                          <a:srgbClr val="002060"/>
                        </a:solidFill>
                        <a:latin typeface="Cambria Math" panose="02040503050406030204" pitchFamily="18" charset="0"/>
                      </a:rPr>
                      <m:t>𝓜</m:t>
                    </m:r>
                  </m:oMath>
                </a14:m>
                <a:r>
                  <a:rPr lang="zh-CN" altLang="en-US" sz="1600" b="1">
                    <a:solidFill>
                      <a:srgbClr val="002060"/>
                    </a:solidFill>
                    <a:latin typeface="楷体" panose="02010609060101010101" pitchFamily="49" charset="-122"/>
                    <a:ea typeface="楷体" panose="02010609060101010101" pitchFamily="49" charset="-122"/>
                  </a:rPr>
                  <a:t>是一阶公式的解释，论域是</a:t>
                </a:r>
                <a14:m>
                  <m:oMath xmlns:m="http://schemas.openxmlformats.org/officeDocument/2006/math">
                    <m:r>
                      <a:rPr lang="en-US" altLang="zh-CN" sz="1600" b="1" i="1" smtClean="0">
                        <a:solidFill>
                          <a:srgbClr val="002060"/>
                        </a:solidFill>
                        <a:latin typeface="Cambria Math" panose="02040503050406030204" pitchFamily="18" charset="0"/>
                      </a:rPr>
                      <m:t>𝑫</m:t>
                    </m:r>
                  </m:oMath>
                </a14:m>
                <a:r>
                  <a:rPr lang="zh-CN" altLang="en-US" sz="1600" b="1">
                    <a:solidFill>
                      <a:srgbClr val="002060"/>
                    </a:solidFill>
                    <a:latin typeface="楷体" panose="02010609060101010101" pitchFamily="49" charset="-122"/>
                    <a:ea typeface="楷体" panose="02010609060101010101" pitchFamily="49" charset="-122"/>
                  </a:rPr>
                  <a:t>，</a:t>
                </a:r>
                <a14:m>
                  <m:oMath xmlns:m="http://schemas.openxmlformats.org/officeDocument/2006/math">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𝝈</m:t>
                        </m:r>
                      </m:e>
                      <m:sub>
                        <m:r>
                          <a:rPr lang="en-US" altLang="zh-CN" sz="1600" b="1" i="1" smtClean="0">
                            <a:solidFill>
                              <a:srgbClr val="002060"/>
                            </a:solidFill>
                            <a:latin typeface="Cambria Math" panose="02040503050406030204" pitchFamily="18" charset="0"/>
                          </a:rPr>
                          <m:t>𝟏</m:t>
                        </m:r>
                      </m:sub>
                    </m:sSub>
                    <m:r>
                      <a:rPr lang="en-US" altLang="zh-CN" sz="1600" b="1" i="1" smtClean="0">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 </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𝝈</m:t>
                        </m:r>
                      </m:e>
                      <m:sub>
                        <m:r>
                          <a:rPr lang="en-US" altLang="zh-CN" sz="1600" b="1" i="1" smtClean="0">
                            <a:solidFill>
                              <a:srgbClr val="002060"/>
                            </a:solidFill>
                            <a:latin typeface="Cambria Math" panose="02040503050406030204" pitchFamily="18" charset="0"/>
                          </a:rPr>
                          <m:t>𝟐</m:t>
                        </m:r>
                      </m:sub>
                    </m:sSub>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𝑽</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𝑫</m:t>
                    </m:r>
                  </m:oMath>
                </a14:m>
                <a:r>
                  <a:rPr lang="zh-CN" altLang="en-US" sz="1600" b="1">
                    <a:solidFill>
                      <a:srgbClr val="002060"/>
                    </a:solidFill>
                    <a:latin typeface="楷体" panose="02010609060101010101" pitchFamily="49" charset="-122"/>
                    <a:ea typeface="楷体" panose="02010609060101010101" pitchFamily="49" charset="-122"/>
                  </a:rPr>
                  <a:t>是两个个体变量指派函数</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rPr>
                  <a:t>对于项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，如果对任意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𝑽𝒂𝒓</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𝒕</m:t>
                        </m:r>
                      </m:e>
                    </m:d>
                  </m:oMath>
                </a14:m>
                <a:r>
                  <a:rPr lang="zh-CN" altLang="en-US" sz="1600" b="1">
                    <a:solidFill>
                      <a:schemeClr val="accent2">
                        <a:lumMod val="50000"/>
                      </a:schemeClr>
                    </a:solidFill>
                  </a:rPr>
                  <a:t>有</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𝟏</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𝟐</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oMath>
                </a14:m>
                <a:r>
                  <a:rPr lang="zh-CN" altLang="en-US" sz="1600" b="1">
                    <a:solidFill>
                      <a:schemeClr val="accent2">
                        <a:lumMod val="50000"/>
                      </a:schemeClr>
                    </a:solidFill>
                  </a:rPr>
                  <a:t>，则称</a:t>
                </a:r>
                <a14:m>
                  <m:oMath xmlns:m="http://schemas.openxmlformats.org/officeDocument/2006/math">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𝝈</m:t>
                        </m:r>
                      </m:e>
                      <m:sub>
                        <m:r>
                          <a:rPr lang="en-US" altLang="zh-CN" sz="1600" b="1" i="1" smtClean="0">
                            <a:solidFill>
                              <a:srgbClr val="C00000"/>
                            </a:solidFill>
                            <a:latin typeface="Cambria Math" panose="02040503050406030204" pitchFamily="18" charset="0"/>
                          </a:rPr>
                          <m:t>𝟏</m:t>
                        </m:r>
                      </m:sub>
                    </m:sSub>
                  </m:oMath>
                </a14:m>
                <a:r>
                  <a:rPr lang="zh-CN" altLang="en-US" sz="1600" b="1">
                    <a:solidFill>
                      <a:srgbClr val="C00000"/>
                    </a:solidFill>
                  </a:rPr>
                  <a:t>和</a:t>
                </a:r>
                <a14:m>
                  <m:oMath xmlns:m="http://schemas.openxmlformats.org/officeDocument/2006/math">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𝝈</m:t>
                        </m:r>
                      </m:e>
                      <m:sub>
                        <m:r>
                          <a:rPr lang="en-US" altLang="zh-CN" sz="1600" b="1" i="1" smtClean="0">
                            <a:solidFill>
                              <a:srgbClr val="C00000"/>
                            </a:solidFill>
                            <a:latin typeface="Cambria Math" panose="02040503050406030204" pitchFamily="18" charset="0"/>
                          </a:rPr>
                          <m:t>𝟐</m:t>
                        </m:r>
                      </m:sub>
                    </m:sSub>
                  </m:oMath>
                </a14:m>
                <a:r>
                  <a:rPr lang="zh-CN" altLang="en-US" sz="1600" b="1">
                    <a:solidFill>
                      <a:srgbClr val="C00000"/>
                    </a:solidFill>
                  </a:rPr>
                  <a:t>在</a:t>
                </a:r>
                <a14:m>
                  <m:oMath xmlns:m="http://schemas.openxmlformats.org/officeDocument/2006/math">
                    <m:r>
                      <a:rPr lang="en-US" altLang="zh-CN" sz="1600" b="1" i="1" smtClean="0">
                        <a:solidFill>
                          <a:srgbClr val="C00000"/>
                        </a:solidFill>
                        <a:latin typeface="Cambria Math" panose="02040503050406030204" pitchFamily="18" charset="0"/>
                      </a:rPr>
                      <m:t>𝒕</m:t>
                    </m:r>
                  </m:oMath>
                </a14:m>
                <a:r>
                  <a:rPr lang="zh-CN" altLang="en-US" sz="1600" b="1">
                    <a:solidFill>
                      <a:srgbClr val="C00000"/>
                    </a:solidFill>
                  </a:rPr>
                  <a:t>上合同</a:t>
                </a:r>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rPr>
                  <a:t>对于公式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，如果对任意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𝑭𝒓𝒆𝒆𝑽𝒂𝒓</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𝒕</m:t>
                        </m:r>
                      </m:e>
                    </m:d>
                  </m:oMath>
                </a14:m>
                <a:r>
                  <a:rPr lang="zh-CN" altLang="en-US" sz="1600" b="1">
                    <a:solidFill>
                      <a:schemeClr val="accent2">
                        <a:lumMod val="50000"/>
                      </a:schemeClr>
                    </a:solidFill>
                  </a:rPr>
                  <a:t>有</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𝟏</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𝟐</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oMath>
                </a14:m>
                <a:r>
                  <a:rPr lang="zh-CN" altLang="en-US" sz="1600" b="1">
                    <a:solidFill>
                      <a:schemeClr val="accent2">
                        <a:lumMod val="50000"/>
                      </a:schemeClr>
                    </a:solidFill>
                  </a:rPr>
                  <a:t>，则称</a:t>
                </a:r>
                <a14:m>
                  <m:oMath xmlns:m="http://schemas.openxmlformats.org/officeDocument/2006/math">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𝝈</m:t>
                        </m:r>
                      </m:e>
                      <m:sub>
                        <m:r>
                          <a:rPr lang="en-US" altLang="zh-CN" sz="1600" b="1" i="1" smtClean="0">
                            <a:solidFill>
                              <a:srgbClr val="C00000"/>
                            </a:solidFill>
                            <a:latin typeface="Cambria Math" panose="02040503050406030204" pitchFamily="18" charset="0"/>
                          </a:rPr>
                          <m:t>𝟏</m:t>
                        </m:r>
                      </m:sub>
                    </m:sSub>
                  </m:oMath>
                </a14:m>
                <a:r>
                  <a:rPr lang="zh-CN" altLang="en-US" sz="1600" b="1">
                    <a:solidFill>
                      <a:srgbClr val="C00000"/>
                    </a:solidFill>
                  </a:rPr>
                  <a:t>和</a:t>
                </a:r>
                <a14:m>
                  <m:oMath xmlns:m="http://schemas.openxmlformats.org/officeDocument/2006/math">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𝝈</m:t>
                        </m:r>
                      </m:e>
                      <m:sub>
                        <m:r>
                          <a:rPr lang="en-US" altLang="zh-CN" sz="1600" b="1" i="1" smtClean="0">
                            <a:solidFill>
                              <a:srgbClr val="C00000"/>
                            </a:solidFill>
                            <a:latin typeface="Cambria Math" panose="02040503050406030204" pitchFamily="18" charset="0"/>
                          </a:rPr>
                          <m:t>𝟐</m:t>
                        </m:r>
                      </m:sub>
                    </m:sSub>
                  </m:oMath>
                </a14:m>
                <a:r>
                  <a:rPr lang="zh-CN" altLang="en-US" sz="1600" b="1">
                    <a:solidFill>
                      <a:srgbClr val="C00000"/>
                    </a:solidFill>
                  </a:rPr>
                  <a:t>在</a:t>
                </a:r>
                <a14:m>
                  <m:oMath xmlns:m="http://schemas.openxmlformats.org/officeDocument/2006/math">
                    <m:r>
                      <a:rPr lang="en-US" altLang="zh-CN" sz="1600" b="1" i="1" smtClean="0">
                        <a:solidFill>
                          <a:srgbClr val="C00000"/>
                        </a:solidFill>
                        <a:latin typeface="Cambria Math" panose="02040503050406030204" pitchFamily="18" charset="0"/>
                      </a:rPr>
                      <m:t>𝑨</m:t>
                    </m:r>
                  </m:oMath>
                </a14:m>
                <a:r>
                  <a:rPr lang="zh-CN" altLang="en-US" sz="1600" b="1">
                    <a:solidFill>
                      <a:srgbClr val="C00000"/>
                    </a:solidFill>
                  </a:rPr>
                  <a:t>上合同</a:t>
                </a:r>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C45DFCC6-1DC3-4896-A32F-AA24FFCE5ED1}"/>
                  </a:ext>
                </a:extLst>
              </p:cNvPr>
              <p:cNvSpPr txBox="1">
                <a:spLocks noRot="1" noChangeAspect="1" noMove="1" noResize="1" noEditPoints="1" noAdjustHandles="1" noChangeArrowheads="1" noChangeShapeType="1" noTextEdit="1"/>
              </p:cNvSpPr>
              <p:nvPr/>
            </p:nvSpPr>
            <p:spPr>
              <a:xfrm>
                <a:off x="595709" y="2148211"/>
                <a:ext cx="7804065" cy="984885"/>
              </a:xfrm>
              <a:prstGeom prst="rect">
                <a:avLst/>
              </a:prstGeom>
              <a:blipFill>
                <a:blip r:embed="rId2"/>
                <a:stretch>
                  <a:fillRect l="-469" t="-2469" b="-67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A3C198F-F6D6-467B-9DD4-5FC0F052DE58}"/>
                  </a:ext>
                </a:extLst>
              </p:cNvPr>
              <p:cNvSpPr txBox="1"/>
              <p:nvPr/>
            </p:nvSpPr>
            <p:spPr>
              <a:xfrm>
                <a:off x="595709" y="3347192"/>
                <a:ext cx="7802217" cy="1225720"/>
              </a:xfrm>
              <a:prstGeom prst="rect">
                <a:avLst/>
              </a:prstGeom>
              <a:solidFill>
                <a:schemeClr val="accent4">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600" b="1">
                    <a:solidFill>
                      <a:schemeClr val="accent2">
                        <a:lumMod val="50000"/>
                      </a:schemeClr>
                    </a:solidFill>
                  </a:rPr>
                  <a:t>显然，如果</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在项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上合同，则对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的任意</a:t>
                </a:r>
                <a:r>
                  <a:rPr lang="zh-CN" altLang="en-US" sz="1600" b="1">
                    <a:solidFill>
                      <a:srgbClr val="C00000"/>
                    </a:solidFill>
                  </a:rPr>
                  <a:t>子项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也在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上合同</a:t>
                </a:r>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rPr>
                  <a:t>显然，如果</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在公式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上合同，则对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的任意</a:t>
                </a:r>
                <a:r>
                  <a:rPr lang="zh-CN" altLang="en-US" sz="1600" b="1">
                    <a:solidFill>
                      <a:srgbClr val="C00000"/>
                    </a:solidFill>
                  </a:rPr>
                  <a:t>子公式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也在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上合同</a:t>
                </a:r>
                <a:endParaRPr lang="en-US" altLang="zh-CN" sz="1600" b="1">
                  <a:solidFill>
                    <a:schemeClr val="accent2">
                      <a:lumMod val="50000"/>
                    </a:schemeClr>
                  </a:solidFill>
                </a:endParaRPr>
              </a:p>
              <a:p>
                <a:pPr marL="742950" lvl="1"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特别地，对于量词公式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，如果</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𝝈</m:t>
                        </m:r>
                      </m:e>
                      <m:sub>
                        <m:r>
                          <a:rPr lang="en-US" altLang="zh-CN" sz="1400" b="1" i="1" smtClean="0">
                            <a:solidFill>
                              <a:schemeClr val="accent2">
                                <a:lumMod val="50000"/>
                              </a:schemeClr>
                            </a:solidFill>
                            <a:latin typeface="Cambria Math" panose="02040503050406030204" pitchFamily="18" charset="0"/>
                          </a:rPr>
                          <m:t>𝟏</m:t>
                        </m:r>
                      </m:sub>
                    </m:sSub>
                  </m:oMath>
                </a14:m>
                <a:r>
                  <a:rPr lang="zh-CN" altLang="en-US" sz="1400" b="1">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𝝈</m:t>
                        </m:r>
                      </m:e>
                      <m:sub>
                        <m:r>
                          <a:rPr lang="en-US" altLang="zh-CN" sz="1400" b="1" i="1" smtClean="0">
                            <a:solidFill>
                              <a:schemeClr val="accent2">
                                <a:lumMod val="50000"/>
                              </a:schemeClr>
                            </a:solidFill>
                            <a:latin typeface="Cambria Math" panose="02040503050406030204" pitchFamily="18" charset="0"/>
                          </a:rPr>
                          <m:t>𝟐</m:t>
                        </m:r>
                      </m:sub>
                    </m:sSub>
                  </m:oMath>
                </a14:m>
                <a:r>
                  <a:rPr lang="zh-CN" altLang="en-US" sz="1400" b="1">
                    <a:solidFill>
                      <a:schemeClr val="accent2">
                        <a:lumMod val="50000"/>
                      </a:schemeClr>
                    </a:solidFill>
                    <a:latin typeface="楷体" panose="02010609060101010101" pitchFamily="49" charset="-122"/>
                    <a:ea typeface="楷体" panose="02010609060101010101" pitchFamily="49" charset="-122"/>
                  </a:rPr>
                  <a:t>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上合同，则对论域</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的任意元素</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𝒅</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𝝈</m:t>
                        </m:r>
                      </m:e>
                      <m:sub>
                        <m:r>
                          <a:rPr lang="en-US" altLang="zh-CN" sz="1400" b="1" i="1" smtClean="0">
                            <a:solidFill>
                              <a:srgbClr val="C00000"/>
                            </a:solidFill>
                            <a:latin typeface="Cambria Math" panose="02040503050406030204" pitchFamily="18" charset="0"/>
                          </a:rPr>
                          <m:t>𝟏</m:t>
                        </m:r>
                      </m:sub>
                    </m:sSub>
                    <m:d>
                      <m:dPr>
                        <m:begChr m:val="["/>
                        <m:end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𝒙</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𝒅</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𝝈</m:t>
                        </m:r>
                      </m:e>
                      <m:sub>
                        <m:r>
                          <a:rPr lang="en-US" altLang="zh-CN" sz="1400" b="1" i="1" smtClean="0">
                            <a:solidFill>
                              <a:srgbClr val="C00000"/>
                            </a:solidFill>
                            <a:latin typeface="Cambria Math" panose="02040503050406030204" pitchFamily="18" charset="0"/>
                          </a:rPr>
                          <m:t>𝟐</m:t>
                        </m:r>
                      </m:sub>
                    </m:sSub>
                    <m:d>
                      <m:dPr>
                        <m:begChr m:val="["/>
                        <m:end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𝒙</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𝒅</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在公式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上合同</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9A3C198F-F6D6-467B-9DD4-5FC0F052DE58}"/>
                  </a:ext>
                </a:extLst>
              </p:cNvPr>
              <p:cNvSpPr txBox="1">
                <a:spLocks noRot="1" noChangeAspect="1" noMove="1" noResize="1" noEditPoints="1" noAdjustHandles="1" noChangeArrowheads="1" noChangeShapeType="1" noTextEdit="1"/>
              </p:cNvSpPr>
              <p:nvPr/>
            </p:nvSpPr>
            <p:spPr>
              <a:xfrm>
                <a:off x="595709" y="3347192"/>
                <a:ext cx="7802217" cy="1225720"/>
              </a:xfrm>
              <a:prstGeom prst="rect">
                <a:avLst/>
              </a:prstGeom>
              <a:blipFill>
                <a:blip r:embed="rId3"/>
                <a:stretch>
                  <a:fillRect l="-313" t="-1493" b="-39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C4AFC8A-A514-4173-A1AF-2589A668BAA1}"/>
                  </a:ext>
                </a:extLst>
              </p:cNvPr>
              <p:cNvSpPr txBox="1"/>
              <p:nvPr/>
            </p:nvSpPr>
            <p:spPr>
              <a:xfrm>
                <a:off x="595709" y="831659"/>
                <a:ext cx="7966213" cy="630942"/>
              </a:xfrm>
              <a:prstGeom prst="rect">
                <a:avLst/>
              </a:prstGeom>
              <a:solidFill>
                <a:schemeClr val="accent5">
                  <a:lumMod val="20000"/>
                  <a:lumOff val="80000"/>
                </a:schemeClr>
              </a:solidFill>
            </p:spPr>
            <p:txBody>
              <a:bodyPr wrap="square" rtlCol="0">
                <a:spAutoFit/>
              </a:bodyPr>
              <a:lstStyle/>
              <a:p>
                <a:pPr>
                  <a:spcBef>
                    <a:spcPts val="600"/>
                  </a:spcBef>
                </a:pPr>
                <a:r>
                  <a:rPr lang="zh-CN" altLang="en-US" sz="1600" b="1">
                    <a:solidFill>
                      <a:srgbClr val="002060"/>
                    </a:solidFill>
                    <a:latin typeface="楷体" panose="02010609060101010101" pitchFamily="49" charset="-122"/>
                    <a:ea typeface="楷体" panose="02010609060101010101" pitchFamily="49" charset="-122"/>
                  </a:rPr>
                  <a:t>从一阶公式真值计算的定义可直观看到公式</a:t>
                </a:r>
                <a14:m>
                  <m:oMath xmlns:m="http://schemas.openxmlformats.org/officeDocument/2006/math">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𝒙𝑨</m:t>
                    </m:r>
                  </m:oMath>
                </a14:m>
                <a:r>
                  <a:rPr lang="zh-CN" altLang="en-US" sz="1600" b="1">
                    <a:solidFill>
                      <a:srgbClr val="002060"/>
                    </a:solidFill>
                    <a:latin typeface="楷体" panose="02010609060101010101" pitchFamily="49" charset="-122"/>
                    <a:ea typeface="楷体" panose="02010609060101010101" pitchFamily="49" charset="-122"/>
                  </a:rPr>
                  <a:t>或</a:t>
                </a:r>
                <a14:m>
                  <m:oMath xmlns:m="http://schemas.openxmlformats.org/officeDocument/2006/math">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𝒙𝑨</m:t>
                    </m:r>
                  </m:oMath>
                </a14:m>
                <a:r>
                  <a:rPr lang="zh-CN" altLang="en-US" sz="1600" b="1">
                    <a:solidFill>
                      <a:srgbClr val="002060"/>
                    </a:solidFill>
                    <a:latin typeface="楷体" panose="02010609060101010101" pitchFamily="49" charset="-122"/>
                    <a:ea typeface="楷体" panose="02010609060101010101" pitchFamily="49" charset="-122"/>
                  </a:rPr>
                  <a:t>在</a:t>
                </a:r>
                <a14:m>
                  <m:oMath xmlns:m="http://schemas.openxmlformats.org/officeDocument/2006/math">
                    <m:r>
                      <a:rPr lang="en-US" altLang="zh-CN" sz="1600" b="1" i="1" smtClean="0">
                        <a:solidFill>
                          <a:srgbClr val="002060"/>
                        </a:solidFill>
                        <a:latin typeface="Cambria Math" panose="02040503050406030204" pitchFamily="18" charset="0"/>
                      </a:rPr>
                      <m:t>𝝈</m:t>
                    </m:r>
                  </m:oMath>
                </a14:m>
                <a:r>
                  <a:rPr lang="zh-CN" altLang="en-US" sz="1600" b="1">
                    <a:solidFill>
                      <a:srgbClr val="002060"/>
                    </a:solidFill>
                    <a:latin typeface="楷体" panose="02010609060101010101" pitchFamily="49" charset="-122"/>
                    <a:ea typeface="楷体" panose="02010609060101010101" pitchFamily="49" charset="-122"/>
                  </a:rPr>
                  <a:t>下的真值与</a:t>
                </a:r>
                <a14:m>
                  <m:oMath xmlns:m="http://schemas.openxmlformats.org/officeDocument/2006/math">
                    <m:r>
                      <a:rPr lang="en-US" altLang="zh-CN" sz="1600" b="1" i="1" smtClean="0">
                        <a:solidFill>
                          <a:srgbClr val="002060"/>
                        </a:solidFill>
                        <a:latin typeface="Cambria Math" panose="02040503050406030204" pitchFamily="18" charset="0"/>
                      </a:rPr>
                      <m:t>𝝈</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𝒙</m:t>
                        </m:r>
                      </m:e>
                    </m:d>
                  </m:oMath>
                </a14:m>
                <a:r>
                  <a:rPr lang="zh-CN" altLang="en-US" sz="1600" b="1">
                    <a:solidFill>
                      <a:srgbClr val="002060"/>
                    </a:solidFill>
                    <a:latin typeface="楷体" panose="02010609060101010101" pitchFamily="49" charset="-122"/>
                    <a:ea typeface="楷体" panose="02010609060101010101" pitchFamily="49" charset="-122"/>
                  </a:rPr>
                  <a:t>无关</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rPr>
                  <a:t>一般地，对任意公式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a:t>
                </a:r>
                <a14:m>
                  <m:oMath xmlns:m="http://schemas.openxmlformats.org/officeDocument/2006/math">
                    <m:r>
                      <a:rPr lang="en-US" altLang="zh-CN" sz="1400" b="1" i="1" smtClean="0">
                        <a:solidFill>
                          <a:srgbClr val="C00000"/>
                        </a:solidFill>
                        <a:latin typeface="Cambria Math" panose="02040503050406030204" pitchFamily="18" charset="0"/>
                      </a:rPr>
                      <m:t>𝝈</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𝑨</m:t>
                        </m:r>
                      </m:e>
                    </m:d>
                  </m:oMath>
                </a14:m>
                <a:r>
                  <a:rPr lang="zh-CN" altLang="en-US" sz="1400" b="1">
                    <a:solidFill>
                      <a:srgbClr val="C00000"/>
                    </a:solidFill>
                  </a:rPr>
                  <a:t>只与</a:t>
                </a:r>
                <a14:m>
                  <m:oMath xmlns:m="http://schemas.openxmlformats.org/officeDocument/2006/math">
                    <m:r>
                      <a:rPr lang="en-US" altLang="zh-CN" sz="1400" b="1" i="1" smtClean="0">
                        <a:solidFill>
                          <a:srgbClr val="C00000"/>
                        </a:solidFill>
                        <a:latin typeface="Cambria Math" panose="02040503050406030204" pitchFamily="18" charset="0"/>
                      </a:rPr>
                      <m:t>𝝈</m:t>
                    </m:r>
                  </m:oMath>
                </a14:m>
                <a:r>
                  <a:rPr lang="zh-CN" altLang="en-US" sz="1400" b="1">
                    <a:solidFill>
                      <a:srgbClr val="C00000"/>
                    </a:solidFill>
                  </a:rPr>
                  <a:t>对</a:t>
                </a:r>
                <a14:m>
                  <m:oMath xmlns:m="http://schemas.openxmlformats.org/officeDocument/2006/math">
                    <m:r>
                      <a:rPr lang="en-US" altLang="zh-CN" sz="1400" b="1" i="1" smtClean="0">
                        <a:solidFill>
                          <a:srgbClr val="C00000"/>
                        </a:solidFill>
                        <a:latin typeface="Cambria Math" panose="02040503050406030204" pitchFamily="18" charset="0"/>
                      </a:rPr>
                      <m:t>𝑨</m:t>
                    </m:r>
                  </m:oMath>
                </a14:m>
                <a:r>
                  <a:rPr lang="zh-CN" altLang="en-US" sz="1400" b="1">
                    <a:solidFill>
                      <a:srgbClr val="C00000"/>
                    </a:solidFill>
                  </a:rPr>
                  <a:t>中自由变量的指派有关</a:t>
                </a:r>
                <a:r>
                  <a:rPr lang="zh-CN" altLang="en-US" sz="1400" b="1">
                    <a:solidFill>
                      <a:schemeClr val="accent2">
                        <a:lumMod val="50000"/>
                      </a:schemeClr>
                    </a:solidFill>
                  </a:rPr>
                  <a:t>，这里来严格描述并证明这个命题</a:t>
                </a:r>
              </a:p>
            </p:txBody>
          </p:sp>
        </mc:Choice>
        <mc:Fallback xmlns="">
          <p:sp>
            <p:nvSpPr>
              <p:cNvPr id="4" name="文本框 3">
                <a:extLst>
                  <a:ext uri="{FF2B5EF4-FFF2-40B4-BE49-F238E27FC236}">
                    <a16:creationId xmlns:a16="http://schemas.microsoft.com/office/drawing/2014/main" id="{8C4AFC8A-A514-4173-A1AF-2589A668BAA1}"/>
                  </a:ext>
                </a:extLst>
              </p:cNvPr>
              <p:cNvSpPr txBox="1">
                <a:spLocks noRot="1" noChangeAspect="1" noMove="1" noResize="1" noEditPoints="1" noAdjustHandles="1" noChangeArrowheads="1" noChangeShapeType="1" noTextEdit="1"/>
              </p:cNvSpPr>
              <p:nvPr/>
            </p:nvSpPr>
            <p:spPr>
              <a:xfrm>
                <a:off x="595709" y="831659"/>
                <a:ext cx="7966213" cy="630942"/>
              </a:xfrm>
              <a:prstGeom prst="rect">
                <a:avLst/>
              </a:prstGeom>
              <a:blipFill>
                <a:blip r:embed="rId4"/>
                <a:stretch>
                  <a:fillRect l="-459" t="-3846" b="-9615"/>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66E4E350-2949-4A16-8CD0-D4D7C1F95C4C}"/>
              </a:ext>
            </a:extLst>
          </p:cNvPr>
          <p:cNvSpPr txBox="1"/>
          <p:nvPr/>
        </p:nvSpPr>
        <p:spPr>
          <a:xfrm>
            <a:off x="595709" y="1587201"/>
            <a:ext cx="2887956" cy="338554"/>
          </a:xfrm>
          <a:prstGeom prst="rect">
            <a:avLst/>
          </a:prstGeom>
          <a:solidFill>
            <a:schemeClr val="accent6">
              <a:lumMod val="50000"/>
            </a:schemeClr>
          </a:solidFill>
        </p:spPr>
        <p:txBody>
          <a:bodyPr wrap="square" rtlCol="0">
            <a:spAutoFit/>
          </a:bodyPr>
          <a:lstStyle/>
          <a:p>
            <a:r>
              <a:rPr lang="zh-CN" altLang="en-US" sz="1600" b="1">
                <a:solidFill>
                  <a:schemeClr val="bg1"/>
                </a:solidFill>
              </a:rPr>
              <a:t>怎样用数学化语言严格描述？</a:t>
            </a:r>
          </a:p>
        </p:txBody>
      </p:sp>
      <p:sp>
        <p:nvSpPr>
          <p:cNvPr id="6" name="文本框 5">
            <a:extLst>
              <a:ext uri="{FF2B5EF4-FFF2-40B4-BE49-F238E27FC236}">
                <a16:creationId xmlns:a16="http://schemas.microsoft.com/office/drawing/2014/main" id="{0788DBE1-534B-4E12-86BF-164650A1136A}"/>
              </a:ext>
            </a:extLst>
          </p:cNvPr>
          <p:cNvSpPr txBox="1"/>
          <p:nvPr/>
        </p:nvSpPr>
        <p:spPr>
          <a:xfrm>
            <a:off x="4934778" y="1581255"/>
            <a:ext cx="3463148" cy="338554"/>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先引入个体变量指派函数合同的概念</a:t>
            </a:r>
          </a:p>
        </p:txBody>
      </p:sp>
      <p:sp>
        <p:nvSpPr>
          <p:cNvPr id="7" name="箭头: 右 6">
            <a:extLst>
              <a:ext uri="{FF2B5EF4-FFF2-40B4-BE49-F238E27FC236}">
                <a16:creationId xmlns:a16="http://schemas.microsoft.com/office/drawing/2014/main" id="{A786FF9C-B387-470D-89BE-82033992E0AC}"/>
              </a:ext>
            </a:extLst>
          </p:cNvPr>
          <p:cNvSpPr/>
          <p:nvPr/>
        </p:nvSpPr>
        <p:spPr>
          <a:xfrm>
            <a:off x="3483666" y="1725692"/>
            <a:ext cx="1451112" cy="68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871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一阶逻辑公式的解释</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一阶逻辑公式解释的引入</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文本框 7">
            <a:extLst>
              <a:ext uri="{FF2B5EF4-FFF2-40B4-BE49-F238E27FC236}">
                <a16:creationId xmlns:a16="http://schemas.microsoft.com/office/drawing/2014/main" id="{8506D2A5-14D3-45A9-A33E-D09715E8BD0A}"/>
              </a:ext>
            </a:extLst>
          </p:cNvPr>
          <p:cNvSpPr txBox="1"/>
          <p:nvPr/>
        </p:nvSpPr>
        <p:spPr>
          <a:xfrm>
            <a:off x="419927" y="923673"/>
            <a:ext cx="4765291" cy="323165"/>
          </a:xfrm>
          <a:prstGeom prst="rect">
            <a:avLst/>
          </a:prstGeom>
          <a:solidFill>
            <a:schemeClr val="accent5">
              <a:lumMod val="20000"/>
              <a:lumOff val="80000"/>
            </a:schemeClr>
          </a:solidFill>
        </p:spPr>
        <p:txBody>
          <a:bodyPr wrap="square" rtlCol="0">
            <a:spAutoFit/>
          </a:bodyPr>
          <a:lstStyle/>
          <a:p>
            <a:r>
              <a:rPr lang="zh-CN" altLang="en-US" sz="1500" b="1">
                <a:solidFill>
                  <a:srgbClr val="002060"/>
                </a:solidFill>
              </a:rPr>
              <a:t>一阶逻辑公式的语义是指如何确定一阶逻辑公式的真值</a:t>
            </a:r>
          </a:p>
        </p:txBody>
      </p:sp>
      <p:sp>
        <p:nvSpPr>
          <p:cNvPr id="9" name="矩形: 圆角 8">
            <a:extLst>
              <a:ext uri="{FF2B5EF4-FFF2-40B4-BE49-F238E27FC236}">
                <a16:creationId xmlns:a16="http://schemas.microsoft.com/office/drawing/2014/main" id="{0F39777E-5F41-4D46-8977-4732E8454C51}"/>
              </a:ext>
            </a:extLst>
          </p:cNvPr>
          <p:cNvSpPr/>
          <p:nvPr/>
        </p:nvSpPr>
        <p:spPr>
          <a:xfrm>
            <a:off x="419927" y="1486674"/>
            <a:ext cx="3383823" cy="34446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1">
                <a:solidFill>
                  <a:schemeClr val="accent2">
                    <a:lumMod val="50000"/>
                  </a:schemeClr>
                </a:solidFill>
              </a:rPr>
              <a:t>如何确定一阶逻辑公式的真值？</a:t>
            </a:r>
            <a:endParaRPr lang="zh-CN" altLang="en-US" sz="1800" b="1" dirty="0">
              <a:solidFill>
                <a:schemeClr val="accent2">
                  <a:lumMod val="50000"/>
                </a:schemeClr>
              </a:solidFill>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47458A3-CA27-4BE5-B687-EB5261950065}"/>
                  </a:ext>
                </a:extLst>
              </p:cNvPr>
              <p:cNvSpPr txBox="1"/>
              <p:nvPr/>
            </p:nvSpPr>
            <p:spPr>
              <a:xfrm>
                <a:off x="662023" y="2081385"/>
                <a:ext cx="5145967" cy="1656351"/>
              </a:xfrm>
              <a:prstGeom prst="rect">
                <a:avLst/>
              </a:prstGeom>
              <a:solidFill>
                <a:schemeClr val="accent6">
                  <a:lumMod val="20000"/>
                  <a:lumOff val="80000"/>
                  <a:alpha val="50000"/>
                </a:schemeClr>
              </a:solidFill>
            </p:spPr>
            <p:txBody>
              <a:bodyPr wrap="square" rtlCol="0">
                <a:spAutoFit/>
              </a:bodyPr>
              <a:lstStyle/>
              <a:p>
                <a:pPr>
                  <a:spcBef>
                    <a:spcPts val="450"/>
                  </a:spcBef>
                  <a:spcAft>
                    <a:spcPts val="450"/>
                  </a:spcAft>
                </a:pPr>
                <a:r>
                  <a:rPr lang="zh-CN" altLang="en-US" sz="1800" b="1">
                    <a:solidFill>
                      <a:srgbClr val="002060"/>
                    </a:solidFill>
                    <a:latin typeface="楷体" panose="02010609060101010101" pitchFamily="49" charset="-122"/>
                    <a:ea typeface="楷体" panose="02010609060101010101" pitchFamily="49" charset="-122"/>
                  </a:rPr>
                  <a:t>对于下面一组一阶逻辑公式，如何确定它的真值？</a:t>
                </a:r>
                <a:endParaRPr lang="en-US" altLang="zh-CN" sz="1800" b="1">
                  <a:solidFill>
                    <a:srgbClr val="002060"/>
                  </a:solidFill>
                  <a:latin typeface="楷体" panose="02010609060101010101" pitchFamily="49" charset="-122"/>
                  <a:ea typeface="楷体" panose="02010609060101010101" pitchFamily="49" charset="-122"/>
                </a:endParaRPr>
              </a:p>
              <a:p>
                <a:pPr marL="342900" indent="-342900">
                  <a:spcBef>
                    <a:spcPts val="450"/>
                  </a:spcBef>
                  <a:spcAft>
                    <a:spcPts val="450"/>
                  </a:spcAft>
                  <a:buFont typeface="+mj-lt"/>
                  <a:buAutoNum type="arabicPeriod"/>
                </a:pPr>
                <a14:m>
                  <m:oMath xmlns:m="http://schemas.openxmlformats.org/officeDocument/2006/math">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𝒙</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𝑭</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𝒚𝑮</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𝒚</m:t>
                            </m:r>
                          </m:e>
                        </m:d>
                      </m:e>
                    </m:d>
                  </m:oMath>
                </a14:m>
                <a:endParaRPr lang="en-US" altLang="zh-CN" sz="1800" b="1">
                  <a:solidFill>
                    <a:schemeClr val="accent2">
                      <a:lumMod val="50000"/>
                    </a:schemeClr>
                  </a:solidFill>
                </a:endParaRPr>
              </a:p>
              <a:p>
                <a:pPr marL="342900" indent="-342900">
                  <a:spcBef>
                    <a:spcPts val="450"/>
                  </a:spcBef>
                  <a:spcAft>
                    <a:spcPts val="450"/>
                  </a:spcAft>
                  <a:buFont typeface="+mj-lt"/>
                  <a:buAutoNum type="arabicPeriod"/>
                </a:pPr>
                <a14:m>
                  <m:oMath xmlns:m="http://schemas.openxmlformats.org/officeDocument/2006/math">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𝒙𝑭</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𝒚</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𝑭</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𝒚</m:t>
                            </m:r>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𝒛𝑯</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𝒚</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e>
                    </m:d>
                  </m:oMath>
                </a14:m>
                <a:endParaRPr lang="en-US" altLang="zh-CN" sz="1800" b="1">
                  <a:solidFill>
                    <a:schemeClr val="accent2">
                      <a:lumMod val="50000"/>
                    </a:schemeClr>
                  </a:solidFill>
                </a:endParaRPr>
              </a:p>
              <a:p>
                <a:pPr marL="342900" indent="-342900">
                  <a:spcBef>
                    <a:spcPts val="450"/>
                  </a:spcBef>
                  <a:spcAft>
                    <a:spcPts val="450"/>
                  </a:spcAft>
                  <a:buFont typeface="+mj-lt"/>
                  <a:buAutoNum type="arabicPeriod"/>
                </a:pPr>
                <a14:m>
                  <m:oMath xmlns:m="http://schemas.openxmlformats.org/officeDocument/2006/math">
                    <m:r>
                      <a:rPr lang="en-US" altLang="zh-CN" sz="1800" b="1" i="1">
                        <a:solidFill>
                          <a:schemeClr val="accent2">
                            <a:lumMod val="50000"/>
                          </a:schemeClr>
                        </a:solidFill>
                        <a:latin typeface="Cambria Math" panose="02040503050406030204" pitchFamily="18" charset="0"/>
                      </a:rPr>
                      <m:t>𝑭</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𝑮</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𝒚</m:t>
                        </m:r>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𝒛𝑯</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𝒚</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oMath>
                </a14:m>
                <a:endParaRPr lang="zh-CN" altLang="en-US" sz="18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847458A3-CA27-4BE5-B687-EB5261950065}"/>
                  </a:ext>
                </a:extLst>
              </p:cNvPr>
              <p:cNvSpPr txBox="1">
                <a:spLocks noRot="1" noChangeAspect="1" noMove="1" noResize="1" noEditPoints="1" noAdjustHandles="1" noChangeArrowheads="1" noChangeShapeType="1" noTextEdit="1"/>
              </p:cNvSpPr>
              <p:nvPr/>
            </p:nvSpPr>
            <p:spPr>
              <a:xfrm>
                <a:off x="662023" y="2081385"/>
                <a:ext cx="5145967" cy="1656351"/>
              </a:xfrm>
              <a:prstGeom prst="rect">
                <a:avLst/>
              </a:prstGeom>
              <a:blipFill>
                <a:blip r:embed="rId2"/>
                <a:stretch>
                  <a:fillRect l="-1066" t="-1838" r="-2962" b="-36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E6BC559-00BE-4A52-A3BC-7567B3C7EA0C}"/>
                  </a:ext>
                </a:extLst>
              </p:cNvPr>
              <p:cNvSpPr txBox="1"/>
              <p:nvPr/>
            </p:nvSpPr>
            <p:spPr>
              <a:xfrm>
                <a:off x="419927" y="4038260"/>
                <a:ext cx="6112222" cy="323165"/>
              </a:xfrm>
              <a:prstGeom prst="rect">
                <a:avLst/>
              </a:prstGeom>
              <a:solidFill>
                <a:schemeClr val="accent4">
                  <a:lumMod val="20000"/>
                  <a:lumOff val="80000"/>
                </a:schemeClr>
              </a:solidFill>
            </p:spPr>
            <p:txBody>
              <a:bodyPr wrap="square" rtlCol="0">
                <a:spAutoFit/>
              </a:bodyPr>
              <a:lstStyle/>
              <a:p>
                <a:r>
                  <a:rPr lang="zh-CN" altLang="en-US" sz="1500" b="1">
                    <a:solidFill>
                      <a:srgbClr val="C00000"/>
                    </a:solidFill>
                  </a:rPr>
                  <a:t>直观上，需要先确定个体变量</a:t>
                </a:r>
                <a14:m>
                  <m:oMath xmlns:m="http://schemas.openxmlformats.org/officeDocument/2006/math">
                    <m:r>
                      <a:rPr lang="en-US" altLang="zh-CN" sz="1500" b="1" i="1">
                        <a:solidFill>
                          <a:srgbClr val="C00000"/>
                        </a:solidFill>
                        <a:latin typeface="Cambria Math" panose="02040503050406030204" pitchFamily="18" charset="0"/>
                      </a:rPr>
                      <m:t>𝒙</m:t>
                    </m:r>
                    <m:r>
                      <a:rPr lang="en-US" altLang="zh-CN" sz="1500" b="1" i="1">
                        <a:solidFill>
                          <a:srgbClr val="C00000"/>
                        </a:solidFill>
                        <a:latin typeface="Cambria Math" panose="02040503050406030204" pitchFamily="18" charset="0"/>
                      </a:rPr>
                      <m:t>, </m:t>
                    </m:r>
                    <m:r>
                      <a:rPr lang="en-US" altLang="zh-CN" sz="1500" b="1" i="1">
                        <a:solidFill>
                          <a:srgbClr val="C00000"/>
                        </a:solidFill>
                        <a:latin typeface="Cambria Math" panose="02040503050406030204" pitchFamily="18" charset="0"/>
                      </a:rPr>
                      <m:t>𝒚</m:t>
                    </m:r>
                    <m:r>
                      <a:rPr lang="en-US" altLang="zh-CN" sz="1500" b="1" i="1">
                        <a:solidFill>
                          <a:srgbClr val="C00000"/>
                        </a:solidFill>
                        <a:latin typeface="Cambria Math" panose="02040503050406030204" pitchFamily="18" charset="0"/>
                      </a:rPr>
                      <m:t>, </m:t>
                    </m:r>
                    <m:r>
                      <a:rPr lang="en-US" altLang="zh-CN" sz="1500" b="1" i="1">
                        <a:solidFill>
                          <a:srgbClr val="C00000"/>
                        </a:solidFill>
                        <a:latin typeface="Cambria Math" panose="02040503050406030204" pitchFamily="18" charset="0"/>
                      </a:rPr>
                      <m:t>𝒛</m:t>
                    </m:r>
                  </m:oMath>
                </a14:m>
                <a:r>
                  <a:rPr lang="zh-CN" altLang="en-US" sz="1500" b="1">
                    <a:solidFill>
                      <a:srgbClr val="C00000"/>
                    </a:solidFill>
                  </a:rPr>
                  <a:t>的值，以及谓词符号</a:t>
                </a:r>
                <a14:m>
                  <m:oMath xmlns:m="http://schemas.openxmlformats.org/officeDocument/2006/math">
                    <m:r>
                      <a:rPr lang="en-US" altLang="zh-CN" sz="1500" b="1" i="1">
                        <a:solidFill>
                          <a:srgbClr val="C00000"/>
                        </a:solidFill>
                        <a:latin typeface="Cambria Math" panose="02040503050406030204" pitchFamily="18" charset="0"/>
                      </a:rPr>
                      <m:t>𝑭</m:t>
                    </m:r>
                    <m:r>
                      <a:rPr lang="en-US" altLang="zh-CN" sz="1500" b="1" i="1">
                        <a:solidFill>
                          <a:srgbClr val="C00000"/>
                        </a:solidFill>
                        <a:latin typeface="Cambria Math" panose="02040503050406030204" pitchFamily="18" charset="0"/>
                      </a:rPr>
                      <m:t>, </m:t>
                    </m:r>
                    <m:r>
                      <a:rPr lang="en-US" altLang="zh-CN" sz="1500" b="1" i="1">
                        <a:solidFill>
                          <a:srgbClr val="C00000"/>
                        </a:solidFill>
                        <a:latin typeface="Cambria Math" panose="02040503050406030204" pitchFamily="18" charset="0"/>
                      </a:rPr>
                      <m:t>𝑮</m:t>
                    </m:r>
                    <m:r>
                      <a:rPr lang="en-US" altLang="zh-CN" sz="1500" b="1" i="1">
                        <a:solidFill>
                          <a:srgbClr val="C00000"/>
                        </a:solidFill>
                        <a:latin typeface="Cambria Math" panose="02040503050406030204" pitchFamily="18" charset="0"/>
                      </a:rPr>
                      <m:t>, </m:t>
                    </m:r>
                    <m:r>
                      <a:rPr lang="en-US" altLang="zh-CN" sz="1500" b="1" i="1">
                        <a:solidFill>
                          <a:srgbClr val="C00000"/>
                        </a:solidFill>
                        <a:latin typeface="Cambria Math" panose="02040503050406030204" pitchFamily="18" charset="0"/>
                      </a:rPr>
                      <m:t>𝑯</m:t>
                    </m:r>
                  </m:oMath>
                </a14:m>
                <a:r>
                  <a:rPr lang="zh-CN" altLang="en-US" sz="1500" b="1">
                    <a:solidFill>
                      <a:srgbClr val="C00000"/>
                    </a:solidFill>
                  </a:rPr>
                  <a:t>的含义！</a:t>
                </a:r>
              </a:p>
            </p:txBody>
          </p:sp>
        </mc:Choice>
        <mc:Fallback xmlns="">
          <p:sp>
            <p:nvSpPr>
              <p:cNvPr id="17" name="文本框 16">
                <a:extLst>
                  <a:ext uri="{FF2B5EF4-FFF2-40B4-BE49-F238E27FC236}">
                    <a16:creationId xmlns:a16="http://schemas.microsoft.com/office/drawing/2014/main" id="{5E6BC559-00BE-4A52-A3BC-7567B3C7EA0C}"/>
                  </a:ext>
                </a:extLst>
              </p:cNvPr>
              <p:cNvSpPr txBox="1">
                <a:spLocks noRot="1" noChangeAspect="1" noMove="1" noResize="1" noEditPoints="1" noAdjustHandles="1" noChangeArrowheads="1" noChangeShapeType="1" noTextEdit="1"/>
              </p:cNvSpPr>
              <p:nvPr/>
            </p:nvSpPr>
            <p:spPr>
              <a:xfrm>
                <a:off x="419927" y="4038260"/>
                <a:ext cx="6112222" cy="323165"/>
              </a:xfrm>
              <a:prstGeom prst="rect">
                <a:avLst/>
              </a:prstGeom>
              <a:blipFill>
                <a:blip r:embed="rId3"/>
                <a:stretch>
                  <a:fillRect l="-399" t="-3774" r="-3589" b="-20755"/>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1D706F92-16A7-4B1E-B5BD-0B932B589E4F}"/>
              </a:ext>
            </a:extLst>
          </p:cNvPr>
          <p:cNvSpPr txBox="1"/>
          <p:nvPr/>
        </p:nvSpPr>
        <p:spPr>
          <a:xfrm>
            <a:off x="6020676" y="1321753"/>
            <a:ext cx="2470729" cy="1587807"/>
          </a:xfrm>
          <a:prstGeom prst="rect">
            <a:avLst/>
          </a:prstGeom>
          <a:solidFill>
            <a:schemeClr val="accent2">
              <a:lumMod val="20000"/>
              <a:lumOff val="80000"/>
              <a:alpha val="50000"/>
            </a:schemeClr>
          </a:solidFill>
        </p:spPr>
        <p:txBody>
          <a:bodyPr wrap="square" rtlCol="0">
            <a:spAutoFit/>
          </a:bodyPr>
          <a:lstStyle/>
          <a:p>
            <a:pPr>
              <a:lnSpc>
                <a:spcPts val="2250"/>
              </a:lnSpc>
              <a:spcBef>
                <a:spcPts val="450"/>
              </a:spcBef>
            </a:pPr>
            <a:r>
              <a:rPr lang="zh-CN" altLang="en-US" sz="1400" b="1">
                <a:solidFill>
                  <a:srgbClr val="002060"/>
                </a:solidFill>
              </a:rPr>
              <a:t>预先给出一个</a:t>
            </a:r>
            <a:r>
              <a:rPr lang="zh-CN" altLang="en-US" sz="1400" b="1">
                <a:solidFill>
                  <a:srgbClr val="C00000"/>
                </a:solidFill>
              </a:rPr>
              <a:t>解释</a:t>
            </a:r>
            <a:r>
              <a:rPr lang="zh-CN" altLang="en-US" sz="1400" b="1">
                <a:solidFill>
                  <a:srgbClr val="002060"/>
                </a:solidFill>
              </a:rPr>
              <a:t>确定一阶逻辑公式个体变量的取值范围和谓词符号的含义</a:t>
            </a:r>
            <a:endParaRPr lang="en-US" altLang="zh-CN" sz="1400" b="1">
              <a:solidFill>
                <a:srgbClr val="002060"/>
              </a:solidFill>
            </a:endParaRPr>
          </a:p>
          <a:p>
            <a:pPr marL="214313" indent="-214313">
              <a:lnSpc>
                <a:spcPts val="2250"/>
              </a:lnSpc>
              <a:spcBef>
                <a:spcPts val="45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一阶逻辑公式的解释也称为一阶逻辑公式的</a:t>
            </a:r>
            <a:r>
              <a:rPr lang="zh-CN" altLang="en-US" sz="1400" b="1">
                <a:solidFill>
                  <a:srgbClr val="C00000"/>
                </a:solidFill>
                <a:latin typeface="黑体" panose="02010609060101010101" pitchFamily="49" charset="-122"/>
                <a:ea typeface="黑体" panose="02010609060101010101" pitchFamily="49" charset="-122"/>
              </a:rPr>
              <a:t>模型</a:t>
            </a:r>
          </a:p>
        </p:txBody>
      </p:sp>
      <p:sp>
        <p:nvSpPr>
          <p:cNvPr id="19" name="文本框 18">
            <a:extLst>
              <a:ext uri="{FF2B5EF4-FFF2-40B4-BE49-F238E27FC236}">
                <a16:creationId xmlns:a16="http://schemas.microsoft.com/office/drawing/2014/main" id="{B8672E57-FDE5-438E-BD98-543BC466986E}"/>
              </a:ext>
            </a:extLst>
          </p:cNvPr>
          <p:cNvSpPr txBox="1"/>
          <p:nvPr/>
        </p:nvSpPr>
        <p:spPr>
          <a:xfrm>
            <a:off x="6020676" y="3017459"/>
            <a:ext cx="2470729" cy="954877"/>
          </a:xfrm>
          <a:prstGeom prst="rect">
            <a:avLst/>
          </a:prstGeom>
          <a:solidFill>
            <a:schemeClr val="accent2">
              <a:lumMod val="20000"/>
              <a:lumOff val="80000"/>
              <a:alpha val="75000"/>
            </a:schemeClr>
          </a:solidFill>
        </p:spPr>
        <p:txBody>
          <a:bodyPr wrap="square" rtlCol="0">
            <a:spAutoFit/>
          </a:bodyPr>
          <a:lstStyle/>
          <a:p>
            <a:pPr>
              <a:lnSpc>
                <a:spcPts val="2250"/>
              </a:lnSpc>
            </a:pPr>
            <a:r>
              <a:rPr lang="zh-CN" altLang="en-US" sz="1400" b="1">
                <a:solidFill>
                  <a:srgbClr val="002060"/>
                </a:solidFill>
              </a:rPr>
              <a:t>预先给出</a:t>
            </a:r>
            <a:r>
              <a:rPr lang="zh-CN" altLang="en-US" sz="1400" b="1">
                <a:solidFill>
                  <a:srgbClr val="C00000"/>
                </a:solidFill>
              </a:rPr>
              <a:t>一个个体变量指派函数</a:t>
            </a:r>
            <a:r>
              <a:rPr lang="zh-CN" altLang="en-US" sz="1400" b="1">
                <a:solidFill>
                  <a:srgbClr val="002060"/>
                </a:solidFill>
              </a:rPr>
              <a:t>确定一阶逻辑公式个体变量的具体取值</a:t>
            </a:r>
          </a:p>
        </p:txBody>
      </p:sp>
    </p:spTree>
    <p:extLst>
      <p:ext uri="{BB962C8B-B14F-4D97-AF65-F5344CB8AC3E}">
        <p14:creationId xmlns:p14="http://schemas.microsoft.com/office/powerpoint/2010/main" val="425273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一阶逻辑公式真值与变量替换</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公式的真值只与对自由变量的指派有关</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30</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52E63E8-5960-42CF-A35D-CE1B389EB90D}"/>
                  </a:ext>
                </a:extLst>
              </p:cNvPr>
              <p:cNvSpPr txBox="1"/>
              <p:nvPr/>
            </p:nvSpPr>
            <p:spPr>
              <a:xfrm>
                <a:off x="626164" y="856274"/>
                <a:ext cx="7484166" cy="1138773"/>
              </a:xfrm>
              <a:prstGeom prst="rect">
                <a:avLst/>
              </a:prstGeom>
              <a:solidFill>
                <a:schemeClr val="accent5">
                  <a:lumMod val="20000"/>
                  <a:lumOff val="80000"/>
                </a:schemeClr>
              </a:solidFill>
            </p:spPr>
            <p:txBody>
              <a:bodyPr wrap="square" rtlCol="0">
                <a:spAutoFit/>
              </a:bodyPr>
              <a:lstStyle/>
              <a:p>
                <a:pPr>
                  <a:spcBef>
                    <a:spcPts val="600"/>
                  </a:spcBef>
                  <a:spcAft>
                    <a:spcPts val="600"/>
                  </a:spcAft>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rgbClr val="C00000"/>
                    </a:solidFill>
                  </a:rPr>
                  <a:t>合同定理</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是一阶公式的解释，论域是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𝟐</m:t>
                        </m:r>
                      </m:sub>
                    </m:sSub>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𝑽</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是指派函数</a:t>
                </a:r>
                <a:endParaRPr lang="en-US" altLang="zh-CN" sz="1600" b="1">
                  <a:solidFill>
                    <a:schemeClr val="accent2">
                      <a:lumMod val="50000"/>
                    </a:schemeClr>
                  </a:solidFill>
                </a:endParaRPr>
              </a:p>
              <a:p>
                <a:pPr>
                  <a:spcBef>
                    <a:spcPts val="600"/>
                  </a:spcBef>
                  <a:spcAft>
                    <a:spcPts val="600"/>
                  </a:spcAft>
                </a:pPr>
                <a:r>
                  <a:rPr lang="en-US" altLang="zh-CN" sz="1600" b="1">
                    <a:solidFill>
                      <a:schemeClr val="accent2">
                        <a:lumMod val="50000"/>
                      </a:schemeClr>
                    </a:solidFill>
                  </a:rPr>
                  <a:t>(1)	</a:t>
                </a:r>
                <a:r>
                  <a:rPr lang="zh-CN" altLang="en-US" sz="1600" b="1">
                    <a:solidFill>
                      <a:schemeClr val="accent2">
                        <a:lumMod val="50000"/>
                      </a:schemeClr>
                    </a:solidFill>
                  </a:rPr>
                  <a:t>对任意项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，若</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上合同，则</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𝟏</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𝒕</m:t>
                        </m:r>
                      </m:e>
                    </m:d>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𝟐</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𝒕</m:t>
                        </m:r>
                      </m:e>
                    </m:d>
                  </m:oMath>
                </a14:m>
                <a:endParaRPr lang="en-US" altLang="zh-CN" sz="1600" b="1">
                  <a:solidFill>
                    <a:schemeClr val="accent2">
                      <a:lumMod val="50000"/>
                    </a:schemeClr>
                  </a:solidFill>
                </a:endParaRPr>
              </a:p>
              <a:p>
                <a:pPr>
                  <a:spcBef>
                    <a:spcPts val="600"/>
                  </a:spcBef>
                  <a:spcAft>
                    <a:spcPts val="600"/>
                  </a:spcAft>
                </a:pPr>
                <a:r>
                  <a:rPr lang="en-US" altLang="zh-CN" sz="1600" b="1">
                    <a:solidFill>
                      <a:schemeClr val="accent2">
                        <a:lumMod val="50000"/>
                      </a:schemeClr>
                    </a:solidFill>
                  </a:rPr>
                  <a:t>(2)	</a:t>
                </a:r>
                <a:r>
                  <a:rPr lang="zh-CN" altLang="en-US" sz="1600" b="1">
                    <a:solidFill>
                      <a:schemeClr val="accent2">
                        <a:lumMod val="50000"/>
                      </a:schemeClr>
                    </a:solidFill>
                  </a:rPr>
                  <a:t>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，若</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上合同，则</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𝟏</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𝟐</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endParaRPr lang="zh-CN" altLang="en-US"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D52E63E8-5960-42CF-A35D-CE1B389EB90D}"/>
                  </a:ext>
                </a:extLst>
              </p:cNvPr>
              <p:cNvSpPr txBox="1">
                <a:spLocks noRot="1" noChangeAspect="1" noMove="1" noResize="1" noEditPoints="1" noAdjustHandles="1" noChangeArrowheads="1" noChangeShapeType="1" noTextEdit="1"/>
              </p:cNvSpPr>
              <p:nvPr/>
            </p:nvSpPr>
            <p:spPr>
              <a:xfrm>
                <a:off x="626164" y="856274"/>
                <a:ext cx="7484166" cy="1138773"/>
              </a:xfrm>
              <a:prstGeom prst="rect">
                <a:avLst/>
              </a:prstGeom>
              <a:blipFill>
                <a:blip r:embed="rId2"/>
                <a:stretch>
                  <a:fillRect l="-489" t="-1604"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86CEF34-6374-4716-8E27-DEF16B6E4959}"/>
                  </a:ext>
                </a:extLst>
              </p:cNvPr>
              <p:cNvSpPr txBox="1"/>
              <p:nvPr/>
            </p:nvSpPr>
            <p:spPr>
              <a:xfrm>
                <a:off x="626164" y="2195347"/>
                <a:ext cx="7161145" cy="640112"/>
              </a:xfrm>
              <a:prstGeom prst="rect">
                <a:avLst/>
              </a:prstGeom>
              <a:solidFill>
                <a:schemeClr val="accent4">
                  <a:lumMod val="20000"/>
                  <a:lumOff val="80000"/>
                </a:schemeClr>
              </a:solidFill>
            </p:spPr>
            <p:txBody>
              <a:bodyPr wrap="square" rtlCol="0">
                <a:spAutoFit/>
              </a:bodyPr>
              <a:lstStyle/>
              <a:p>
                <a:pPr>
                  <a:lnSpc>
                    <a:spcPts val="2200"/>
                  </a:lnSpc>
                  <a:spcBef>
                    <a:spcPts val="600"/>
                  </a:spcBef>
                </a:pPr>
                <a:r>
                  <a:rPr lang="zh-CN" altLang="en-US" sz="1600" b="1">
                    <a:solidFill>
                      <a:schemeClr val="accent2">
                        <a:lumMod val="50000"/>
                      </a:schemeClr>
                    </a:solidFill>
                  </a:rPr>
                  <a:t>这个定理直观上就是说，若</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中的自由变量赋值相同，则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在这两个指派函数下的真值相同，也即</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的真值只与指派函数对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的自由变量的指派有关</a:t>
                </a:r>
              </a:p>
            </p:txBody>
          </p:sp>
        </mc:Choice>
        <mc:Fallback xmlns="">
          <p:sp>
            <p:nvSpPr>
              <p:cNvPr id="3" name="文本框 2">
                <a:extLst>
                  <a:ext uri="{FF2B5EF4-FFF2-40B4-BE49-F238E27FC236}">
                    <a16:creationId xmlns:a16="http://schemas.microsoft.com/office/drawing/2014/main" id="{C86CEF34-6374-4716-8E27-DEF16B6E4959}"/>
                  </a:ext>
                </a:extLst>
              </p:cNvPr>
              <p:cNvSpPr txBox="1">
                <a:spLocks noRot="1" noChangeAspect="1" noMove="1" noResize="1" noEditPoints="1" noAdjustHandles="1" noChangeArrowheads="1" noChangeShapeType="1" noTextEdit="1"/>
              </p:cNvSpPr>
              <p:nvPr/>
            </p:nvSpPr>
            <p:spPr>
              <a:xfrm>
                <a:off x="626164" y="2195347"/>
                <a:ext cx="7161145" cy="640112"/>
              </a:xfrm>
              <a:prstGeom prst="rect">
                <a:avLst/>
              </a:prstGeom>
              <a:blipFill>
                <a:blip r:embed="rId3"/>
                <a:stretch>
                  <a:fillRect l="-511" b="-1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A196DEA-DEF6-428C-8E1B-217E94F8D76A}"/>
                  </a:ext>
                </a:extLst>
              </p:cNvPr>
              <p:cNvSpPr txBox="1"/>
              <p:nvPr/>
            </p:nvSpPr>
            <p:spPr>
              <a:xfrm>
                <a:off x="626164" y="2993953"/>
                <a:ext cx="7161145" cy="1631216"/>
              </a:xfrm>
              <a:prstGeom prst="rect">
                <a:avLst/>
              </a:prstGeom>
              <a:solidFill>
                <a:schemeClr val="accent6">
                  <a:lumMod val="20000"/>
                  <a:lumOff val="80000"/>
                </a:schemeClr>
              </a:solidFill>
            </p:spPr>
            <p:txBody>
              <a:bodyPr wrap="square" rtlCol="0">
                <a:spAutoFit/>
              </a:bodyPr>
              <a:lstStyle/>
              <a:p>
                <a:pPr>
                  <a:lnSpc>
                    <a:spcPts val="17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】(1) </a:t>
                </a:r>
                <a:r>
                  <a:rPr lang="zh-CN" altLang="en-US" sz="1400" b="1">
                    <a:solidFill>
                      <a:schemeClr val="accent2">
                        <a:lumMod val="50000"/>
                      </a:schemeClr>
                    </a:solidFill>
                  </a:rPr>
                  <a:t>对</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𝒕</m:t>
                    </m:r>
                  </m:oMath>
                </a14:m>
                <a:r>
                  <a:rPr lang="zh-CN" altLang="en-US" sz="1400" b="1">
                    <a:solidFill>
                      <a:schemeClr val="accent2">
                        <a:lumMod val="50000"/>
                      </a:schemeClr>
                    </a:solidFill>
                  </a:rPr>
                  <a:t>的结构进行归纳证明</a:t>
                </a:r>
                <a:endParaRPr lang="en-US" altLang="zh-CN" sz="1400" b="1">
                  <a:solidFill>
                    <a:schemeClr val="accent2">
                      <a:lumMod val="50000"/>
                    </a:schemeClr>
                  </a:solidFill>
                </a:endParaRPr>
              </a:p>
              <a:p>
                <a:pPr marL="285750" indent="-285750">
                  <a:lnSpc>
                    <a:spcPts val="1700"/>
                  </a:lnSpc>
                  <a:spcBef>
                    <a:spcPts val="600"/>
                  </a:spcBef>
                  <a:buFont typeface="Arial" panose="020B0604020202020204" pitchFamily="34" charset="0"/>
                  <a:buChar char="•"/>
                </a:pPr>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𝒕</m:t>
                    </m:r>
                  </m:oMath>
                </a14:m>
                <a:r>
                  <a:rPr lang="zh-CN" altLang="en-US" sz="1200" b="1">
                    <a:solidFill>
                      <a:schemeClr val="accent2">
                        <a:lumMod val="50000"/>
                      </a:schemeClr>
                    </a:solidFill>
                  </a:rPr>
                  <a:t>是个体变量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oMath>
                </a14:m>
                <a:r>
                  <a:rPr lang="zh-CN" altLang="en-US" sz="1200" b="1">
                    <a:solidFill>
                      <a:schemeClr val="accent2">
                        <a:lumMod val="50000"/>
                      </a:schemeClr>
                    </a:solidFill>
                  </a:rPr>
                  <a:t>，则因为</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𝟏</m:t>
                        </m:r>
                      </m:sub>
                    </m:sSub>
                  </m:oMath>
                </a14:m>
                <a:r>
                  <a:rPr lang="zh-CN" altLang="en-US" sz="1200" b="1">
                    <a:solidFill>
                      <a:schemeClr val="accent2">
                        <a:lumMod val="50000"/>
                      </a:schemeClr>
                    </a:solidFill>
                  </a:rPr>
                  <a:t>和</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𝟐</m:t>
                        </m:r>
                      </m:sub>
                    </m:sSub>
                  </m:oMath>
                </a14:m>
                <a:r>
                  <a:rPr lang="zh-CN" altLang="en-US" sz="1200" b="1">
                    <a:solidFill>
                      <a:schemeClr val="accent2">
                        <a:lumMod val="50000"/>
                      </a:schemeClr>
                    </a:solidFill>
                  </a:rPr>
                  <a:t>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𝒕</m:t>
                    </m:r>
                  </m:oMath>
                </a14:m>
                <a:r>
                  <a:rPr lang="zh-CN" altLang="en-US" sz="1200" b="1">
                    <a:solidFill>
                      <a:schemeClr val="accent2">
                        <a:lumMod val="50000"/>
                      </a:schemeClr>
                    </a:solidFill>
                  </a:rPr>
                  <a:t>上合同，因此</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𝟏</m:t>
                        </m:r>
                      </m:sub>
                    </m:sSub>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𝟏</m:t>
                        </m:r>
                      </m:sub>
                    </m:sSub>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𝟐</m:t>
                        </m:r>
                      </m:sub>
                    </m:sSub>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𝟐</m:t>
                        </m:r>
                      </m:sub>
                    </m:sSub>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oMath>
                </a14:m>
                <a:endParaRPr lang="en-US" altLang="zh-CN" sz="1200" b="1">
                  <a:solidFill>
                    <a:schemeClr val="accent2">
                      <a:lumMod val="50000"/>
                    </a:schemeClr>
                  </a:solidFill>
                </a:endParaRPr>
              </a:p>
              <a:p>
                <a:pPr marL="285750" indent="-285750">
                  <a:lnSpc>
                    <a:spcPts val="1700"/>
                  </a:lnSpc>
                  <a:spcBef>
                    <a:spcPts val="600"/>
                  </a:spcBef>
                  <a:buFont typeface="Arial" panose="020B0604020202020204" pitchFamily="34" charset="0"/>
                  <a:buChar char="•"/>
                </a:pPr>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𝒕</m:t>
                    </m:r>
                  </m:oMath>
                </a14:m>
                <a:r>
                  <a:rPr lang="zh-CN" altLang="en-US" sz="1200" b="1">
                    <a:solidFill>
                      <a:schemeClr val="accent2">
                        <a:lumMod val="50000"/>
                      </a:schemeClr>
                    </a:solidFill>
                  </a:rPr>
                  <a:t>是常量符号</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𝒄</m:t>
                    </m:r>
                  </m:oMath>
                </a14:m>
                <a:r>
                  <a:rPr lang="zh-CN" altLang="en-US" sz="1200" b="1">
                    <a:solidFill>
                      <a:schemeClr val="accent2">
                        <a:lumMod val="50000"/>
                      </a:schemeClr>
                    </a:solidFill>
                  </a:rPr>
                  <a:t>，则</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𝟏</m:t>
                        </m:r>
                      </m:sub>
                    </m:sSub>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r>
                      <a:rPr lang="en-US" altLang="zh-CN" sz="1200" b="1" i="1" smtClean="0">
                        <a:solidFill>
                          <a:schemeClr val="accent2">
                            <a:lumMod val="50000"/>
                          </a:schemeClr>
                        </a:solidFill>
                        <a:latin typeface="Cambria Math" panose="02040503050406030204" pitchFamily="18" charset="0"/>
                      </a:rPr>
                      <m:t>=</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𝒄</m:t>
                        </m:r>
                      </m:e>
                    </m:d>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𝟐</m:t>
                        </m:r>
                      </m:sub>
                    </m:sSub>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oMath>
                </a14:m>
                <a:endParaRPr lang="en-US" altLang="zh-CN" sz="1200" b="1">
                  <a:solidFill>
                    <a:schemeClr val="accent2">
                      <a:lumMod val="50000"/>
                    </a:schemeClr>
                  </a:solidFill>
                </a:endParaRPr>
              </a:p>
              <a:p>
                <a:pPr marL="285750" indent="-285750">
                  <a:lnSpc>
                    <a:spcPts val="1700"/>
                  </a:lnSpc>
                  <a:spcBef>
                    <a:spcPts val="600"/>
                  </a:spcBef>
                  <a:buFont typeface="Arial" panose="020B0604020202020204" pitchFamily="34" charset="0"/>
                  <a:buChar char="•"/>
                </a:pPr>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𝒕</m:t>
                    </m:r>
                  </m:oMath>
                </a14:m>
                <a:r>
                  <a:rPr lang="zh-CN" altLang="en-US" sz="1200" b="1">
                    <a:solidFill>
                      <a:schemeClr val="accent2">
                        <a:lumMod val="50000"/>
                      </a:schemeClr>
                    </a:solidFill>
                  </a:rPr>
                  <a:t>是项</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𝒇</m:t>
                    </m:r>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𝒕</m:t>
                            </m:r>
                          </m:e>
                          <m:sub>
                            <m:r>
                              <a:rPr lang="en-US" altLang="zh-CN" sz="1200" b="1" i="1" smtClean="0">
                                <a:solidFill>
                                  <a:schemeClr val="accent2">
                                    <a:lumMod val="50000"/>
                                  </a:schemeClr>
                                </a:solidFill>
                                <a:latin typeface="Cambria Math" panose="02040503050406030204" pitchFamily="18" charset="0"/>
                              </a:rPr>
                              <m:t>𝟏</m:t>
                            </m:r>
                          </m:sub>
                        </m:sSub>
                        <m:r>
                          <a:rPr lang="en-US" altLang="zh-CN" sz="1200" b="1" i="1" smtClean="0">
                            <a:solidFill>
                              <a:schemeClr val="accent2">
                                <a:lumMod val="50000"/>
                              </a:schemeClr>
                            </a:solidFill>
                            <a:latin typeface="Cambria Math" panose="02040503050406030204" pitchFamily="18" charset="0"/>
                          </a:rPr>
                          <m:t>, ⋯,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𝒕</m:t>
                            </m:r>
                          </m:e>
                          <m:sub>
                            <m:r>
                              <a:rPr lang="en-US" altLang="zh-CN" sz="1200" b="1" i="1" smtClean="0">
                                <a:solidFill>
                                  <a:schemeClr val="accent2">
                                    <a:lumMod val="50000"/>
                                  </a:schemeClr>
                                </a:solidFill>
                                <a:latin typeface="Cambria Math" panose="02040503050406030204" pitchFamily="18" charset="0"/>
                              </a:rPr>
                              <m:t>𝒏</m:t>
                            </m:r>
                          </m:sub>
                        </m:sSub>
                      </m:e>
                    </m:d>
                  </m:oMath>
                </a14:m>
                <a:r>
                  <a:rPr lang="zh-CN" altLang="en-US" sz="1200" b="1">
                    <a:solidFill>
                      <a:schemeClr val="accent2">
                        <a:lumMod val="50000"/>
                      </a:schemeClr>
                    </a:solidFill>
                  </a:rPr>
                  <a:t>，则当</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𝟏</m:t>
                        </m:r>
                      </m:sub>
                    </m:sSub>
                  </m:oMath>
                </a14:m>
                <a:r>
                  <a:rPr lang="zh-CN" altLang="en-US" sz="1200" b="1">
                    <a:solidFill>
                      <a:schemeClr val="accent2">
                        <a:lumMod val="50000"/>
                      </a:schemeClr>
                    </a:solidFill>
                  </a:rPr>
                  <a:t>和</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𝟐</m:t>
                        </m:r>
                      </m:sub>
                    </m:sSub>
                  </m:oMath>
                </a14:m>
                <a:r>
                  <a:rPr lang="zh-CN" altLang="en-US" sz="1200" b="1">
                    <a:solidFill>
                      <a:schemeClr val="accent2">
                        <a:lumMod val="50000"/>
                      </a:schemeClr>
                    </a:solidFill>
                  </a:rPr>
                  <a:t>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𝒕</m:t>
                    </m:r>
                  </m:oMath>
                </a14:m>
                <a:r>
                  <a:rPr lang="zh-CN" altLang="en-US" sz="1200" b="1">
                    <a:solidFill>
                      <a:schemeClr val="accent2">
                        <a:lumMod val="50000"/>
                      </a:schemeClr>
                    </a:solidFill>
                  </a:rPr>
                  <a:t>上合同时，它们也在</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𝒕</m:t>
                        </m:r>
                      </m:e>
                      <m:sub>
                        <m:r>
                          <a:rPr lang="en-US" altLang="zh-CN" sz="1200" b="1" i="1" smtClean="0">
                            <a:solidFill>
                              <a:schemeClr val="accent2">
                                <a:lumMod val="50000"/>
                              </a:schemeClr>
                            </a:solidFill>
                            <a:latin typeface="Cambria Math" panose="02040503050406030204" pitchFamily="18" charset="0"/>
                          </a:rPr>
                          <m:t>𝒊</m:t>
                        </m:r>
                      </m:sub>
                    </m:sSub>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𝒊</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r>
                          <a:rPr lang="en-US" altLang="zh-CN" sz="1200" b="1" i="1" smtClean="0">
                            <a:solidFill>
                              <a:schemeClr val="accent2">
                                <a:lumMod val="50000"/>
                              </a:schemeClr>
                            </a:solidFill>
                            <a:latin typeface="Cambria Math" panose="02040503050406030204" pitchFamily="18" charset="0"/>
                          </a:rPr>
                          <m:t>, ⋯, </m:t>
                        </m:r>
                        <m:r>
                          <a:rPr lang="en-US" altLang="zh-CN" sz="1200" b="1" i="1" smtClean="0">
                            <a:solidFill>
                              <a:schemeClr val="accent2">
                                <a:lumMod val="50000"/>
                              </a:schemeClr>
                            </a:solidFill>
                            <a:latin typeface="Cambria Math" panose="02040503050406030204" pitchFamily="18" charset="0"/>
                          </a:rPr>
                          <m:t>𝒏</m:t>
                        </m:r>
                      </m:e>
                    </m:d>
                  </m:oMath>
                </a14:m>
                <a:r>
                  <a:rPr lang="zh-CN" altLang="en-US" sz="1200" b="1">
                    <a:solidFill>
                      <a:schemeClr val="accent2">
                        <a:lumMod val="50000"/>
                      </a:schemeClr>
                    </a:solidFill>
                  </a:rPr>
                  <a:t>上合同，从而根据归纳假设有</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𝟏</m:t>
                        </m:r>
                      </m:sub>
                    </m:sSub>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𝒕</m:t>
                            </m:r>
                          </m:e>
                          <m:sub>
                            <m:r>
                              <a:rPr lang="en-US" altLang="zh-CN" sz="1200" b="1" i="1" smtClean="0">
                                <a:solidFill>
                                  <a:schemeClr val="accent2">
                                    <a:lumMod val="50000"/>
                                  </a:schemeClr>
                                </a:solidFill>
                                <a:latin typeface="Cambria Math" panose="02040503050406030204" pitchFamily="18" charset="0"/>
                              </a:rPr>
                              <m:t>𝒊</m:t>
                            </m:r>
                          </m:sub>
                        </m:sSub>
                      </m:e>
                    </m:d>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𝟐</m:t>
                        </m:r>
                      </m:sub>
                    </m:sSub>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𝒕</m:t>
                            </m:r>
                          </m:e>
                          <m:sub>
                            <m:r>
                              <a:rPr lang="en-US" altLang="zh-CN" sz="1200" b="1" i="1" smtClean="0">
                                <a:solidFill>
                                  <a:schemeClr val="accent2">
                                    <a:lumMod val="50000"/>
                                  </a:schemeClr>
                                </a:solidFill>
                                <a:latin typeface="Cambria Math" panose="02040503050406030204" pitchFamily="18" charset="0"/>
                              </a:rPr>
                              <m:t>𝒊</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𝒊</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r>
                          <a:rPr lang="en-US" altLang="zh-CN" sz="1200" b="1" i="1" smtClean="0">
                            <a:solidFill>
                              <a:schemeClr val="accent2">
                                <a:lumMod val="50000"/>
                              </a:schemeClr>
                            </a:solidFill>
                            <a:latin typeface="Cambria Math" panose="02040503050406030204" pitchFamily="18" charset="0"/>
                          </a:rPr>
                          <m:t>, ⋯, </m:t>
                        </m:r>
                        <m:r>
                          <a:rPr lang="en-US" altLang="zh-CN" sz="1200" b="1" i="1" smtClean="0">
                            <a:solidFill>
                              <a:schemeClr val="accent2">
                                <a:lumMod val="50000"/>
                              </a:schemeClr>
                            </a:solidFill>
                            <a:latin typeface="Cambria Math" panose="02040503050406030204" pitchFamily="18" charset="0"/>
                          </a:rPr>
                          <m:t>𝒏</m:t>
                        </m:r>
                      </m:e>
                    </m:d>
                  </m:oMath>
                </a14:m>
                <a:r>
                  <a:rPr lang="zh-CN" altLang="en-US" sz="1200" b="1">
                    <a:solidFill>
                      <a:schemeClr val="accent2">
                        <a:lumMod val="50000"/>
                      </a:schemeClr>
                    </a:solidFill>
                  </a:rPr>
                  <a:t>，从而</a:t>
                </a:r>
                <a:endParaRPr lang="en-US" altLang="zh-CN" sz="1200" b="1" i="1">
                  <a:solidFill>
                    <a:schemeClr val="accent2">
                      <a:lumMod val="50000"/>
                    </a:schemeClr>
                  </a:solidFill>
                  <a:latin typeface="Cambria Math" panose="02040503050406030204" pitchFamily="18" charset="0"/>
                </a:endParaRPr>
              </a:p>
              <a:p>
                <a:pPr>
                  <a:lnSpc>
                    <a:spcPts val="1700"/>
                  </a:lnSpc>
                  <a:spcBef>
                    <a:spcPts val="600"/>
                  </a:spcBef>
                </a:pPr>
                <a14:m>
                  <m:oMathPara xmlns:m="http://schemas.openxmlformats.org/officeDocument/2006/math">
                    <m:oMathParaPr>
                      <m:jc m:val="center"/>
                    </m:oMathParaPr>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𝟏</m:t>
                          </m:r>
                        </m:sub>
                      </m:sSub>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𝟏</m:t>
                          </m:r>
                        </m:sub>
                      </m:sSub>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𝒇</m:t>
                          </m:r>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𝒕</m:t>
                                  </m:r>
                                </m:e>
                                <m:sub>
                                  <m:r>
                                    <a:rPr lang="en-US" altLang="zh-CN" sz="1200" b="1" i="1" smtClean="0">
                                      <a:solidFill>
                                        <a:schemeClr val="accent2">
                                          <a:lumMod val="50000"/>
                                        </a:schemeClr>
                                      </a:solidFill>
                                      <a:latin typeface="Cambria Math" panose="02040503050406030204" pitchFamily="18" charset="0"/>
                                    </a:rPr>
                                    <m:t>𝟏</m:t>
                                  </m:r>
                                </m:sub>
                              </m:sSub>
                              <m:r>
                                <a:rPr lang="en-US" altLang="zh-CN" sz="1200" b="1" i="1" smtClean="0">
                                  <a:solidFill>
                                    <a:schemeClr val="accent2">
                                      <a:lumMod val="50000"/>
                                    </a:schemeClr>
                                  </a:solidFill>
                                  <a:latin typeface="Cambria Math" panose="02040503050406030204" pitchFamily="18" charset="0"/>
                                </a:rPr>
                                <m:t>, ⋯,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𝒕</m:t>
                                  </m:r>
                                </m:e>
                                <m:sub>
                                  <m:r>
                                    <a:rPr lang="en-US" altLang="zh-CN" sz="1200" b="1" i="1" smtClean="0">
                                      <a:solidFill>
                                        <a:schemeClr val="accent2">
                                          <a:lumMod val="50000"/>
                                        </a:schemeClr>
                                      </a:solidFill>
                                      <a:latin typeface="Cambria Math" panose="02040503050406030204" pitchFamily="18" charset="0"/>
                                    </a:rPr>
                                    <m:t>𝒏</m:t>
                                  </m:r>
                                </m:sub>
                              </m:sSub>
                            </m:e>
                          </m:d>
                        </m:e>
                      </m:d>
                      <m:r>
                        <a:rPr lang="en-US" altLang="zh-CN" sz="1200" b="1" i="1" smtClean="0">
                          <a:solidFill>
                            <a:schemeClr val="accent2">
                              <a:lumMod val="50000"/>
                            </a:schemeClr>
                          </a:solidFill>
                          <a:latin typeface="Cambria Math" panose="02040503050406030204" pitchFamily="18" charset="0"/>
                        </a:rPr>
                        <m:t>=</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𝒇</m:t>
                          </m:r>
                        </m:e>
                      </m:d>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𝟏</m:t>
                              </m:r>
                            </m:sub>
                          </m:sSub>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𝒕</m:t>
                                  </m:r>
                                </m:e>
                                <m:sub>
                                  <m:r>
                                    <a:rPr lang="en-US" altLang="zh-CN" sz="1200" b="1" i="1" smtClean="0">
                                      <a:solidFill>
                                        <a:schemeClr val="accent2">
                                          <a:lumMod val="50000"/>
                                        </a:schemeClr>
                                      </a:solidFill>
                                      <a:latin typeface="Cambria Math" panose="02040503050406030204" pitchFamily="18" charset="0"/>
                                    </a:rPr>
                                    <m:t>𝟏</m:t>
                                  </m:r>
                                </m:sub>
                              </m:sSub>
                            </m:e>
                          </m:d>
                          <m:r>
                            <a:rPr lang="en-US" altLang="zh-CN" sz="1200" b="1" i="1" smtClean="0">
                              <a:solidFill>
                                <a:schemeClr val="accent2">
                                  <a:lumMod val="50000"/>
                                </a:schemeClr>
                              </a:solidFill>
                              <a:latin typeface="Cambria Math" panose="02040503050406030204" pitchFamily="18" charset="0"/>
                            </a:rPr>
                            <m:t>, ⋯,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𝟏</m:t>
                              </m:r>
                            </m:sub>
                          </m:sSub>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𝒕</m:t>
                                  </m:r>
                                </m:e>
                                <m:sub>
                                  <m:r>
                                    <a:rPr lang="en-US" altLang="zh-CN" sz="1200" b="1" i="1" smtClean="0">
                                      <a:solidFill>
                                        <a:schemeClr val="accent2">
                                          <a:lumMod val="50000"/>
                                        </a:schemeClr>
                                      </a:solidFill>
                                      <a:latin typeface="Cambria Math" panose="02040503050406030204" pitchFamily="18" charset="0"/>
                                    </a:rPr>
                                    <m:t>𝟐</m:t>
                                  </m:r>
                                </m:sub>
                              </m:sSub>
                            </m:e>
                          </m:d>
                        </m:e>
                      </m:d>
                      <m:r>
                        <a:rPr lang="en-US" altLang="zh-CN" sz="1200" b="1" i="1" smtClean="0">
                          <a:solidFill>
                            <a:schemeClr val="accent2">
                              <a:lumMod val="50000"/>
                            </a:schemeClr>
                          </a:solidFill>
                          <a:latin typeface="Cambria Math" panose="02040503050406030204" pitchFamily="18" charset="0"/>
                        </a:rPr>
                        <m:t>= </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𝒇</m:t>
                          </m:r>
                        </m:e>
                      </m:d>
                      <m:d>
                        <m:dPr>
                          <m:ctrlPr>
                            <a:rPr lang="en-US" altLang="zh-CN" sz="1200" b="1" i="1">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𝟐</m:t>
                              </m:r>
                            </m:sub>
                          </m:sSub>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𝒕</m:t>
                                  </m:r>
                                </m:e>
                                <m:sub>
                                  <m:r>
                                    <a:rPr lang="en-US" altLang="zh-CN" sz="1200" b="1" i="1">
                                      <a:solidFill>
                                        <a:schemeClr val="accent2">
                                          <a:lumMod val="50000"/>
                                        </a:schemeClr>
                                      </a:solidFill>
                                      <a:latin typeface="Cambria Math" panose="02040503050406030204" pitchFamily="18" charset="0"/>
                                    </a:rPr>
                                    <m:t>𝟏</m:t>
                                  </m:r>
                                </m:sub>
                              </m:sSub>
                            </m:e>
                          </m:d>
                          <m:r>
                            <a:rPr lang="en-US" altLang="zh-CN" sz="1200" b="1" i="1">
                              <a:solidFill>
                                <a:schemeClr val="accent2">
                                  <a:lumMod val="50000"/>
                                </a:schemeClr>
                              </a:solidFill>
                              <a:latin typeface="Cambria Math" panose="02040503050406030204" pitchFamily="18" charset="0"/>
                            </a:rPr>
                            <m:t>, ⋯,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𝟐</m:t>
                              </m:r>
                            </m:sub>
                          </m:sSub>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𝒕</m:t>
                                  </m:r>
                                </m:e>
                                <m:sub>
                                  <m:r>
                                    <a:rPr lang="en-US" altLang="zh-CN" sz="1200" b="1" i="1">
                                      <a:solidFill>
                                        <a:schemeClr val="accent2">
                                          <a:lumMod val="50000"/>
                                        </a:schemeClr>
                                      </a:solidFill>
                                      <a:latin typeface="Cambria Math" panose="02040503050406030204" pitchFamily="18" charset="0"/>
                                    </a:rPr>
                                    <m:t>𝟐</m:t>
                                  </m:r>
                                </m:sub>
                              </m:sSub>
                            </m:e>
                          </m:d>
                        </m:e>
                      </m:d>
                      <m:r>
                        <a:rPr lang="en-US" altLang="zh-CN" sz="1200" b="1" i="1" smtClean="0">
                          <a:solidFill>
                            <a:schemeClr val="accent2">
                              <a:lumMod val="50000"/>
                            </a:schemeClr>
                          </a:solidFill>
                          <a:latin typeface="Cambria Math" panose="02040503050406030204" pitchFamily="18" charset="0"/>
                        </a:rPr>
                        <m:t>=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𝟐</m:t>
                          </m:r>
                        </m:sub>
                      </m:sSub>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oMath>
                  </m:oMathPara>
                </a14:m>
                <a:endParaRPr lang="zh-CN" altLang="en-US" sz="14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3A196DEA-DEF6-428C-8E1B-217E94F8D76A}"/>
                  </a:ext>
                </a:extLst>
              </p:cNvPr>
              <p:cNvSpPr txBox="1">
                <a:spLocks noRot="1" noChangeAspect="1" noMove="1" noResize="1" noEditPoints="1" noAdjustHandles="1" noChangeArrowheads="1" noChangeShapeType="1" noTextEdit="1"/>
              </p:cNvSpPr>
              <p:nvPr/>
            </p:nvSpPr>
            <p:spPr>
              <a:xfrm>
                <a:off x="626164" y="2993953"/>
                <a:ext cx="7161145" cy="1631216"/>
              </a:xfrm>
              <a:prstGeom prst="rect">
                <a:avLst/>
              </a:prstGeom>
              <a:blipFill>
                <a:blip r:embed="rId4"/>
                <a:stretch>
                  <a:fillRect l="-256" t="-7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2472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一阶逻辑公式真值与变量替换</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公式的真值只与对自由变量的指派有关</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31</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52E63E8-5960-42CF-A35D-CE1B389EB90D}"/>
                  </a:ext>
                </a:extLst>
              </p:cNvPr>
              <p:cNvSpPr txBox="1"/>
              <p:nvPr/>
            </p:nvSpPr>
            <p:spPr>
              <a:xfrm>
                <a:off x="626164" y="856274"/>
                <a:ext cx="7484166" cy="1138773"/>
              </a:xfrm>
              <a:prstGeom prst="rect">
                <a:avLst/>
              </a:prstGeom>
              <a:solidFill>
                <a:schemeClr val="accent5">
                  <a:lumMod val="20000"/>
                  <a:lumOff val="80000"/>
                </a:schemeClr>
              </a:solidFill>
            </p:spPr>
            <p:txBody>
              <a:bodyPr wrap="square" rtlCol="0">
                <a:spAutoFit/>
              </a:bodyPr>
              <a:lstStyle/>
              <a:p>
                <a:pPr>
                  <a:spcBef>
                    <a:spcPts val="600"/>
                  </a:spcBef>
                  <a:spcAft>
                    <a:spcPts val="600"/>
                  </a:spcAft>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rgbClr val="C00000"/>
                    </a:solidFill>
                  </a:rPr>
                  <a:t>合同定理</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是一阶公式的解释，论域是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𝟐</m:t>
                        </m:r>
                      </m:sub>
                    </m:sSub>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𝑽</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是指派函数</a:t>
                </a:r>
                <a:endParaRPr lang="en-US" altLang="zh-CN" sz="1600" b="1">
                  <a:solidFill>
                    <a:schemeClr val="accent2">
                      <a:lumMod val="50000"/>
                    </a:schemeClr>
                  </a:solidFill>
                </a:endParaRPr>
              </a:p>
              <a:p>
                <a:pPr>
                  <a:spcBef>
                    <a:spcPts val="600"/>
                  </a:spcBef>
                  <a:spcAft>
                    <a:spcPts val="600"/>
                  </a:spcAft>
                </a:pPr>
                <a:r>
                  <a:rPr lang="en-US" altLang="zh-CN" sz="1600" b="1">
                    <a:solidFill>
                      <a:schemeClr val="accent2">
                        <a:lumMod val="50000"/>
                      </a:schemeClr>
                    </a:solidFill>
                  </a:rPr>
                  <a:t>(1)	</a:t>
                </a:r>
                <a:r>
                  <a:rPr lang="zh-CN" altLang="en-US" sz="1600" b="1">
                    <a:solidFill>
                      <a:schemeClr val="accent2">
                        <a:lumMod val="50000"/>
                      </a:schemeClr>
                    </a:solidFill>
                  </a:rPr>
                  <a:t>对任意项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，若</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上合同，则</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𝟏</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𝒕</m:t>
                        </m:r>
                      </m:e>
                    </m:d>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𝟐</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𝒕</m:t>
                        </m:r>
                      </m:e>
                    </m:d>
                  </m:oMath>
                </a14:m>
                <a:endParaRPr lang="en-US" altLang="zh-CN" sz="1600" b="1">
                  <a:solidFill>
                    <a:schemeClr val="accent2">
                      <a:lumMod val="50000"/>
                    </a:schemeClr>
                  </a:solidFill>
                </a:endParaRPr>
              </a:p>
              <a:p>
                <a:pPr>
                  <a:spcBef>
                    <a:spcPts val="600"/>
                  </a:spcBef>
                  <a:spcAft>
                    <a:spcPts val="600"/>
                  </a:spcAft>
                </a:pPr>
                <a:r>
                  <a:rPr lang="en-US" altLang="zh-CN" sz="1600" b="1">
                    <a:solidFill>
                      <a:schemeClr val="accent2">
                        <a:lumMod val="50000"/>
                      </a:schemeClr>
                    </a:solidFill>
                  </a:rPr>
                  <a:t>(2)	</a:t>
                </a:r>
                <a:r>
                  <a:rPr lang="zh-CN" altLang="en-US" sz="1600" b="1">
                    <a:solidFill>
                      <a:schemeClr val="accent2">
                        <a:lumMod val="50000"/>
                      </a:schemeClr>
                    </a:solidFill>
                  </a:rPr>
                  <a:t>对任意公式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，若</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上合同，则</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𝟏</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𝝈</m:t>
                        </m:r>
                      </m:e>
                      <m:sub>
                        <m:r>
                          <a:rPr lang="en-US" altLang="zh-CN" sz="1600" b="1" i="1" smtClean="0">
                            <a:solidFill>
                              <a:schemeClr val="accent2">
                                <a:lumMod val="50000"/>
                              </a:schemeClr>
                            </a:solidFill>
                            <a:latin typeface="Cambria Math" panose="02040503050406030204" pitchFamily="18" charset="0"/>
                          </a:rPr>
                          <m:t>𝟐</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endParaRPr lang="zh-CN" altLang="en-US"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D52E63E8-5960-42CF-A35D-CE1B389EB90D}"/>
                  </a:ext>
                </a:extLst>
              </p:cNvPr>
              <p:cNvSpPr txBox="1">
                <a:spLocks noRot="1" noChangeAspect="1" noMove="1" noResize="1" noEditPoints="1" noAdjustHandles="1" noChangeArrowheads="1" noChangeShapeType="1" noTextEdit="1"/>
              </p:cNvSpPr>
              <p:nvPr/>
            </p:nvSpPr>
            <p:spPr>
              <a:xfrm>
                <a:off x="626164" y="856274"/>
                <a:ext cx="7484166" cy="1138773"/>
              </a:xfrm>
              <a:prstGeom prst="rect">
                <a:avLst/>
              </a:prstGeom>
              <a:blipFill>
                <a:blip r:embed="rId2"/>
                <a:stretch>
                  <a:fillRect l="-489" t="-1604"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A196DEA-DEF6-428C-8E1B-217E94F8D76A}"/>
                  </a:ext>
                </a:extLst>
              </p:cNvPr>
              <p:cNvSpPr txBox="1"/>
              <p:nvPr/>
            </p:nvSpPr>
            <p:spPr>
              <a:xfrm>
                <a:off x="626164" y="2154097"/>
                <a:ext cx="7106479" cy="2355068"/>
              </a:xfrm>
              <a:prstGeom prst="rect">
                <a:avLst/>
              </a:prstGeom>
              <a:solidFill>
                <a:schemeClr val="accent6">
                  <a:lumMod val="20000"/>
                  <a:lumOff val="80000"/>
                </a:schemeClr>
              </a:solidFill>
            </p:spPr>
            <p:txBody>
              <a:bodyPr wrap="square" rtlCol="0">
                <a:spAutoFit/>
              </a:bodyPr>
              <a:lstStyle/>
              <a:p>
                <a:pPr>
                  <a:lnSpc>
                    <a:spcPts val="1700"/>
                  </a:lnSpc>
                  <a:spcBef>
                    <a:spcPts val="600"/>
                  </a:spcBef>
                </a:pPr>
                <a:r>
                  <a:rPr lang="en-US" altLang="zh-CN" sz="1400" b="1">
                    <a:solidFill>
                      <a:schemeClr val="accent2">
                        <a:lumMod val="50000"/>
                      </a:schemeClr>
                    </a:solidFill>
                  </a:rPr>
                  <a:t>【</a:t>
                </a:r>
                <a:r>
                  <a:rPr lang="zh-CN" altLang="en-US" sz="1400" b="1">
                    <a:solidFill>
                      <a:schemeClr val="accent2">
                        <a:lumMod val="50000"/>
                      </a:schemeClr>
                    </a:solidFill>
                  </a:rPr>
                  <a:t>证明</a:t>
                </a:r>
                <a:r>
                  <a:rPr lang="en-US" altLang="zh-CN" sz="1400" b="1">
                    <a:solidFill>
                      <a:schemeClr val="accent2">
                        <a:lumMod val="50000"/>
                      </a:schemeClr>
                    </a:solidFill>
                  </a:rPr>
                  <a:t>】(2) </a:t>
                </a:r>
                <a:r>
                  <a:rPr lang="zh-CN" altLang="en-US" sz="1400" b="1">
                    <a:solidFill>
                      <a:schemeClr val="accent2">
                        <a:lumMod val="50000"/>
                      </a:schemeClr>
                    </a:solidFill>
                  </a:rPr>
                  <a:t>对</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的结构进行归纳证明</a:t>
                </a:r>
                <a:endParaRPr lang="en-US" altLang="zh-CN" sz="1400" b="1">
                  <a:solidFill>
                    <a:schemeClr val="accent2">
                      <a:lumMod val="50000"/>
                    </a:schemeClr>
                  </a:solidFill>
                </a:endParaRPr>
              </a:p>
              <a:p>
                <a:pPr marL="285750" indent="-285750">
                  <a:lnSpc>
                    <a:spcPts val="1700"/>
                  </a:lnSpc>
                  <a:spcBef>
                    <a:spcPts val="600"/>
                  </a:spcBef>
                  <a:buFont typeface="Arial" panose="020B0604020202020204" pitchFamily="34" charset="0"/>
                  <a:buChar char="•"/>
                </a:pPr>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是原子公式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𝑭</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𝒕</m:t>
                        </m:r>
                      </m:e>
                      <m:sub>
                        <m:r>
                          <a:rPr lang="en-US" altLang="zh-CN" sz="1200" b="1" i="1" smtClean="0">
                            <a:solidFill>
                              <a:schemeClr val="accent2">
                                <a:lumMod val="50000"/>
                              </a:schemeClr>
                            </a:solidFill>
                            <a:latin typeface="Cambria Math" panose="02040503050406030204" pitchFamily="18" charset="0"/>
                          </a:rPr>
                          <m:t>𝟏</m:t>
                        </m:r>
                      </m:sub>
                    </m:sSub>
                    <m:r>
                      <a:rPr lang="en-US" altLang="zh-CN" sz="1200" b="1" i="1" smtClean="0">
                        <a:solidFill>
                          <a:schemeClr val="accent2">
                            <a:lumMod val="50000"/>
                          </a:schemeClr>
                        </a:solidFill>
                        <a:latin typeface="Cambria Math" panose="02040503050406030204" pitchFamily="18" charset="0"/>
                      </a:rPr>
                      <m:t>, ⋯,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𝒕</m:t>
                        </m:r>
                      </m:e>
                      <m:sub>
                        <m:r>
                          <a:rPr lang="en-US" altLang="zh-CN" sz="1200" b="1" i="1" smtClean="0">
                            <a:solidFill>
                              <a:schemeClr val="accent2">
                                <a:lumMod val="50000"/>
                              </a:schemeClr>
                            </a:solidFill>
                            <a:latin typeface="Cambria Math" panose="02040503050406030204" pitchFamily="18" charset="0"/>
                          </a:rPr>
                          <m:t>𝒏</m:t>
                        </m:r>
                      </m:sub>
                    </m:sSub>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，则因为</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𝟏</m:t>
                        </m:r>
                      </m:sub>
                    </m:sSub>
                  </m:oMath>
                </a14:m>
                <a:r>
                  <a:rPr lang="zh-CN" altLang="en-US" sz="1200" b="1">
                    <a:solidFill>
                      <a:schemeClr val="accent2">
                        <a:lumMod val="50000"/>
                      </a:schemeClr>
                    </a:solidFill>
                  </a:rPr>
                  <a:t>和</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𝟐</m:t>
                        </m:r>
                      </m:sub>
                    </m:sSub>
                  </m:oMath>
                </a14:m>
                <a:r>
                  <a:rPr lang="zh-CN" altLang="en-US" sz="1200" b="1">
                    <a:solidFill>
                      <a:schemeClr val="accent2">
                        <a:lumMod val="50000"/>
                      </a:schemeClr>
                    </a:solidFill>
                  </a:rPr>
                  <a:t>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上合同，它们也在</a:t>
                </a:r>
                <a14:m>
                  <m:oMath xmlns:m="http://schemas.openxmlformats.org/officeDocument/2006/math">
                    <m:sSub>
                      <m:sSubPr>
                        <m:ctrlPr>
                          <a:rPr lang="en-US" altLang="zh-CN" sz="1200" b="1" i="1">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𝒕</m:t>
                        </m:r>
                      </m:e>
                      <m:sub>
                        <m:r>
                          <a:rPr lang="en-US" altLang="zh-CN" sz="1200" b="1" i="1">
                            <a:solidFill>
                              <a:schemeClr val="accent2">
                                <a:lumMod val="50000"/>
                              </a:schemeClr>
                            </a:solidFill>
                            <a:latin typeface="Cambria Math" panose="02040503050406030204" pitchFamily="18" charset="0"/>
                          </a:rPr>
                          <m:t>𝒊</m:t>
                        </m:r>
                      </m:sub>
                    </m:sSub>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𝒊</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𝟏</m:t>
                        </m:r>
                        <m:r>
                          <a:rPr lang="en-US" altLang="zh-CN" sz="1200" b="1" i="1">
                            <a:solidFill>
                              <a:schemeClr val="accent2">
                                <a:lumMod val="50000"/>
                              </a:schemeClr>
                            </a:solidFill>
                            <a:latin typeface="Cambria Math" panose="02040503050406030204" pitchFamily="18" charset="0"/>
                          </a:rPr>
                          <m:t>, ⋯, </m:t>
                        </m:r>
                        <m:r>
                          <a:rPr lang="en-US" altLang="zh-CN" sz="1200" b="1" i="1">
                            <a:solidFill>
                              <a:schemeClr val="accent2">
                                <a:lumMod val="50000"/>
                              </a:schemeClr>
                            </a:solidFill>
                            <a:latin typeface="Cambria Math" panose="02040503050406030204" pitchFamily="18" charset="0"/>
                          </a:rPr>
                          <m:t>𝒏</m:t>
                        </m:r>
                      </m:e>
                    </m:d>
                  </m:oMath>
                </a14:m>
                <a:r>
                  <a:rPr lang="zh-CN" altLang="en-US" sz="1200" b="1">
                    <a:solidFill>
                      <a:schemeClr val="accent2">
                        <a:lumMod val="50000"/>
                      </a:schemeClr>
                    </a:solidFill>
                  </a:rPr>
                  <a:t>上合同，从而根据</a:t>
                </a:r>
                <a:r>
                  <a:rPr lang="en-US" altLang="zh-CN" sz="1200" b="1">
                    <a:solidFill>
                      <a:schemeClr val="accent2">
                        <a:lumMod val="50000"/>
                      </a:schemeClr>
                    </a:solidFill>
                  </a:rPr>
                  <a:t>(1)</a:t>
                </a:r>
                <a:r>
                  <a:rPr lang="zh-CN" altLang="en-US" sz="1200" b="1">
                    <a:solidFill>
                      <a:schemeClr val="accent2">
                        <a:lumMod val="50000"/>
                      </a:schemeClr>
                    </a:solidFill>
                  </a:rPr>
                  <a:t>有</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𝟏</m:t>
                        </m:r>
                      </m:sub>
                    </m:sSub>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𝒕</m:t>
                            </m:r>
                          </m:e>
                          <m:sub>
                            <m:r>
                              <a:rPr lang="en-US" altLang="zh-CN" sz="1200" b="1" i="1" smtClean="0">
                                <a:solidFill>
                                  <a:schemeClr val="accent2">
                                    <a:lumMod val="50000"/>
                                  </a:schemeClr>
                                </a:solidFill>
                                <a:latin typeface="Cambria Math" panose="02040503050406030204" pitchFamily="18" charset="0"/>
                              </a:rPr>
                              <m:t>𝒊</m:t>
                            </m:r>
                          </m:sub>
                        </m:sSub>
                      </m:e>
                    </m:d>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𝟐</m:t>
                        </m:r>
                      </m:sub>
                    </m:sSub>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𝒕</m:t>
                            </m:r>
                          </m:e>
                          <m:sub>
                            <m:r>
                              <a:rPr lang="en-US" altLang="zh-CN" sz="1200" b="1" i="1" smtClean="0">
                                <a:solidFill>
                                  <a:schemeClr val="accent2">
                                    <a:lumMod val="50000"/>
                                  </a:schemeClr>
                                </a:solidFill>
                                <a:latin typeface="Cambria Math" panose="02040503050406030204" pitchFamily="18" charset="0"/>
                              </a:rPr>
                              <m:t>𝒊</m:t>
                            </m:r>
                          </m:sub>
                        </m:sSub>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𝒊</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r>
                      <a:rPr lang="en-US" altLang="zh-CN" sz="1200" b="1" i="1" smtClean="0">
                        <a:solidFill>
                          <a:schemeClr val="accent2">
                            <a:lumMod val="50000"/>
                          </a:schemeClr>
                        </a:solidFill>
                        <a:latin typeface="Cambria Math" panose="02040503050406030204" pitchFamily="18" charset="0"/>
                      </a:rPr>
                      <m:t>, ⋯, </m:t>
                    </m:r>
                    <m:r>
                      <a:rPr lang="en-US" altLang="zh-CN" sz="1200" b="1" i="1" smtClean="0">
                        <a:solidFill>
                          <a:schemeClr val="accent2">
                            <a:lumMod val="50000"/>
                          </a:schemeClr>
                        </a:solidFill>
                        <a:latin typeface="Cambria Math" panose="02040503050406030204" pitchFamily="18" charset="0"/>
                      </a:rPr>
                      <m:t>𝒏</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，从而</a:t>
                </a:r>
                <a14:m>
                  <m:oMath xmlns:m="http://schemas.openxmlformats.org/officeDocument/2006/math">
                    <m:d>
                      <m:dPr>
                        <m:begChr m:val="⟨"/>
                        <m:endChr m:val="⟩"/>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𝟏</m:t>
                            </m:r>
                          </m:sub>
                        </m:sSub>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𝒕</m:t>
                                </m:r>
                              </m:e>
                              <m:sub>
                                <m:r>
                                  <a:rPr lang="en-US" altLang="zh-CN" sz="1200" b="1" i="1" smtClean="0">
                                    <a:solidFill>
                                      <a:schemeClr val="accent2">
                                        <a:lumMod val="50000"/>
                                      </a:schemeClr>
                                    </a:solidFill>
                                    <a:latin typeface="Cambria Math" panose="02040503050406030204" pitchFamily="18" charset="0"/>
                                  </a:rPr>
                                  <m:t>𝟏</m:t>
                                </m:r>
                              </m:sub>
                            </m:sSub>
                          </m:e>
                        </m:d>
                        <m:r>
                          <a:rPr lang="en-US" altLang="zh-CN" sz="1200" b="1" i="1" smtClean="0">
                            <a:solidFill>
                              <a:schemeClr val="accent2">
                                <a:lumMod val="50000"/>
                              </a:schemeClr>
                            </a:solidFill>
                            <a:latin typeface="Cambria Math" panose="02040503050406030204" pitchFamily="18" charset="0"/>
                          </a:rPr>
                          <m:t>, ⋯,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𝟏</m:t>
                            </m:r>
                          </m:sub>
                        </m:sSub>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𝒕</m:t>
                                </m:r>
                              </m:e>
                              <m:sub>
                                <m:r>
                                  <a:rPr lang="en-US" altLang="zh-CN" sz="1200" b="1" i="1" smtClean="0">
                                    <a:solidFill>
                                      <a:schemeClr val="accent2">
                                        <a:lumMod val="50000"/>
                                      </a:schemeClr>
                                    </a:solidFill>
                                    <a:latin typeface="Cambria Math" panose="02040503050406030204" pitchFamily="18" charset="0"/>
                                  </a:rPr>
                                  <m:t>𝒏</m:t>
                                </m:r>
                              </m:sub>
                            </m:sSub>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m:t>
                    </m:r>
                  </m:oMath>
                </a14:m>
                <a:r>
                  <a:rPr lang="zh-CN" altLang="en-US" sz="1200" b="1">
                    <a:solidFill>
                      <a:schemeClr val="accent2">
                        <a:lumMod val="50000"/>
                      </a:schemeClr>
                    </a:solidFill>
                  </a:rPr>
                  <a:t>当且仅当</a:t>
                </a:r>
                <a14:m>
                  <m:oMath xmlns:m="http://schemas.openxmlformats.org/officeDocument/2006/math">
                    <m:d>
                      <m:dPr>
                        <m:begChr m:val="⟨"/>
                        <m:endChr m:val="⟩"/>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𝟐</m:t>
                            </m:r>
                          </m:sub>
                        </m:sSub>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𝒕</m:t>
                                </m:r>
                              </m:e>
                              <m:sub>
                                <m:r>
                                  <a:rPr lang="en-US" altLang="zh-CN" sz="1200" b="1" i="1">
                                    <a:solidFill>
                                      <a:schemeClr val="accent2">
                                        <a:lumMod val="50000"/>
                                      </a:schemeClr>
                                    </a:solidFill>
                                    <a:latin typeface="Cambria Math" panose="02040503050406030204" pitchFamily="18" charset="0"/>
                                  </a:rPr>
                                  <m:t>𝟏</m:t>
                                </m:r>
                              </m:sub>
                            </m:sSub>
                          </m:e>
                        </m:d>
                        <m:r>
                          <a:rPr lang="en-US" altLang="zh-CN" sz="1200" b="1" i="1">
                            <a:solidFill>
                              <a:schemeClr val="accent2">
                                <a:lumMod val="50000"/>
                              </a:schemeClr>
                            </a:solidFill>
                            <a:latin typeface="Cambria Math" panose="02040503050406030204" pitchFamily="18" charset="0"/>
                          </a:rPr>
                          <m:t>, ⋯,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𝟐</m:t>
                            </m:r>
                          </m:sub>
                        </m:sSub>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𝒕</m:t>
                                </m:r>
                              </m:e>
                              <m:sub>
                                <m:r>
                                  <a:rPr lang="en-US" altLang="zh-CN" sz="1200" b="1" i="1">
                                    <a:solidFill>
                                      <a:schemeClr val="accent2">
                                        <a:lumMod val="50000"/>
                                      </a:schemeClr>
                                    </a:solidFill>
                                    <a:latin typeface="Cambria Math" panose="02040503050406030204" pitchFamily="18" charset="0"/>
                                  </a:rPr>
                                  <m:t>𝒏</m:t>
                                </m:r>
                              </m:sub>
                            </m:sSub>
                          </m:e>
                        </m:d>
                      </m:e>
                    </m:d>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m:t>
                    </m:r>
                  </m:oMath>
                </a14:m>
                <a:r>
                  <a:rPr lang="zh-CN" altLang="en-US" sz="1200" b="1">
                    <a:solidFill>
                      <a:schemeClr val="accent2">
                        <a:lumMod val="50000"/>
                      </a:schemeClr>
                    </a:solidFill>
                  </a:rPr>
                  <a:t>，即</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𝟏</m:t>
                        </m:r>
                      </m:sub>
                    </m:sSub>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𝟐</m:t>
                        </m:r>
                      </m:sub>
                    </m:sSub>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endParaRPr lang="en-US" altLang="zh-CN" sz="1200" b="1">
                  <a:solidFill>
                    <a:schemeClr val="accent2">
                      <a:lumMod val="50000"/>
                    </a:schemeClr>
                  </a:solidFill>
                </a:endParaRPr>
              </a:p>
              <a:p>
                <a:pPr marL="285750" indent="-285750">
                  <a:lnSpc>
                    <a:spcPts val="1700"/>
                  </a:lnSpc>
                  <a:spcBef>
                    <a:spcPts val="600"/>
                  </a:spcBef>
                  <a:buFont typeface="Arial" panose="020B0604020202020204" pitchFamily="34" charset="0"/>
                  <a:buChar char="•"/>
                </a:pPr>
                <a:r>
                  <a:rPr lang="zh-CN" altLang="en-US" sz="1200" b="1">
                    <a:solidFill>
                      <a:schemeClr val="accent2">
                        <a:lumMod val="50000"/>
                      </a:schemeClr>
                    </a:solidFill>
                  </a:rPr>
                  <a:t>对于公式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是根据命题逻辑运算符构造的时候，易证</a:t>
                </a:r>
                <a:endParaRPr lang="en-US" altLang="zh-CN" sz="1200" b="1">
                  <a:solidFill>
                    <a:schemeClr val="accent2">
                      <a:lumMod val="50000"/>
                    </a:schemeClr>
                  </a:solidFill>
                </a:endParaRPr>
              </a:p>
              <a:p>
                <a:pPr marL="285750" indent="-285750">
                  <a:lnSpc>
                    <a:spcPts val="1700"/>
                  </a:lnSpc>
                  <a:spcBef>
                    <a:spcPts val="600"/>
                  </a:spcBef>
                  <a:buFont typeface="Arial" panose="020B0604020202020204" pitchFamily="34" charset="0"/>
                  <a:buChar char="•"/>
                </a:pPr>
                <a:r>
                  <a:rPr lang="zh-CN" altLang="en-US" sz="1200" b="1">
                    <a:solidFill>
                      <a:schemeClr val="accent2">
                        <a:lumMod val="50000"/>
                      </a:schemeClr>
                    </a:solidFill>
                  </a:rPr>
                  <a:t>若公式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oMath>
                </a14:m>
                <a:r>
                  <a:rPr lang="zh-CN" altLang="en-US" sz="1200" b="1">
                    <a:solidFill>
                      <a:schemeClr val="accent2">
                        <a:lumMod val="50000"/>
                      </a:schemeClr>
                    </a:solidFill>
                  </a:rPr>
                  <a:t>，则因为</a:t>
                </a:r>
                <a14:m>
                  <m:oMath xmlns:m="http://schemas.openxmlformats.org/officeDocument/2006/math">
                    <m:sSub>
                      <m:sSubPr>
                        <m:ctrlPr>
                          <a:rPr lang="en-US" altLang="zh-CN" sz="1200" b="1" i="1">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𝝈</m:t>
                        </m:r>
                      </m:e>
                      <m:sub>
                        <m:r>
                          <a:rPr lang="en-US" altLang="zh-CN" sz="1200" b="1" i="1">
                            <a:solidFill>
                              <a:schemeClr val="accent2">
                                <a:lumMod val="50000"/>
                              </a:schemeClr>
                            </a:solidFill>
                            <a:latin typeface="Cambria Math" panose="02040503050406030204" pitchFamily="18" charset="0"/>
                          </a:rPr>
                          <m:t>𝟏</m:t>
                        </m:r>
                      </m:sub>
                    </m:sSub>
                  </m:oMath>
                </a14:m>
                <a:r>
                  <a:rPr lang="zh-CN" altLang="en-US" sz="1200" b="1">
                    <a:solidFill>
                      <a:schemeClr val="accent2">
                        <a:lumMod val="50000"/>
                      </a:schemeClr>
                    </a:solidFill>
                  </a:rPr>
                  <a:t>和</a:t>
                </a:r>
                <a14:m>
                  <m:oMath xmlns:m="http://schemas.openxmlformats.org/officeDocument/2006/math">
                    <m:sSub>
                      <m:sSubPr>
                        <m:ctrlPr>
                          <a:rPr lang="en-US" altLang="zh-CN" sz="1200" b="1" i="1">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𝝈</m:t>
                        </m:r>
                      </m:e>
                      <m:sub>
                        <m:r>
                          <a:rPr lang="en-US" altLang="zh-CN" sz="1200" b="1" i="1">
                            <a:solidFill>
                              <a:schemeClr val="accent2">
                                <a:lumMod val="50000"/>
                              </a:schemeClr>
                            </a:solidFill>
                            <a:latin typeface="Cambria Math" panose="02040503050406030204" pitchFamily="18" charset="0"/>
                          </a:rPr>
                          <m:t>𝟐</m:t>
                        </m:r>
                      </m:sub>
                    </m:sSub>
                  </m:oMath>
                </a14:m>
                <a:r>
                  <a:rPr lang="zh-CN" altLang="en-US" sz="1200" b="1">
                    <a:solidFill>
                      <a:schemeClr val="accent2">
                        <a:lumMod val="50000"/>
                      </a:schemeClr>
                    </a:solidFill>
                  </a:rPr>
                  <a:t>在</a:t>
                </a:r>
                <a14:m>
                  <m:oMath xmlns:m="http://schemas.openxmlformats.org/officeDocument/2006/math">
                    <m:r>
                      <a:rPr lang="en-US" altLang="zh-CN" sz="1200" b="1" i="1">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上合同，对论域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的任意元素</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oMath>
                </a14:m>
                <a:r>
                  <a:rPr lang="zh-CN" altLang="en-US" sz="1200" b="1">
                    <a:solidFill>
                      <a:schemeClr val="accent2">
                        <a:lumMod val="50000"/>
                      </a:schemeClr>
                    </a:solidFill>
                  </a:rPr>
                  <a:t>，都有</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𝟏</m:t>
                        </m:r>
                      </m:sub>
                    </m:sSub>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oMath>
                </a14:m>
                <a:r>
                  <a:rPr lang="zh-CN" altLang="en-US" sz="1200" b="1">
                    <a:solidFill>
                      <a:schemeClr val="accent2">
                        <a:lumMod val="50000"/>
                      </a:schemeClr>
                    </a:solidFill>
                  </a:rPr>
                  <a:t>和</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𝟐</m:t>
                        </m:r>
                      </m:sub>
                    </m:sSub>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oMath>
                </a14:m>
                <a:r>
                  <a:rPr lang="zh-CN" altLang="en-US" sz="1200" b="1">
                    <a:solidFill>
                      <a:schemeClr val="accent2">
                        <a:lumMod val="50000"/>
                      </a:schemeClr>
                    </a:solidFill>
                  </a:rPr>
                  <a:t>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上合同，从而根据归纳假设，都有</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𝟏</m:t>
                        </m:r>
                      </m:sub>
                    </m:sSub>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𝟐</m:t>
                        </m:r>
                      </m:sub>
                    </m:sSub>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oMath>
                </a14:m>
                <a:r>
                  <a:rPr lang="zh-CN" altLang="en-US" sz="1200" b="1">
                    <a:solidFill>
                      <a:schemeClr val="accent2">
                        <a:lumMod val="50000"/>
                      </a:schemeClr>
                    </a:solidFill>
                  </a:rPr>
                  <a:t>，从而根据全称量词真值计算的定义，也有</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𝟏</m:t>
                        </m:r>
                      </m:sub>
                    </m:sSub>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𝟐</m:t>
                        </m:r>
                      </m:sub>
                    </m:sSub>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endParaRPr lang="en-US" altLang="zh-CN" sz="1200" b="1">
                  <a:solidFill>
                    <a:schemeClr val="accent2">
                      <a:lumMod val="50000"/>
                    </a:schemeClr>
                  </a:solidFill>
                </a:endParaRPr>
              </a:p>
              <a:p>
                <a:pPr marL="285750" indent="-285750">
                  <a:lnSpc>
                    <a:spcPts val="1700"/>
                  </a:lnSpc>
                  <a:spcBef>
                    <a:spcPts val="600"/>
                  </a:spcBef>
                  <a:buFont typeface="Arial" panose="020B0604020202020204" pitchFamily="34" charset="0"/>
                  <a:buChar char="•"/>
                </a:pPr>
                <a:r>
                  <a:rPr lang="zh-CN" altLang="en-US" sz="1200" b="1">
                    <a:solidFill>
                      <a:schemeClr val="accent2">
                        <a:lumMod val="50000"/>
                      </a:schemeClr>
                    </a:solidFill>
                  </a:rPr>
                  <a:t>若公式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oMath>
                </a14:m>
                <a:r>
                  <a:rPr lang="zh-CN" altLang="en-US" sz="1200" b="1">
                    <a:solidFill>
                      <a:schemeClr val="accent2">
                        <a:lumMod val="50000"/>
                      </a:schemeClr>
                    </a:solidFill>
                  </a:rPr>
                  <a:t>时也类似可证</a:t>
                </a:r>
                <a:endParaRPr lang="zh-CN" altLang="en-US" sz="14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3A196DEA-DEF6-428C-8E1B-217E94F8D76A}"/>
                  </a:ext>
                </a:extLst>
              </p:cNvPr>
              <p:cNvSpPr txBox="1">
                <a:spLocks noRot="1" noChangeAspect="1" noMove="1" noResize="1" noEditPoints="1" noAdjustHandles="1" noChangeArrowheads="1" noChangeShapeType="1" noTextEdit="1"/>
              </p:cNvSpPr>
              <p:nvPr/>
            </p:nvSpPr>
            <p:spPr>
              <a:xfrm>
                <a:off x="626164" y="2154097"/>
                <a:ext cx="7106479" cy="2355068"/>
              </a:xfrm>
              <a:prstGeom prst="rect">
                <a:avLst/>
              </a:prstGeom>
              <a:blipFill>
                <a:blip r:embed="rId3"/>
                <a:stretch>
                  <a:fillRect l="-258" t="-258" b="-7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415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一阶逻辑公式真值与变量替换</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研究公式真值与变量替换的动机</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32</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E2037511-5A53-4C63-A177-FE135E5E2ADF}"/>
              </a:ext>
            </a:extLst>
          </p:cNvPr>
          <p:cNvSpPr txBox="1"/>
          <p:nvPr/>
        </p:nvSpPr>
        <p:spPr>
          <a:xfrm>
            <a:off x="924123" y="841785"/>
            <a:ext cx="7295745" cy="640753"/>
          </a:xfrm>
          <a:prstGeom prst="rect">
            <a:avLst/>
          </a:prstGeom>
          <a:solidFill>
            <a:schemeClr val="accent4">
              <a:lumMod val="20000"/>
              <a:lumOff val="80000"/>
            </a:schemeClr>
          </a:solidFill>
        </p:spPr>
        <p:txBody>
          <a:bodyPr wrap="square" rtlCol="0">
            <a:spAutoFit/>
          </a:bodyPr>
          <a:lstStyle/>
          <a:p>
            <a:pPr>
              <a:lnSpc>
                <a:spcPts val="2200"/>
              </a:lnSpc>
              <a:spcBef>
                <a:spcPts val="600"/>
              </a:spcBef>
            </a:pPr>
            <a:r>
              <a:rPr lang="zh-CN" altLang="en-US" sz="1600" b="1">
                <a:solidFill>
                  <a:schemeClr val="accent2">
                    <a:lumMod val="50000"/>
                  </a:schemeClr>
                </a:solidFill>
              </a:rPr>
              <a:t>直观上说，一个公式与它的</a:t>
            </a:r>
            <a:r>
              <a:rPr lang="zh-CN" altLang="en-US" sz="1600" b="1">
                <a:solidFill>
                  <a:srgbClr val="C00000"/>
                </a:solidFill>
              </a:rPr>
              <a:t>约束变量改名</a:t>
            </a:r>
            <a:r>
              <a:rPr lang="zh-CN" altLang="en-US" sz="1600" b="1">
                <a:solidFill>
                  <a:schemeClr val="accent2">
                    <a:lumMod val="50000"/>
                  </a:schemeClr>
                </a:solidFill>
              </a:rPr>
              <a:t>而得到的</a:t>
            </a:r>
            <a:r>
              <a:rPr lang="zh-CN" altLang="en-US" sz="1600" b="1">
                <a:solidFill>
                  <a:srgbClr val="C00000"/>
                </a:solidFill>
              </a:rPr>
              <a:t>易字</a:t>
            </a:r>
            <a:r>
              <a:rPr lang="zh-CN" altLang="en-US" sz="1600" b="1">
                <a:solidFill>
                  <a:schemeClr val="accent2">
                    <a:lumMod val="50000"/>
                  </a:schemeClr>
                </a:solidFill>
              </a:rPr>
              <a:t>是实质上相同的两个公式，因此在任意解释和任意个体变量指派函数下应有相同真值</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652AAB1-88BE-4DB8-B74B-5B02BD2B6597}"/>
                  </a:ext>
                </a:extLst>
              </p:cNvPr>
              <p:cNvSpPr txBox="1"/>
              <p:nvPr/>
            </p:nvSpPr>
            <p:spPr>
              <a:xfrm>
                <a:off x="924123" y="1689060"/>
                <a:ext cx="7295745" cy="1050672"/>
              </a:xfrm>
              <a:prstGeom prst="rect">
                <a:avLst/>
              </a:prstGeom>
              <a:solidFill>
                <a:schemeClr val="accent6">
                  <a:lumMod val="20000"/>
                  <a:lumOff val="80000"/>
                </a:schemeClr>
              </a:solidFill>
            </p:spPr>
            <p:txBody>
              <a:bodyPr wrap="square" rtlCol="0">
                <a:spAutoFit/>
              </a:bodyPr>
              <a:lstStyle/>
              <a:p>
                <a:pPr>
                  <a:lnSpc>
                    <a:spcPts val="2200"/>
                  </a:lnSpc>
                  <a:spcBef>
                    <a:spcPts val="600"/>
                  </a:spcBef>
                  <a:spcAft>
                    <a:spcPts val="600"/>
                  </a:spcAft>
                </a:pPr>
                <a:r>
                  <a:rPr lang="zh-CN" altLang="en-US" sz="1600" b="1">
                    <a:solidFill>
                      <a:schemeClr val="accent2">
                        <a:lumMod val="50000"/>
                      </a:schemeClr>
                    </a:solidFill>
                  </a:rPr>
                  <a:t>对于一阶算术语言，公式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𝒛</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𝒛</m:t>
                        </m:r>
                      </m:e>
                    </m:d>
                  </m:oMath>
                </a14:m>
                <a:r>
                  <a:rPr lang="zh-CN" altLang="en-US" sz="1600" b="1">
                    <a:solidFill>
                      <a:schemeClr val="accent2">
                        <a:lumMod val="50000"/>
                      </a:schemeClr>
                    </a:solidFill>
                  </a:rPr>
                  <a:t>经过约束变量改名而得到的一个易字是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𝒖</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𝒖</m:t>
                        </m:r>
                      </m:e>
                    </m:d>
                  </m:oMath>
                </a14:m>
                <a:endParaRPr lang="en-US" altLang="zh-CN" sz="1600" b="1">
                  <a:solidFill>
                    <a:schemeClr val="accent2">
                      <a:lumMod val="50000"/>
                    </a:schemeClr>
                  </a:solidFill>
                </a:endParaRPr>
              </a:p>
              <a:p>
                <a:pPr marL="285750" indent="-285750">
                  <a:lnSpc>
                    <a:spcPts val="2000"/>
                  </a:lnSpc>
                  <a:spcBef>
                    <a:spcPts val="600"/>
                  </a:spcBef>
                  <a:spcAft>
                    <a:spcPts val="600"/>
                  </a:spcAft>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显然这两个公式在一阶算术语言的任意解释和任意个体变量指派函数下都应有相同真值</a:t>
                </a:r>
              </a:p>
            </p:txBody>
          </p:sp>
        </mc:Choice>
        <mc:Fallback xmlns="">
          <p:sp>
            <p:nvSpPr>
              <p:cNvPr id="3" name="文本框 2">
                <a:extLst>
                  <a:ext uri="{FF2B5EF4-FFF2-40B4-BE49-F238E27FC236}">
                    <a16:creationId xmlns:a16="http://schemas.microsoft.com/office/drawing/2014/main" id="{7652AAB1-88BE-4DB8-B74B-5B02BD2B6597}"/>
                  </a:ext>
                </a:extLst>
              </p:cNvPr>
              <p:cNvSpPr txBox="1">
                <a:spLocks noRot="1" noChangeAspect="1" noMove="1" noResize="1" noEditPoints="1" noAdjustHandles="1" noChangeArrowheads="1" noChangeShapeType="1" noTextEdit="1"/>
              </p:cNvSpPr>
              <p:nvPr/>
            </p:nvSpPr>
            <p:spPr>
              <a:xfrm>
                <a:off x="924123" y="1689060"/>
                <a:ext cx="7295745" cy="1050672"/>
              </a:xfrm>
              <a:prstGeom prst="rect">
                <a:avLst/>
              </a:prstGeom>
              <a:blipFill>
                <a:blip r:embed="rId2"/>
                <a:stretch>
                  <a:fillRect l="-502" b="-40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22D985C-A4C4-4FED-A5E3-7622B25613B0}"/>
                  </a:ext>
                </a:extLst>
              </p:cNvPr>
              <p:cNvSpPr txBox="1"/>
              <p:nvPr/>
            </p:nvSpPr>
            <p:spPr>
              <a:xfrm>
                <a:off x="924123" y="2946254"/>
                <a:ext cx="7295745" cy="1589281"/>
              </a:xfrm>
              <a:prstGeom prst="rect">
                <a:avLst/>
              </a:prstGeom>
              <a:solidFill>
                <a:schemeClr val="accent5">
                  <a:lumMod val="20000"/>
                  <a:lumOff val="80000"/>
                </a:schemeClr>
              </a:solidFill>
            </p:spPr>
            <p:txBody>
              <a:bodyPr wrap="square" rtlCol="0">
                <a:spAutoFit/>
              </a:bodyPr>
              <a:lstStyle/>
              <a:p>
                <a:pPr>
                  <a:lnSpc>
                    <a:spcPts val="2200"/>
                  </a:lnSpc>
                  <a:spcBef>
                    <a:spcPts val="600"/>
                  </a:spcBef>
                  <a:spcAft>
                    <a:spcPts val="600"/>
                  </a:spcAft>
                </a:pPr>
                <a:r>
                  <a:rPr lang="zh-CN" altLang="en-US" sz="1600" b="1">
                    <a:solidFill>
                      <a:schemeClr val="accent2">
                        <a:lumMod val="50000"/>
                      </a:schemeClr>
                    </a:solidFill>
                  </a:rPr>
                  <a:t>公式</a:t>
                </a:r>
                <a14:m>
                  <m:oMath xmlns:m="http://schemas.openxmlformats.org/officeDocument/2006/math">
                    <m:r>
                      <a:rPr lang="en-US" altLang="zh-CN" sz="1600" b="1" i="1">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的易字</a:t>
                </a:r>
                <a14:m>
                  <m:oMath xmlns:m="http://schemas.openxmlformats.org/officeDocument/2006/math">
                    <m:r>
                      <a:rPr lang="en-US" altLang="zh-CN" sz="1600" b="1" i="1">
                        <a:solidFill>
                          <a:schemeClr val="accent2">
                            <a:lumMod val="50000"/>
                          </a:schemeClr>
                        </a:solidFill>
                        <a:latin typeface="Cambria Math" panose="02040503050406030204" pitchFamily="18" charset="0"/>
                      </a:rPr>
                      <m:t>𝑨</m:t>
                    </m:r>
                    <m:r>
                      <a:rPr lang="en-US" altLang="zh-CN" sz="1600" b="1">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是将</a:t>
                </a:r>
                <a14:m>
                  <m:oMath xmlns:m="http://schemas.openxmlformats.org/officeDocument/2006/math">
                    <m:r>
                      <a:rPr lang="en-US" altLang="zh-CN" sz="1600" b="1" i="1">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的子公式</a:t>
                </a:r>
                <a14:m>
                  <m:oMath xmlns:m="http://schemas.openxmlformats.org/officeDocument/2006/math">
                    <m:r>
                      <a:rPr lang="en-US" altLang="zh-CN" sz="1600" b="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𝒙𝑩</m:t>
                    </m:r>
                  </m:oMath>
                </a14:m>
                <a:r>
                  <a:rPr lang="zh-CN" altLang="en-US" sz="1600" b="1">
                    <a:solidFill>
                      <a:schemeClr val="accent2">
                        <a:lumMod val="50000"/>
                      </a:schemeClr>
                    </a:solidFill>
                  </a:rPr>
                  <a:t>的一处或多处出现约束变量改名为</a:t>
                </a:r>
                <a14:m>
                  <m:oMath xmlns:m="http://schemas.openxmlformats.org/officeDocument/2006/math">
                    <m:r>
                      <a:rPr lang="en-US" altLang="zh-CN" sz="1600" b="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𝒚𝑩</m:t>
                    </m:r>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𝒚</m:t>
                        </m:r>
                        <m:r>
                          <a:rPr lang="en-US" altLang="zh-CN" sz="1600" b="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e>
                    </m:d>
                  </m:oMath>
                </a14:m>
                <a:r>
                  <a:rPr lang="zh-CN" altLang="en-US" sz="1600" b="1">
                    <a:solidFill>
                      <a:schemeClr val="accent2">
                        <a:lumMod val="50000"/>
                      </a:schemeClr>
                    </a:solidFill>
                  </a:rPr>
                  <a:t>而得到的公式，因此需要证明公式</a:t>
                </a:r>
                <a14:m>
                  <m:oMath xmlns:m="http://schemas.openxmlformats.org/officeDocument/2006/math">
                    <m:r>
                      <a:rPr lang="en-US" altLang="zh-CN" sz="1600" b="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𝒙𝑩</m:t>
                    </m:r>
                  </m:oMath>
                </a14:m>
                <a:r>
                  <a:rPr lang="zh-CN" altLang="en-US" sz="1600" b="1">
                    <a:solidFill>
                      <a:schemeClr val="accent2">
                        <a:lumMod val="50000"/>
                      </a:schemeClr>
                    </a:solidFill>
                  </a:rPr>
                  <a:t>和它约束变量改名而得到的</a:t>
                </a:r>
                <a14:m>
                  <m:oMath xmlns:m="http://schemas.openxmlformats.org/officeDocument/2006/math">
                    <m:r>
                      <a:rPr lang="en-US" altLang="zh-CN" sz="1600" b="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𝒚𝑩</m:t>
                    </m:r>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𝒚</m:t>
                        </m:r>
                        <m:r>
                          <a:rPr lang="en-US" altLang="zh-CN" sz="1600" b="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e>
                    </m:d>
                  </m:oMath>
                </a14:m>
                <a:r>
                  <a:rPr lang="zh-CN" altLang="en-US" sz="1600" b="1">
                    <a:solidFill>
                      <a:schemeClr val="accent2">
                        <a:lumMod val="50000"/>
                      </a:schemeClr>
                    </a:solidFill>
                  </a:rPr>
                  <a:t>在任意解释和任意个体变量指派函数下有相同真值</a:t>
                </a:r>
              </a:p>
              <a:p>
                <a:pPr marL="285750" indent="-285750">
                  <a:lnSpc>
                    <a:spcPts val="2000"/>
                  </a:lnSpc>
                  <a:spcBef>
                    <a:spcPts val="600"/>
                  </a:spcBef>
                  <a:spcAft>
                    <a:spcPts val="600"/>
                  </a:spcAft>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公式</a:t>
                </a:r>
                <a14:m>
                  <m:oMath xmlns:m="http://schemas.openxmlformats.org/officeDocument/2006/math">
                    <m:r>
                      <a:rPr lang="en-US" altLang="zh-CN" sz="1400" b="1">
                        <a:solidFill>
                          <a:srgbClr val="002060"/>
                        </a:solidFill>
                        <a:latin typeface="Cambria Math" panose="02040503050406030204" pitchFamily="18" charset="0"/>
                        <a:ea typeface="楷体" panose="02010609060101010101" pitchFamily="49" charset="-122"/>
                      </a:rPr>
                      <m:t>∀</m:t>
                    </m:r>
                    <m:r>
                      <a:rPr lang="en-US" altLang="zh-CN" sz="1400" b="1">
                        <a:solidFill>
                          <a:srgbClr val="002060"/>
                        </a:solidFill>
                        <a:latin typeface="Cambria Math" panose="02040503050406030204" pitchFamily="18" charset="0"/>
                        <a:ea typeface="楷体" panose="02010609060101010101" pitchFamily="49" charset="-122"/>
                      </a:rPr>
                      <m:t>𝒙𝑩</m:t>
                    </m:r>
                  </m:oMath>
                </a14:m>
                <a:r>
                  <a:rPr lang="zh-CN" altLang="en-US" sz="1400" b="1">
                    <a:solidFill>
                      <a:srgbClr val="002060"/>
                    </a:solidFill>
                    <a:latin typeface="楷体" panose="02010609060101010101" pitchFamily="49" charset="-122"/>
                    <a:ea typeface="楷体" panose="02010609060101010101" pitchFamily="49" charset="-122"/>
                  </a:rPr>
                  <a:t>约束变量改名为</a:t>
                </a:r>
                <a14:m>
                  <m:oMath xmlns:m="http://schemas.openxmlformats.org/officeDocument/2006/math">
                    <m:r>
                      <a:rPr lang="en-US" altLang="zh-CN" sz="1400" b="1">
                        <a:solidFill>
                          <a:srgbClr val="002060"/>
                        </a:solidFill>
                        <a:latin typeface="Cambria Math" panose="02040503050406030204" pitchFamily="18" charset="0"/>
                        <a:ea typeface="楷体" panose="02010609060101010101" pitchFamily="49" charset="-122"/>
                      </a:rPr>
                      <m:t>∀</m:t>
                    </m:r>
                    <m:r>
                      <a:rPr lang="en-US" altLang="zh-CN" sz="1400" b="1">
                        <a:solidFill>
                          <a:srgbClr val="002060"/>
                        </a:solidFill>
                        <a:latin typeface="Cambria Math" panose="02040503050406030204" pitchFamily="18" charset="0"/>
                        <a:ea typeface="楷体" panose="02010609060101010101" pitchFamily="49" charset="-122"/>
                      </a:rPr>
                      <m:t>𝒚𝑩</m:t>
                    </m:r>
                    <m:d>
                      <m:dPr>
                        <m:begChr m:val="["/>
                        <m:endChr m:val="]"/>
                        <m:ctrlPr>
                          <a:rPr lang="en-US" altLang="zh-CN" sz="1400" b="1" i="1">
                            <a:solidFill>
                              <a:srgbClr val="002060"/>
                            </a:solidFill>
                            <a:latin typeface="Cambria Math" panose="02040503050406030204" pitchFamily="18" charset="0"/>
                            <a:ea typeface="楷体" panose="02010609060101010101" pitchFamily="49" charset="-122"/>
                          </a:rPr>
                        </m:ctrlPr>
                      </m:dPr>
                      <m:e>
                        <m:r>
                          <a:rPr lang="en-US" altLang="zh-CN" sz="1400" b="1">
                            <a:solidFill>
                              <a:srgbClr val="002060"/>
                            </a:solidFill>
                            <a:latin typeface="Cambria Math" panose="02040503050406030204" pitchFamily="18" charset="0"/>
                            <a:ea typeface="楷体" panose="02010609060101010101" pitchFamily="49" charset="-122"/>
                          </a:rPr>
                          <m:t>𝒚</m:t>
                        </m:r>
                        <m:r>
                          <a:rPr lang="en-US" altLang="zh-CN" sz="1400" b="1">
                            <a:solidFill>
                              <a:srgbClr val="002060"/>
                            </a:solidFill>
                            <a:latin typeface="Cambria Math" panose="02040503050406030204" pitchFamily="18" charset="0"/>
                            <a:ea typeface="楷体" panose="02010609060101010101" pitchFamily="49" charset="-122"/>
                          </a:rPr>
                          <m:t>/</m:t>
                        </m:r>
                        <m:r>
                          <a:rPr lang="en-US" altLang="zh-CN" sz="1400" b="1">
                            <a:solidFill>
                              <a:srgbClr val="002060"/>
                            </a:solidFill>
                            <a:latin typeface="Cambria Math" panose="02040503050406030204" pitchFamily="18" charset="0"/>
                            <a:ea typeface="楷体" panose="02010609060101010101" pitchFamily="49" charset="-122"/>
                          </a:rPr>
                          <m:t>𝒙</m:t>
                        </m:r>
                      </m:e>
                    </m:d>
                  </m:oMath>
                </a14:m>
                <a:r>
                  <a:rPr lang="zh-CN" altLang="en-US" sz="1400" b="1">
                    <a:solidFill>
                      <a:srgbClr val="002060"/>
                    </a:solidFill>
                    <a:latin typeface="楷体" panose="02010609060101010101" pitchFamily="49" charset="-122"/>
                    <a:ea typeface="楷体" panose="02010609060101010101" pitchFamily="49" charset="-122"/>
                  </a:rPr>
                  <a:t>要求</a:t>
                </a:r>
                <a14:m>
                  <m:oMath xmlns:m="http://schemas.openxmlformats.org/officeDocument/2006/math">
                    <m:r>
                      <a:rPr lang="en-US" altLang="zh-CN" sz="1400" b="1">
                        <a:solidFill>
                          <a:srgbClr val="002060"/>
                        </a:solidFill>
                        <a:latin typeface="Cambria Math" panose="02040503050406030204" pitchFamily="18" charset="0"/>
                        <a:ea typeface="楷体" panose="02010609060101010101" pitchFamily="49" charset="-122"/>
                      </a:rPr>
                      <m:t>𝒚</m:t>
                    </m:r>
                    <m:r>
                      <a:rPr lang="en-US" altLang="zh-CN" sz="1400" b="1">
                        <a:solidFill>
                          <a:srgbClr val="002060"/>
                        </a:solidFill>
                        <a:latin typeface="Cambria Math" panose="02040503050406030204" pitchFamily="18" charset="0"/>
                        <a:ea typeface="楷体" panose="02010609060101010101" pitchFamily="49" charset="-122"/>
                      </a:rPr>
                      <m:t>∉</m:t>
                    </m:r>
                    <m:r>
                      <a:rPr lang="en-US" altLang="zh-CN" sz="1400" b="1">
                        <a:solidFill>
                          <a:srgbClr val="002060"/>
                        </a:solidFill>
                        <a:latin typeface="Cambria Math" panose="02040503050406030204" pitchFamily="18" charset="0"/>
                        <a:ea typeface="楷体" panose="02010609060101010101" pitchFamily="49" charset="-122"/>
                      </a:rPr>
                      <m:t>𝑭𝒓𝒆𝒆𝑽𝒂𝒓</m:t>
                    </m:r>
                    <m:d>
                      <m:dPr>
                        <m:ctrlPr>
                          <a:rPr lang="en-US" altLang="zh-CN" sz="1400" b="1" i="1">
                            <a:solidFill>
                              <a:srgbClr val="002060"/>
                            </a:solidFill>
                            <a:latin typeface="Cambria Math" panose="02040503050406030204" pitchFamily="18" charset="0"/>
                            <a:ea typeface="楷体" panose="02010609060101010101" pitchFamily="49" charset="-122"/>
                          </a:rPr>
                        </m:ctrlPr>
                      </m:dPr>
                      <m:e>
                        <m:r>
                          <a:rPr lang="en-US" altLang="zh-CN" sz="1400" b="1">
                            <a:solidFill>
                              <a:srgbClr val="002060"/>
                            </a:solidFill>
                            <a:latin typeface="Cambria Math" panose="02040503050406030204" pitchFamily="18" charset="0"/>
                            <a:ea typeface="楷体" panose="02010609060101010101" pitchFamily="49" charset="-122"/>
                          </a:rPr>
                          <m:t>𝑩</m:t>
                        </m:r>
                      </m:e>
                    </m:d>
                  </m:oMath>
                </a14:m>
                <a:r>
                  <a:rPr lang="zh-CN" altLang="en-US" sz="1400" b="1">
                    <a:solidFill>
                      <a:srgbClr val="002060"/>
                    </a:solidFill>
                    <a:latin typeface="楷体" panose="02010609060101010101" pitchFamily="49" charset="-122"/>
                    <a:ea typeface="楷体" panose="02010609060101010101" pitchFamily="49" charset="-122"/>
                  </a:rPr>
                  <a:t>且</a:t>
                </a:r>
                <a14:m>
                  <m:oMath xmlns:m="http://schemas.openxmlformats.org/officeDocument/2006/math">
                    <m:r>
                      <a:rPr lang="en-US" altLang="zh-CN" sz="1400" b="1">
                        <a:solidFill>
                          <a:srgbClr val="002060"/>
                        </a:solidFill>
                        <a:latin typeface="Cambria Math" panose="02040503050406030204" pitchFamily="18" charset="0"/>
                        <a:ea typeface="楷体" panose="02010609060101010101" pitchFamily="49" charset="-122"/>
                      </a:rPr>
                      <m:t>𝑩</m:t>
                    </m:r>
                    <m:d>
                      <m:dPr>
                        <m:begChr m:val="["/>
                        <m:endChr m:val="]"/>
                        <m:ctrlPr>
                          <a:rPr lang="en-US" altLang="zh-CN" sz="1400" b="1" i="1">
                            <a:solidFill>
                              <a:srgbClr val="002060"/>
                            </a:solidFill>
                            <a:latin typeface="Cambria Math" panose="02040503050406030204" pitchFamily="18" charset="0"/>
                            <a:ea typeface="楷体" panose="02010609060101010101" pitchFamily="49" charset="-122"/>
                          </a:rPr>
                        </m:ctrlPr>
                      </m:dPr>
                      <m:e>
                        <m:r>
                          <a:rPr lang="en-US" altLang="zh-CN" sz="1400" b="1">
                            <a:solidFill>
                              <a:srgbClr val="002060"/>
                            </a:solidFill>
                            <a:latin typeface="Cambria Math" panose="02040503050406030204" pitchFamily="18" charset="0"/>
                            <a:ea typeface="楷体" panose="02010609060101010101" pitchFamily="49" charset="-122"/>
                          </a:rPr>
                          <m:t>𝒚</m:t>
                        </m:r>
                        <m:r>
                          <a:rPr lang="en-US" altLang="zh-CN" sz="1400" b="1">
                            <a:solidFill>
                              <a:srgbClr val="002060"/>
                            </a:solidFill>
                            <a:latin typeface="Cambria Math" panose="02040503050406030204" pitchFamily="18" charset="0"/>
                            <a:ea typeface="楷体" panose="02010609060101010101" pitchFamily="49" charset="-122"/>
                          </a:rPr>
                          <m:t>/</m:t>
                        </m:r>
                        <m:r>
                          <a:rPr lang="en-US" altLang="zh-CN" sz="1400" b="1">
                            <a:solidFill>
                              <a:srgbClr val="002060"/>
                            </a:solidFill>
                            <a:latin typeface="Cambria Math" panose="02040503050406030204" pitchFamily="18" charset="0"/>
                            <a:ea typeface="楷体" panose="02010609060101010101" pitchFamily="49" charset="-122"/>
                          </a:rPr>
                          <m:t>𝒙</m:t>
                        </m:r>
                      </m:e>
                    </m:d>
                  </m:oMath>
                </a14:m>
                <a:r>
                  <a:rPr lang="zh-CN" altLang="en-US" sz="1400" b="1">
                    <a:solidFill>
                      <a:srgbClr val="002060"/>
                    </a:solidFill>
                    <a:latin typeface="楷体" panose="02010609060101010101" pitchFamily="49" charset="-122"/>
                    <a:ea typeface="楷体" panose="02010609060101010101" pitchFamily="49" charset="-122"/>
                  </a:rPr>
                  <a:t>是自由替换，因此这里先研究公式真值与个体变量替换之间的联系</a:t>
                </a:r>
              </a:p>
            </p:txBody>
          </p:sp>
        </mc:Choice>
        <mc:Fallback xmlns="">
          <p:sp>
            <p:nvSpPr>
              <p:cNvPr id="4" name="文本框 3">
                <a:extLst>
                  <a:ext uri="{FF2B5EF4-FFF2-40B4-BE49-F238E27FC236}">
                    <a16:creationId xmlns:a16="http://schemas.microsoft.com/office/drawing/2014/main" id="{C22D985C-A4C4-4FED-A5E3-7622B25613B0}"/>
                  </a:ext>
                </a:extLst>
              </p:cNvPr>
              <p:cNvSpPr txBox="1">
                <a:spLocks noRot="1" noChangeAspect="1" noMove="1" noResize="1" noEditPoints="1" noAdjustHandles="1" noChangeArrowheads="1" noChangeShapeType="1" noTextEdit="1"/>
              </p:cNvSpPr>
              <p:nvPr/>
            </p:nvSpPr>
            <p:spPr>
              <a:xfrm>
                <a:off x="924123" y="2946254"/>
                <a:ext cx="7295745" cy="1589281"/>
              </a:xfrm>
              <a:prstGeom prst="rect">
                <a:avLst/>
              </a:prstGeom>
              <a:blipFill>
                <a:blip r:embed="rId3"/>
                <a:stretch>
                  <a:fillRect l="-502" b="-19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7220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一阶逻辑公式真值与变量替换</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一阶逻辑公式真值与变量替换</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33</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801E0E1-77B8-4171-88B7-02442080946F}"/>
                  </a:ext>
                </a:extLst>
              </p:cNvPr>
              <p:cNvSpPr txBox="1"/>
              <p:nvPr/>
            </p:nvSpPr>
            <p:spPr>
              <a:xfrm>
                <a:off x="687038" y="820092"/>
                <a:ext cx="7769918" cy="1406347"/>
              </a:xfrm>
              <a:prstGeom prst="rect">
                <a:avLst/>
              </a:prstGeom>
              <a:solidFill>
                <a:schemeClr val="accent5">
                  <a:lumMod val="20000"/>
                  <a:lumOff val="80000"/>
                </a:schemeClr>
              </a:solidFill>
            </p:spPr>
            <p:txBody>
              <a:bodyPr wrap="square" rtlCol="0">
                <a:spAutoFit/>
              </a:bodyPr>
              <a:lstStyle/>
              <a:p>
                <a:pPr>
                  <a:lnSpc>
                    <a:spcPts val="23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rgbClr val="C00000"/>
                    </a:solidFill>
                  </a:rPr>
                  <a:t>替换定理</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是一阶公式的解释，论域是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𝑽</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是个体变量指派函数，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是项，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是公式，则有：</a:t>
                </a:r>
                <a:endParaRPr lang="en-US" altLang="zh-CN" sz="1600" b="1">
                  <a:solidFill>
                    <a:schemeClr val="accent2">
                      <a:lumMod val="50000"/>
                    </a:schemeClr>
                  </a:solidFill>
                </a:endParaRPr>
              </a:p>
              <a:p>
                <a:pPr>
                  <a:lnSpc>
                    <a:spcPts val="2300"/>
                  </a:lnSpc>
                  <a:spcBef>
                    <a:spcPts val="600"/>
                  </a:spcBef>
                </a:pPr>
                <a:r>
                  <a:rPr lang="en-US" altLang="zh-CN" sz="1600" b="1">
                    <a:solidFill>
                      <a:schemeClr val="accent2">
                        <a:lumMod val="50000"/>
                      </a:schemeClr>
                    </a:solidFill>
                  </a:rPr>
                  <a:t>(1)	</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𝒔</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𝒙</m:t>
                            </m:r>
                          </m:e>
                        </m:d>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𝒙</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e>
                        </m:d>
                      </m:e>
                    </m:d>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𝒔</m:t>
                        </m:r>
                      </m:e>
                    </m:d>
                  </m:oMath>
                </a14:m>
                <a:endParaRPr lang="en-US" altLang="zh-CN" sz="1600" b="1">
                  <a:solidFill>
                    <a:schemeClr val="accent2">
                      <a:lumMod val="50000"/>
                    </a:schemeClr>
                  </a:solidFill>
                </a:endParaRPr>
              </a:p>
              <a:p>
                <a:pPr>
                  <a:lnSpc>
                    <a:spcPts val="2300"/>
                  </a:lnSpc>
                  <a:spcBef>
                    <a:spcPts val="600"/>
                  </a:spcBef>
                </a:pPr>
                <a:r>
                  <a:rPr lang="en-US" altLang="zh-CN" sz="1600" b="1">
                    <a:solidFill>
                      <a:schemeClr val="accent2">
                        <a:lumMod val="50000"/>
                      </a:schemeClr>
                    </a:solidFill>
                  </a:rPr>
                  <a:t>(2)	</a:t>
                </a:r>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是自由替换，则</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𝒙</m:t>
                            </m:r>
                          </m:e>
                        </m:d>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𝒙</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e>
                        </m:d>
                      </m:e>
                    </m:d>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9801E0E1-77B8-4171-88B7-02442080946F}"/>
                  </a:ext>
                </a:extLst>
              </p:cNvPr>
              <p:cNvSpPr txBox="1">
                <a:spLocks noRot="1" noChangeAspect="1" noMove="1" noResize="1" noEditPoints="1" noAdjustHandles="1" noChangeArrowheads="1" noChangeShapeType="1" noTextEdit="1"/>
              </p:cNvSpPr>
              <p:nvPr/>
            </p:nvSpPr>
            <p:spPr>
              <a:xfrm>
                <a:off x="687038" y="820092"/>
                <a:ext cx="7769918" cy="1406347"/>
              </a:xfrm>
              <a:prstGeom prst="rect">
                <a:avLst/>
              </a:prstGeom>
              <a:blipFill>
                <a:blip r:embed="rId2"/>
                <a:stretch>
                  <a:fillRect l="-471" b="-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0741561-6FEA-437A-BC47-491985105269}"/>
                  </a:ext>
                </a:extLst>
              </p:cNvPr>
              <p:cNvSpPr txBox="1"/>
              <p:nvPr/>
            </p:nvSpPr>
            <p:spPr>
              <a:xfrm>
                <a:off x="687038" y="2370844"/>
                <a:ext cx="7726430" cy="2169825"/>
              </a:xfrm>
              <a:prstGeom prst="rect">
                <a:avLst/>
              </a:prstGeom>
              <a:solidFill>
                <a:schemeClr val="accent6">
                  <a:lumMod val="20000"/>
                  <a:lumOff val="80000"/>
                </a:schemeClr>
              </a:solidFill>
            </p:spPr>
            <p:txBody>
              <a:bodyPr wrap="square" rtlCol="0">
                <a:spAutoFit/>
              </a:bodyPr>
              <a:lstStyle/>
              <a:p>
                <a:pPr>
                  <a:lnSpc>
                    <a:spcPts val="1800"/>
                  </a:lnSpc>
                  <a:spcBef>
                    <a:spcPts val="600"/>
                  </a:spcBef>
                </a:pPr>
                <a:r>
                  <a:rPr lang="en-US" altLang="zh-CN" sz="1200" b="1">
                    <a:solidFill>
                      <a:schemeClr val="accent2">
                        <a:lumMod val="50000"/>
                      </a:schemeClr>
                    </a:solidFill>
                  </a:rPr>
                  <a:t>【</a:t>
                </a:r>
                <a:r>
                  <a:rPr lang="zh-CN" altLang="en-US" sz="1200" b="1">
                    <a:solidFill>
                      <a:schemeClr val="accent2">
                        <a:lumMod val="50000"/>
                      </a:schemeClr>
                    </a:solidFill>
                  </a:rPr>
                  <a:t>证明</a:t>
                </a:r>
                <a:r>
                  <a:rPr lang="en-US" altLang="zh-CN" sz="1200" b="1">
                    <a:solidFill>
                      <a:schemeClr val="accent2">
                        <a:lumMod val="50000"/>
                      </a:schemeClr>
                    </a:solidFill>
                  </a:rPr>
                  <a:t>】(1) </a:t>
                </a:r>
                <a:r>
                  <a:rPr lang="zh-CN" altLang="en-US" sz="1200" b="1">
                    <a:solidFill>
                      <a:schemeClr val="accent2">
                        <a:lumMod val="50000"/>
                      </a:schemeClr>
                    </a:solidFill>
                  </a:rPr>
                  <a:t>针对项</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𝒔</m:t>
                    </m:r>
                  </m:oMath>
                </a14:m>
                <a:r>
                  <a:rPr lang="zh-CN" altLang="en-US" sz="1200" b="1">
                    <a:solidFill>
                      <a:schemeClr val="accent2">
                        <a:lumMod val="50000"/>
                      </a:schemeClr>
                    </a:solidFill>
                  </a:rPr>
                  <a:t>的结构进行归纳证明：</a:t>
                </a:r>
                <a:endParaRPr lang="en-US" altLang="zh-CN" sz="1200" b="1">
                  <a:solidFill>
                    <a:schemeClr val="accent2">
                      <a:lumMod val="50000"/>
                    </a:schemeClr>
                  </a:solidFill>
                </a:endParaRPr>
              </a:p>
              <a:p>
                <a:pPr marL="171450" indent="-171450">
                  <a:lnSpc>
                    <a:spcPts val="1800"/>
                  </a:lnSpc>
                  <a:spcBef>
                    <a:spcPts val="600"/>
                  </a:spcBef>
                  <a:buFont typeface="Arial" panose="020B0604020202020204" pitchFamily="34" charset="0"/>
                  <a:buChar char="•"/>
                </a:pPr>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𝒔</m:t>
                    </m:r>
                  </m:oMath>
                </a14:m>
                <a:r>
                  <a:rPr lang="zh-CN" altLang="en-US" sz="1200" b="1">
                    <a:solidFill>
                      <a:schemeClr val="accent2">
                        <a:lumMod val="50000"/>
                      </a:schemeClr>
                    </a:solidFill>
                  </a:rPr>
                  <a:t>是个体变量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oMath>
                </a14:m>
                <a:r>
                  <a:rPr lang="zh-CN" altLang="en-US" sz="1200" b="1">
                    <a:solidFill>
                      <a:schemeClr val="accent2">
                        <a:lumMod val="50000"/>
                      </a:schemeClr>
                    </a:solidFill>
                  </a:rPr>
                  <a:t>，则</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𝒔</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𝒕</m:t>
                    </m:r>
                  </m:oMath>
                </a14:m>
                <a:r>
                  <a:rPr lang="zh-CN" altLang="en-US" sz="1200" b="1">
                    <a:solidFill>
                      <a:schemeClr val="accent2">
                        <a:lumMod val="50000"/>
                      </a:schemeClr>
                    </a:solidFill>
                  </a:rPr>
                  <a:t>，这时</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𝒔</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oMath>
                </a14:m>
                <a:r>
                  <a:rPr lang="zh-CN" altLang="en-US" sz="1200" b="1">
                    <a:solidFill>
                      <a:schemeClr val="accent2">
                        <a:lumMod val="50000"/>
                      </a:schemeClr>
                    </a:solidFill>
                  </a:rPr>
                  <a:t>，而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𝒔</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oMath>
                </a14:m>
                <a:r>
                  <a:rPr lang="zh-CN" altLang="en-US" sz="1200" b="1">
                    <a:solidFill>
                      <a:schemeClr val="accent2">
                        <a:lumMod val="50000"/>
                      </a:schemeClr>
                    </a:solidFill>
                  </a:rPr>
                  <a:t>；而当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𝒔</m:t>
                    </m:r>
                  </m:oMath>
                </a14:m>
                <a:r>
                  <a:rPr lang="zh-CN" altLang="en-US" sz="1200" b="1">
                    <a:solidFill>
                      <a:schemeClr val="accent2">
                        <a:lumMod val="50000"/>
                      </a:schemeClr>
                    </a:solidFill>
                  </a:rPr>
                  <a:t>是个体变量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𝒚</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oMath>
                </a14:m>
                <a:r>
                  <a:rPr lang="zh-CN" altLang="en-US" sz="1200" b="1">
                    <a:solidFill>
                      <a:schemeClr val="accent2">
                        <a:lumMod val="50000"/>
                      </a:schemeClr>
                    </a:solidFill>
                  </a:rPr>
                  <a:t>，则</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𝒔</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oMath>
                </a14:m>
                <a:r>
                  <a:rPr lang="zh-CN" altLang="en-US" sz="1200" b="1">
                    <a:solidFill>
                      <a:schemeClr val="accent2">
                        <a:lumMod val="50000"/>
                      </a:schemeClr>
                    </a:solidFill>
                  </a:rPr>
                  <a:t>，这时</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𝒔</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e>
                    </m:d>
                  </m:oMath>
                </a14:m>
                <a:r>
                  <a:rPr lang="zh-CN" altLang="en-US" sz="1200" b="1">
                    <a:solidFill>
                      <a:schemeClr val="accent2">
                        <a:lumMod val="50000"/>
                      </a:schemeClr>
                    </a:solidFill>
                  </a:rPr>
                  <a:t>，而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𝒔</m:t>
                        </m:r>
                      </m:e>
                    </m:d>
                    <m:r>
                      <a:rPr lang="en-US" altLang="zh-CN" sz="1200" b="1" i="1"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e>
                    </m:d>
                  </m:oMath>
                </a14:m>
                <a:endParaRPr lang="en-US" altLang="zh-CN" sz="1200" b="1">
                  <a:solidFill>
                    <a:schemeClr val="accent2">
                      <a:lumMod val="50000"/>
                    </a:schemeClr>
                  </a:solidFill>
                </a:endParaRPr>
              </a:p>
              <a:p>
                <a:pPr marL="171450" indent="-171450">
                  <a:lnSpc>
                    <a:spcPts val="1800"/>
                  </a:lnSpc>
                  <a:spcBef>
                    <a:spcPts val="600"/>
                  </a:spcBef>
                  <a:buFont typeface="Arial" panose="020B0604020202020204" pitchFamily="34" charset="0"/>
                  <a:buChar char="•"/>
                </a:pPr>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𝒔</m:t>
                    </m:r>
                  </m:oMath>
                </a14:m>
                <a:r>
                  <a:rPr lang="zh-CN" altLang="en-US" sz="1200" b="1">
                    <a:solidFill>
                      <a:schemeClr val="accent2">
                        <a:lumMod val="50000"/>
                      </a:schemeClr>
                    </a:solidFill>
                  </a:rPr>
                  <a:t>是常量符号</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𝒄</m:t>
                    </m:r>
                  </m:oMath>
                </a14:m>
                <a:r>
                  <a:rPr lang="zh-CN" altLang="en-US" sz="1200" b="1">
                    <a:solidFill>
                      <a:schemeClr val="accent2">
                        <a:lumMod val="50000"/>
                      </a:schemeClr>
                    </a:solidFill>
                  </a:rPr>
                  <a:t>，则</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𝒔</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𝒔</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𝒄</m:t>
                    </m:r>
                  </m:oMath>
                </a14:m>
                <a:r>
                  <a:rPr lang="zh-CN" altLang="en-US" sz="1200" b="1">
                    <a:solidFill>
                      <a:schemeClr val="accent2">
                        <a:lumMod val="50000"/>
                      </a:schemeClr>
                    </a:solidFill>
                  </a:rPr>
                  <a:t>，这时</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𝒔</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𝒄</m:t>
                        </m:r>
                      </m:e>
                    </m:d>
                  </m:oMath>
                </a14:m>
                <a:r>
                  <a:rPr lang="zh-CN" altLang="en-US" sz="1200" b="1">
                    <a:solidFill>
                      <a:schemeClr val="accent2">
                        <a:lumMod val="50000"/>
                      </a:schemeClr>
                    </a:solidFill>
                  </a:rPr>
                  <a:t>，而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𝒔</m:t>
                        </m:r>
                      </m:e>
                    </m:d>
                    <m:r>
                      <a:rPr lang="en-US" altLang="zh-CN" sz="1200" b="1" i="1" smtClean="0">
                        <a:solidFill>
                          <a:schemeClr val="accent2">
                            <a:lumMod val="50000"/>
                          </a:schemeClr>
                        </a:solidFill>
                        <a:latin typeface="Cambria Math" panose="02040503050406030204" pitchFamily="18" charset="0"/>
                      </a:rPr>
                      <m:t>=</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𝒄</m:t>
                        </m:r>
                      </m:e>
                    </m:d>
                  </m:oMath>
                </a14:m>
                <a:endParaRPr lang="en-US" altLang="zh-CN" sz="1200" b="1">
                  <a:solidFill>
                    <a:schemeClr val="accent2">
                      <a:lumMod val="50000"/>
                    </a:schemeClr>
                  </a:solidFill>
                </a:endParaRPr>
              </a:p>
              <a:p>
                <a:pPr marL="171450" indent="-171450">
                  <a:lnSpc>
                    <a:spcPts val="1800"/>
                  </a:lnSpc>
                  <a:spcBef>
                    <a:spcPts val="600"/>
                  </a:spcBef>
                  <a:buFont typeface="Arial" panose="020B0604020202020204" pitchFamily="34" charset="0"/>
                  <a:buChar char="•"/>
                </a:pPr>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𝒔</m:t>
                    </m:r>
                  </m:oMath>
                </a14:m>
                <a:r>
                  <a:rPr lang="zh-CN" altLang="en-US" sz="1200" b="1">
                    <a:solidFill>
                      <a:schemeClr val="accent2">
                        <a:lumMod val="50000"/>
                      </a:schemeClr>
                    </a:solidFill>
                  </a:rPr>
                  <a:t>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𝒇</m:t>
                    </m:r>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𝟏</m:t>
                            </m:r>
                          </m:sub>
                        </m:sSub>
                        <m:r>
                          <a:rPr lang="en-US" altLang="zh-CN" sz="1200" b="1" i="1" smtClean="0">
                            <a:solidFill>
                              <a:schemeClr val="accent2">
                                <a:lumMod val="50000"/>
                              </a:schemeClr>
                            </a:solidFill>
                            <a:latin typeface="Cambria Math" panose="02040503050406030204" pitchFamily="18" charset="0"/>
                          </a:rPr>
                          <m:t>, ⋯,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𝒏</m:t>
                            </m:r>
                          </m:sub>
                        </m:sSub>
                      </m:e>
                    </m:d>
                  </m:oMath>
                </a14:m>
                <a:r>
                  <a:rPr lang="zh-CN" altLang="en-US" sz="1200" b="1">
                    <a:solidFill>
                      <a:schemeClr val="accent2">
                        <a:lumMod val="50000"/>
                      </a:schemeClr>
                    </a:solidFill>
                  </a:rPr>
                  <a:t>，则</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𝒔</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a14:m>
                <a:r>
                  <a:rPr lang="en-US" altLang="zh-CN" sz="1200" b="1">
                    <a:solidFill>
                      <a:schemeClr val="accent2">
                        <a:lumMod val="50000"/>
                      </a:schemeClr>
                    </a:solidFill>
                  </a:rPr>
                  <a:t>=</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𝒇</m:t>
                    </m:r>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𝟏</m:t>
                            </m:r>
                          </m:sub>
                        </m:sSub>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 ⋯,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𝒏</m:t>
                            </m:r>
                          </m:sub>
                        </m:sSub>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oMath>
                </a14:m>
                <a:r>
                  <a:rPr lang="zh-CN" altLang="en-US" sz="1200" b="1">
                    <a:solidFill>
                      <a:schemeClr val="accent2">
                        <a:lumMod val="50000"/>
                      </a:schemeClr>
                    </a:solidFill>
                  </a:rPr>
                  <a:t>，根据归纳假设，这时有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𝒊</m:t>
                            </m:r>
                          </m:sub>
                        </m:sSub>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𝒊</m:t>
                            </m:r>
                          </m:sub>
                        </m:sSub>
                      </m:e>
                    </m:d>
                  </m:oMath>
                </a14:m>
                <a:r>
                  <a:rPr lang="en-US" altLang="zh-CN" sz="1200" b="1">
                    <a:solidFill>
                      <a:schemeClr val="accent2">
                        <a:lumMod val="50000"/>
                      </a:schemeClr>
                    </a:solidFill>
                  </a:rPr>
                  <a:t>(</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𝒊</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r>
                      <a:rPr lang="en-US" altLang="zh-CN" sz="1200" b="1" i="1" smtClean="0">
                        <a:solidFill>
                          <a:schemeClr val="accent2">
                            <a:lumMod val="50000"/>
                          </a:schemeClr>
                        </a:solidFill>
                        <a:latin typeface="Cambria Math" panose="02040503050406030204" pitchFamily="18" charset="0"/>
                      </a:rPr>
                      <m:t>, ⋯, </m:t>
                    </m:r>
                    <m:r>
                      <a:rPr lang="en-US" altLang="zh-CN" sz="1200" b="1" i="1" smtClean="0">
                        <a:solidFill>
                          <a:schemeClr val="accent2">
                            <a:lumMod val="50000"/>
                          </a:schemeClr>
                        </a:solidFill>
                        <a:latin typeface="Cambria Math" panose="02040503050406030204" pitchFamily="18" charset="0"/>
                      </a:rPr>
                      <m:t>𝒏</m:t>
                    </m:r>
                  </m:oMath>
                </a14:m>
                <a:r>
                  <a:rPr lang="en-US" altLang="zh-CN" sz="1200" b="1">
                    <a:solidFill>
                      <a:schemeClr val="accent2">
                        <a:lumMod val="50000"/>
                      </a:schemeClr>
                    </a:solidFill>
                  </a:rPr>
                  <a:t>)</a:t>
                </a:r>
                <a:r>
                  <a:rPr lang="zh-CN" altLang="en-US" sz="1200" b="1">
                    <a:solidFill>
                      <a:schemeClr val="accent2">
                        <a:lumMod val="50000"/>
                      </a:schemeClr>
                    </a:solidFill>
                  </a:rPr>
                  <a:t>，从而</a:t>
                </a:r>
                <a:endParaRPr lang="en-US" altLang="zh-CN" sz="1200" b="1" i="1">
                  <a:solidFill>
                    <a:schemeClr val="accent2">
                      <a:lumMod val="50000"/>
                    </a:schemeClr>
                  </a:solidFill>
                  <a:latin typeface="Cambria Math" panose="02040503050406030204" pitchFamily="18" charset="0"/>
                </a:endParaRPr>
              </a:p>
              <a:p>
                <a:pPr>
                  <a:lnSpc>
                    <a:spcPts val="1800"/>
                  </a:lnSpc>
                  <a:spcBef>
                    <a:spcPts val="600"/>
                  </a:spcBef>
                </a:pPr>
                <a14:m>
                  <m:oMathPara xmlns:m="http://schemas.openxmlformats.org/officeDocument/2006/math">
                    <m:oMathParaPr>
                      <m:jc m:val="centerGroup"/>
                    </m:oMathParaPr>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𝒔</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𝒇</m:t>
                          </m:r>
                          <m:d>
                            <m:dPr>
                              <m:ctrlPr>
                                <a:rPr lang="en-US" altLang="zh-CN" sz="1200" b="1" i="1">
                                  <a:solidFill>
                                    <a:schemeClr val="accent2">
                                      <a:lumMod val="50000"/>
                                    </a:schemeClr>
                                  </a:solidFill>
                                  <a:latin typeface="Cambria Math" panose="02040503050406030204" pitchFamily="18" charset="0"/>
                                </a:rPr>
                              </m:ctrlPr>
                            </m:dPr>
                            <m:e>
                              <m:sSub>
                                <m:sSubPr>
                                  <m:ctrlPr>
                                    <a:rPr lang="en-US" altLang="zh-CN" sz="1200" b="1" i="1">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𝒔</m:t>
                                  </m:r>
                                </m:e>
                                <m:sub>
                                  <m:r>
                                    <a:rPr lang="en-US" altLang="zh-CN" sz="1200" b="1" i="1">
                                      <a:solidFill>
                                        <a:schemeClr val="accent2">
                                          <a:lumMod val="50000"/>
                                        </a:schemeClr>
                                      </a:solidFill>
                                      <a:latin typeface="Cambria Math" panose="02040503050406030204" pitchFamily="18" charset="0"/>
                                    </a:rPr>
                                    <m:t>𝟏</m:t>
                                  </m:r>
                                </m:sub>
                              </m:sSub>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e>
                              </m:d>
                              <m:r>
                                <a:rPr lang="en-US" altLang="zh-CN" sz="1200" b="1" i="1">
                                  <a:solidFill>
                                    <a:schemeClr val="accent2">
                                      <a:lumMod val="50000"/>
                                    </a:schemeClr>
                                  </a:solidFill>
                                  <a:latin typeface="Cambria Math" panose="02040503050406030204" pitchFamily="18" charset="0"/>
                                </a:rPr>
                                <m:t>, ⋯, </m:t>
                              </m:r>
                              <m:sSub>
                                <m:sSubPr>
                                  <m:ctrlPr>
                                    <a:rPr lang="en-US" altLang="zh-CN" sz="1200" b="1" i="1">
                                      <a:solidFill>
                                        <a:schemeClr val="accent2">
                                          <a:lumMod val="50000"/>
                                        </a:schemeClr>
                                      </a:solidFill>
                                      <a:latin typeface="Cambria Math" panose="02040503050406030204" pitchFamily="18" charset="0"/>
                                    </a:rPr>
                                  </m:ctrlPr>
                                </m:sSubPr>
                                <m:e>
                                  <m:r>
                                    <a:rPr lang="en-US" altLang="zh-CN" sz="1200" b="1" i="1">
                                      <a:solidFill>
                                        <a:schemeClr val="accent2">
                                          <a:lumMod val="50000"/>
                                        </a:schemeClr>
                                      </a:solidFill>
                                      <a:latin typeface="Cambria Math" panose="02040503050406030204" pitchFamily="18" charset="0"/>
                                    </a:rPr>
                                    <m:t>𝒔</m:t>
                                  </m:r>
                                </m:e>
                                <m:sub>
                                  <m:r>
                                    <a:rPr lang="en-US" altLang="zh-CN" sz="1200" b="1" i="1">
                                      <a:solidFill>
                                        <a:schemeClr val="accent2">
                                          <a:lumMod val="50000"/>
                                        </a:schemeClr>
                                      </a:solidFill>
                                      <a:latin typeface="Cambria Math" panose="02040503050406030204" pitchFamily="18" charset="0"/>
                                    </a:rPr>
                                    <m:t>𝒏</m:t>
                                  </m:r>
                                </m:sub>
                              </m:sSub>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e>
                              </m:d>
                            </m:e>
                          </m:d>
                        </m:e>
                      </m:d>
                      <m:r>
                        <a:rPr lang="en-US" altLang="zh-CN" sz="1200" b="1" i="1" smtClean="0">
                          <a:solidFill>
                            <a:schemeClr val="accent2">
                              <a:lumMod val="50000"/>
                            </a:schemeClr>
                          </a:solidFill>
                          <a:latin typeface="Cambria Math" panose="02040503050406030204" pitchFamily="18" charset="0"/>
                        </a:rPr>
                        <m:t>=</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𝒇</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𝟏</m:t>
                                  </m:r>
                                </m:sub>
                              </m:sSub>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 </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𝒏</m:t>
                                  </m:r>
                                </m:sub>
                              </m:sSub>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e>
                      </m:d>
                      <m:r>
                        <a:rPr lang="en-US" altLang="zh-CN" sz="1200" b="1" i="1" smtClean="0">
                          <a:solidFill>
                            <a:schemeClr val="accent2">
                              <a:lumMod val="50000"/>
                            </a:schemeClr>
                          </a:solidFill>
                          <a:latin typeface="Cambria Math" panose="02040503050406030204" pitchFamily="18" charset="0"/>
                        </a:rPr>
                        <m:t>= </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𝒇</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𝟏</m:t>
                                  </m:r>
                                </m:sub>
                              </m:sSub>
                            </m:e>
                          </m:d>
                          <m:r>
                            <a:rPr lang="en-US" altLang="zh-CN" sz="1200" b="1" i="1" smtClean="0">
                              <a:solidFill>
                                <a:schemeClr val="accent2">
                                  <a:lumMod val="50000"/>
                                </a:schemeClr>
                              </a:solidFill>
                              <a:latin typeface="Cambria Math" panose="02040503050406030204" pitchFamily="18" charset="0"/>
                            </a:rPr>
                            <m:t>, ⋯, </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𝒏</m:t>
                                  </m:r>
                                </m:sub>
                              </m:sSub>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𝒇</m:t>
                          </m:r>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𝟏</m:t>
                                  </m:r>
                                </m:sub>
                              </m:sSub>
                              <m:r>
                                <a:rPr lang="en-US" altLang="zh-CN" sz="1200" b="1" i="1" smtClean="0">
                                  <a:solidFill>
                                    <a:schemeClr val="accent2">
                                      <a:lumMod val="50000"/>
                                    </a:schemeClr>
                                  </a:solidFill>
                                  <a:latin typeface="Cambria Math" panose="02040503050406030204" pitchFamily="18" charset="0"/>
                                </a:rPr>
                                <m:t>, ⋯,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𝒏</m:t>
                                  </m:r>
                                </m:sub>
                              </m:sSub>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𝒔</m:t>
                          </m:r>
                        </m:e>
                      </m:d>
                    </m:oMath>
                  </m:oMathPara>
                </a14:m>
                <a:endParaRPr lang="zh-CN" altLang="en-US" sz="12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B0741561-6FEA-437A-BC47-491985105269}"/>
                  </a:ext>
                </a:extLst>
              </p:cNvPr>
              <p:cNvSpPr txBox="1">
                <a:spLocks noRot="1" noChangeAspect="1" noMove="1" noResize="1" noEditPoints="1" noAdjustHandles="1" noChangeArrowheads="1" noChangeShapeType="1" noTextEdit="1"/>
              </p:cNvSpPr>
              <p:nvPr/>
            </p:nvSpPr>
            <p:spPr>
              <a:xfrm>
                <a:off x="687038" y="2370844"/>
                <a:ext cx="7726430" cy="2169825"/>
              </a:xfrm>
              <a:prstGeom prst="rect">
                <a:avLst/>
              </a:prstGeom>
              <a:blipFill>
                <a:blip r:embed="rId3"/>
                <a:stretch>
                  <a:fillRect l="-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2077690D-AB21-4100-A3D2-0E938F027033}"/>
                  </a:ext>
                </a:extLst>
              </p:cNvPr>
              <p:cNvSpPr txBox="1"/>
              <p:nvPr/>
            </p:nvSpPr>
            <p:spPr>
              <a:xfrm>
                <a:off x="6104238" y="1621658"/>
                <a:ext cx="2352718" cy="604781"/>
              </a:xfrm>
              <a:prstGeom prst="rect">
                <a:avLst/>
              </a:prstGeom>
              <a:solidFill>
                <a:schemeClr val="accent6">
                  <a:lumMod val="50000"/>
                </a:schemeClr>
              </a:solidFill>
            </p:spPr>
            <p:txBody>
              <a:bodyPr wrap="square" lIns="0" tIns="0" rIns="0" bIns="0" rtlCol="0">
                <a:spAutoFit/>
              </a:bodyPr>
              <a:lstStyle/>
              <a:p>
                <a:pPr>
                  <a:lnSpc>
                    <a:spcPts val="1600"/>
                  </a:lnSpc>
                </a:pPr>
                <a14:m>
                  <m:oMath xmlns:m="http://schemas.openxmlformats.org/officeDocument/2006/math">
                    <m:r>
                      <a:rPr lang="en-US" altLang="zh-CN" sz="1200" b="1" i="1" smtClean="0">
                        <a:solidFill>
                          <a:schemeClr val="bg1"/>
                        </a:solidFill>
                        <a:latin typeface="Cambria Math" panose="02040503050406030204" pitchFamily="18" charset="0"/>
                      </a:rPr>
                      <m:t>𝑨</m:t>
                    </m:r>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𝒕</m:t>
                    </m:r>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𝒙</m:t>
                    </m:r>
                    <m:r>
                      <a:rPr lang="en-US" altLang="zh-CN" sz="1200" b="1" i="1" smtClean="0">
                        <a:solidFill>
                          <a:schemeClr val="bg1"/>
                        </a:solidFill>
                        <a:latin typeface="Cambria Math" panose="02040503050406030204" pitchFamily="18" charset="0"/>
                      </a:rPr>
                      <m:t>]</m:t>
                    </m:r>
                  </m:oMath>
                </a14:m>
                <a:r>
                  <a:rPr lang="zh-CN" altLang="en-US" sz="1200" b="1">
                    <a:solidFill>
                      <a:schemeClr val="bg1"/>
                    </a:solidFill>
                  </a:rPr>
                  <a:t>是自由替换当且仅当</a:t>
                </a:r>
                <a14:m>
                  <m:oMath xmlns:m="http://schemas.openxmlformats.org/officeDocument/2006/math">
                    <m:r>
                      <a:rPr lang="en-US" altLang="zh-CN" sz="1200" b="1" i="1" smtClean="0">
                        <a:solidFill>
                          <a:schemeClr val="bg1"/>
                        </a:solidFill>
                        <a:latin typeface="Cambria Math" panose="02040503050406030204" pitchFamily="18" charset="0"/>
                      </a:rPr>
                      <m:t>𝒕</m:t>
                    </m:r>
                  </m:oMath>
                </a14:m>
                <a:r>
                  <a:rPr lang="zh-CN" altLang="en-US" sz="1200" b="1">
                    <a:solidFill>
                      <a:schemeClr val="bg1"/>
                    </a:solidFill>
                  </a:rPr>
                  <a:t>中出现的每个个体变量</a:t>
                </a:r>
                <a14:m>
                  <m:oMath xmlns:m="http://schemas.openxmlformats.org/officeDocument/2006/math">
                    <m:r>
                      <a:rPr lang="en-US" altLang="zh-CN" sz="1200" b="1" i="1" smtClean="0">
                        <a:solidFill>
                          <a:schemeClr val="bg1"/>
                        </a:solidFill>
                        <a:latin typeface="Cambria Math" panose="02040503050406030204" pitchFamily="18" charset="0"/>
                      </a:rPr>
                      <m:t>𝒚</m:t>
                    </m:r>
                  </m:oMath>
                </a14:m>
                <a:r>
                  <a:rPr lang="zh-CN" altLang="en-US" sz="1200" b="1">
                    <a:solidFill>
                      <a:schemeClr val="bg1"/>
                    </a:solidFill>
                  </a:rPr>
                  <a:t>，</a:t>
                </a:r>
                <a14:m>
                  <m:oMath xmlns:m="http://schemas.openxmlformats.org/officeDocument/2006/math">
                    <m:r>
                      <a:rPr lang="en-US" altLang="zh-CN" sz="1200" b="1" i="1" smtClean="0">
                        <a:solidFill>
                          <a:schemeClr val="bg1"/>
                        </a:solidFill>
                        <a:latin typeface="Cambria Math" panose="02040503050406030204" pitchFamily="18" charset="0"/>
                      </a:rPr>
                      <m:t>𝑨</m:t>
                    </m:r>
                  </m:oMath>
                </a14:m>
                <a:r>
                  <a:rPr lang="zh-CN" altLang="en-US" sz="1200" b="1">
                    <a:solidFill>
                      <a:schemeClr val="bg1"/>
                    </a:solidFill>
                  </a:rPr>
                  <a:t>中每处自由出现的</a:t>
                </a:r>
                <a14:m>
                  <m:oMath xmlns:m="http://schemas.openxmlformats.org/officeDocument/2006/math">
                    <m:r>
                      <a:rPr lang="en-US" altLang="zh-CN" sz="1200" b="1" i="1" smtClean="0">
                        <a:solidFill>
                          <a:schemeClr val="bg1"/>
                        </a:solidFill>
                        <a:latin typeface="Cambria Math" panose="02040503050406030204" pitchFamily="18" charset="0"/>
                      </a:rPr>
                      <m:t>𝒙</m:t>
                    </m:r>
                  </m:oMath>
                </a14:m>
                <a:r>
                  <a:rPr lang="zh-CN" altLang="en-US" sz="1200" b="1">
                    <a:solidFill>
                      <a:schemeClr val="bg1"/>
                    </a:solidFill>
                  </a:rPr>
                  <a:t>都不在</a:t>
                </a:r>
                <a14:m>
                  <m:oMath xmlns:m="http://schemas.openxmlformats.org/officeDocument/2006/math">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𝒚</m:t>
                    </m:r>
                  </m:oMath>
                </a14:m>
                <a:r>
                  <a:rPr lang="zh-CN" altLang="en-US" sz="1200" b="1">
                    <a:solidFill>
                      <a:schemeClr val="bg1"/>
                    </a:solidFill>
                  </a:rPr>
                  <a:t>或</a:t>
                </a:r>
                <a14:m>
                  <m:oMath xmlns:m="http://schemas.openxmlformats.org/officeDocument/2006/math">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𝒚</m:t>
                    </m:r>
                  </m:oMath>
                </a14:m>
                <a:r>
                  <a:rPr lang="zh-CN" altLang="en-US" sz="1200" b="1">
                    <a:solidFill>
                      <a:schemeClr val="bg1"/>
                    </a:solidFill>
                  </a:rPr>
                  <a:t>的辖域内</a:t>
                </a:r>
              </a:p>
            </p:txBody>
          </p:sp>
        </mc:Choice>
        <mc:Fallback>
          <p:sp>
            <p:nvSpPr>
              <p:cNvPr id="4" name="文本框 3">
                <a:extLst>
                  <a:ext uri="{FF2B5EF4-FFF2-40B4-BE49-F238E27FC236}">
                    <a16:creationId xmlns:a16="http://schemas.microsoft.com/office/drawing/2014/main" id="{2077690D-AB21-4100-A3D2-0E938F027033}"/>
                  </a:ext>
                </a:extLst>
              </p:cNvPr>
              <p:cNvSpPr txBox="1">
                <a:spLocks noRot="1" noChangeAspect="1" noMove="1" noResize="1" noEditPoints="1" noAdjustHandles="1" noChangeArrowheads="1" noChangeShapeType="1" noTextEdit="1"/>
              </p:cNvSpPr>
              <p:nvPr/>
            </p:nvSpPr>
            <p:spPr>
              <a:xfrm>
                <a:off x="6104238" y="1621658"/>
                <a:ext cx="2352718" cy="604781"/>
              </a:xfrm>
              <a:prstGeom prst="rect">
                <a:avLst/>
              </a:prstGeom>
              <a:blipFill>
                <a:blip r:embed="rId4"/>
                <a:stretch>
                  <a:fillRect l="-3886" t="-6061" r="-3109" b="-161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6551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一阶逻辑公式真值与变量替换</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一阶逻辑公式真值与变量替换</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34</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801E0E1-77B8-4171-88B7-02442080946F}"/>
                  </a:ext>
                </a:extLst>
              </p:cNvPr>
              <p:cNvSpPr txBox="1"/>
              <p:nvPr/>
            </p:nvSpPr>
            <p:spPr>
              <a:xfrm>
                <a:off x="687038" y="820092"/>
                <a:ext cx="7769918" cy="1406347"/>
              </a:xfrm>
              <a:prstGeom prst="rect">
                <a:avLst/>
              </a:prstGeom>
              <a:solidFill>
                <a:schemeClr val="accent5">
                  <a:lumMod val="20000"/>
                  <a:lumOff val="80000"/>
                </a:schemeClr>
              </a:solidFill>
            </p:spPr>
            <p:txBody>
              <a:bodyPr wrap="square" rtlCol="0">
                <a:spAutoFit/>
              </a:bodyPr>
              <a:lstStyle/>
              <a:p>
                <a:pPr>
                  <a:lnSpc>
                    <a:spcPts val="23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rgbClr val="C00000"/>
                    </a:solidFill>
                  </a:rPr>
                  <a:t>替换定理</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是一阶公式的解释，论域是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𝑽</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是个体变量指派函数，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是项，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是公式，则有：</a:t>
                </a:r>
                <a:endParaRPr lang="en-US" altLang="zh-CN" sz="1600" b="1">
                  <a:solidFill>
                    <a:schemeClr val="accent2">
                      <a:lumMod val="50000"/>
                    </a:schemeClr>
                  </a:solidFill>
                </a:endParaRPr>
              </a:p>
              <a:p>
                <a:pPr>
                  <a:lnSpc>
                    <a:spcPts val="2300"/>
                  </a:lnSpc>
                  <a:spcBef>
                    <a:spcPts val="600"/>
                  </a:spcBef>
                </a:pPr>
                <a:r>
                  <a:rPr lang="en-US" altLang="zh-CN" sz="1600" b="1">
                    <a:solidFill>
                      <a:schemeClr val="accent2">
                        <a:lumMod val="50000"/>
                      </a:schemeClr>
                    </a:solidFill>
                  </a:rPr>
                  <a:t>(1)	</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𝒔</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𝒙</m:t>
                            </m:r>
                          </m:e>
                        </m:d>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𝒙</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e>
                        </m:d>
                      </m:e>
                    </m:d>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𝒔</m:t>
                        </m:r>
                      </m:e>
                    </m:d>
                  </m:oMath>
                </a14:m>
                <a:endParaRPr lang="en-US" altLang="zh-CN" sz="1600" b="1">
                  <a:solidFill>
                    <a:schemeClr val="accent2">
                      <a:lumMod val="50000"/>
                    </a:schemeClr>
                  </a:solidFill>
                </a:endParaRPr>
              </a:p>
              <a:p>
                <a:pPr>
                  <a:lnSpc>
                    <a:spcPts val="2300"/>
                  </a:lnSpc>
                  <a:spcBef>
                    <a:spcPts val="600"/>
                  </a:spcBef>
                </a:pPr>
                <a:r>
                  <a:rPr lang="en-US" altLang="zh-CN" sz="1600" b="1">
                    <a:solidFill>
                      <a:schemeClr val="accent2">
                        <a:lumMod val="50000"/>
                      </a:schemeClr>
                    </a:solidFill>
                  </a:rPr>
                  <a:t>(2)	</a:t>
                </a:r>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是自由替换，则</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𝒙</m:t>
                            </m:r>
                          </m:e>
                        </m:d>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𝒙</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e>
                        </m:d>
                      </m:e>
                    </m:d>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9801E0E1-77B8-4171-88B7-02442080946F}"/>
                  </a:ext>
                </a:extLst>
              </p:cNvPr>
              <p:cNvSpPr txBox="1">
                <a:spLocks noRot="1" noChangeAspect="1" noMove="1" noResize="1" noEditPoints="1" noAdjustHandles="1" noChangeArrowheads="1" noChangeShapeType="1" noTextEdit="1"/>
              </p:cNvSpPr>
              <p:nvPr/>
            </p:nvSpPr>
            <p:spPr>
              <a:xfrm>
                <a:off x="687038" y="820092"/>
                <a:ext cx="7769918" cy="1406347"/>
              </a:xfrm>
              <a:prstGeom prst="rect">
                <a:avLst/>
              </a:prstGeom>
              <a:blipFill>
                <a:blip r:embed="rId2"/>
                <a:stretch>
                  <a:fillRect l="-471" b="-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0741561-6FEA-437A-BC47-491985105269}"/>
                  </a:ext>
                </a:extLst>
              </p:cNvPr>
              <p:cNvSpPr txBox="1"/>
              <p:nvPr/>
            </p:nvSpPr>
            <p:spPr>
              <a:xfrm>
                <a:off x="687038" y="2438466"/>
                <a:ext cx="7726430" cy="2094932"/>
              </a:xfrm>
              <a:prstGeom prst="rect">
                <a:avLst/>
              </a:prstGeom>
              <a:solidFill>
                <a:schemeClr val="accent6">
                  <a:lumMod val="20000"/>
                  <a:lumOff val="80000"/>
                </a:schemeClr>
              </a:solidFill>
            </p:spPr>
            <p:txBody>
              <a:bodyPr wrap="square" rtlCol="0">
                <a:spAutoFit/>
              </a:bodyPr>
              <a:lstStyle/>
              <a:p>
                <a:pPr>
                  <a:lnSpc>
                    <a:spcPts val="2000"/>
                  </a:lnSpc>
                  <a:spcBef>
                    <a:spcPts val="600"/>
                  </a:spcBef>
                </a:pPr>
                <a:r>
                  <a:rPr lang="en-US" altLang="zh-CN" sz="1200" b="1">
                    <a:solidFill>
                      <a:schemeClr val="accent2">
                        <a:lumMod val="50000"/>
                      </a:schemeClr>
                    </a:solidFill>
                  </a:rPr>
                  <a:t>【</a:t>
                </a:r>
                <a:r>
                  <a:rPr lang="zh-CN" altLang="en-US" sz="1200" b="1">
                    <a:solidFill>
                      <a:schemeClr val="accent2">
                        <a:lumMod val="50000"/>
                      </a:schemeClr>
                    </a:solidFill>
                  </a:rPr>
                  <a:t>证明</a:t>
                </a:r>
                <a:r>
                  <a:rPr lang="en-US" altLang="zh-CN" sz="1200" b="1">
                    <a:solidFill>
                      <a:schemeClr val="accent2">
                        <a:lumMod val="50000"/>
                      </a:schemeClr>
                    </a:solidFill>
                  </a:rPr>
                  <a:t>】(2) </a:t>
                </a:r>
                <a:r>
                  <a:rPr lang="zh-CN" altLang="en-US" sz="1200" b="1">
                    <a:solidFill>
                      <a:schemeClr val="accent2">
                        <a:lumMod val="50000"/>
                      </a:schemeClr>
                    </a:solidFill>
                  </a:rPr>
                  <a:t>针对公式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的结构进行归纳证明：</a:t>
                </a:r>
                <a:endParaRPr lang="en-US" altLang="zh-CN" sz="1200" b="1">
                  <a:solidFill>
                    <a:schemeClr val="accent2">
                      <a:lumMod val="50000"/>
                    </a:schemeClr>
                  </a:solidFill>
                </a:endParaRPr>
              </a:p>
              <a:p>
                <a:pPr marL="171450" indent="-171450">
                  <a:lnSpc>
                    <a:spcPts val="2000"/>
                  </a:lnSpc>
                  <a:spcBef>
                    <a:spcPts val="600"/>
                  </a:spcBef>
                  <a:buFont typeface="Arial" panose="020B0604020202020204" pitchFamily="34" charset="0"/>
                  <a:buChar char="•"/>
                </a:pPr>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是原子公式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𝟏</m:t>
                            </m:r>
                          </m:sub>
                        </m:sSub>
                        <m:r>
                          <a:rPr lang="en-US" altLang="zh-CN" sz="1200" b="1" i="1" smtClean="0">
                            <a:solidFill>
                              <a:schemeClr val="accent2">
                                <a:lumMod val="50000"/>
                              </a:schemeClr>
                            </a:solidFill>
                            <a:latin typeface="Cambria Math" panose="02040503050406030204" pitchFamily="18" charset="0"/>
                          </a:rPr>
                          <m:t>, ⋯,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𝒏</m:t>
                            </m:r>
                          </m:sub>
                        </m:sSub>
                      </m:e>
                    </m:d>
                  </m:oMath>
                </a14:m>
                <a:r>
                  <a:rPr lang="zh-CN" altLang="en-US" sz="1200" b="1">
                    <a:solidFill>
                      <a:schemeClr val="accent2">
                        <a:lumMod val="50000"/>
                      </a:schemeClr>
                    </a:solidFill>
                  </a:rPr>
                  <a:t>，则</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𝟏</m:t>
                            </m:r>
                          </m:sub>
                        </m:sSub>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 ⋯,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𝒏</m:t>
                            </m:r>
                          </m:sub>
                        </m:sSub>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oMath>
                </a14:m>
                <a:r>
                  <a:rPr lang="zh-CN" altLang="en-US" sz="1200" b="1">
                    <a:solidFill>
                      <a:schemeClr val="accent2">
                        <a:lumMod val="50000"/>
                      </a:schemeClr>
                    </a:solidFill>
                  </a:rPr>
                  <a:t>，而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𝒊</m:t>
                            </m:r>
                          </m:sub>
                        </m:sSub>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𝒊</m:t>
                            </m:r>
                          </m:sub>
                        </m:sSub>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𝒊</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r>
                          <a:rPr lang="en-US" altLang="zh-CN" sz="1200" b="1" i="1" smtClean="0">
                            <a:solidFill>
                              <a:schemeClr val="accent2">
                                <a:lumMod val="50000"/>
                              </a:schemeClr>
                            </a:solidFill>
                            <a:latin typeface="Cambria Math" panose="02040503050406030204" pitchFamily="18" charset="0"/>
                          </a:rPr>
                          <m:t>, ⋯, </m:t>
                        </m:r>
                        <m:r>
                          <a:rPr lang="en-US" altLang="zh-CN" sz="1200" b="1" i="1" smtClean="0">
                            <a:solidFill>
                              <a:schemeClr val="accent2">
                                <a:lumMod val="50000"/>
                              </a:schemeClr>
                            </a:solidFill>
                            <a:latin typeface="Cambria Math" panose="02040503050406030204" pitchFamily="18" charset="0"/>
                          </a:rPr>
                          <m:t>𝒏</m:t>
                        </m:r>
                      </m:e>
                    </m:d>
                  </m:oMath>
                </a14:m>
                <a:r>
                  <a:rPr lang="zh-CN" altLang="en-US" sz="1200" b="1">
                    <a:solidFill>
                      <a:schemeClr val="accent2">
                        <a:lumMod val="50000"/>
                      </a:schemeClr>
                    </a:solidFill>
                  </a:rPr>
                  <a:t>，因此</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a:t>
                </a:r>
                <a14:m>
                  <m:oMath xmlns:m="http://schemas.openxmlformats.org/officeDocument/2006/math">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𝟏</m:t>
                                </m:r>
                              </m:sub>
                            </m:sSub>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 ⋯, </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𝒏</m:t>
                                </m:r>
                              </m:sub>
                            </m:sSub>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m:t>
                    </m:r>
                  </m:oMath>
                </a14:m>
                <a:r>
                  <a:rPr lang="zh-CN" altLang="en-US" sz="1200" b="1">
                    <a:solidFill>
                      <a:schemeClr val="accent2">
                        <a:lumMod val="50000"/>
                      </a:schemeClr>
                    </a:solidFill>
                  </a:rPr>
                  <a:t>，当且仅当</a:t>
                </a:r>
                <a14:m>
                  <m:oMath xmlns:m="http://schemas.openxmlformats.org/officeDocument/2006/math">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𝟏</m:t>
                                </m:r>
                              </m:sub>
                            </m:sSub>
                          </m:e>
                        </m:d>
                        <m:r>
                          <a:rPr lang="en-US" altLang="zh-CN" sz="1200" b="1" i="1" smtClean="0">
                            <a:solidFill>
                              <a:schemeClr val="accent2">
                                <a:lumMod val="50000"/>
                              </a:schemeClr>
                            </a:solidFill>
                            <a:latin typeface="Cambria Math" panose="02040503050406030204" pitchFamily="18" charset="0"/>
                          </a:rPr>
                          <m:t>, ⋯, </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𝒏</m:t>
                                </m:r>
                              </m:sub>
                            </m:sSub>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m:t>
                    </m:r>
                  </m:oMath>
                </a14:m>
                <a:r>
                  <a:rPr lang="zh-CN" altLang="en-US" sz="1200" b="1">
                    <a:solidFill>
                      <a:schemeClr val="accent2">
                        <a:lumMod val="50000"/>
                      </a:schemeClr>
                    </a:solidFill>
                  </a:rPr>
                  <a:t>，当且仅当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𝑭</m:t>
                        </m:r>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𝟏</m:t>
                                </m:r>
                              </m:sub>
                            </m:sSub>
                            <m:r>
                              <a:rPr lang="en-US" altLang="zh-CN" sz="1200" b="1" i="1" smtClean="0">
                                <a:solidFill>
                                  <a:schemeClr val="accent2">
                                    <a:lumMod val="50000"/>
                                  </a:schemeClr>
                                </a:solidFill>
                                <a:latin typeface="Cambria Math" panose="02040503050406030204" pitchFamily="18" charset="0"/>
                              </a:rPr>
                              <m:t>, ⋯,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𝒔</m:t>
                                </m:r>
                              </m:e>
                              <m:sub>
                                <m:r>
                                  <a:rPr lang="en-US" altLang="zh-CN" sz="1200" b="1" i="1" smtClean="0">
                                    <a:solidFill>
                                      <a:schemeClr val="accent2">
                                        <a:lumMod val="50000"/>
                                      </a:schemeClr>
                                    </a:solidFill>
                                    <a:latin typeface="Cambria Math" panose="02040503050406030204" pitchFamily="18" charset="0"/>
                                  </a:rPr>
                                  <m:t>𝒏</m:t>
                                </m:r>
                              </m:sub>
                            </m:sSub>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endParaRPr lang="en-US" altLang="zh-CN" sz="1200" b="1">
                  <a:solidFill>
                    <a:schemeClr val="accent2">
                      <a:lumMod val="50000"/>
                    </a:schemeClr>
                  </a:solidFill>
                </a:endParaRPr>
              </a:p>
              <a:p>
                <a:pPr marL="171450" indent="-171450">
                  <a:lnSpc>
                    <a:spcPts val="2000"/>
                  </a:lnSpc>
                  <a:spcBef>
                    <a:spcPts val="600"/>
                  </a:spcBef>
                  <a:buFont typeface="Arial" panose="020B0604020202020204" pitchFamily="34" charset="0"/>
                  <a:buChar char="•"/>
                </a:pPr>
                <a:r>
                  <a:rPr lang="zh-CN" altLang="en-US" sz="1200" b="1">
                    <a:solidFill>
                      <a:schemeClr val="accent2">
                        <a:lumMod val="50000"/>
                      </a:schemeClr>
                    </a:solidFill>
                  </a:rPr>
                  <a:t>显然当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是公式</a:t>
                </a: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 </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r>
                      <a:rPr lang="en-US" altLang="zh-CN" sz="1200" b="1" i="1" smtClean="0">
                        <a:solidFill>
                          <a:schemeClr val="accent2">
                            <a:lumMod val="50000"/>
                          </a:schemeClr>
                        </a:solidFill>
                        <a:latin typeface="Cambria Math" panose="02040503050406030204" pitchFamily="18" charset="0"/>
                      </a:rPr>
                      <m:t>, </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oMath>
                </a14:m>
                <a:r>
                  <a:rPr lang="zh-CN" altLang="en-US" sz="1200" b="1">
                    <a:solidFill>
                      <a:schemeClr val="accent2">
                        <a:lumMod val="50000"/>
                      </a:schemeClr>
                    </a:solidFill>
                  </a:rPr>
                  <a:t>和</a:t>
                </a: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𝑪</m:t>
                        </m:r>
                      </m:e>
                    </m:d>
                  </m:oMath>
                </a14:m>
                <a:r>
                  <a:rPr lang="zh-CN" altLang="en-US" sz="1200" b="1">
                    <a:solidFill>
                      <a:schemeClr val="accent2">
                        <a:lumMod val="50000"/>
                      </a:schemeClr>
                    </a:solidFill>
                  </a:rPr>
                  <a:t>时易证</a:t>
                </a:r>
                <a:endParaRPr lang="en-US" altLang="zh-CN" sz="1200" b="1">
                  <a:solidFill>
                    <a:schemeClr val="accent2">
                      <a:lumMod val="50000"/>
                    </a:schemeClr>
                  </a:solidFill>
                </a:endParaRPr>
              </a:p>
              <a:p>
                <a:pPr marL="171450" indent="-171450">
                  <a:lnSpc>
                    <a:spcPts val="2000"/>
                  </a:lnSpc>
                  <a:spcBef>
                    <a:spcPts val="600"/>
                  </a:spcBef>
                  <a:buFont typeface="Arial" panose="020B0604020202020204" pitchFamily="34" charset="0"/>
                  <a:buChar char="•"/>
                </a:pPr>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oMath>
                </a14:m>
                <a:r>
                  <a:rPr lang="zh-CN" altLang="en-US" sz="1200" b="1">
                    <a:solidFill>
                      <a:schemeClr val="accent2">
                        <a:lumMod val="50000"/>
                      </a:schemeClr>
                    </a:solidFill>
                  </a:rPr>
                  <a:t>或</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oMath>
                </a14:m>
                <a:r>
                  <a:rPr lang="zh-CN" altLang="en-US" sz="1200" b="1">
                    <a:solidFill>
                      <a:schemeClr val="accent2">
                        <a:lumMod val="50000"/>
                      </a:schemeClr>
                    </a:solidFill>
                  </a:rPr>
                  <a:t>，则根据替换的定义有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，注意到这时</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𝑭𝒓𝒆𝒆𝑽𝒂𝒓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，因此</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oMath>
                </a14:m>
                <a:r>
                  <a:rPr lang="zh-CN" altLang="en-US" sz="1200" b="1">
                    <a:solidFill>
                      <a:schemeClr val="accent2">
                        <a:lumMod val="50000"/>
                      </a:schemeClr>
                    </a:solidFill>
                  </a:rPr>
                  <a:t>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oMath>
                </a14:m>
                <a:r>
                  <a:rPr lang="zh-CN" altLang="en-US" sz="1200" b="1">
                    <a:solidFill>
                      <a:schemeClr val="accent2">
                        <a:lumMod val="50000"/>
                      </a:schemeClr>
                    </a:solidFill>
                  </a:rPr>
                  <a:t>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上</a:t>
                </a:r>
                <a:r>
                  <a:rPr lang="zh-CN" altLang="en-US" sz="1200" b="1">
                    <a:solidFill>
                      <a:srgbClr val="C00000"/>
                    </a:solidFill>
                  </a:rPr>
                  <a:t>合同</a:t>
                </a:r>
                <a:r>
                  <a:rPr lang="zh-CN" altLang="en-US" sz="1200" b="1">
                    <a:solidFill>
                      <a:schemeClr val="accent2">
                        <a:lumMod val="50000"/>
                      </a:schemeClr>
                    </a:solidFill>
                  </a:rPr>
                  <a:t>，从而根据</a:t>
                </a:r>
                <a:r>
                  <a:rPr lang="zh-CN" altLang="en-US" sz="1200" b="1">
                    <a:solidFill>
                      <a:srgbClr val="C00000"/>
                    </a:solidFill>
                  </a:rPr>
                  <a:t>合同定理</a:t>
                </a:r>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endParaRPr lang="zh-CN" altLang="en-US" sz="12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B0741561-6FEA-437A-BC47-491985105269}"/>
                  </a:ext>
                </a:extLst>
              </p:cNvPr>
              <p:cNvSpPr txBox="1">
                <a:spLocks noRot="1" noChangeAspect="1" noMove="1" noResize="1" noEditPoints="1" noAdjustHandles="1" noChangeArrowheads="1" noChangeShapeType="1" noTextEdit="1"/>
              </p:cNvSpPr>
              <p:nvPr/>
            </p:nvSpPr>
            <p:spPr>
              <a:xfrm>
                <a:off x="687038" y="2438466"/>
                <a:ext cx="7726430" cy="2094932"/>
              </a:xfrm>
              <a:prstGeom prst="rect">
                <a:avLst/>
              </a:prstGeom>
              <a:blipFill>
                <a:blip r:embed="rId3"/>
                <a:stretch>
                  <a:fillRect l="-79" r="-1973" b="-14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7836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一阶逻辑公式真值与变量替换</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一阶逻辑公式真值与变量替换</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35</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801E0E1-77B8-4171-88B7-02442080946F}"/>
                  </a:ext>
                </a:extLst>
              </p:cNvPr>
              <p:cNvSpPr txBox="1"/>
              <p:nvPr/>
            </p:nvSpPr>
            <p:spPr>
              <a:xfrm>
                <a:off x="687038" y="820092"/>
                <a:ext cx="7769918" cy="1406347"/>
              </a:xfrm>
              <a:prstGeom prst="rect">
                <a:avLst/>
              </a:prstGeom>
              <a:solidFill>
                <a:schemeClr val="accent5">
                  <a:lumMod val="20000"/>
                  <a:lumOff val="80000"/>
                </a:schemeClr>
              </a:solidFill>
            </p:spPr>
            <p:txBody>
              <a:bodyPr wrap="square" rtlCol="0">
                <a:spAutoFit/>
              </a:bodyPr>
              <a:lstStyle/>
              <a:p>
                <a:pPr>
                  <a:lnSpc>
                    <a:spcPts val="23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rgbClr val="C00000"/>
                    </a:solidFill>
                  </a:rPr>
                  <a:t>替换定理</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是一阶公式的解释，论域是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𝑽</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是个体变量指派函数，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是项，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是公式，则有：</a:t>
                </a:r>
                <a:endParaRPr lang="en-US" altLang="zh-CN" sz="1600" b="1">
                  <a:solidFill>
                    <a:schemeClr val="accent2">
                      <a:lumMod val="50000"/>
                    </a:schemeClr>
                  </a:solidFill>
                </a:endParaRPr>
              </a:p>
              <a:p>
                <a:pPr>
                  <a:lnSpc>
                    <a:spcPts val="2300"/>
                  </a:lnSpc>
                  <a:spcBef>
                    <a:spcPts val="600"/>
                  </a:spcBef>
                </a:pPr>
                <a:r>
                  <a:rPr lang="en-US" altLang="zh-CN" sz="1600" b="1">
                    <a:solidFill>
                      <a:schemeClr val="accent2">
                        <a:lumMod val="50000"/>
                      </a:schemeClr>
                    </a:solidFill>
                  </a:rPr>
                  <a:t>(1)	</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𝒔</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𝒙</m:t>
                            </m:r>
                          </m:e>
                        </m:d>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𝒙</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e>
                        </m:d>
                      </m:e>
                    </m:d>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𝒔</m:t>
                        </m:r>
                      </m:e>
                    </m:d>
                  </m:oMath>
                </a14:m>
                <a:endParaRPr lang="en-US" altLang="zh-CN" sz="1600" b="1">
                  <a:solidFill>
                    <a:schemeClr val="accent2">
                      <a:lumMod val="50000"/>
                    </a:schemeClr>
                  </a:solidFill>
                </a:endParaRPr>
              </a:p>
              <a:p>
                <a:pPr>
                  <a:lnSpc>
                    <a:spcPts val="2300"/>
                  </a:lnSpc>
                  <a:spcBef>
                    <a:spcPts val="600"/>
                  </a:spcBef>
                </a:pPr>
                <a:r>
                  <a:rPr lang="en-US" altLang="zh-CN" sz="1600" b="1">
                    <a:solidFill>
                      <a:schemeClr val="accent2">
                        <a:lumMod val="50000"/>
                      </a:schemeClr>
                    </a:solidFill>
                  </a:rPr>
                  <a:t>(2)	</a:t>
                </a:r>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是自由替换，则</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𝒙</m:t>
                            </m:r>
                          </m:e>
                        </m:d>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𝒙</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e>
                        </m:d>
                      </m:e>
                    </m:d>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9801E0E1-77B8-4171-88B7-02442080946F}"/>
                  </a:ext>
                </a:extLst>
              </p:cNvPr>
              <p:cNvSpPr txBox="1">
                <a:spLocks noRot="1" noChangeAspect="1" noMove="1" noResize="1" noEditPoints="1" noAdjustHandles="1" noChangeArrowheads="1" noChangeShapeType="1" noTextEdit="1"/>
              </p:cNvSpPr>
              <p:nvPr/>
            </p:nvSpPr>
            <p:spPr>
              <a:xfrm>
                <a:off x="687038" y="820092"/>
                <a:ext cx="7769918" cy="1406347"/>
              </a:xfrm>
              <a:prstGeom prst="rect">
                <a:avLst/>
              </a:prstGeom>
              <a:blipFill>
                <a:blip r:embed="rId2"/>
                <a:stretch>
                  <a:fillRect l="-471" b="-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0741561-6FEA-437A-BC47-491985105269}"/>
                  </a:ext>
                </a:extLst>
              </p:cNvPr>
              <p:cNvSpPr txBox="1"/>
              <p:nvPr/>
            </p:nvSpPr>
            <p:spPr>
              <a:xfrm>
                <a:off x="687038" y="2438466"/>
                <a:ext cx="7726430" cy="1953868"/>
              </a:xfrm>
              <a:prstGeom prst="rect">
                <a:avLst/>
              </a:prstGeom>
              <a:solidFill>
                <a:schemeClr val="accent6">
                  <a:lumMod val="20000"/>
                  <a:lumOff val="80000"/>
                </a:schemeClr>
              </a:solidFill>
            </p:spPr>
            <p:txBody>
              <a:bodyPr wrap="square" rtlCol="0">
                <a:spAutoFit/>
              </a:bodyPr>
              <a:lstStyle/>
              <a:p>
                <a:pPr>
                  <a:lnSpc>
                    <a:spcPts val="1600"/>
                  </a:lnSpc>
                  <a:spcBef>
                    <a:spcPts val="600"/>
                  </a:spcBef>
                </a:pPr>
                <a:r>
                  <a:rPr lang="en-US" altLang="zh-CN" sz="1200" b="1">
                    <a:solidFill>
                      <a:schemeClr val="accent2">
                        <a:lumMod val="50000"/>
                      </a:schemeClr>
                    </a:solidFill>
                  </a:rPr>
                  <a:t>【</a:t>
                </a:r>
                <a:r>
                  <a:rPr lang="zh-CN" altLang="en-US" sz="1200" b="1">
                    <a:solidFill>
                      <a:schemeClr val="accent2">
                        <a:lumMod val="50000"/>
                      </a:schemeClr>
                    </a:solidFill>
                  </a:rPr>
                  <a:t>证明</a:t>
                </a:r>
                <a:r>
                  <a:rPr lang="en-US" altLang="zh-CN" sz="1200" b="1">
                    <a:solidFill>
                      <a:schemeClr val="accent2">
                        <a:lumMod val="50000"/>
                      </a:schemeClr>
                    </a:solidFill>
                  </a:rPr>
                  <a:t>】(2) </a:t>
                </a:r>
                <a:r>
                  <a:rPr lang="zh-CN" altLang="en-US" sz="1200" b="1">
                    <a:solidFill>
                      <a:schemeClr val="accent2">
                        <a:lumMod val="50000"/>
                      </a:schemeClr>
                    </a:solidFill>
                  </a:rPr>
                  <a:t>针对公式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的结构进行归纳证明：</a:t>
                </a:r>
                <a:endParaRPr lang="en-US" altLang="zh-CN" sz="1200" b="1">
                  <a:solidFill>
                    <a:schemeClr val="accent2">
                      <a:lumMod val="50000"/>
                    </a:schemeClr>
                  </a:solidFill>
                </a:endParaRPr>
              </a:p>
              <a:p>
                <a:pPr marL="171450" indent="-171450">
                  <a:lnSpc>
                    <a:spcPts val="1600"/>
                  </a:lnSpc>
                  <a:spcBef>
                    <a:spcPts val="600"/>
                  </a:spcBef>
                  <a:buFont typeface="Arial" panose="020B0604020202020204" pitchFamily="34" charset="0"/>
                  <a:buChar char="•"/>
                </a:pPr>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oMath>
                </a14:m>
                <a:r>
                  <a:rPr lang="zh-CN" altLang="en-US" sz="1200" b="1">
                    <a:solidFill>
                      <a:schemeClr val="accent2">
                        <a:lumMod val="50000"/>
                      </a:schemeClr>
                    </a:solidFill>
                  </a:rPr>
                  <a:t>，由于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oMath>
                </a14:m>
                <a:r>
                  <a:rPr lang="zh-CN" altLang="en-US" sz="1200" b="1">
                    <a:solidFill>
                      <a:schemeClr val="accent2">
                        <a:lumMod val="50000"/>
                      </a:schemeClr>
                    </a:solidFill>
                  </a:rPr>
                  <a:t>是自由替换，因此要么</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𝑭𝒓𝒆𝒆𝑽𝒂𝒓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，要么</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oMath>
                </a14:m>
                <a:r>
                  <a:rPr lang="zh-CN" altLang="en-US" sz="1200" b="1">
                    <a:solidFill>
                      <a:schemeClr val="accent2">
                        <a:lumMod val="50000"/>
                      </a:schemeClr>
                    </a:solidFill>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是自由替换。</a:t>
                </a:r>
                <a:endParaRPr lang="en-US" altLang="zh-CN" sz="1200" b="1">
                  <a:solidFill>
                    <a:schemeClr val="accent2">
                      <a:lumMod val="50000"/>
                    </a:schemeClr>
                  </a:solidFill>
                </a:endParaRPr>
              </a:p>
              <a:p>
                <a:pPr marL="628650" lvl="1" indent="-171450">
                  <a:lnSpc>
                    <a:spcPts val="1600"/>
                  </a:lnSpc>
                  <a:spcBef>
                    <a:spcPts val="600"/>
                  </a:spcBef>
                  <a:buFont typeface="Arial" panose="020B0604020202020204" pitchFamily="34" charset="0"/>
                  <a:buChar char="•"/>
                </a:pPr>
                <a:r>
                  <a:rPr lang="zh-CN" altLang="en-US" sz="1200" b="1">
                    <a:solidFill>
                      <a:schemeClr val="accent2">
                        <a:lumMod val="50000"/>
                      </a:schemeClr>
                    </a:solidFill>
                  </a:rPr>
                  <a:t>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𝑭𝒓𝒆𝒆𝑽𝒂𝒓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时，根据替换的定义不难证明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，且这时</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oMath>
                </a14:m>
                <a:r>
                  <a:rPr lang="zh-CN" altLang="en-US" sz="1200" b="1">
                    <a:solidFill>
                      <a:schemeClr val="accent2">
                        <a:lumMod val="50000"/>
                      </a:schemeClr>
                    </a:solidFill>
                  </a:rPr>
                  <a:t>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oMath>
                </a14:m>
                <a:r>
                  <a:rPr lang="zh-CN" altLang="en-US" sz="1200" b="1">
                    <a:solidFill>
                      <a:schemeClr val="accent2">
                        <a:lumMod val="50000"/>
                      </a:schemeClr>
                    </a:solidFill>
                  </a:rPr>
                  <a:t>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上合同，因此根据合同定理有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endParaRPr lang="en-US" altLang="zh-CN" sz="1200" b="1">
                  <a:solidFill>
                    <a:schemeClr val="accent2">
                      <a:lumMod val="50000"/>
                    </a:schemeClr>
                  </a:solidFill>
                </a:endParaRPr>
              </a:p>
              <a:p>
                <a:pPr marL="628650" lvl="1" indent="-171450">
                  <a:lnSpc>
                    <a:spcPts val="1600"/>
                  </a:lnSpc>
                  <a:spcBef>
                    <a:spcPts val="600"/>
                  </a:spcBef>
                  <a:buFont typeface="Arial" panose="020B0604020202020204" pitchFamily="34" charset="0"/>
                  <a:buChar char="•"/>
                </a:pPr>
                <a:r>
                  <a:rPr lang="zh-CN" altLang="en-US" sz="1200" b="1">
                    <a:solidFill>
                      <a:schemeClr val="accent2">
                        <a:lumMod val="50000"/>
                      </a:schemeClr>
                    </a:solidFill>
                  </a:rPr>
                  <a:t>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𝑭𝒓𝒆𝒆𝑽𝒂𝒓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时，则有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oMath>
                </a14:m>
                <a:r>
                  <a:rPr lang="zh-CN" altLang="en-US" sz="1200" b="1">
                    <a:solidFill>
                      <a:schemeClr val="accent2">
                        <a:lumMod val="50000"/>
                      </a:schemeClr>
                    </a:solidFill>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是自由替换。注意到根据替换的定义有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𝒚𝑩</m:t>
                        </m:r>
                      </m:e>
                    </m:d>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oMath>
                </a14:m>
                <a:r>
                  <a:rPr lang="zh-CN" altLang="en-US" sz="1200" b="1">
                    <a:solidFill>
                      <a:schemeClr val="accent2">
                        <a:lumMod val="50000"/>
                      </a:schemeClr>
                    </a:solidFill>
                  </a:rPr>
                  <a:t>，因此这时</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e>
                    </m:d>
                  </m:oMath>
                </a14:m>
                <a:r>
                  <a:rPr lang="zh-CN" altLang="en-US" sz="1200" b="1">
                    <a:solidFill>
                      <a:schemeClr val="accent2">
                        <a:lumMod val="50000"/>
                      </a:schemeClr>
                    </a:solidFill>
                  </a:rPr>
                  <a:t>，</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当且仅当对论域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的任意元素</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𝒚𝑩</m:t>
                        </m:r>
                      </m:e>
                    </m:d>
                  </m:oMath>
                </a14:m>
                <a:r>
                  <a:rPr lang="zh-CN" altLang="en-US" sz="1200" b="1">
                    <a:solidFill>
                      <a:schemeClr val="accent2">
                        <a:lumMod val="50000"/>
                      </a:schemeClr>
                    </a:solidFill>
                  </a:rPr>
                  <a:t>，所以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当且仅当对论域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的任意元素</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𝒕</m:t>
                            </m:r>
                          </m:e>
                        </m:d>
                      </m:e>
                    </m:d>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p>
            </p:txBody>
          </p:sp>
        </mc:Choice>
        <mc:Fallback xmlns="">
          <p:sp>
            <p:nvSpPr>
              <p:cNvPr id="3" name="文本框 2">
                <a:extLst>
                  <a:ext uri="{FF2B5EF4-FFF2-40B4-BE49-F238E27FC236}">
                    <a16:creationId xmlns:a16="http://schemas.microsoft.com/office/drawing/2014/main" id="{B0741561-6FEA-437A-BC47-491985105269}"/>
                  </a:ext>
                </a:extLst>
              </p:cNvPr>
              <p:cNvSpPr txBox="1">
                <a:spLocks noRot="1" noChangeAspect="1" noMove="1" noResize="1" noEditPoints="1" noAdjustHandles="1" noChangeArrowheads="1" noChangeShapeType="1" noTextEdit="1"/>
              </p:cNvSpPr>
              <p:nvPr/>
            </p:nvSpPr>
            <p:spPr>
              <a:xfrm>
                <a:off x="687038" y="2438466"/>
                <a:ext cx="7726430" cy="1953868"/>
              </a:xfrm>
              <a:prstGeom prst="rect">
                <a:avLst/>
              </a:prstGeom>
              <a:blipFill>
                <a:blip r:embed="rId3"/>
                <a:stretch>
                  <a:fillRect l="-79" r="-1973" b="-15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2024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一阶逻辑公式真值与变量替换</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一阶逻辑公式真值与变量替换</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36</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801E0E1-77B8-4171-88B7-02442080946F}"/>
                  </a:ext>
                </a:extLst>
              </p:cNvPr>
              <p:cNvSpPr txBox="1"/>
              <p:nvPr/>
            </p:nvSpPr>
            <p:spPr>
              <a:xfrm>
                <a:off x="687038" y="820092"/>
                <a:ext cx="7769918" cy="1406347"/>
              </a:xfrm>
              <a:prstGeom prst="rect">
                <a:avLst/>
              </a:prstGeom>
              <a:solidFill>
                <a:schemeClr val="accent5">
                  <a:lumMod val="20000"/>
                  <a:lumOff val="80000"/>
                </a:schemeClr>
              </a:solidFill>
            </p:spPr>
            <p:txBody>
              <a:bodyPr wrap="square" rtlCol="0">
                <a:spAutoFit/>
              </a:bodyPr>
              <a:lstStyle/>
              <a:p>
                <a:pPr>
                  <a:lnSpc>
                    <a:spcPts val="23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rgbClr val="C00000"/>
                    </a:solidFill>
                  </a:rPr>
                  <a:t>替换定理</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是一阶公式的解释，论域是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𝑽</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是个体变量指派函数，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是项，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是公式，则有：</a:t>
                </a:r>
                <a:endParaRPr lang="en-US" altLang="zh-CN" sz="1600" b="1">
                  <a:solidFill>
                    <a:schemeClr val="accent2">
                      <a:lumMod val="50000"/>
                    </a:schemeClr>
                  </a:solidFill>
                </a:endParaRPr>
              </a:p>
              <a:p>
                <a:pPr>
                  <a:lnSpc>
                    <a:spcPts val="2300"/>
                  </a:lnSpc>
                  <a:spcBef>
                    <a:spcPts val="600"/>
                  </a:spcBef>
                </a:pPr>
                <a:r>
                  <a:rPr lang="en-US" altLang="zh-CN" sz="1600" b="1">
                    <a:solidFill>
                      <a:schemeClr val="accent2">
                        <a:lumMod val="50000"/>
                      </a:schemeClr>
                    </a:solidFill>
                  </a:rPr>
                  <a:t>(1)	</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𝒔</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𝒙</m:t>
                            </m:r>
                          </m:e>
                        </m:d>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𝒙</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e>
                        </m:d>
                      </m:e>
                    </m:d>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𝒔</m:t>
                        </m:r>
                      </m:e>
                    </m:d>
                  </m:oMath>
                </a14:m>
                <a:endParaRPr lang="en-US" altLang="zh-CN" sz="1600" b="1">
                  <a:solidFill>
                    <a:schemeClr val="accent2">
                      <a:lumMod val="50000"/>
                    </a:schemeClr>
                  </a:solidFill>
                </a:endParaRPr>
              </a:p>
              <a:p>
                <a:pPr>
                  <a:lnSpc>
                    <a:spcPts val="2300"/>
                  </a:lnSpc>
                  <a:spcBef>
                    <a:spcPts val="600"/>
                  </a:spcBef>
                </a:pPr>
                <a:r>
                  <a:rPr lang="en-US" altLang="zh-CN" sz="1600" b="1">
                    <a:solidFill>
                      <a:schemeClr val="accent2">
                        <a:lumMod val="50000"/>
                      </a:schemeClr>
                    </a:solidFill>
                  </a:rPr>
                  <a:t>(2)	</a:t>
                </a:r>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是自由替换，则</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𝒙</m:t>
                            </m:r>
                          </m:e>
                        </m:d>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𝒙</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e>
                        </m:d>
                      </m:e>
                    </m:d>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9801E0E1-77B8-4171-88B7-02442080946F}"/>
                  </a:ext>
                </a:extLst>
              </p:cNvPr>
              <p:cNvSpPr txBox="1">
                <a:spLocks noRot="1" noChangeAspect="1" noMove="1" noResize="1" noEditPoints="1" noAdjustHandles="1" noChangeArrowheads="1" noChangeShapeType="1" noTextEdit="1"/>
              </p:cNvSpPr>
              <p:nvPr/>
            </p:nvSpPr>
            <p:spPr>
              <a:xfrm>
                <a:off x="687038" y="820092"/>
                <a:ext cx="7769918" cy="1406347"/>
              </a:xfrm>
              <a:prstGeom prst="rect">
                <a:avLst/>
              </a:prstGeom>
              <a:blipFill>
                <a:blip r:embed="rId2"/>
                <a:stretch>
                  <a:fillRect l="-471" b="-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0741561-6FEA-437A-BC47-491985105269}"/>
                  </a:ext>
                </a:extLst>
              </p:cNvPr>
              <p:cNvSpPr txBox="1"/>
              <p:nvPr/>
            </p:nvSpPr>
            <p:spPr>
              <a:xfrm>
                <a:off x="687038" y="2398709"/>
                <a:ext cx="7726430" cy="2235612"/>
              </a:xfrm>
              <a:prstGeom prst="rect">
                <a:avLst/>
              </a:prstGeom>
              <a:solidFill>
                <a:schemeClr val="accent6">
                  <a:lumMod val="20000"/>
                  <a:lumOff val="80000"/>
                </a:schemeClr>
              </a:solidFill>
            </p:spPr>
            <p:txBody>
              <a:bodyPr wrap="square" rtlCol="0">
                <a:spAutoFit/>
              </a:bodyPr>
              <a:lstStyle/>
              <a:p>
                <a:pPr>
                  <a:lnSpc>
                    <a:spcPts val="1600"/>
                  </a:lnSpc>
                  <a:spcBef>
                    <a:spcPts val="600"/>
                  </a:spcBef>
                </a:pPr>
                <a:r>
                  <a:rPr lang="en-US" altLang="zh-CN" sz="1200" b="1">
                    <a:solidFill>
                      <a:schemeClr val="accent2">
                        <a:lumMod val="50000"/>
                      </a:schemeClr>
                    </a:solidFill>
                  </a:rPr>
                  <a:t>【</a:t>
                </a:r>
                <a:r>
                  <a:rPr lang="zh-CN" altLang="en-US" sz="1200" b="1">
                    <a:solidFill>
                      <a:schemeClr val="accent2">
                        <a:lumMod val="50000"/>
                      </a:schemeClr>
                    </a:solidFill>
                  </a:rPr>
                  <a:t>证明</a:t>
                </a:r>
                <a:r>
                  <a:rPr lang="en-US" altLang="zh-CN" sz="1200" b="1">
                    <a:solidFill>
                      <a:schemeClr val="accent2">
                        <a:lumMod val="50000"/>
                      </a:schemeClr>
                    </a:solidFill>
                  </a:rPr>
                  <a:t>】(2) </a:t>
                </a:r>
                <a:r>
                  <a:rPr lang="zh-CN" altLang="en-US" sz="1200" b="1">
                    <a:solidFill>
                      <a:schemeClr val="accent2">
                        <a:lumMod val="50000"/>
                      </a:schemeClr>
                    </a:solidFill>
                  </a:rPr>
                  <a:t>针对公式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的结构进行归纳证明：</a:t>
                </a:r>
                <a:endParaRPr lang="en-US" altLang="zh-CN" sz="1200" b="1">
                  <a:solidFill>
                    <a:schemeClr val="accent2">
                      <a:lumMod val="50000"/>
                    </a:schemeClr>
                  </a:solidFill>
                </a:endParaRPr>
              </a:p>
              <a:p>
                <a:pPr marL="171450" indent="-171450">
                  <a:lnSpc>
                    <a:spcPts val="1600"/>
                  </a:lnSpc>
                  <a:spcBef>
                    <a:spcPts val="600"/>
                  </a:spcBef>
                  <a:buFont typeface="Arial" panose="020B0604020202020204" pitchFamily="34" charset="0"/>
                  <a:buChar char="•"/>
                </a:pPr>
                <a:r>
                  <a:rPr lang="zh-CN" altLang="en-US" sz="1200" b="1">
                    <a:solidFill>
                      <a:schemeClr val="accent2">
                        <a:lumMod val="50000"/>
                      </a:schemeClr>
                    </a:solidFill>
                  </a:rPr>
                  <a:t>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oMath>
                </a14:m>
                <a:r>
                  <a:rPr lang="zh-CN" altLang="en-US" sz="1200" b="1">
                    <a:solidFill>
                      <a:schemeClr val="accent2">
                        <a:lumMod val="50000"/>
                      </a:schemeClr>
                    </a:solidFill>
                  </a:rPr>
                  <a:t>，由于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oMath>
                </a14:m>
                <a:r>
                  <a:rPr lang="zh-CN" altLang="en-US" sz="1200" b="1">
                    <a:solidFill>
                      <a:schemeClr val="accent2">
                        <a:lumMod val="50000"/>
                      </a:schemeClr>
                    </a:solidFill>
                  </a:rPr>
                  <a:t>是自由替换，因此要么</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𝑭𝒓𝒆𝒆𝑽𝒂𝒓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，要么</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oMath>
                </a14:m>
                <a:r>
                  <a:rPr lang="zh-CN" altLang="en-US" sz="1200" b="1">
                    <a:solidFill>
                      <a:schemeClr val="accent2">
                        <a:lumMod val="50000"/>
                      </a:schemeClr>
                    </a:solidFill>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是自由替换。</a:t>
                </a:r>
                <a:endParaRPr lang="en-US" altLang="zh-CN" sz="1200" b="1">
                  <a:solidFill>
                    <a:schemeClr val="accent2">
                      <a:lumMod val="50000"/>
                    </a:schemeClr>
                  </a:solidFill>
                </a:endParaRPr>
              </a:p>
              <a:p>
                <a:pPr marL="628650" lvl="1" indent="-171450">
                  <a:lnSpc>
                    <a:spcPts val="1600"/>
                  </a:lnSpc>
                  <a:spcBef>
                    <a:spcPts val="600"/>
                  </a:spcBef>
                  <a:buFont typeface="Arial" panose="020B0604020202020204" pitchFamily="34" charset="0"/>
                  <a:buChar char="•"/>
                </a:pPr>
                <a:r>
                  <a:rPr lang="zh-CN" altLang="en-US" sz="1200" b="1">
                    <a:solidFill>
                      <a:schemeClr val="accent2">
                        <a:lumMod val="50000"/>
                      </a:schemeClr>
                    </a:solidFill>
                  </a:rPr>
                  <a:t>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𝑭𝒓𝒆𝒆𝑽𝒂𝒓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时，</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当且仅当对论域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的任意元素</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当且仅当对论域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的任意元素</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𝒕</m:t>
                            </m:r>
                          </m:e>
                        </m:d>
                      </m:e>
                    </m:d>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endParaRPr lang="en-US" altLang="zh-CN" sz="1200" b="1">
                  <a:solidFill>
                    <a:schemeClr val="accent2">
                      <a:lumMod val="50000"/>
                    </a:schemeClr>
                  </a:solidFill>
                </a:endParaRPr>
              </a:p>
              <a:p>
                <a:pPr marL="628650" lvl="1" indent="-171450">
                  <a:lnSpc>
                    <a:spcPts val="1600"/>
                  </a:lnSpc>
                  <a:spcBef>
                    <a:spcPts val="600"/>
                  </a:spcBef>
                  <a:buFont typeface="Arial" panose="020B0604020202020204" pitchFamily="34" charset="0"/>
                  <a:buChar char="•"/>
                </a:pPr>
                <a:r>
                  <a:rPr lang="zh-CN" altLang="en-US" sz="1200" b="1">
                    <a:solidFill>
                      <a:schemeClr val="accent2">
                        <a:lumMod val="50000"/>
                      </a:schemeClr>
                    </a:solidFill>
                  </a:rPr>
                  <a:t>注意到待证定理中</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oMath>
                </a14:m>
                <a:r>
                  <a:rPr lang="zh-CN" altLang="en-US" sz="1200" b="1">
                    <a:solidFill>
                      <a:schemeClr val="accent2">
                        <a:lumMod val="50000"/>
                      </a:schemeClr>
                    </a:solidFill>
                  </a:rPr>
                  <a:t>也是任意的，因此这时的</a:t>
                </a:r>
                <a:r>
                  <a:rPr lang="zh-CN" altLang="en-US" sz="1200" b="1">
                    <a:solidFill>
                      <a:srgbClr val="C00000"/>
                    </a:solidFill>
                  </a:rPr>
                  <a:t>归纳假设是由</a:t>
                </a:r>
                <a14:m>
                  <m:oMath xmlns:m="http://schemas.openxmlformats.org/officeDocument/2006/math">
                    <m:r>
                      <a:rPr lang="en-US" altLang="zh-CN" sz="1200" b="1" i="1" smtClean="0">
                        <a:solidFill>
                          <a:srgbClr val="C00000"/>
                        </a:solidFill>
                        <a:latin typeface="Cambria Math" panose="02040503050406030204" pitchFamily="18" charset="0"/>
                      </a:rPr>
                      <m:t>𝑩</m:t>
                    </m:r>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𝒕</m:t>
                    </m:r>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𝒙</m:t>
                    </m:r>
                    <m:r>
                      <a:rPr lang="en-US" altLang="zh-CN" sz="1200" b="1" i="1" smtClean="0">
                        <a:solidFill>
                          <a:srgbClr val="C00000"/>
                        </a:solidFill>
                        <a:latin typeface="Cambria Math" panose="02040503050406030204" pitchFamily="18" charset="0"/>
                      </a:rPr>
                      <m:t>]</m:t>
                    </m:r>
                  </m:oMath>
                </a14:m>
                <a:r>
                  <a:rPr lang="zh-CN" altLang="en-US" sz="1200" b="1">
                    <a:solidFill>
                      <a:srgbClr val="C00000"/>
                    </a:solidFill>
                  </a:rPr>
                  <a:t>是自由替换，可得到对论域</a:t>
                </a:r>
                <a14:m>
                  <m:oMath xmlns:m="http://schemas.openxmlformats.org/officeDocument/2006/math">
                    <m:r>
                      <a:rPr lang="en-US" altLang="zh-CN" sz="1200" b="1" i="1" smtClean="0">
                        <a:solidFill>
                          <a:srgbClr val="C00000"/>
                        </a:solidFill>
                        <a:latin typeface="Cambria Math" panose="02040503050406030204" pitchFamily="18" charset="0"/>
                      </a:rPr>
                      <m:t>𝑫</m:t>
                    </m:r>
                  </m:oMath>
                </a14:m>
                <a:r>
                  <a:rPr lang="zh-CN" altLang="en-US" sz="1200" b="1">
                    <a:solidFill>
                      <a:srgbClr val="C00000"/>
                    </a:solidFill>
                  </a:rPr>
                  <a:t>的任意元素</a:t>
                </a:r>
                <a14:m>
                  <m:oMath xmlns:m="http://schemas.openxmlformats.org/officeDocument/2006/math">
                    <m:r>
                      <a:rPr lang="en-US" altLang="zh-CN" sz="1200" b="1" i="1" smtClean="0">
                        <a:solidFill>
                          <a:srgbClr val="C00000"/>
                        </a:solidFill>
                        <a:latin typeface="Cambria Math" panose="02040503050406030204" pitchFamily="18" charset="0"/>
                      </a:rPr>
                      <m:t>𝒅</m:t>
                    </m:r>
                  </m:oMath>
                </a14:m>
                <a:r>
                  <a:rPr lang="zh-CN" altLang="en-US" sz="1200" b="1">
                    <a:solidFill>
                      <a:srgbClr val="C00000"/>
                    </a:solidFill>
                  </a:rPr>
                  <a:t>有</a:t>
                </a:r>
                <a14:m>
                  <m:oMath xmlns:m="http://schemas.openxmlformats.org/officeDocument/2006/math">
                    <m:r>
                      <a:rPr lang="en-US" altLang="zh-CN" sz="1200" b="1" i="1" smtClean="0">
                        <a:solidFill>
                          <a:srgbClr val="C00000"/>
                        </a:solidFill>
                        <a:latin typeface="Cambria Math" panose="02040503050406030204" pitchFamily="18" charset="0"/>
                      </a:rPr>
                      <m:t>𝝈</m:t>
                    </m:r>
                    <m:d>
                      <m:dPr>
                        <m:begChr m:val="["/>
                        <m:endChr m:val="]"/>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𝒚</m:t>
                        </m:r>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𝒅</m:t>
                        </m:r>
                      </m:e>
                    </m:d>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𝑩</m:t>
                        </m:r>
                        <m:d>
                          <m:dPr>
                            <m:begChr m:val="["/>
                            <m:endChr m:val="]"/>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𝒕</m:t>
                            </m:r>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𝒙</m:t>
                            </m:r>
                          </m:e>
                        </m:d>
                      </m:e>
                    </m:d>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𝝈</m:t>
                    </m:r>
                    <m:d>
                      <m:dPr>
                        <m:begChr m:val="["/>
                        <m:endChr m:val="]"/>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𝒚</m:t>
                        </m:r>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𝒅</m:t>
                        </m:r>
                      </m:e>
                    </m:d>
                    <m:d>
                      <m:dPr>
                        <m:begChr m:val="["/>
                        <m:endChr m:val="]"/>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𝒙</m:t>
                        </m:r>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𝝈</m:t>
                        </m:r>
                        <m:d>
                          <m:dPr>
                            <m:begChr m:val="["/>
                            <m:endChr m:val="]"/>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𝒚</m:t>
                            </m:r>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𝒅</m:t>
                            </m:r>
                          </m:e>
                        </m:d>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𝒕</m:t>
                            </m:r>
                          </m:e>
                        </m:d>
                      </m:e>
                    </m:d>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𝑩</m:t>
                        </m:r>
                      </m:e>
                    </m:d>
                  </m:oMath>
                </a14:m>
                <a:r>
                  <a:rPr lang="zh-CN" altLang="en-US" sz="1200" b="1">
                    <a:solidFill>
                      <a:schemeClr val="accent2">
                        <a:lumMod val="50000"/>
                      </a:schemeClr>
                    </a:solidFill>
                  </a:rPr>
                  <a:t>，注意到由于</a:t>
                </a:r>
                <a14:m>
                  <m:oMath xmlns:m="http://schemas.openxmlformats.org/officeDocument/2006/math">
                    <m:r>
                      <a:rPr lang="en-US" altLang="zh-CN" sz="1200" b="1" i="1" smtClean="0">
                        <a:solidFill>
                          <a:srgbClr val="C00000"/>
                        </a:solidFill>
                        <a:latin typeface="Cambria Math" panose="02040503050406030204" pitchFamily="18" charset="0"/>
                      </a:rPr>
                      <m:t>𝒚</m:t>
                    </m:r>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𝑽𝒂𝒓</m:t>
                    </m:r>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𝒕</m:t>
                        </m:r>
                      </m:e>
                    </m:d>
                  </m:oMath>
                </a14:m>
                <a:r>
                  <a:rPr lang="zh-CN" altLang="en-US" sz="1200" b="1">
                    <a:solidFill>
                      <a:schemeClr val="accent2">
                        <a:lumMod val="50000"/>
                      </a:schemeClr>
                    </a:solidFill>
                  </a:rPr>
                  <a:t>，因此</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oMath>
                </a14:m>
                <a:r>
                  <a:rPr lang="zh-CN" altLang="en-US" sz="1200" b="1">
                    <a:solidFill>
                      <a:schemeClr val="accent2">
                        <a:lumMod val="50000"/>
                      </a:schemeClr>
                    </a:solidFill>
                  </a:rPr>
                  <a:t>，从而有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e>
                    </m:d>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𝑩</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oMath>
                </a14:m>
                <a:endParaRPr lang="en-US" altLang="zh-CN" sz="1200" b="1">
                  <a:solidFill>
                    <a:schemeClr val="accent2">
                      <a:lumMod val="50000"/>
                    </a:schemeClr>
                  </a:solidFill>
                </a:endParaRPr>
              </a:p>
              <a:p>
                <a:pPr marL="628650" lvl="1" indent="-171450">
                  <a:lnSpc>
                    <a:spcPts val="1600"/>
                  </a:lnSpc>
                  <a:spcBef>
                    <a:spcPts val="600"/>
                  </a:spcBef>
                  <a:buFont typeface="Arial" panose="020B0604020202020204" pitchFamily="34" charset="0"/>
                  <a:buChar char="•"/>
                </a:pPr>
                <a:r>
                  <a:rPr lang="zh-CN" altLang="en-US" sz="1200" b="1">
                    <a:solidFill>
                      <a:schemeClr val="accent2">
                        <a:lumMod val="50000"/>
                      </a:schemeClr>
                    </a:solidFill>
                  </a:rPr>
                  <a:t>也即这时对任意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𝒅</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有</a:t>
                </a:r>
                <a14:m>
                  <m:oMath xmlns:m="http://schemas.openxmlformats.org/officeDocument/2006/math">
                    <m:r>
                      <a:rPr lang="en-US" altLang="zh-CN" sz="1200" b="1" i="1" smtClean="0">
                        <a:solidFill>
                          <a:srgbClr val="C00000"/>
                        </a:solidFill>
                        <a:latin typeface="Cambria Math" panose="02040503050406030204" pitchFamily="18" charset="0"/>
                      </a:rPr>
                      <m:t>𝝈</m:t>
                    </m:r>
                    <m:d>
                      <m:dPr>
                        <m:begChr m:val="["/>
                        <m:endChr m:val="]"/>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𝒚</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𝒅</m:t>
                        </m:r>
                      </m:e>
                    </m:d>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𝑩</m:t>
                        </m:r>
                        <m:d>
                          <m:dPr>
                            <m:begChr m:val="["/>
                            <m:endChr m:val="]"/>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𝒕</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𝒙</m:t>
                            </m:r>
                          </m:e>
                        </m:d>
                      </m:e>
                    </m:d>
                    <m:r>
                      <a:rPr lang="en-US" altLang="zh-CN" sz="1200" b="1" i="1" smtClean="0">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𝝈</m:t>
                    </m:r>
                    <m:d>
                      <m:dPr>
                        <m:begChr m:val="["/>
                        <m:endChr m:val="]"/>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𝒙</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𝝈</m:t>
                        </m:r>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𝒕</m:t>
                            </m:r>
                          </m:e>
                        </m:d>
                      </m:e>
                    </m:d>
                    <m:d>
                      <m:dPr>
                        <m:begChr m:val="["/>
                        <m:endChr m:val="]"/>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𝒚</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𝒅</m:t>
                        </m:r>
                      </m:e>
                    </m:d>
                    <m:d>
                      <m:dPr>
                        <m:ctrlPr>
                          <a:rPr lang="en-US" altLang="zh-CN" sz="1200" b="1" i="1">
                            <a:solidFill>
                              <a:srgbClr val="C00000"/>
                            </a:solidFill>
                            <a:latin typeface="Cambria Math" panose="02040503050406030204" pitchFamily="18" charset="0"/>
                          </a:rPr>
                        </m:ctrlPr>
                      </m:dPr>
                      <m:e>
                        <m:r>
                          <a:rPr lang="en-US" altLang="zh-CN" sz="1200" b="1" i="1">
                            <a:solidFill>
                              <a:srgbClr val="C00000"/>
                            </a:solidFill>
                            <a:latin typeface="Cambria Math" panose="02040503050406030204" pitchFamily="18" charset="0"/>
                          </a:rPr>
                          <m:t>𝑩</m:t>
                        </m:r>
                      </m:e>
                    </m:d>
                  </m:oMath>
                </a14:m>
                <a:r>
                  <a:rPr lang="zh-CN" altLang="en-US" sz="1200" b="1">
                    <a:solidFill>
                      <a:schemeClr val="accent2">
                        <a:lumMod val="50000"/>
                      </a:schemeClr>
                    </a:solidFill>
                  </a:rPr>
                  <a:t>，因此</a:t>
                </a:r>
                <a14:m>
                  <m:oMath xmlns:m="http://schemas.openxmlformats.org/officeDocument/2006/math">
                    <m:r>
                      <a:rPr lang="en-US" altLang="zh-CN" sz="1200" b="1" i="1">
                        <a:solidFill>
                          <a:schemeClr val="accent2">
                            <a:lumMod val="50000"/>
                          </a:schemeClr>
                        </a:solidFill>
                        <a:latin typeface="Cambria Math" panose="02040503050406030204" pitchFamily="18" charset="0"/>
                      </a:rPr>
                      <m:t>𝝈</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𝒕</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𝒕</m:t>
                            </m:r>
                          </m:e>
                        </m:d>
                      </m:e>
                    </m:d>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。由这一点也不难证明当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𝒚𝑩</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oMath>
                </a14:m>
                <a:r>
                  <a:rPr lang="zh-CN" altLang="en-US" sz="1200" b="1">
                    <a:solidFill>
                      <a:schemeClr val="accent2">
                        <a:lumMod val="50000"/>
                      </a:schemeClr>
                    </a:solidFill>
                  </a:rPr>
                  <a:t>时定理也成立！</a:t>
                </a:r>
              </a:p>
            </p:txBody>
          </p:sp>
        </mc:Choice>
        <mc:Fallback xmlns="">
          <p:sp>
            <p:nvSpPr>
              <p:cNvPr id="3" name="文本框 2">
                <a:extLst>
                  <a:ext uri="{FF2B5EF4-FFF2-40B4-BE49-F238E27FC236}">
                    <a16:creationId xmlns:a16="http://schemas.microsoft.com/office/drawing/2014/main" id="{B0741561-6FEA-437A-BC47-491985105269}"/>
                  </a:ext>
                </a:extLst>
              </p:cNvPr>
              <p:cNvSpPr txBox="1">
                <a:spLocks noRot="1" noChangeAspect="1" noMove="1" noResize="1" noEditPoints="1" noAdjustHandles="1" noChangeArrowheads="1" noChangeShapeType="1" noTextEdit="1"/>
              </p:cNvSpPr>
              <p:nvPr/>
            </p:nvSpPr>
            <p:spPr>
              <a:xfrm>
                <a:off x="687038" y="2398709"/>
                <a:ext cx="7726430" cy="2235612"/>
              </a:xfrm>
              <a:prstGeom prst="rect">
                <a:avLst/>
              </a:prstGeom>
              <a:blipFill>
                <a:blip r:embed="rId3"/>
                <a:stretch>
                  <a:fillRect l="-79" r="-1973" b="-13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4971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一阶逻辑公式真值与变量替换</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一阶逻辑公式真值与变量替换</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37</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801E0E1-77B8-4171-88B7-02442080946F}"/>
                  </a:ext>
                </a:extLst>
              </p:cNvPr>
              <p:cNvSpPr txBox="1"/>
              <p:nvPr/>
            </p:nvSpPr>
            <p:spPr>
              <a:xfrm>
                <a:off x="687038" y="731040"/>
                <a:ext cx="7769918" cy="1406347"/>
              </a:xfrm>
              <a:prstGeom prst="rect">
                <a:avLst/>
              </a:prstGeom>
              <a:solidFill>
                <a:schemeClr val="accent5">
                  <a:lumMod val="20000"/>
                  <a:lumOff val="80000"/>
                </a:schemeClr>
              </a:solidFill>
            </p:spPr>
            <p:txBody>
              <a:bodyPr wrap="square" rtlCol="0">
                <a:spAutoFit/>
              </a:bodyPr>
              <a:lstStyle/>
              <a:p>
                <a:pPr>
                  <a:lnSpc>
                    <a:spcPts val="23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rgbClr val="C00000"/>
                    </a:solidFill>
                  </a:rPr>
                  <a:t>替换定理</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是一阶公式的解释，论域是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𝑽</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是个体变量指派函数，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是项，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是公式，则有：</a:t>
                </a:r>
                <a:endParaRPr lang="en-US" altLang="zh-CN" sz="1600" b="1">
                  <a:solidFill>
                    <a:schemeClr val="accent2">
                      <a:lumMod val="50000"/>
                    </a:schemeClr>
                  </a:solidFill>
                </a:endParaRPr>
              </a:p>
              <a:p>
                <a:pPr>
                  <a:lnSpc>
                    <a:spcPts val="2300"/>
                  </a:lnSpc>
                  <a:spcBef>
                    <a:spcPts val="600"/>
                  </a:spcBef>
                </a:pPr>
                <a:r>
                  <a:rPr lang="en-US" altLang="zh-CN" sz="1600" b="1">
                    <a:solidFill>
                      <a:schemeClr val="accent2">
                        <a:lumMod val="50000"/>
                      </a:schemeClr>
                    </a:solidFill>
                  </a:rPr>
                  <a:t>(1)	</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𝒔</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𝒙</m:t>
                            </m:r>
                          </m:e>
                        </m:d>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𝒙</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e>
                        </m:d>
                      </m:e>
                    </m:d>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𝒔</m:t>
                        </m:r>
                      </m:e>
                    </m:d>
                  </m:oMath>
                </a14:m>
                <a:endParaRPr lang="en-US" altLang="zh-CN" sz="1600" b="1">
                  <a:solidFill>
                    <a:schemeClr val="accent2">
                      <a:lumMod val="50000"/>
                    </a:schemeClr>
                  </a:solidFill>
                </a:endParaRPr>
              </a:p>
              <a:p>
                <a:pPr>
                  <a:lnSpc>
                    <a:spcPts val="2300"/>
                  </a:lnSpc>
                  <a:spcBef>
                    <a:spcPts val="600"/>
                  </a:spcBef>
                </a:pPr>
                <a:r>
                  <a:rPr lang="en-US" altLang="zh-CN" sz="1600" b="1">
                    <a:solidFill>
                      <a:schemeClr val="accent2">
                        <a:lumMod val="50000"/>
                      </a:schemeClr>
                    </a:solidFill>
                  </a:rPr>
                  <a:t>(2)	</a:t>
                </a:r>
                <a:r>
                  <a:rPr lang="zh-CN" altLang="en-US" sz="1600" b="1">
                    <a:solidFill>
                      <a:schemeClr val="accent2">
                        <a:lumMod val="50000"/>
                      </a:schemeClr>
                    </a:solidFill>
                  </a:rPr>
                  <a:t>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是自由替换，则</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𝒙</m:t>
                            </m:r>
                          </m:e>
                        </m:d>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𝒙</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e>
                        </m:d>
                      </m:e>
                    </m:d>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9801E0E1-77B8-4171-88B7-02442080946F}"/>
                  </a:ext>
                </a:extLst>
              </p:cNvPr>
              <p:cNvSpPr txBox="1">
                <a:spLocks noRot="1" noChangeAspect="1" noMove="1" noResize="1" noEditPoints="1" noAdjustHandles="1" noChangeArrowheads="1" noChangeShapeType="1" noTextEdit="1"/>
              </p:cNvSpPr>
              <p:nvPr/>
            </p:nvSpPr>
            <p:spPr>
              <a:xfrm>
                <a:off x="687038" y="731040"/>
                <a:ext cx="7769918" cy="1406347"/>
              </a:xfrm>
              <a:prstGeom prst="rect">
                <a:avLst/>
              </a:prstGeom>
              <a:blipFill>
                <a:blip r:embed="rId2"/>
                <a:stretch>
                  <a:fillRect l="-471" b="-47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F7ED972-DBC1-46DA-8C1E-C9FC9C5CA351}"/>
                  </a:ext>
                </a:extLst>
              </p:cNvPr>
              <p:cNvSpPr txBox="1"/>
              <p:nvPr/>
            </p:nvSpPr>
            <p:spPr>
              <a:xfrm>
                <a:off x="687038" y="2222318"/>
                <a:ext cx="7769918" cy="1486689"/>
              </a:xfrm>
              <a:prstGeom prst="rect">
                <a:avLst/>
              </a:prstGeom>
              <a:solidFill>
                <a:schemeClr val="accent4">
                  <a:lumMod val="20000"/>
                  <a:lumOff val="80000"/>
                </a:schemeClr>
              </a:solidFill>
            </p:spPr>
            <p:txBody>
              <a:bodyPr wrap="square" rtlCol="0">
                <a:spAutoFit/>
              </a:bodyPr>
              <a:lstStyle/>
              <a:p>
                <a:pPr>
                  <a:lnSpc>
                    <a:spcPts val="1800"/>
                  </a:lnSpc>
                  <a:spcBef>
                    <a:spcPts val="600"/>
                  </a:spcBef>
                </a:pPr>
                <a:r>
                  <a:rPr lang="zh-CN" altLang="en-US" sz="1400" b="1">
                    <a:solidFill>
                      <a:srgbClr val="002060"/>
                    </a:solidFill>
                    <a:latin typeface="楷体" panose="02010609060101010101" pitchFamily="49" charset="-122"/>
                    <a:ea typeface="楷体" panose="02010609060101010101" pitchFamily="49" charset="-122"/>
                  </a:rPr>
                  <a:t>注意，定理是说对任意</a:t>
                </a:r>
                <a14:m>
                  <m:oMath xmlns:m="http://schemas.openxmlformats.org/officeDocument/2006/math">
                    <m:r>
                      <a:rPr lang="en-US" altLang="zh-CN" sz="1400" b="1" i="1" smtClean="0">
                        <a:solidFill>
                          <a:srgbClr val="002060"/>
                        </a:solidFill>
                        <a:latin typeface="Cambria Math" panose="02040503050406030204" pitchFamily="18" charset="0"/>
                        <a:ea typeface="Cambria Math" panose="02040503050406030204" pitchFamily="18" charset="0"/>
                      </a:rPr>
                      <m:t>𝓜</m:t>
                    </m:r>
                  </m:oMath>
                </a14:m>
                <a:r>
                  <a:rPr lang="zh-CN" altLang="en-US" sz="1400" b="1">
                    <a:solidFill>
                      <a:srgbClr val="002060"/>
                    </a:solidFill>
                    <a:latin typeface="楷体" panose="02010609060101010101" pitchFamily="49" charset="-122"/>
                    <a:ea typeface="楷体" panose="02010609060101010101" pitchFamily="49" charset="-122"/>
                  </a:rPr>
                  <a:t>，任意</a:t>
                </a:r>
                <a14:m>
                  <m:oMath xmlns:m="http://schemas.openxmlformats.org/officeDocument/2006/math">
                    <m:r>
                      <a:rPr lang="en-US" altLang="zh-CN" sz="1400" b="1" i="1" smtClean="0">
                        <a:solidFill>
                          <a:srgbClr val="002060"/>
                        </a:solidFill>
                        <a:latin typeface="Cambria Math" panose="02040503050406030204" pitchFamily="18" charset="0"/>
                      </a:rPr>
                      <m:t>𝝈</m:t>
                    </m:r>
                  </m:oMath>
                </a14:m>
                <a:r>
                  <a:rPr lang="zh-CN" altLang="en-US" sz="1400" b="1">
                    <a:solidFill>
                      <a:srgbClr val="002060"/>
                    </a:solidFill>
                    <a:latin typeface="楷体" panose="02010609060101010101" pitchFamily="49" charset="-122"/>
                    <a:ea typeface="楷体" panose="02010609060101010101" pitchFamily="49" charset="-122"/>
                  </a:rPr>
                  <a:t>，任意</a:t>
                </a:r>
                <a14:m>
                  <m:oMath xmlns:m="http://schemas.openxmlformats.org/officeDocument/2006/math">
                    <m:r>
                      <a:rPr lang="en-US" altLang="zh-CN" sz="1400" b="1" i="1" smtClean="0">
                        <a:solidFill>
                          <a:srgbClr val="002060"/>
                        </a:solidFill>
                        <a:latin typeface="Cambria Math" panose="02040503050406030204" pitchFamily="18" charset="0"/>
                      </a:rPr>
                      <m:t>𝒙</m:t>
                    </m:r>
                  </m:oMath>
                </a14:m>
                <a:r>
                  <a:rPr lang="zh-CN" altLang="en-US" sz="1400" b="1">
                    <a:solidFill>
                      <a:srgbClr val="002060"/>
                    </a:solidFill>
                    <a:latin typeface="楷体" panose="02010609060101010101" pitchFamily="49" charset="-122"/>
                    <a:ea typeface="楷体" panose="02010609060101010101" pitchFamily="49" charset="-122"/>
                  </a:rPr>
                  <a:t>，任意项</a:t>
                </a:r>
                <a14:m>
                  <m:oMath xmlns:m="http://schemas.openxmlformats.org/officeDocument/2006/math">
                    <m:r>
                      <a:rPr lang="en-US" altLang="zh-CN" sz="1400" b="1" i="1" smtClean="0">
                        <a:solidFill>
                          <a:srgbClr val="002060"/>
                        </a:solidFill>
                        <a:latin typeface="Cambria Math" panose="02040503050406030204" pitchFamily="18" charset="0"/>
                      </a:rPr>
                      <m:t>𝒕</m:t>
                    </m:r>
                  </m:oMath>
                </a14:m>
                <a:r>
                  <a:rPr lang="zh-CN" altLang="en-US" sz="1400" b="1">
                    <a:solidFill>
                      <a:srgbClr val="002060"/>
                    </a:solidFill>
                    <a:latin typeface="楷体" panose="02010609060101010101" pitchFamily="49" charset="-122"/>
                    <a:ea typeface="楷体" panose="02010609060101010101" pitchFamily="49" charset="-122"/>
                  </a:rPr>
                  <a:t>以及任意公式</a:t>
                </a:r>
                <a14:m>
                  <m:oMath xmlns:m="http://schemas.openxmlformats.org/officeDocument/2006/math">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成立</a:t>
                </a:r>
                <a:endParaRPr lang="en-US" altLang="zh-CN" sz="1400" b="1">
                  <a:solidFill>
                    <a:srgbClr val="002060"/>
                  </a:solidFill>
                  <a:latin typeface="楷体" panose="02010609060101010101" pitchFamily="49" charset="-122"/>
                  <a:ea typeface="楷体" panose="02010609060101010101" pitchFamily="49" charset="-122"/>
                </a:endParaRP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在针对</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的结构进行归纳证明时，实际归纳证明的命题</a:t>
                </a:r>
                <a14:m>
                  <m:oMath xmlns:m="http://schemas.openxmlformats.org/officeDocument/2006/math">
                    <m:r>
                      <a:rPr lang="zh-CN" altLang="en-US" sz="1400" b="1" i="1" smtClean="0">
                        <a:solidFill>
                          <a:schemeClr val="accent2">
                            <a:lumMod val="50000"/>
                          </a:schemeClr>
                        </a:solidFill>
                        <a:latin typeface="Cambria Math" panose="02040503050406030204" pitchFamily="18" charset="0"/>
                      </a:rPr>
                      <m:t>𝓟</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𝒕</m:t>
                    </m:r>
                  </m:oMath>
                </a14:m>
                <a:r>
                  <a:rPr lang="en-US" altLang="zh-CN" sz="1400" b="1">
                    <a:solidFill>
                      <a:schemeClr val="accent2">
                        <a:lumMod val="50000"/>
                      </a:schemeClr>
                    </a:solidFill>
                  </a:rPr>
                  <a:t>(</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𝒕</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是自由替换</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𝒕</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𝒕</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”，然后使用结构归纳法证明</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 </m:t>
                    </m:r>
                    <m:r>
                      <a:rPr lang="zh-CN" altLang="en-US" sz="1400" b="1" i="1" smtClean="0">
                        <a:solidFill>
                          <a:schemeClr val="accent2">
                            <a:lumMod val="50000"/>
                          </a:schemeClr>
                        </a:solidFill>
                        <a:latin typeface="Cambria Math" panose="02040503050406030204" pitchFamily="18" charset="0"/>
                      </a:rPr>
                      <m:t>𝓟</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oMath>
                </a14:m>
                <a:endParaRPr lang="en-US" altLang="zh-CN" sz="1400" b="1">
                  <a:solidFill>
                    <a:schemeClr val="accent2">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所以归纳假设是对任意用于构造公式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的公式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都有</a:t>
                </a:r>
                <a14:m>
                  <m:oMath xmlns:m="http://schemas.openxmlformats.org/officeDocument/2006/math">
                    <m:r>
                      <a:rPr lang="zh-CN" altLang="en-US" sz="1400" b="1" i="1" smtClean="0">
                        <a:solidFill>
                          <a:schemeClr val="accent2">
                            <a:lumMod val="50000"/>
                          </a:schemeClr>
                        </a:solidFill>
                        <a:latin typeface="Cambria Math" panose="02040503050406030204" pitchFamily="18" charset="0"/>
                      </a:rPr>
                      <m:t>𝓟</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成立，在用归纳假设时可根据需要例化其中的个体变量指派函数，甚至解释、项、个体变量等</a:t>
                </a:r>
              </a:p>
            </p:txBody>
          </p:sp>
        </mc:Choice>
        <mc:Fallback xmlns="">
          <p:sp>
            <p:nvSpPr>
              <p:cNvPr id="4" name="文本框 3">
                <a:extLst>
                  <a:ext uri="{FF2B5EF4-FFF2-40B4-BE49-F238E27FC236}">
                    <a16:creationId xmlns:a16="http://schemas.microsoft.com/office/drawing/2014/main" id="{DF7ED972-DBC1-46DA-8C1E-C9FC9C5CA351}"/>
                  </a:ext>
                </a:extLst>
              </p:cNvPr>
              <p:cNvSpPr txBox="1">
                <a:spLocks noRot="1" noChangeAspect="1" noMove="1" noResize="1" noEditPoints="1" noAdjustHandles="1" noChangeArrowheads="1" noChangeShapeType="1" noTextEdit="1"/>
              </p:cNvSpPr>
              <p:nvPr/>
            </p:nvSpPr>
            <p:spPr>
              <a:xfrm>
                <a:off x="687038" y="2222318"/>
                <a:ext cx="7769918" cy="1486689"/>
              </a:xfrm>
              <a:prstGeom prst="rect">
                <a:avLst/>
              </a:prstGeom>
              <a:blipFill>
                <a:blip r:embed="rId3"/>
                <a:stretch>
                  <a:fillRect l="-235" t="-1646" b="-37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7A4882C-28BC-46FA-854E-10DBC1A03336}"/>
                  </a:ext>
                </a:extLst>
              </p:cNvPr>
              <p:cNvSpPr txBox="1"/>
              <p:nvPr/>
            </p:nvSpPr>
            <p:spPr>
              <a:xfrm>
                <a:off x="687038" y="3793939"/>
                <a:ext cx="7769918" cy="907941"/>
              </a:xfrm>
              <a:prstGeom prst="rect">
                <a:avLst/>
              </a:prstGeom>
              <a:solidFill>
                <a:schemeClr val="accent2">
                  <a:lumMod val="20000"/>
                  <a:lumOff val="80000"/>
                </a:schemeClr>
              </a:solidFill>
            </p:spPr>
            <p:txBody>
              <a:bodyPr wrap="square" rtlCol="0">
                <a:spAutoFit/>
              </a:bodyPr>
              <a:lstStyle/>
              <a:p>
                <a:pPr>
                  <a:spcBef>
                    <a:spcPts val="600"/>
                  </a:spcBef>
                </a:pPr>
                <a:r>
                  <a:rPr lang="zh-CN" altLang="en-US" sz="1200" b="1">
                    <a:solidFill>
                      <a:schemeClr val="accent2">
                        <a:lumMod val="50000"/>
                      </a:schemeClr>
                    </a:solidFill>
                  </a:rPr>
                  <a:t>后面还可能会在变换解释、个体变量指派函数，甚至扩充公式的非逻辑符号，特别是常量符号或函数符号的情况下讨论公式的真值</a:t>
                </a:r>
                <a:endParaRPr lang="en-US" altLang="zh-CN" sz="1200" b="1">
                  <a:solidFill>
                    <a:schemeClr val="accent2">
                      <a:lumMod val="50000"/>
                    </a:schemeClr>
                  </a:solidFill>
                </a:endParaRPr>
              </a:p>
              <a:p>
                <a:pPr marL="171450" indent="-171450">
                  <a:spcBef>
                    <a:spcPts val="60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实际上，前面在有限论域中展开量词式，引入公式</a:t>
                </a:r>
                <a14:m>
                  <m:oMath xmlns:m="http://schemas.openxmlformats.org/officeDocument/2006/math">
                    <m:r>
                      <a:rPr lang="en-US" altLang="zh-CN" sz="1200" b="1" i="1" smtClean="0">
                        <a:solidFill>
                          <a:srgbClr val="002060"/>
                        </a:solidFill>
                        <a:latin typeface="Cambria Math" panose="02040503050406030204" pitchFamily="18" charset="0"/>
                      </a:rPr>
                      <m:t>𝑭</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𝒂</m:t>
                    </m:r>
                    <m:r>
                      <a:rPr lang="en-US" altLang="zh-CN" sz="1200" b="1" i="1" smtClean="0">
                        <a:solidFill>
                          <a:srgbClr val="002060"/>
                        </a:solidFill>
                        <a:latin typeface="Cambria Math" panose="02040503050406030204" pitchFamily="18" charset="0"/>
                      </a:rPr>
                      <m:t>)</m:t>
                    </m:r>
                  </m:oMath>
                </a14:m>
                <a:r>
                  <a:rPr lang="en-US" altLang="zh-CN" sz="1200" b="1">
                    <a:solidFill>
                      <a:srgbClr val="002060"/>
                    </a:solidFill>
                    <a:latin typeface="楷体" panose="02010609060101010101" pitchFamily="49" charset="-122"/>
                    <a:ea typeface="楷体" panose="02010609060101010101" pitchFamily="49" charset="-122"/>
                  </a:rPr>
                  <a:t>, </a:t>
                </a:r>
                <a14:m>
                  <m:oMath xmlns:m="http://schemas.openxmlformats.org/officeDocument/2006/math">
                    <m:r>
                      <a:rPr lang="en-US" altLang="zh-CN" sz="1200" b="1" i="1" smtClean="0">
                        <a:solidFill>
                          <a:srgbClr val="002060"/>
                        </a:solidFill>
                        <a:latin typeface="Cambria Math" panose="02040503050406030204" pitchFamily="18" charset="0"/>
                      </a:rPr>
                      <m:t>𝑭</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𝒃</m:t>
                    </m:r>
                    <m:r>
                      <a:rPr lang="en-US" altLang="zh-CN" sz="1200" b="1" i="1" smtClean="0">
                        <a:solidFill>
                          <a:srgbClr val="002060"/>
                        </a:solidFill>
                        <a:latin typeface="Cambria Math" panose="02040503050406030204" pitchFamily="18" charset="0"/>
                      </a:rPr>
                      <m:t>)</m:t>
                    </m:r>
                  </m:oMath>
                </a14:m>
                <a:r>
                  <a:rPr lang="zh-CN" altLang="en-US" sz="1200" b="1">
                    <a:solidFill>
                      <a:srgbClr val="002060"/>
                    </a:solidFill>
                    <a:latin typeface="楷体" panose="02010609060101010101" pitchFamily="49" charset="-122"/>
                    <a:ea typeface="楷体" panose="02010609060101010101" pitchFamily="49" charset="-122"/>
                  </a:rPr>
                  <a:t>等，也可认为是扩充公式的非逻辑符号，将论域中的元素</a:t>
                </a:r>
                <a14:m>
                  <m:oMath xmlns:m="http://schemas.openxmlformats.org/officeDocument/2006/math">
                    <m:r>
                      <a:rPr lang="en-US" altLang="zh-CN" sz="1200" b="1" i="1" smtClean="0">
                        <a:solidFill>
                          <a:srgbClr val="002060"/>
                        </a:solidFill>
                        <a:latin typeface="Cambria Math" panose="02040503050406030204" pitchFamily="18" charset="0"/>
                      </a:rPr>
                      <m:t>𝒂</m:t>
                    </m:r>
                  </m:oMath>
                </a14:m>
                <a:r>
                  <a:rPr lang="zh-CN" altLang="en-US" sz="1200" b="1">
                    <a:solidFill>
                      <a:srgbClr val="002060"/>
                    </a:solidFill>
                    <a:latin typeface="楷体" panose="02010609060101010101" pitchFamily="49" charset="-122"/>
                    <a:ea typeface="楷体" panose="02010609060101010101" pitchFamily="49" charset="-122"/>
                  </a:rPr>
                  <a:t>，元素</a:t>
                </a:r>
                <a14:m>
                  <m:oMath xmlns:m="http://schemas.openxmlformats.org/officeDocument/2006/math">
                    <m:r>
                      <a:rPr lang="en-US" altLang="zh-CN" sz="1200" b="1" i="1" smtClean="0">
                        <a:solidFill>
                          <a:srgbClr val="002060"/>
                        </a:solidFill>
                        <a:latin typeface="Cambria Math" panose="02040503050406030204" pitchFamily="18" charset="0"/>
                      </a:rPr>
                      <m:t>𝒃</m:t>
                    </m:r>
                  </m:oMath>
                </a14:m>
                <a:r>
                  <a:rPr lang="zh-CN" altLang="en-US" sz="1200" b="1">
                    <a:solidFill>
                      <a:srgbClr val="002060"/>
                    </a:solidFill>
                    <a:latin typeface="楷体" panose="02010609060101010101" pitchFamily="49" charset="-122"/>
                    <a:ea typeface="楷体" panose="02010609060101010101" pitchFamily="49" charset="-122"/>
                  </a:rPr>
                  <a:t>作为常量符号引入到语言，然后扩充原来的解释，并将这些常量符号解释为相应的论域元素</a:t>
                </a:r>
              </a:p>
            </p:txBody>
          </p:sp>
        </mc:Choice>
        <mc:Fallback xmlns="">
          <p:sp>
            <p:nvSpPr>
              <p:cNvPr id="5" name="文本框 4">
                <a:extLst>
                  <a:ext uri="{FF2B5EF4-FFF2-40B4-BE49-F238E27FC236}">
                    <a16:creationId xmlns:a16="http://schemas.microsoft.com/office/drawing/2014/main" id="{E7A4882C-28BC-46FA-854E-10DBC1A03336}"/>
                  </a:ext>
                </a:extLst>
              </p:cNvPr>
              <p:cNvSpPr txBox="1">
                <a:spLocks noRot="1" noChangeAspect="1" noMove="1" noResize="1" noEditPoints="1" noAdjustHandles="1" noChangeArrowheads="1" noChangeShapeType="1" noTextEdit="1"/>
              </p:cNvSpPr>
              <p:nvPr/>
            </p:nvSpPr>
            <p:spPr>
              <a:xfrm>
                <a:off x="687038" y="3793939"/>
                <a:ext cx="7769918" cy="907941"/>
              </a:xfrm>
              <a:prstGeom prst="rect">
                <a:avLst/>
              </a:prstGeom>
              <a:blipFill>
                <a:blip r:embed="rId4"/>
                <a:stretch>
                  <a:fillRect l="-78" b="-40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030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一阶逻辑公式真值与变量替换</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一阶逻辑公式真值与约束变量改名</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38</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6943F85-1719-4F80-ACA3-0485099EE566}"/>
                  </a:ext>
                </a:extLst>
              </p:cNvPr>
              <p:cNvSpPr txBox="1"/>
              <p:nvPr/>
            </p:nvSpPr>
            <p:spPr>
              <a:xfrm>
                <a:off x="711885" y="856774"/>
                <a:ext cx="7726429" cy="956929"/>
              </a:xfrm>
              <a:prstGeom prst="rect">
                <a:avLst/>
              </a:prstGeom>
              <a:solidFill>
                <a:schemeClr val="accent5">
                  <a:lumMod val="20000"/>
                  <a:lumOff val="80000"/>
                </a:schemeClr>
              </a:solidFill>
            </p:spPr>
            <p:txBody>
              <a:bodyPr wrap="square" rtlCol="0">
                <a:spAutoFit/>
              </a:bodyPr>
              <a:lstStyle/>
              <a:p>
                <a:pPr>
                  <a:lnSpc>
                    <a:spcPts val="23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rgbClr val="C00000"/>
                    </a:solidFill>
                  </a:rPr>
                  <a:t>约束变量改名定理</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是一阶公式的解释，论域是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𝑽</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是个体变量指派函数，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是公式，则当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𝑭𝒓𝒆𝒆𝑽𝒂𝒓</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是自由替换时，有</a:t>
                </a:r>
                <a14:m>
                  <m:oMath xmlns:m="http://schemas.openxmlformats.org/officeDocument/2006/math">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𝒙𝑨</m:t>
                        </m:r>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𝒚𝑨</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𝒚</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𝒙</m:t>
                            </m:r>
                          </m:e>
                        </m:d>
                      </m:e>
                    </m:d>
                  </m:oMath>
                </a14:m>
                <a:r>
                  <a:rPr lang="zh-CN" altLang="en-US" sz="1600" b="1">
                    <a:solidFill>
                      <a:schemeClr val="accent2">
                        <a:lumMod val="50000"/>
                      </a:schemeClr>
                    </a:solidFill>
                  </a:rPr>
                  <a:t>以及</a:t>
                </a:r>
                <a14:m>
                  <m:oMath xmlns:m="http://schemas.openxmlformats.org/officeDocument/2006/math">
                    <m:r>
                      <a:rPr lang="en-US" altLang="zh-CN" sz="1600" b="1" i="1">
                        <a:solidFill>
                          <a:srgbClr val="C00000"/>
                        </a:solidFill>
                        <a:latin typeface="Cambria Math" panose="02040503050406030204" pitchFamily="18" charset="0"/>
                      </a:rPr>
                      <m:t>𝝈</m:t>
                    </m:r>
                    <m:d>
                      <m:dPr>
                        <m:ctrlPr>
                          <a:rPr lang="en-US" altLang="zh-CN" sz="1600" b="1" i="1">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𝒙𝑨</m:t>
                        </m:r>
                      </m:e>
                    </m:d>
                    <m:r>
                      <a:rPr lang="en-US" altLang="zh-CN" sz="1600" b="1" i="1">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𝝈</m:t>
                    </m:r>
                    <m:d>
                      <m:dPr>
                        <m:ctrlPr>
                          <a:rPr lang="en-US" altLang="zh-CN" sz="1600" b="1" i="1">
                            <a:solidFill>
                              <a:srgbClr val="C00000"/>
                            </a:solidFill>
                            <a:latin typeface="Cambria Math" panose="02040503050406030204" pitchFamily="18" charset="0"/>
                          </a:rPr>
                        </m:ctrlPr>
                      </m:dPr>
                      <m:e>
                        <m:r>
                          <a:rPr lang="en-US" altLang="zh-CN" sz="1600" b="1" i="1">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𝑨</m:t>
                        </m:r>
                        <m:d>
                          <m:dPr>
                            <m:begChr m:val="["/>
                            <m:endChr m:val="]"/>
                            <m:ctrlPr>
                              <a:rPr lang="en-US" altLang="zh-CN" sz="1600" b="1" i="1">
                                <a:solidFill>
                                  <a:srgbClr val="C00000"/>
                                </a:solidFill>
                                <a:latin typeface="Cambria Math" panose="02040503050406030204" pitchFamily="18" charset="0"/>
                              </a:rPr>
                            </m:ctrlPr>
                          </m:dPr>
                          <m:e>
                            <m:r>
                              <a:rPr lang="en-US" altLang="zh-CN" sz="1600" b="1" i="1">
                                <a:solidFill>
                                  <a:srgbClr val="C00000"/>
                                </a:solidFill>
                                <a:latin typeface="Cambria Math" panose="02040503050406030204" pitchFamily="18" charset="0"/>
                              </a:rPr>
                              <m:t>𝒚</m:t>
                            </m:r>
                            <m:r>
                              <a:rPr lang="en-US" altLang="zh-CN" sz="1600" b="1" i="1">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𝒙</m:t>
                            </m:r>
                          </m:e>
                        </m:d>
                      </m:e>
                    </m:d>
                  </m:oMath>
                </a14:m>
                <a:r>
                  <a:rPr lang="zh-CN" altLang="en-US" sz="1600" b="1">
                    <a:solidFill>
                      <a:schemeClr val="accent2">
                        <a:lumMod val="50000"/>
                      </a:schemeClr>
                    </a:solidFill>
                  </a:rPr>
                  <a:t>。</a:t>
                </a:r>
                <a:endParaRPr lang="en-US" altLang="zh-CN"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16943F85-1719-4F80-ACA3-0485099EE566}"/>
                  </a:ext>
                </a:extLst>
              </p:cNvPr>
              <p:cNvSpPr txBox="1">
                <a:spLocks noRot="1" noChangeAspect="1" noMove="1" noResize="1" noEditPoints="1" noAdjustHandles="1" noChangeArrowheads="1" noChangeShapeType="1" noTextEdit="1"/>
              </p:cNvSpPr>
              <p:nvPr/>
            </p:nvSpPr>
            <p:spPr>
              <a:xfrm>
                <a:off x="711885" y="856774"/>
                <a:ext cx="7726429" cy="956929"/>
              </a:xfrm>
              <a:prstGeom prst="rect">
                <a:avLst/>
              </a:prstGeom>
              <a:blipFill>
                <a:blip r:embed="rId2"/>
                <a:stretch>
                  <a:fillRect l="-474" b="-76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6EB97AC-307C-452F-81C0-B8B13A03DD8B}"/>
                  </a:ext>
                </a:extLst>
              </p:cNvPr>
              <p:cNvSpPr txBox="1"/>
              <p:nvPr/>
            </p:nvSpPr>
            <p:spPr>
              <a:xfrm>
                <a:off x="708782" y="1934993"/>
                <a:ext cx="7726430" cy="1690976"/>
              </a:xfrm>
              <a:prstGeom prst="rect">
                <a:avLst/>
              </a:prstGeom>
              <a:solidFill>
                <a:schemeClr val="accent6">
                  <a:lumMod val="20000"/>
                  <a:lumOff val="80000"/>
                </a:schemeClr>
              </a:solidFill>
            </p:spPr>
            <p:txBody>
              <a:bodyPr wrap="square" rtlCol="0">
                <a:spAutoFit/>
              </a:bodyPr>
              <a:lstStyle/>
              <a:p>
                <a:pPr>
                  <a:lnSpc>
                    <a:spcPts val="1800"/>
                  </a:lnSpc>
                  <a:spcBef>
                    <a:spcPts val="600"/>
                  </a:spcBef>
                </a:pPr>
                <a:r>
                  <a:rPr lang="en-US" altLang="zh-CN" sz="1200" b="1">
                    <a:solidFill>
                      <a:schemeClr val="accent2">
                        <a:lumMod val="50000"/>
                      </a:schemeClr>
                    </a:solidFill>
                  </a:rPr>
                  <a:t>【</a:t>
                </a:r>
                <a:r>
                  <a:rPr lang="zh-CN" altLang="en-US" sz="1200" b="1">
                    <a:solidFill>
                      <a:schemeClr val="accent2">
                        <a:lumMod val="50000"/>
                      </a:schemeClr>
                    </a:solidFill>
                  </a:rPr>
                  <a:t>证明</a:t>
                </a:r>
                <a:r>
                  <a:rPr lang="en-US" altLang="zh-CN" sz="1200" b="1">
                    <a:solidFill>
                      <a:schemeClr val="accent2">
                        <a:lumMod val="50000"/>
                      </a:schemeClr>
                    </a:solidFill>
                  </a:rPr>
                  <a:t>】</a:t>
                </a:r>
                <a:r>
                  <a:rPr lang="zh-CN" altLang="en-US" sz="1200" b="1">
                    <a:solidFill>
                      <a:schemeClr val="accent2">
                        <a:lumMod val="50000"/>
                      </a:schemeClr>
                    </a:solidFill>
                  </a:rPr>
                  <a:t>注意到</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当且仅当对论域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的任意元素</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𝒂</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𝒂</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𝒚𝑨</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当且仅当对论域</a:t>
                </a:r>
                <a:r>
                  <a:rPr lang="en-US" altLang="zh-CN" sz="1200" b="1">
                    <a:solidFill>
                      <a:schemeClr val="accent2">
                        <a:lumMod val="50000"/>
                      </a:schemeClr>
                    </a:solidFill>
                  </a:rPr>
                  <a:t>D</a:t>
                </a:r>
                <a:r>
                  <a:rPr lang="zh-CN" altLang="en-US" sz="1200" b="1">
                    <a:solidFill>
                      <a:schemeClr val="accent2">
                        <a:lumMod val="50000"/>
                      </a:schemeClr>
                    </a:solidFill>
                  </a:rPr>
                  <a:t>的任意元素</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𝒃</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𝒃</m:t>
                        </m:r>
                      </m:e>
                    </m:d>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endParaRPr lang="en-US" altLang="zh-CN" sz="1200" b="1">
                  <a:solidFill>
                    <a:schemeClr val="accent2">
                      <a:lumMod val="50000"/>
                    </a:schemeClr>
                  </a:solidFill>
                </a:endParaRPr>
              </a:p>
              <a:p>
                <a:pPr marL="171450" indent="-171450">
                  <a:lnSpc>
                    <a:spcPts val="1800"/>
                  </a:lnSpc>
                  <a:spcBef>
                    <a:spcPts val="600"/>
                  </a:spcBef>
                  <a:buFont typeface="Arial" panose="020B0604020202020204" pitchFamily="34" charset="0"/>
                  <a:buChar char="•"/>
                </a:pPr>
                <a:r>
                  <a:rPr lang="zh-CN" altLang="en-US" sz="1200" b="1">
                    <a:solidFill>
                      <a:schemeClr val="accent2">
                        <a:lumMod val="50000"/>
                      </a:schemeClr>
                    </a:solidFill>
                  </a:rPr>
                  <a:t>由于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是自由替换，因此根据替换定理有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𝒃</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𝒃</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𝒃</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𝒃</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𝒃</m:t>
                    </m:r>
                    <m:r>
                      <a:rPr lang="en-US" altLang="zh-CN" sz="1200" b="1" i="1"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，由于</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𝑭𝒓𝒆𝒆𝑽𝒂𝒓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，因此根据合同定理</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𝒃</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𝒃</m:t>
                    </m:r>
                    <m:r>
                      <a:rPr lang="en-US" altLang="zh-CN" sz="1200" b="1" i="1"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𝒃</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a:t>
                </a:r>
                <a:endParaRPr lang="en-US" altLang="zh-CN" sz="1200" b="1">
                  <a:solidFill>
                    <a:schemeClr val="accent2">
                      <a:lumMod val="50000"/>
                    </a:schemeClr>
                  </a:solidFill>
                </a:endParaRPr>
              </a:p>
              <a:p>
                <a:pPr marL="171450" indent="-171450">
                  <a:lnSpc>
                    <a:spcPts val="1800"/>
                  </a:lnSpc>
                  <a:spcBef>
                    <a:spcPts val="600"/>
                  </a:spcBef>
                  <a:buFont typeface="Arial" panose="020B0604020202020204" pitchFamily="34" charset="0"/>
                  <a:buChar char="•"/>
                </a:pPr>
                <a:r>
                  <a:rPr lang="zh-CN" altLang="en-US" sz="1200" b="1">
                    <a:solidFill>
                      <a:schemeClr val="accent2">
                        <a:lumMod val="50000"/>
                      </a:schemeClr>
                    </a:solidFill>
                  </a:rPr>
                  <a:t>因此也有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𝒚𝑨</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当且仅当对论域</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的任意元素</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𝒃</m:t>
                    </m:r>
                  </m:oMath>
                </a14:m>
                <a:r>
                  <a:rPr lang="zh-CN" altLang="en-US" sz="1200" b="1">
                    <a:solidFill>
                      <a:schemeClr val="accent2">
                        <a:lumMod val="50000"/>
                      </a:schemeClr>
                    </a:solidFill>
                  </a:rPr>
                  <a:t>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𝒃</m:t>
                        </m:r>
                      </m:e>
                    </m:d>
                    <m:d>
                      <m:dPr>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。因此</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𝒙𝑨</m:t>
                        </m:r>
                      </m:e>
                    </m:d>
                    <m:r>
                      <a:rPr lang="en-US" altLang="zh-CN" sz="1200" b="1" i="1"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𝒚𝑨</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e>
                        </m:d>
                      </m:e>
                    </m:d>
                  </m:oMath>
                </a14:m>
                <a:r>
                  <a:rPr lang="zh-CN" altLang="en-US" sz="1200" b="1">
                    <a:solidFill>
                      <a:schemeClr val="accent2">
                        <a:lumMod val="50000"/>
                      </a:schemeClr>
                    </a:solidFill>
                  </a:rPr>
                  <a:t>。</a:t>
                </a:r>
                <a:endParaRPr lang="en-US" altLang="zh-CN" sz="1200" b="1">
                  <a:solidFill>
                    <a:schemeClr val="accent2">
                      <a:lumMod val="50000"/>
                    </a:schemeClr>
                  </a:solidFill>
                </a:endParaRPr>
              </a:p>
              <a:p>
                <a:pPr>
                  <a:lnSpc>
                    <a:spcPts val="1800"/>
                  </a:lnSpc>
                  <a:spcBef>
                    <a:spcPts val="600"/>
                  </a:spcBef>
                </a:pPr>
                <a:r>
                  <a:rPr lang="zh-CN" altLang="en-US" sz="1200" b="1">
                    <a:solidFill>
                      <a:schemeClr val="accent2">
                        <a:lumMod val="50000"/>
                      </a:schemeClr>
                    </a:solidFill>
                  </a:rPr>
                  <a:t>同理有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𝒙𝑨</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𝝈</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𝒚𝑨</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e>
                        </m:d>
                      </m:e>
                    </m:d>
                  </m:oMath>
                </a14:m>
                <a:r>
                  <a:rPr lang="zh-CN" altLang="en-US" sz="1200" b="1">
                    <a:solidFill>
                      <a:schemeClr val="accent2">
                        <a:lumMod val="50000"/>
                      </a:schemeClr>
                    </a:solidFill>
                  </a:rPr>
                  <a:t>。</a:t>
                </a:r>
                <a:endParaRPr lang="en-US" altLang="zh-CN" sz="12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A6EB97AC-307C-452F-81C0-B8B13A03DD8B}"/>
                  </a:ext>
                </a:extLst>
              </p:cNvPr>
              <p:cNvSpPr txBox="1">
                <a:spLocks noRot="1" noChangeAspect="1" noMove="1" noResize="1" noEditPoints="1" noAdjustHandles="1" noChangeArrowheads="1" noChangeShapeType="1" noTextEdit="1"/>
              </p:cNvSpPr>
              <p:nvPr/>
            </p:nvSpPr>
            <p:spPr>
              <a:xfrm>
                <a:off x="708782" y="1934993"/>
                <a:ext cx="7726430" cy="1690976"/>
              </a:xfrm>
              <a:prstGeom prst="rect">
                <a:avLst/>
              </a:prstGeom>
              <a:blipFill>
                <a:blip r:embed="rId3"/>
                <a:stretch>
                  <a:fillRect b="-17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5B6D2CF-B842-4A6E-B9EB-D6447A3D4865}"/>
                  </a:ext>
                </a:extLst>
              </p:cNvPr>
              <p:cNvSpPr txBox="1"/>
              <p:nvPr/>
            </p:nvSpPr>
            <p:spPr>
              <a:xfrm>
                <a:off x="708782" y="3848018"/>
                <a:ext cx="7726429" cy="663195"/>
              </a:xfrm>
              <a:prstGeom prst="rect">
                <a:avLst/>
              </a:prstGeom>
              <a:solidFill>
                <a:schemeClr val="accent5">
                  <a:lumMod val="20000"/>
                  <a:lumOff val="80000"/>
                </a:schemeClr>
              </a:solidFill>
            </p:spPr>
            <p:txBody>
              <a:bodyPr wrap="square" rtlCol="0">
                <a:spAutoFit/>
              </a:bodyPr>
              <a:lstStyle/>
              <a:p>
                <a:pPr>
                  <a:lnSpc>
                    <a:spcPts val="2300"/>
                  </a:lnSpc>
                  <a:spcBef>
                    <a:spcPts val="600"/>
                  </a:spcBef>
                </a:pPr>
                <a:r>
                  <a:rPr lang="en-US" altLang="zh-CN" sz="1600" b="1">
                    <a:solidFill>
                      <a:schemeClr val="accent2">
                        <a:lumMod val="50000"/>
                      </a:schemeClr>
                    </a:solidFill>
                  </a:rPr>
                  <a:t>【</a:t>
                </a:r>
                <a:r>
                  <a:rPr lang="zh-CN" altLang="en-US" sz="1600" b="1">
                    <a:solidFill>
                      <a:schemeClr val="accent2">
                        <a:lumMod val="50000"/>
                      </a:schemeClr>
                    </a:solidFill>
                  </a:rPr>
                  <a:t>推论</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600" b="1">
                    <a:solidFill>
                      <a:schemeClr val="accent2">
                        <a:lumMod val="50000"/>
                      </a:schemeClr>
                    </a:solidFill>
                  </a:rPr>
                  <a:t>是一阶公式的解释，论域是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𝑽</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𝑫</m:t>
                    </m:r>
                  </m:oMath>
                </a14:m>
                <a:r>
                  <a:rPr lang="zh-CN" altLang="en-US" sz="1600" b="1">
                    <a:solidFill>
                      <a:schemeClr val="accent2">
                        <a:lumMod val="50000"/>
                      </a:schemeClr>
                    </a:solidFill>
                  </a:rPr>
                  <a:t>是个体变量指派函数，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是公式。若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的易字，则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𝑨</m:t>
                            </m:r>
                          </m:e>
                          <m:sup>
                            <m:r>
                              <a:rPr lang="en-US" altLang="zh-CN" sz="1600" b="1" i="1" smtClean="0">
                                <a:solidFill>
                                  <a:schemeClr val="accent2">
                                    <a:lumMod val="50000"/>
                                  </a:schemeClr>
                                </a:solidFill>
                                <a:latin typeface="Cambria Math" panose="02040503050406030204" pitchFamily="18" charset="0"/>
                              </a:rPr>
                              <m:t>′</m:t>
                            </m:r>
                          </m:sup>
                        </m:sSup>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𝝈</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a:t>
                </a:r>
                <a:endParaRPr lang="en-US" altLang="zh-CN" sz="16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15B6D2CF-B842-4A6E-B9EB-D6447A3D4865}"/>
                  </a:ext>
                </a:extLst>
              </p:cNvPr>
              <p:cNvSpPr txBox="1">
                <a:spLocks noRot="1" noChangeAspect="1" noMove="1" noResize="1" noEditPoints="1" noAdjustHandles="1" noChangeArrowheads="1" noChangeShapeType="1" noTextEdit="1"/>
              </p:cNvSpPr>
              <p:nvPr/>
            </p:nvSpPr>
            <p:spPr>
              <a:xfrm>
                <a:off x="708782" y="3848018"/>
                <a:ext cx="7726429" cy="663195"/>
              </a:xfrm>
              <a:prstGeom prst="rect">
                <a:avLst/>
              </a:prstGeom>
              <a:blipFill>
                <a:blip r:embed="rId4"/>
                <a:stretch>
                  <a:fillRect l="-394" b="-110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9053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550948-0A88-4D14-B7D1-47069CABE5F1}"/>
              </a:ext>
            </a:extLst>
          </p:cNvPr>
          <p:cNvSpPr txBox="1"/>
          <p:nvPr/>
        </p:nvSpPr>
        <p:spPr>
          <a:xfrm>
            <a:off x="738337" y="781715"/>
            <a:ext cx="7667319" cy="1826141"/>
          </a:xfrm>
          <a:prstGeom prst="rect">
            <a:avLst/>
          </a:prstGeom>
          <a:solidFill>
            <a:schemeClr val="accent5">
              <a:lumMod val="20000"/>
              <a:lumOff val="80000"/>
              <a:alpha val="50000"/>
            </a:schemeClr>
          </a:solidFill>
        </p:spPr>
        <p:txBody>
          <a:bodyPr wrap="square" rtlCol="0">
            <a:spAutoFit/>
          </a:bodyPr>
          <a:lstStyle/>
          <a:p>
            <a:pPr algn="ctr">
              <a:spcBef>
                <a:spcPts val="450"/>
              </a:spcBef>
              <a:spcAft>
                <a:spcPts val="450"/>
              </a:spcAft>
            </a:pPr>
            <a:r>
              <a:rPr lang="zh-CN" altLang="en-US" sz="1600" b="1">
                <a:solidFill>
                  <a:srgbClr val="002060"/>
                </a:solidFill>
              </a:rPr>
              <a:t>一阶逻辑公式的真值计算</a:t>
            </a:r>
          </a:p>
          <a:p>
            <a:pPr marL="257175" indent="-257175">
              <a:spcBef>
                <a:spcPts val="450"/>
              </a:spcBef>
              <a:spcAft>
                <a:spcPts val="450"/>
              </a:spcAft>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一阶逻辑公式的语法建立在非逻辑符号集和个体变量集上，一阶逻辑公式的语义建立在给定非逻辑符号集的解释，以及将个体变量指派为解释论域元素的个体变量指派函数上</a:t>
            </a:r>
            <a:endParaRPr lang="en-US" altLang="zh-CN" sz="16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一阶逻辑公式的真值可针对公式的结构归纳定义，公式的真值只与个体变量指派函数对公式的自由变量的指派有关，闭公式的真值计算不需要个体变量指派函数</a:t>
            </a:r>
          </a:p>
        </p:txBody>
      </p:sp>
      <p:sp>
        <p:nvSpPr>
          <p:cNvPr id="4" name="文本框 3">
            <a:extLst>
              <a:ext uri="{FF2B5EF4-FFF2-40B4-BE49-F238E27FC236}">
                <a16:creationId xmlns:a16="http://schemas.microsoft.com/office/drawing/2014/main" id="{79046192-3E11-4E79-BCD3-91093B8CC99E}"/>
              </a:ext>
            </a:extLst>
          </p:cNvPr>
          <p:cNvSpPr txBox="1"/>
          <p:nvPr/>
        </p:nvSpPr>
        <p:spPr>
          <a:xfrm>
            <a:off x="738337" y="2942546"/>
            <a:ext cx="7297450" cy="1618392"/>
          </a:xfrm>
          <a:prstGeom prst="rect">
            <a:avLst/>
          </a:prstGeom>
          <a:solidFill>
            <a:schemeClr val="accent2">
              <a:lumMod val="20000"/>
              <a:lumOff val="80000"/>
            </a:schemeClr>
          </a:solidFill>
        </p:spPr>
        <p:txBody>
          <a:bodyPr wrap="square" rtlCol="0">
            <a:spAutoFit/>
          </a:bodyPr>
          <a:lstStyle/>
          <a:p>
            <a:pPr algn="ctr">
              <a:spcAft>
                <a:spcPts val="450"/>
              </a:spcAft>
            </a:pPr>
            <a:r>
              <a:rPr lang="zh-CN" altLang="en-US" sz="1600" b="1">
                <a:solidFill>
                  <a:srgbClr val="C00000"/>
                </a:solidFill>
              </a:rPr>
              <a:t>学习这一部分的目标</a:t>
            </a:r>
          </a:p>
          <a:p>
            <a:pPr marL="342900" indent="-342900">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能自己给出一组一阶逻辑公式的解释和个体变量指派函数</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342900" indent="-342900">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能在给定的解释和个体变量指派函数时确定一个公式的真值</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342900" indent="-342900">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能在论域有限时，正确使用类似等值演算的形式确定量词公式的真值</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342900" indent="-342900">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能理解和证明一阶逻辑公式语义的合同定理、替换定理和约束变量改名定理</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p:txBody>
      </p:sp>
      <p:sp>
        <p:nvSpPr>
          <p:cNvPr id="11" name="矩形 10">
            <a:extLst>
              <a:ext uri="{FF2B5EF4-FFF2-40B4-BE49-F238E27FC236}">
                <a16:creationId xmlns:a16="http://schemas.microsoft.com/office/drawing/2014/main" id="{33C5F06C-13F4-4700-A74A-50AE597C58B1}"/>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总结</a:t>
            </a:r>
          </a:p>
        </p:txBody>
      </p:sp>
      <p:sp>
        <p:nvSpPr>
          <p:cNvPr id="12" name="矩形 11">
            <a:extLst>
              <a:ext uri="{FF2B5EF4-FFF2-40B4-BE49-F238E27FC236}">
                <a16:creationId xmlns:a16="http://schemas.microsoft.com/office/drawing/2014/main" id="{031AB877-3368-4FFC-9613-CFD7F9DE434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8EE550E3-E368-4444-865C-D1511A0ABEDF}"/>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总结</a:t>
            </a:r>
          </a:p>
        </p:txBody>
      </p:sp>
      <p:sp>
        <p:nvSpPr>
          <p:cNvPr id="14" name="矩形 13">
            <a:extLst>
              <a:ext uri="{FF2B5EF4-FFF2-40B4-BE49-F238E27FC236}">
                <a16:creationId xmlns:a16="http://schemas.microsoft.com/office/drawing/2014/main" id="{753CC005-3633-4177-82A7-AAC95BDF90FD}"/>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FEED2EB6-7339-4103-AB2C-C889032943F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D316D71E-13E4-4E7F-BFA5-D05D8033C3FF}"/>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CF1BE71F-FA69-411D-BD7B-4CB93A594B2D}" type="slidenum">
              <a:rPr lang="en-US" altLang="zh-CN" sz="1400" smtClean="0">
                <a:latin typeface="Arial" panose="020B0604020202020204" pitchFamily="34" charset="0"/>
                <a:ea typeface="楷体" panose="02010609060101010101" pitchFamily="49" charset="-122"/>
                <a:cs typeface="Arial" panose="020B0604020202020204" pitchFamily="34" charset="0"/>
              </a:rPr>
              <a:t>39</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7531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一阶逻辑公式的解释</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一阶逻辑公式解释的定义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8" name="图片 7">
            <a:extLst>
              <a:ext uri="{FF2B5EF4-FFF2-40B4-BE49-F238E27FC236}">
                <a16:creationId xmlns:a16="http://schemas.microsoft.com/office/drawing/2014/main" id="{950CDEFF-3F11-4941-A788-DC62D9DDA44B}"/>
              </a:ext>
            </a:extLst>
          </p:cNvPr>
          <p:cNvPicPr>
            <a:picLocks noChangeAspect="1"/>
          </p:cNvPicPr>
          <p:nvPr/>
        </p:nvPicPr>
        <p:blipFill>
          <a:blip r:embed="rId2"/>
          <a:stretch>
            <a:fillRect/>
          </a:stretch>
        </p:blipFill>
        <p:spPr>
          <a:xfrm>
            <a:off x="647148" y="744561"/>
            <a:ext cx="7849697" cy="3062949"/>
          </a:xfrm>
          <a:prstGeom prst="rect">
            <a:avLst/>
          </a:prstGeom>
        </p:spPr>
      </p:pic>
      <p:sp>
        <p:nvSpPr>
          <p:cNvPr id="9" name="文本框 8">
            <a:extLst>
              <a:ext uri="{FF2B5EF4-FFF2-40B4-BE49-F238E27FC236}">
                <a16:creationId xmlns:a16="http://schemas.microsoft.com/office/drawing/2014/main" id="{1AAF5F23-F0B8-4858-8615-3FAF47912A67}"/>
              </a:ext>
            </a:extLst>
          </p:cNvPr>
          <p:cNvSpPr txBox="1"/>
          <p:nvPr/>
        </p:nvSpPr>
        <p:spPr>
          <a:xfrm>
            <a:off x="647148" y="3807510"/>
            <a:ext cx="5725372" cy="892552"/>
          </a:xfrm>
          <a:prstGeom prst="rect">
            <a:avLst/>
          </a:prstGeom>
          <a:solidFill>
            <a:schemeClr val="accent4">
              <a:lumMod val="20000"/>
              <a:lumOff val="80000"/>
              <a:alpha val="50000"/>
            </a:schemeClr>
          </a:solidFill>
        </p:spPr>
        <p:txBody>
          <a:bodyPr wrap="square" rtlCol="0">
            <a:spAutoFit/>
          </a:bodyPr>
          <a:lstStyle/>
          <a:p>
            <a:pPr>
              <a:spcBef>
                <a:spcPts val="600"/>
              </a:spcBef>
            </a:pPr>
            <a:r>
              <a:rPr lang="zh-CN" altLang="en-US" sz="1400" b="1">
                <a:solidFill>
                  <a:srgbClr val="002060"/>
                </a:solidFill>
              </a:rPr>
              <a:t>解释实际上是将一阶逻辑公式中的非逻辑符号与具体应用领域进行对应</a:t>
            </a:r>
            <a:endParaRPr lang="en-US" altLang="zh-CN" sz="1400" b="1">
              <a:solidFill>
                <a:srgbClr val="002060"/>
              </a:solidFill>
            </a:endParaRPr>
          </a:p>
          <a:p>
            <a:pPr marL="214313" indent="-214313">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一阶逻辑公式是应用领域中事物性质、关系或约束的抽象</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14313" indent="-214313">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应用领域是一阶逻辑公式的解释或说模型</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A6DC3BC-62BA-41D9-BA3C-0E8D401A3365}"/>
                  </a:ext>
                </a:extLst>
              </p:cNvPr>
              <p:cNvSpPr txBox="1"/>
              <p:nvPr/>
            </p:nvSpPr>
            <p:spPr>
              <a:xfrm>
                <a:off x="6493274" y="3807510"/>
                <a:ext cx="1968784" cy="954107"/>
              </a:xfrm>
              <a:prstGeom prst="rect">
                <a:avLst/>
              </a:prstGeom>
              <a:solidFill>
                <a:schemeClr val="accent2">
                  <a:lumMod val="20000"/>
                  <a:lumOff val="80000"/>
                </a:schemeClr>
              </a:solidFill>
            </p:spPr>
            <p:txBody>
              <a:bodyPr wrap="square" rtlCol="0">
                <a:spAutoFit/>
              </a:bodyPr>
              <a:lstStyle/>
              <a:p>
                <a:r>
                  <a:rPr lang="zh-CN" altLang="en-US" sz="1400" b="1">
                    <a:solidFill>
                      <a:schemeClr val="accent2">
                        <a:lumMod val="50000"/>
                      </a:schemeClr>
                    </a:solidFill>
                  </a:rPr>
                  <a:t>有的教材也称</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𝓜</m:t>
                    </m:r>
                  </m:oMath>
                </a14:m>
                <a:r>
                  <a:rPr lang="zh-CN" altLang="en-US" sz="1400" b="1">
                    <a:solidFill>
                      <a:schemeClr val="accent2">
                        <a:lumMod val="50000"/>
                      </a:schemeClr>
                    </a:solidFill>
                  </a:rPr>
                  <a:t>为一阶语言</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𝓛</m:t>
                    </m:r>
                  </m:oMath>
                </a14:m>
                <a:r>
                  <a:rPr lang="zh-CN" altLang="en-US" sz="1400" b="1">
                    <a:solidFill>
                      <a:schemeClr val="accent2">
                        <a:lumMod val="50000"/>
                      </a:schemeClr>
                    </a:solidFill>
                  </a:rPr>
                  <a:t>的</a:t>
                </a:r>
                <a:r>
                  <a:rPr lang="zh-CN" altLang="en-US" sz="1400" b="1">
                    <a:solidFill>
                      <a:srgbClr val="C00000"/>
                    </a:solidFill>
                  </a:rPr>
                  <a:t>结构</a:t>
                </a:r>
                <a:r>
                  <a:rPr lang="zh-CN" altLang="en-US" sz="1400" b="1">
                    <a:solidFill>
                      <a:schemeClr val="accent2">
                        <a:lumMod val="50000"/>
                      </a:schemeClr>
                    </a:solidFill>
                  </a:rPr>
                  <a:t>，将使得一组公式为真的结构称为这组公式的模型</a:t>
                </a:r>
              </a:p>
            </p:txBody>
          </p:sp>
        </mc:Choice>
        <mc:Fallback xmlns="">
          <p:sp>
            <p:nvSpPr>
              <p:cNvPr id="2" name="文本框 1">
                <a:extLst>
                  <a:ext uri="{FF2B5EF4-FFF2-40B4-BE49-F238E27FC236}">
                    <a16:creationId xmlns:a16="http://schemas.microsoft.com/office/drawing/2014/main" id="{8A6DC3BC-62BA-41D9-BA3C-0E8D401A3365}"/>
                  </a:ext>
                </a:extLst>
              </p:cNvPr>
              <p:cNvSpPr txBox="1">
                <a:spLocks noRot="1" noChangeAspect="1" noMove="1" noResize="1" noEditPoints="1" noAdjustHandles="1" noChangeArrowheads="1" noChangeShapeType="1" noTextEdit="1"/>
              </p:cNvSpPr>
              <p:nvPr/>
            </p:nvSpPr>
            <p:spPr>
              <a:xfrm>
                <a:off x="6493274" y="3807510"/>
                <a:ext cx="1968784" cy="954107"/>
              </a:xfrm>
              <a:prstGeom prst="rect">
                <a:avLst/>
              </a:prstGeom>
              <a:blipFill>
                <a:blip r:embed="rId3"/>
                <a:stretch>
                  <a:fillRect l="-929" t="-1282" b="-57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40555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6CC8CC8-7EDC-415B-B810-AAB219ACED13}"/>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4183F4F5-7F97-4CED-B3A1-14F3C9811897}"/>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3" name="矩形 12">
            <a:extLst>
              <a:ext uri="{FF2B5EF4-FFF2-40B4-BE49-F238E27FC236}">
                <a16:creationId xmlns:a16="http://schemas.microsoft.com/office/drawing/2014/main" id="{956627BE-7107-49BE-A498-826F3842F409}"/>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D2BFF262-CF58-4B19-84BB-A52050DCEE8A}" type="slidenum">
              <a:rPr lang="en-US" altLang="zh-CN" sz="1400" smtClean="0">
                <a:latin typeface="Arial" panose="020B0604020202020204" pitchFamily="34" charset="0"/>
                <a:ea typeface="楷体" panose="02010609060101010101" pitchFamily="49" charset="-122"/>
                <a:cs typeface="Arial" panose="020B0604020202020204" pitchFamily="34" charset="0"/>
              </a:rPr>
              <a:t>40</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18" name="矩形 17">
            <a:extLst>
              <a:ext uri="{FF2B5EF4-FFF2-40B4-BE49-F238E27FC236}">
                <a16:creationId xmlns:a16="http://schemas.microsoft.com/office/drawing/2014/main" id="{38D040D8-C82F-4BD4-B428-4ECA0AC4E742}"/>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作业</a:t>
            </a:r>
          </a:p>
        </p:txBody>
      </p:sp>
      <p:sp>
        <p:nvSpPr>
          <p:cNvPr id="19" name="矩形 18">
            <a:extLst>
              <a:ext uri="{FF2B5EF4-FFF2-40B4-BE49-F238E27FC236}">
                <a16:creationId xmlns:a16="http://schemas.microsoft.com/office/drawing/2014/main" id="{1CDF40A9-6D3E-4591-BC81-1F0D9F0DCEC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0" name="矩形 19">
            <a:extLst>
              <a:ext uri="{FF2B5EF4-FFF2-40B4-BE49-F238E27FC236}">
                <a16:creationId xmlns:a16="http://schemas.microsoft.com/office/drawing/2014/main" id="{0FD7F494-7D4C-4480-A38A-430AACDA8F80}"/>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作业</a:t>
            </a:r>
          </a:p>
        </p:txBody>
      </p:sp>
      <p:pic>
        <p:nvPicPr>
          <p:cNvPr id="4" name="图片 3">
            <a:extLst>
              <a:ext uri="{FF2B5EF4-FFF2-40B4-BE49-F238E27FC236}">
                <a16:creationId xmlns:a16="http://schemas.microsoft.com/office/drawing/2014/main" id="{E70E35E0-E24A-49A8-A059-442FAE7ABFA5}"/>
              </a:ext>
            </a:extLst>
          </p:cNvPr>
          <p:cNvPicPr>
            <a:picLocks noChangeAspect="1"/>
          </p:cNvPicPr>
          <p:nvPr/>
        </p:nvPicPr>
        <p:blipFill>
          <a:blip r:embed="rId2"/>
          <a:stretch>
            <a:fillRect/>
          </a:stretch>
        </p:blipFill>
        <p:spPr>
          <a:xfrm>
            <a:off x="849795" y="2926570"/>
            <a:ext cx="7151533" cy="1287389"/>
          </a:xfrm>
          <a:prstGeom prst="rect">
            <a:avLst/>
          </a:prstGeom>
        </p:spPr>
      </p:pic>
      <p:pic>
        <p:nvPicPr>
          <p:cNvPr id="5" name="图片 4">
            <a:extLst>
              <a:ext uri="{FF2B5EF4-FFF2-40B4-BE49-F238E27FC236}">
                <a16:creationId xmlns:a16="http://schemas.microsoft.com/office/drawing/2014/main" id="{78042FBD-8961-4CAC-9CA6-7DAE4F9F25A0}"/>
              </a:ext>
            </a:extLst>
          </p:cNvPr>
          <p:cNvPicPr>
            <a:picLocks noChangeAspect="1"/>
          </p:cNvPicPr>
          <p:nvPr/>
        </p:nvPicPr>
        <p:blipFill>
          <a:blip r:embed="rId3"/>
          <a:stretch>
            <a:fillRect/>
          </a:stretch>
        </p:blipFill>
        <p:spPr>
          <a:xfrm>
            <a:off x="849795" y="1016989"/>
            <a:ext cx="7151533" cy="1430307"/>
          </a:xfrm>
          <a:prstGeom prst="rect">
            <a:avLst/>
          </a:prstGeom>
        </p:spPr>
      </p:pic>
    </p:spTree>
    <p:extLst>
      <p:ext uri="{BB962C8B-B14F-4D97-AF65-F5344CB8AC3E}">
        <p14:creationId xmlns:p14="http://schemas.microsoft.com/office/powerpoint/2010/main" val="118656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778FC1-0A49-4C7B-8763-0ABD47A13328}"/>
              </a:ext>
            </a:extLst>
          </p:cNvPr>
          <p:cNvSpPr txBox="1"/>
          <p:nvPr/>
        </p:nvSpPr>
        <p:spPr>
          <a:xfrm>
            <a:off x="1440939" y="1500963"/>
            <a:ext cx="6428759" cy="1815305"/>
          </a:xfrm>
          <a:prstGeom prst="rect">
            <a:avLst/>
          </a:prstGeom>
          <a:noFill/>
        </p:spPr>
        <p:txBody>
          <a:bodyPr wrap="square" rtlCol="0">
            <a:spAutoFit/>
          </a:bodyPr>
          <a:lstStyle/>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谢谢大家！</a:t>
            </a:r>
            <a:endParaRPr lang="en-US" altLang="zh-CN" sz="3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有什么问题和建议请及时反馈给老师！</a:t>
            </a:r>
          </a:p>
        </p:txBody>
      </p:sp>
      <p:sp>
        <p:nvSpPr>
          <p:cNvPr id="11" name="矩形 10">
            <a:extLst>
              <a:ext uri="{FF2B5EF4-FFF2-40B4-BE49-F238E27FC236}">
                <a16:creationId xmlns:a16="http://schemas.microsoft.com/office/drawing/2014/main" id="{2183226F-FD7D-4839-BED4-AEBFFE411A57}"/>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B6113707-B6C2-48CE-819B-21701DCC56A3}"/>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3" name="矩形 12">
            <a:extLst>
              <a:ext uri="{FF2B5EF4-FFF2-40B4-BE49-F238E27FC236}">
                <a16:creationId xmlns:a16="http://schemas.microsoft.com/office/drawing/2014/main" id="{C8C9D032-921C-433D-91C0-C2F117D77F55}"/>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9" name="矩形 8">
            <a:extLst>
              <a:ext uri="{FF2B5EF4-FFF2-40B4-BE49-F238E27FC236}">
                <a16:creationId xmlns:a16="http://schemas.microsoft.com/office/drawing/2014/main" id="{2ED7340C-548D-4890-A315-72EA938BD92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200"/>
          </a:p>
        </p:txBody>
      </p:sp>
      <p:sp>
        <p:nvSpPr>
          <p:cNvPr id="10" name="矩形 9">
            <a:extLst>
              <a:ext uri="{FF2B5EF4-FFF2-40B4-BE49-F238E27FC236}">
                <a16:creationId xmlns:a16="http://schemas.microsoft.com/office/drawing/2014/main" id="{D1A708D7-0568-4958-823C-2A91B21DB047}"/>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 name="矩形 13">
            <a:extLst>
              <a:ext uri="{FF2B5EF4-FFF2-40B4-BE49-F238E27FC236}">
                <a16:creationId xmlns:a16="http://schemas.microsoft.com/office/drawing/2014/main" id="{690CA99B-E615-4BA7-8851-D6FD4767EAE2}"/>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Tree>
    <p:extLst>
      <p:ext uri="{BB962C8B-B14F-4D97-AF65-F5344CB8AC3E}">
        <p14:creationId xmlns:p14="http://schemas.microsoft.com/office/powerpoint/2010/main" val="380757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一阶逻辑公式的解释</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一阶逻辑公式解释的直观理解</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5</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5DB946E-CEDD-4CB6-8E8B-3F759D1E2DBF}"/>
                  </a:ext>
                </a:extLst>
              </p:cNvPr>
              <p:cNvSpPr txBox="1"/>
              <p:nvPr/>
            </p:nvSpPr>
            <p:spPr>
              <a:xfrm>
                <a:off x="728690" y="881310"/>
                <a:ext cx="7686614" cy="3611245"/>
              </a:xfrm>
              <a:prstGeom prst="rect">
                <a:avLst/>
              </a:prstGeom>
              <a:solidFill>
                <a:schemeClr val="accent5">
                  <a:lumMod val="20000"/>
                  <a:lumOff val="80000"/>
                  <a:alpha val="50000"/>
                </a:schemeClr>
              </a:solidFill>
            </p:spPr>
            <p:txBody>
              <a:bodyPr wrap="square" rtlCol="0">
                <a:spAutoFit/>
              </a:bodyPr>
              <a:lstStyle/>
              <a:p>
                <a:pPr algn="ctr">
                  <a:spcBef>
                    <a:spcPts val="900"/>
                  </a:spcBef>
                  <a:spcAft>
                    <a:spcPts val="450"/>
                  </a:spcAft>
                </a:pPr>
                <a:r>
                  <a:rPr lang="en-US" altLang="zh-CN" sz="1500"/>
                  <a:t> </a:t>
                </a:r>
                <a:r>
                  <a:rPr lang="zh-CN" altLang="en-US" sz="2100" b="1">
                    <a:solidFill>
                      <a:srgbClr val="C00000"/>
                    </a:solidFill>
                    <a:latin typeface="黑体" panose="02010609060101010101" pitchFamily="49" charset="-122"/>
                    <a:ea typeface="黑体" panose="02010609060101010101" pitchFamily="49" charset="-122"/>
                  </a:rPr>
                  <a:t>一阶逻辑公式解释的直观理解</a:t>
                </a:r>
                <a:endParaRPr lang="zh-CN" altLang="en-US" sz="1800" b="1">
                  <a:solidFill>
                    <a:srgbClr val="C00000"/>
                  </a:solidFill>
                  <a:latin typeface="黑体" panose="02010609060101010101" pitchFamily="49" charset="-122"/>
                  <a:ea typeface="黑体" panose="02010609060101010101" pitchFamily="49" charset="-122"/>
                </a:endParaRPr>
              </a:p>
              <a:p>
                <a:pPr marL="257175" indent="-257175">
                  <a:spcBef>
                    <a:spcPts val="900"/>
                  </a:spcBef>
                  <a:spcAft>
                    <a:spcPts val="450"/>
                  </a:spcAft>
                  <a:buFont typeface="Arial" panose="020B0604020202020204" pitchFamily="34" charset="0"/>
                  <a:buChar char="•"/>
                </a:pPr>
                <a:r>
                  <a:rPr lang="zh-CN" altLang="en-US" sz="1800" b="1">
                    <a:solidFill>
                      <a:srgbClr val="002060"/>
                    </a:solidFill>
                    <a:latin typeface="楷体" panose="02010609060101010101" pitchFamily="49" charset="-122"/>
                    <a:ea typeface="楷体" panose="02010609060101010101" pitchFamily="49" charset="-122"/>
                  </a:rPr>
                  <a:t>给定一个非空集合作为公式中所有个体变量的可能取值范围</a:t>
                </a:r>
              </a:p>
              <a:p>
                <a:pPr marL="600075" lvl="1" indent="-257175">
                  <a:spcBef>
                    <a:spcPts val="900"/>
                  </a:spcBef>
                  <a:spcAft>
                    <a:spcPts val="450"/>
                  </a:spcAft>
                  <a:buFont typeface="Arial" panose="020B0604020202020204" pitchFamily="34" charset="0"/>
                  <a:buChar char="•"/>
                </a:pPr>
                <a:r>
                  <a:rPr lang="zh-CN" altLang="en-US" sz="1800" b="1">
                    <a:solidFill>
                      <a:schemeClr val="accent6">
                        <a:lumMod val="50000"/>
                      </a:schemeClr>
                    </a:solidFill>
                    <a:latin typeface="宋体" panose="02010600030101010101" pitchFamily="2" charset="-122"/>
                    <a:ea typeface="宋体" panose="02010600030101010101" pitchFamily="2" charset="-122"/>
                  </a:rPr>
                  <a:t>这个集合称为解释的论域</a:t>
                </a:r>
                <a:endParaRPr lang="en-US" altLang="zh-CN" sz="1800" b="1">
                  <a:solidFill>
                    <a:schemeClr val="accent6">
                      <a:lumMod val="50000"/>
                    </a:schemeClr>
                  </a:solidFill>
                  <a:latin typeface="宋体" panose="02010600030101010101" pitchFamily="2" charset="-122"/>
                  <a:ea typeface="宋体" panose="02010600030101010101" pitchFamily="2" charset="-122"/>
                </a:endParaRPr>
              </a:p>
              <a:p>
                <a:pPr marL="257175" indent="-257175">
                  <a:spcBef>
                    <a:spcPts val="900"/>
                  </a:spcBef>
                  <a:spcAft>
                    <a:spcPts val="450"/>
                  </a:spcAft>
                  <a:buFont typeface="Arial" panose="020B0604020202020204" pitchFamily="34" charset="0"/>
                  <a:buChar char="•"/>
                </a:pPr>
                <a:r>
                  <a:rPr lang="zh-CN" altLang="en-US" sz="1800" b="1">
                    <a:solidFill>
                      <a:srgbClr val="002060"/>
                    </a:solidFill>
                    <a:latin typeface="楷体" panose="02010609060101010101" pitchFamily="49" charset="-122"/>
                    <a:ea typeface="楷体" panose="02010609060101010101" pitchFamily="49" charset="-122"/>
                  </a:rPr>
                  <a:t>基于解释的论域</a:t>
                </a:r>
                <a14:m>
                  <m:oMath xmlns:m="http://schemas.openxmlformats.org/officeDocument/2006/math">
                    <m:r>
                      <a:rPr lang="en-US" altLang="zh-CN" sz="1800" b="1">
                        <a:solidFill>
                          <a:srgbClr val="002060"/>
                        </a:solidFill>
                        <a:latin typeface="Cambria Math" panose="02040503050406030204" pitchFamily="18" charset="0"/>
                        <a:ea typeface="楷体" panose="02010609060101010101" pitchFamily="49" charset="-122"/>
                      </a:rPr>
                      <m:t>𝑫</m:t>
                    </m:r>
                  </m:oMath>
                </a14:m>
                <a:r>
                  <a:rPr lang="zh-CN" altLang="en-US" sz="1800" b="1">
                    <a:solidFill>
                      <a:srgbClr val="002060"/>
                    </a:solidFill>
                    <a:latin typeface="楷体" panose="02010609060101010101" pitchFamily="49" charset="-122"/>
                    <a:ea typeface="楷体" panose="02010609060101010101" pitchFamily="49" charset="-122"/>
                  </a:rPr>
                  <a:t>，确定一阶逻辑公式中出现的所有非逻辑符号的解释</a:t>
                </a:r>
              </a:p>
              <a:p>
                <a:pPr marL="600075" lvl="1" indent="-257175">
                  <a:spcBef>
                    <a:spcPts val="900"/>
                  </a:spcBef>
                  <a:spcAft>
                    <a:spcPts val="450"/>
                  </a:spcAft>
                  <a:buFont typeface="Arial" panose="020B0604020202020204" pitchFamily="34" charset="0"/>
                  <a:buChar char="•"/>
                </a:pPr>
                <a:r>
                  <a:rPr lang="zh-CN" altLang="en-US" sz="1800" b="1">
                    <a:solidFill>
                      <a:schemeClr val="accent6">
                        <a:lumMod val="50000"/>
                      </a:schemeClr>
                    </a:solidFill>
                    <a:latin typeface="宋体" panose="02010600030101010101" pitchFamily="2" charset="-122"/>
                    <a:ea typeface="宋体" panose="02010600030101010101" pitchFamily="2" charset="-122"/>
                  </a:rPr>
                  <a:t>个体常量</a:t>
                </a:r>
                <a14:m>
                  <m:oMath xmlns:m="http://schemas.openxmlformats.org/officeDocument/2006/math">
                    <m:r>
                      <a:rPr lang="en-US" altLang="zh-CN" sz="1800" b="1">
                        <a:solidFill>
                          <a:schemeClr val="accent6">
                            <a:lumMod val="50000"/>
                          </a:schemeClr>
                        </a:solidFill>
                        <a:latin typeface="Cambria Math" panose="02040503050406030204" pitchFamily="18" charset="0"/>
                        <a:ea typeface="宋体" panose="02010600030101010101" pitchFamily="2" charset="-122"/>
                      </a:rPr>
                      <m:t>𝒄</m:t>
                    </m:r>
                  </m:oMath>
                </a14:m>
                <a:r>
                  <a:rPr lang="zh-CN" altLang="en-US" sz="1800" b="1">
                    <a:solidFill>
                      <a:schemeClr val="accent6">
                        <a:lumMod val="50000"/>
                      </a:schemeClr>
                    </a:solidFill>
                    <a:latin typeface="宋体" panose="02010600030101010101" pitchFamily="2" charset="-122"/>
                    <a:ea typeface="宋体" panose="02010600030101010101" pitchFamily="2" charset="-122"/>
                  </a:rPr>
                  <a:t>解释为论域中具体的元素</a:t>
                </a:r>
                <a14:m>
                  <m:oMath xmlns:m="http://schemas.openxmlformats.org/officeDocument/2006/math">
                    <m:d>
                      <m:dPr>
                        <m:begChr m:val="⟦"/>
                        <m:endChr m:val="⟧"/>
                        <m:ctrlPr>
                          <a:rPr lang="en-US" altLang="zh-CN" sz="18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1800" b="1">
                            <a:solidFill>
                              <a:schemeClr val="accent6">
                                <a:lumMod val="50000"/>
                              </a:schemeClr>
                            </a:solidFill>
                            <a:latin typeface="Cambria Math" panose="02040503050406030204" pitchFamily="18" charset="0"/>
                            <a:ea typeface="宋体" panose="02010600030101010101" pitchFamily="2" charset="-122"/>
                          </a:rPr>
                          <m:t>𝒄</m:t>
                        </m:r>
                      </m:e>
                    </m:d>
                    <m:r>
                      <a:rPr lang="en-US" altLang="zh-CN" sz="1800" b="1">
                        <a:solidFill>
                          <a:schemeClr val="accent6">
                            <a:lumMod val="50000"/>
                          </a:schemeClr>
                        </a:solidFill>
                        <a:latin typeface="Cambria Math" panose="02040503050406030204" pitchFamily="18" charset="0"/>
                        <a:ea typeface="宋体" panose="02010600030101010101" pitchFamily="2" charset="-122"/>
                      </a:rPr>
                      <m:t>∈</m:t>
                    </m:r>
                    <m:r>
                      <a:rPr lang="en-US" altLang="zh-CN" sz="1800" b="1">
                        <a:solidFill>
                          <a:schemeClr val="accent6">
                            <a:lumMod val="50000"/>
                          </a:schemeClr>
                        </a:solidFill>
                        <a:latin typeface="Cambria Math" panose="02040503050406030204" pitchFamily="18" charset="0"/>
                        <a:ea typeface="宋体" panose="02010600030101010101" pitchFamily="2" charset="-122"/>
                      </a:rPr>
                      <m:t>𝑫</m:t>
                    </m:r>
                  </m:oMath>
                </a14:m>
                <a:endParaRPr lang="en-US" altLang="zh-CN" sz="1800" b="1">
                  <a:solidFill>
                    <a:schemeClr val="accent6">
                      <a:lumMod val="50000"/>
                    </a:schemeClr>
                  </a:solidFill>
                  <a:latin typeface="宋体" panose="02010600030101010101" pitchFamily="2" charset="-122"/>
                  <a:ea typeface="宋体" panose="02010600030101010101" pitchFamily="2" charset="-122"/>
                </a:endParaRPr>
              </a:p>
              <a:p>
                <a:pPr marL="600075" lvl="1" indent="-257175">
                  <a:spcBef>
                    <a:spcPts val="900"/>
                  </a:spcBef>
                  <a:spcAft>
                    <a:spcPts val="450"/>
                  </a:spcAft>
                  <a:buFont typeface="Arial" panose="020B0604020202020204" pitchFamily="34" charset="0"/>
                  <a:buChar char="•"/>
                </a:pPr>
                <a14:m>
                  <m:oMath xmlns:m="http://schemas.openxmlformats.org/officeDocument/2006/math">
                    <m:r>
                      <a:rPr lang="en-US" altLang="zh-CN" sz="1800" b="1">
                        <a:solidFill>
                          <a:schemeClr val="accent6">
                            <a:lumMod val="50000"/>
                          </a:schemeClr>
                        </a:solidFill>
                        <a:latin typeface="Cambria Math" panose="02040503050406030204" pitchFamily="18" charset="0"/>
                        <a:ea typeface="宋体" panose="02010600030101010101" pitchFamily="2" charset="-122"/>
                      </a:rPr>
                      <m:t>𝒏</m:t>
                    </m:r>
                  </m:oMath>
                </a14:m>
                <a:r>
                  <a:rPr lang="zh-CN" altLang="en-US" sz="1800" b="1">
                    <a:solidFill>
                      <a:schemeClr val="accent6">
                        <a:lumMod val="50000"/>
                      </a:schemeClr>
                    </a:solidFill>
                    <a:latin typeface="宋体" panose="02010600030101010101" pitchFamily="2" charset="-122"/>
                    <a:ea typeface="宋体" panose="02010600030101010101" pitchFamily="2" charset="-122"/>
                  </a:rPr>
                  <a:t>元函数符号</a:t>
                </a:r>
                <a14:m>
                  <m:oMath xmlns:m="http://schemas.openxmlformats.org/officeDocument/2006/math">
                    <m:r>
                      <a:rPr lang="en-US" altLang="zh-CN" sz="1800" b="1">
                        <a:solidFill>
                          <a:schemeClr val="accent6">
                            <a:lumMod val="50000"/>
                          </a:schemeClr>
                        </a:solidFill>
                        <a:latin typeface="Cambria Math" panose="02040503050406030204" pitchFamily="18" charset="0"/>
                        <a:ea typeface="宋体" panose="02010600030101010101" pitchFamily="2" charset="-122"/>
                      </a:rPr>
                      <m:t>𝒇</m:t>
                    </m:r>
                  </m:oMath>
                </a14:m>
                <a:r>
                  <a:rPr lang="zh-CN" altLang="en-US" sz="1800" b="1">
                    <a:solidFill>
                      <a:schemeClr val="accent6">
                        <a:lumMod val="50000"/>
                      </a:schemeClr>
                    </a:solidFill>
                    <a:latin typeface="宋体" panose="02010600030101010101" pitchFamily="2" charset="-122"/>
                    <a:ea typeface="宋体" panose="02010600030101010101" pitchFamily="2" charset="-122"/>
                  </a:rPr>
                  <a:t>解释为论域上的函数</a:t>
                </a:r>
                <a14:m>
                  <m:oMath xmlns:m="http://schemas.openxmlformats.org/officeDocument/2006/math">
                    <m:d>
                      <m:dPr>
                        <m:begChr m:val="⟦"/>
                        <m:endChr m:val="⟧"/>
                        <m:ctrlPr>
                          <a:rPr lang="en-US" altLang="zh-CN" sz="18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1800" b="1">
                            <a:solidFill>
                              <a:schemeClr val="accent6">
                                <a:lumMod val="50000"/>
                              </a:schemeClr>
                            </a:solidFill>
                            <a:latin typeface="Cambria Math" panose="02040503050406030204" pitchFamily="18" charset="0"/>
                            <a:ea typeface="宋体" panose="02010600030101010101" pitchFamily="2" charset="-122"/>
                          </a:rPr>
                          <m:t>𝒇</m:t>
                        </m:r>
                      </m:e>
                    </m:d>
                    <m:r>
                      <a:rPr lang="en-US" altLang="zh-CN" sz="1800" b="1">
                        <a:solidFill>
                          <a:schemeClr val="accent6">
                            <a:lumMod val="50000"/>
                          </a:schemeClr>
                        </a:solidFill>
                        <a:latin typeface="Cambria Math" panose="02040503050406030204" pitchFamily="18" charset="0"/>
                        <a:ea typeface="宋体" panose="02010600030101010101" pitchFamily="2" charset="-122"/>
                      </a:rPr>
                      <m:t>:</m:t>
                    </m:r>
                    <m:sSup>
                      <m:sSupPr>
                        <m:ctrlPr>
                          <a:rPr lang="en-US" altLang="zh-CN" sz="1800" b="1" i="1">
                            <a:solidFill>
                              <a:schemeClr val="accent6">
                                <a:lumMod val="50000"/>
                              </a:schemeClr>
                            </a:solidFill>
                            <a:latin typeface="Cambria Math" panose="02040503050406030204" pitchFamily="18" charset="0"/>
                            <a:ea typeface="宋体" panose="02010600030101010101" pitchFamily="2" charset="-122"/>
                          </a:rPr>
                        </m:ctrlPr>
                      </m:sSupPr>
                      <m:e>
                        <m:r>
                          <a:rPr lang="en-US" altLang="zh-CN" sz="1800" b="1">
                            <a:solidFill>
                              <a:schemeClr val="accent6">
                                <a:lumMod val="50000"/>
                              </a:schemeClr>
                            </a:solidFill>
                            <a:latin typeface="Cambria Math" panose="02040503050406030204" pitchFamily="18" charset="0"/>
                            <a:ea typeface="宋体" panose="02010600030101010101" pitchFamily="2" charset="-122"/>
                          </a:rPr>
                          <m:t>𝑫</m:t>
                        </m:r>
                      </m:e>
                      <m:sup>
                        <m:r>
                          <a:rPr lang="en-US" altLang="zh-CN" sz="1800" b="1">
                            <a:solidFill>
                              <a:schemeClr val="accent6">
                                <a:lumMod val="50000"/>
                              </a:schemeClr>
                            </a:solidFill>
                            <a:latin typeface="Cambria Math" panose="02040503050406030204" pitchFamily="18" charset="0"/>
                            <a:ea typeface="宋体" panose="02010600030101010101" pitchFamily="2" charset="-122"/>
                          </a:rPr>
                          <m:t>𝒏</m:t>
                        </m:r>
                      </m:sup>
                    </m:sSup>
                    <m:r>
                      <a:rPr lang="en-US" altLang="zh-CN" sz="1800" b="1">
                        <a:solidFill>
                          <a:schemeClr val="accent6">
                            <a:lumMod val="50000"/>
                          </a:schemeClr>
                        </a:solidFill>
                        <a:latin typeface="Cambria Math" panose="02040503050406030204" pitchFamily="18" charset="0"/>
                        <a:ea typeface="宋体" panose="02010600030101010101" pitchFamily="2" charset="-122"/>
                      </a:rPr>
                      <m:t>→</m:t>
                    </m:r>
                    <m:r>
                      <a:rPr lang="en-US" altLang="zh-CN" sz="1800" b="1">
                        <a:solidFill>
                          <a:schemeClr val="accent6">
                            <a:lumMod val="50000"/>
                          </a:schemeClr>
                        </a:solidFill>
                        <a:latin typeface="Cambria Math" panose="02040503050406030204" pitchFamily="18" charset="0"/>
                        <a:ea typeface="宋体" panose="02010600030101010101" pitchFamily="2" charset="-122"/>
                      </a:rPr>
                      <m:t>𝑫</m:t>
                    </m:r>
                  </m:oMath>
                </a14:m>
                <a:endParaRPr lang="en-US" altLang="zh-CN" sz="1800" b="1">
                  <a:solidFill>
                    <a:schemeClr val="accent6">
                      <a:lumMod val="50000"/>
                    </a:schemeClr>
                  </a:solidFill>
                  <a:latin typeface="宋体" panose="02010600030101010101" pitchFamily="2" charset="-122"/>
                  <a:ea typeface="宋体" panose="02010600030101010101" pitchFamily="2" charset="-122"/>
                </a:endParaRPr>
              </a:p>
              <a:p>
                <a:pPr marL="600075" lvl="1" indent="-257175">
                  <a:spcBef>
                    <a:spcPts val="900"/>
                  </a:spcBef>
                  <a:spcAft>
                    <a:spcPts val="450"/>
                  </a:spcAft>
                  <a:buFont typeface="Arial" panose="020B0604020202020204" pitchFamily="34" charset="0"/>
                  <a:buChar char="•"/>
                </a:pPr>
                <a14:m>
                  <m:oMath xmlns:m="http://schemas.openxmlformats.org/officeDocument/2006/math">
                    <m:r>
                      <a:rPr lang="en-US" altLang="zh-CN" sz="1800" b="1">
                        <a:solidFill>
                          <a:schemeClr val="accent6">
                            <a:lumMod val="50000"/>
                          </a:schemeClr>
                        </a:solidFill>
                        <a:latin typeface="Cambria Math" panose="02040503050406030204" pitchFamily="18" charset="0"/>
                        <a:ea typeface="宋体" panose="02010600030101010101" pitchFamily="2" charset="-122"/>
                      </a:rPr>
                      <m:t>𝒏</m:t>
                    </m:r>
                  </m:oMath>
                </a14:m>
                <a:r>
                  <a:rPr lang="zh-CN" altLang="en-US" sz="1800" b="1">
                    <a:solidFill>
                      <a:schemeClr val="accent6">
                        <a:lumMod val="50000"/>
                      </a:schemeClr>
                    </a:solidFill>
                    <a:latin typeface="宋体" panose="02010600030101010101" pitchFamily="2" charset="-122"/>
                    <a:ea typeface="宋体" panose="02010600030101010101" pitchFamily="2" charset="-122"/>
                  </a:rPr>
                  <a:t>元谓词符号</a:t>
                </a:r>
                <a14:m>
                  <m:oMath xmlns:m="http://schemas.openxmlformats.org/officeDocument/2006/math">
                    <m:r>
                      <a:rPr lang="en-US" altLang="zh-CN" sz="1800" b="1">
                        <a:solidFill>
                          <a:schemeClr val="accent6">
                            <a:lumMod val="50000"/>
                          </a:schemeClr>
                        </a:solidFill>
                        <a:latin typeface="Cambria Math" panose="02040503050406030204" pitchFamily="18" charset="0"/>
                        <a:ea typeface="宋体" panose="02010600030101010101" pitchFamily="2" charset="-122"/>
                      </a:rPr>
                      <m:t>𝑭</m:t>
                    </m:r>
                  </m:oMath>
                </a14:m>
                <a:r>
                  <a:rPr lang="zh-CN" altLang="en-US" sz="1800" b="1">
                    <a:solidFill>
                      <a:schemeClr val="accent6">
                        <a:lumMod val="50000"/>
                      </a:schemeClr>
                    </a:solidFill>
                    <a:latin typeface="宋体" panose="02010600030101010101" pitchFamily="2" charset="-122"/>
                    <a:ea typeface="宋体" panose="02010600030101010101" pitchFamily="2" charset="-122"/>
                  </a:rPr>
                  <a:t>解释为论域上的关系</a:t>
                </a:r>
                <a14:m>
                  <m:oMath xmlns:m="http://schemas.openxmlformats.org/officeDocument/2006/math">
                    <m:d>
                      <m:dPr>
                        <m:begChr m:val="⟦"/>
                        <m:endChr m:val="⟧"/>
                        <m:ctrlPr>
                          <a:rPr lang="en-US" altLang="zh-CN" sz="18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1800" b="1">
                            <a:solidFill>
                              <a:schemeClr val="accent6">
                                <a:lumMod val="50000"/>
                              </a:schemeClr>
                            </a:solidFill>
                            <a:latin typeface="Cambria Math" panose="02040503050406030204" pitchFamily="18" charset="0"/>
                            <a:ea typeface="宋体" panose="02010600030101010101" pitchFamily="2" charset="-122"/>
                          </a:rPr>
                          <m:t>𝑭</m:t>
                        </m:r>
                      </m:e>
                    </m:d>
                    <m:r>
                      <a:rPr lang="en-US" altLang="zh-CN" sz="1800" b="1">
                        <a:solidFill>
                          <a:schemeClr val="accent6">
                            <a:lumMod val="50000"/>
                          </a:schemeClr>
                        </a:solidFill>
                        <a:latin typeface="Cambria Math" panose="02040503050406030204" pitchFamily="18" charset="0"/>
                        <a:ea typeface="宋体" panose="02010600030101010101" pitchFamily="2" charset="-122"/>
                      </a:rPr>
                      <m:t>⊆</m:t>
                    </m:r>
                    <m:sSup>
                      <m:sSupPr>
                        <m:ctrlPr>
                          <a:rPr lang="en-US" altLang="zh-CN" sz="1800" b="1" i="1">
                            <a:solidFill>
                              <a:schemeClr val="accent6">
                                <a:lumMod val="50000"/>
                              </a:schemeClr>
                            </a:solidFill>
                            <a:latin typeface="Cambria Math" panose="02040503050406030204" pitchFamily="18" charset="0"/>
                            <a:ea typeface="宋体" panose="02010600030101010101" pitchFamily="2" charset="-122"/>
                          </a:rPr>
                        </m:ctrlPr>
                      </m:sSupPr>
                      <m:e>
                        <m:r>
                          <a:rPr lang="en-US" altLang="zh-CN" sz="1800" b="1">
                            <a:solidFill>
                              <a:schemeClr val="accent6">
                                <a:lumMod val="50000"/>
                              </a:schemeClr>
                            </a:solidFill>
                            <a:latin typeface="Cambria Math" panose="02040503050406030204" pitchFamily="18" charset="0"/>
                            <a:ea typeface="宋体" panose="02010600030101010101" pitchFamily="2" charset="-122"/>
                          </a:rPr>
                          <m:t>𝑫</m:t>
                        </m:r>
                      </m:e>
                      <m:sup>
                        <m:r>
                          <a:rPr lang="en-US" altLang="zh-CN" sz="1800" b="1">
                            <a:solidFill>
                              <a:schemeClr val="accent6">
                                <a:lumMod val="50000"/>
                              </a:schemeClr>
                            </a:solidFill>
                            <a:latin typeface="Cambria Math" panose="02040503050406030204" pitchFamily="18" charset="0"/>
                            <a:ea typeface="宋体" panose="02010600030101010101" pitchFamily="2" charset="-122"/>
                          </a:rPr>
                          <m:t>𝒏</m:t>
                        </m:r>
                      </m:sup>
                    </m:sSup>
                  </m:oMath>
                </a14:m>
                <a:endParaRPr lang="en-US" altLang="zh-CN" sz="1800" b="1">
                  <a:solidFill>
                    <a:schemeClr val="accent6">
                      <a:lumMod val="50000"/>
                    </a:schemeClr>
                  </a:solidFill>
                  <a:latin typeface="宋体" panose="02010600030101010101" pitchFamily="2" charset="-122"/>
                  <a:ea typeface="宋体" panose="02010600030101010101" pitchFamily="2" charset="-122"/>
                </a:endParaRPr>
              </a:p>
              <a:p>
                <a:pPr marL="257175" indent="-257175">
                  <a:spcBef>
                    <a:spcPts val="900"/>
                  </a:spcBef>
                  <a:spcAft>
                    <a:spcPts val="450"/>
                  </a:spcAft>
                  <a:buFont typeface="Arial" panose="020B0604020202020204" pitchFamily="34" charset="0"/>
                  <a:buChar char="•"/>
                </a:pPr>
                <a:r>
                  <a:rPr lang="zh-CN" altLang="en-US" sz="1800" b="1">
                    <a:solidFill>
                      <a:srgbClr val="002060"/>
                    </a:solidFill>
                    <a:latin typeface="楷体" panose="02010609060101010101" pitchFamily="49" charset="-122"/>
                    <a:ea typeface="楷体" panose="02010609060101010101" pitchFamily="49" charset="-122"/>
                  </a:rPr>
                  <a:t>个体变量指派函数</a:t>
                </a:r>
                <a14:m>
                  <m:oMath xmlns:m="http://schemas.openxmlformats.org/officeDocument/2006/math">
                    <m:r>
                      <a:rPr lang="en-US" altLang="zh-CN" sz="1800" b="1">
                        <a:solidFill>
                          <a:srgbClr val="002060"/>
                        </a:solidFill>
                        <a:latin typeface="Cambria Math" panose="02040503050406030204" pitchFamily="18" charset="0"/>
                        <a:ea typeface="楷体" panose="02010609060101010101" pitchFamily="49" charset="-122"/>
                      </a:rPr>
                      <m:t>𝝈</m:t>
                    </m:r>
                    <m:r>
                      <a:rPr lang="en-US" altLang="zh-CN" sz="1800" b="1">
                        <a:solidFill>
                          <a:srgbClr val="002060"/>
                        </a:solidFill>
                        <a:latin typeface="Cambria Math" panose="02040503050406030204" pitchFamily="18" charset="0"/>
                        <a:ea typeface="楷体" panose="02010609060101010101" pitchFamily="49" charset="-122"/>
                      </a:rPr>
                      <m:t>:</m:t>
                    </m:r>
                    <m:r>
                      <a:rPr lang="en-US" altLang="zh-CN" sz="1800" b="1">
                        <a:solidFill>
                          <a:srgbClr val="002060"/>
                        </a:solidFill>
                        <a:latin typeface="Cambria Math" panose="02040503050406030204" pitchFamily="18" charset="0"/>
                        <a:ea typeface="楷体" panose="02010609060101010101" pitchFamily="49" charset="-122"/>
                      </a:rPr>
                      <m:t>𝑽</m:t>
                    </m:r>
                    <m:r>
                      <a:rPr lang="en-US" altLang="zh-CN" sz="1800" b="1">
                        <a:solidFill>
                          <a:srgbClr val="002060"/>
                        </a:solidFill>
                        <a:latin typeface="Cambria Math" panose="02040503050406030204" pitchFamily="18" charset="0"/>
                        <a:ea typeface="楷体" panose="02010609060101010101" pitchFamily="49" charset="-122"/>
                      </a:rPr>
                      <m:t>→</m:t>
                    </m:r>
                    <m:r>
                      <a:rPr lang="en-US" altLang="zh-CN" sz="1800" b="1">
                        <a:solidFill>
                          <a:srgbClr val="002060"/>
                        </a:solidFill>
                        <a:latin typeface="Cambria Math" panose="02040503050406030204" pitchFamily="18" charset="0"/>
                        <a:ea typeface="楷体" panose="02010609060101010101" pitchFamily="49" charset="-122"/>
                      </a:rPr>
                      <m:t>𝑫</m:t>
                    </m:r>
                  </m:oMath>
                </a14:m>
                <a:r>
                  <a:rPr lang="zh-CN" altLang="en-US" sz="1800" b="1">
                    <a:solidFill>
                      <a:srgbClr val="002060"/>
                    </a:solidFill>
                    <a:latin typeface="楷体" panose="02010609060101010101" pitchFamily="49" charset="-122"/>
                    <a:ea typeface="楷体" panose="02010609060101010101" pitchFamily="49" charset="-122"/>
                  </a:rPr>
                  <a:t>将个体变量</a:t>
                </a:r>
                <a14:m>
                  <m:oMath xmlns:m="http://schemas.openxmlformats.org/officeDocument/2006/math">
                    <m:r>
                      <a:rPr lang="en-US" altLang="zh-CN" sz="1800" b="1">
                        <a:solidFill>
                          <a:srgbClr val="002060"/>
                        </a:solidFill>
                        <a:latin typeface="Cambria Math" panose="02040503050406030204" pitchFamily="18" charset="0"/>
                        <a:ea typeface="楷体" panose="02010609060101010101" pitchFamily="49" charset="-122"/>
                      </a:rPr>
                      <m:t>𝒙</m:t>
                    </m:r>
                    <m:r>
                      <a:rPr lang="en-US" altLang="zh-CN" sz="1800" b="1">
                        <a:solidFill>
                          <a:srgbClr val="002060"/>
                        </a:solidFill>
                        <a:latin typeface="Cambria Math" panose="02040503050406030204" pitchFamily="18" charset="0"/>
                        <a:ea typeface="楷体" panose="02010609060101010101" pitchFamily="49" charset="-122"/>
                      </a:rPr>
                      <m:t>∈</m:t>
                    </m:r>
                    <m:r>
                      <a:rPr lang="en-US" altLang="zh-CN" sz="1800" b="1">
                        <a:solidFill>
                          <a:srgbClr val="002060"/>
                        </a:solidFill>
                        <a:latin typeface="Cambria Math" panose="02040503050406030204" pitchFamily="18" charset="0"/>
                        <a:ea typeface="楷体" panose="02010609060101010101" pitchFamily="49" charset="-122"/>
                      </a:rPr>
                      <m:t>𝑽</m:t>
                    </m:r>
                  </m:oMath>
                </a14:m>
                <a:r>
                  <a:rPr lang="zh-CN" altLang="en-US" sz="1800" b="1">
                    <a:solidFill>
                      <a:srgbClr val="002060"/>
                    </a:solidFill>
                    <a:latin typeface="楷体" panose="02010609060101010101" pitchFamily="49" charset="-122"/>
                    <a:ea typeface="楷体" panose="02010609060101010101" pitchFamily="49" charset="-122"/>
                  </a:rPr>
                  <a:t>指派为论域</a:t>
                </a:r>
                <a14:m>
                  <m:oMath xmlns:m="http://schemas.openxmlformats.org/officeDocument/2006/math">
                    <m:r>
                      <a:rPr lang="en-US" altLang="zh-CN" sz="1800" b="1">
                        <a:solidFill>
                          <a:srgbClr val="002060"/>
                        </a:solidFill>
                        <a:latin typeface="Cambria Math" panose="02040503050406030204" pitchFamily="18" charset="0"/>
                        <a:ea typeface="楷体" panose="02010609060101010101" pitchFamily="49" charset="-122"/>
                      </a:rPr>
                      <m:t>𝑫</m:t>
                    </m:r>
                  </m:oMath>
                </a14:m>
                <a:r>
                  <a:rPr lang="zh-CN" altLang="en-US" sz="1800" b="1">
                    <a:solidFill>
                      <a:srgbClr val="002060"/>
                    </a:solidFill>
                    <a:latin typeface="楷体" panose="02010609060101010101" pitchFamily="49" charset="-122"/>
                    <a:ea typeface="楷体" panose="02010609060101010101" pitchFamily="49" charset="-122"/>
                  </a:rPr>
                  <a:t>的元素</a:t>
                </a:r>
                <a14:m>
                  <m:oMath xmlns:m="http://schemas.openxmlformats.org/officeDocument/2006/math">
                    <m:r>
                      <a:rPr lang="en-US" altLang="zh-CN" sz="1800" b="1">
                        <a:solidFill>
                          <a:srgbClr val="002060"/>
                        </a:solidFill>
                        <a:latin typeface="Cambria Math" panose="02040503050406030204" pitchFamily="18" charset="0"/>
                        <a:ea typeface="楷体" panose="02010609060101010101" pitchFamily="49" charset="-122"/>
                      </a:rPr>
                      <m:t>𝝈</m:t>
                    </m:r>
                    <m:d>
                      <m:dPr>
                        <m:ctrlPr>
                          <a:rPr lang="en-US" altLang="zh-CN" sz="1800" b="1" i="1">
                            <a:solidFill>
                              <a:srgbClr val="002060"/>
                            </a:solidFill>
                            <a:latin typeface="Cambria Math" panose="02040503050406030204" pitchFamily="18" charset="0"/>
                            <a:ea typeface="楷体" panose="02010609060101010101" pitchFamily="49" charset="-122"/>
                          </a:rPr>
                        </m:ctrlPr>
                      </m:dPr>
                      <m:e>
                        <m:r>
                          <a:rPr lang="en-US" altLang="zh-CN" sz="1800" b="1">
                            <a:solidFill>
                              <a:srgbClr val="002060"/>
                            </a:solidFill>
                            <a:latin typeface="Cambria Math" panose="02040503050406030204" pitchFamily="18" charset="0"/>
                            <a:ea typeface="楷体" panose="02010609060101010101" pitchFamily="49" charset="-122"/>
                          </a:rPr>
                          <m:t>𝒙</m:t>
                        </m:r>
                      </m:e>
                    </m:d>
                  </m:oMath>
                </a14:m>
                <a:endParaRPr lang="zh-CN" altLang="en-US" sz="1800" b="1">
                  <a:solidFill>
                    <a:srgbClr val="002060"/>
                  </a:solidFill>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75DB946E-CEDD-4CB6-8E8B-3F759D1E2DBF}"/>
                  </a:ext>
                </a:extLst>
              </p:cNvPr>
              <p:cNvSpPr txBox="1">
                <a:spLocks noRot="1" noChangeAspect="1" noMove="1" noResize="1" noEditPoints="1" noAdjustHandles="1" noChangeArrowheads="1" noChangeShapeType="1" noTextEdit="1"/>
              </p:cNvSpPr>
              <p:nvPr/>
            </p:nvSpPr>
            <p:spPr>
              <a:xfrm>
                <a:off x="728690" y="881310"/>
                <a:ext cx="7686614" cy="3611245"/>
              </a:xfrm>
              <a:prstGeom prst="rect">
                <a:avLst/>
              </a:prstGeom>
              <a:blipFill>
                <a:blip r:embed="rId2"/>
                <a:stretch>
                  <a:fillRect l="-556" t="-1520" b="-15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2875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一阶逻辑公式的解释</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一阶逻辑公式解释举例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6</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文本框 7">
            <a:extLst>
              <a:ext uri="{FF2B5EF4-FFF2-40B4-BE49-F238E27FC236}">
                <a16:creationId xmlns:a16="http://schemas.microsoft.com/office/drawing/2014/main" id="{FACDE29B-27E9-4EA7-BF9F-C16BE678F8C5}"/>
              </a:ext>
            </a:extLst>
          </p:cNvPr>
          <p:cNvSpPr txBox="1"/>
          <p:nvPr/>
        </p:nvSpPr>
        <p:spPr>
          <a:xfrm>
            <a:off x="632133" y="801127"/>
            <a:ext cx="6093995" cy="587340"/>
          </a:xfrm>
          <a:prstGeom prst="rect">
            <a:avLst/>
          </a:prstGeom>
          <a:solidFill>
            <a:schemeClr val="accent5">
              <a:lumMod val="20000"/>
              <a:lumOff val="80000"/>
            </a:schemeClr>
          </a:solidFill>
        </p:spPr>
        <p:txBody>
          <a:bodyPr wrap="square" rtlCol="0">
            <a:spAutoFit/>
          </a:bodyPr>
          <a:lstStyle/>
          <a:p>
            <a:pPr marL="214313" indent="-214313">
              <a:spcBef>
                <a:spcPts val="450"/>
              </a:spcBef>
              <a:buFont typeface="Arial" panose="020B0604020202020204" pitchFamily="34" charset="0"/>
              <a:buChar char="•"/>
            </a:pPr>
            <a:r>
              <a:rPr lang="zh-CN" altLang="en-US" sz="1400" b="1">
                <a:solidFill>
                  <a:srgbClr val="002060"/>
                </a:solidFill>
              </a:rPr>
              <a:t>语法：给定非逻辑符号集和个体变量集归纳构造一阶逻辑公式</a:t>
            </a:r>
            <a:endParaRPr lang="en-US" altLang="zh-CN" sz="1400" b="1">
              <a:solidFill>
                <a:srgbClr val="002060"/>
              </a:solidFill>
            </a:endParaRPr>
          </a:p>
          <a:p>
            <a:pPr marL="214313" indent="-214313">
              <a:spcBef>
                <a:spcPts val="450"/>
              </a:spcBef>
              <a:buFont typeface="Arial" panose="020B0604020202020204" pitchFamily="34" charset="0"/>
              <a:buChar char="•"/>
            </a:pPr>
            <a:r>
              <a:rPr lang="zh-CN" altLang="en-US" sz="1400" b="1">
                <a:solidFill>
                  <a:srgbClr val="002060"/>
                </a:solidFill>
              </a:rPr>
              <a:t>语义：给定非逻辑符号集的解释和个体变量指派函数归纳定义公式的真值</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2F2C98F-234B-4EF4-9B89-9A4546A2ACFA}"/>
                  </a:ext>
                </a:extLst>
              </p:cNvPr>
              <p:cNvSpPr txBox="1"/>
              <p:nvPr/>
            </p:nvSpPr>
            <p:spPr>
              <a:xfrm>
                <a:off x="632133" y="1536960"/>
                <a:ext cx="3777874" cy="1525418"/>
              </a:xfrm>
              <a:prstGeom prst="rect">
                <a:avLst/>
              </a:prstGeom>
              <a:solidFill>
                <a:schemeClr val="accent6">
                  <a:lumMod val="20000"/>
                  <a:lumOff val="80000"/>
                  <a:alpha val="50000"/>
                </a:schemeClr>
              </a:solidFill>
            </p:spPr>
            <p:txBody>
              <a:bodyPr wrap="square" rtlCol="0">
                <a:spAutoFit/>
              </a:bodyPr>
              <a:lstStyle/>
              <a:p>
                <a:pPr>
                  <a:spcBef>
                    <a:spcPts val="450"/>
                  </a:spcBef>
                  <a:spcAft>
                    <a:spcPts val="450"/>
                  </a:spcAft>
                </a:pPr>
                <a:r>
                  <a:rPr lang="zh-CN" altLang="en-US" sz="1600" b="1">
                    <a:solidFill>
                      <a:srgbClr val="002060"/>
                    </a:solidFill>
                    <a:latin typeface="楷体" panose="02010609060101010101" pitchFamily="49" charset="-122"/>
                    <a:ea typeface="楷体" panose="02010609060101010101" pitchFamily="49" charset="-122"/>
                  </a:rPr>
                  <a:t>如何确定下面一组一阶逻辑公式的真值？</a:t>
                </a:r>
                <a:endParaRPr lang="en-US" altLang="zh-CN" sz="1600" b="1">
                  <a:solidFill>
                    <a:srgbClr val="002060"/>
                  </a:solidFill>
                  <a:latin typeface="楷体" panose="02010609060101010101" pitchFamily="49" charset="-122"/>
                  <a:ea typeface="楷体" panose="02010609060101010101" pitchFamily="49" charset="-122"/>
                </a:endParaRPr>
              </a:p>
              <a:p>
                <a:pPr marL="342900" indent="-342900">
                  <a:spcBef>
                    <a:spcPts val="450"/>
                  </a:spcBef>
                  <a:spcAft>
                    <a:spcPts val="450"/>
                  </a:spcAft>
                  <a:buFont typeface="+mj-lt"/>
                  <a:buAutoNum type="arabicPeriod"/>
                </a:pP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𝒚𝑮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𝒚</m:t>
                            </m:r>
                          </m:e>
                        </m:d>
                      </m:e>
                    </m:d>
                  </m:oMath>
                </a14:m>
                <a:endParaRPr lang="en-US" altLang="zh-CN" sz="1600" b="1">
                  <a:solidFill>
                    <a:schemeClr val="accent2">
                      <a:lumMod val="50000"/>
                    </a:schemeClr>
                  </a:solidFill>
                </a:endParaRPr>
              </a:p>
              <a:p>
                <a:pPr marL="342900" indent="-342900">
                  <a:spcBef>
                    <a:spcPts val="450"/>
                  </a:spcBef>
                  <a:spcAft>
                    <a:spcPts val="450"/>
                  </a:spcAft>
                  <a:buFont typeface="+mj-lt"/>
                  <a:buAutoNum type="arabicPeriod"/>
                </a:pP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𝒚</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𝒚</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𝒛𝑯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𝒚</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𝒛</m:t>
                            </m:r>
                          </m:e>
                        </m:d>
                      </m:e>
                    </m:d>
                  </m:oMath>
                </a14:m>
                <a:endParaRPr lang="en-US" altLang="zh-CN" sz="1600" b="1">
                  <a:solidFill>
                    <a:schemeClr val="accent2">
                      <a:lumMod val="50000"/>
                    </a:schemeClr>
                  </a:solidFill>
                </a:endParaRPr>
              </a:p>
              <a:p>
                <a:pPr marL="342900" indent="-342900">
                  <a:spcBef>
                    <a:spcPts val="450"/>
                  </a:spcBef>
                  <a:spcAft>
                    <a:spcPts val="450"/>
                  </a:spcAft>
                  <a:buFont typeface="+mj-lt"/>
                  <a:buAutoNum type="arabicPeriod"/>
                </a:pPr>
                <a14:m>
                  <m:oMath xmlns:m="http://schemas.openxmlformats.org/officeDocument/2006/math">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𝒚</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𝒛𝑯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𝒚</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𝒛</m:t>
                        </m:r>
                      </m:e>
                    </m:d>
                  </m:oMath>
                </a14:m>
                <a:endParaRPr lang="zh-CN" altLang="en-US" sz="1600" b="1">
                  <a:solidFill>
                    <a:schemeClr val="accent2">
                      <a:lumMod val="50000"/>
                    </a:schemeClr>
                  </a:solidFill>
                </a:endParaRPr>
              </a:p>
            </p:txBody>
          </p:sp>
        </mc:Choice>
        <mc:Fallback xmlns="">
          <p:sp>
            <p:nvSpPr>
              <p:cNvPr id="9" name="文本框 8">
                <a:extLst>
                  <a:ext uri="{FF2B5EF4-FFF2-40B4-BE49-F238E27FC236}">
                    <a16:creationId xmlns:a16="http://schemas.microsoft.com/office/drawing/2014/main" id="{12F2C98F-234B-4EF4-9B89-9A4546A2ACFA}"/>
                  </a:ext>
                </a:extLst>
              </p:cNvPr>
              <p:cNvSpPr txBox="1">
                <a:spLocks noRot="1" noChangeAspect="1" noMove="1" noResize="1" noEditPoints="1" noAdjustHandles="1" noChangeArrowheads="1" noChangeShapeType="1" noTextEdit="1"/>
              </p:cNvSpPr>
              <p:nvPr/>
            </p:nvSpPr>
            <p:spPr>
              <a:xfrm>
                <a:off x="632133" y="1536960"/>
                <a:ext cx="3777874" cy="1525418"/>
              </a:xfrm>
              <a:prstGeom prst="rect">
                <a:avLst/>
              </a:prstGeom>
              <a:blipFill>
                <a:blip r:embed="rId2"/>
                <a:stretch>
                  <a:fillRect l="-969" t="-1200" r="-3393" b="-32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5686298-CC61-4FF7-8B30-87F9609C0331}"/>
                  </a:ext>
                </a:extLst>
              </p:cNvPr>
              <p:cNvSpPr txBox="1"/>
              <p:nvPr/>
            </p:nvSpPr>
            <p:spPr>
              <a:xfrm>
                <a:off x="4733993" y="1536960"/>
                <a:ext cx="3777874" cy="1400383"/>
              </a:xfrm>
              <a:prstGeom prst="rect">
                <a:avLst/>
              </a:prstGeom>
              <a:solidFill>
                <a:schemeClr val="accent6">
                  <a:lumMod val="20000"/>
                  <a:lumOff val="80000"/>
                  <a:alpha val="15000"/>
                </a:schemeClr>
              </a:solidFill>
              <a:ln w="12700">
                <a:solidFill>
                  <a:schemeClr val="accent1">
                    <a:shade val="50000"/>
                  </a:schemeClr>
                </a:solidFill>
                <a:prstDash val="sysDash"/>
              </a:ln>
            </p:spPr>
            <p:txBody>
              <a:bodyPr wrap="square" rtlCol="0">
                <a:spAutoFit/>
              </a:bodyPr>
              <a:lstStyle/>
              <a:p>
                <a:pPr algn="ctr">
                  <a:spcAft>
                    <a:spcPts val="450"/>
                  </a:spcAft>
                </a:pPr>
                <a:r>
                  <a:rPr lang="zh-CN" altLang="en-US" sz="1200" b="1">
                    <a:solidFill>
                      <a:srgbClr val="C00000"/>
                    </a:solidFill>
                  </a:rPr>
                  <a:t>这组公式的一个解释</a:t>
                </a:r>
                <a:endParaRPr lang="en-US" altLang="zh-CN" sz="1200" b="1">
                  <a:solidFill>
                    <a:srgbClr val="C00000"/>
                  </a:solidFill>
                </a:endParaRPr>
              </a:p>
              <a:p>
                <a:pPr marL="214313" indent="-214313">
                  <a:spcBef>
                    <a:spcPts val="450"/>
                  </a:spcBef>
                  <a:spcAft>
                    <a:spcPts val="450"/>
                  </a:spcAft>
                  <a:buFont typeface="Arial" panose="020B0604020202020204" pitchFamily="34" charset="0"/>
                  <a:buChar char="•"/>
                </a:pPr>
                <a:r>
                  <a:rPr lang="zh-CN" altLang="en-US" sz="1200" b="1">
                    <a:solidFill>
                      <a:srgbClr val="C00000"/>
                    </a:solidFill>
                    <a:latin typeface="黑体" panose="02010609060101010101" pitchFamily="49" charset="-122"/>
                    <a:ea typeface="黑体" panose="02010609060101010101" pitchFamily="49" charset="-122"/>
                  </a:rPr>
                  <a:t>论域</a:t>
                </a:r>
                <a:r>
                  <a:rPr lang="zh-CN" altLang="en-US" sz="1200" b="1">
                    <a:solidFill>
                      <a:srgbClr val="002060"/>
                    </a:solidFill>
                    <a:latin typeface="楷体" panose="02010609060101010101" pitchFamily="49" charset="-122"/>
                    <a:ea typeface="楷体" panose="02010609060101010101" pitchFamily="49" charset="-122"/>
                  </a:rPr>
                  <a:t>是非空集合</a:t>
                </a:r>
                <a14:m>
                  <m:oMath xmlns:m="http://schemas.openxmlformats.org/officeDocument/2006/math">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𝒄</m:t>
                        </m:r>
                      </m:e>
                    </m:d>
                  </m:oMath>
                </a14:m>
                <a:r>
                  <a:rPr lang="zh-CN" altLang="en-US" sz="1200" b="1">
                    <a:solidFill>
                      <a:srgbClr val="002060"/>
                    </a:solidFill>
                    <a:latin typeface="楷体" panose="02010609060101010101" pitchFamily="49" charset="-122"/>
                    <a:ea typeface="楷体" panose="02010609060101010101" pitchFamily="49" charset="-122"/>
                  </a:rPr>
                  <a:t>，是有限集</a:t>
                </a:r>
                <a:endParaRPr lang="en-US" altLang="zh-CN" sz="1200" b="1">
                  <a:solidFill>
                    <a:srgbClr val="002060"/>
                  </a:solidFill>
                  <a:latin typeface="楷体" panose="02010609060101010101" pitchFamily="49" charset="-122"/>
                  <a:ea typeface="楷体" panose="02010609060101010101" pitchFamily="49" charset="-122"/>
                </a:endParaRPr>
              </a:p>
              <a:p>
                <a:pPr>
                  <a:spcBef>
                    <a:spcPts val="450"/>
                  </a:spcBef>
                  <a:spcAft>
                    <a:spcPts val="450"/>
                  </a:spcAft>
                </a:pPr>
                <a14:m>
                  <m:oMathPara xmlns:m="http://schemas.openxmlformats.org/officeDocument/2006/math">
                    <m:oMathParaPr>
                      <m:jc m:val="centerGroup"/>
                    </m:oMathParaPr>
                    <m:oMath xmlns:m="http://schemas.openxmlformats.org/officeDocument/2006/math">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𝑭</m:t>
                          </m:r>
                        </m:e>
                      </m:d>
                      <m:r>
                        <a:rPr lang="en-US" altLang="zh-CN" sz="1200" b="1" i="1">
                          <a:solidFill>
                            <a:srgbClr val="002060"/>
                          </a:solidFill>
                          <a:latin typeface="Cambria Math" panose="02040503050406030204" pitchFamily="18" charset="0"/>
                        </a:rPr>
                        <m:t>=</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         </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𝑮</m:t>
                          </m:r>
                        </m:e>
                      </m:d>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𝒄</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oMath>
                  </m:oMathPara>
                </a14:m>
                <a:endParaRPr lang="en-US" altLang="zh-CN" sz="1200" b="1" i="1">
                  <a:solidFill>
                    <a:srgbClr val="002060"/>
                  </a:solidFill>
                  <a:latin typeface="Cambria Math" panose="02040503050406030204" pitchFamily="18" charset="0"/>
                </a:endParaRPr>
              </a:p>
              <a:p>
                <a:pPr>
                  <a:spcBef>
                    <a:spcPts val="450"/>
                  </a:spcBef>
                  <a:spcAft>
                    <a:spcPts val="450"/>
                  </a:spcAft>
                </a:pPr>
                <a14:m>
                  <m:oMathPara xmlns:m="http://schemas.openxmlformats.org/officeDocument/2006/math">
                    <m:oMathParaPr>
                      <m:jc m:val="centerGroup"/>
                    </m:oMathParaPr>
                    <m:oMath xmlns:m="http://schemas.openxmlformats.org/officeDocument/2006/math">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𝑯</m:t>
                          </m:r>
                        </m:e>
                      </m:d>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𝒂</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𝒄</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𝒄</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oMath>
                  </m:oMathPara>
                </a14:m>
                <a:endParaRPr lang="en-US" altLang="zh-CN" sz="1200" b="1">
                  <a:solidFill>
                    <a:srgbClr val="002060"/>
                  </a:solidFill>
                </a:endParaRPr>
              </a:p>
              <a:p>
                <a:pPr marL="214313" indent="-214313">
                  <a:spcBef>
                    <a:spcPts val="450"/>
                  </a:spcBef>
                  <a:spcAft>
                    <a:spcPts val="450"/>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个体变量指派函数</a:t>
                </a:r>
                <a14:m>
                  <m:oMath xmlns:m="http://schemas.openxmlformats.org/officeDocument/2006/math">
                    <m:r>
                      <a:rPr lang="en-US" altLang="zh-CN" sz="1200" b="1" i="1">
                        <a:solidFill>
                          <a:srgbClr val="002060"/>
                        </a:solidFill>
                        <a:latin typeface="Cambria Math" panose="02040503050406030204" pitchFamily="18" charset="0"/>
                      </a:rPr>
                      <m:t>𝝈</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𝒚</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𝒛</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𝒄</m:t>
                    </m:r>
                  </m:oMath>
                </a14:m>
                <a:endParaRPr lang="zh-CN" altLang="en-US" sz="1200" b="1">
                  <a:solidFill>
                    <a:srgbClr val="002060"/>
                  </a:solidFill>
                </a:endParaRPr>
              </a:p>
            </p:txBody>
          </p:sp>
        </mc:Choice>
        <mc:Fallback xmlns="">
          <p:sp>
            <p:nvSpPr>
              <p:cNvPr id="10" name="文本框 9">
                <a:extLst>
                  <a:ext uri="{FF2B5EF4-FFF2-40B4-BE49-F238E27FC236}">
                    <a16:creationId xmlns:a16="http://schemas.microsoft.com/office/drawing/2014/main" id="{55686298-CC61-4FF7-8B30-87F9609C0331}"/>
                  </a:ext>
                </a:extLst>
              </p:cNvPr>
              <p:cNvSpPr txBox="1">
                <a:spLocks noRot="1" noChangeAspect="1" noMove="1" noResize="1" noEditPoints="1" noAdjustHandles="1" noChangeArrowheads="1" noChangeShapeType="1" noTextEdit="1"/>
              </p:cNvSpPr>
              <p:nvPr/>
            </p:nvSpPr>
            <p:spPr>
              <a:xfrm>
                <a:off x="4733993" y="1536960"/>
                <a:ext cx="3777874" cy="1400383"/>
              </a:xfrm>
              <a:prstGeom prst="rect">
                <a:avLst/>
              </a:prstGeom>
              <a:blipFill>
                <a:blip r:embed="rId3"/>
                <a:stretch>
                  <a:fillRect b="-1293"/>
                </a:stretch>
              </a:blipFill>
              <a:ln w="12700">
                <a:solidFill>
                  <a:schemeClr val="accent1">
                    <a:shade val="50000"/>
                  </a:schemeClr>
                </a:solidFill>
                <a:prstDash val="sysDash"/>
              </a:ln>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BF5B9108-E2B5-46BC-BDF0-09F0268CFDC9}"/>
              </a:ext>
            </a:extLst>
          </p:cNvPr>
          <p:cNvSpPr txBox="1"/>
          <p:nvPr/>
        </p:nvSpPr>
        <p:spPr>
          <a:xfrm>
            <a:off x="632133" y="3495176"/>
            <a:ext cx="3638209" cy="646331"/>
          </a:xfrm>
          <a:prstGeom prst="rect">
            <a:avLst/>
          </a:prstGeom>
          <a:solidFill>
            <a:schemeClr val="accent2">
              <a:lumMod val="20000"/>
              <a:lumOff val="80000"/>
            </a:schemeClr>
          </a:solidFill>
        </p:spPr>
        <p:txBody>
          <a:bodyPr wrap="square" rtlCol="0">
            <a:spAutoFit/>
          </a:bodyPr>
          <a:lstStyle/>
          <a:p>
            <a:r>
              <a:rPr lang="zh-CN" altLang="en-US" sz="1800" b="1">
                <a:solidFill>
                  <a:srgbClr val="002060"/>
                </a:solidFill>
                <a:latin typeface="楷体" panose="02010609060101010101" pitchFamily="49" charset="-122"/>
                <a:ea typeface="楷体" panose="02010609060101010101" pitchFamily="49" charset="-122"/>
              </a:rPr>
              <a:t>只需关心公式中出现的非逻辑符号的解释以及出现的个体变量的指派</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D61C8BF-85F8-45CD-A26C-F35AAF26827D}"/>
                  </a:ext>
                </a:extLst>
              </p:cNvPr>
              <p:cNvSpPr txBox="1"/>
              <p:nvPr/>
            </p:nvSpPr>
            <p:spPr>
              <a:xfrm>
                <a:off x="4629761" y="3042191"/>
                <a:ext cx="3882106" cy="1654299"/>
              </a:xfrm>
              <a:prstGeom prst="rect">
                <a:avLst/>
              </a:prstGeom>
              <a:solidFill>
                <a:schemeClr val="accent4">
                  <a:lumMod val="20000"/>
                  <a:lumOff val="80000"/>
                  <a:alpha val="15000"/>
                </a:schemeClr>
              </a:solidFill>
              <a:ln w="12700">
                <a:solidFill>
                  <a:schemeClr val="accent1">
                    <a:shade val="50000"/>
                  </a:schemeClr>
                </a:solidFill>
                <a:prstDash val="dash"/>
              </a:ln>
            </p:spPr>
            <p:txBody>
              <a:bodyPr wrap="square" rtlCol="0">
                <a:spAutoFit/>
              </a:bodyPr>
              <a:lstStyle/>
              <a:p>
                <a:pPr algn="ctr">
                  <a:lnSpc>
                    <a:spcPts val="1800"/>
                  </a:lnSpc>
                  <a:spcBef>
                    <a:spcPts val="450"/>
                  </a:spcBef>
                </a:pPr>
                <a:r>
                  <a:rPr lang="zh-CN" altLang="en-US" sz="1200" b="1">
                    <a:solidFill>
                      <a:srgbClr val="002060"/>
                    </a:solidFill>
                  </a:rPr>
                  <a:t>谓词解释的直观含义</a:t>
                </a:r>
                <a:endParaRPr lang="en-US" altLang="zh-CN" sz="1200" b="1">
                  <a:solidFill>
                    <a:srgbClr val="002060"/>
                  </a:solidFill>
                </a:endParaRPr>
              </a:p>
              <a:p>
                <a:pPr marL="214313" indent="-214313">
                  <a:lnSpc>
                    <a:spcPts val="1500"/>
                  </a:lnSpc>
                  <a:spcBef>
                    <a:spcPts val="450"/>
                  </a:spcBef>
                  <a:buFont typeface="Arial" panose="020B0604020202020204" pitchFamily="34" charset="0"/>
                  <a:buChar char="•"/>
                </a:pPr>
                <a14:m>
                  <m:oMath xmlns:m="http://schemas.openxmlformats.org/officeDocument/2006/math">
                    <m:d>
                      <m:dPr>
                        <m:begChr m:val="⟦"/>
                        <m:endChr m:val="⟧"/>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𝑭</m:t>
                        </m:r>
                      </m:e>
                    </m:d>
                    <m:r>
                      <a:rPr lang="en-US" altLang="zh-CN" sz="1200" b="1" i="1">
                        <a:solidFill>
                          <a:schemeClr val="accent6">
                            <a:lumMod val="50000"/>
                          </a:schemeClr>
                        </a:solidFill>
                        <a:latin typeface="Cambria Math" panose="02040503050406030204" pitchFamily="18" charset="0"/>
                      </a:rPr>
                      <m:t>=</m:t>
                    </m:r>
                    <m:d>
                      <m:dPr>
                        <m:begChr m:val="{"/>
                        <m:endChr m:val="}"/>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𝒂</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𝒃</m:t>
                        </m:r>
                      </m:e>
                    </m:d>
                  </m:oMath>
                </a14:m>
                <a:r>
                  <a:rPr lang="zh-CN" altLang="en-US" sz="1200" b="1">
                    <a:solidFill>
                      <a:schemeClr val="accent6">
                        <a:lumMod val="50000"/>
                      </a:schemeClr>
                    </a:solidFill>
                    <a:latin typeface="楷体" panose="02010609060101010101" pitchFamily="49" charset="-122"/>
                    <a:ea typeface="楷体" panose="02010609060101010101" pitchFamily="49" charset="-122"/>
                  </a:rPr>
                  <a:t>：表示</a:t>
                </a:r>
                <a14:m>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𝒂</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𝒃</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具有性质</a:t>
                </a:r>
                <a14:m>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𝑭</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（一元谓词的解释是性质），而</a:t>
                </a:r>
                <a14:m>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𝒄</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不具有性质</a:t>
                </a:r>
                <a14:m>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𝑭</m:t>
                    </m:r>
                  </m:oMath>
                </a14:m>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214313" indent="-214313">
                  <a:lnSpc>
                    <a:spcPts val="1500"/>
                  </a:lnSpc>
                  <a:spcBef>
                    <a:spcPts val="450"/>
                  </a:spcBef>
                  <a:buFont typeface="Arial" panose="020B0604020202020204" pitchFamily="34" charset="0"/>
                  <a:buChar char="•"/>
                </a:pPr>
                <a14:m>
                  <m:oMath xmlns:m="http://schemas.openxmlformats.org/officeDocument/2006/math">
                    <m:d>
                      <m:dPr>
                        <m:begChr m:val="⟦"/>
                        <m:endChr m:val="⟧"/>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𝑮</m:t>
                        </m:r>
                      </m:e>
                    </m:d>
                    <m:r>
                      <a:rPr lang="en-US" altLang="zh-CN" sz="1200" b="1" i="1">
                        <a:solidFill>
                          <a:schemeClr val="accent6">
                            <a:lumMod val="50000"/>
                          </a:schemeClr>
                        </a:solidFill>
                        <a:latin typeface="Cambria Math" panose="02040503050406030204" pitchFamily="18" charset="0"/>
                      </a:rPr>
                      <m:t>=</m:t>
                    </m:r>
                    <m:r>
                      <m:rPr>
                        <m:lit/>
                      </m:rP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𝒂</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𝒃</m:t>
                    </m:r>
                    <m:r>
                      <m:rPr>
                        <m:lit/>
                      </m:rP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m:t>
                    </m:r>
                    <m:r>
                      <m:rPr>
                        <m:lit/>
                      </m:rP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𝒃</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𝒄</m:t>
                    </m:r>
                    <m:r>
                      <m:rPr>
                        <m:lit/>
                      </m:rPr>
                      <a:rPr lang="en-US" altLang="zh-CN" sz="1200" b="1" i="1">
                        <a:solidFill>
                          <a:schemeClr val="accent6">
                            <a:lumMod val="50000"/>
                          </a:schemeClr>
                        </a:solidFill>
                        <a:latin typeface="Cambria Math" panose="02040503050406030204" pitchFamily="18" charset="0"/>
                      </a:rPr>
                      <m:t>⟩}</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：表示</a:t>
                </a:r>
                <a14:m>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𝒂</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𝒂</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，以及</a:t>
                </a:r>
                <a14:m>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𝒃</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𝒄</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有关系</a:t>
                </a:r>
                <a14:m>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𝑮</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（二元谓词的解释是关系），其他元素对没有关系</a:t>
                </a:r>
                <a14:m>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𝑮</m:t>
                    </m:r>
                  </m:oMath>
                </a14:m>
                <a:endParaRPr lang="en-US" altLang="zh-CN" sz="1200" b="1">
                  <a:solidFill>
                    <a:schemeClr val="accent6">
                      <a:lumMod val="50000"/>
                    </a:schemeClr>
                  </a:solidFill>
                  <a:latin typeface="楷体" panose="02010609060101010101" pitchFamily="49" charset="-122"/>
                  <a:ea typeface="楷体" panose="02010609060101010101" pitchFamily="49" charset="-122"/>
                </a:endParaRPr>
              </a:p>
              <a:p>
                <a:pPr marL="214313" indent="-214313">
                  <a:lnSpc>
                    <a:spcPts val="1500"/>
                  </a:lnSpc>
                  <a:spcBef>
                    <a:spcPts val="450"/>
                  </a:spcBef>
                  <a:buFont typeface="Arial" panose="020B0604020202020204" pitchFamily="34" charset="0"/>
                  <a:buChar char="•"/>
                </a:pPr>
                <a14:m>
                  <m:oMath xmlns:m="http://schemas.openxmlformats.org/officeDocument/2006/math">
                    <m:d>
                      <m:dPr>
                        <m:begChr m:val="⟦"/>
                        <m:endChr m:val="⟧"/>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𝑯</m:t>
                        </m:r>
                      </m:e>
                    </m:d>
                    <m:r>
                      <a:rPr lang="en-US" altLang="zh-CN" sz="1200" b="1" i="1">
                        <a:solidFill>
                          <a:schemeClr val="accent6">
                            <a:lumMod val="50000"/>
                          </a:schemeClr>
                        </a:solidFill>
                        <a:latin typeface="Cambria Math" panose="02040503050406030204" pitchFamily="18" charset="0"/>
                      </a:rPr>
                      <m:t>=</m:t>
                    </m:r>
                    <m:r>
                      <m:rPr>
                        <m:lit/>
                      </m:rP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𝒂</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𝒂</m:t>
                    </m:r>
                    <m:r>
                      <m:rPr>
                        <m:lit/>
                      </m:rP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m:t>
                    </m:r>
                    <m:r>
                      <m:rPr>
                        <m:lit/>
                      </m:rP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𝒄</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𝒄</m:t>
                    </m:r>
                    <m:r>
                      <m:rPr>
                        <m:lit/>
                      </m:rPr>
                      <a:rPr lang="en-US" altLang="zh-CN" sz="1200" b="1" i="1">
                        <a:solidFill>
                          <a:schemeClr val="accent6">
                            <a:lumMod val="50000"/>
                          </a:schemeClr>
                        </a:solidFill>
                        <a:latin typeface="Cambria Math" panose="02040503050406030204" pitchFamily="18" charset="0"/>
                      </a:rPr>
                      <m:t>⟩}</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：表示</a:t>
                </a:r>
                <a14:m>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𝒂</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𝒂</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，以及</a:t>
                </a:r>
                <a14:m>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𝒄</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𝒄</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有关系</a:t>
                </a:r>
                <a14:m>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𝑯</m:t>
                    </m:r>
                  </m:oMath>
                </a14:m>
                <a:r>
                  <a:rPr lang="zh-CN" altLang="en-US" sz="1200" b="1">
                    <a:solidFill>
                      <a:schemeClr val="accent6">
                        <a:lumMod val="50000"/>
                      </a:schemeClr>
                    </a:solidFill>
                    <a:latin typeface="楷体" panose="02010609060101010101" pitchFamily="49" charset="-122"/>
                    <a:ea typeface="楷体" panose="02010609060101010101" pitchFamily="49" charset="-122"/>
                  </a:rPr>
                  <a:t>，其他元素对的两个元素之间没有关系</a:t>
                </a:r>
                <a14:m>
                  <m:oMath xmlns:m="http://schemas.openxmlformats.org/officeDocument/2006/math">
                    <m:r>
                      <a:rPr lang="en-US" altLang="zh-CN" sz="1200" b="1" i="1">
                        <a:solidFill>
                          <a:schemeClr val="accent6">
                            <a:lumMod val="50000"/>
                          </a:schemeClr>
                        </a:solidFill>
                        <a:latin typeface="Cambria Math" panose="02040503050406030204" pitchFamily="18" charset="0"/>
                        <a:ea typeface="楷体" panose="02010609060101010101" pitchFamily="49" charset="-122"/>
                      </a:rPr>
                      <m:t>𝑯</m:t>
                    </m:r>
                  </m:oMath>
                </a14:m>
                <a:endParaRPr lang="zh-CN" altLang="en-US" sz="1200" b="1">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18" name="文本框 17">
                <a:extLst>
                  <a:ext uri="{FF2B5EF4-FFF2-40B4-BE49-F238E27FC236}">
                    <a16:creationId xmlns:a16="http://schemas.microsoft.com/office/drawing/2014/main" id="{ED61C8BF-85F8-45CD-A26C-F35AAF26827D}"/>
                  </a:ext>
                </a:extLst>
              </p:cNvPr>
              <p:cNvSpPr txBox="1">
                <a:spLocks noRot="1" noChangeAspect="1" noMove="1" noResize="1" noEditPoints="1" noAdjustHandles="1" noChangeArrowheads="1" noChangeShapeType="1" noTextEdit="1"/>
              </p:cNvSpPr>
              <p:nvPr/>
            </p:nvSpPr>
            <p:spPr>
              <a:xfrm>
                <a:off x="4629761" y="3042191"/>
                <a:ext cx="3882106" cy="1654299"/>
              </a:xfrm>
              <a:prstGeom prst="rect">
                <a:avLst/>
              </a:prstGeom>
              <a:blipFill>
                <a:blip r:embed="rId4"/>
                <a:stretch>
                  <a:fillRect r="-3912" b="-1465"/>
                </a:stretch>
              </a:blipFill>
              <a:ln w="12700">
                <a:solidFill>
                  <a:schemeClr val="accent1">
                    <a:shade val="50000"/>
                  </a:schemeClr>
                </a:solidFill>
                <a:prstDash val="dash"/>
              </a:ln>
            </p:spPr>
            <p:txBody>
              <a:bodyPr/>
              <a:lstStyle/>
              <a:p>
                <a:r>
                  <a:rPr lang="zh-CN" altLang="en-US">
                    <a:noFill/>
                  </a:rPr>
                  <a:t> </a:t>
                </a:r>
              </a:p>
            </p:txBody>
          </p:sp>
        </mc:Fallback>
      </mc:AlternateContent>
    </p:spTree>
    <p:extLst>
      <p:ext uri="{BB962C8B-B14F-4D97-AF65-F5344CB8AC3E}">
        <p14:creationId xmlns:p14="http://schemas.microsoft.com/office/powerpoint/2010/main" val="256140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一阶逻辑公式的解释</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一阶逻辑公式的解释举例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7</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D3815C3-0685-4FA3-9330-A23996FA38D5}"/>
                  </a:ext>
                </a:extLst>
              </p:cNvPr>
              <p:cNvSpPr txBox="1"/>
              <p:nvPr/>
            </p:nvSpPr>
            <p:spPr>
              <a:xfrm>
                <a:off x="687127" y="949807"/>
                <a:ext cx="3851353" cy="1525418"/>
              </a:xfrm>
              <a:prstGeom prst="rect">
                <a:avLst/>
              </a:prstGeom>
              <a:solidFill>
                <a:schemeClr val="accent6">
                  <a:lumMod val="20000"/>
                  <a:lumOff val="80000"/>
                  <a:alpha val="50000"/>
                </a:schemeClr>
              </a:solidFill>
            </p:spPr>
            <p:txBody>
              <a:bodyPr wrap="square" rtlCol="0">
                <a:spAutoFit/>
              </a:bodyPr>
              <a:lstStyle/>
              <a:p>
                <a:pPr>
                  <a:spcBef>
                    <a:spcPts val="450"/>
                  </a:spcBef>
                  <a:spcAft>
                    <a:spcPts val="450"/>
                  </a:spcAft>
                </a:pPr>
                <a:r>
                  <a:rPr lang="zh-CN" altLang="en-US" sz="1600" b="1">
                    <a:solidFill>
                      <a:srgbClr val="002060"/>
                    </a:solidFill>
                    <a:latin typeface="楷体" panose="02010609060101010101" pitchFamily="49" charset="-122"/>
                    <a:ea typeface="楷体" panose="02010609060101010101" pitchFamily="49" charset="-122"/>
                  </a:rPr>
                  <a:t>如何确定下面一组一阶逻辑公式的真值？</a:t>
                </a:r>
                <a:endParaRPr lang="en-US" altLang="zh-CN" sz="1600" b="1">
                  <a:solidFill>
                    <a:srgbClr val="002060"/>
                  </a:solidFill>
                  <a:latin typeface="楷体" panose="02010609060101010101" pitchFamily="49" charset="-122"/>
                  <a:ea typeface="楷体" panose="02010609060101010101" pitchFamily="49" charset="-122"/>
                </a:endParaRPr>
              </a:p>
              <a:p>
                <a:pPr marL="342900" indent="-342900">
                  <a:spcBef>
                    <a:spcPts val="450"/>
                  </a:spcBef>
                  <a:spcAft>
                    <a:spcPts val="450"/>
                  </a:spcAft>
                  <a:buFont typeface="+mj-lt"/>
                  <a:buAutoNum type="arabicPeriod"/>
                </a:pP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𝒚𝑮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𝒚</m:t>
                            </m:r>
                          </m:e>
                        </m:d>
                      </m:e>
                    </m:d>
                  </m:oMath>
                </a14:m>
                <a:endParaRPr lang="en-US" altLang="zh-CN" sz="1600" b="1">
                  <a:solidFill>
                    <a:schemeClr val="accent2">
                      <a:lumMod val="50000"/>
                    </a:schemeClr>
                  </a:solidFill>
                </a:endParaRPr>
              </a:p>
              <a:p>
                <a:pPr marL="342900" indent="-342900">
                  <a:spcBef>
                    <a:spcPts val="450"/>
                  </a:spcBef>
                  <a:spcAft>
                    <a:spcPts val="450"/>
                  </a:spcAft>
                  <a:buFont typeface="+mj-lt"/>
                  <a:buAutoNum type="arabicPeriod"/>
                </a:pP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𝒚</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𝒚</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𝒛𝑯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𝒚</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𝒛</m:t>
                            </m:r>
                          </m:e>
                        </m:d>
                      </m:e>
                    </m:d>
                  </m:oMath>
                </a14:m>
                <a:endParaRPr lang="en-US" altLang="zh-CN" sz="1600" b="1">
                  <a:solidFill>
                    <a:schemeClr val="accent2">
                      <a:lumMod val="50000"/>
                    </a:schemeClr>
                  </a:solidFill>
                </a:endParaRPr>
              </a:p>
              <a:p>
                <a:pPr marL="342900" indent="-342900">
                  <a:spcBef>
                    <a:spcPts val="450"/>
                  </a:spcBef>
                  <a:spcAft>
                    <a:spcPts val="450"/>
                  </a:spcAft>
                  <a:buFont typeface="+mj-lt"/>
                  <a:buAutoNum type="arabicPeriod"/>
                </a:pPr>
                <a14:m>
                  <m:oMath xmlns:m="http://schemas.openxmlformats.org/officeDocument/2006/math">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𝒚</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𝒛𝑯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𝒚</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𝒛</m:t>
                        </m:r>
                      </m:e>
                    </m:d>
                  </m:oMath>
                </a14:m>
                <a:endParaRPr lang="zh-CN" altLang="en-US"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BD3815C3-0685-4FA3-9330-A23996FA38D5}"/>
                  </a:ext>
                </a:extLst>
              </p:cNvPr>
              <p:cNvSpPr txBox="1">
                <a:spLocks noRot="1" noChangeAspect="1" noMove="1" noResize="1" noEditPoints="1" noAdjustHandles="1" noChangeArrowheads="1" noChangeShapeType="1" noTextEdit="1"/>
              </p:cNvSpPr>
              <p:nvPr/>
            </p:nvSpPr>
            <p:spPr>
              <a:xfrm>
                <a:off x="687127" y="949807"/>
                <a:ext cx="3851353" cy="1525418"/>
              </a:xfrm>
              <a:prstGeom prst="rect">
                <a:avLst/>
              </a:prstGeom>
              <a:blipFill>
                <a:blip r:embed="rId2"/>
                <a:stretch>
                  <a:fillRect l="-949" t="-1200" r="-1266" b="-3200"/>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555C941A-1207-4E8A-968D-A9E23CB5033C}"/>
              </a:ext>
            </a:extLst>
          </p:cNvPr>
          <p:cNvSpPr txBox="1"/>
          <p:nvPr/>
        </p:nvSpPr>
        <p:spPr>
          <a:xfrm>
            <a:off x="5202586" y="1305032"/>
            <a:ext cx="2159749" cy="738664"/>
          </a:xfrm>
          <a:prstGeom prst="rect">
            <a:avLst/>
          </a:prstGeom>
          <a:solidFill>
            <a:schemeClr val="accent4">
              <a:lumMod val="20000"/>
              <a:lumOff val="80000"/>
            </a:schemeClr>
          </a:solidFill>
        </p:spPr>
        <p:txBody>
          <a:bodyPr wrap="square" rtlCol="0">
            <a:spAutoFit/>
          </a:bodyPr>
          <a:lstStyle/>
          <a:p>
            <a:pPr>
              <a:spcBef>
                <a:spcPts val="450"/>
              </a:spcBef>
              <a:spcAft>
                <a:spcPts val="450"/>
              </a:spcAft>
            </a:pPr>
            <a:r>
              <a:rPr lang="zh-CN" altLang="en-US" sz="1400" b="1">
                <a:solidFill>
                  <a:srgbClr val="C00000"/>
                </a:solidFill>
                <a:latin typeface="黑体" panose="02010609060101010101" pitchFamily="49" charset="-122"/>
                <a:ea typeface="黑体" panose="02010609060101010101" pitchFamily="49" charset="-122"/>
              </a:rPr>
              <a:t>后面会看到，公式在不同解释或不同个体变量指派函数下有不同的真值</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77287F2-6CEC-4759-A976-683AB03CA964}"/>
                  </a:ext>
                </a:extLst>
              </p:cNvPr>
              <p:cNvSpPr txBox="1"/>
              <p:nvPr/>
            </p:nvSpPr>
            <p:spPr>
              <a:xfrm>
                <a:off x="687127" y="2815377"/>
                <a:ext cx="3739277" cy="1431161"/>
              </a:xfrm>
              <a:prstGeom prst="rect">
                <a:avLst/>
              </a:prstGeom>
              <a:solidFill>
                <a:schemeClr val="accent6">
                  <a:lumMod val="20000"/>
                  <a:lumOff val="80000"/>
                  <a:alpha val="15000"/>
                </a:schemeClr>
              </a:solidFill>
              <a:ln w="12700">
                <a:solidFill>
                  <a:schemeClr val="accent1">
                    <a:shade val="50000"/>
                  </a:schemeClr>
                </a:solidFill>
                <a:prstDash val="sysDash"/>
              </a:ln>
            </p:spPr>
            <p:txBody>
              <a:bodyPr wrap="square" rtlCol="0">
                <a:spAutoFit/>
              </a:bodyPr>
              <a:lstStyle/>
              <a:p>
                <a:pPr algn="ctr">
                  <a:spcAft>
                    <a:spcPts val="450"/>
                  </a:spcAft>
                </a:pPr>
                <a:r>
                  <a:rPr lang="zh-CN" altLang="en-US" sz="1400" b="1">
                    <a:solidFill>
                      <a:srgbClr val="C00000"/>
                    </a:solidFill>
                  </a:rPr>
                  <a:t>这组公式的第一个解释</a:t>
                </a:r>
                <a:endParaRPr lang="en-US" altLang="zh-CN" sz="1400" b="1">
                  <a:solidFill>
                    <a:srgbClr val="C00000"/>
                  </a:solidFill>
                </a:endParaRPr>
              </a:p>
              <a:p>
                <a:pPr marL="214313" indent="-214313">
                  <a:spcBef>
                    <a:spcPts val="450"/>
                  </a:spcBef>
                  <a:spcAft>
                    <a:spcPts val="450"/>
                  </a:spcAft>
                  <a:buFont typeface="Arial" panose="020B0604020202020204" pitchFamily="34" charset="0"/>
                  <a:buChar char="•"/>
                </a:pPr>
                <a:r>
                  <a:rPr lang="zh-CN" altLang="en-US" sz="1200" b="1">
                    <a:solidFill>
                      <a:srgbClr val="C00000"/>
                    </a:solidFill>
                    <a:latin typeface="黑体" panose="02010609060101010101" pitchFamily="49" charset="-122"/>
                    <a:ea typeface="黑体" panose="02010609060101010101" pitchFamily="49" charset="-122"/>
                  </a:rPr>
                  <a:t>论域</a:t>
                </a:r>
                <a:r>
                  <a:rPr lang="zh-CN" altLang="en-US" sz="1200" b="1">
                    <a:solidFill>
                      <a:srgbClr val="002060"/>
                    </a:solidFill>
                    <a:latin typeface="楷体" panose="02010609060101010101" pitchFamily="49" charset="-122"/>
                    <a:ea typeface="楷体" panose="02010609060101010101" pitchFamily="49" charset="-122"/>
                  </a:rPr>
                  <a:t>是非空集合</a:t>
                </a:r>
                <a14:m>
                  <m:oMath xmlns:m="http://schemas.openxmlformats.org/officeDocument/2006/math">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𝒄</m:t>
                        </m:r>
                      </m:e>
                    </m:d>
                  </m:oMath>
                </a14:m>
                <a:r>
                  <a:rPr lang="zh-CN" altLang="en-US" sz="1200" b="1">
                    <a:solidFill>
                      <a:srgbClr val="002060"/>
                    </a:solidFill>
                    <a:latin typeface="楷体" panose="02010609060101010101" pitchFamily="49" charset="-122"/>
                    <a:ea typeface="楷体" panose="02010609060101010101" pitchFamily="49" charset="-122"/>
                  </a:rPr>
                  <a:t>，是有限集</a:t>
                </a:r>
                <a:endParaRPr lang="en-US" altLang="zh-CN" sz="1200" b="1">
                  <a:solidFill>
                    <a:srgbClr val="002060"/>
                  </a:solidFill>
                  <a:latin typeface="楷体" panose="02010609060101010101" pitchFamily="49" charset="-122"/>
                  <a:ea typeface="楷体" panose="02010609060101010101" pitchFamily="49" charset="-122"/>
                </a:endParaRPr>
              </a:p>
              <a:p>
                <a:pPr>
                  <a:spcBef>
                    <a:spcPts val="450"/>
                  </a:spcBef>
                  <a:spcAft>
                    <a:spcPts val="450"/>
                  </a:spcAft>
                </a:pPr>
                <a14:m>
                  <m:oMathPara xmlns:m="http://schemas.openxmlformats.org/officeDocument/2006/math">
                    <m:oMathParaPr>
                      <m:jc m:val="centerGroup"/>
                    </m:oMathParaPr>
                    <m:oMath xmlns:m="http://schemas.openxmlformats.org/officeDocument/2006/math">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𝑭</m:t>
                          </m:r>
                        </m:e>
                      </m:d>
                      <m:r>
                        <a:rPr lang="en-US" altLang="zh-CN" sz="1200" b="1" i="1">
                          <a:solidFill>
                            <a:srgbClr val="002060"/>
                          </a:solidFill>
                          <a:latin typeface="Cambria Math" panose="02040503050406030204" pitchFamily="18" charset="0"/>
                        </a:rPr>
                        <m:t>=</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         </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𝑮</m:t>
                          </m:r>
                        </m:e>
                      </m:d>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𝒃</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𝒄</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oMath>
                  </m:oMathPara>
                </a14:m>
                <a:endParaRPr lang="en-US" altLang="zh-CN" sz="1200" b="1" i="1">
                  <a:solidFill>
                    <a:srgbClr val="002060"/>
                  </a:solidFill>
                  <a:latin typeface="Cambria Math" panose="02040503050406030204" pitchFamily="18" charset="0"/>
                </a:endParaRPr>
              </a:p>
              <a:p>
                <a:pPr>
                  <a:spcBef>
                    <a:spcPts val="450"/>
                  </a:spcBef>
                  <a:spcAft>
                    <a:spcPts val="450"/>
                  </a:spcAft>
                </a:pPr>
                <a14:m>
                  <m:oMathPara xmlns:m="http://schemas.openxmlformats.org/officeDocument/2006/math">
                    <m:oMathParaPr>
                      <m:jc m:val="centerGroup"/>
                    </m:oMathParaPr>
                    <m:oMath xmlns:m="http://schemas.openxmlformats.org/officeDocument/2006/math">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𝑯</m:t>
                          </m:r>
                        </m:e>
                      </m:d>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𝒂</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𝒄</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𝒄</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oMath>
                  </m:oMathPara>
                </a14:m>
                <a:endParaRPr lang="en-US" altLang="zh-CN" sz="1200" b="1">
                  <a:solidFill>
                    <a:srgbClr val="002060"/>
                  </a:solidFill>
                </a:endParaRPr>
              </a:p>
              <a:p>
                <a:pPr marL="214313" indent="-214313">
                  <a:spcBef>
                    <a:spcPts val="450"/>
                  </a:spcBef>
                  <a:spcAft>
                    <a:spcPts val="450"/>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个体变量指派函数</a:t>
                </a:r>
                <a14:m>
                  <m:oMath xmlns:m="http://schemas.openxmlformats.org/officeDocument/2006/math">
                    <m:r>
                      <a:rPr lang="en-US" altLang="zh-CN" sz="1200" b="1" i="1">
                        <a:solidFill>
                          <a:srgbClr val="002060"/>
                        </a:solidFill>
                        <a:latin typeface="Cambria Math" panose="02040503050406030204" pitchFamily="18" charset="0"/>
                      </a:rPr>
                      <m:t>𝝈</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𝒂</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𝒚</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𝒃</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𝒛</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𝒄</m:t>
                    </m:r>
                  </m:oMath>
                </a14:m>
                <a:endParaRPr lang="zh-CN" altLang="en-US" sz="1200" b="1">
                  <a:solidFill>
                    <a:srgbClr val="002060"/>
                  </a:solidFill>
                </a:endParaRPr>
              </a:p>
            </p:txBody>
          </p:sp>
        </mc:Choice>
        <mc:Fallback xmlns="">
          <p:sp>
            <p:nvSpPr>
              <p:cNvPr id="10" name="文本框 9">
                <a:extLst>
                  <a:ext uri="{FF2B5EF4-FFF2-40B4-BE49-F238E27FC236}">
                    <a16:creationId xmlns:a16="http://schemas.microsoft.com/office/drawing/2014/main" id="{177287F2-6CEC-4759-A976-683AB03CA964}"/>
                  </a:ext>
                </a:extLst>
              </p:cNvPr>
              <p:cNvSpPr txBox="1">
                <a:spLocks noRot="1" noChangeAspect="1" noMove="1" noResize="1" noEditPoints="1" noAdjustHandles="1" noChangeArrowheads="1" noChangeShapeType="1" noTextEdit="1"/>
              </p:cNvSpPr>
              <p:nvPr/>
            </p:nvSpPr>
            <p:spPr>
              <a:xfrm>
                <a:off x="687127" y="2815377"/>
                <a:ext cx="3739277" cy="1431161"/>
              </a:xfrm>
              <a:prstGeom prst="rect">
                <a:avLst/>
              </a:prstGeom>
              <a:blipFill>
                <a:blip r:embed="rId3"/>
                <a:stretch>
                  <a:fillRect t="-422" b="-1266"/>
                </a:stretch>
              </a:blipFill>
              <a:ln w="12700">
                <a:solidFill>
                  <a:schemeClr val="accent1">
                    <a:shade val="5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8928E7A-214B-47B4-B4A3-798998121CDA}"/>
                  </a:ext>
                </a:extLst>
              </p:cNvPr>
              <p:cNvSpPr txBox="1"/>
              <p:nvPr/>
            </p:nvSpPr>
            <p:spPr>
              <a:xfrm>
                <a:off x="4716587" y="2690983"/>
                <a:ext cx="3739276" cy="1679947"/>
              </a:xfrm>
              <a:prstGeom prst="rect">
                <a:avLst/>
              </a:prstGeom>
              <a:solidFill>
                <a:schemeClr val="accent6">
                  <a:lumMod val="20000"/>
                  <a:lumOff val="80000"/>
                  <a:alpha val="15000"/>
                </a:schemeClr>
              </a:solidFill>
              <a:ln w="12700">
                <a:solidFill>
                  <a:schemeClr val="accent1">
                    <a:shade val="50000"/>
                  </a:schemeClr>
                </a:solidFill>
                <a:prstDash val="sysDash"/>
              </a:ln>
            </p:spPr>
            <p:txBody>
              <a:bodyPr wrap="square" rtlCol="0">
                <a:spAutoFit/>
              </a:bodyPr>
              <a:lstStyle/>
              <a:p>
                <a:pPr algn="ctr">
                  <a:spcAft>
                    <a:spcPts val="450"/>
                  </a:spcAft>
                </a:pPr>
                <a:r>
                  <a:rPr lang="zh-CN" altLang="en-US" sz="1400" b="1">
                    <a:solidFill>
                      <a:srgbClr val="C00000"/>
                    </a:solidFill>
                  </a:rPr>
                  <a:t>这组公式的第二个解释</a:t>
                </a:r>
                <a:endParaRPr lang="en-US" altLang="zh-CN" sz="1400" b="1">
                  <a:solidFill>
                    <a:srgbClr val="C00000"/>
                  </a:solidFill>
                </a:endParaRPr>
              </a:p>
              <a:p>
                <a:pPr marL="214313" indent="-214313">
                  <a:spcBef>
                    <a:spcPts val="450"/>
                  </a:spcBef>
                  <a:spcAft>
                    <a:spcPts val="450"/>
                  </a:spcAft>
                  <a:buFont typeface="Arial" panose="020B0604020202020204" pitchFamily="34" charset="0"/>
                  <a:buChar char="•"/>
                </a:pPr>
                <a:r>
                  <a:rPr lang="zh-CN" altLang="en-US" sz="1200" b="1">
                    <a:solidFill>
                      <a:srgbClr val="C00000"/>
                    </a:solidFill>
                    <a:latin typeface="黑体" panose="02010609060101010101" pitchFamily="49" charset="-122"/>
                    <a:ea typeface="黑体" panose="02010609060101010101" pitchFamily="49" charset="-122"/>
                  </a:rPr>
                  <a:t>论域</a:t>
                </a:r>
                <a:r>
                  <a:rPr lang="zh-CN" altLang="en-US" sz="1200" b="1">
                    <a:solidFill>
                      <a:srgbClr val="002060"/>
                    </a:solidFill>
                    <a:latin typeface="楷体" panose="02010609060101010101" pitchFamily="49" charset="-122"/>
                    <a:ea typeface="楷体" panose="02010609060101010101" pitchFamily="49" charset="-122"/>
                  </a:rPr>
                  <a:t>是非空集合</a:t>
                </a:r>
                <a14:m>
                  <m:oMath xmlns:m="http://schemas.openxmlformats.org/officeDocument/2006/math">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ea typeface="Cambria Math" panose="02040503050406030204" pitchFamily="18" charset="0"/>
                      </a:rPr>
                      <m:t>ℤ</m:t>
                    </m:r>
                  </m:oMath>
                </a14:m>
                <a:r>
                  <a:rPr lang="zh-CN" altLang="en-US" sz="1200" b="1">
                    <a:solidFill>
                      <a:srgbClr val="002060"/>
                    </a:solidFill>
                    <a:latin typeface="楷体" panose="02010609060101010101" pitchFamily="49" charset="-122"/>
                    <a:ea typeface="楷体" panose="02010609060101010101" pitchFamily="49" charset="-122"/>
                  </a:rPr>
                  <a:t>，是整数集合，是无限集</a:t>
                </a:r>
                <a:endParaRPr lang="en-US" altLang="zh-CN" sz="1200" b="1">
                  <a:solidFill>
                    <a:srgbClr val="002060"/>
                  </a:solidFill>
                  <a:latin typeface="楷体" panose="02010609060101010101" pitchFamily="49" charset="-122"/>
                  <a:ea typeface="楷体" panose="02010609060101010101" pitchFamily="49" charset="-122"/>
                </a:endParaRPr>
              </a:p>
              <a:p>
                <a:pPr>
                  <a:spcBef>
                    <a:spcPts val="450"/>
                  </a:spcBef>
                  <a:spcAft>
                    <a:spcPts val="450"/>
                  </a:spcAft>
                </a:pPr>
                <a14:m>
                  <m:oMathPara xmlns:m="http://schemas.openxmlformats.org/officeDocument/2006/math">
                    <m:oMathParaPr>
                      <m:jc m:val="centerGroup"/>
                    </m:oMathParaPr>
                    <m:oMath xmlns:m="http://schemas.openxmlformats.org/officeDocument/2006/math">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𝑭</m:t>
                          </m:r>
                        </m:e>
                      </m:d>
                      <m:r>
                        <a:rPr lang="en-US" altLang="zh-CN" sz="1200" b="1" i="1">
                          <a:solidFill>
                            <a:srgbClr val="002060"/>
                          </a:solidFill>
                          <a:latin typeface="Cambria Math" panose="02040503050406030204" pitchFamily="18" charset="0"/>
                        </a:rPr>
                        <m:t>=</m:t>
                      </m:r>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ea typeface="Cambria Math" panose="02040503050406030204" pitchFamily="18" charset="0"/>
                            </a:rPr>
                            <m:t>ℤ</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&gt;</m:t>
                          </m:r>
                          <m:r>
                            <a:rPr lang="en-US" altLang="zh-CN" sz="1200" b="1" i="1">
                              <a:solidFill>
                                <a:srgbClr val="002060"/>
                              </a:solidFill>
                              <a:latin typeface="Cambria Math" panose="02040503050406030204" pitchFamily="18" charset="0"/>
                            </a:rPr>
                            <m:t>𝟏</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oMath>
                  </m:oMathPara>
                </a14:m>
                <a:endParaRPr lang="en-US" altLang="zh-CN" sz="1200" b="1" i="1">
                  <a:solidFill>
                    <a:srgbClr val="002060"/>
                  </a:solidFill>
                  <a:latin typeface="Cambria Math" panose="02040503050406030204" pitchFamily="18" charset="0"/>
                </a:endParaRPr>
              </a:p>
              <a:p>
                <a:pPr algn="ctr">
                  <a:spcAft>
                    <a:spcPts val="450"/>
                  </a:spcAft>
                </a:pPr>
                <a14:m>
                  <m:oMath xmlns:m="http://schemas.openxmlformats.org/officeDocument/2006/math">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𝑮</m:t>
                        </m:r>
                      </m:e>
                    </m:d>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𝒚</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𝒚</m:t>
                    </m:r>
                  </m:oMath>
                </a14:m>
                <a:r>
                  <a:rPr lang="zh-CN" altLang="en-US" sz="1200" b="1">
                    <a:solidFill>
                      <a:srgbClr val="002060"/>
                    </a:solidFill>
                    <a:latin typeface="+mj-lt"/>
                  </a:rPr>
                  <a:t>是</a:t>
                </a:r>
                <a14:m>
                  <m:oMath xmlns:m="http://schemas.openxmlformats.org/officeDocument/2006/math">
                    <m:r>
                      <a:rPr lang="en-US" altLang="zh-CN" sz="1200" b="1" i="1">
                        <a:solidFill>
                          <a:srgbClr val="002060"/>
                        </a:solidFill>
                        <a:latin typeface="Cambria Math" panose="02040503050406030204" pitchFamily="18" charset="0"/>
                      </a:rPr>
                      <m:t>𝒙</m:t>
                    </m:r>
                  </m:oMath>
                </a14:m>
                <a:r>
                  <a:rPr lang="zh-CN" altLang="en-US" sz="1200" b="1">
                    <a:solidFill>
                      <a:srgbClr val="002060"/>
                    </a:solidFill>
                    <a:latin typeface="+mj-lt"/>
                  </a:rPr>
                  <a:t>的倍数</a:t>
                </a:r>
                <a14:m>
                  <m:oMath xmlns:m="http://schemas.openxmlformats.org/officeDocument/2006/math">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oMath>
                </a14:m>
                <a:endParaRPr lang="en-US" altLang="zh-CN" sz="1200" b="1" i="1">
                  <a:solidFill>
                    <a:srgbClr val="002060"/>
                  </a:solidFill>
                  <a:latin typeface="Cambria Math" panose="02040503050406030204" pitchFamily="18" charset="0"/>
                </a:endParaRPr>
              </a:p>
              <a:p>
                <a:pPr>
                  <a:spcBef>
                    <a:spcPts val="450"/>
                  </a:spcBef>
                  <a:spcAft>
                    <a:spcPts val="450"/>
                  </a:spcAft>
                </a:pPr>
                <a14:m>
                  <m:oMathPara xmlns:m="http://schemas.openxmlformats.org/officeDocument/2006/math">
                    <m:oMathParaPr>
                      <m:jc m:val="centerGroup"/>
                    </m:oMathParaPr>
                    <m:oMath xmlns:m="http://schemas.openxmlformats.org/officeDocument/2006/math">
                      <m:d>
                        <m:dPr>
                          <m:begChr m:val="⟦"/>
                          <m:endChr m:val="⟧"/>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𝑯</m:t>
                          </m:r>
                        </m:e>
                      </m:d>
                      <m:r>
                        <a:rPr lang="en-US" altLang="zh-CN" sz="1200" b="1" i="1">
                          <a:solidFill>
                            <a:srgbClr val="002060"/>
                          </a:solidFill>
                          <a:latin typeface="Cambria Math" panose="02040503050406030204" pitchFamily="18" charset="0"/>
                        </a:rPr>
                        <m:t>=</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𝒚</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𝒚</m:t>
                      </m:r>
                      <m:r>
                        <m:rPr>
                          <m:lit/>
                        </m:rP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𝑫</m:t>
                      </m:r>
                    </m:oMath>
                  </m:oMathPara>
                </a14:m>
                <a:endParaRPr lang="en-US" altLang="zh-CN" sz="1200" b="1">
                  <a:solidFill>
                    <a:srgbClr val="002060"/>
                  </a:solidFill>
                </a:endParaRPr>
              </a:p>
              <a:p>
                <a:pPr marL="214313" indent="-214313">
                  <a:spcBef>
                    <a:spcPts val="450"/>
                  </a:spcBef>
                  <a:spcAft>
                    <a:spcPts val="450"/>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个体变量指派函数</a:t>
                </a:r>
                <a14:m>
                  <m:oMath xmlns:m="http://schemas.openxmlformats.org/officeDocument/2006/math">
                    <m:r>
                      <a:rPr lang="en-US" altLang="zh-CN" sz="1200" b="1" i="1">
                        <a:solidFill>
                          <a:srgbClr val="002060"/>
                        </a:solidFill>
                        <a:latin typeface="Cambria Math" panose="02040503050406030204" pitchFamily="18" charset="0"/>
                      </a:rPr>
                      <m:t>𝝈</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𝟏</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𝒚</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𝟐</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𝝈</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𝒛</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𝟑</m:t>
                    </m:r>
                  </m:oMath>
                </a14:m>
                <a:endParaRPr lang="zh-CN" altLang="en-US" sz="1200" b="1">
                  <a:solidFill>
                    <a:srgbClr val="002060"/>
                  </a:solidFill>
                </a:endParaRPr>
              </a:p>
            </p:txBody>
          </p:sp>
        </mc:Choice>
        <mc:Fallback xmlns="">
          <p:sp>
            <p:nvSpPr>
              <p:cNvPr id="17" name="文本框 16">
                <a:extLst>
                  <a:ext uri="{FF2B5EF4-FFF2-40B4-BE49-F238E27FC236}">
                    <a16:creationId xmlns:a16="http://schemas.microsoft.com/office/drawing/2014/main" id="{88928E7A-214B-47B4-B4A3-798998121CDA}"/>
                  </a:ext>
                </a:extLst>
              </p:cNvPr>
              <p:cNvSpPr txBox="1">
                <a:spLocks noRot="1" noChangeAspect="1" noMove="1" noResize="1" noEditPoints="1" noAdjustHandles="1" noChangeArrowheads="1" noChangeShapeType="1" noTextEdit="1"/>
              </p:cNvSpPr>
              <p:nvPr/>
            </p:nvSpPr>
            <p:spPr>
              <a:xfrm>
                <a:off x="4716587" y="2690983"/>
                <a:ext cx="3739276" cy="1679947"/>
              </a:xfrm>
              <a:prstGeom prst="rect">
                <a:avLst/>
              </a:prstGeom>
              <a:blipFill>
                <a:blip r:embed="rId4"/>
                <a:stretch>
                  <a:fillRect b="-1079"/>
                </a:stretch>
              </a:blipFill>
              <a:ln w="12700">
                <a:solidFill>
                  <a:schemeClr val="accent1">
                    <a:shade val="50000"/>
                  </a:schemeClr>
                </a:solidFill>
                <a:prstDash val="sysDash"/>
              </a:ln>
            </p:spPr>
            <p:txBody>
              <a:bodyPr/>
              <a:lstStyle/>
              <a:p>
                <a:r>
                  <a:rPr lang="zh-CN" altLang="en-US">
                    <a:noFill/>
                  </a:rPr>
                  <a:t> </a:t>
                </a:r>
              </a:p>
            </p:txBody>
          </p:sp>
        </mc:Fallback>
      </mc:AlternateContent>
    </p:spTree>
    <p:extLst>
      <p:ext uri="{BB962C8B-B14F-4D97-AF65-F5344CB8AC3E}">
        <p14:creationId xmlns:p14="http://schemas.microsoft.com/office/powerpoint/2010/main" val="339918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一阶逻辑公式的解释</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研究逻辑时的对象语言和元语言</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8</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20AC74E-69B9-4DF2-8C96-10F54AE4E977}"/>
                  </a:ext>
                </a:extLst>
              </p:cNvPr>
              <p:cNvSpPr txBox="1"/>
              <p:nvPr/>
            </p:nvSpPr>
            <p:spPr>
              <a:xfrm>
                <a:off x="652088" y="895499"/>
                <a:ext cx="3446137" cy="1015663"/>
              </a:xfrm>
              <a:prstGeom prst="rect">
                <a:avLst/>
              </a:prstGeom>
              <a:solidFill>
                <a:schemeClr val="accent6">
                  <a:lumMod val="20000"/>
                  <a:lumOff val="80000"/>
                  <a:alpha val="50000"/>
                </a:schemeClr>
              </a:solidFill>
            </p:spPr>
            <p:txBody>
              <a:bodyPr wrap="square" rtlCol="0">
                <a:spAutoFit/>
              </a:bodyPr>
              <a:lstStyle/>
              <a:p>
                <a:pPr>
                  <a:lnSpc>
                    <a:spcPts val="1800"/>
                  </a:lnSpc>
                  <a:spcBef>
                    <a:spcPts val="600"/>
                  </a:spcBef>
                </a:pPr>
                <a:r>
                  <a:rPr lang="zh-CN" altLang="en-US" sz="1200" b="1">
                    <a:solidFill>
                      <a:srgbClr val="002060"/>
                    </a:solidFill>
                    <a:latin typeface="楷体" panose="02010609060101010101" pitchFamily="49" charset="-122"/>
                    <a:ea typeface="楷体" panose="02010609060101010101" pitchFamily="49" charset="-122"/>
                  </a:rPr>
                  <a:t>对于下面公式，非逻辑符号集</a:t>
                </a:r>
                <a14:m>
                  <m:oMath xmlns:m="http://schemas.openxmlformats.org/officeDocument/2006/math">
                    <m:r>
                      <a:rPr lang="en-US" altLang="zh-CN" sz="1200" b="1" i="1">
                        <a:solidFill>
                          <a:srgbClr val="002060"/>
                        </a:solidFill>
                        <a:latin typeface="Cambria Math" panose="02040503050406030204" pitchFamily="18" charset="0"/>
                        <a:ea typeface="Cambria Math" panose="02040503050406030204" pitchFamily="18" charset="0"/>
                      </a:rPr>
                      <m:t>𝓛</m:t>
                    </m:r>
                  </m:oMath>
                </a14:m>
                <a:r>
                  <a:rPr lang="zh-CN" altLang="en-US" sz="1200" b="1">
                    <a:solidFill>
                      <a:srgbClr val="002060"/>
                    </a:solidFill>
                    <a:latin typeface="楷体" panose="02010609060101010101" pitchFamily="49" charset="-122"/>
                    <a:ea typeface="楷体" panose="02010609060101010101" pitchFamily="49" charset="-122"/>
                  </a:rPr>
                  <a:t>有个体常量</a:t>
                </a:r>
                <a14:m>
                  <m:oMath xmlns:m="http://schemas.openxmlformats.org/officeDocument/2006/math">
                    <m:r>
                      <a:rPr lang="en-US" altLang="zh-CN" sz="1200" b="1" i="1">
                        <a:solidFill>
                          <a:srgbClr val="002060"/>
                        </a:solidFill>
                        <a:latin typeface="Cambria Math" panose="02040503050406030204" pitchFamily="18" charset="0"/>
                      </a:rPr>
                      <m:t>𝟎</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𝟏</m:t>
                    </m:r>
                  </m:oMath>
                </a14:m>
                <a:r>
                  <a:rPr lang="zh-CN" altLang="en-US" sz="1200" b="1">
                    <a:solidFill>
                      <a:srgbClr val="002060"/>
                    </a:solidFill>
                    <a:latin typeface="楷体" panose="02010609060101010101" pitchFamily="49" charset="-122"/>
                    <a:ea typeface="楷体" panose="02010609060101010101" pitchFamily="49" charset="-122"/>
                  </a:rPr>
                  <a:t>，二元谓词符号</a:t>
                </a:r>
                <a14:m>
                  <m:oMath xmlns:m="http://schemas.openxmlformats.org/officeDocument/2006/math">
                    <m:r>
                      <a:rPr lang="en-US" altLang="zh-CN" sz="1200" b="1" i="1">
                        <a:solidFill>
                          <a:srgbClr val="002060"/>
                        </a:solidFill>
                        <a:latin typeface="Cambria Math" panose="02040503050406030204" pitchFamily="18" charset="0"/>
                      </a:rPr>
                      <m:t>≤</m:t>
                    </m:r>
                  </m:oMath>
                </a14:m>
                <a:r>
                  <a:rPr lang="zh-CN" altLang="en-US" sz="12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1200" b="1" i="1">
                        <a:solidFill>
                          <a:srgbClr val="002060"/>
                        </a:solidFill>
                        <a:latin typeface="Cambria Math" panose="02040503050406030204" pitchFamily="18" charset="0"/>
                      </a:rPr>
                      <m:t>=</m:t>
                    </m:r>
                  </m:oMath>
                </a14:m>
                <a:r>
                  <a:rPr lang="zh-CN" altLang="en-US" sz="1200" b="1">
                    <a:solidFill>
                      <a:srgbClr val="002060"/>
                    </a:solidFill>
                    <a:latin typeface="楷体" panose="02010609060101010101" pitchFamily="49" charset="-122"/>
                    <a:ea typeface="楷体" panose="02010609060101010101" pitchFamily="49" charset="-122"/>
                  </a:rPr>
                  <a:t>，二元函数符号</a:t>
                </a:r>
                <a14:m>
                  <m:oMath xmlns:m="http://schemas.openxmlformats.org/officeDocument/2006/math">
                    <m:r>
                      <a:rPr lang="en-US" altLang="zh-CN" sz="1200" b="1" i="1">
                        <a:solidFill>
                          <a:srgbClr val="002060"/>
                        </a:solidFill>
                        <a:latin typeface="Cambria Math" panose="02040503050406030204" pitchFamily="18" charset="0"/>
                      </a:rPr>
                      <m:t>+</m:t>
                    </m:r>
                  </m:oMath>
                </a14:m>
                <a:r>
                  <a:rPr lang="zh-CN" altLang="en-US" sz="12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1200" b="1" i="1">
                        <a:solidFill>
                          <a:srgbClr val="002060"/>
                        </a:solidFill>
                        <a:latin typeface="Cambria Math" panose="02040503050406030204" pitchFamily="18" charset="0"/>
                      </a:rPr>
                      <m:t>∗</m:t>
                    </m:r>
                  </m:oMath>
                </a14:m>
                <a:r>
                  <a:rPr lang="zh-CN" altLang="en-US" sz="1200" b="1">
                    <a:solidFill>
                      <a:srgbClr val="002060"/>
                    </a:solidFill>
                    <a:latin typeface="楷体" panose="02010609060101010101" pitchFamily="49" charset="-122"/>
                    <a:ea typeface="楷体" panose="02010609060101010101" pitchFamily="49" charset="-122"/>
                  </a:rPr>
                  <a:t>：</a:t>
                </a:r>
                <a:endParaRPr lang="en-US" altLang="zh-CN" sz="1200" b="1">
                  <a:solidFill>
                    <a:srgbClr val="002060"/>
                  </a:solidFill>
                  <a:latin typeface="楷体" panose="02010609060101010101" pitchFamily="49" charset="-122"/>
                  <a:ea typeface="楷体" panose="02010609060101010101" pitchFamily="49" charset="-122"/>
                </a:endParaRPr>
              </a:p>
              <a:p>
                <a:pPr algn="ctr">
                  <a:lnSpc>
                    <a:spcPts val="1800"/>
                  </a:lnSpc>
                  <a:spcBef>
                    <a:spcPts val="600"/>
                  </a:spcBef>
                </a:pPr>
                <a14:m>
                  <m:oMathPara xmlns:m="http://schemas.openxmlformats.org/officeDocument/2006/math">
                    <m:oMathParaPr>
                      <m:jc m:val="centerGroup"/>
                    </m:oMathParaPr>
                    <m:oMath xmlns:m="http://schemas.openxmlformats.org/officeDocument/2006/math">
                      <m:r>
                        <a:rPr lang="es-ES" altLang="zh-CN" sz="1200" b="1" i="1">
                          <a:solidFill>
                            <a:schemeClr val="accent2">
                              <a:lumMod val="50000"/>
                            </a:schemeClr>
                          </a:solidFill>
                          <a:latin typeface="Cambria Math" panose="02040503050406030204" pitchFamily="18" charset="0"/>
                        </a:rPr>
                        <m:t>∀</m:t>
                      </m:r>
                      <m:r>
                        <a:rPr lang="es-ES" altLang="zh-CN" sz="1200" b="1" i="1">
                          <a:solidFill>
                            <a:schemeClr val="accent2">
                              <a:lumMod val="50000"/>
                            </a:schemeClr>
                          </a:solidFill>
                          <a:latin typeface="Cambria Math" panose="02040503050406030204" pitchFamily="18" charset="0"/>
                        </a:rPr>
                        <m:t>𝒙</m:t>
                      </m:r>
                      <m:d>
                        <m:dPr>
                          <m:ctrlPr>
                            <a:rPr lang="es-ES" altLang="zh-CN" sz="1200" b="1" i="1">
                              <a:solidFill>
                                <a:schemeClr val="accent2">
                                  <a:lumMod val="50000"/>
                                </a:schemeClr>
                              </a:solidFill>
                              <a:latin typeface="Cambria Math" panose="02040503050406030204" pitchFamily="18" charset="0"/>
                            </a:rPr>
                          </m:ctrlPr>
                        </m:dPr>
                        <m:e>
                          <m:d>
                            <m:dPr>
                              <m:ctrlPr>
                                <a:rPr lang="es-ES" altLang="zh-CN" sz="1200" b="1" i="1">
                                  <a:solidFill>
                                    <a:schemeClr val="accent2">
                                      <a:lumMod val="50000"/>
                                    </a:schemeClr>
                                  </a:solidFill>
                                  <a:latin typeface="Cambria Math" panose="02040503050406030204" pitchFamily="18" charset="0"/>
                                </a:rPr>
                              </m:ctrlPr>
                            </m:dPr>
                            <m:e>
                              <m:r>
                                <a:rPr lang="es-ES" altLang="zh-CN" sz="1200" b="1" i="1">
                                  <a:solidFill>
                                    <a:schemeClr val="accent2">
                                      <a:lumMod val="50000"/>
                                    </a:schemeClr>
                                  </a:solidFill>
                                  <a:latin typeface="Cambria Math" panose="02040503050406030204" pitchFamily="18" charset="0"/>
                                </a:rPr>
                                <m:t>𝟎</m:t>
                              </m:r>
                              <m:r>
                                <a:rPr lang="es-ES" altLang="zh-CN" sz="1200" b="1" i="1">
                                  <a:solidFill>
                                    <a:schemeClr val="accent2">
                                      <a:lumMod val="50000"/>
                                    </a:schemeClr>
                                  </a:solidFill>
                                  <a:latin typeface="Cambria Math" panose="02040503050406030204" pitchFamily="18" charset="0"/>
                                </a:rPr>
                                <m:t>≤</m:t>
                              </m:r>
                              <m:r>
                                <a:rPr lang="es-ES" altLang="zh-CN" sz="1200" b="1" i="1">
                                  <a:solidFill>
                                    <a:schemeClr val="accent2">
                                      <a:lumMod val="50000"/>
                                    </a:schemeClr>
                                  </a:solidFill>
                                  <a:latin typeface="Cambria Math" panose="02040503050406030204" pitchFamily="18" charset="0"/>
                                </a:rPr>
                                <m:t>𝒙</m:t>
                              </m:r>
                            </m:e>
                          </m:d>
                          <m:r>
                            <a:rPr lang="es-ES" altLang="zh-CN" sz="1200" b="1" i="1">
                              <a:solidFill>
                                <a:schemeClr val="accent2">
                                  <a:lumMod val="50000"/>
                                </a:schemeClr>
                              </a:solidFill>
                              <a:latin typeface="Cambria Math" panose="02040503050406030204" pitchFamily="18" charset="0"/>
                            </a:rPr>
                            <m:t>→∃</m:t>
                          </m:r>
                          <m:r>
                            <a:rPr lang="es-ES" altLang="zh-CN" sz="1200" b="1" i="1">
                              <a:solidFill>
                                <a:schemeClr val="accent2">
                                  <a:lumMod val="50000"/>
                                </a:schemeClr>
                              </a:solidFill>
                              <a:latin typeface="Cambria Math" panose="02040503050406030204" pitchFamily="18" charset="0"/>
                            </a:rPr>
                            <m:t>𝒚</m:t>
                          </m:r>
                          <m:d>
                            <m:dPr>
                              <m:ctrlPr>
                                <a:rPr lang="es-ES" altLang="zh-CN" sz="1200" b="1" i="1">
                                  <a:solidFill>
                                    <a:schemeClr val="accent2">
                                      <a:lumMod val="50000"/>
                                    </a:schemeClr>
                                  </a:solidFill>
                                  <a:latin typeface="Cambria Math" panose="02040503050406030204" pitchFamily="18" charset="0"/>
                                </a:rPr>
                              </m:ctrlPr>
                            </m:dPr>
                            <m:e>
                              <m:r>
                                <a:rPr lang="es-ES" altLang="zh-CN" sz="1200" b="1" i="1">
                                  <a:solidFill>
                                    <a:schemeClr val="accent2">
                                      <a:lumMod val="50000"/>
                                    </a:schemeClr>
                                  </a:solidFill>
                                  <a:latin typeface="Cambria Math" panose="02040503050406030204" pitchFamily="18" charset="0"/>
                                </a:rPr>
                                <m:t>𝒙</m:t>
                              </m:r>
                              <m:r>
                                <a:rPr lang="es-ES" altLang="zh-CN" sz="1200" b="1" i="1">
                                  <a:solidFill>
                                    <a:schemeClr val="accent2">
                                      <a:lumMod val="50000"/>
                                    </a:schemeClr>
                                  </a:solidFill>
                                  <a:latin typeface="Cambria Math" panose="02040503050406030204" pitchFamily="18" charset="0"/>
                                </a:rPr>
                                <m:t> = </m:t>
                              </m:r>
                              <m:r>
                                <a:rPr lang="es-ES" altLang="zh-CN" sz="1200" b="1" i="1">
                                  <a:solidFill>
                                    <a:schemeClr val="accent2">
                                      <a:lumMod val="50000"/>
                                    </a:schemeClr>
                                  </a:solidFill>
                                  <a:latin typeface="Cambria Math" panose="02040503050406030204" pitchFamily="18" charset="0"/>
                                </a:rPr>
                                <m:t>𝒚</m:t>
                              </m:r>
                              <m:r>
                                <a:rPr lang="es-ES" altLang="zh-CN" sz="1200" b="1" i="1">
                                  <a:solidFill>
                                    <a:schemeClr val="accent2">
                                      <a:lumMod val="50000"/>
                                    </a:schemeClr>
                                  </a:solidFill>
                                  <a:latin typeface="Cambria Math" panose="02040503050406030204" pitchFamily="18" charset="0"/>
                                </a:rPr>
                                <m:t> ∗ </m:t>
                              </m:r>
                              <m:r>
                                <a:rPr lang="es-ES" altLang="zh-CN" sz="1200" b="1" i="1">
                                  <a:solidFill>
                                    <a:schemeClr val="accent2">
                                      <a:lumMod val="50000"/>
                                    </a:schemeClr>
                                  </a:solidFill>
                                  <a:latin typeface="Cambria Math" panose="02040503050406030204" pitchFamily="18" charset="0"/>
                                </a:rPr>
                                <m:t>𝒚</m:t>
                              </m:r>
                            </m:e>
                          </m:d>
                        </m:e>
                      </m:d>
                    </m:oMath>
                  </m:oMathPara>
                </a14:m>
                <a:endParaRPr lang="es-ES" altLang="zh-CN" sz="1200" b="1">
                  <a:solidFill>
                    <a:schemeClr val="accent2">
                      <a:lumMod val="50000"/>
                    </a:schemeClr>
                  </a:solidFill>
                </a:endParaRPr>
              </a:p>
              <a:p>
                <a:pPr algn="ctr">
                  <a:lnSpc>
                    <a:spcPts val="1800"/>
                  </a:lnSpc>
                  <a:spcBef>
                    <a:spcPts val="600"/>
                  </a:spcBef>
                </a:pPr>
                <a14:m>
                  <m:oMathPara xmlns:m="http://schemas.openxmlformats.org/officeDocument/2006/math">
                    <m:oMathParaPr>
                      <m:jc m:val="centerGroup"/>
                    </m:oMathParaPr>
                    <m:oMath xmlns:m="http://schemas.openxmlformats.org/officeDocument/2006/math">
                      <m:d>
                        <m:dPr>
                          <m:ctrlPr>
                            <a:rPr lang="es-ES" altLang="zh-CN" sz="1200" b="1" i="1">
                              <a:solidFill>
                                <a:schemeClr val="accent2">
                                  <a:lumMod val="50000"/>
                                </a:schemeClr>
                              </a:solidFill>
                              <a:latin typeface="Cambria Math" panose="02040503050406030204" pitchFamily="18" charset="0"/>
                            </a:rPr>
                          </m:ctrlPr>
                        </m:dPr>
                        <m:e>
                          <m:r>
                            <a:rPr lang="es-ES" altLang="zh-CN" sz="1200" b="1" i="1">
                              <a:solidFill>
                                <a:schemeClr val="accent2">
                                  <a:lumMod val="50000"/>
                                </a:schemeClr>
                              </a:solidFill>
                              <a:latin typeface="Cambria Math" panose="02040503050406030204" pitchFamily="18" charset="0"/>
                            </a:rPr>
                            <m:t>∃</m:t>
                          </m:r>
                          <m:r>
                            <a:rPr lang="es-ES" altLang="zh-CN" sz="1200" b="1" i="1">
                              <a:solidFill>
                                <a:schemeClr val="accent2">
                                  <a:lumMod val="50000"/>
                                </a:schemeClr>
                              </a:solidFill>
                              <a:latin typeface="Cambria Math" panose="02040503050406030204" pitchFamily="18" charset="0"/>
                            </a:rPr>
                            <m:t>𝒙</m:t>
                          </m:r>
                          <m:r>
                            <a:rPr lang="es-ES" altLang="zh-CN" sz="1200" b="1" i="1">
                              <a:solidFill>
                                <a:schemeClr val="accent2">
                                  <a:lumMod val="50000"/>
                                </a:schemeClr>
                              </a:solidFill>
                              <a:latin typeface="Cambria Math" panose="02040503050406030204" pitchFamily="18" charset="0"/>
                            </a:rPr>
                            <m:t>∀</m:t>
                          </m:r>
                          <m:r>
                            <a:rPr lang="es-ES" altLang="zh-CN" sz="1200" b="1" i="1">
                              <a:solidFill>
                                <a:schemeClr val="accent2">
                                  <a:lumMod val="50000"/>
                                </a:schemeClr>
                              </a:solidFill>
                              <a:latin typeface="Cambria Math" panose="02040503050406030204" pitchFamily="18" charset="0"/>
                            </a:rPr>
                            <m:t>𝒚</m:t>
                          </m:r>
                          <m:d>
                            <m:dPr>
                              <m:ctrlPr>
                                <a:rPr lang="es-ES" altLang="zh-CN" sz="1200" b="1" i="1">
                                  <a:solidFill>
                                    <a:schemeClr val="accent2">
                                      <a:lumMod val="50000"/>
                                    </a:schemeClr>
                                  </a:solidFill>
                                  <a:latin typeface="Cambria Math" panose="02040503050406030204" pitchFamily="18" charset="0"/>
                                </a:rPr>
                              </m:ctrlPr>
                            </m:dPr>
                            <m:e>
                              <m:r>
                                <a:rPr lang="es-ES" altLang="zh-CN" sz="1200" b="1" i="1">
                                  <a:solidFill>
                                    <a:schemeClr val="accent2">
                                      <a:lumMod val="50000"/>
                                    </a:schemeClr>
                                  </a:solidFill>
                                  <a:latin typeface="Cambria Math" panose="02040503050406030204" pitchFamily="18" charset="0"/>
                                </a:rPr>
                                <m:t>𝒙</m:t>
                              </m:r>
                              <m:r>
                                <a:rPr lang="es-ES" altLang="zh-CN" sz="1200" b="1" i="1">
                                  <a:solidFill>
                                    <a:schemeClr val="accent2">
                                      <a:lumMod val="50000"/>
                                    </a:schemeClr>
                                  </a:solidFill>
                                  <a:latin typeface="Cambria Math" panose="02040503050406030204" pitchFamily="18" charset="0"/>
                                </a:rPr>
                                <m:t> + </m:t>
                              </m:r>
                              <m:r>
                                <a:rPr lang="es-ES" altLang="zh-CN" sz="1200" b="1" i="1">
                                  <a:solidFill>
                                    <a:schemeClr val="accent2">
                                      <a:lumMod val="50000"/>
                                    </a:schemeClr>
                                  </a:solidFill>
                                  <a:latin typeface="Cambria Math" panose="02040503050406030204" pitchFamily="18" charset="0"/>
                                </a:rPr>
                                <m:t>𝒚</m:t>
                              </m:r>
                              <m:r>
                                <a:rPr lang="es-ES" altLang="zh-CN" sz="1200" b="1" i="1">
                                  <a:solidFill>
                                    <a:schemeClr val="accent2">
                                      <a:lumMod val="50000"/>
                                    </a:schemeClr>
                                  </a:solidFill>
                                  <a:latin typeface="Cambria Math" panose="02040503050406030204" pitchFamily="18" charset="0"/>
                                </a:rPr>
                                <m:t> = </m:t>
                              </m:r>
                              <m:r>
                                <a:rPr lang="es-ES" altLang="zh-CN" sz="1200" b="1" i="1">
                                  <a:solidFill>
                                    <a:schemeClr val="accent2">
                                      <a:lumMod val="50000"/>
                                    </a:schemeClr>
                                  </a:solidFill>
                                  <a:latin typeface="Cambria Math" panose="02040503050406030204" pitchFamily="18" charset="0"/>
                                </a:rPr>
                                <m:t>𝒚</m:t>
                              </m:r>
                            </m:e>
                          </m:d>
                          <m:r>
                            <a:rPr lang="es-ES" altLang="zh-CN" sz="1200" b="1" i="1">
                              <a:solidFill>
                                <a:schemeClr val="accent2">
                                  <a:lumMod val="50000"/>
                                </a:schemeClr>
                              </a:solidFill>
                              <a:latin typeface="Cambria Math" panose="02040503050406030204" pitchFamily="18" charset="0"/>
                            </a:rPr>
                            <m:t>∧∀</m:t>
                          </m:r>
                          <m:r>
                            <a:rPr lang="es-ES" altLang="zh-CN" sz="1200" b="1" i="1">
                              <a:solidFill>
                                <a:schemeClr val="accent2">
                                  <a:lumMod val="50000"/>
                                </a:schemeClr>
                              </a:solidFill>
                              <a:latin typeface="Cambria Math" panose="02040503050406030204" pitchFamily="18" charset="0"/>
                            </a:rPr>
                            <m:t>𝒙</m:t>
                          </m:r>
                          <m:r>
                            <a:rPr lang="es-ES" altLang="zh-CN" sz="1200" b="1" i="1">
                              <a:solidFill>
                                <a:schemeClr val="accent2">
                                  <a:lumMod val="50000"/>
                                </a:schemeClr>
                              </a:solidFill>
                              <a:latin typeface="Cambria Math" panose="02040503050406030204" pitchFamily="18" charset="0"/>
                            </a:rPr>
                            <m:t>∃</m:t>
                          </m:r>
                          <m:r>
                            <a:rPr lang="es-ES" altLang="zh-CN" sz="1200" b="1" i="1">
                              <a:solidFill>
                                <a:schemeClr val="accent2">
                                  <a:lumMod val="50000"/>
                                </a:schemeClr>
                              </a:solidFill>
                              <a:latin typeface="Cambria Math" panose="02040503050406030204" pitchFamily="18" charset="0"/>
                            </a:rPr>
                            <m:t>𝒚</m:t>
                          </m:r>
                          <m:d>
                            <m:dPr>
                              <m:ctrlPr>
                                <a:rPr lang="es-ES" altLang="zh-CN" sz="1200" b="1" i="1">
                                  <a:solidFill>
                                    <a:schemeClr val="accent2">
                                      <a:lumMod val="50000"/>
                                    </a:schemeClr>
                                  </a:solidFill>
                                  <a:latin typeface="Cambria Math" panose="02040503050406030204" pitchFamily="18" charset="0"/>
                                </a:rPr>
                              </m:ctrlPr>
                            </m:dPr>
                            <m:e>
                              <m:r>
                                <a:rPr lang="es-ES" altLang="zh-CN" sz="1200" b="1" i="1">
                                  <a:solidFill>
                                    <a:schemeClr val="accent2">
                                      <a:lumMod val="50000"/>
                                    </a:schemeClr>
                                  </a:solidFill>
                                  <a:latin typeface="Cambria Math" panose="02040503050406030204" pitchFamily="18" charset="0"/>
                                </a:rPr>
                                <m:t>𝒙</m:t>
                              </m:r>
                              <m:r>
                                <a:rPr lang="es-ES" altLang="zh-CN" sz="1200" b="1" i="1">
                                  <a:solidFill>
                                    <a:schemeClr val="accent2">
                                      <a:lumMod val="50000"/>
                                    </a:schemeClr>
                                  </a:solidFill>
                                  <a:latin typeface="Cambria Math" panose="02040503050406030204" pitchFamily="18" charset="0"/>
                                </a:rPr>
                                <m:t> ∗ </m:t>
                              </m:r>
                              <m:r>
                                <a:rPr lang="es-ES" altLang="zh-CN" sz="1200" b="1" i="1">
                                  <a:solidFill>
                                    <a:schemeClr val="accent2">
                                      <a:lumMod val="50000"/>
                                    </a:schemeClr>
                                  </a:solidFill>
                                  <a:latin typeface="Cambria Math" panose="02040503050406030204" pitchFamily="18" charset="0"/>
                                </a:rPr>
                                <m:t>𝒚</m:t>
                              </m:r>
                              <m:r>
                                <a:rPr lang="es-ES" altLang="zh-CN" sz="1200" b="1" i="1">
                                  <a:solidFill>
                                    <a:schemeClr val="accent2">
                                      <a:lumMod val="50000"/>
                                    </a:schemeClr>
                                  </a:solidFill>
                                  <a:latin typeface="Cambria Math" panose="02040503050406030204" pitchFamily="18" charset="0"/>
                                </a:rPr>
                                <m:t> = </m:t>
                              </m:r>
                              <m:r>
                                <a:rPr lang="es-ES" altLang="zh-CN" sz="1200" b="1" i="1">
                                  <a:solidFill>
                                    <a:schemeClr val="accent2">
                                      <a:lumMod val="50000"/>
                                    </a:schemeClr>
                                  </a:solidFill>
                                  <a:latin typeface="Cambria Math" panose="02040503050406030204" pitchFamily="18" charset="0"/>
                                </a:rPr>
                                <m:t>𝟏</m:t>
                              </m:r>
                            </m:e>
                          </m:d>
                        </m:e>
                      </m:d>
                    </m:oMath>
                  </m:oMathPara>
                </a14:m>
                <a:endParaRPr lang="es-ES" altLang="zh-CN" sz="12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C20AC74E-69B9-4DF2-8C96-10F54AE4E977}"/>
                  </a:ext>
                </a:extLst>
              </p:cNvPr>
              <p:cNvSpPr txBox="1">
                <a:spLocks noRot="1" noChangeAspect="1" noMove="1" noResize="1" noEditPoints="1" noAdjustHandles="1" noChangeArrowheads="1" noChangeShapeType="1" noTextEdit="1"/>
              </p:cNvSpPr>
              <p:nvPr/>
            </p:nvSpPr>
            <p:spPr>
              <a:xfrm>
                <a:off x="652088" y="895499"/>
                <a:ext cx="3446137" cy="1015663"/>
              </a:xfrm>
              <a:prstGeom prst="rect">
                <a:avLst/>
              </a:prstGeom>
              <a:blipFill>
                <a:blip r:embed="rId2"/>
                <a:stretch>
                  <a:fillRect l="-1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CE78D0B-659E-4415-9ADE-D8AE069F7B89}"/>
                  </a:ext>
                </a:extLst>
              </p:cNvPr>
              <p:cNvSpPr txBox="1"/>
              <p:nvPr/>
            </p:nvSpPr>
            <p:spPr>
              <a:xfrm>
                <a:off x="4457153" y="895499"/>
                <a:ext cx="4034758" cy="1023357"/>
              </a:xfrm>
              <a:prstGeom prst="rect">
                <a:avLst/>
              </a:prstGeom>
              <a:solidFill>
                <a:schemeClr val="accent2">
                  <a:lumMod val="20000"/>
                  <a:lumOff val="80000"/>
                  <a:alpha val="25000"/>
                </a:schemeClr>
              </a:solidFill>
              <a:ln w="12700">
                <a:solidFill>
                  <a:schemeClr val="accent1">
                    <a:shade val="50000"/>
                  </a:schemeClr>
                </a:solidFill>
                <a:prstDash val="sysDash"/>
              </a:ln>
            </p:spPr>
            <p:txBody>
              <a:bodyPr wrap="square" rtlCol="0">
                <a:spAutoFit/>
              </a:bodyPr>
              <a:lstStyle/>
              <a:p>
                <a:pPr>
                  <a:spcBef>
                    <a:spcPts val="450"/>
                  </a:spcBef>
                </a:pPr>
                <a:r>
                  <a:rPr lang="zh-CN" altLang="en-US" sz="1200" b="1">
                    <a:solidFill>
                      <a:srgbClr val="002060"/>
                    </a:solidFill>
                    <a:latin typeface="楷体" panose="02010609060101010101" pitchFamily="49" charset="-122"/>
                    <a:ea typeface="楷体" panose="02010609060101010101" pitchFamily="49" charset="-122"/>
                  </a:rPr>
                  <a:t>给定这些公式的一个解释，论域是自然数集</a:t>
                </a:r>
                <a14:m>
                  <m:oMath xmlns:m="http://schemas.openxmlformats.org/officeDocument/2006/math">
                    <m:r>
                      <a:rPr lang="en-US" altLang="zh-CN" sz="1200" b="1" i="1">
                        <a:solidFill>
                          <a:srgbClr val="002060"/>
                        </a:solidFill>
                        <a:latin typeface="Cambria Math" panose="02040503050406030204" pitchFamily="18" charset="0"/>
                        <a:ea typeface="Cambria Math" panose="02040503050406030204" pitchFamily="18" charset="0"/>
                      </a:rPr>
                      <m:t>ℕ</m:t>
                    </m:r>
                  </m:oMath>
                </a14:m>
                <a:endParaRPr lang="en-US" altLang="zh-CN" sz="1200" b="1">
                  <a:solidFill>
                    <a:srgbClr val="002060"/>
                  </a:solidFill>
                  <a:latin typeface="楷体" panose="02010609060101010101" pitchFamily="49" charset="-122"/>
                  <a:ea typeface="楷体" panose="02010609060101010101" pitchFamily="49" charset="-122"/>
                </a:endParaRPr>
              </a:p>
              <a:p>
                <a:pPr marL="214313" indent="-214313">
                  <a:spcBef>
                    <a:spcPts val="450"/>
                  </a:spcBef>
                  <a:buFont typeface="Arial" panose="020B0604020202020204" pitchFamily="34" charset="0"/>
                  <a:buChar char="•"/>
                </a:pPr>
                <a:r>
                  <a:rPr lang="zh-CN" altLang="en-US" sz="1200" b="1">
                    <a:solidFill>
                      <a:schemeClr val="accent6">
                        <a:lumMod val="50000"/>
                      </a:schemeClr>
                    </a:solidFill>
                    <a:latin typeface="宋体" panose="02010600030101010101" pitchFamily="2" charset="-122"/>
                    <a:ea typeface="宋体" panose="02010600030101010101" pitchFamily="2" charset="-122"/>
                  </a:rPr>
                  <a:t>常量符号</a:t>
                </a:r>
                <a14:m>
                  <m:oMath xmlns:m="http://schemas.openxmlformats.org/officeDocument/2006/math">
                    <m:r>
                      <a:rPr lang="en-US" altLang="zh-CN" sz="1200" b="1" i="1">
                        <a:solidFill>
                          <a:schemeClr val="accent6">
                            <a:lumMod val="50000"/>
                          </a:schemeClr>
                        </a:solidFill>
                        <a:latin typeface="Cambria Math" panose="02040503050406030204" pitchFamily="18" charset="0"/>
                      </a:rPr>
                      <m:t>𝟎</m:t>
                    </m:r>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𝟏</m:t>
                    </m:r>
                  </m:oMath>
                </a14:m>
                <a:r>
                  <a:rPr lang="zh-CN" altLang="en-US" sz="1200" b="1">
                    <a:solidFill>
                      <a:schemeClr val="accent6">
                        <a:lumMod val="50000"/>
                      </a:schemeClr>
                    </a:solidFill>
                    <a:latin typeface="宋体" panose="02010600030101010101" pitchFamily="2" charset="-122"/>
                    <a:ea typeface="宋体" panose="02010600030101010101" pitchFamily="2" charset="-122"/>
                  </a:rPr>
                  <a:t>分别解释为自然数</a:t>
                </a:r>
                <a14:m>
                  <m:oMath xmlns:m="http://schemas.openxmlformats.org/officeDocument/2006/math">
                    <m:r>
                      <a:rPr lang="en-US" altLang="zh-CN" sz="1200" b="1" i="1">
                        <a:solidFill>
                          <a:schemeClr val="accent6">
                            <a:lumMod val="50000"/>
                          </a:schemeClr>
                        </a:solidFill>
                        <a:latin typeface="Cambria Math" panose="02040503050406030204" pitchFamily="18" charset="0"/>
                      </a:rPr>
                      <m:t>𝟎</m:t>
                    </m:r>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𝟏</m:t>
                    </m:r>
                  </m:oMath>
                </a14:m>
                <a:endParaRPr lang="en-US" altLang="zh-CN" sz="1200" b="1">
                  <a:solidFill>
                    <a:schemeClr val="accent6">
                      <a:lumMod val="50000"/>
                    </a:schemeClr>
                  </a:solidFill>
                  <a:latin typeface="宋体" panose="02010600030101010101" pitchFamily="2" charset="-122"/>
                  <a:ea typeface="宋体" panose="02010600030101010101" pitchFamily="2" charset="-122"/>
                </a:endParaRPr>
              </a:p>
              <a:p>
                <a:pPr marL="214313" indent="-214313">
                  <a:spcBef>
                    <a:spcPts val="450"/>
                  </a:spcBef>
                  <a:buFont typeface="Arial" panose="020B0604020202020204" pitchFamily="34" charset="0"/>
                  <a:buChar char="•"/>
                </a:pPr>
                <a:r>
                  <a:rPr lang="zh-CN" altLang="en-US" sz="1200" b="1">
                    <a:solidFill>
                      <a:schemeClr val="accent6">
                        <a:lumMod val="50000"/>
                      </a:schemeClr>
                    </a:solidFill>
                    <a:latin typeface="宋体" panose="02010600030101010101" pitchFamily="2" charset="-122"/>
                    <a:ea typeface="宋体" panose="02010600030101010101" pitchFamily="2" charset="-122"/>
                  </a:rPr>
                  <a:t>二元函数符号</a:t>
                </a:r>
                <a14:m>
                  <m:oMath xmlns:m="http://schemas.openxmlformats.org/officeDocument/2006/math">
                    <m:r>
                      <a:rPr lang="en-US" altLang="zh-CN" sz="1200" b="1" i="1">
                        <a:solidFill>
                          <a:schemeClr val="accent6">
                            <a:lumMod val="50000"/>
                          </a:schemeClr>
                        </a:solidFill>
                        <a:latin typeface="Cambria Math" panose="02040503050406030204" pitchFamily="18" charset="0"/>
                      </a:rPr>
                      <m:t>+</m:t>
                    </m:r>
                  </m:oMath>
                </a14:m>
                <a:r>
                  <a:rPr lang="zh-CN" altLang="en-US" sz="1200" b="1">
                    <a:solidFill>
                      <a:schemeClr val="accent6">
                        <a:lumMod val="50000"/>
                      </a:schemeClr>
                    </a:solidFill>
                    <a:latin typeface="宋体" panose="02010600030101010101" pitchFamily="2" charset="-122"/>
                    <a:ea typeface="宋体" panose="02010600030101010101" pitchFamily="2" charset="-122"/>
                  </a:rPr>
                  <a:t>和</a:t>
                </a:r>
                <a14:m>
                  <m:oMath xmlns:m="http://schemas.openxmlformats.org/officeDocument/2006/math">
                    <m:r>
                      <a:rPr lang="en-US" altLang="zh-CN" sz="1200" b="1" i="1">
                        <a:solidFill>
                          <a:schemeClr val="accent6">
                            <a:lumMod val="50000"/>
                          </a:schemeClr>
                        </a:solidFill>
                        <a:latin typeface="Cambria Math" panose="02040503050406030204" pitchFamily="18" charset="0"/>
                      </a:rPr>
                      <m:t>∗</m:t>
                    </m:r>
                  </m:oMath>
                </a14:m>
                <a:r>
                  <a:rPr lang="zh-CN" altLang="en-US" sz="1200" b="1">
                    <a:solidFill>
                      <a:schemeClr val="accent6">
                        <a:lumMod val="50000"/>
                      </a:schemeClr>
                    </a:solidFill>
                    <a:latin typeface="宋体" panose="02010600030101010101" pitchFamily="2" charset="-122"/>
                    <a:ea typeface="宋体" panose="02010600030101010101" pitchFamily="2" charset="-122"/>
                  </a:rPr>
                  <a:t>分别解释为</a:t>
                </a:r>
                <a14:m>
                  <m:oMath xmlns:m="http://schemas.openxmlformats.org/officeDocument/2006/math">
                    <m:r>
                      <a:rPr lang="en-US" altLang="zh-CN" sz="1200" b="1" i="1">
                        <a:solidFill>
                          <a:schemeClr val="accent6">
                            <a:lumMod val="50000"/>
                          </a:schemeClr>
                        </a:solidFill>
                        <a:latin typeface="Cambria Math" panose="02040503050406030204" pitchFamily="18" charset="0"/>
                      </a:rPr>
                      <m:t>ℕ</m:t>
                    </m:r>
                  </m:oMath>
                </a14:m>
                <a:r>
                  <a:rPr lang="zh-CN" altLang="en-US" sz="1200" b="1">
                    <a:solidFill>
                      <a:schemeClr val="accent6">
                        <a:lumMod val="50000"/>
                      </a:schemeClr>
                    </a:solidFill>
                    <a:latin typeface="宋体" panose="02010600030101010101" pitchFamily="2" charset="-122"/>
                    <a:ea typeface="宋体" panose="02010600030101010101" pitchFamily="2" charset="-122"/>
                  </a:rPr>
                  <a:t>上的加法和乘法运算</a:t>
                </a:r>
                <a:endParaRPr lang="en-US" altLang="zh-CN" sz="1200" b="1">
                  <a:solidFill>
                    <a:schemeClr val="accent6">
                      <a:lumMod val="50000"/>
                    </a:schemeClr>
                  </a:solidFill>
                  <a:latin typeface="宋体" panose="02010600030101010101" pitchFamily="2" charset="-122"/>
                  <a:ea typeface="宋体" panose="02010600030101010101" pitchFamily="2" charset="-122"/>
                </a:endParaRPr>
              </a:p>
              <a:p>
                <a:pPr marL="214313" indent="-214313">
                  <a:spcBef>
                    <a:spcPts val="450"/>
                  </a:spcBef>
                  <a:buFont typeface="Arial" panose="020B0604020202020204" pitchFamily="34" charset="0"/>
                  <a:buChar char="•"/>
                </a:pPr>
                <a:r>
                  <a:rPr lang="zh-CN" altLang="en-US" sz="1200" b="1">
                    <a:solidFill>
                      <a:schemeClr val="accent6">
                        <a:lumMod val="50000"/>
                      </a:schemeClr>
                    </a:solidFill>
                    <a:latin typeface="宋体" panose="02010600030101010101" pitchFamily="2" charset="-122"/>
                    <a:ea typeface="宋体" panose="02010600030101010101" pitchFamily="2" charset="-122"/>
                  </a:rPr>
                  <a:t>二元谓词符号</a:t>
                </a:r>
                <a14:m>
                  <m:oMath xmlns:m="http://schemas.openxmlformats.org/officeDocument/2006/math">
                    <m:r>
                      <a:rPr lang="en-US" altLang="zh-CN" sz="1200" b="1" i="1">
                        <a:solidFill>
                          <a:schemeClr val="accent6">
                            <a:lumMod val="50000"/>
                          </a:schemeClr>
                        </a:solidFill>
                        <a:latin typeface="Cambria Math" panose="02040503050406030204" pitchFamily="18" charset="0"/>
                      </a:rPr>
                      <m:t>≤, =</m:t>
                    </m:r>
                  </m:oMath>
                </a14:m>
                <a:r>
                  <a:rPr lang="zh-CN" altLang="en-US" sz="1200" b="1">
                    <a:solidFill>
                      <a:schemeClr val="accent6">
                        <a:lumMod val="50000"/>
                      </a:schemeClr>
                    </a:solidFill>
                    <a:latin typeface="宋体" panose="02010600030101010101" pitchFamily="2" charset="-122"/>
                    <a:ea typeface="宋体" panose="02010600030101010101" pitchFamily="2" charset="-122"/>
                  </a:rPr>
                  <a:t>分别解释</a:t>
                </a:r>
                <a14:m>
                  <m:oMath xmlns:m="http://schemas.openxmlformats.org/officeDocument/2006/math">
                    <m:r>
                      <a:rPr lang="en-US" altLang="zh-CN" sz="1200" b="1" i="1">
                        <a:solidFill>
                          <a:schemeClr val="accent6">
                            <a:lumMod val="50000"/>
                          </a:schemeClr>
                        </a:solidFill>
                        <a:latin typeface="Cambria Math" panose="02040503050406030204" pitchFamily="18" charset="0"/>
                      </a:rPr>
                      <m:t>ℕ</m:t>
                    </m:r>
                  </m:oMath>
                </a14:m>
                <a:r>
                  <a:rPr lang="zh-CN" altLang="en-US" sz="1200" b="1">
                    <a:solidFill>
                      <a:schemeClr val="accent6">
                        <a:lumMod val="50000"/>
                      </a:schemeClr>
                    </a:solidFill>
                    <a:latin typeface="宋体" panose="02010600030101010101" pitchFamily="2" charset="-122"/>
                    <a:ea typeface="宋体" panose="02010600030101010101" pitchFamily="2" charset="-122"/>
                  </a:rPr>
                  <a:t>上的小于等于和相等关系</a:t>
                </a:r>
              </a:p>
            </p:txBody>
          </p:sp>
        </mc:Choice>
        <mc:Fallback xmlns="">
          <p:sp>
            <p:nvSpPr>
              <p:cNvPr id="9" name="文本框 8">
                <a:extLst>
                  <a:ext uri="{FF2B5EF4-FFF2-40B4-BE49-F238E27FC236}">
                    <a16:creationId xmlns:a16="http://schemas.microsoft.com/office/drawing/2014/main" id="{2CE78D0B-659E-4415-9ADE-D8AE069F7B89}"/>
                  </a:ext>
                </a:extLst>
              </p:cNvPr>
              <p:cNvSpPr txBox="1">
                <a:spLocks noRot="1" noChangeAspect="1" noMove="1" noResize="1" noEditPoints="1" noAdjustHandles="1" noChangeArrowheads="1" noChangeShapeType="1" noTextEdit="1"/>
              </p:cNvSpPr>
              <p:nvPr/>
            </p:nvSpPr>
            <p:spPr>
              <a:xfrm>
                <a:off x="4457153" y="895499"/>
                <a:ext cx="4034758" cy="1023357"/>
              </a:xfrm>
              <a:prstGeom prst="rect">
                <a:avLst/>
              </a:prstGeom>
              <a:blipFill>
                <a:blip r:embed="rId3"/>
                <a:stretch>
                  <a:fillRect b="-2941"/>
                </a:stretch>
              </a:blipFill>
              <a:ln w="12700">
                <a:solidFill>
                  <a:schemeClr val="accent1">
                    <a:shade val="5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B784997-9A64-475A-8235-2DD7E3FCD6B6}"/>
                  </a:ext>
                </a:extLst>
              </p:cNvPr>
              <p:cNvSpPr txBox="1"/>
              <p:nvPr/>
            </p:nvSpPr>
            <p:spPr>
              <a:xfrm>
                <a:off x="652088" y="2128316"/>
                <a:ext cx="3446138" cy="2401298"/>
              </a:xfrm>
              <a:prstGeom prst="rect">
                <a:avLst/>
              </a:prstGeom>
              <a:solidFill>
                <a:schemeClr val="accent5">
                  <a:lumMod val="20000"/>
                  <a:lumOff val="80000"/>
                  <a:alpha val="50000"/>
                </a:schemeClr>
              </a:solidFill>
            </p:spPr>
            <p:txBody>
              <a:bodyPr wrap="square" rtlCol="0">
                <a:spAutoFit/>
              </a:bodyPr>
              <a:lstStyle/>
              <a:p>
                <a:pPr marL="214313" indent="-214313">
                  <a:lnSpc>
                    <a:spcPts val="1800"/>
                  </a:lnSpc>
                  <a:spcBef>
                    <a:spcPts val="45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常出现模型中的符号与非逻辑符号集中符号相同的情况</a:t>
                </a:r>
              </a:p>
              <a:p>
                <a:pPr marL="557213" lvl="1" indent="-214313">
                  <a:lnSpc>
                    <a:spcPts val="1800"/>
                  </a:lnSpc>
                  <a:spcBef>
                    <a:spcPts val="450"/>
                  </a:spcBef>
                  <a:buFont typeface="Arial" panose="020B0604020202020204" pitchFamily="34" charset="0"/>
                  <a:buChar char="•"/>
                </a:pPr>
                <a:r>
                  <a:rPr lang="zh-CN" altLang="en-US" sz="1200" b="1">
                    <a:solidFill>
                      <a:schemeClr val="accent6">
                        <a:lumMod val="50000"/>
                      </a:schemeClr>
                    </a:solidFill>
                    <a:latin typeface="等线" panose="02010600030101010101" pitchFamily="2" charset="-122"/>
                    <a:ea typeface="等线" panose="02010600030101010101" pitchFamily="2" charset="-122"/>
                  </a:rPr>
                  <a:t>因为该模型是非逻辑符号</a:t>
                </a:r>
                <a:r>
                  <a:rPr lang="zh-CN" altLang="en-US" sz="1200" b="1">
                    <a:solidFill>
                      <a:srgbClr val="C00000"/>
                    </a:solidFill>
                    <a:latin typeface="等线" panose="02010600030101010101" pitchFamily="2" charset="-122"/>
                    <a:ea typeface="等线" panose="02010600030101010101" pitchFamily="2" charset="-122"/>
                  </a:rPr>
                  <a:t>最自然的解释</a:t>
                </a:r>
              </a:p>
              <a:p>
                <a:pPr marL="214313" indent="-214313">
                  <a:lnSpc>
                    <a:spcPts val="1800"/>
                  </a:lnSpc>
                  <a:spcBef>
                    <a:spcPts val="45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非逻辑符号集的符号仅仅是符号，而模型中的符号已经预先赋予了含义</a:t>
                </a:r>
              </a:p>
              <a:p>
                <a:pPr marL="557213" lvl="1" indent="-214313">
                  <a:lnSpc>
                    <a:spcPts val="1800"/>
                  </a:lnSpc>
                  <a:spcBef>
                    <a:spcPts val="450"/>
                  </a:spcBef>
                  <a:buFont typeface="Arial" panose="020B0604020202020204" pitchFamily="34" charset="0"/>
                  <a:buChar char="•"/>
                </a:pPr>
                <a:r>
                  <a:rPr lang="zh-CN" altLang="en-US" sz="1200" b="1">
                    <a:solidFill>
                      <a:schemeClr val="accent6">
                        <a:lumMod val="50000"/>
                      </a:schemeClr>
                    </a:solidFill>
                    <a:latin typeface="+mn-ea"/>
                  </a:rPr>
                  <a:t>作为公式的个体常量符号</a:t>
                </a:r>
                <a14:m>
                  <m:oMath xmlns:m="http://schemas.openxmlformats.org/officeDocument/2006/math">
                    <m:r>
                      <a:rPr lang="en-US" altLang="zh-CN" sz="1200" b="1" i="1">
                        <a:solidFill>
                          <a:schemeClr val="accent6">
                            <a:lumMod val="50000"/>
                          </a:schemeClr>
                        </a:solidFill>
                        <a:latin typeface="Cambria Math" panose="02040503050406030204" pitchFamily="18" charset="0"/>
                      </a:rPr>
                      <m:t>𝟎</m:t>
                    </m:r>
                  </m:oMath>
                </a14:m>
                <a:r>
                  <a:rPr lang="zh-CN" altLang="en-US" sz="1200" b="1">
                    <a:solidFill>
                      <a:schemeClr val="accent6">
                        <a:lumMod val="50000"/>
                      </a:schemeClr>
                    </a:solidFill>
                    <a:latin typeface="+mn-ea"/>
                  </a:rPr>
                  <a:t>，</a:t>
                </a:r>
                <a:r>
                  <a:rPr lang="zh-CN" altLang="en-US" sz="1200" b="1">
                    <a:solidFill>
                      <a:srgbClr val="C00000"/>
                    </a:solidFill>
                    <a:latin typeface="+mn-ea"/>
                  </a:rPr>
                  <a:t>仅仅是符号</a:t>
                </a:r>
                <a:r>
                  <a:rPr lang="zh-CN" altLang="en-US" sz="1200" b="1">
                    <a:solidFill>
                      <a:schemeClr val="accent6">
                        <a:lumMod val="50000"/>
                      </a:schemeClr>
                    </a:solidFill>
                    <a:latin typeface="+mn-ea"/>
                  </a:rPr>
                  <a:t>，没有含义</a:t>
                </a:r>
              </a:p>
              <a:p>
                <a:pPr marL="557213" lvl="1" indent="-214313">
                  <a:lnSpc>
                    <a:spcPts val="1800"/>
                  </a:lnSpc>
                  <a:spcBef>
                    <a:spcPts val="450"/>
                  </a:spcBef>
                  <a:buFont typeface="Arial" panose="020B0604020202020204" pitchFamily="34" charset="0"/>
                  <a:buChar char="•"/>
                </a:pPr>
                <a:r>
                  <a:rPr lang="zh-CN" altLang="en-US" sz="1200" b="1">
                    <a:solidFill>
                      <a:schemeClr val="accent6">
                        <a:lumMod val="50000"/>
                      </a:schemeClr>
                    </a:solidFill>
                    <a:latin typeface="+mn-ea"/>
                  </a:rPr>
                  <a:t>作为以自然数集为论域的解释，</a:t>
                </a:r>
                <a14:m>
                  <m:oMath xmlns:m="http://schemas.openxmlformats.org/officeDocument/2006/math">
                    <m:r>
                      <a:rPr lang="en-US" altLang="zh-CN" sz="1200" b="1" i="1">
                        <a:solidFill>
                          <a:schemeClr val="accent6">
                            <a:lumMod val="50000"/>
                          </a:schemeClr>
                        </a:solidFill>
                        <a:latin typeface="Cambria Math" panose="02040503050406030204" pitchFamily="18" charset="0"/>
                      </a:rPr>
                      <m:t>𝟎</m:t>
                    </m:r>
                  </m:oMath>
                </a14:m>
                <a:r>
                  <a:rPr lang="zh-CN" altLang="en-US" sz="1200" b="1">
                    <a:solidFill>
                      <a:srgbClr val="C00000"/>
                    </a:solidFill>
                    <a:latin typeface="+mn-ea"/>
                  </a:rPr>
                  <a:t>不仅仅是符号</a:t>
                </a:r>
                <a:r>
                  <a:rPr lang="zh-CN" altLang="en-US" sz="1200" b="1">
                    <a:solidFill>
                      <a:schemeClr val="accent6">
                        <a:lumMod val="50000"/>
                      </a:schemeClr>
                    </a:solidFill>
                    <a:latin typeface="+mn-ea"/>
                  </a:rPr>
                  <a:t>，且是人们熟知的那个自然数</a:t>
                </a:r>
                <a14:m>
                  <m:oMath xmlns:m="http://schemas.openxmlformats.org/officeDocument/2006/math">
                    <m:r>
                      <a:rPr lang="en-US" altLang="zh-CN" sz="1200" b="1" i="1">
                        <a:solidFill>
                          <a:schemeClr val="accent6">
                            <a:lumMod val="50000"/>
                          </a:schemeClr>
                        </a:solidFill>
                        <a:latin typeface="Cambria Math" panose="02040503050406030204" pitchFamily="18" charset="0"/>
                      </a:rPr>
                      <m:t>𝟎</m:t>
                    </m:r>
                  </m:oMath>
                </a14:m>
                <a:endParaRPr lang="en-US" altLang="zh-CN" sz="1200" b="1">
                  <a:solidFill>
                    <a:schemeClr val="accent6">
                      <a:lumMod val="50000"/>
                    </a:schemeClr>
                  </a:solidFill>
                  <a:latin typeface="+mn-ea"/>
                </a:endParaRPr>
              </a:p>
            </p:txBody>
          </p:sp>
        </mc:Choice>
        <mc:Fallback xmlns="">
          <p:sp>
            <p:nvSpPr>
              <p:cNvPr id="10" name="文本框 9">
                <a:extLst>
                  <a:ext uri="{FF2B5EF4-FFF2-40B4-BE49-F238E27FC236}">
                    <a16:creationId xmlns:a16="http://schemas.microsoft.com/office/drawing/2014/main" id="{0B784997-9A64-475A-8235-2DD7E3FCD6B6}"/>
                  </a:ext>
                </a:extLst>
              </p:cNvPr>
              <p:cNvSpPr txBox="1">
                <a:spLocks noRot="1" noChangeAspect="1" noMove="1" noResize="1" noEditPoints="1" noAdjustHandles="1" noChangeArrowheads="1" noChangeShapeType="1" noTextEdit="1"/>
              </p:cNvSpPr>
              <p:nvPr/>
            </p:nvSpPr>
            <p:spPr>
              <a:xfrm>
                <a:off x="652088" y="2128316"/>
                <a:ext cx="3446138" cy="2401298"/>
              </a:xfrm>
              <a:prstGeom prst="rect">
                <a:avLst/>
              </a:prstGeom>
              <a:blipFill>
                <a:blip r:embed="rId4"/>
                <a:stretch>
                  <a:fillRect r="-4425" b="-1523"/>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DD560214-4F4F-41E4-AF7A-F37599EB2792}"/>
              </a:ext>
            </a:extLst>
          </p:cNvPr>
          <p:cNvSpPr txBox="1"/>
          <p:nvPr/>
        </p:nvSpPr>
        <p:spPr>
          <a:xfrm>
            <a:off x="4457153" y="2128316"/>
            <a:ext cx="4034757" cy="2391360"/>
          </a:xfrm>
          <a:prstGeom prst="rect">
            <a:avLst/>
          </a:prstGeom>
          <a:solidFill>
            <a:schemeClr val="accent2">
              <a:lumMod val="20000"/>
              <a:lumOff val="80000"/>
              <a:alpha val="25000"/>
            </a:schemeClr>
          </a:solidFill>
        </p:spPr>
        <p:txBody>
          <a:bodyPr wrap="square" rtlCol="0">
            <a:spAutoFit/>
          </a:bodyPr>
          <a:lstStyle/>
          <a:p>
            <a:pPr algn="ctr">
              <a:lnSpc>
                <a:spcPts val="1900"/>
              </a:lnSpc>
              <a:spcBef>
                <a:spcPts val="600"/>
              </a:spcBef>
            </a:pPr>
            <a:r>
              <a:rPr lang="zh-CN" altLang="en-US" sz="1400" b="1">
                <a:solidFill>
                  <a:srgbClr val="C00000"/>
                </a:solidFill>
              </a:rPr>
              <a:t>对象语言</a:t>
            </a:r>
            <a:r>
              <a:rPr lang="en-US" altLang="zh-CN" sz="1400">
                <a:solidFill>
                  <a:srgbClr val="C00000"/>
                </a:solidFill>
              </a:rPr>
              <a:t>(object language)</a:t>
            </a:r>
            <a:r>
              <a:rPr lang="zh-CN" altLang="en-US" sz="1400" b="1">
                <a:solidFill>
                  <a:srgbClr val="C00000"/>
                </a:solidFill>
              </a:rPr>
              <a:t>与元语言</a:t>
            </a:r>
            <a:r>
              <a:rPr lang="en-US" altLang="zh-CN" sz="1400">
                <a:solidFill>
                  <a:srgbClr val="C00000"/>
                </a:solidFill>
              </a:rPr>
              <a:t>(meta-language)</a:t>
            </a:r>
          </a:p>
          <a:p>
            <a:pPr marL="214313" indent="-214313">
              <a:lnSpc>
                <a:spcPts val="1900"/>
              </a:lnSpc>
              <a:spcBef>
                <a:spcPts val="60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逻辑学研究的逻辑公式，如命题逻辑公式、一阶逻辑公式称为</a:t>
            </a:r>
            <a:r>
              <a:rPr lang="zh-CN" altLang="en-US" sz="1200" b="1">
                <a:solidFill>
                  <a:srgbClr val="C00000"/>
                </a:solidFill>
                <a:latin typeface="黑体" panose="02010609060101010101" pitchFamily="49" charset="-122"/>
                <a:ea typeface="黑体" panose="02010609060101010101" pitchFamily="49" charset="-122"/>
              </a:rPr>
              <a:t>对象语言</a:t>
            </a:r>
            <a:endParaRPr lang="en-US" altLang="zh-CN" sz="1200" b="1">
              <a:solidFill>
                <a:srgbClr val="C00000"/>
              </a:solidFill>
              <a:latin typeface="黑体" panose="02010609060101010101" pitchFamily="49" charset="-122"/>
              <a:ea typeface="黑体" panose="02010609060101010101" pitchFamily="49" charset="-122"/>
            </a:endParaRPr>
          </a:p>
          <a:p>
            <a:pPr marL="557213" lvl="1" indent="-214313">
              <a:lnSpc>
                <a:spcPts val="1900"/>
              </a:lnSpc>
              <a:spcBef>
                <a:spcPts val="600"/>
              </a:spcBef>
              <a:buFont typeface="Arial" panose="020B0604020202020204" pitchFamily="34" charset="0"/>
              <a:buChar char="•"/>
            </a:pPr>
            <a:r>
              <a:rPr lang="zh-CN" altLang="en-US" sz="1200" b="1">
                <a:solidFill>
                  <a:schemeClr val="accent6">
                    <a:lumMod val="50000"/>
                  </a:schemeClr>
                </a:solidFill>
                <a:latin typeface="等线" panose="02010600030101010101" pitchFamily="2" charset="-122"/>
                <a:ea typeface="等线" panose="02010600030101010101" pitchFamily="2" charset="-122"/>
              </a:rPr>
              <a:t>对象语言可使用归纳定义给出严格的定义</a:t>
            </a:r>
            <a:endParaRPr lang="en-US" altLang="zh-CN" sz="1200" b="1">
              <a:solidFill>
                <a:schemeClr val="accent6">
                  <a:lumMod val="50000"/>
                </a:schemeClr>
              </a:solidFill>
              <a:latin typeface="等线" panose="02010600030101010101" pitchFamily="2" charset="-122"/>
              <a:ea typeface="等线" panose="02010600030101010101" pitchFamily="2" charset="-122"/>
            </a:endParaRPr>
          </a:p>
          <a:p>
            <a:pPr marL="214313" indent="-214313">
              <a:lnSpc>
                <a:spcPts val="1900"/>
              </a:lnSpc>
              <a:spcBef>
                <a:spcPts val="60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研究逻辑时使用的语言，如自然语言称为</a:t>
            </a:r>
            <a:r>
              <a:rPr lang="zh-CN" altLang="en-US" sz="1200" b="1">
                <a:solidFill>
                  <a:srgbClr val="C00000"/>
                </a:solidFill>
                <a:latin typeface="黑体" panose="02010609060101010101" pitchFamily="49" charset="-122"/>
                <a:ea typeface="黑体" panose="02010609060101010101" pitchFamily="49" charset="-122"/>
              </a:rPr>
              <a:t>元语言</a:t>
            </a:r>
            <a:endParaRPr lang="en-US" altLang="zh-CN" sz="1200" b="1">
              <a:solidFill>
                <a:srgbClr val="C00000"/>
              </a:solidFill>
              <a:latin typeface="黑体" panose="02010609060101010101" pitchFamily="49" charset="-122"/>
              <a:ea typeface="黑体" panose="02010609060101010101" pitchFamily="49" charset="-122"/>
            </a:endParaRPr>
          </a:p>
          <a:p>
            <a:pPr marL="557213" lvl="1" indent="-214313">
              <a:lnSpc>
                <a:spcPts val="1900"/>
              </a:lnSpc>
              <a:spcBef>
                <a:spcPts val="600"/>
              </a:spcBef>
              <a:buFont typeface="Arial" panose="020B0604020202020204" pitchFamily="34" charset="0"/>
              <a:buChar char="•"/>
            </a:pPr>
            <a:r>
              <a:rPr lang="zh-CN" altLang="en-US" sz="1200" b="1">
                <a:solidFill>
                  <a:schemeClr val="accent6">
                    <a:lumMod val="50000"/>
                  </a:schemeClr>
                </a:solidFill>
                <a:latin typeface="等线" panose="02010600030101010101" pitchFamily="2" charset="-122"/>
                <a:ea typeface="等线" panose="02010600030101010101" pitchFamily="2" charset="-122"/>
              </a:rPr>
              <a:t>我们采用的元语言是汉语，无法严格定义</a:t>
            </a:r>
          </a:p>
          <a:p>
            <a:pPr marL="214313" indent="-214313">
              <a:lnSpc>
                <a:spcPts val="1900"/>
              </a:lnSpc>
              <a:spcBef>
                <a:spcPts val="60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一阶逻辑公式的</a:t>
            </a:r>
            <a:r>
              <a:rPr lang="zh-CN" altLang="en-US" sz="1200" b="1">
                <a:solidFill>
                  <a:srgbClr val="C00000"/>
                </a:solidFill>
                <a:latin typeface="楷体" panose="02010609060101010101" pitchFamily="49" charset="-122"/>
                <a:ea typeface="楷体" panose="02010609060101010101" pitchFamily="49" charset="-122"/>
              </a:rPr>
              <a:t>非逻辑符号中的符号是对象语言的符号</a:t>
            </a:r>
            <a:r>
              <a:rPr lang="zh-CN" altLang="en-US" sz="1200" b="1">
                <a:solidFill>
                  <a:srgbClr val="002060"/>
                </a:solidFill>
                <a:latin typeface="楷体" panose="02010609060101010101" pitchFamily="49" charset="-122"/>
                <a:ea typeface="楷体" panose="02010609060101010101" pitchFamily="49" charset="-122"/>
              </a:rPr>
              <a:t>，而它的</a:t>
            </a:r>
            <a:r>
              <a:rPr lang="zh-CN" altLang="en-US" sz="1200" b="1">
                <a:solidFill>
                  <a:srgbClr val="C00000"/>
                </a:solidFill>
                <a:latin typeface="楷体" panose="02010609060101010101" pitchFamily="49" charset="-122"/>
                <a:ea typeface="楷体" panose="02010609060101010101" pitchFamily="49" charset="-122"/>
              </a:rPr>
              <a:t>解释中的符号是元语言符号</a:t>
            </a:r>
          </a:p>
        </p:txBody>
      </p:sp>
    </p:spTree>
    <p:extLst>
      <p:ext uri="{BB962C8B-B14F-4D97-AF65-F5344CB8AC3E}">
        <p14:creationId xmlns:p14="http://schemas.microsoft.com/office/powerpoint/2010/main" val="2458542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第十二讲  一阶逻辑公式语义</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9</a:t>
            </a:fld>
            <a:r>
              <a:rPr lang="en-US" altLang="zh-CN" sz="1400">
                <a:latin typeface="Arial" panose="020B0604020202020204" pitchFamily="34" charset="0"/>
                <a:ea typeface="楷体" panose="02010609060101010101" pitchFamily="49" charset="-122"/>
                <a:cs typeface="Arial" panose="020B0604020202020204" pitchFamily="34" charset="0"/>
              </a:rPr>
              <a:t>/40</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9" name="文本框 8">
            <a:extLst>
              <a:ext uri="{FF2B5EF4-FFF2-40B4-BE49-F238E27FC236}">
                <a16:creationId xmlns:a16="http://schemas.microsoft.com/office/drawing/2014/main" id="{721F0729-5ADA-4222-98E1-5E39CABB2C6A}"/>
              </a:ext>
            </a:extLst>
          </p:cNvPr>
          <p:cNvSpPr txBox="1"/>
          <p:nvPr/>
        </p:nvSpPr>
        <p:spPr>
          <a:xfrm>
            <a:off x="882320" y="1280508"/>
            <a:ext cx="4212867" cy="2683427"/>
          </a:xfrm>
          <a:prstGeom prst="rect">
            <a:avLst/>
          </a:prstGeom>
          <a:noFill/>
        </p:spPr>
        <p:txBody>
          <a:bodyPr wrap="square" rtlCol="0">
            <a:spAutoFit/>
          </a:bodyPr>
          <a:lstStyle/>
          <a:p>
            <a:pPr>
              <a:lnSpc>
                <a:spcPct val="250000"/>
              </a:lnSpc>
            </a:pPr>
            <a:r>
              <a:rPr lang="zh-CN" altLang="en-US" sz="2400" b="1">
                <a:solidFill>
                  <a:schemeClr val="bg1">
                    <a:lumMod val="95000"/>
                  </a:schemeClr>
                </a:solidFill>
                <a:latin typeface="仿宋" panose="02010609060101010101" pitchFamily="49" charset="-122"/>
                <a:ea typeface="仿宋" panose="02010609060101010101" pitchFamily="49" charset="-122"/>
              </a:rPr>
              <a:t>一阶逻辑公式的解释</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一阶逻辑公式的真值</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一阶逻辑公式真值与变量替换</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5467446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2724</TotalTime>
  <Words>7970</Words>
  <Application>Microsoft Office PowerPoint</Application>
  <PresentationFormat>全屏显示(16:9)</PresentationFormat>
  <Paragraphs>574</Paragraphs>
  <Slides>41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41</vt:i4>
      </vt:variant>
    </vt:vector>
  </HeadingPairs>
  <TitlesOfParts>
    <vt:vector size="53" baseType="lpstr">
      <vt:lpstr>等线</vt:lpstr>
      <vt:lpstr>仿宋</vt:lpstr>
      <vt:lpstr>黑体</vt:lpstr>
      <vt:lpstr>华文新魏</vt:lpstr>
      <vt:lpstr>楷体</vt:lpstr>
      <vt:lpstr>宋体</vt:lpstr>
      <vt:lpstr>Arial</vt:lpstr>
      <vt:lpstr>Calibri</vt:lpstr>
      <vt:lpstr>Calibri Light</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zhou xiaocong</cp:lastModifiedBy>
  <cp:revision>97</cp:revision>
  <dcterms:created xsi:type="dcterms:W3CDTF">2022-01-01T06:39:40Z</dcterms:created>
  <dcterms:modified xsi:type="dcterms:W3CDTF">2023-03-25T12:51:52Z</dcterms:modified>
</cp:coreProperties>
</file>