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1" r:id="rId5"/>
    <p:sldId id="284" r:id="rId6"/>
    <p:sldId id="283" r:id="rId7"/>
    <p:sldId id="285" r:id="rId8"/>
    <p:sldId id="287" r:id="rId9"/>
    <p:sldId id="288" r:id="rId10"/>
    <p:sldId id="292" r:id="rId11"/>
    <p:sldId id="286" r:id="rId12"/>
    <p:sldId id="289" r:id="rId13"/>
    <p:sldId id="293" r:id="rId14"/>
    <p:sldId id="290" r:id="rId15"/>
    <p:sldId id="297" r:id="rId16"/>
    <p:sldId id="298" r:id="rId17"/>
    <p:sldId id="299" r:id="rId18"/>
    <p:sldId id="300" r:id="rId19"/>
    <p:sldId id="301" r:id="rId20"/>
    <p:sldId id="302" r:id="rId21"/>
    <p:sldId id="304" r:id="rId22"/>
    <p:sldId id="309" r:id="rId23"/>
    <p:sldId id="303" r:id="rId24"/>
    <p:sldId id="305" r:id="rId25"/>
    <p:sldId id="310" r:id="rId26"/>
    <p:sldId id="306" r:id="rId27"/>
    <p:sldId id="307" r:id="rId28"/>
    <p:sldId id="311" r:id="rId29"/>
    <p:sldId id="308" r:id="rId30"/>
    <p:sldId id="312" r:id="rId31"/>
    <p:sldId id="291" r:id="rId32"/>
    <p:sldId id="313" r:id="rId33"/>
    <p:sldId id="294" r:id="rId34"/>
    <p:sldId id="314" r:id="rId35"/>
    <p:sldId id="295" r:id="rId36"/>
    <p:sldId id="315" r:id="rId37"/>
    <p:sldId id="296" r:id="rId38"/>
    <p:sldId id="316" r:id="rId39"/>
    <p:sldId id="282" r:id="rId40"/>
    <p:sldId id="272" r:id="rId41"/>
    <p:sldId id="280" r:id="rId42"/>
    <p:sldId id="262"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1" d="100"/>
          <a:sy n="201"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570.png"/><Relationship Id="rId13" Type="http://schemas.openxmlformats.org/officeDocument/2006/relationships/image" Target="../media/image620.png"/><Relationship Id="rId18" Type="http://schemas.openxmlformats.org/officeDocument/2006/relationships/image" Target="../media/image670.png"/><Relationship Id="rId26" Type="http://schemas.openxmlformats.org/officeDocument/2006/relationships/image" Target="../media/image75.png"/><Relationship Id="rId3" Type="http://schemas.openxmlformats.org/officeDocument/2006/relationships/image" Target="../media/image520.png"/><Relationship Id="rId21" Type="http://schemas.openxmlformats.org/officeDocument/2006/relationships/image" Target="../media/image700.png"/><Relationship Id="rId7" Type="http://schemas.openxmlformats.org/officeDocument/2006/relationships/image" Target="../media/image560.png"/><Relationship Id="rId12" Type="http://schemas.openxmlformats.org/officeDocument/2006/relationships/image" Target="../media/image610.png"/><Relationship Id="rId17" Type="http://schemas.openxmlformats.org/officeDocument/2006/relationships/image" Target="../media/image660.png"/><Relationship Id="rId25" Type="http://schemas.openxmlformats.org/officeDocument/2006/relationships/image" Target="../media/image74.png"/><Relationship Id="rId2" Type="http://schemas.openxmlformats.org/officeDocument/2006/relationships/image" Target="../media/image73.png"/><Relationship Id="rId16" Type="http://schemas.openxmlformats.org/officeDocument/2006/relationships/image" Target="../media/image650.png"/><Relationship Id="rId20" Type="http://schemas.openxmlformats.org/officeDocument/2006/relationships/image" Target="../media/image690.png"/><Relationship Id="rId1" Type="http://schemas.openxmlformats.org/officeDocument/2006/relationships/slideLayout" Target="../slideLayouts/slideLayout1.xml"/><Relationship Id="rId6" Type="http://schemas.openxmlformats.org/officeDocument/2006/relationships/image" Target="../media/image550.png"/><Relationship Id="rId11" Type="http://schemas.openxmlformats.org/officeDocument/2006/relationships/image" Target="../media/image600.png"/><Relationship Id="rId24" Type="http://schemas.openxmlformats.org/officeDocument/2006/relationships/image" Target="../media/image730.png"/><Relationship Id="rId5" Type="http://schemas.openxmlformats.org/officeDocument/2006/relationships/image" Target="../media/image540.png"/><Relationship Id="rId15" Type="http://schemas.openxmlformats.org/officeDocument/2006/relationships/image" Target="../media/image640.png"/><Relationship Id="rId23" Type="http://schemas.openxmlformats.org/officeDocument/2006/relationships/image" Target="../media/image720.png"/><Relationship Id="rId10" Type="http://schemas.openxmlformats.org/officeDocument/2006/relationships/image" Target="../media/image590.png"/><Relationship Id="rId19" Type="http://schemas.openxmlformats.org/officeDocument/2006/relationships/image" Target="../media/image680.png"/><Relationship Id="rId4" Type="http://schemas.openxmlformats.org/officeDocument/2006/relationships/image" Target="../media/image530.png"/><Relationship Id="rId9" Type="http://schemas.openxmlformats.org/officeDocument/2006/relationships/image" Target="../media/image580.png"/><Relationship Id="rId14" Type="http://schemas.openxmlformats.org/officeDocument/2006/relationships/image" Target="../media/image630.png"/><Relationship Id="rId22" Type="http://schemas.openxmlformats.org/officeDocument/2006/relationships/image" Target="../media/image710.png"/><Relationship Id="rId27" Type="http://schemas.openxmlformats.org/officeDocument/2006/relationships/image" Target="../media/image76.png"/></Relationships>
</file>

<file path=ppt/slides/_rels/slide34.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35.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 Type="http://schemas.openxmlformats.org/officeDocument/2006/relationships/image" Target="../media/image89.png"/><Relationship Id="rId16"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102.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s>
</file>

<file path=ppt/slides/_rels/slide36.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12" Type="http://schemas.openxmlformats.org/officeDocument/2006/relationships/image" Target="../media/image117.png"/><Relationship Id="rId2"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111.png"/><Relationship Id="rId11" Type="http://schemas.openxmlformats.org/officeDocument/2006/relationships/image" Target="../media/image116.png"/><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s>
</file>

<file path=ppt/slides/_rels/slide3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18" Type="http://schemas.openxmlformats.org/officeDocument/2006/relationships/image" Target="../media/image136.png"/><Relationship Id="rId26" Type="http://schemas.openxmlformats.org/officeDocument/2006/relationships/image" Target="../media/image144.png"/><Relationship Id="rId3" Type="http://schemas.openxmlformats.org/officeDocument/2006/relationships/image" Target="../media/image121.png"/><Relationship Id="rId21" Type="http://schemas.openxmlformats.org/officeDocument/2006/relationships/image" Target="../media/image139.png"/><Relationship Id="rId7" Type="http://schemas.openxmlformats.org/officeDocument/2006/relationships/image" Target="../media/image125.png"/><Relationship Id="rId12" Type="http://schemas.openxmlformats.org/officeDocument/2006/relationships/image" Target="../media/image130.png"/><Relationship Id="rId17" Type="http://schemas.openxmlformats.org/officeDocument/2006/relationships/image" Target="../media/image135.png"/><Relationship Id="rId25" Type="http://schemas.openxmlformats.org/officeDocument/2006/relationships/image" Target="../media/image143.png"/><Relationship Id="rId2" Type="http://schemas.openxmlformats.org/officeDocument/2006/relationships/image" Target="../media/image120.png"/><Relationship Id="rId16" Type="http://schemas.openxmlformats.org/officeDocument/2006/relationships/image" Target="../media/image134.png"/><Relationship Id="rId20" Type="http://schemas.openxmlformats.org/officeDocument/2006/relationships/image" Target="../media/image138.png"/><Relationship Id="rId1" Type="http://schemas.openxmlformats.org/officeDocument/2006/relationships/slideLayout" Target="../slideLayouts/slideLayout1.xml"/><Relationship Id="rId6" Type="http://schemas.openxmlformats.org/officeDocument/2006/relationships/image" Target="../media/image124.png"/><Relationship Id="rId11" Type="http://schemas.openxmlformats.org/officeDocument/2006/relationships/image" Target="../media/image129.png"/><Relationship Id="rId24" Type="http://schemas.openxmlformats.org/officeDocument/2006/relationships/image" Target="../media/image142.png"/><Relationship Id="rId5" Type="http://schemas.openxmlformats.org/officeDocument/2006/relationships/image" Target="../media/image123.png"/><Relationship Id="rId15" Type="http://schemas.openxmlformats.org/officeDocument/2006/relationships/image" Target="../media/image133.png"/><Relationship Id="rId23" Type="http://schemas.openxmlformats.org/officeDocument/2006/relationships/image" Target="../media/image141.png"/><Relationship Id="rId10" Type="http://schemas.openxmlformats.org/officeDocument/2006/relationships/image" Target="../media/image128.png"/><Relationship Id="rId19" Type="http://schemas.openxmlformats.org/officeDocument/2006/relationships/image" Target="../media/image137.png"/><Relationship Id="rId4" Type="http://schemas.openxmlformats.org/officeDocument/2006/relationships/image" Target="../media/image122.png"/><Relationship Id="rId9" Type="http://schemas.openxmlformats.org/officeDocument/2006/relationships/image" Target="../media/image127.png"/><Relationship Id="rId14" Type="http://schemas.openxmlformats.org/officeDocument/2006/relationships/image" Target="../media/image132.png"/><Relationship Id="rId22" Type="http://schemas.openxmlformats.org/officeDocument/2006/relationships/image" Target="../media/image140.png"/><Relationship Id="rId27" Type="http://schemas.openxmlformats.org/officeDocument/2006/relationships/image" Target="../media/image145.png"/></Relationships>
</file>

<file path=ppt/slides/_rels/slide39.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18" Type="http://schemas.openxmlformats.org/officeDocument/2006/relationships/image" Target="../media/image162.png"/><Relationship Id="rId3" Type="http://schemas.openxmlformats.org/officeDocument/2006/relationships/image" Target="../media/image147.png"/><Relationship Id="rId7" Type="http://schemas.openxmlformats.org/officeDocument/2006/relationships/image" Target="../media/image151.png"/><Relationship Id="rId12" Type="http://schemas.openxmlformats.org/officeDocument/2006/relationships/image" Target="../media/image156.png"/><Relationship Id="rId17" Type="http://schemas.openxmlformats.org/officeDocument/2006/relationships/image" Target="../media/image161.png"/><Relationship Id="rId2" Type="http://schemas.openxmlformats.org/officeDocument/2006/relationships/image" Target="../media/image146.png"/><Relationship Id="rId16" Type="http://schemas.openxmlformats.org/officeDocument/2006/relationships/image" Target="../media/image160.png"/><Relationship Id="rId1" Type="http://schemas.openxmlformats.org/officeDocument/2006/relationships/slideLayout" Target="../slideLayouts/slideLayout1.xml"/><Relationship Id="rId6" Type="http://schemas.openxmlformats.org/officeDocument/2006/relationships/image" Target="../media/image150.png"/><Relationship Id="rId11" Type="http://schemas.openxmlformats.org/officeDocument/2006/relationships/image" Target="../media/image155.png"/><Relationship Id="rId5" Type="http://schemas.openxmlformats.org/officeDocument/2006/relationships/image" Target="../media/image149.png"/><Relationship Id="rId15" Type="http://schemas.openxmlformats.org/officeDocument/2006/relationships/image" Target="../media/image159.png"/><Relationship Id="rId10" Type="http://schemas.openxmlformats.org/officeDocument/2006/relationships/image" Target="../media/image154.png"/><Relationship Id="rId19" Type="http://schemas.openxmlformats.org/officeDocument/2006/relationships/image" Target="../media/image163.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1.xml"/><Relationship Id="rId4" Type="http://schemas.openxmlformats.org/officeDocument/2006/relationships/image" Target="../media/image16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第十三章  一阶逻辑永真式</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命题逻辑的替换实例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9" name="图片 8">
            <a:extLst>
              <a:ext uri="{FF2B5EF4-FFF2-40B4-BE49-F238E27FC236}">
                <a16:creationId xmlns:a16="http://schemas.microsoft.com/office/drawing/2014/main" id="{72F17BC4-32B7-429D-997D-992BEE4D58C3}"/>
              </a:ext>
            </a:extLst>
          </p:cNvPr>
          <p:cNvPicPr>
            <a:picLocks noChangeAspect="1"/>
          </p:cNvPicPr>
          <p:nvPr/>
        </p:nvPicPr>
        <p:blipFill>
          <a:blip r:embed="rId2"/>
          <a:stretch>
            <a:fillRect/>
          </a:stretch>
        </p:blipFill>
        <p:spPr>
          <a:xfrm>
            <a:off x="662409" y="2335292"/>
            <a:ext cx="7819175" cy="2070336"/>
          </a:xfrm>
          <a:prstGeom prst="rect">
            <a:avLst/>
          </a:prstGeom>
        </p:spPr>
      </p:pic>
      <p:sp>
        <p:nvSpPr>
          <p:cNvPr id="10" name="文本框 9">
            <a:extLst>
              <a:ext uri="{FF2B5EF4-FFF2-40B4-BE49-F238E27FC236}">
                <a16:creationId xmlns:a16="http://schemas.microsoft.com/office/drawing/2014/main" id="{12F0D2F7-D284-4085-8D9F-33F5BD446BDF}"/>
              </a:ext>
            </a:extLst>
          </p:cNvPr>
          <p:cNvSpPr txBox="1"/>
          <p:nvPr/>
        </p:nvSpPr>
        <p:spPr>
          <a:xfrm>
            <a:off x="1629479" y="3491385"/>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4EFB7898-3226-4A9E-8383-44D6EC3AC963}"/>
              </a:ext>
            </a:extLst>
          </p:cNvPr>
          <p:cNvSpPr txBox="1"/>
          <p:nvPr/>
        </p:nvSpPr>
        <p:spPr>
          <a:xfrm>
            <a:off x="4464082" y="3857924"/>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587BE53-8C09-4B86-B7FD-EEEC446DE5CC}"/>
                  </a:ext>
                </a:extLst>
              </p:cNvPr>
              <p:cNvSpPr txBox="1"/>
              <p:nvPr/>
            </p:nvSpPr>
            <p:spPr>
              <a:xfrm>
                <a:off x="712106" y="956956"/>
                <a:ext cx="4659994" cy="1048172"/>
              </a:xfrm>
              <a:prstGeom prst="rect">
                <a:avLst/>
              </a:prstGeom>
              <a:solidFill>
                <a:schemeClr val="accent5">
                  <a:lumMod val="20000"/>
                  <a:lumOff val="80000"/>
                </a:schemeClr>
              </a:solidFill>
            </p:spPr>
            <p:txBody>
              <a:bodyPr wrap="square" rtlCol="0">
                <a:spAutoFit/>
              </a:bodyPr>
              <a:lstStyle/>
              <a:p>
                <a:pPr>
                  <a:lnSpc>
                    <a:spcPts val="2600"/>
                  </a:lnSpc>
                </a:pPr>
                <a:r>
                  <a:rPr lang="en-US" altLang="zh-CN"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r>
                  <a:rPr lang="en-US" altLang="zh-CN"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都是量词公式，整个公式是量词公式时不可能是命题逻辑公式的替换实例。</a:t>
                </a:r>
                <a:r>
                  <a:rPr lang="en-US" altLang="zh-CN"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(B)</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中的</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𝒙</m:t>
                        </m:r>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改为</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𝒙</m:t>
                        </m:r>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才是</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r>
                      <a:rPr lang="en-US" altLang="zh-CN" sz="1400" b="1" i="1" smtClean="0">
                        <a:solidFill>
                          <a:schemeClr val="accent6">
                            <a:lumMod val="50000"/>
                          </a:schemeClr>
                        </a:solidFill>
                        <a:latin typeface="Cambria Math" panose="02040503050406030204" pitchFamily="18" charset="0"/>
                      </a:rPr>
                      <m:t>→</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𝒒</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𝒑</m:t>
                        </m:r>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的替换实例，</a:t>
                </a:r>
                <a:r>
                  <a:rPr lang="en-US" altLang="zh-CN"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(E)</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不是一阶逻辑公式。</a:t>
                </a:r>
              </a:p>
            </p:txBody>
          </p:sp>
        </mc:Choice>
        <mc:Fallback xmlns="">
          <p:sp>
            <p:nvSpPr>
              <p:cNvPr id="18" name="文本框 17">
                <a:extLst>
                  <a:ext uri="{FF2B5EF4-FFF2-40B4-BE49-F238E27FC236}">
                    <a16:creationId xmlns:a16="http://schemas.microsoft.com/office/drawing/2014/main" id="{A587BE53-8C09-4B86-B7FD-EEEC446DE5CC}"/>
                  </a:ext>
                </a:extLst>
              </p:cNvPr>
              <p:cNvSpPr txBox="1">
                <a:spLocks noRot="1" noChangeAspect="1" noMove="1" noResize="1" noEditPoints="1" noAdjustHandles="1" noChangeArrowheads="1" noChangeShapeType="1" noTextEdit="1"/>
              </p:cNvSpPr>
              <p:nvPr/>
            </p:nvSpPr>
            <p:spPr>
              <a:xfrm>
                <a:off x="712106" y="956956"/>
                <a:ext cx="4659994" cy="1048172"/>
              </a:xfrm>
              <a:prstGeom prst="rect">
                <a:avLst/>
              </a:prstGeom>
              <a:blipFill>
                <a:blip r:embed="rId3"/>
                <a:stretch>
                  <a:fillRect l="-393" b="-5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7C9EAF4-3C82-4F73-80B7-AE6A0F5ACB70}"/>
                  </a:ext>
                </a:extLst>
              </p:cNvPr>
              <p:cNvSpPr txBox="1"/>
              <p:nvPr/>
            </p:nvSpPr>
            <p:spPr>
              <a:xfrm>
                <a:off x="6190521" y="1058298"/>
                <a:ext cx="2093743" cy="845488"/>
              </a:xfrm>
              <a:prstGeom prst="rect">
                <a:avLst/>
              </a:prstGeom>
              <a:solidFill>
                <a:schemeClr val="accent2">
                  <a:lumMod val="20000"/>
                  <a:lumOff val="80000"/>
                </a:schemeClr>
              </a:solidFill>
            </p:spPr>
            <p:txBody>
              <a:bodyPr wrap="square" rtlCol="0">
                <a:spAutoFit/>
              </a:bodyPr>
              <a:lstStyle/>
              <a:p>
                <a:pPr>
                  <a:lnSpc>
                    <a:spcPts val="2000"/>
                  </a:lnSpc>
                </a:pPr>
                <a14:m>
                  <m:oMath xmlns:m="http://schemas.openxmlformats.org/officeDocument/2006/math">
                    <m:r>
                      <a:rPr lang="en-US" altLang="zh-CN" sz="1400" b="1" i="1" smtClean="0">
                        <a:solidFill>
                          <a:srgbClr val="002060"/>
                        </a:solidFill>
                        <a:latin typeface="Cambria Math" panose="02040503050406030204" pitchFamily="18" charset="0"/>
                      </a:rPr>
                      <m:t>𝒑</m:t>
                    </m:r>
                    <m:r>
                      <a:rPr lang="en-US" altLang="zh-CN" sz="1400" b="1" i="1" smtClean="0">
                        <a:solidFill>
                          <a:srgbClr val="002060"/>
                        </a:solidFill>
                        <a:latin typeface="Cambria Math" panose="02040503050406030204" pitchFamily="18" charset="0"/>
                      </a:rPr>
                      <m:t>→</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𝒒</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𝒑</m:t>
                        </m:r>
                      </m:e>
                    </m:d>
                  </m:oMath>
                </a14:m>
                <a:r>
                  <a:rPr lang="zh-CN" altLang="en-US" sz="1400" b="1">
                    <a:solidFill>
                      <a:srgbClr val="002060"/>
                    </a:solidFill>
                  </a:rPr>
                  <a:t>是命题逻辑的永真式，因此</a:t>
                </a:r>
                <a:r>
                  <a:rPr lang="en-US" altLang="zh-CN" sz="1400" b="1">
                    <a:solidFill>
                      <a:srgbClr val="002060"/>
                    </a:solidFill>
                  </a:rPr>
                  <a:t>(C)</a:t>
                </a:r>
                <a:r>
                  <a:rPr lang="zh-CN" altLang="en-US" sz="1400" b="1">
                    <a:solidFill>
                      <a:srgbClr val="002060"/>
                    </a:solidFill>
                  </a:rPr>
                  <a:t>、</a:t>
                </a:r>
                <a:r>
                  <a:rPr lang="en-US" altLang="zh-CN" sz="1400" b="1">
                    <a:solidFill>
                      <a:srgbClr val="002060"/>
                    </a:solidFill>
                  </a:rPr>
                  <a:t>(F)</a:t>
                </a:r>
                <a:r>
                  <a:rPr lang="zh-CN" altLang="en-US" sz="1400" b="1">
                    <a:solidFill>
                      <a:srgbClr val="002060"/>
                    </a:solidFill>
                  </a:rPr>
                  <a:t>都是一阶逻辑的永真式</a:t>
                </a:r>
              </a:p>
            </p:txBody>
          </p:sp>
        </mc:Choice>
        <mc:Fallback xmlns="">
          <p:sp>
            <p:nvSpPr>
              <p:cNvPr id="19" name="文本框 18">
                <a:extLst>
                  <a:ext uri="{FF2B5EF4-FFF2-40B4-BE49-F238E27FC236}">
                    <a16:creationId xmlns:a16="http://schemas.microsoft.com/office/drawing/2014/main" id="{07C9EAF4-3C82-4F73-80B7-AE6A0F5ACB70}"/>
                  </a:ext>
                </a:extLst>
              </p:cNvPr>
              <p:cNvSpPr txBox="1">
                <a:spLocks noRot="1" noChangeAspect="1" noMove="1" noResize="1" noEditPoints="1" noAdjustHandles="1" noChangeArrowheads="1" noChangeShapeType="1" noTextEdit="1"/>
              </p:cNvSpPr>
              <p:nvPr/>
            </p:nvSpPr>
            <p:spPr>
              <a:xfrm>
                <a:off x="6190521" y="1058298"/>
                <a:ext cx="2093743" cy="845488"/>
              </a:xfrm>
              <a:prstGeom prst="rect">
                <a:avLst/>
              </a:prstGeom>
              <a:blipFill>
                <a:blip r:embed="rId4"/>
                <a:stretch>
                  <a:fillRect l="-875" b="-7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631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一阶逻辑永真式的基本性质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3F10B19-D527-453D-B390-AF4470357A7E}"/>
                  </a:ext>
                </a:extLst>
              </p:cNvPr>
              <p:cNvSpPr txBox="1"/>
              <p:nvPr/>
            </p:nvSpPr>
            <p:spPr>
              <a:xfrm>
                <a:off x="744497" y="1054307"/>
                <a:ext cx="7097477" cy="1477328"/>
              </a:xfrm>
              <a:prstGeom prst="rect">
                <a:avLst/>
              </a:prstGeom>
              <a:solidFill>
                <a:schemeClr val="accent5">
                  <a:lumMod val="20000"/>
                  <a:lumOff val="80000"/>
                </a:schemeClr>
              </a:solidFill>
            </p:spPr>
            <p:txBody>
              <a:bodyPr wrap="square" rtlCol="0">
                <a:spAutoFit/>
              </a:bodyPr>
              <a:lstStyle/>
              <a:p>
                <a:pPr>
                  <a:lnSpc>
                    <a:spcPts val="1800"/>
                  </a:lnSpc>
                  <a:spcBef>
                    <a:spcPts val="600"/>
                  </a:spcBef>
                  <a:spcAft>
                    <a:spcPts val="600"/>
                  </a:spcAft>
                </a:pPr>
                <a:r>
                  <a:rPr lang="en-US" altLang="zh-CN" sz="1600" b="1">
                    <a:solidFill>
                      <a:srgbClr val="002060"/>
                    </a:solidFill>
                  </a:rPr>
                  <a:t>【</a:t>
                </a:r>
                <a:r>
                  <a:rPr lang="zh-CN" altLang="en-US" sz="1600" b="1">
                    <a:solidFill>
                      <a:srgbClr val="002060"/>
                    </a:solidFill>
                  </a:rPr>
                  <a:t>定理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𝑨</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𝑩</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𝓛</m:t>
                    </m:r>
                  </m:oMath>
                </a14:m>
                <a:r>
                  <a:rPr lang="zh-CN" altLang="en-US" sz="1600" b="1">
                    <a:solidFill>
                      <a:srgbClr val="002060"/>
                    </a:solidFill>
                    <a:latin typeface="楷体" panose="02010609060101010101" pitchFamily="49" charset="-122"/>
                    <a:ea typeface="楷体" panose="02010609060101010101" pitchFamily="49" charset="-122"/>
                  </a:rPr>
                  <a:t>的公式</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是永假式，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是永假式当且仅当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a:t>
                </a:r>
                <a:endParaRPr lang="en-US" altLang="zh-CN" sz="1600" b="1">
                  <a:solidFill>
                    <a:schemeClr val="accent2">
                      <a:lumMod val="50000"/>
                    </a:schemeClr>
                  </a:solidFill>
                </a:endParaRPr>
              </a:p>
              <a:p>
                <a:pPr marL="285750" indent="-285750">
                  <a:lnSpc>
                    <a:spcPts val="1800"/>
                  </a:lnSpc>
                  <a:spcBef>
                    <a:spcPts val="600"/>
                  </a:spcBef>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是永假式当且仅当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是永假式</a:t>
                </a:r>
                <a:endParaRPr lang="en-US" altLang="zh-CN" sz="1600" b="1">
                  <a:solidFill>
                    <a:schemeClr val="accent2">
                      <a:lumMod val="50000"/>
                    </a:schemeClr>
                  </a:solidFill>
                </a:endParaRPr>
              </a:p>
              <a:p>
                <a:pPr marL="285750" indent="-285750">
                  <a:lnSpc>
                    <a:spcPts val="18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（即若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都是永真式，则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也是永真式）</a:t>
                </a:r>
              </a:p>
            </p:txBody>
          </p:sp>
        </mc:Choice>
        <mc:Fallback xmlns="">
          <p:sp>
            <p:nvSpPr>
              <p:cNvPr id="8" name="文本框 7">
                <a:extLst>
                  <a:ext uri="{FF2B5EF4-FFF2-40B4-BE49-F238E27FC236}">
                    <a16:creationId xmlns:a16="http://schemas.microsoft.com/office/drawing/2014/main" id="{C3F10B19-D527-453D-B390-AF4470357A7E}"/>
                  </a:ext>
                </a:extLst>
              </p:cNvPr>
              <p:cNvSpPr txBox="1">
                <a:spLocks noRot="1" noChangeAspect="1" noMove="1" noResize="1" noEditPoints="1" noAdjustHandles="1" noChangeArrowheads="1" noChangeShapeType="1" noTextEdit="1"/>
              </p:cNvSpPr>
              <p:nvPr/>
            </p:nvSpPr>
            <p:spPr>
              <a:xfrm>
                <a:off x="744497" y="1054307"/>
                <a:ext cx="7097477" cy="1477328"/>
              </a:xfrm>
              <a:prstGeom prst="rect">
                <a:avLst/>
              </a:prstGeom>
              <a:blipFill>
                <a:blip r:embed="rId2"/>
                <a:stretch>
                  <a:fillRect l="-430" t="-3306"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009DB6B-FA9E-403E-A813-627DC0E8AF4C}"/>
                  </a:ext>
                </a:extLst>
              </p:cNvPr>
              <p:cNvSpPr txBox="1"/>
              <p:nvPr/>
            </p:nvSpPr>
            <p:spPr>
              <a:xfrm>
                <a:off x="744497" y="2779676"/>
                <a:ext cx="6848999" cy="674608"/>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sz="1600" b="1">
                    <a:solidFill>
                      <a:srgbClr val="002060"/>
                    </a:solidFill>
                  </a:rPr>
                  <a:t>【</a:t>
                </a:r>
                <a:r>
                  <a:rPr lang="zh-CN" altLang="en-US" sz="1600" b="1">
                    <a:solidFill>
                      <a:srgbClr val="002060"/>
                    </a:solidFill>
                  </a:rPr>
                  <a:t>定理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是个体变量，则</a:t>
                </a:r>
                <a14:m>
                  <m:oMath xmlns:m="http://schemas.openxmlformats.org/officeDocument/2006/math">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𝑨</m:t>
                    </m:r>
                  </m:oMath>
                </a14:m>
                <a:r>
                  <a:rPr lang="zh-CN" altLang="en-US" sz="1600" b="1">
                    <a:solidFill>
                      <a:srgbClr val="C0000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𝒙𝑨</m:t>
                    </m:r>
                  </m:oMath>
                </a14:m>
                <a:r>
                  <a:rPr lang="zh-CN" altLang="en-US" sz="1600" b="1">
                    <a:solidFill>
                      <a:srgbClr val="002060"/>
                    </a:solidFill>
                    <a:latin typeface="楷体" panose="02010609060101010101" pitchFamily="49" charset="-122"/>
                    <a:ea typeface="楷体" panose="02010609060101010101" pitchFamily="49" charset="-122"/>
                  </a:rPr>
                  <a:t>，即</a:t>
                </a:r>
                <a14:m>
                  <m:oMath xmlns:m="http://schemas.openxmlformats.org/officeDocument/2006/math">
                    <m:r>
                      <a:rPr lang="en-US" altLang="zh-CN" sz="1600" b="1" i="1" smtClean="0">
                        <a:solidFill>
                          <a:srgbClr val="C00000"/>
                        </a:solidFill>
                        <a:latin typeface="Cambria Math" panose="02040503050406030204" pitchFamily="18" charset="0"/>
                        <a:ea typeface="楷体" panose="02010609060101010101" pitchFamily="49" charset="-122"/>
                      </a:rPr>
                      <m:t>𝑨</m:t>
                    </m:r>
                  </m:oMath>
                </a14:m>
                <a:r>
                  <a:rPr lang="zh-CN" altLang="en-US" sz="1600" b="1">
                    <a:solidFill>
                      <a:srgbClr val="C00000"/>
                    </a:solidFill>
                    <a:latin typeface="楷体" panose="02010609060101010101" pitchFamily="49" charset="-122"/>
                    <a:ea typeface="楷体" panose="02010609060101010101" pitchFamily="49" charset="-122"/>
                  </a:rPr>
                  <a:t>是永真式当且仅当</a:t>
                </a:r>
                <a14:m>
                  <m:oMath xmlns:m="http://schemas.openxmlformats.org/officeDocument/2006/math">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𝑨</m:t>
                    </m:r>
                  </m:oMath>
                </a14:m>
                <a:r>
                  <a:rPr lang="zh-CN" altLang="en-US" sz="1600" b="1">
                    <a:solidFill>
                      <a:srgbClr val="C00000"/>
                    </a:solidFill>
                    <a:latin typeface="楷体" panose="02010609060101010101" pitchFamily="49" charset="-122"/>
                    <a:ea typeface="楷体" panose="02010609060101010101" pitchFamily="49" charset="-122"/>
                  </a:rPr>
                  <a:t>是永真式</a:t>
                </a:r>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B009DB6B-FA9E-403E-A813-627DC0E8AF4C}"/>
                  </a:ext>
                </a:extLst>
              </p:cNvPr>
              <p:cNvSpPr txBox="1">
                <a:spLocks noRot="1" noChangeAspect="1" noMove="1" noResize="1" noEditPoints="1" noAdjustHandles="1" noChangeArrowheads="1" noChangeShapeType="1" noTextEdit="1"/>
              </p:cNvSpPr>
              <p:nvPr/>
            </p:nvSpPr>
            <p:spPr>
              <a:xfrm>
                <a:off x="744497" y="2779676"/>
                <a:ext cx="6848999" cy="674608"/>
              </a:xfrm>
              <a:prstGeom prst="rect">
                <a:avLst/>
              </a:prstGeom>
              <a:blipFill>
                <a:blip r:embed="rId3"/>
                <a:stretch>
                  <a:fillRect l="-445" b="-991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D944FF3-63C2-4000-BD77-90F5A9E40186}"/>
              </a:ext>
            </a:extLst>
          </p:cNvPr>
          <p:cNvSpPr txBox="1"/>
          <p:nvPr/>
        </p:nvSpPr>
        <p:spPr>
          <a:xfrm>
            <a:off x="744497" y="3702326"/>
            <a:ext cx="7316138" cy="685637"/>
          </a:xfrm>
          <a:prstGeom prst="rect">
            <a:avLst/>
          </a:prstGeom>
          <a:solidFill>
            <a:schemeClr val="accent2">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有的教材将一阶逻辑的永真式称为普遍有效式，而只称一阶逻辑中那些是命题逻辑永真式的替换实例的普遍有效式为一阶逻辑的永真式</a:t>
            </a:r>
          </a:p>
        </p:txBody>
      </p:sp>
    </p:spTree>
    <p:extLst>
      <p:ext uri="{BB962C8B-B14F-4D97-AF65-F5344CB8AC3E}">
        <p14:creationId xmlns:p14="http://schemas.microsoft.com/office/powerpoint/2010/main" val="250508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一阶逻辑可满足式的判定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3E6B4418-7628-4368-83E0-74FBBFE5D58C}"/>
              </a:ext>
            </a:extLst>
          </p:cNvPr>
          <p:cNvSpPr txBox="1"/>
          <p:nvPr/>
        </p:nvSpPr>
        <p:spPr>
          <a:xfrm>
            <a:off x="582677" y="852230"/>
            <a:ext cx="7978640" cy="1332801"/>
          </a:xfrm>
          <a:prstGeom prst="rect">
            <a:avLst/>
          </a:prstGeom>
          <a:solidFill>
            <a:schemeClr val="accent4">
              <a:lumMod val="20000"/>
              <a:lumOff val="80000"/>
            </a:schemeClr>
          </a:solidFill>
        </p:spPr>
        <p:txBody>
          <a:bodyPr wrap="square" rtlCol="0">
            <a:spAutoFit/>
          </a:bodyPr>
          <a:lstStyle/>
          <a:p>
            <a:pPr>
              <a:lnSpc>
                <a:spcPts val="2000"/>
              </a:lnSpc>
              <a:spcBef>
                <a:spcPts val="600"/>
              </a:spcBef>
            </a:pPr>
            <a:r>
              <a:rPr lang="zh-CN" altLang="en-US" sz="1600" b="1">
                <a:solidFill>
                  <a:srgbClr val="002060"/>
                </a:solidFill>
                <a:latin typeface="楷体" panose="02010609060101010101" pitchFamily="49" charset="-122"/>
                <a:ea typeface="楷体" panose="02010609060101010101" pitchFamily="49" charset="-122"/>
              </a:rPr>
              <a:t>断定一阶逻辑公式是可满足式要给出一个解释和一个个体变量指派函数使其真值为真</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如果要断定是非永真的可满足式，则还要给出一个解释和一个个体变量指派函数使得其真值为假</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如果这个公式是闭公式，则不需要考虑个体变量指派函数</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在给出解释时，论域最好是有穷集（通常是两个元素的集合即可）</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4B244A4-E805-43AA-8413-247D8D037391}"/>
                  </a:ext>
                </a:extLst>
              </p:cNvPr>
              <p:cNvSpPr txBox="1"/>
              <p:nvPr/>
            </p:nvSpPr>
            <p:spPr>
              <a:xfrm>
                <a:off x="582677" y="2399097"/>
                <a:ext cx="8019640" cy="2110834"/>
              </a:xfrm>
              <a:prstGeom prst="rect">
                <a:avLst/>
              </a:prstGeom>
              <a:solidFill>
                <a:schemeClr val="accent5">
                  <a:lumMod val="20000"/>
                  <a:lumOff val="80000"/>
                  <a:alpha val="25000"/>
                </a:schemeClr>
              </a:solidFill>
              <a:ln w="12700">
                <a:solidFill>
                  <a:schemeClr val="accent1">
                    <a:shade val="50000"/>
                  </a:schemeClr>
                </a:solidFill>
                <a:prstDash val="sysDash"/>
              </a:ln>
            </p:spPr>
            <p:txBody>
              <a:bodyPr wrap="square" rtlCol="0">
                <a:spAutoFit/>
              </a:bodyPr>
              <a:lstStyle/>
              <a:p>
                <a:pPr>
                  <a:spcAft>
                    <a:spcPts val="600"/>
                  </a:spcAft>
                </a:pPr>
                <a:r>
                  <a:rPr lang="zh-CN" altLang="en-US" sz="1600" b="1">
                    <a:solidFill>
                      <a:srgbClr val="C00000"/>
                    </a:solidFill>
                  </a:rPr>
                  <a:t>举例说明</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oMath>
                </a14:m>
                <a:r>
                  <a:rPr lang="zh-CN" altLang="en-US" sz="1600" b="1">
                    <a:solidFill>
                      <a:srgbClr val="002060"/>
                    </a:solidFill>
                  </a:rPr>
                  <a:t>是非永真的可满足式</a:t>
                </a:r>
                <a:r>
                  <a:rPr lang="zh-CN" altLang="en-US" sz="1600" b="1">
                    <a:solidFill>
                      <a:schemeClr val="accent6">
                        <a:lumMod val="50000"/>
                      </a:schemeClr>
                    </a:solidFill>
                    <a:latin typeface="宋体" panose="02010600030101010101" pitchFamily="2" charset="-122"/>
                    <a:ea typeface="宋体" panose="02010600030101010101" pitchFamily="2" charset="-122"/>
                  </a:rPr>
                  <a:t>，设解释论域是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𝑫</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 = </m:t>
                    </m:r>
                    <m:d>
                      <m:dPr>
                        <m:begChr m:val="{"/>
                        <m:endChr m:val="}"/>
                        <m:ctrlPr>
                          <a:rPr lang="en-US" altLang="zh-CN" sz="1600" b="1" i="1" smtClean="0">
                            <a:solidFill>
                              <a:schemeClr val="accent6">
                                <a:lumMod val="50000"/>
                              </a:schemeClr>
                            </a:solidFill>
                            <a:latin typeface="Cambria Math" panose="02040503050406030204" pitchFamily="18" charset="0"/>
                            <a:ea typeface="宋体" panose="02010600030101010101" pitchFamily="2" charset="-122"/>
                          </a:rPr>
                        </m:ctrlPr>
                      </m:dPr>
                      <m:e>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𝒂</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𝒃</m:t>
                        </m:r>
                      </m:e>
                    </m:d>
                  </m:oMath>
                </a14:m>
                <a:r>
                  <a:rPr lang="zh-CN" altLang="en-US" sz="1600" b="1">
                    <a:solidFill>
                      <a:schemeClr val="accent6">
                        <a:lumMod val="50000"/>
                      </a:schemeClr>
                    </a:solidFill>
                    <a:latin typeface="宋体" panose="02010600030101010101" pitchFamily="2" charset="-122"/>
                    <a:ea typeface="宋体" panose="02010600030101010101" pitchFamily="2" charset="-122"/>
                  </a:rPr>
                  <a:t>。</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2600"/>
                  </a:lnSpc>
                  <a:spcAft>
                    <a:spcPts val="300"/>
                  </a:spcAft>
                  <a:buFont typeface="+mj-lt"/>
                  <a:buAutoNum type="arabicPeriod"/>
                </a:pP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若谓词</a:t>
                </a:r>
                <a14:m>
                  <m:oMath xmlns:m="http://schemas.openxmlformats.org/officeDocument/2006/math">
                    <m:r>
                      <a:rPr lang="en-US" altLang="zh-CN" sz="1400" b="1" i="1" smtClean="0">
                        <a:solidFill>
                          <a:schemeClr val="accent6">
                            <a:lumMod val="50000"/>
                          </a:schemeClr>
                        </a:solidFill>
                        <a:latin typeface="Cambria Math" panose="02040503050406030204" pitchFamily="18" charset="0"/>
                        <a:ea typeface="宋体" panose="02010600030101010101" pitchFamily="2" charset="-122"/>
                      </a:rPr>
                      <m:t>𝑭</m:t>
                    </m:r>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的解释是</a:t>
                </a:r>
                <a14:m>
                  <m:oMath xmlns:m="http://schemas.openxmlformats.org/officeDocument/2006/math">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𝑭</m:t>
                        </m:r>
                      </m:e>
                    </m:d>
                    <m:r>
                      <a:rPr lang="en-US" altLang="zh-CN" sz="1400" b="1" i="1" smtClean="0">
                        <a:solidFill>
                          <a:schemeClr val="accent6">
                            <a:lumMod val="50000"/>
                          </a:schemeClr>
                        </a:solidFill>
                        <a:latin typeface="Cambria Math" panose="02040503050406030204" pitchFamily="18" charset="0"/>
                      </a:rPr>
                      <m:t>={</m:t>
                    </m:r>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𝒂</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𝒂</m:t>
                        </m:r>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14:m>
                  <m:oMath xmlns:m="http://schemas.openxmlformats.org/officeDocument/2006/math">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𝒂</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𝒃</m:t>
                        </m:r>
                      </m:e>
                    </m:d>
                    <m:r>
                      <a:rPr lang="en-US" altLang="zh-CN" sz="1400" b="1" i="1" smtClean="0">
                        <a:solidFill>
                          <a:schemeClr val="accent6">
                            <a:lumMod val="50000"/>
                          </a:schemeClr>
                        </a:solidFill>
                        <a:latin typeface="Cambria Math" panose="02040503050406030204" pitchFamily="18" charset="0"/>
                      </a:rPr>
                      <m:t>}</m:t>
                    </m:r>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，则由于</a:t>
                </a:r>
                <a14:m>
                  <m:oMath xmlns:m="http://schemas.openxmlformats.org/officeDocument/2006/math">
                    <m:r>
                      <a:rPr lang="en-US" altLang="zh-CN" sz="1400" b="1" i="1" spc="-100" smtClean="0">
                        <a:solidFill>
                          <a:schemeClr val="accent6">
                            <a:lumMod val="50000"/>
                          </a:schemeClr>
                        </a:solidFill>
                        <a:latin typeface="Cambria Math" panose="02040503050406030204" pitchFamily="18" charset="0"/>
                      </a:rPr>
                      <m:t>∀</m:t>
                    </m:r>
                    <m:r>
                      <a:rPr lang="en-US" altLang="zh-CN" sz="1400" b="1" i="1" spc="-100" smtClean="0">
                        <a:solidFill>
                          <a:schemeClr val="accent6">
                            <a:lumMod val="50000"/>
                          </a:schemeClr>
                        </a:solidFill>
                        <a:latin typeface="Cambria Math" panose="02040503050406030204" pitchFamily="18" charset="0"/>
                      </a:rPr>
                      <m:t>𝒙</m:t>
                    </m:r>
                    <m:r>
                      <a:rPr lang="en-US" altLang="zh-CN" sz="1400" b="1" i="1" spc="-100" smtClean="0">
                        <a:solidFill>
                          <a:schemeClr val="accent6">
                            <a:lumMod val="50000"/>
                          </a:schemeClr>
                        </a:solidFill>
                        <a:latin typeface="Cambria Math" panose="02040503050406030204" pitchFamily="18" charset="0"/>
                      </a:rPr>
                      <m:t>∃</m:t>
                    </m:r>
                    <m:r>
                      <a:rPr lang="en-US" altLang="zh-CN" sz="1400" b="1" i="1" spc="-100" smtClean="0">
                        <a:solidFill>
                          <a:schemeClr val="accent6">
                            <a:lumMod val="50000"/>
                          </a:schemeClr>
                        </a:solidFill>
                        <a:latin typeface="Cambria Math" panose="02040503050406030204" pitchFamily="18" charset="0"/>
                      </a:rPr>
                      <m:t>𝒚𝑭</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𝒙</m:t>
                        </m:r>
                        <m:r>
                          <a:rPr lang="en-US" altLang="zh-CN" sz="1400" b="1" i="1" spc="-100" smtClean="0">
                            <a:solidFill>
                              <a:schemeClr val="accent6">
                                <a:lumMod val="50000"/>
                              </a:schemeClr>
                            </a:solidFill>
                            <a:latin typeface="Cambria Math" panose="02040503050406030204" pitchFamily="18" charset="0"/>
                          </a:rPr>
                          <m:t>, </m:t>
                        </m:r>
                        <m:r>
                          <a:rPr lang="en-US" altLang="zh-CN" sz="1400" b="1" i="1" spc="-100" smtClean="0">
                            <a:solidFill>
                              <a:schemeClr val="accent6">
                                <a:lumMod val="50000"/>
                              </a:schemeClr>
                            </a:solidFill>
                            <a:latin typeface="Cambria Math" panose="02040503050406030204" pitchFamily="18" charset="0"/>
                          </a:rPr>
                          <m:t>𝒚</m:t>
                        </m:r>
                      </m:e>
                    </m:d>
                    <m:r>
                      <a:rPr lang="en-US" altLang="zh-CN" sz="1400" b="1" i="1" spc="-100" smtClean="0">
                        <a:solidFill>
                          <a:schemeClr val="accent6">
                            <a:lumMod val="50000"/>
                          </a:schemeClr>
                        </a:solidFill>
                        <a:latin typeface="Cambria Math" panose="02040503050406030204" pitchFamily="18" charset="0"/>
                      </a:rPr>
                      <m:t>≡</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𝑭</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𝒂</m:t>
                            </m:r>
                            <m:r>
                              <a:rPr lang="en-US" altLang="zh-CN" sz="1400" b="1" i="1" spc="-100" smtClean="0">
                                <a:solidFill>
                                  <a:schemeClr val="accent6">
                                    <a:lumMod val="50000"/>
                                  </a:schemeClr>
                                </a:solidFill>
                                <a:latin typeface="Cambria Math" panose="02040503050406030204" pitchFamily="18" charset="0"/>
                              </a:rPr>
                              <m:t>, </m:t>
                            </m:r>
                            <m:r>
                              <a:rPr lang="en-US" altLang="zh-CN" sz="1400" b="1" i="1" spc="-100" smtClean="0">
                                <a:solidFill>
                                  <a:schemeClr val="accent6">
                                    <a:lumMod val="50000"/>
                                  </a:schemeClr>
                                </a:solidFill>
                                <a:latin typeface="Cambria Math" panose="02040503050406030204" pitchFamily="18" charset="0"/>
                              </a:rPr>
                              <m:t>𝒂</m:t>
                            </m:r>
                          </m:e>
                        </m:d>
                        <m:r>
                          <a:rPr lang="en-US" altLang="zh-CN" sz="1400" b="1" i="1" spc="-100" smtClean="0">
                            <a:solidFill>
                              <a:schemeClr val="accent6">
                                <a:lumMod val="50000"/>
                              </a:schemeClr>
                            </a:solidFill>
                            <a:latin typeface="Cambria Math" panose="02040503050406030204" pitchFamily="18" charset="0"/>
                          </a:rPr>
                          <m:t>∨</m:t>
                        </m:r>
                        <m:r>
                          <a:rPr lang="en-US" altLang="zh-CN" sz="1400" b="1" i="1" spc="-100" smtClean="0">
                            <a:solidFill>
                              <a:schemeClr val="accent6">
                                <a:lumMod val="50000"/>
                              </a:schemeClr>
                            </a:solidFill>
                            <a:latin typeface="Cambria Math" panose="02040503050406030204" pitchFamily="18" charset="0"/>
                          </a:rPr>
                          <m:t>𝑭</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𝒂</m:t>
                            </m:r>
                            <m:r>
                              <a:rPr lang="en-US" altLang="zh-CN" sz="1400" b="1" i="1" spc="-100" smtClean="0">
                                <a:solidFill>
                                  <a:schemeClr val="accent6">
                                    <a:lumMod val="50000"/>
                                  </a:schemeClr>
                                </a:solidFill>
                                <a:latin typeface="Cambria Math" panose="02040503050406030204" pitchFamily="18" charset="0"/>
                              </a:rPr>
                              <m:t>, </m:t>
                            </m:r>
                            <m:r>
                              <a:rPr lang="en-US" altLang="zh-CN" sz="1400" b="1" i="1" spc="-100" smtClean="0">
                                <a:solidFill>
                                  <a:schemeClr val="accent6">
                                    <a:lumMod val="50000"/>
                                  </a:schemeClr>
                                </a:solidFill>
                                <a:latin typeface="Cambria Math" panose="02040503050406030204" pitchFamily="18" charset="0"/>
                              </a:rPr>
                              <m:t>𝒃</m:t>
                            </m:r>
                          </m:e>
                        </m:d>
                      </m:e>
                    </m:d>
                    <m:r>
                      <a:rPr lang="en-US" altLang="zh-CN" sz="1400" b="1" i="1" spc="-100" smtClean="0">
                        <a:solidFill>
                          <a:schemeClr val="accent6">
                            <a:lumMod val="50000"/>
                          </a:schemeClr>
                        </a:solidFill>
                        <a:latin typeface="Cambria Math" panose="02040503050406030204" pitchFamily="18" charset="0"/>
                      </a:rPr>
                      <m:t>∧</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𝑭</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𝒃</m:t>
                            </m:r>
                            <m:r>
                              <a:rPr lang="en-US" altLang="zh-CN" sz="1400" b="1" i="1" spc="-100" smtClean="0">
                                <a:solidFill>
                                  <a:schemeClr val="accent6">
                                    <a:lumMod val="50000"/>
                                  </a:schemeClr>
                                </a:solidFill>
                                <a:latin typeface="Cambria Math" panose="02040503050406030204" pitchFamily="18" charset="0"/>
                              </a:rPr>
                              <m:t>, </m:t>
                            </m:r>
                            <m:r>
                              <a:rPr lang="en-US" altLang="zh-CN" sz="1400" b="1" i="1" spc="-100" smtClean="0">
                                <a:solidFill>
                                  <a:schemeClr val="accent6">
                                    <a:lumMod val="50000"/>
                                  </a:schemeClr>
                                </a:solidFill>
                                <a:latin typeface="Cambria Math" panose="02040503050406030204" pitchFamily="18" charset="0"/>
                              </a:rPr>
                              <m:t>𝒂</m:t>
                            </m:r>
                          </m:e>
                        </m:d>
                        <m:r>
                          <a:rPr lang="en-US" altLang="zh-CN" sz="1400" b="1" i="1" spc="-100" smtClean="0">
                            <a:solidFill>
                              <a:schemeClr val="accent6">
                                <a:lumMod val="50000"/>
                              </a:schemeClr>
                            </a:solidFill>
                            <a:latin typeface="Cambria Math" panose="02040503050406030204" pitchFamily="18" charset="0"/>
                          </a:rPr>
                          <m:t>∨</m:t>
                        </m:r>
                        <m:r>
                          <a:rPr lang="en-US" altLang="zh-CN" sz="1400" b="1" i="1" spc="-100" smtClean="0">
                            <a:solidFill>
                              <a:schemeClr val="accent6">
                                <a:lumMod val="50000"/>
                              </a:schemeClr>
                            </a:solidFill>
                            <a:latin typeface="Cambria Math" panose="02040503050406030204" pitchFamily="18" charset="0"/>
                          </a:rPr>
                          <m:t>𝑭</m:t>
                        </m:r>
                        <m:d>
                          <m:dPr>
                            <m:ctrlPr>
                              <a:rPr lang="en-US" altLang="zh-CN" sz="1400" b="1" i="1" spc="-100" smtClean="0">
                                <a:solidFill>
                                  <a:schemeClr val="accent6">
                                    <a:lumMod val="50000"/>
                                  </a:schemeClr>
                                </a:solidFill>
                                <a:latin typeface="Cambria Math" panose="02040503050406030204" pitchFamily="18" charset="0"/>
                              </a:rPr>
                            </m:ctrlPr>
                          </m:dPr>
                          <m:e>
                            <m:r>
                              <a:rPr lang="en-US" altLang="zh-CN" sz="1400" b="1" i="1" spc="-100" smtClean="0">
                                <a:solidFill>
                                  <a:schemeClr val="accent6">
                                    <a:lumMod val="50000"/>
                                  </a:schemeClr>
                                </a:solidFill>
                                <a:latin typeface="Cambria Math" panose="02040503050406030204" pitchFamily="18" charset="0"/>
                              </a:rPr>
                              <m:t>𝒃</m:t>
                            </m:r>
                            <m:r>
                              <a:rPr lang="en-US" altLang="zh-CN" sz="1400" b="1" i="1" spc="-100" smtClean="0">
                                <a:solidFill>
                                  <a:schemeClr val="accent6">
                                    <a:lumMod val="50000"/>
                                  </a:schemeClr>
                                </a:solidFill>
                                <a:latin typeface="Cambria Math" panose="02040503050406030204" pitchFamily="18" charset="0"/>
                              </a:rPr>
                              <m:t>, </m:t>
                            </m:r>
                            <m:r>
                              <a:rPr lang="en-US" altLang="zh-CN" sz="1400" b="1" i="1" spc="-100" smtClean="0">
                                <a:solidFill>
                                  <a:schemeClr val="accent6">
                                    <a:lumMod val="50000"/>
                                  </a:schemeClr>
                                </a:solidFill>
                                <a:latin typeface="Cambria Math" panose="02040503050406030204" pitchFamily="18" charset="0"/>
                              </a:rPr>
                              <m:t>𝒃</m:t>
                            </m:r>
                          </m:e>
                        </m:d>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，因此真值为假，所以</a:t>
                </a:r>
                <a:r>
                  <a:rPr lang="zh-CN" altLang="en-US" sz="1400" b="1">
                    <a:solidFill>
                      <a:srgbClr val="C00000"/>
                    </a:solidFill>
                    <a:latin typeface="黑体" panose="02010609060101010101" pitchFamily="49" charset="-122"/>
                    <a:ea typeface="黑体" panose="02010609060101010101" pitchFamily="49" charset="-122"/>
                    <a:cs typeface="Arial" panose="020B0604020202020204" pitchFamily="34" charset="0"/>
                  </a:rPr>
                  <a:t>整个蕴涵式真值为真</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600"/>
                  </a:lnSpc>
                  <a:spcAft>
                    <a:spcPts val="300"/>
                  </a:spcAft>
                  <a:buFont typeface="+mj-lt"/>
                  <a:buAutoNum type="arabicPeriod"/>
                </a:pP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若谓词</a:t>
                </a:r>
                <a14:m>
                  <m:oMath xmlns:m="http://schemas.openxmlformats.org/officeDocument/2006/math">
                    <m:r>
                      <a:rPr lang="en-US" altLang="zh-CN" sz="1400" b="1" i="1" smtClean="0">
                        <a:solidFill>
                          <a:schemeClr val="accent6">
                            <a:lumMod val="50000"/>
                          </a:schemeClr>
                        </a:solidFill>
                        <a:latin typeface="Cambria Math" panose="02040503050406030204" pitchFamily="18" charset="0"/>
                        <a:ea typeface="宋体" panose="02010600030101010101" pitchFamily="2" charset="-122"/>
                      </a:rPr>
                      <m:t>𝑭</m:t>
                    </m:r>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的解释是</a:t>
                </a:r>
                <a14:m>
                  <m:oMath xmlns:m="http://schemas.openxmlformats.org/officeDocument/2006/math">
                    <m:d>
                      <m:dPr>
                        <m:begChr m:val="⟦"/>
                        <m:endChr m:val="⟧"/>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𝑭</m:t>
                        </m:r>
                      </m:e>
                    </m:d>
                    <m:r>
                      <a:rPr lang="en-US" altLang="zh-CN" sz="1400" b="1" i="1" smtClean="0">
                        <a:solidFill>
                          <a:schemeClr val="accent6">
                            <a:lumMod val="50000"/>
                          </a:schemeClr>
                        </a:solidFill>
                        <a:latin typeface="Cambria Math" panose="02040503050406030204" pitchFamily="18" charset="0"/>
                      </a:rPr>
                      <m:t>={</m:t>
                    </m:r>
                    <m:d>
                      <m:dPr>
                        <m:begChr m:val="⟨"/>
                        <m:endChr m:val="⟩"/>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𝒂</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𝒃</m:t>
                        </m:r>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14:m>
                  <m:oMath xmlns:m="http://schemas.openxmlformats.org/officeDocument/2006/math">
                    <m:d>
                      <m:dPr>
                        <m:begChr m:val="⟨"/>
                        <m:endChr m:val="⟩"/>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𝒃</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𝒂</m:t>
                        </m:r>
                      </m:e>
                    </m:d>
                    <m:r>
                      <a:rPr lang="en-US" altLang="zh-CN" sz="1400" b="1" i="1" smtClean="0">
                        <a:solidFill>
                          <a:schemeClr val="accent6">
                            <a:lumMod val="50000"/>
                          </a:schemeClr>
                        </a:solidFill>
                        <a:latin typeface="Cambria Math" panose="02040503050406030204" pitchFamily="18" charset="0"/>
                      </a:rPr>
                      <m:t>}</m:t>
                    </m:r>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𝒚</m:t>
                        </m:r>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真值为真，而</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𝒚</m:t>
                        </m:r>
                      </m:e>
                    </m:d>
                    <m:r>
                      <a:rPr lang="en-US" altLang="zh-CN" sz="1400" b="1" i="1" smtClean="0">
                        <a:solidFill>
                          <a:schemeClr val="accent6">
                            <a:lumMod val="50000"/>
                          </a:schemeClr>
                        </a:solidFill>
                        <a:latin typeface="Cambria Math" panose="02040503050406030204" pitchFamily="18" charset="0"/>
                      </a:rPr>
                      <m:t>≡</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𝒂</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𝒂</m:t>
                            </m:r>
                          </m:e>
                        </m:d>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𝒃</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𝒂</m:t>
                            </m:r>
                          </m:e>
                        </m:d>
                      </m:e>
                    </m:d>
                    <m:r>
                      <a:rPr lang="en-US" altLang="zh-CN" sz="1400" b="1" i="1" smtClean="0">
                        <a:solidFill>
                          <a:schemeClr val="accent6">
                            <a:lumMod val="50000"/>
                          </a:schemeClr>
                        </a:solidFill>
                        <a:latin typeface="Cambria Math" panose="02040503050406030204" pitchFamily="18" charset="0"/>
                      </a:rPr>
                      <m:t>∨</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𝒂</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𝒃</m:t>
                            </m:r>
                          </m:e>
                        </m:d>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𝑭</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𝒃</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𝒃</m:t>
                            </m:r>
                          </m:e>
                        </m:d>
                      </m:e>
                    </m:d>
                  </m:oMath>
                </a14:m>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，真值为假，</a:t>
                </a:r>
                <a:r>
                  <a:rPr lang="zh-CN" altLang="en-US" sz="1400" b="1">
                    <a:solidFill>
                      <a:srgbClr val="C00000"/>
                    </a:solidFill>
                    <a:latin typeface="黑体" panose="02010609060101010101" pitchFamily="49" charset="-122"/>
                    <a:ea typeface="黑体" panose="02010609060101010101" pitchFamily="49" charset="-122"/>
                    <a:cs typeface="Arial" panose="020B0604020202020204" pitchFamily="34" charset="0"/>
                  </a:rPr>
                  <a:t>整个蕴涵式真值为假</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600"/>
                  </a:lnSpc>
                  <a:spcAft>
                    <a:spcPts val="300"/>
                  </a:spcAft>
                </a:pPr>
                <a:r>
                  <a:rPr lang="zh-CN" altLang="en-US" sz="1600" b="1">
                    <a:solidFill>
                      <a:schemeClr val="accent6">
                        <a:lumMod val="50000"/>
                      </a:schemeClr>
                    </a:solidFill>
                    <a:latin typeface="等线" panose="02010600030101010101" pitchFamily="2" charset="-122"/>
                    <a:ea typeface="等线" panose="02010600030101010101" pitchFamily="2" charset="-122"/>
                  </a:rPr>
                  <a:t>综上，该公式是非永真的可满足式。</a:t>
                </a:r>
              </a:p>
            </p:txBody>
          </p:sp>
        </mc:Choice>
        <mc:Fallback xmlns="">
          <p:sp>
            <p:nvSpPr>
              <p:cNvPr id="9" name="文本框 8">
                <a:extLst>
                  <a:ext uri="{FF2B5EF4-FFF2-40B4-BE49-F238E27FC236}">
                    <a16:creationId xmlns:a16="http://schemas.microsoft.com/office/drawing/2014/main" id="{84B244A4-E805-43AA-8413-247D8D037391}"/>
                  </a:ext>
                </a:extLst>
              </p:cNvPr>
              <p:cNvSpPr txBox="1">
                <a:spLocks noRot="1" noChangeAspect="1" noMove="1" noResize="1" noEditPoints="1" noAdjustHandles="1" noChangeArrowheads="1" noChangeShapeType="1" noTextEdit="1"/>
              </p:cNvSpPr>
              <p:nvPr/>
            </p:nvSpPr>
            <p:spPr>
              <a:xfrm>
                <a:off x="582677" y="2399097"/>
                <a:ext cx="8019640" cy="2110834"/>
              </a:xfrm>
              <a:prstGeom prst="rect">
                <a:avLst/>
              </a:prstGeom>
              <a:blipFill>
                <a:blip r:embed="rId2"/>
                <a:stretch>
                  <a:fillRect l="-380" t="-1149" r="-2430" b="-16092"/>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328114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14194" y="851668"/>
            <a:ext cx="3738782" cy="3191258"/>
          </a:xfrm>
          <a:prstGeom prst="rect">
            <a:avLst/>
          </a:prstGeom>
          <a:noFill/>
        </p:spPr>
        <p:txBody>
          <a:bodyPr wrap="square" rtlCol="0">
            <a:spAutoFit/>
          </a:bodyPr>
          <a:lstStyle/>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一阶逻辑公式的分类</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一阶逻辑的重要永真式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一阶逻辑真值树方法举例</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61199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量词基础类永真式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926382" y="821272"/>
                <a:ext cx="6557784" cy="130805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是一阶公式，下面的一阶逻辑公式是永真式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926382" y="821272"/>
                <a:ext cx="6557784" cy="1308050"/>
              </a:xfrm>
              <a:prstGeom prst="rect">
                <a:avLst/>
              </a:prstGeom>
              <a:blipFill>
                <a:blip r:embed="rId2"/>
                <a:stretch>
                  <a:fillRect l="-558" t="-1402" b="-5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926382" y="2310231"/>
                <a:ext cx="7079587" cy="2159374"/>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a:t>
                </a:r>
                <a:endParaRPr lang="en-US" altLang="zh-CN" sz="1400" b="1">
                  <a:solidFill>
                    <a:schemeClr val="accent2">
                      <a:lumMod val="50000"/>
                    </a:schemeClr>
                  </a:solidFill>
                </a:endParaRPr>
              </a:p>
              <a:p>
                <a:pPr marL="342900" indent="-342900">
                  <a:lnSpc>
                    <a:spcPts val="1800"/>
                  </a:lnSpc>
                  <a:spcBef>
                    <a:spcPts val="600"/>
                  </a:spcBef>
                  <a:buFont typeface="+mj-lt"/>
                  <a:buAutoNum type="arabicPeriod"/>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，则对论域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r>
                  <a:rPr lang="zh-CN" altLang="en-US" sz="1400" b="1">
                    <a:solidFill>
                      <a:srgbClr val="C00000"/>
                    </a:solidFill>
                  </a:rPr>
                  <a:t>特别地对</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e>
                    </m:d>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marL="342900" indent="-342900">
                  <a:lnSpc>
                    <a:spcPts val="1800"/>
                  </a:lnSpc>
                  <a:spcBef>
                    <a:spcPts val="600"/>
                  </a:spcBef>
                  <a:buFont typeface="+mj-lt"/>
                  <a:buAutoNum type="arabicPeriod"/>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r>
                  <a:rPr lang="zh-CN" altLang="en-US" sz="1400" b="1">
                    <a:solidFill>
                      <a:srgbClr val="C00000"/>
                    </a:solidFill>
                  </a:rPr>
                  <a:t>存在论域元素</a:t>
                </a:r>
                <a14:m>
                  <m:oMath xmlns:m="http://schemas.openxmlformats.org/officeDocument/2006/math">
                    <m:r>
                      <a:rPr lang="en-US" altLang="zh-CN" sz="1400" b="1" i="1" smtClean="0">
                        <a:solidFill>
                          <a:srgbClr val="C00000"/>
                        </a:solidFill>
                        <a:latin typeface="Cambria Math" panose="02040503050406030204" pitchFamily="18" charset="0"/>
                      </a:rPr>
                      <m:t>𝒅</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marL="342900" indent="-342900">
                  <a:lnSpc>
                    <a:spcPts val="1800"/>
                  </a:lnSpc>
                  <a:spcBef>
                    <a:spcPts val="600"/>
                  </a:spcBef>
                  <a:buFont typeface="+mj-lt"/>
                  <a:buAutoNum type="arabicPeriod"/>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，则对论域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，从而特别地对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，从而存在论域元素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926382" y="2310231"/>
                <a:ext cx="7079587" cy="2159374"/>
              </a:xfrm>
              <a:prstGeom prst="rect">
                <a:avLst/>
              </a:prstGeom>
              <a:blipFill>
                <a:blip r:embed="rId3"/>
                <a:stretch>
                  <a:fillRect l="-345" t="-282" b="-1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5107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量词基础类永真式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758362" y="1010344"/>
                <a:ext cx="7627265" cy="130805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，则下面公式是永真式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758362" y="1010344"/>
                <a:ext cx="7627265" cy="1308050"/>
              </a:xfrm>
              <a:prstGeom prst="rect">
                <a:avLst/>
              </a:prstGeom>
              <a:blipFill>
                <a:blip r:embed="rId2"/>
                <a:stretch>
                  <a:fillRect l="-399" t="-1402" b="-5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758361" y="2545891"/>
                <a:ext cx="7627265" cy="1292790"/>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的任意个体变量指派函数。由于</a:t>
                </a:r>
                <a14:m>
                  <m:oMath xmlns:m="http://schemas.openxmlformats.org/officeDocument/2006/math">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𝑭𝒓𝒆𝒆𝑽𝒂𝒓</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oMath>
                </a14:m>
                <a:r>
                  <a:rPr lang="zh-CN" altLang="en-US" sz="1400" b="1">
                    <a:solidFill>
                      <a:schemeClr val="accent2">
                        <a:lumMod val="50000"/>
                      </a:schemeClr>
                    </a:solidFill>
                  </a:rPr>
                  <a:t>，因此对论域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的任意元素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a:t>
                </a:r>
                <a14:m>
                  <m:oMath xmlns:m="http://schemas.openxmlformats.org/officeDocument/2006/math">
                    <m:r>
                      <a:rPr lang="en-US" altLang="zh-CN" sz="1400" b="1" i="1" smtClean="0">
                        <a:solidFill>
                          <a:srgbClr val="C00000"/>
                        </a:solidFill>
                        <a:latin typeface="Cambria Math" panose="02040503050406030204" pitchFamily="18" charset="0"/>
                      </a:rPr>
                      <m:t>𝝈</m:t>
                    </m:r>
                  </m:oMath>
                </a14:m>
                <a:r>
                  <a:rPr lang="zh-CN" altLang="en-US" sz="1400" b="1">
                    <a:solidFill>
                      <a:srgbClr val="C00000"/>
                    </a:solidFill>
                  </a:rPr>
                  <a:t>和</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oMath>
                </a14:m>
                <a:r>
                  <a:rPr lang="zh-CN" altLang="en-US" sz="1400" b="1">
                    <a:solidFill>
                      <a:srgbClr val="C00000"/>
                    </a:solidFill>
                  </a:rPr>
                  <a:t>在</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上合同</a:t>
                </a:r>
                <a:r>
                  <a:rPr lang="zh-CN" altLang="en-US" sz="1400" b="1">
                    <a:solidFill>
                      <a:schemeClr val="accent2">
                        <a:lumMod val="50000"/>
                      </a:schemeClr>
                    </a:solidFill>
                  </a:rPr>
                  <a:t>，因此根据合同定理，对论域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的任意元素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都是永真式。</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758361" y="2545891"/>
                <a:ext cx="7627265" cy="1292790"/>
              </a:xfrm>
              <a:prstGeom prst="rect">
                <a:avLst/>
              </a:prstGeom>
              <a:blipFill>
                <a:blip r:embed="rId3"/>
                <a:stretch>
                  <a:fillRect l="-240" b="-4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606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量词基础类永真式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758363" y="1010344"/>
                <a:ext cx="5617590" cy="98488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758363" y="1010344"/>
                <a:ext cx="5617590" cy="984885"/>
              </a:xfrm>
              <a:prstGeom prst="rect">
                <a:avLst/>
              </a:prstGeom>
              <a:blipFill>
                <a:blip r:embed="rId2"/>
                <a:stretch>
                  <a:fillRect l="-542" t="-1863" b="-74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758361" y="2393530"/>
                <a:ext cx="7627265" cy="2058064"/>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a:t>
                </a:r>
                <a:endParaRPr lang="en-US" altLang="zh-CN" sz="1400" b="1">
                  <a:solidFill>
                    <a:schemeClr val="accent2">
                      <a:lumMod val="50000"/>
                    </a:schemeClr>
                  </a:solidFill>
                </a:endParaRPr>
              </a:p>
              <a:p>
                <a:pPr marL="342900" indent="-342900">
                  <a:lnSpc>
                    <a:spcPts val="2000"/>
                  </a:lnSpc>
                  <a:spcBef>
                    <a:spcPts val="600"/>
                  </a:spcBef>
                  <a:buFont typeface="+mj-lt"/>
                  <a:buAutoNum type="arabicPeriod"/>
                </a:pP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zh-CN" altLang="en-US" sz="1400" b="1">
                    <a:solidFill>
                      <a:schemeClr val="accent2">
                        <a:lumMod val="50000"/>
                      </a:schemeClr>
                    </a:solidFill>
                  </a:rPr>
                  <a:t>，当且仅当</a:t>
                </a:r>
                <a:r>
                  <a:rPr lang="zh-CN" altLang="en-US" sz="1400" b="1">
                    <a:solidFill>
                      <a:srgbClr val="C00000"/>
                    </a:solidFill>
                  </a:rPr>
                  <a:t>存在</a:t>
                </a:r>
                <a14:m>
                  <m:oMath xmlns:m="http://schemas.openxmlformats.org/officeDocument/2006/math">
                    <m:r>
                      <a:rPr lang="en-US" altLang="zh-CN" sz="1400" b="1" i="1" smtClean="0">
                        <a:solidFill>
                          <a:srgbClr val="C00000"/>
                        </a:solidFill>
                        <a:latin typeface="Cambria Math" panose="02040503050406030204" pitchFamily="18" charset="0"/>
                      </a:rPr>
                      <m:t>𝒅</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rgbClr val="C00000"/>
                    </a:solidFill>
                  </a:rPr>
                  <a:t>使得</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zh-CN" altLang="en-US" sz="1400" b="1">
                    <a:solidFill>
                      <a:schemeClr val="accent2">
                        <a:lumMod val="50000"/>
                      </a:schemeClr>
                    </a:solidFill>
                  </a:rPr>
                  <a:t>，当且仅当存在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，因此总有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e>
                    </m:d>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是永真式。</a:t>
                </a:r>
                <a:endParaRPr lang="en-US" altLang="zh-CN" sz="1400" b="1">
                  <a:solidFill>
                    <a:schemeClr val="accent2">
                      <a:lumMod val="50000"/>
                    </a:schemeClr>
                  </a:solidFill>
                </a:endParaRPr>
              </a:p>
              <a:p>
                <a:pPr marL="342900" indent="-342900">
                  <a:lnSpc>
                    <a:spcPts val="2000"/>
                  </a:lnSpc>
                  <a:spcBef>
                    <a:spcPts val="600"/>
                  </a:spcBef>
                  <a:buFont typeface="+mj-lt"/>
                  <a:buAutoNum type="arabicPeriod"/>
                </a:pP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zh-CN" altLang="en-US" sz="1400" b="1">
                    <a:solidFill>
                      <a:schemeClr val="accent2">
                        <a:lumMod val="50000"/>
                      </a:schemeClr>
                    </a:solidFill>
                  </a:rPr>
                  <a:t>，当且仅当</a:t>
                </a:r>
                <a:r>
                  <a:rPr lang="zh-CN" altLang="en-US" sz="1400" b="1">
                    <a:solidFill>
                      <a:srgbClr val="C00000"/>
                    </a:solidFill>
                  </a:rPr>
                  <a:t>对任意</a:t>
                </a:r>
                <a14:m>
                  <m:oMath xmlns:m="http://schemas.openxmlformats.org/officeDocument/2006/math">
                    <m:r>
                      <a:rPr lang="en-US" altLang="zh-CN" sz="1400" b="1" i="1" smtClean="0">
                        <a:solidFill>
                          <a:srgbClr val="C00000"/>
                        </a:solidFill>
                        <a:latin typeface="Cambria Math" panose="02040503050406030204" pitchFamily="18" charset="0"/>
                      </a:rPr>
                      <m:t>𝒅</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rgbClr val="C00000"/>
                    </a:solidFill>
                  </a:rPr>
                  <a:t>有</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zh-CN" altLang="en-US" sz="1400" b="1">
                    <a:solidFill>
                      <a:schemeClr val="accent2">
                        <a:lumMod val="50000"/>
                      </a:schemeClr>
                    </a:solidFill>
                  </a:rPr>
                  <a:t>，当且仅当对任意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，因此总有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e>
                    </m:d>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𝒙𝑨</m:t>
                    </m:r>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是永真式。</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758361" y="2393530"/>
                <a:ext cx="7627265" cy="2058064"/>
              </a:xfrm>
              <a:prstGeom prst="rect">
                <a:avLst/>
              </a:prstGeom>
              <a:blipFill>
                <a:blip r:embed="rId3"/>
                <a:stretch>
                  <a:fillRect l="-24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79DB8BF-AE33-4F2C-8781-CEF93EDE1832}"/>
              </a:ext>
            </a:extLst>
          </p:cNvPr>
          <p:cNvSpPr txBox="1"/>
          <p:nvPr/>
        </p:nvSpPr>
        <p:spPr>
          <a:xfrm>
            <a:off x="6681066" y="1087287"/>
            <a:ext cx="1704560"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作为等值式模式，这两个称为量词否定等值式</a:t>
            </a:r>
          </a:p>
        </p:txBody>
      </p:sp>
    </p:spTree>
    <p:extLst>
      <p:ext uri="{BB962C8B-B14F-4D97-AF65-F5344CB8AC3E}">
        <p14:creationId xmlns:p14="http://schemas.microsoft.com/office/powerpoint/2010/main" val="205877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量词交换类永真式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686279" y="605040"/>
                <a:ext cx="5799603" cy="130805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𝒚𝑨</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𝒙𝑨</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𝒚𝑨</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686279" y="605040"/>
                <a:ext cx="5799603" cy="1308050"/>
              </a:xfrm>
              <a:prstGeom prst="rect">
                <a:avLst/>
              </a:prstGeom>
              <a:blipFill>
                <a:blip r:embed="rId2"/>
                <a:stretch>
                  <a:fillRect l="-631" t="-1395" b="-5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686279" y="2076374"/>
                <a:ext cx="6937840" cy="2613921"/>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zh-CN" altLang="en-US"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oMath>
                </a14:m>
                <a:r>
                  <a:rPr lang="zh-CN" altLang="en-US" sz="1200" b="1">
                    <a:solidFill>
                      <a:schemeClr val="accent2">
                        <a:lumMod val="50000"/>
                      </a:schemeClr>
                    </a:solidFill>
                  </a:rPr>
                  <a:t>任意</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zh-CN" altLang="en-US"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oMath>
                </a14:m>
                <a:r>
                  <a:rPr lang="zh-CN" altLang="en-US" sz="1200" b="1">
                    <a:solidFill>
                      <a:schemeClr val="accent2">
                        <a:lumMod val="50000"/>
                      </a:schemeClr>
                    </a:solidFill>
                  </a:rPr>
                  <a:t>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zh-CN" altLang="en-US"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oMath>
                </a14:m>
                <a:r>
                  <a:rPr lang="zh-CN" altLang="en-US" sz="1200" b="1">
                    <a:solidFill>
                      <a:schemeClr val="accent2">
                        <a:lumMod val="50000"/>
                      </a:schemeClr>
                    </a:solidFill>
                  </a:rPr>
                  <a:t>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，存在</a:t>
                </a:r>
                <a14:m>
                  <m:oMath xmlns:m="http://schemas.openxmlformats.org/officeDocument/2006/math">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a:solidFill>
                              <a:schemeClr val="accent2">
                                <a:lumMod val="50000"/>
                              </a:schemeClr>
                            </a:solidFill>
                            <a:latin typeface="Cambria Math" panose="02040503050406030204" pitchFamily="18" charset="0"/>
                          </a:rPr>
                          <m:t>𝟏</m:t>
                        </m:r>
                      </m:sub>
                    </m:sSub>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𝑫</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a:solidFill>
                                  <a:schemeClr val="accent2">
                                    <a:lumMod val="50000"/>
                                  </a:schemeClr>
                                </a:solidFill>
                                <a:latin typeface="Cambria Math" panose="02040503050406030204" pitchFamily="18" charset="0"/>
                              </a:rPr>
                              <m:t>𝟏</m:t>
                            </m:r>
                          </m:sub>
                        </m:sSub>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，从而对任意</a:t>
                </a:r>
                <a14:m>
                  <m:oMath xmlns:m="http://schemas.openxmlformats.org/officeDocument/2006/math">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686279" y="2076374"/>
                <a:ext cx="6937840" cy="2613921"/>
              </a:xfrm>
              <a:prstGeom prst="rect">
                <a:avLst/>
              </a:prstGeom>
              <a:blipFill>
                <a:blip r:embed="rId3"/>
                <a:stretch>
                  <a:fillRect l="-88" r="-2197" b="-116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F67245E-13FB-43B0-BC31-66F7CD441FC2}"/>
              </a:ext>
            </a:extLst>
          </p:cNvPr>
          <p:cNvSpPr txBox="1"/>
          <p:nvPr/>
        </p:nvSpPr>
        <p:spPr>
          <a:xfrm>
            <a:off x="7739063" y="2598504"/>
            <a:ext cx="976312" cy="1569660"/>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可看到，这里的证明基本上直观证明的符号化，没能让我们对这些永真式有更深入的理解</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F2D0193-E54C-4912-8297-F826C1FCF91E}"/>
                  </a:ext>
                </a:extLst>
              </p:cNvPr>
              <p:cNvSpPr txBox="1"/>
              <p:nvPr/>
            </p:nvSpPr>
            <p:spPr>
              <a:xfrm>
                <a:off x="4217919" y="975336"/>
                <a:ext cx="4497456" cy="913070"/>
              </a:xfrm>
              <a:prstGeom prst="rect">
                <a:avLst/>
              </a:prstGeom>
              <a:solidFill>
                <a:schemeClr val="accent6">
                  <a:lumMod val="50000"/>
                </a:schemeClr>
              </a:solidFill>
            </p:spPr>
            <p:txBody>
              <a:bodyPr wrap="square" rtlCol="0">
                <a:spAutoFit/>
              </a:bodyPr>
              <a:lstStyle/>
              <a:p>
                <a:pPr>
                  <a:lnSpc>
                    <a:spcPts val="1600"/>
                  </a:lnSpc>
                </a:pPr>
                <a:r>
                  <a:rPr lang="zh-CN" altLang="en-US" sz="1200" b="1">
                    <a:solidFill>
                      <a:schemeClr val="bg1"/>
                    </a:solidFill>
                  </a:rPr>
                  <a:t>举例说明</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𝒙𝑨</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𝒚𝑨</m:t>
                    </m:r>
                  </m:oMath>
                </a14:m>
                <a:r>
                  <a:rPr lang="zh-CN" altLang="en-US" sz="1200" b="1">
                    <a:solidFill>
                      <a:schemeClr val="bg1"/>
                    </a:solidFill>
                  </a:rPr>
                  <a:t>不是永真式：</a:t>
                </a:r>
                <a:endParaRPr lang="en-US" altLang="zh-CN" sz="1200" b="1">
                  <a:solidFill>
                    <a:schemeClr val="bg1"/>
                  </a:solidFill>
                </a:endParaRPr>
              </a:p>
              <a:p>
                <a:pPr>
                  <a:lnSpc>
                    <a:spcPts val="1600"/>
                  </a:lnSpc>
                </a:pPr>
                <a:r>
                  <a:rPr lang="zh-CN" altLang="en-US" sz="1200" b="1">
                    <a:solidFill>
                      <a:schemeClr val="bg1"/>
                    </a:solidFill>
                  </a:rPr>
                  <a:t>令解释的论域</a:t>
                </a:r>
                <a14:m>
                  <m:oMath xmlns:m="http://schemas.openxmlformats.org/officeDocument/2006/math">
                    <m:r>
                      <a:rPr lang="en-US" altLang="zh-CN" sz="1200" b="1" i="1" smtClean="0">
                        <a:solidFill>
                          <a:schemeClr val="bg1"/>
                        </a:solidFill>
                        <a:latin typeface="Cambria Math" panose="02040503050406030204" pitchFamily="18" charset="0"/>
                      </a:rPr>
                      <m:t>𝑫</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，二元谓词</a:t>
                </a:r>
                <a14:m>
                  <m:oMath xmlns:m="http://schemas.openxmlformats.org/officeDocument/2006/math">
                    <m:r>
                      <a:rPr lang="en-US" altLang="zh-CN" sz="1200" b="1" i="1" smtClean="0">
                        <a:solidFill>
                          <a:schemeClr val="bg1"/>
                        </a:solidFill>
                        <a:latin typeface="Cambria Math" panose="02040503050406030204" pitchFamily="18" charset="0"/>
                      </a:rPr>
                      <m:t>𝑨</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𝒚</m:t>
                    </m:r>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解释为</a:t>
                </a:r>
                <a14:m>
                  <m:oMath xmlns:m="http://schemas.openxmlformats.org/officeDocument/2006/math">
                    <m:r>
                      <m:rPr>
                        <m:lit/>
                      </m:rP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 ⟩, ⟨</m:t>
                    </m:r>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，则</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𝒚</m:t>
                        </m:r>
                      </m:e>
                    </m:d>
                    <m:r>
                      <a:rPr lang="en-US" altLang="zh-CN" sz="1200" b="1" i="1" smtClean="0">
                        <a:solidFill>
                          <a:schemeClr val="bg1"/>
                        </a:solidFill>
                        <a:latin typeface="Cambria Math" panose="02040503050406030204" pitchFamily="18" charset="0"/>
                      </a:rPr>
                      <m:t>≡</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𝒂</m:t>
                            </m:r>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𝒂</m:t>
                            </m:r>
                          </m:e>
                        </m:d>
                      </m:e>
                    </m:d>
                    <m:r>
                      <a:rPr lang="en-US" altLang="zh-CN" sz="1200" b="1" i="1" smtClean="0">
                        <a:solidFill>
                          <a:schemeClr val="bg1"/>
                        </a:solidFill>
                        <a:latin typeface="Cambria Math" panose="02040503050406030204" pitchFamily="18" charset="0"/>
                      </a:rPr>
                      <m:t>∨</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𝒃</m:t>
                            </m:r>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𝒃</m:t>
                            </m:r>
                          </m:e>
                        </m:d>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𝟏</m:t>
                    </m:r>
                  </m:oMath>
                </a14:m>
                <a:r>
                  <a:rPr lang="zh-CN" altLang="en-US" sz="1200" b="1">
                    <a:solidFill>
                      <a:schemeClr val="bg1"/>
                    </a:solidFill>
                  </a:rPr>
                  <a:t>，而</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𝒚</m:t>
                        </m:r>
                      </m:e>
                    </m:d>
                    <m:r>
                      <a:rPr lang="en-US" altLang="zh-CN" sz="1200" b="1" i="1" smtClean="0">
                        <a:solidFill>
                          <a:schemeClr val="bg1"/>
                        </a:solidFill>
                        <a:latin typeface="Cambria Math" panose="02040503050406030204" pitchFamily="18" charset="0"/>
                      </a:rPr>
                      <m:t>≡</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𝒂</m:t>
                            </m:r>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𝒂</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𝒃</m:t>
                            </m:r>
                          </m:e>
                        </m:d>
                      </m:e>
                    </m:d>
                    <m:r>
                      <a:rPr lang="en-US" altLang="zh-CN" sz="1200" b="1" i="1" smtClean="0">
                        <a:solidFill>
                          <a:schemeClr val="bg1"/>
                        </a:solidFill>
                        <a:latin typeface="Cambria Math" panose="02040503050406030204" pitchFamily="18" charset="0"/>
                      </a:rPr>
                      <m:t>∨</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𝒂</m:t>
                            </m:r>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𝑨</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𝒃</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𝒃</m:t>
                            </m:r>
                          </m:e>
                        </m:d>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𝟎</m:t>
                    </m:r>
                  </m:oMath>
                </a14:m>
                <a:endParaRPr lang="zh-CN" altLang="en-US" sz="1200" b="1">
                  <a:solidFill>
                    <a:schemeClr val="bg1"/>
                  </a:solidFill>
                </a:endParaRPr>
              </a:p>
            </p:txBody>
          </p:sp>
        </mc:Choice>
        <mc:Fallback xmlns="">
          <p:sp>
            <p:nvSpPr>
              <p:cNvPr id="5" name="文本框 4">
                <a:extLst>
                  <a:ext uri="{FF2B5EF4-FFF2-40B4-BE49-F238E27FC236}">
                    <a16:creationId xmlns:a16="http://schemas.microsoft.com/office/drawing/2014/main" id="{EF2D0193-E54C-4912-8297-F826C1FCF91E}"/>
                  </a:ext>
                </a:extLst>
              </p:cNvPr>
              <p:cNvSpPr txBox="1">
                <a:spLocks noRot="1" noChangeAspect="1" noMove="1" noResize="1" noEditPoints="1" noAdjustHandles="1" noChangeArrowheads="1" noChangeShapeType="1" noTextEdit="1"/>
              </p:cNvSpPr>
              <p:nvPr/>
            </p:nvSpPr>
            <p:spPr>
              <a:xfrm>
                <a:off x="4217919" y="975336"/>
                <a:ext cx="4497456" cy="913070"/>
              </a:xfrm>
              <a:prstGeom prst="rect">
                <a:avLst/>
              </a:prstGeom>
              <a:blipFill>
                <a:blip r:embed="rId4"/>
                <a:stretch>
                  <a:fillRect l="-136" r="-338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3FC0F8D-9BC0-44FE-83B2-8E52E9E4BB30}"/>
                  </a:ext>
                </a:extLst>
              </p:cNvPr>
              <p:cNvSpPr txBox="1"/>
              <p:nvPr/>
            </p:nvSpPr>
            <p:spPr>
              <a:xfrm>
                <a:off x="3097017" y="1025039"/>
                <a:ext cx="1058182" cy="830997"/>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这里对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是否出现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以及其他变量都没有要求</a:t>
                </a:r>
              </a:p>
            </p:txBody>
          </p:sp>
        </mc:Choice>
        <mc:Fallback xmlns="">
          <p:sp>
            <p:nvSpPr>
              <p:cNvPr id="6" name="文本框 5">
                <a:extLst>
                  <a:ext uri="{FF2B5EF4-FFF2-40B4-BE49-F238E27FC236}">
                    <a16:creationId xmlns:a16="http://schemas.microsoft.com/office/drawing/2014/main" id="{A3FC0F8D-9BC0-44FE-83B2-8E52E9E4BB30}"/>
                  </a:ext>
                </a:extLst>
              </p:cNvPr>
              <p:cNvSpPr txBox="1">
                <a:spLocks noRot="1" noChangeAspect="1" noMove="1" noResize="1" noEditPoints="1" noAdjustHandles="1" noChangeArrowheads="1" noChangeShapeType="1" noTextEdit="1"/>
              </p:cNvSpPr>
              <p:nvPr/>
            </p:nvSpPr>
            <p:spPr>
              <a:xfrm>
                <a:off x="3097017" y="1025039"/>
                <a:ext cx="1058182" cy="830997"/>
              </a:xfrm>
              <a:prstGeom prst="rect">
                <a:avLst/>
              </a:prstGeom>
              <a:blipFill>
                <a:blip r:embed="rId5"/>
                <a:stretch>
                  <a:fillRect b="-51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671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758363" y="801958"/>
                <a:ext cx="5786554" cy="99437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758363" y="801958"/>
                <a:ext cx="5786554" cy="994375"/>
              </a:xfrm>
              <a:prstGeom prst="rect">
                <a:avLst/>
              </a:prstGeom>
              <a:blipFill>
                <a:blip r:embed="rId2"/>
                <a:stretch>
                  <a:fillRect l="-526" t="-1840"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758363" y="1907413"/>
                <a:ext cx="7694869" cy="1844864"/>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a:t>
                </a:r>
                <a:endParaRPr lang="en-US" altLang="zh-CN" sz="1200" b="1">
                  <a:solidFill>
                    <a:schemeClr val="accent2">
                      <a:lumMod val="50000"/>
                    </a:schemeClr>
                  </a:solidFill>
                </a:endParaRPr>
              </a:p>
              <a:p>
                <a:pPr marL="342900" indent="-342900">
                  <a:lnSpc>
                    <a:spcPts val="1800"/>
                  </a:lnSpc>
                  <a:spcBef>
                    <a:spcPts val="600"/>
                  </a:spcBef>
                  <a:buFont typeface="+mj-lt"/>
                  <a:buAutoNum type="arabicPeriod"/>
                </a:pPr>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zh-CN" altLang="en-US"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a:p>
                <a:pPr marL="342900" indent="-342900">
                  <a:lnSpc>
                    <a:spcPts val="1800"/>
                  </a:lnSpc>
                  <a:spcBef>
                    <a:spcPts val="600"/>
                  </a:spcBef>
                  <a:buFont typeface="+mj-lt"/>
                  <a:buAutoNum type="arabicPeriod"/>
                </a:pPr>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zh-CN" altLang="en-US"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zh-CN" altLang="en-US" sz="1200" b="1">
                    <a:solidFill>
                      <a:srgbClr val="C00000"/>
                    </a:solidFill>
                  </a:rPr>
                  <a:t>从而</a:t>
                </a:r>
                <a:r>
                  <a:rPr lang="zh-CN" altLang="en-US" sz="1200" b="1">
                    <a:solidFill>
                      <a:schemeClr val="accent2">
                        <a:lumMod val="50000"/>
                      </a:schemeClr>
                    </a:solidFill>
                  </a:rPr>
                  <a:t>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𝑩</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zh-CN" altLang="en-US" sz="1200" b="1">
                    <a:solidFill>
                      <a:srgbClr val="C00000"/>
                    </a:solidFill>
                  </a:rPr>
                  <a:t>从而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758363" y="1907413"/>
                <a:ext cx="7694869" cy="1844864"/>
              </a:xfrm>
              <a:prstGeom prst="rect">
                <a:avLst/>
              </a:prstGeom>
              <a:blipFill>
                <a:blip r:embed="rId3"/>
                <a:stretch>
                  <a:fillRect l="-79" b="-16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8C0938C-2472-4372-9B60-1D0F679AF426}"/>
                  </a:ext>
                </a:extLst>
              </p:cNvPr>
              <p:cNvSpPr txBox="1"/>
              <p:nvPr/>
            </p:nvSpPr>
            <p:spPr>
              <a:xfrm>
                <a:off x="758363" y="3813917"/>
                <a:ext cx="7694869" cy="902748"/>
              </a:xfrm>
              <a:prstGeom prst="rect">
                <a:avLst/>
              </a:prstGeom>
              <a:solidFill>
                <a:schemeClr val="accent4">
                  <a:lumMod val="20000"/>
                  <a:lumOff val="80000"/>
                </a:schemeClr>
              </a:solidFill>
            </p:spPr>
            <p:txBody>
              <a:bodyPr wrap="square" rtlCol="0">
                <a:spAutoFit/>
              </a:bodyPr>
              <a:lstStyle/>
              <a:p>
                <a:pPr>
                  <a:lnSpc>
                    <a:spcPts val="1600"/>
                  </a:lnSpc>
                </a:pPr>
                <a:r>
                  <a:rPr lang="zh-CN" altLang="en-US" sz="1200" b="1">
                    <a:solidFill>
                      <a:schemeClr val="accent2">
                        <a:lumMod val="50000"/>
                      </a:schemeClr>
                    </a:solidFill>
                  </a:rPr>
                  <a:t>这里的证明也没能让我们对这两个永真式有更深入理解，例如从上述证明本身看不出为什么在</a:t>
                </a:r>
                <a:r>
                  <a:rPr lang="en-US" altLang="zh-CN" sz="1200" b="1">
                    <a:solidFill>
                      <a:schemeClr val="accent2">
                        <a:lumMod val="50000"/>
                      </a:schemeClr>
                    </a:solidFill>
                  </a:rPr>
                  <a:t>2</a:t>
                </a:r>
                <a:r>
                  <a:rPr lang="zh-CN" altLang="en-US" sz="1200" b="1">
                    <a:solidFill>
                      <a:schemeClr val="accent2">
                        <a:lumMod val="50000"/>
                      </a:schemeClr>
                    </a:solidFill>
                  </a:rPr>
                  <a:t>那里只能写“从而”，而不能写“当且仅当”。如果试图去证明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，假定</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oMath>
                </a14:m>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，这里只能写</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，不能再用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oMath>
                </a14:m>
                <a:r>
                  <a:rPr lang="zh-CN" altLang="en-US" sz="1200" b="1">
                    <a:solidFill>
                      <a:schemeClr val="accent2">
                        <a:lumMod val="50000"/>
                      </a:schemeClr>
                    </a:solidFill>
                  </a:rPr>
                  <a:t>，存在例化不能选已经用过的常量符号！</a:t>
                </a:r>
              </a:p>
            </p:txBody>
          </p:sp>
        </mc:Choice>
        <mc:Fallback xmlns="">
          <p:sp>
            <p:nvSpPr>
              <p:cNvPr id="5" name="文本框 4">
                <a:extLst>
                  <a:ext uri="{FF2B5EF4-FFF2-40B4-BE49-F238E27FC236}">
                    <a16:creationId xmlns:a16="http://schemas.microsoft.com/office/drawing/2014/main" id="{38C0938C-2472-4372-9B60-1D0F679AF426}"/>
                  </a:ext>
                </a:extLst>
              </p:cNvPr>
              <p:cNvSpPr txBox="1">
                <a:spLocks noRot="1" noChangeAspect="1" noMove="1" noResize="1" noEditPoints="1" noAdjustHandles="1" noChangeArrowheads="1" noChangeShapeType="1" noTextEdit="1"/>
              </p:cNvSpPr>
              <p:nvPr/>
            </p:nvSpPr>
            <p:spPr>
              <a:xfrm>
                <a:off x="758363" y="3813917"/>
                <a:ext cx="7694869" cy="902748"/>
              </a:xfrm>
              <a:prstGeom prst="rect">
                <a:avLst/>
              </a:prstGeom>
              <a:blipFill>
                <a:blip r:embed="rId4"/>
                <a:stretch>
                  <a:fillRect b="-4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3936CC3-7F0A-4292-A628-A8109F94CAEF}"/>
                  </a:ext>
                </a:extLst>
              </p:cNvPr>
              <p:cNvSpPr txBox="1"/>
              <p:nvPr/>
            </p:nvSpPr>
            <p:spPr>
              <a:xfrm>
                <a:off x="4616727" y="1092691"/>
                <a:ext cx="3836505" cy="759182"/>
              </a:xfrm>
              <a:prstGeom prst="rect">
                <a:avLst/>
              </a:prstGeom>
              <a:solidFill>
                <a:schemeClr val="accent6">
                  <a:lumMod val="50000"/>
                </a:schemeClr>
              </a:solidFill>
            </p:spPr>
            <p:txBody>
              <a:bodyPr wrap="square" rtlCol="0">
                <a:spAutoFit/>
              </a:bodyPr>
              <a:lstStyle/>
              <a:p>
                <a:pPr>
                  <a:lnSpc>
                    <a:spcPts val="1300"/>
                  </a:lnSpc>
                </a:pPr>
                <a:r>
                  <a:rPr lang="zh-CN" altLang="en-US" sz="1000" b="1">
                    <a:solidFill>
                      <a:schemeClr val="bg1"/>
                    </a:solidFill>
                  </a:rPr>
                  <a:t>举例说明</a:t>
                </a:r>
                <a14:m>
                  <m:oMath xmlns:m="http://schemas.openxmlformats.org/officeDocument/2006/math">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𝒙𝑨</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𝒙𝑩</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𝑨</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𝑩</m:t>
                    </m:r>
                    <m:r>
                      <a:rPr lang="en-US" altLang="zh-CN" sz="1000" b="1" i="1" smtClean="0">
                        <a:solidFill>
                          <a:schemeClr val="bg1"/>
                        </a:solidFill>
                        <a:latin typeface="Cambria Math" panose="02040503050406030204" pitchFamily="18" charset="0"/>
                      </a:rPr>
                      <m:t>)</m:t>
                    </m:r>
                  </m:oMath>
                </a14:m>
                <a:r>
                  <a:rPr lang="zh-CN" altLang="en-US" sz="1000" b="1">
                    <a:solidFill>
                      <a:schemeClr val="bg1"/>
                    </a:solidFill>
                  </a:rPr>
                  <a:t>不是永真式：</a:t>
                </a:r>
                <a:endParaRPr lang="en-US" altLang="zh-CN" sz="1000" b="1">
                  <a:solidFill>
                    <a:schemeClr val="bg1"/>
                  </a:solidFill>
                </a:endParaRPr>
              </a:p>
              <a:p>
                <a:pPr>
                  <a:lnSpc>
                    <a:spcPts val="1300"/>
                  </a:lnSpc>
                </a:pPr>
                <a:r>
                  <a:rPr lang="zh-CN" altLang="en-US" sz="1000" b="1">
                    <a:solidFill>
                      <a:schemeClr val="bg1"/>
                    </a:solidFill>
                  </a:rPr>
                  <a:t>令解释的论域</a:t>
                </a:r>
                <a14:m>
                  <m:oMath xmlns:m="http://schemas.openxmlformats.org/officeDocument/2006/math">
                    <m:r>
                      <a:rPr lang="en-US" altLang="zh-CN" sz="1000" b="1" i="1" smtClean="0">
                        <a:solidFill>
                          <a:schemeClr val="bg1"/>
                        </a:solidFill>
                        <a:latin typeface="Cambria Math" panose="02040503050406030204" pitchFamily="18" charset="0"/>
                      </a:rPr>
                      <m:t>𝑫</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𝒂</m:t>
                    </m:r>
                    <m:r>
                      <a:rPr lang="en-US" altLang="zh-CN" sz="1000" b="1" i="1" smtClean="0">
                        <a:solidFill>
                          <a:schemeClr val="bg1"/>
                        </a:solidFill>
                        <a:latin typeface="Cambria Math" panose="02040503050406030204" pitchFamily="18" charset="0"/>
                      </a:rPr>
                      <m:t>, </m:t>
                    </m:r>
                    <m:r>
                      <a:rPr lang="en-US" altLang="zh-CN" sz="1000" b="1" i="1" smtClean="0">
                        <a:solidFill>
                          <a:schemeClr val="bg1"/>
                        </a:solidFill>
                        <a:latin typeface="Cambria Math" panose="02040503050406030204" pitchFamily="18" charset="0"/>
                      </a:rPr>
                      <m:t>𝒃</m:t>
                    </m:r>
                    <m:r>
                      <a:rPr lang="en-US" altLang="zh-CN" sz="1000" b="1" i="1" smtClean="0">
                        <a:solidFill>
                          <a:schemeClr val="bg1"/>
                        </a:solidFill>
                        <a:latin typeface="Cambria Math" panose="02040503050406030204" pitchFamily="18" charset="0"/>
                      </a:rPr>
                      <m:t>}</m:t>
                    </m:r>
                  </m:oMath>
                </a14:m>
                <a:r>
                  <a:rPr lang="zh-CN" altLang="en-US" sz="1000" b="1">
                    <a:solidFill>
                      <a:schemeClr val="bg1"/>
                    </a:solidFill>
                  </a:rPr>
                  <a:t>，一元谓词</a:t>
                </a:r>
                <a14:m>
                  <m:oMath xmlns:m="http://schemas.openxmlformats.org/officeDocument/2006/math">
                    <m:r>
                      <a:rPr lang="en-US" altLang="zh-CN" sz="1000" b="1" i="1" smtClean="0">
                        <a:solidFill>
                          <a:schemeClr val="bg1"/>
                        </a:solidFill>
                        <a:latin typeface="Cambria Math" panose="02040503050406030204" pitchFamily="18" charset="0"/>
                      </a:rPr>
                      <m:t>𝑨</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m:t>
                    </m:r>
                    <m:r>
                      <a:rPr lang="en-US" altLang="zh-CN" sz="1000" b="1" i="1" smtClean="0">
                        <a:solidFill>
                          <a:schemeClr val="bg1"/>
                        </a:solidFill>
                        <a:latin typeface="Cambria Math" panose="02040503050406030204" pitchFamily="18" charset="0"/>
                      </a:rPr>
                      <m:t>)</m:t>
                    </m:r>
                  </m:oMath>
                </a14:m>
                <a:r>
                  <a:rPr lang="zh-CN" altLang="en-US" sz="1000" b="1">
                    <a:solidFill>
                      <a:schemeClr val="bg1"/>
                    </a:solidFill>
                  </a:rPr>
                  <a:t>解释为</a:t>
                </a:r>
                <a14:m>
                  <m:oMath xmlns:m="http://schemas.openxmlformats.org/officeDocument/2006/math">
                    <m:r>
                      <m:rPr>
                        <m:lit/>
                      </m:rP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𝒂</m:t>
                    </m:r>
                    <m:r>
                      <a:rPr lang="en-US" altLang="zh-CN" sz="1000" b="1" i="1" smtClean="0">
                        <a:solidFill>
                          <a:schemeClr val="bg1"/>
                        </a:solidFill>
                        <a:latin typeface="Cambria Math" panose="02040503050406030204" pitchFamily="18" charset="0"/>
                      </a:rPr>
                      <m:t>}</m:t>
                    </m:r>
                  </m:oMath>
                </a14:m>
                <a:r>
                  <a:rPr lang="zh-CN" altLang="en-US" sz="1000" b="1">
                    <a:solidFill>
                      <a:schemeClr val="bg1"/>
                    </a:solidFill>
                  </a:rPr>
                  <a:t>，</a:t>
                </a:r>
                <a:r>
                  <a:rPr lang="en-US" altLang="zh-CN" sz="1000" b="1">
                    <a:solidFill>
                      <a:schemeClr val="bg1"/>
                    </a:solidFill>
                  </a:rPr>
                  <a:t> </a:t>
                </a:r>
                <a14:m>
                  <m:oMath xmlns:m="http://schemas.openxmlformats.org/officeDocument/2006/math">
                    <m:r>
                      <a:rPr lang="en-US" altLang="zh-CN" sz="1000" b="1" i="1" smtClean="0">
                        <a:solidFill>
                          <a:schemeClr val="bg1"/>
                        </a:solidFill>
                        <a:latin typeface="Cambria Math" panose="02040503050406030204" pitchFamily="18" charset="0"/>
                      </a:rPr>
                      <m:t>𝑩</m:t>
                    </m:r>
                    <m:r>
                      <a:rPr lang="en-US" altLang="zh-CN" sz="1000" b="1" i="1">
                        <a:solidFill>
                          <a:schemeClr val="bg1"/>
                        </a:solidFill>
                        <a:latin typeface="Cambria Math" panose="02040503050406030204" pitchFamily="18" charset="0"/>
                      </a:rPr>
                      <m:t>(</m:t>
                    </m:r>
                    <m:r>
                      <a:rPr lang="en-US" altLang="zh-CN" sz="1000" b="1" i="1">
                        <a:solidFill>
                          <a:schemeClr val="bg1"/>
                        </a:solidFill>
                        <a:latin typeface="Cambria Math" panose="02040503050406030204" pitchFamily="18" charset="0"/>
                      </a:rPr>
                      <m:t>𝒙</m:t>
                    </m:r>
                    <m:r>
                      <a:rPr lang="en-US" altLang="zh-CN" sz="1000" b="1" i="1">
                        <a:solidFill>
                          <a:schemeClr val="bg1"/>
                        </a:solidFill>
                        <a:latin typeface="Cambria Math" panose="02040503050406030204" pitchFamily="18" charset="0"/>
                      </a:rPr>
                      <m:t>)</m:t>
                    </m:r>
                  </m:oMath>
                </a14:m>
                <a:r>
                  <a:rPr lang="zh-CN" altLang="en-US" sz="1000" b="1">
                    <a:solidFill>
                      <a:schemeClr val="bg1"/>
                    </a:solidFill>
                  </a:rPr>
                  <a:t>解释为</a:t>
                </a:r>
                <a14:m>
                  <m:oMath xmlns:m="http://schemas.openxmlformats.org/officeDocument/2006/math">
                    <m:r>
                      <m:rPr>
                        <m:lit/>
                      </m:rPr>
                      <a:rPr lang="en-US" altLang="zh-CN" sz="1000" b="1" i="1">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𝒃</m:t>
                    </m:r>
                    <m:r>
                      <a:rPr lang="en-US" altLang="zh-CN" sz="1000" b="1" i="1">
                        <a:solidFill>
                          <a:schemeClr val="bg1"/>
                        </a:solidFill>
                        <a:latin typeface="Cambria Math" panose="02040503050406030204" pitchFamily="18" charset="0"/>
                      </a:rPr>
                      <m:t>}</m:t>
                    </m:r>
                  </m:oMath>
                </a14:m>
                <a:r>
                  <a:rPr lang="zh-CN" altLang="en-US" sz="1000" b="1">
                    <a:solidFill>
                      <a:schemeClr val="bg1"/>
                    </a:solidFill>
                  </a:rPr>
                  <a:t>，则</a:t>
                </a:r>
                <a14:m>
                  <m:oMath xmlns:m="http://schemas.openxmlformats.org/officeDocument/2006/math">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𝒙𝑨</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𝒙</m:t>
                        </m:r>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𝒙𝑩</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𝒙</m:t>
                        </m:r>
                      </m:e>
                    </m:d>
                    <m:r>
                      <a:rPr lang="en-US" altLang="zh-CN" sz="1000" b="1" i="1" smtClean="0">
                        <a:solidFill>
                          <a:schemeClr val="bg1"/>
                        </a:solidFill>
                        <a:latin typeface="Cambria Math" panose="02040503050406030204" pitchFamily="18" charset="0"/>
                      </a:rPr>
                      <m:t>≡</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𝑨</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𝒂</m:t>
                            </m:r>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𝑨</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𝒃</m:t>
                            </m:r>
                            <m:r>
                              <a:rPr lang="en-US" altLang="zh-CN" sz="1000" b="1" i="1" smtClean="0">
                                <a:solidFill>
                                  <a:schemeClr val="bg1"/>
                                </a:solidFill>
                                <a:latin typeface="Cambria Math" panose="02040503050406030204" pitchFamily="18" charset="0"/>
                              </a:rPr>
                              <m:t> </m:t>
                            </m:r>
                          </m:e>
                        </m:d>
                      </m:e>
                    </m:d>
                    <m:r>
                      <a:rPr lang="en-US" altLang="zh-CN" sz="1000" b="1" i="1" smtClean="0">
                        <a:solidFill>
                          <a:schemeClr val="bg1"/>
                        </a:solidFill>
                        <a:latin typeface="Cambria Math" panose="02040503050406030204" pitchFamily="18" charset="0"/>
                      </a:rPr>
                      <m:t>∧</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𝑩</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𝒂</m:t>
                            </m:r>
                            <m:r>
                              <a:rPr lang="en-US" altLang="zh-CN" sz="1000" b="1" i="1" smtClean="0">
                                <a:solidFill>
                                  <a:schemeClr val="bg1"/>
                                </a:solidFill>
                                <a:latin typeface="Cambria Math" panose="02040503050406030204" pitchFamily="18" charset="0"/>
                              </a:rPr>
                              <m:t> </m:t>
                            </m:r>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𝑩</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𝒃</m:t>
                            </m:r>
                          </m:e>
                        </m:d>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𝟏</m:t>
                    </m:r>
                  </m:oMath>
                </a14:m>
                <a:r>
                  <a:rPr lang="zh-CN" altLang="en-US" sz="1000" b="1">
                    <a:solidFill>
                      <a:schemeClr val="bg1"/>
                    </a:solidFill>
                  </a:rPr>
                  <a:t>，而</a:t>
                </a:r>
                <a14:m>
                  <m:oMath xmlns:m="http://schemas.openxmlformats.org/officeDocument/2006/math">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𝒙</m:t>
                    </m:r>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𝑨</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𝒙</m:t>
                        </m:r>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𝑩</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𝒙</m:t>
                        </m:r>
                      </m:e>
                    </m:d>
                    <m:r>
                      <a:rPr lang="en-US" altLang="zh-CN" sz="1000" b="1" i="1" smtClean="0">
                        <a:solidFill>
                          <a:schemeClr val="bg1"/>
                        </a:solidFill>
                        <a:latin typeface="Cambria Math" panose="02040503050406030204" pitchFamily="18" charset="0"/>
                      </a:rPr>
                      <m:t>)≡</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𝑨</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𝒂</m:t>
                            </m:r>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𝑩</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𝒂</m:t>
                            </m:r>
                            <m:r>
                              <a:rPr lang="en-US" altLang="zh-CN" sz="1000" b="1" i="1" smtClean="0">
                                <a:solidFill>
                                  <a:schemeClr val="bg1"/>
                                </a:solidFill>
                                <a:latin typeface="Cambria Math" panose="02040503050406030204" pitchFamily="18" charset="0"/>
                              </a:rPr>
                              <m:t> </m:t>
                            </m:r>
                          </m:e>
                        </m:d>
                      </m:e>
                    </m:d>
                    <m:r>
                      <a:rPr lang="en-US" altLang="zh-CN" sz="1000" b="1" i="1" smtClean="0">
                        <a:solidFill>
                          <a:schemeClr val="bg1"/>
                        </a:solidFill>
                        <a:latin typeface="Cambria Math" panose="02040503050406030204" pitchFamily="18" charset="0"/>
                      </a:rPr>
                      <m:t>∨</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𝑨</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𝒃</m:t>
                            </m:r>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𝑩</m:t>
                        </m:r>
                        <m:d>
                          <m:dPr>
                            <m:ctrlPr>
                              <a:rPr lang="en-US" altLang="zh-CN" sz="1000" b="1" i="1" smtClean="0">
                                <a:solidFill>
                                  <a:schemeClr val="bg1"/>
                                </a:solidFill>
                                <a:latin typeface="Cambria Math" panose="02040503050406030204" pitchFamily="18" charset="0"/>
                              </a:rPr>
                            </m:ctrlPr>
                          </m:dPr>
                          <m:e>
                            <m:r>
                              <a:rPr lang="en-US" altLang="zh-CN" sz="1000" b="1" i="1" smtClean="0">
                                <a:solidFill>
                                  <a:schemeClr val="bg1"/>
                                </a:solidFill>
                                <a:latin typeface="Cambria Math" panose="02040503050406030204" pitchFamily="18" charset="0"/>
                              </a:rPr>
                              <m:t>𝒃</m:t>
                            </m:r>
                          </m:e>
                        </m:d>
                      </m:e>
                    </m:d>
                    <m:r>
                      <a:rPr lang="en-US" altLang="zh-CN" sz="1000" b="1" i="1" smtClean="0">
                        <a:solidFill>
                          <a:schemeClr val="bg1"/>
                        </a:solidFill>
                        <a:latin typeface="Cambria Math" panose="02040503050406030204" pitchFamily="18" charset="0"/>
                      </a:rPr>
                      <m:t>≡</m:t>
                    </m:r>
                    <m:r>
                      <a:rPr lang="en-US" altLang="zh-CN" sz="1000" b="1" i="1" smtClean="0">
                        <a:solidFill>
                          <a:schemeClr val="bg1"/>
                        </a:solidFill>
                        <a:latin typeface="Cambria Math" panose="02040503050406030204" pitchFamily="18" charset="0"/>
                      </a:rPr>
                      <m:t>𝟎</m:t>
                    </m:r>
                  </m:oMath>
                </a14:m>
                <a:endParaRPr lang="zh-CN" altLang="en-US" sz="1000" b="1">
                  <a:solidFill>
                    <a:schemeClr val="bg1"/>
                  </a:solidFill>
                </a:endParaRPr>
              </a:p>
            </p:txBody>
          </p:sp>
        </mc:Choice>
        <mc:Fallback xmlns="">
          <p:sp>
            <p:nvSpPr>
              <p:cNvPr id="17" name="文本框 16">
                <a:extLst>
                  <a:ext uri="{FF2B5EF4-FFF2-40B4-BE49-F238E27FC236}">
                    <a16:creationId xmlns:a16="http://schemas.microsoft.com/office/drawing/2014/main" id="{43936CC3-7F0A-4292-A628-A8109F94CAEF}"/>
                  </a:ext>
                </a:extLst>
              </p:cNvPr>
              <p:cNvSpPr txBox="1">
                <a:spLocks noRot="1" noChangeAspect="1" noMove="1" noResize="1" noEditPoints="1" noAdjustHandles="1" noChangeArrowheads="1" noChangeShapeType="1" noTextEdit="1"/>
              </p:cNvSpPr>
              <p:nvPr/>
            </p:nvSpPr>
            <p:spPr>
              <a:xfrm>
                <a:off x="4616727" y="1092691"/>
                <a:ext cx="3836505" cy="759182"/>
              </a:xfrm>
              <a:prstGeom prst="rect">
                <a:avLst/>
              </a:prstGeom>
              <a:blipFill>
                <a:blip r:embed="rId5"/>
                <a:stretch>
                  <a:fillRect r="-2698" b="-3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543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758362" y="861836"/>
                <a:ext cx="5786554" cy="99437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758362" y="861836"/>
                <a:ext cx="5786554" cy="994375"/>
              </a:xfrm>
              <a:prstGeom prst="rect">
                <a:avLst/>
              </a:prstGeom>
              <a:blipFill>
                <a:blip r:embed="rId2"/>
                <a:stretch>
                  <a:fillRect l="-526" t="-1840"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758362" y="1986097"/>
                <a:ext cx="7694869" cy="1284391"/>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a:t>
                </a:r>
                <a:endParaRPr lang="en-US" altLang="zh-CN" sz="1400" b="1">
                  <a:solidFill>
                    <a:schemeClr val="accent2">
                      <a:lumMod val="50000"/>
                    </a:schemeClr>
                  </a:solidFill>
                </a:endParaRPr>
              </a:p>
              <a:p>
                <a:pPr marL="342900" indent="-342900">
                  <a:lnSpc>
                    <a:spcPts val="2200"/>
                  </a:lnSpc>
                  <a:spcBef>
                    <a:spcPts val="600"/>
                  </a:spcBef>
                  <a:buFont typeface="+mj-lt"/>
                  <a:buAutoNum type="arabicPeriod"/>
                </a:pP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：若</a:t>
                </a:r>
                <a:r>
                  <a:rPr lang="en-US" altLang="zh-CN" sz="1400" b="1">
                    <a:solidFill>
                      <a:schemeClr val="accent2">
                        <a:lumMod val="50000"/>
                      </a:schemeClr>
                    </a:solidFill>
                  </a:rPr>
                  <a:t>(1)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a:t>
                </a: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e>
                    </m:d>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r>
                  <a:rPr lang="zh-CN" altLang="en-US" sz="1400" b="1">
                    <a:solidFill>
                      <a:srgbClr val="C00000"/>
                    </a:solidFill>
                  </a:rPr>
                  <a:t>从而</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；若</a:t>
                </a:r>
                <a:r>
                  <a:rPr lang="en-US" altLang="zh-CN" sz="1400" b="1">
                    <a:solidFill>
                      <a:schemeClr val="accent2">
                        <a:lumMod val="50000"/>
                      </a:schemeClr>
                    </a:solidFill>
                  </a:rPr>
                  <a:t>(2</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，因此也有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758362" y="1986097"/>
                <a:ext cx="7694869" cy="1284391"/>
              </a:xfrm>
              <a:prstGeom prst="rect">
                <a:avLst/>
              </a:prstGeom>
              <a:blipFill>
                <a:blip r:embed="rId3"/>
                <a:stretch>
                  <a:fillRect l="-238" r="-2534"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165E60A-789B-4BE6-BD55-00003515D364}"/>
                  </a:ext>
                </a:extLst>
              </p:cNvPr>
              <p:cNvSpPr txBox="1"/>
              <p:nvPr/>
            </p:nvSpPr>
            <p:spPr>
              <a:xfrm>
                <a:off x="758362" y="3419298"/>
                <a:ext cx="7694869" cy="1261820"/>
              </a:xfrm>
              <a:prstGeom prst="rect">
                <a:avLst/>
              </a:prstGeom>
              <a:solidFill>
                <a:schemeClr val="accent4">
                  <a:lumMod val="20000"/>
                  <a:lumOff val="80000"/>
                </a:schemeClr>
              </a:solidFill>
            </p:spPr>
            <p:txBody>
              <a:bodyPr wrap="square" rtlCol="0">
                <a:spAutoFit/>
              </a:bodyPr>
              <a:lstStyle/>
              <a:p>
                <a:pPr>
                  <a:lnSpc>
                    <a:spcPts val="1600"/>
                  </a:lnSpc>
                  <a:spcBef>
                    <a:spcPts val="600"/>
                  </a:spcBef>
                </a:pPr>
                <a:r>
                  <a:rPr lang="zh-CN" altLang="en-US" sz="1200" b="1">
                    <a:solidFill>
                      <a:schemeClr val="accent2">
                        <a:lumMod val="50000"/>
                      </a:schemeClr>
                    </a:solidFill>
                  </a:rPr>
                  <a:t>阅读这个证明，应抓住两点：</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rgbClr val="C00000"/>
                    </a:solidFill>
                  </a:rPr>
                  <a:t>碰到析取，使用分情况证明</a:t>
                </a:r>
                <a:r>
                  <a:rPr lang="zh-CN" altLang="en-US" sz="1200" b="1">
                    <a:solidFill>
                      <a:schemeClr val="accent2">
                        <a:lumMod val="50000"/>
                      </a:schemeClr>
                    </a:solidFill>
                  </a:rPr>
                  <a:t>：在这里有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时，我们分情况讨论；</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得到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）用了命题逻辑的推理规则：</a:t>
                </a:r>
                <a:r>
                  <a:rPr lang="zh-CN" altLang="en-US" sz="1200" b="1">
                    <a:solidFill>
                      <a:srgbClr val="C00000"/>
                    </a:solidFill>
                  </a:rPr>
                  <a:t>附加律</a:t>
                </a:r>
                <a:r>
                  <a:rPr lang="zh-CN" altLang="en-US" sz="1200" b="1">
                    <a:solidFill>
                      <a:schemeClr val="accent2">
                        <a:lumMod val="50000"/>
                      </a:schemeClr>
                    </a:solidFill>
                  </a:rPr>
                  <a:t>，而且这里的</a:t>
                </a:r>
                <a:r>
                  <a:rPr lang="zh-CN" altLang="en-US" sz="1200" b="1">
                    <a:solidFill>
                      <a:srgbClr val="C00000"/>
                    </a:solidFill>
                  </a:rPr>
                  <a:t>逆不成立</a:t>
                </a:r>
                <a:r>
                  <a:rPr lang="zh-CN" altLang="en-US" sz="1200" b="1">
                    <a:solidFill>
                      <a:schemeClr val="accent2">
                        <a:lumMod val="50000"/>
                      </a:schemeClr>
                    </a:solidFill>
                  </a:rPr>
                  <a:t>，即从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不能得到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，这让我们理解了为什么待证的公式中是蕴涵而不是双蕴涵！</a:t>
                </a:r>
              </a:p>
            </p:txBody>
          </p:sp>
        </mc:Choice>
        <mc:Fallback xmlns="">
          <p:sp>
            <p:nvSpPr>
              <p:cNvPr id="4" name="文本框 3">
                <a:extLst>
                  <a:ext uri="{FF2B5EF4-FFF2-40B4-BE49-F238E27FC236}">
                    <a16:creationId xmlns:a16="http://schemas.microsoft.com/office/drawing/2014/main" id="{9165E60A-789B-4BE6-BD55-00003515D364}"/>
                  </a:ext>
                </a:extLst>
              </p:cNvPr>
              <p:cNvSpPr txBox="1">
                <a:spLocks noRot="1" noChangeAspect="1" noMove="1" noResize="1" noEditPoints="1" noAdjustHandles="1" noChangeArrowheads="1" noChangeShapeType="1" noTextEdit="1"/>
              </p:cNvSpPr>
              <p:nvPr/>
            </p:nvSpPr>
            <p:spPr>
              <a:xfrm>
                <a:off x="758362" y="3419298"/>
                <a:ext cx="7694869" cy="1261820"/>
              </a:xfrm>
              <a:prstGeom prst="rect">
                <a:avLst/>
              </a:prstGeom>
              <a:blipFill>
                <a:blip r:embed="rId4"/>
                <a:stretch>
                  <a:fillRect b="-28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168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14194" y="851668"/>
            <a:ext cx="3738782" cy="3191258"/>
          </a:xfrm>
          <a:prstGeom prst="rect">
            <a:avLst/>
          </a:prstGeom>
          <a:noFill/>
        </p:spPr>
        <p:txBody>
          <a:bodyPr wrap="square" rtlCol="0">
            <a:spAutoFit/>
          </a:bodyPr>
          <a:lstStyle/>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一阶逻辑公式的分类</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一阶逻辑的重要永真式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一阶逻辑真值树方法举例</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758362" y="861836"/>
                <a:ext cx="5786554" cy="99437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758362" y="861836"/>
                <a:ext cx="5786554" cy="994375"/>
              </a:xfrm>
              <a:prstGeom prst="rect">
                <a:avLst/>
              </a:prstGeom>
              <a:blipFill>
                <a:blip r:embed="rId2"/>
                <a:stretch>
                  <a:fillRect l="-526" t="-1840"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758362" y="1928668"/>
                <a:ext cx="7749534" cy="2024721"/>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a:t>
                </a:r>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2.1	</a:t>
                </a:r>
                <a:r>
                  <a:rPr lang="zh-CN" altLang="en-US" sz="1400" b="1">
                    <a:solidFill>
                      <a:schemeClr val="accent2">
                        <a:lumMod val="50000"/>
                      </a:schemeClr>
                    </a:solidFill>
                  </a:rPr>
                  <a:t>若</a:t>
                </a: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：若</a:t>
                </a:r>
                <a:r>
                  <a:rPr lang="en-US" altLang="zh-CN" sz="1400" b="1">
                    <a:solidFill>
                      <a:schemeClr val="accent2">
                        <a:lumMod val="50000"/>
                      </a:schemeClr>
                    </a:solidFill>
                  </a:rPr>
                  <a:t>(1)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a:t>
                </a: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e>
                    </m:d>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r>
                  <a:rPr lang="zh-CN" altLang="en-US" sz="1400" b="1">
                    <a:solidFill>
                      <a:srgbClr val="C00000"/>
                    </a:solidFill>
                  </a:rPr>
                  <a:t>从而</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；若</a:t>
                </a:r>
                <a:r>
                  <a:rPr lang="en-US" altLang="zh-CN" sz="1400" b="1">
                    <a:solidFill>
                      <a:schemeClr val="accent2">
                        <a:lumMod val="50000"/>
                      </a:schemeClr>
                    </a:solidFill>
                  </a:rPr>
                  <a:t>(2</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r>
                  <a:rPr lang="en-US" altLang="zh-CN" sz="1400" b="1">
                    <a:solidFill>
                      <a:schemeClr val="accent2">
                        <a:lumMod val="50000"/>
                      </a:schemeClr>
                    </a:solidFill>
                  </a:rPr>
                  <a:t>	</a:t>
                </a:r>
                <a:r>
                  <a:rPr lang="zh-CN" altLang="en-US" sz="1400" b="1">
                    <a:solidFill>
                      <a:schemeClr val="accent2">
                        <a:lumMod val="50000"/>
                      </a:schemeClr>
                    </a:solidFill>
                  </a:rPr>
                  <a:t>则存在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，因此也有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2.2	</a:t>
                </a: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或</a:t>
                </a: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，此时：若</a:t>
                </a:r>
                <a:r>
                  <a:rPr lang="en-US" altLang="zh-CN" sz="1400" b="1">
                    <a:solidFill>
                      <a:schemeClr val="accent2">
                        <a:lumMod val="50000"/>
                      </a:schemeClr>
                    </a:solidFill>
                  </a:rPr>
                  <a:t>(1)</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r>
                  <a:rPr lang="zh-CN" altLang="en-US" sz="1400" b="1">
                    <a:solidFill>
                      <a:srgbClr val="C00000"/>
                    </a:solidFill>
                  </a:rPr>
                  <a:t>即有</a:t>
                </a:r>
                <a:r>
                  <a:rPr lang="en-US" altLang="zh-CN" sz="1400" b="1">
                    <a:solidFill>
                      <a:srgbClr val="C00000"/>
                    </a:solidFill>
                  </a:rPr>
                  <a:t>	</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oMath>
                </a14:m>
                <a:r>
                  <a:rPr lang="zh-CN" altLang="en-US" sz="1400" b="1">
                    <a:solidFill>
                      <a:schemeClr val="accent2">
                        <a:lumMod val="50000"/>
                      </a:schemeClr>
                    </a:solidFill>
                  </a:rPr>
                  <a:t>，</a:t>
                </a:r>
                <a:r>
                  <a:rPr lang="zh-CN" altLang="en-US" sz="1400" b="1">
                    <a:solidFill>
                      <a:srgbClr val="C00000"/>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；若</a:t>
                </a:r>
                <a:r>
                  <a:rPr lang="en-US" altLang="zh-CN" sz="1400" b="1">
                    <a:solidFill>
                      <a:schemeClr val="accent2">
                        <a:lumMod val="50000"/>
                      </a:schemeClr>
                    </a:solidFill>
                  </a:rPr>
                  <a:t>(2)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，类似有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758362" y="1928668"/>
                <a:ext cx="7749534" cy="2024721"/>
              </a:xfrm>
              <a:prstGeom prst="rect">
                <a:avLst/>
              </a:prstGeom>
              <a:blipFill>
                <a:blip r:embed="rId3"/>
                <a:stretch>
                  <a:fillRect l="-236" b="-21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165E60A-789B-4BE6-BD55-00003515D364}"/>
                  </a:ext>
                </a:extLst>
              </p:cNvPr>
              <p:cNvSpPr txBox="1"/>
              <p:nvPr/>
            </p:nvSpPr>
            <p:spPr>
              <a:xfrm>
                <a:off x="758362" y="4064095"/>
                <a:ext cx="7694869" cy="697563"/>
              </a:xfrm>
              <a:prstGeom prst="rect">
                <a:avLst/>
              </a:prstGeom>
              <a:solidFill>
                <a:schemeClr val="accent4">
                  <a:lumMod val="20000"/>
                  <a:lumOff val="80000"/>
                </a:schemeClr>
              </a:solidFill>
            </p:spPr>
            <p:txBody>
              <a:bodyPr wrap="square" rtlCol="0">
                <a:spAutoFit/>
              </a:bodyPr>
              <a:lstStyle/>
              <a:p>
                <a:pPr>
                  <a:lnSpc>
                    <a:spcPts val="1600"/>
                  </a:lnSpc>
                  <a:spcBef>
                    <a:spcPts val="600"/>
                  </a:spcBef>
                </a:pPr>
                <a:r>
                  <a:rPr lang="zh-CN" altLang="en-US" sz="1200" b="1">
                    <a:solidFill>
                      <a:schemeClr val="accent2">
                        <a:lumMod val="50000"/>
                      </a:schemeClr>
                    </a:solidFill>
                  </a:rPr>
                  <a:t>阅读这个证明，应抓住几点：</a:t>
                </a:r>
                <a:r>
                  <a:rPr lang="en-US" altLang="zh-CN" sz="1200" b="1">
                    <a:solidFill>
                      <a:schemeClr val="accent2">
                        <a:lumMod val="50000"/>
                      </a:schemeClr>
                    </a:solidFill>
                  </a:rPr>
                  <a:t>(1) </a:t>
                </a:r>
                <a:r>
                  <a:rPr lang="zh-CN" altLang="en-US" sz="1200" b="1">
                    <a:solidFill>
                      <a:schemeClr val="accent2">
                        <a:lumMod val="50000"/>
                      </a:schemeClr>
                    </a:solidFill>
                  </a:rPr>
                  <a:t>这个证明并不好用“当且仅当”的形式证明，如果机械地写“当且仅当”就可能并没有表达出证明的关键点；</a:t>
                </a:r>
                <a:r>
                  <a:rPr lang="en-US" altLang="zh-CN" sz="1200" b="1">
                    <a:solidFill>
                      <a:schemeClr val="accent2">
                        <a:lumMod val="50000"/>
                      </a:schemeClr>
                    </a:solidFill>
                  </a:rPr>
                  <a:t>(2) </a:t>
                </a:r>
                <a:r>
                  <a:rPr lang="zh-CN" altLang="en-US" sz="1200" b="1">
                    <a:solidFill>
                      <a:schemeClr val="accent2">
                        <a:lumMod val="50000"/>
                      </a:schemeClr>
                    </a:solidFill>
                  </a:rPr>
                  <a:t>注意两个方向的证明中，分情况的时机不同，使用附加律的地方也不同；</a:t>
                </a:r>
                <a:r>
                  <a:rPr lang="en-US" altLang="zh-CN" sz="1200" b="1">
                    <a:solidFill>
                      <a:schemeClr val="accent2">
                        <a:lumMod val="50000"/>
                      </a:schemeClr>
                    </a:solidFill>
                  </a:rPr>
                  <a:t>(3) </a:t>
                </a:r>
                <a:r>
                  <a:rPr lang="zh-CN" altLang="en-US" sz="1200" b="1">
                    <a:solidFill>
                      <a:schemeClr val="accent2">
                        <a:lumMod val="50000"/>
                      </a:schemeClr>
                    </a:solidFill>
                  </a:rPr>
                  <a:t>注意第二个方向的证明中，常量符号</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的使用</a:t>
                </a:r>
                <a:endParaRPr lang="en-US" altLang="zh-CN" sz="12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165E60A-789B-4BE6-BD55-00003515D364}"/>
                  </a:ext>
                </a:extLst>
              </p:cNvPr>
              <p:cNvSpPr txBox="1">
                <a:spLocks noRot="1" noChangeAspect="1" noMove="1" noResize="1" noEditPoints="1" noAdjustHandles="1" noChangeArrowheads="1" noChangeShapeType="1" noTextEdit="1"/>
              </p:cNvSpPr>
              <p:nvPr/>
            </p:nvSpPr>
            <p:spPr>
              <a:xfrm>
                <a:off x="758362" y="4064095"/>
                <a:ext cx="7694869" cy="697563"/>
              </a:xfrm>
              <a:prstGeom prst="rect">
                <a:avLst/>
              </a:prstGeom>
              <a:blipFill>
                <a:blip r:embed="rId4"/>
                <a:stretch>
                  <a:fillRect b="-70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869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522547" y="866806"/>
                <a:ext cx="5786554" cy="99437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522547" y="866806"/>
                <a:ext cx="5786554" cy="994375"/>
              </a:xfrm>
              <a:prstGeom prst="rect">
                <a:avLst/>
              </a:prstGeom>
              <a:blipFill>
                <a:blip r:embed="rId2"/>
                <a:stretch>
                  <a:fillRect l="-632" t="-1840"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522547" y="2060084"/>
                <a:ext cx="8098900" cy="1188210"/>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rgbClr val="C00000"/>
                    </a:solidFill>
                  </a:rPr>
                  <a:t>一个不好的证明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a:t>
                </a:r>
                <a:endParaRPr lang="en-US" altLang="zh-CN" sz="1400" b="1">
                  <a:solidFill>
                    <a:schemeClr val="accent2">
                      <a:lumMod val="50000"/>
                    </a:schemeClr>
                  </a:solidFill>
                </a:endParaRPr>
              </a:p>
              <a:p>
                <a:pPr marL="342900" indent="-342900">
                  <a:lnSpc>
                    <a:spcPts val="2000"/>
                  </a:lnSpc>
                  <a:spcBef>
                    <a:spcPts val="600"/>
                  </a:spcBef>
                  <a:buFont typeface="+mj-lt"/>
                  <a:buAutoNum type="arabicPeriod" startAt="2"/>
                </a:pP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a:t>
                </a: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e>
                    </m:d>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或者存在</a:t>
                </a:r>
                <a14:m>
                  <m:oMath xmlns:m="http://schemas.openxmlformats.org/officeDocument/2006/math">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𝑫</m:t>
                    </m:r>
                  </m:oMath>
                </a14:m>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e>
                    </m:d>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，当且仅当存在</a:t>
                </a:r>
                <a14:m>
                  <m:oMath xmlns:m="http://schemas.openxmlformats.org/officeDocument/2006/math">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𝑫</m:t>
                    </m:r>
                  </m:oMath>
                </a14:m>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e>
                    </m:d>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或者</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e>
                    </m:d>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522547" y="2060084"/>
                <a:ext cx="8098900" cy="1188210"/>
              </a:xfrm>
              <a:prstGeom prst="rect">
                <a:avLst/>
              </a:prstGeom>
              <a:blipFill>
                <a:blip r:embed="rId3"/>
                <a:stretch>
                  <a:fillRect l="-301" r="-2410" b="-359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4D510F2-2001-401A-917F-2D04161DFA52}"/>
              </a:ext>
            </a:extLst>
          </p:cNvPr>
          <p:cNvSpPr txBox="1"/>
          <p:nvPr/>
        </p:nvSpPr>
        <p:spPr>
          <a:xfrm>
            <a:off x="522547" y="3493604"/>
            <a:ext cx="8098900" cy="845488"/>
          </a:xfrm>
          <a:prstGeom prst="rect">
            <a:avLst/>
          </a:prstGeom>
          <a:solidFill>
            <a:schemeClr val="accent4">
              <a:lumMod val="20000"/>
              <a:lumOff val="80000"/>
            </a:schemeClr>
          </a:solidFill>
        </p:spPr>
        <p:txBody>
          <a:bodyPr wrap="square" rtlCol="0">
            <a:spAutoFit/>
          </a:bodyPr>
          <a:lstStyle/>
          <a:p>
            <a:pPr>
              <a:lnSpc>
                <a:spcPts val="2000"/>
              </a:lnSpc>
            </a:pPr>
            <a:r>
              <a:rPr lang="zh-CN" altLang="en-US" sz="1400" b="1">
                <a:solidFill>
                  <a:schemeClr val="accent2">
                    <a:lumMod val="50000"/>
                  </a:schemeClr>
                </a:solidFill>
              </a:rPr>
              <a:t>这个证明也许是可以接受的，但如同前面证明合取对全称量词分配的永真式一样，没有能让我们对待证明的永真式有更深的理解。而且人们通常更容易理解对于合取的直观证明，而更难理解对于析取的直观证明，因此对于析取的证明应该写得更详细一点，更好地表述证明中的关键点。</a:t>
            </a:r>
          </a:p>
        </p:txBody>
      </p:sp>
    </p:spTree>
    <p:extLst>
      <p:ext uri="{BB962C8B-B14F-4D97-AF65-F5344CB8AC3E}">
        <p14:creationId xmlns:p14="http://schemas.microsoft.com/office/powerpoint/2010/main" val="145747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7" name="文本框 16">
            <a:extLst>
              <a:ext uri="{FF2B5EF4-FFF2-40B4-BE49-F238E27FC236}">
                <a16:creationId xmlns:a16="http://schemas.microsoft.com/office/drawing/2014/main" id="{0603ABE9-9C2B-4121-B544-22780173D5CD}"/>
              </a:ext>
            </a:extLst>
          </p:cNvPr>
          <p:cNvSpPr txBox="1"/>
          <p:nvPr/>
        </p:nvSpPr>
        <p:spPr>
          <a:xfrm>
            <a:off x="477162" y="737553"/>
            <a:ext cx="7619642" cy="295787"/>
          </a:xfrm>
          <a:prstGeom prst="rect">
            <a:avLst/>
          </a:prstGeom>
          <a:solidFill>
            <a:schemeClr val="accent2">
              <a:lumMod val="20000"/>
              <a:lumOff val="80000"/>
            </a:schemeClr>
          </a:solidFill>
        </p:spPr>
        <p:txBody>
          <a:bodyPr wrap="square" rtlCol="0">
            <a:spAutoFit/>
          </a:bodyPr>
          <a:lstStyle/>
          <a:p>
            <a:pPr algn="ctr">
              <a:lnSpc>
                <a:spcPts val="1800"/>
              </a:lnSpc>
              <a:spcBef>
                <a:spcPts val="450"/>
              </a:spcBef>
              <a:spcAft>
                <a:spcPts val="450"/>
              </a:spcAft>
            </a:pPr>
            <a:r>
              <a:rPr lang="zh-CN" altLang="en-US" sz="1400" b="1">
                <a:solidFill>
                  <a:srgbClr val="002060"/>
                </a:solidFill>
                <a:latin typeface="黑体" panose="02010609060101010101" pitchFamily="49" charset="-122"/>
                <a:ea typeface="黑体" panose="02010609060101010101" pitchFamily="49" charset="-122"/>
              </a:rPr>
              <a:t>全称量词对合取分配，存在量词对析取分配</a:t>
            </a:r>
            <a:r>
              <a:rPr lang="en-US" altLang="zh-CN" sz="1400" b="1">
                <a:solidFill>
                  <a:srgbClr val="002060"/>
                </a:solidFill>
                <a:latin typeface="黑体" panose="02010609060101010101" pitchFamily="49" charset="-122"/>
                <a:ea typeface="黑体" panose="02010609060101010101" pitchFamily="49" charset="-122"/>
              </a:rPr>
              <a:t>;</a:t>
            </a:r>
            <a:r>
              <a:rPr lang="zh-CN" altLang="en-US" sz="1400" b="1">
                <a:solidFill>
                  <a:srgbClr val="002060"/>
                </a:solidFill>
                <a:latin typeface="黑体" panose="02010609060101010101" pitchFamily="49" charset="-122"/>
                <a:ea typeface="黑体" panose="02010609060101010101" pitchFamily="49" charset="-122"/>
              </a:rPr>
              <a:t>但</a:t>
            </a:r>
            <a:r>
              <a:rPr lang="zh-CN" altLang="en-US" sz="1400" b="1">
                <a:solidFill>
                  <a:srgbClr val="C00000"/>
                </a:solidFill>
                <a:latin typeface="黑体" panose="02010609060101010101" pitchFamily="49" charset="-122"/>
                <a:ea typeface="黑体" panose="02010609060101010101" pitchFamily="49" charset="-122"/>
              </a:rPr>
              <a:t>全称量词对析取不分配，存在量词对合取不分配</a:t>
            </a:r>
          </a:p>
        </p:txBody>
      </p:sp>
      <p:grpSp>
        <p:nvGrpSpPr>
          <p:cNvPr id="18" name="组合 17">
            <a:extLst>
              <a:ext uri="{FF2B5EF4-FFF2-40B4-BE49-F238E27FC236}">
                <a16:creationId xmlns:a16="http://schemas.microsoft.com/office/drawing/2014/main" id="{ECC4E342-B9F2-4C22-A850-14D027DCA52C}"/>
              </a:ext>
            </a:extLst>
          </p:cNvPr>
          <p:cNvGrpSpPr/>
          <p:nvPr/>
        </p:nvGrpSpPr>
        <p:grpSpPr>
          <a:xfrm>
            <a:off x="731101" y="1173038"/>
            <a:ext cx="2998886" cy="902666"/>
            <a:chOff x="342078" y="2631577"/>
            <a:chExt cx="4183873" cy="1313803"/>
          </a:xfrm>
        </p:grpSpPr>
        <p:sp>
          <p:nvSpPr>
            <p:cNvPr id="19" name="文本框 18">
              <a:extLst>
                <a:ext uri="{FF2B5EF4-FFF2-40B4-BE49-F238E27FC236}">
                  <a16:creationId xmlns:a16="http://schemas.microsoft.com/office/drawing/2014/main" id="{EF113AF6-80D7-44AA-A7F4-980E9FB84ACC}"/>
                </a:ext>
              </a:extLst>
            </p:cNvPr>
            <p:cNvSpPr txBox="1"/>
            <p:nvPr/>
          </p:nvSpPr>
          <p:spPr>
            <a:xfrm>
              <a:off x="847403" y="2631577"/>
              <a:ext cx="3293294" cy="447960"/>
            </a:xfrm>
            <a:prstGeom prst="rect">
              <a:avLst/>
            </a:prstGeom>
            <a:noFill/>
          </p:spPr>
          <p:txBody>
            <a:bodyPr wrap="square" rtlCol="0">
              <a:spAutoFit/>
            </a:bodyPr>
            <a:lstStyle/>
            <a:p>
              <a:pPr algn="ctr"/>
              <a:r>
                <a:rPr lang="zh-CN" altLang="en-US" sz="1400" b="1">
                  <a:solidFill>
                    <a:srgbClr val="002060"/>
                  </a:solidFill>
                </a:rPr>
                <a:t>下面公式是一阶逻辑永真式</a:t>
              </a:r>
            </a:p>
          </p:txBody>
        </p:sp>
        <p:pic>
          <p:nvPicPr>
            <p:cNvPr id="20" name="图片 19">
              <a:extLst>
                <a:ext uri="{FF2B5EF4-FFF2-40B4-BE49-F238E27FC236}">
                  <a16:creationId xmlns:a16="http://schemas.microsoft.com/office/drawing/2014/main" id="{453FDC4F-78F6-45AC-8812-1B5F844522D8}"/>
                </a:ext>
              </a:extLst>
            </p:cNvPr>
            <p:cNvPicPr>
              <a:picLocks noChangeAspect="1"/>
            </p:cNvPicPr>
            <p:nvPr/>
          </p:nvPicPr>
          <p:blipFill>
            <a:blip r:embed="rId2"/>
            <a:stretch>
              <a:fillRect/>
            </a:stretch>
          </p:blipFill>
          <p:spPr>
            <a:xfrm>
              <a:off x="396655" y="3059737"/>
              <a:ext cx="3997725" cy="775394"/>
            </a:xfrm>
            <a:prstGeom prst="rect">
              <a:avLst/>
            </a:prstGeom>
          </p:spPr>
        </p:pic>
        <p:sp>
          <p:nvSpPr>
            <p:cNvPr id="21" name="矩形: 圆角 20">
              <a:extLst>
                <a:ext uri="{FF2B5EF4-FFF2-40B4-BE49-F238E27FC236}">
                  <a16:creationId xmlns:a16="http://schemas.microsoft.com/office/drawing/2014/main" id="{3B1EFFBF-659C-4B61-BD36-1EF40D2062AF}"/>
                </a:ext>
              </a:extLst>
            </p:cNvPr>
            <p:cNvSpPr/>
            <p:nvPr/>
          </p:nvSpPr>
          <p:spPr>
            <a:xfrm>
              <a:off x="342078" y="2631578"/>
              <a:ext cx="4183873" cy="131380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2" name="组合 21">
            <a:extLst>
              <a:ext uri="{FF2B5EF4-FFF2-40B4-BE49-F238E27FC236}">
                <a16:creationId xmlns:a16="http://schemas.microsoft.com/office/drawing/2014/main" id="{B7DF0E6C-2C93-47F2-860F-69EB74DE01B0}"/>
              </a:ext>
            </a:extLst>
          </p:cNvPr>
          <p:cNvGrpSpPr/>
          <p:nvPr/>
        </p:nvGrpSpPr>
        <p:grpSpPr>
          <a:xfrm>
            <a:off x="626231" y="2894337"/>
            <a:ext cx="3208625" cy="1068008"/>
            <a:chOff x="5626274" y="2427436"/>
            <a:chExt cx="4278167" cy="1424011"/>
          </a:xfrm>
        </p:grpSpPr>
        <p:sp>
          <p:nvSpPr>
            <p:cNvPr id="23" name="文本框 22">
              <a:extLst>
                <a:ext uri="{FF2B5EF4-FFF2-40B4-BE49-F238E27FC236}">
                  <a16:creationId xmlns:a16="http://schemas.microsoft.com/office/drawing/2014/main" id="{68D0EA69-C71F-4EC4-8E96-39E8B3677D4B}"/>
                </a:ext>
              </a:extLst>
            </p:cNvPr>
            <p:cNvSpPr txBox="1"/>
            <p:nvPr/>
          </p:nvSpPr>
          <p:spPr>
            <a:xfrm>
              <a:off x="5987304" y="2431440"/>
              <a:ext cx="3098553" cy="410369"/>
            </a:xfrm>
            <a:prstGeom prst="rect">
              <a:avLst/>
            </a:prstGeom>
            <a:noFill/>
          </p:spPr>
          <p:txBody>
            <a:bodyPr wrap="square" rtlCol="0">
              <a:spAutoFit/>
            </a:bodyPr>
            <a:lstStyle/>
            <a:p>
              <a:pPr algn="ctr"/>
              <a:r>
                <a:rPr lang="zh-CN" altLang="en-US" sz="1400" b="1">
                  <a:solidFill>
                    <a:srgbClr val="002060"/>
                  </a:solidFill>
                </a:rPr>
                <a:t>下面公式是一阶逻辑永真式</a:t>
              </a:r>
            </a:p>
          </p:txBody>
        </p:sp>
        <p:pic>
          <p:nvPicPr>
            <p:cNvPr id="24" name="图片 23">
              <a:extLst>
                <a:ext uri="{FF2B5EF4-FFF2-40B4-BE49-F238E27FC236}">
                  <a16:creationId xmlns:a16="http://schemas.microsoft.com/office/drawing/2014/main" id="{E7BA57C1-1F94-4B08-9608-5839FEA217BC}"/>
                </a:ext>
              </a:extLst>
            </p:cNvPr>
            <p:cNvPicPr>
              <a:picLocks noChangeAspect="1"/>
            </p:cNvPicPr>
            <p:nvPr/>
          </p:nvPicPr>
          <p:blipFill>
            <a:blip r:embed="rId3"/>
            <a:stretch>
              <a:fillRect/>
            </a:stretch>
          </p:blipFill>
          <p:spPr>
            <a:xfrm>
              <a:off x="5694978" y="2874971"/>
              <a:ext cx="4110153" cy="830644"/>
            </a:xfrm>
            <a:prstGeom prst="rect">
              <a:avLst/>
            </a:prstGeom>
          </p:spPr>
        </p:pic>
        <p:sp>
          <p:nvSpPr>
            <p:cNvPr id="25" name="矩形: 圆角 24">
              <a:extLst>
                <a:ext uri="{FF2B5EF4-FFF2-40B4-BE49-F238E27FC236}">
                  <a16:creationId xmlns:a16="http://schemas.microsoft.com/office/drawing/2014/main" id="{0211E26B-CC38-46C4-8FFF-FE5FA3D1C8EB}"/>
                </a:ext>
              </a:extLst>
            </p:cNvPr>
            <p:cNvSpPr/>
            <p:nvPr/>
          </p:nvSpPr>
          <p:spPr>
            <a:xfrm>
              <a:off x="5626274" y="2427436"/>
              <a:ext cx="4278167" cy="142401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6" name="组合 25">
            <a:extLst>
              <a:ext uri="{FF2B5EF4-FFF2-40B4-BE49-F238E27FC236}">
                <a16:creationId xmlns:a16="http://schemas.microsoft.com/office/drawing/2014/main" id="{3F758B12-EECC-46DD-8248-14DF8F52472A}"/>
              </a:ext>
            </a:extLst>
          </p:cNvPr>
          <p:cNvGrpSpPr/>
          <p:nvPr/>
        </p:nvGrpSpPr>
        <p:grpSpPr>
          <a:xfrm>
            <a:off x="4543233" y="1149016"/>
            <a:ext cx="3449827" cy="985352"/>
            <a:chOff x="5302204" y="4410725"/>
            <a:chExt cx="4599769" cy="1313802"/>
          </a:xfrm>
        </p:grpSpPr>
        <p:sp>
          <p:nvSpPr>
            <p:cNvPr id="27" name="文本框 26">
              <a:extLst>
                <a:ext uri="{FF2B5EF4-FFF2-40B4-BE49-F238E27FC236}">
                  <a16:creationId xmlns:a16="http://schemas.microsoft.com/office/drawing/2014/main" id="{CAEF4CE6-0C6A-4F1E-BF15-9A6C6B8493EA}"/>
                </a:ext>
              </a:extLst>
            </p:cNvPr>
            <p:cNvSpPr txBox="1"/>
            <p:nvPr/>
          </p:nvSpPr>
          <p:spPr>
            <a:xfrm>
              <a:off x="5488240" y="4410725"/>
              <a:ext cx="4015264" cy="410369"/>
            </a:xfrm>
            <a:prstGeom prst="rect">
              <a:avLst/>
            </a:prstGeom>
            <a:noFill/>
          </p:spPr>
          <p:txBody>
            <a:bodyPr wrap="square" rtlCol="0">
              <a:spAutoFit/>
            </a:bodyPr>
            <a:lstStyle/>
            <a:p>
              <a:pPr algn="ctr"/>
              <a:r>
                <a:rPr lang="zh-CN" altLang="en-US" sz="1400" b="1">
                  <a:solidFill>
                    <a:srgbClr val="C00000"/>
                  </a:solidFill>
                </a:rPr>
                <a:t>但下面公式不是一阶逻辑永真式</a:t>
              </a:r>
            </a:p>
          </p:txBody>
        </p:sp>
        <p:pic>
          <p:nvPicPr>
            <p:cNvPr id="28" name="图片 27">
              <a:extLst>
                <a:ext uri="{FF2B5EF4-FFF2-40B4-BE49-F238E27FC236}">
                  <a16:creationId xmlns:a16="http://schemas.microsoft.com/office/drawing/2014/main" id="{47DD88E3-ED28-43C4-A5A2-C3A4DAB13549}"/>
                </a:ext>
              </a:extLst>
            </p:cNvPr>
            <p:cNvPicPr>
              <a:picLocks noChangeAspect="1"/>
            </p:cNvPicPr>
            <p:nvPr/>
          </p:nvPicPr>
          <p:blipFill>
            <a:blip r:embed="rId4">
              <a:duotone>
                <a:prstClr val="black"/>
                <a:schemeClr val="accent3">
                  <a:tint val="45000"/>
                  <a:satMod val="400000"/>
                </a:schemeClr>
              </a:duotone>
            </a:blip>
            <a:stretch>
              <a:fillRect/>
            </a:stretch>
          </p:blipFill>
          <p:spPr>
            <a:xfrm>
              <a:off x="5430484" y="4847483"/>
              <a:ext cx="4374136" cy="720213"/>
            </a:xfrm>
            <a:prstGeom prst="rect">
              <a:avLst/>
            </a:prstGeom>
          </p:spPr>
        </p:pic>
        <p:sp>
          <p:nvSpPr>
            <p:cNvPr id="29" name="矩形: 圆角 28">
              <a:extLst>
                <a:ext uri="{FF2B5EF4-FFF2-40B4-BE49-F238E27FC236}">
                  <a16:creationId xmlns:a16="http://schemas.microsoft.com/office/drawing/2014/main" id="{C6A36947-C41E-49AE-BDB2-5F64FEB9D577}"/>
                </a:ext>
              </a:extLst>
            </p:cNvPr>
            <p:cNvSpPr/>
            <p:nvPr/>
          </p:nvSpPr>
          <p:spPr>
            <a:xfrm>
              <a:off x="5302204" y="4410725"/>
              <a:ext cx="4599769" cy="1313802"/>
            </a:xfrm>
            <a:prstGeom prst="roundRect">
              <a:avLst>
                <a:gd name="adj" fmla="val 1254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6610A43-E30F-416C-A7E5-86A092A91960}"/>
                  </a:ext>
                </a:extLst>
              </p:cNvPr>
              <p:cNvSpPr txBox="1"/>
              <p:nvPr/>
            </p:nvSpPr>
            <p:spPr>
              <a:xfrm>
                <a:off x="4239041" y="2316404"/>
                <a:ext cx="4298606" cy="2249014"/>
              </a:xfrm>
              <a:prstGeom prst="rect">
                <a:avLst/>
              </a:prstGeom>
              <a:solidFill>
                <a:schemeClr val="accent6">
                  <a:lumMod val="20000"/>
                  <a:lumOff val="80000"/>
                  <a:alpha val="50000"/>
                </a:schemeClr>
              </a:solidFill>
            </p:spPr>
            <p:txBody>
              <a:bodyPr wrap="square" rtlCol="0">
                <a:spAutoFit/>
              </a:bodyPr>
              <a:lstStyle/>
              <a:p>
                <a:pPr>
                  <a:spcAft>
                    <a:spcPts val="450"/>
                  </a:spcAft>
                </a:pPr>
                <a:r>
                  <a:rPr lang="zh-CN" altLang="en-US" sz="1200" b="1">
                    <a:solidFill>
                      <a:srgbClr val="C00000"/>
                    </a:solidFill>
                  </a:rPr>
                  <a:t>论域是自然数集，</a:t>
                </a:r>
                <a14:m>
                  <m:oMath xmlns:m="http://schemas.openxmlformats.org/officeDocument/2006/math">
                    <m:r>
                      <a:rPr lang="en-US" altLang="zh-CN" sz="1200" b="1" i="1">
                        <a:solidFill>
                          <a:srgbClr val="C00000"/>
                        </a:solidFill>
                        <a:latin typeface="Cambria Math" panose="02040503050406030204" pitchFamily="18" charset="0"/>
                      </a:rPr>
                      <m:t>𝑭</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oMath>
                </a14:m>
                <a:r>
                  <a:rPr lang="zh-CN" altLang="en-US" sz="1200" b="1">
                    <a:solidFill>
                      <a:srgbClr val="C00000"/>
                    </a:solidFill>
                  </a:rPr>
                  <a:t>表示</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rPr>
                  <a:t>是奇数，</a:t>
                </a:r>
                <a14:m>
                  <m:oMath xmlns:m="http://schemas.openxmlformats.org/officeDocument/2006/math">
                    <m:r>
                      <a:rPr lang="en-US" altLang="zh-CN" sz="1200" b="1" i="1">
                        <a:solidFill>
                          <a:srgbClr val="C00000"/>
                        </a:solidFill>
                        <a:latin typeface="Cambria Math" panose="02040503050406030204" pitchFamily="18" charset="0"/>
                      </a:rPr>
                      <m:t>𝑮</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oMath>
                </a14:m>
                <a:r>
                  <a:rPr lang="zh-CN" altLang="en-US" sz="1200" b="1">
                    <a:solidFill>
                      <a:srgbClr val="C00000"/>
                    </a:solidFill>
                  </a:rPr>
                  <a:t>表示</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rPr>
                  <a:t>是偶数</a:t>
                </a:r>
                <a:endParaRPr lang="en-US" altLang="zh-CN" sz="1200" b="1">
                  <a:solidFill>
                    <a:srgbClr val="C00000"/>
                  </a:solidFill>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e>
                    </m:d>
                  </m:oMath>
                </a14:m>
                <a:r>
                  <a:rPr lang="zh-CN" altLang="en-US" sz="1200" b="1">
                    <a:solidFill>
                      <a:srgbClr val="002060"/>
                    </a:solidFill>
                    <a:latin typeface="楷体" panose="02010609060101010101" pitchFamily="49" charset="-122"/>
                    <a:ea typeface="楷体" panose="02010609060101010101" pitchFamily="49" charset="-122"/>
                  </a:rPr>
                  <a:t>的含义是“任意自然数要么是奇数，要么是偶数”，</a:t>
                </a:r>
                <a:r>
                  <a:rPr lang="zh-CN" altLang="en-US" sz="1200" b="1">
                    <a:solidFill>
                      <a:srgbClr val="C00000"/>
                    </a:solidFill>
                    <a:latin typeface="黑体" panose="02010609060101010101" pitchFamily="49" charset="-122"/>
                    <a:ea typeface="黑体" panose="02010609060101010101" pitchFamily="49" charset="-122"/>
                  </a:rPr>
                  <a:t>真值为真</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rgbClr val="002060"/>
                    </a:solidFill>
                    <a:latin typeface="楷体" panose="02010609060101010101" pitchFamily="49" charset="-122"/>
                    <a:ea typeface="楷体" panose="02010609060101010101" pitchFamily="49" charset="-122"/>
                  </a:rPr>
                  <a:t>的含义是“要么所有自然数是奇数，要么所有自然数是偶数”，</a:t>
                </a:r>
                <a:r>
                  <a:rPr lang="zh-CN" altLang="en-US" sz="1200" b="1">
                    <a:solidFill>
                      <a:srgbClr val="C00000"/>
                    </a:solidFill>
                    <a:latin typeface="黑体" panose="02010609060101010101" pitchFamily="49" charset="-122"/>
                    <a:ea typeface="黑体" panose="02010609060101010101" pitchFamily="49" charset="-122"/>
                  </a:rPr>
                  <a:t>真值为假</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𝒙𝑭</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𝒙𝑮</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200" b="1">
                    <a:solidFill>
                      <a:srgbClr val="002060"/>
                    </a:solidFill>
                    <a:latin typeface="楷体" panose="02010609060101010101" pitchFamily="49" charset="-122"/>
                    <a:ea typeface="楷体" panose="02010609060101010101" pitchFamily="49" charset="-122"/>
                  </a:rPr>
                  <a:t>的含义是“存在自然数是奇数，也存在自然数是偶数”，</a:t>
                </a:r>
                <a:r>
                  <a:rPr lang="zh-CN" altLang="en-US" sz="1200" b="1">
                    <a:solidFill>
                      <a:srgbClr val="C00000"/>
                    </a:solidFill>
                    <a:latin typeface="黑体" panose="02010609060101010101" pitchFamily="49" charset="-122"/>
                    <a:ea typeface="黑体" panose="02010609060101010101" pitchFamily="49" charset="-122"/>
                  </a:rPr>
                  <a:t>真值为真</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𝑮</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e>
                    </m:d>
                  </m:oMath>
                </a14:m>
                <a:r>
                  <a:rPr lang="zh-CN" altLang="en-US" sz="1200" b="1">
                    <a:solidFill>
                      <a:srgbClr val="002060"/>
                    </a:solidFill>
                    <a:latin typeface="楷体" panose="02010609060101010101" pitchFamily="49" charset="-122"/>
                    <a:ea typeface="楷体" panose="02010609060101010101" pitchFamily="49" charset="-122"/>
                  </a:rPr>
                  <a:t>的含义是“存在自然数，它既是奇数也是偶数”，</a:t>
                </a:r>
                <a:r>
                  <a:rPr lang="zh-CN" altLang="en-US" sz="1200" b="1">
                    <a:solidFill>
                      <a:srgbClr val="C00000"/>
                    </a:solidFill>
                    <a:latin typeface="黑体" panose="02010609060101010101" pitchFamily="49" charset="-122"/>
                    <a:ea typeface="黑体" panose="02010609060101010101" pitchFamily="49" charset="-122"/>
                  </a:rPr>
                  <a:t>真值为假</a:t>
                </a:r>
              </a:p>
            </p:txBody>
          </p:sp>
        </mc:Choice>
        <mc:Fallback xmlns="">
          <p:sp>
            <p:nvSpPr>
              <p:cNvPr id="30" name="文本框 29">
                <a:extLst>
                  <a:ext uri="{FF2B5EF4-FFF2-40B4-BE49-F238E27FC236}">
                    <a16:creationId xmlns:a16="http://schemas.microsoft.com/office/drawing/2014/main" id="{16610A43-E30F-416C-A7E5-86A092A91960}"/>
                  </a:ext>
                </a:extLst>
              </p:cNvPr>
              <p:cNvSpPr txBox="1">
                <a:spLocks noRot="1" noChangeAspect="1" noMove="1" noResize="1" noEditPoints="1" noAdjustHandles="1" noChangeArrowheads="1" noChangeShapeType="1" noTextEdit="1"/>
              </p:cNvSpPr>
              <p:nvPr/>
            </p:nvSpPr>
            <p:spPr>
              <a:xfrm>
                <a:off x="4239041" y="2316404"/>
                <a:ext cx="4298606" cy="2249014"/>
              </a:xfrm>
              <a:prstGeom prst="rect">
                <a:avLst/>
              </a:prstGeom>
              <a:blipFill>
                <a:blip r:embed="rId5"/>
                <a:stretch>
                  <a:fillRect t="-271" b="-1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BDC8E03-4AE4-474A-8BAD-DD32D233C512}"/>
                  </a:ext>
                </a:extLst>
              </p:cNvPr>
              <p:cNvSpPr txBox="1"/>
              <p:nvPr/>
            </p:nvSpPr>
            <p:spPr>
              <a:xfrm>
                <a:off x="429849" y="2169086"/>
                <a:ext cx="3712301" cy="630942"/>
              </a:xfrm>
              <a:prstGeom prst="rect">
                <a:avLst/>
              </a:prstGeom>
              <a:solidFill>
                <a:schemeClr val="accent2">
                  <a:lumMod val="20000"/>
                  <a:lumOff val="80000"/>
                  <a:alpha val="25000"/>
                </a:schemeClr>
              </a:solidFill>
            </p:spPr>
            <p:txBody>
              <a:bodyPr wrap="square" rtlCol="0">
                <a:spAutoFit/>
              </a:bodyPr>
              <a:lstStyle/>
              <a:p>
                <a:pPr>
                  <a:lnSpc>
                    <a:spcPts val="1350"/>
                  </a:lnSpc>
                </a:pPr>
                <a:r>
                  <a:rPr lang="zh-CN" altLang="en-US" sz="1200" b="1">
                    <a:solidFill>
                      <a:schemeClr val="accent2">
                        <a:lumMod val="50000"/>
                      </a:schemeClr>
                    </a:solidFill>
                  </a:rPr>
                  <a:t>任意元素同时满足性质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𝑮</m:t>
                    </m:r>
                  </m:oMath>
                </a14:m>
                <a:r>
                  <a:rPr lang="zh-CN" altLang="en-US" sz="1200" b="1">
                    <a:solidFill>
                      <a:schemeClr val="accent2">
                        <a:lumMod val="50000"/>
                      </a:schemeClr>
                    </a:solidFill>
                  </a:rPr>
                  <a:t>，那么任意元素满足性质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而且任意元素满足性质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oMath>
                </a14:m>
                <a:r>
                  <a:rPr lang="zh-CN" altLang="en-US" sz="1200" b="1">
                    <a:solidFill>
                      <a:schemeClr val="accent2">
                        <a:lumMod val="50000"/>
                      </a:schemeClr>
                    </a:solidFill>
                  </a:rPr>
                  <a:t>；存在元素满足性质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或</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oMath>
                </a14:m>
                <a:r>
                  <a:rPr lang="zh-CN" altLang="en-US" sz="1200" b="1">
                    <a:solidFill>
                      <a:schemeClr val="accent2">
                        <a:lumMod val="50000"/>
                      </a:schemeClr>
                    </a:solidFill>
                  </a:rPr>
                  <a:t>，那么存在元素满足性质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或存在元素满足性质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oMath>
                </a14:m>
                <a:endParaRPr lang="en-US" altLang="zh-CN" sz="12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7BDC8E03-4AE4-474A-8BAD-DD32D233C512}"/>
                  </a:ext>
                </a:extLst>
              </p:cNvPr>
              <p:cNvSpPr txBox="1">
                <a:spLocks noRot="1" noChangeAspect="1" noMove="1" noResize="1" noEditPoints="1" noAdjustHandles="1" noChangeArrowheads="1" noChangeShapeType="1" noTextEdit="1"/>
              </p:cNvSpPr>
              <p:nvPr/>
            </p:nvSpPr>
            <p:spPr>
              <a:xfrm>
                <a:off x="429849" y="2169086"/>
                <a:ext cx="3712301" cy="630942"/>
              </a:xfrm>
              <a:prstGeom prst="rect">
                <a:avLst/>
              </a:prstGeom>
              <a:blipFill>
                <a:blip r:embed="rId6"/>
                <a:stretch>
                  <a:fillRect l="-164" t="-971"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E033775-E757-46B9-BB2A-31F8E92C7758}"/>
                  </a:ext>
                </a:extLst>
              </p:cNvPr>
              <p:cNvSpPr txBox="1"/>
              <p:nvPr/>
            </p:nvSpPr>
            <p:spPr>
              <a:xfrm>
                <a:off x="374393" y="4008297"/>
                <a:ext cx="3712300" cy="630942"/>
              </a:xfrm>
              <a:prstGeom prst="rect">
                <a:avLst/>
              </a:prstGeom>
              <a:solidFill>
                <a:schemeClr val="accent2">
                  <a:lumMod val="20000"/>
                  <a:lumOff val="80000"/>
                  <a:alpha val="25000"/>
                </a:schemeClr>
              </a:solidFill>
            </p:spPr>
            <p:txBody>
              <a:bodyPr wrap="square" rtlCol="0">
                <a:spAutoFit/>
              </a:bodyPr>
              <a:lstStyle/>
              <a:p>
                <a:pPr>
                  <a:lnSpc>
                    <a:spcPts val="1350"/>
                  </a:lnSpc>
                </a:pPr>
                <a:r>
                  <a:rPr lang="zh-CN" altLang="en-US" sz="1200" b="1">
                    <a:solidFill>
                      <a:schemeClr val="accent2">
                        <a:lumMod val="50000"/>
                      </a:schemeClr>
                    </a:solidFill>
                  </a:rPr>
                  <a:t>任意元素满足性质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或任意元素满足性质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r>
                      <a:rPr lang="en-US" altLang="zh-CN" sz="1200" b="1" i="1">
                        <a:solidFill>
                          <a:schemeClr val="accent2">
                            <a:lumMod val="50000"/>
                          </a:schemeClr>
                        </a:solidFill>
                        <a:latin typeface="Cambria Math" panose="02040503050406030204" pitchFamily="18" charset="0"/>
                      </a:rPr>
                      <m:t> </m:t>
                    </m:r>
                  </m:oMath>
                </a14:m>
                <a:r>
                  <a:rPr lang="zh-CN" altLang="en-US" sz="1200" b="1">
                    <a:solidFill>
                      <a:schemeClr val="accent2">
                        <a:lumMod val="50000"/>
                      </a:schemeClr>
                    </a:solidFill>
                  </a:rPr>
                  <a:t>，那么任意元素满足性质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或</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oMath>
                </a14:m>
                <a:r>
                  <a:rPr lang="zh-CN" altLang="en-US" sz="1200" b="1">
                    <a:solidFill>
                      <a:schemeClr val="accent2">
                        <a:lumMod val="50000"/>
                      </a:schemeClr>
                    </a:solidFill>
                  </a:rPr>
                  <a:t>；存在元素同时满足性质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和</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oMath>
                </a14:m>
                <a:r>
                  <a:rPr lang="zh-CN" altLang="en-US" sz="1200" b="1">
                    <a:solidFill>
                      <a:schemeClr val="accent2">
                        <a:lumMod val="50000"/>
                      </a:schemeClr>
                    </a:solidFill>
                  </a:rPr>
                  <a:t>，那么存在元素满足性质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而且存在元素满足性质</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oMath>
                </a14:m>
                <a:endParaRPr lang="en-US" altLang="zh-CN" sz="12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CE033775-E757-46B9-BB2A-31F8E92C7758}"/>
                  </a:ext>
                </a:extLst>
              </p:cNvPr>
              <p:cNvSpPr txBox="1">
                <a:spLocks noRot="1" noChangeAspect="1" noMove="1" noResize="1" noEditPoints="1" noAdjustHandles="1" noChangeArrowheads="1" noChangeShapeType="1" noTextEdit="1"/>
              </p:cNvSpPr>
              <p:nvPr/>
            </p:nvSpPr>
            <p:spPr>
              <a:xfrm>
                <a:off x="374393" y="4008297"/>
                <a:ext cx="3712300" cy="630942"/>
              </a:xfrm>
              <a:prstGeom prst="rect">
                <a:avLst/>
              </a:prstGeom>
              <a:blipFill>
                <a:blip r:embed="rId7"/>
                <a:stretch>
                  <a:fillRect t="-971" r="-4269"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B65D068-B4AE-4064-A627-E15329F6FA0B}"/>
                  </a:ext>
                </a:extLst>
              </p:cNvPr>
              <p:cNvSpPr txBox="1"/>
              <p:nvPr/>
            </p:nvSpPr>
            <p:spPr>
              <a:xfrm>
                <a:off x="2063930" y="1495815"/>
                <a:ext cx="253448" cy="215444"/>
              </a:xfrm>
              <a:prstGeom prst="rect">
                <a:avLst/>
              </a:prstGeom>
              <a:solidFill>
                <a:srgbClr val="FFFFCC"/>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400" b="1" i="1" smtClean="0">
                          <a:solidFill>
                            <a:srgbClr val="C00000"/>
                          </a:solidFill>
                          <a:latin typeface="Cambria Math" panose="02040503050406030204" pitchFamily="18" charset="0"/>
                        </a:rPr>
                        <m:t>⟷</m:t>
                      </m:r>
                    </m:oMath>
                  </m:oMathPara>
                </a14:m>
                <a:endParaRPr lang="zh-CN" altLang="en-US" sz="1400" b="1">
                  <a:solidFill>
                    <a:srgbClr val="C00000"/>
                  </a:solidFill>
                </a:endParaRPr>
              </a:p>
            </p:txBody>
          </p:sp>
        </mc:Choice>
        <mc:Fallback xmlns="">
          <p:sp>
            <p:nvSpPr>
              <p:cNvPr id="4" name="文本框 3">
                <a:extLst>
                  <a:ext uri="{FF2B5EF4-FFF2-40B4-BE49-F238E27FC236}">
                    <a16:creationId xmlns:a16="http://schemas.microsoft.com/office/drawing/2014/main" id="{DB65D068-B4AE-4064-A627-E15329F6FA0B}"/>
                  </a:ext>
                </a:extLst>
              </p:cNvPr>
              <p:cNvSpPr txBox="1">
                <a:spLocks noRot="1" noChangeAspect="1" noMove="1" noResize="1" noEditPoints="1" noAdjustHandles="1" noChangeArrowheads="1" noChangeShapeType="1" noTextEdit="1"/>
              </p:cNvSpPr>
              <p:nvPr/>
            </p:nvSpPr>
            <p:spPr>
              <a:xfrm>
                <a:off x="2063930" y="1495815"/>
                <a:ext cx="253448" cy="215444"/>
              </a:xfrm>
              <a:prstGeom prst="rect">
                <a:avLst/>
              </a:prstGeom>
              <a:blipFill>
                <a:blip r:embed="rId8"/>
                <a:stretch>
                  <a:fillRect l="-9756" r="-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933FC88-848E-44D4-AF85-1A247710741A}"/>
                  </a:ext>
                </a:extLst>
              </p:cNvPr>
              <p:cNvSpPr txBox="1"/>
              <p:nvPr/>
            </p:nvSpPr>
            <p:spPr>
              <a:xfrm>
                <a:off x="2061296" y="1746665"/>
                <a:ext cx="253448" cy="215444"/>
              </a:xfrm>
              <a:prstGeom prst="rect">
                <a:avLst/>
              </a:prstGeom>
              <a:solidFill>
                <a:srgbClr val="FFFFCC"/>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400" b="1" i="1" smtClean="0">
                          <a:solidFill>
                            <a:srgbClr val="C00000"/>
                          </a:solidFill>
                          <a:latin typeface="Cambria Math" panose="02040503050406030204" pitchFamily="18" charset="0"/>
                        </a:rPr>
                        <m:t>⟷</m:t>
                      </m:r>
                    </m:oMath>
                  </m:oMathPara>
                </a14:m>
                <a:endParaRPr lang="zh-CN" altLang="en-US" sz="1400" b="1">
                  <a:solidFill>
                    <a:srgbClr val="C00000"/>
                  </a:solidFill>
                </a:endParaRPr>
              </a:p>
            </p:txBody>
          </p:sp>
        </mc:Choice>
        <mc:Fallback xmlns="">
          <p:sp>
            <p:nvSpPr>
              <p:cNvPr id="33" name="文本框 32">
                <a:extLst>
                  <a:ext uri="{FF2B5EF4-FFF2-40B4-BE49-F238E27FC236}">
                    <a16:creationId xmlns:a16="http://schemas.microsoft.com/office/drawing/2014/main" id="{0933FC88-848E-44D4-AF85-1A247710741A}"/>
                  </a:ext>
                </a:extLst>
              </p:cNvPr>
              <p:cNvSpPr txBox="1">
                <a:spLocks noRot="1" noChangeAspect="1" noMove="1" noResize="1" noEditPoints="1" noAdjustHandles="1" noChangeArrowheads="1" noChangeShapeType="1" noTextEdit="1"/>
              </p:cNvSpPr>
              <p:nvPr/>
            </p:nvSpPr>
            <p:spPr>
              <a:xfrm>
                <a:off x="2061296" y="1746665"/>
                <a:ext cx="253448" cy="215444"/>
              </a:xfrm>
              <a:prstGeom prst="rect">
                <a:avLst/>
              </a:prstGeom>
              <a:blipFill>
                <a:blip r:embed="rId9"/>
                <a:stretch>
                  <a:fillRect l="-7143" r="-9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536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605293" y="861836"/>
                <a:ext cx="5786554" cy="99437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605293" y="861836"/>
                <a:ext cx="5786554" cy="994375"/>
              </a:xfrm>
              <a:prstGeom prst="rect">
                <a:avLst/>
              </a:prstGeom>
              <a:blipFill>
                <a:blip r:embed="rId2"/>
                <a:stretch>
                  <a:fillRect l="-526" t="-1840" b="-61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605293" y="2003503"/>
                <a:ext cx="7933408" cy="2197846"/>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a:t>
                </a:r>
                <a:endParaRPr lang="en-US" altLang="zh-CN" sz="1400" b="1">
                  <a:solidFill>
                    <a:schemeClr val="accent2">
                      <a:lumMod val="50000"/>
                    </a:schemeClr>
                  </a:solidFill>
                </a:endParaRPr>
              </a:p>
              <a:p>
                <a:pPr marL="342900" indent="-342900">
                  <a:lnSpc>
                    <a:spcPts val="2200"/>
                  </a:lnSpc>
                  <a:spcBef>
                    <a:spcPts val="600"/>
                  </a:spcBef>
                  <a:buFont typeface="+mj-lt"/>
                  <a:buAutoNum type="arabicPeriod"/>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。这时若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，则对</a:t>
                </a:r>
                <a:r>
                  <a:rPr lang="zh-CN" altLang="en-US" sz="1400" b="1">
                    <a:solidFill>
                      <a:srgbClr val="C00000"/>
                    </a:solidFill>
                  </a:rPr>
                  <a:t>任意</a:t>
                </a:r>
                <a14:m>
                  <m:oMath xmlns:m="http://schemas.openxmlformats.org/officeDocument/2006/math">
                    <m:r>
                      <a:rPr lang="en-US" altLang="zh-CN" sz="1400" b="1" i="1" smtClean="0">
                        <a:solidFill>
                          <a:srgbClr val="C00000"/>
                        </a:solidFill>
                        <a:latin typeface="Cambria Math" panose="02040503050406030204" pitchFamily="18" charset="0"/>
                      </a:rPr>
                      <m:t>𝒅</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rgbClr val="C00000"/>
                    </a:solidFill>
                  </a:rPr>
                  <a:t>，</a:t>
                </a:r>
                <a:r>
                  <a:rPr lang="en-US" altLang="zh-CN" sz="1400" b="1">
                    <a:solidFill>
                      <a:srgbClr val="C00000"/>
                    </a:solidFill>
                  </a:rPr>
                  <a:t> </a:t>
                </a:r>
                <a14:m>
                  <m:oMath xmlns:m="http://schemas.openxmlformats.org/officeDocument/2006/math">
                    <m:r>
                      <a:rPr lang="en-US" altLang="zh-CN" sz="1400" b="1" i="1">
                        <a:solidFill>
                          <a:srgbClr val="C00000"/>
                        </a:solidFill>
                        <a:latin typeface="Cambria Math" panose="02040503050406030204" pitchFamily="18" charset="0"/>
                      </a:rPr>
                      <m:t>𝝈</m:t>
                    </m:r>
                    <m:d>
                      <m:dPr>
                        <m:begChr m:val="["/>
                        <m:end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𝒅</m:t>
                        </m:r>
                      </m:e>
                    </m:d>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2">
                        <a:lumMod val="50000"/>
                      </a:schemeClr>
                    </a:solidFill>
                  </a:rPr>
                  <a:t>，而</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，因此对</a:t>
                </a:r>
                <a:r>
                  <a:rPr lang="zh-CN" altLang="en-US" sz="1400" b="1">
                    <a:solidFill>
                      <a:srgbClr val="C00000"/>
                    </a:solidFill>
                  </a:rPr>
                  <a:t>任意</a:t>
                </a:r>
                <a14:m>
                  <m:oMath xmlns:m="http://schemas.openxmlformats.org/officeDocument/2006/math">
                    <m:r>
                      <a:rPr lang="en-US" altLang="zh-CN" sz="1400" b="1" i="1" smtClean="0">
                        <a:solidFill>
                          <a:srgbClr val="C00000"/>
                        </a:solidFill>
                        <a:latin typeface="Cambria Math" panose="02040503050406030204" pitchFamily="18" charset="0"/>
                      </a:rPr>
                      <m:t>𝒅</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rgbClr val="C00000"/>
                    </a:solidFill>
                  </a:rPr>
                  <a:t>也有</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oMath>
                </a14:m>
                <a:r>
                  <a:rPr lang="zh-CN" altLang="en-US" sz="1400" b="1">
                    <a:solidFill>
                      <a:schemeClr val="accent2">
                        <a:lumMod val="50000"/>
                      </a:schemeClr>
                    </a:solidFill>
                  </a:rPr>
                  <a:t>，从对</a:t>
                </a:r>
                <a:r>
                  <a:rPr lang="zh-CN" altLang="en-US" sz="1400" b="1">
                    <a:solidFill>
                      <a:srgbClr val="C00000"/>
                    </a:solidFill>
                  </a:rPr>
                  <a:t>任意</a:t>
                </a:r>
                <a14:m>
                  <m:oMath xmlns:m="http://schemas.openxmlformats.org/officeDocument/2006/math">
                    <m:r>
                      <a:rPr lang="en-US" altLang="zh-CN" sz="1400" b="1" i="1" smtClean="0">
                        <a:solidFill>
                          <a:srgbClr val="C00000"/>
                        </a:solidFill>
                        <a:latin typeface="Cambria Math" panose="02040503050406030204" pitchFamily="18" charset="0"/>
                      </a:rPr>
                      <m:t>𝒅</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rgbClr val="C00000"/>
                    </a:solidFill>
                  </a:rPr>
                  <a:t>有</a:t>
                </a:r>
                <a14:m>
                  <m:oMath xmlns:m="http://schemas.openxmlformats.org/officeDocument/2006/math">
                    <m:r>
                      <a:rPr lang="en-US" altLang="zh-CN" sz="1400" b="1" i="1">
                        <a:solidFill>
                          <a:srgbClr val="C00000"/>
                        </a:solidFill>
                        <a:latin typeface="Cambria Math" panose="02040503050406030204" pitchFamily="18" charset="0"/>
                      </a:rPr>
                      <m:t>𝝈</m:t>
                    </m:r>
                    <m:d>
                      <m:dPr>
                        <m:begChr m:val="["/>
                        <m:end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𝒅</m:t>
                        </m:r>
                      </m:e>
                    </m:d>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𝑩</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rgbClr val="C00000"/>
                    </a:solidFill>
                  </a:rPr>
                  <a:t> </a:t>
                </a:r>
                <a:r>
                  <a:rPr lang="zh-CN" altLang="en-US" sz="1400" b="1">
                    <a:solidFill>
                      <a:schemeClr val="accent2">
                        <a:lumMod val="50000"/>
                      </a:schemeClr>
                    </a:solidFill>
                  </a:rPr>
                  <a:t>，即有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。因此这时总有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marL="342900" indent="-342900">
                  <a:lnSpc>
                    <a:spcPts val="2200"/>
                  </a:lnSpc>
                  <a:spcBef>
                    <a:spcPts val="600"/>
                  </a:spcBef>
                  <a:buFont typeface="+mj-lt"/>
                  <a:buAutoNum type="arabicPeriod"/>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。这时若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r>
                  <a:rPr lang="zh-CN" altLang="en-US" sz="1400" b="1">
                    <a:solidFill>
                      <a:srgbClr val="C00000"/>
                    </a:solidFill>
                  </a:rPr>
                  <a:t>存在</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𝒅</m:t>
                        </m:r>
                      </m:e>
                      <m:sub>
                        <m:r>
                          <a:rPr lang="en-US" altLang="zh-CN" sz="1400" b="1" i="1" smtClean="0">
                            <a:solidFill>
                              <a:srgbClr val="C00000"/>
                            </a:solidFill>
                            <a:latin typeface="Cambria Math" panose="02040503050406030204" pitchFamily="18" charset="0"/>
                          </a:rPr>
                          <m:t>𝟎</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𝑫</m:t>
                    </m:r>
                  </m:oMath>
                </a14:m>
                <a:r>
                  <a:rPr lang="zh-CN" altLang="en-US" sz="1400" b="1">
                    <a:solidFill>
                      <a:srgbClr val="C00000"/>
                    </a:solidFill>
                  </a:rPr>
                  <a:t>，</a:t>
                </a:r>
                <a:r>
                  <a:rPr lang="en-US" altLang="zh-CN" sz="1400" b="1">
                    <a:solidFill>
                      <a:srgbClr val="C00000"/>
                    </a:solidFill>
                  </a:rPr>
                  <a:t> </a:t>
                </a:r>
                <a14:m>
                  <m:oMath xmlns:m="http://schemas.openxmlformats.org/officeDocument/2006/math">
                    <m:r>
                      <a:rPr lang="en-US" altLang="zh-CN" sz="1400" b="1" i="1">
                        <a:solidFill>
                          <a:srgbClr val="C00000"/>
                        </a:solidFill>
                        <a:latin typeface="Cambria Math" panose="02040503050406030204" pitchFamily="18" charset="0"/>
                      </a:rPr>
                      <m:t>𝝈</m:t>
                    </m:r>
                    <m:d>
                      <m:dPr>
                        <m:begChr m:val="["/>
                        <m:end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𝒅</m:t>
                            </m:r>
                          </m:e>
                          <m:sub>
                            <m:r>
                              <a:rPr lang="en-US" altLang="zh-CN" sz="1400" b="1" i="1" smtClean="0">
                                <a:solidFill>
                                  <a:srgbClr val="C00000"/>
                                </a:solidFill>
                                <a:latin typeface="Cambria Math" panose="02040503050406030204" pitchFamily="18" charset="0"/>
                              </a:rPr>
                              <m:t>𝟎</m:t>
                            </m:r>
                          </m:sub>
                        </m:sSub>
                      </m:e>
                    </m:d>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2">
                        <a:lumMod val="50000"/>
                      </a:schemeClr>
                    </a:solidFill>
                  </a:rPr>
                  <a:t>，而</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a:t>
                </a:r>
                <a:r>
                  <a:rPr lang="zh-CN" altLang="en-US" sz="1400" b="1">
                    <a:solidFill>
                      <a:srgbClr val="C00000"/>
                    </a:solidFill>
                  </a:rPr>
                  <a:t>对</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𝒅</m:t>
                        </m:r>
                      </m:e>
                      <m:sub>
                        <m:r>
                          <a:rPr lang="en-US" altLang="zh-CN" sz="1400" b="1" i="1" smtClean="0">
                            <a:solidFill>
                              <a:srgbClr val="C00000"/>
                            </a:solidFill>
                            <a:latin typeface="Cambria Math" panose="02040503050406030204" pitchFamily="18" charset="0"/>
                          </a:rPr>
                          <m:t>𝟎</m:t>
                        </m:r>
                      </m:sub>
                    </m:sSub>
                  </m:oMath>
                </a14:m>
                <a:r>
                  <a:rPr lang="zh-CN" altLang="en-US" sz="1400" b="1">
                    <a:solidFill>
                      <a:srgbClr val="C00000"/>
                    </a:solidFill>
                  </a:rPr>
                  <a:t>有</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𝒅</m:t>
                            </m:r>
                          </m:e>
                          <m:sub>
                            <m:r>
                              <a:rPr lang="en-US" altLang="zh-CN" sz="1400" b="1" i="1" smtClean="0">
                                <a:solidFill>
                                  <a:srgbClr val="C00000"/>
                                </a:solidFill>
                                <a:latin typeface="Cambria Math" panose="02040503050406030204" pitchFamily="18" charset="0"/>
                              </a:rPr>
                              <m:t>𝟎</m:t>
                            </m:r>
                          </m:sub>
                        </m:sSub>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oMath>
                </a14:m>
                <a:r>
                  <a:rPr lang="zh-CN" altLang="en-US" sz="1400" b="1">
                    <a:solidFill>
                      <a:schemeClr val="accent2">
                        <a:lumMod val="50000"/>
                      </a:schemeClr>
                    </a:solidFill>
                  </a:rPr>
                  <a:t>，从而对</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𝒅</m:t>
                        </m:r>
                      </m:e>
                      <m:sub>
                        <m:r>
                          <a:rPr lang="en-US" altLang="zh-CN" sz="1400" b="1" i="1" smtClean="0">
                            <a:solidFill>
                              <a:srgbClr val="C00000"/>
                            </a:solidFill>
                            <a:latin typeface="Cambria Math" panose="02040503050406030204" pitchFamily="18" charset="0"/>
                          </a:rPr>
                          <m:t>𝟎</m:t>
                        </m:r>
                      </m:sub>
                    </m:sSub>
                    <m:r>
                      <m:rPr>
                        <m:nor/>
                      </m:rPr>
                      <a:rPr lang="zh-CN" altLang="en-US" sz="1400" b="1">
                        <a:solidFill>
                          <a:srgbClr val="C00000"/>
                        </a:solidFill>
                      </a:rPr>
                      <m:t>有</m:t>
                    </m:r>
                    <m:r>
                      <a:rPr lang="en-US" altLang="zh-CN" sz="1400" b="1" i="1">
                        <a:solidFill>
                          <a:srgbClr val="C00000"/>
                        </a:solidFill>
                        <a:latin typeface="Cambria Math" panose="02040503050406030204" pitchFamily="18" charset="0"/>
                      </a:rPr>
                      <m:t>𝝈</m:t>
                    </m:r>
                    <m:d>
                      <m:dPr>
                        <m:begChr m:val="["/>
                        <m:end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𝒅</m:t>
                        </m:r>
                      </m:e>
                    </m:d>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𝑩</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。因此这时总有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605293" y="2003503"/>
                <a:ext cx="7933408" cy="2197846"/>
              </a:xfrm>
              <a:prstGeom prst="rect">
                <a:avLst/>
              </a:prstGeom>
              <a:blipFill>
                <a:blip r:embed="rId3"/>
                <a:stretch>
                  <a:fillRect l="-230" r="-2458" b="-1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CBBADF2-FB9F-4955-A4BE-DC5E32F815D9}"/>
                  </a:ext>
                </a:extLst>
              </p:cNvPr>
              <p:cNvSpPr txBox="1"/>
              <p:nvPr/>
            </p:nvSpPr>
            <p:spPr>
              <a:xfrm>
                <a:off x="605293" y="4281935"/>
                <a:ext cx="7271468" cy="276999"/>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实际上，在一阶逻辑自然推理系统，容易验证</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oMath>
                </a14:m>
                <a:endParaRPr lang="zh-CN" altLang="en-US" sz="12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8CBBADF2-FB9F-4955-A4BE-DC5E32F815D9}"/>
                  </a:ext>
                </a:extLst>
              </p:cNvPr>
              <p:cNvSpPr txBox="1">
                <a:spLocks noRot="1" noChangeAspect="1" noMove="1" noResize="1" noEditPoints="1" noAdjustHandles="1" noChangeArrowheads="1" noChangeShapeType="1" noTextEdit="1"/>
              </p:cNvSpPr>
              <p:nvPr/>
            </p:nvSpPr>
            <p:spPr>
              <a:xfrm>
                <a:off x="605293" y="4281935"/>
                <a:ext cx="7271468" cy="276999"/>
              </a:xfrm>
              <a:prstGeom prst="rect">
                <a:avLst/>
              </a:prstGeom>
              <a:blipFill>
                <a:blip r:embed="rId4"/>
                <a:stretch>
                  <a:fillRect b="-1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9630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605293" y="763602"/>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605293" y="763602"/>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605293" y="1889114"/>
                <a:ext cx="7728668" cy="2120902"/>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是任意解释，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是解释</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的任意个体变量指派函数。只证明</a:t>
                </a:r>
                <a:r>
                  <a:rPr lang="en-US" altLang="zh-CN" sz="1400" b="1">
                    <a:solidFill>
                      <a:schemeClr val="accent2">
                        <a:lumMod val="50000"/>
                      </a:schemeClr>
                    </a:solidFill>
                  </a:rPr>
                  <a:t>1</a:t>
                </a:r>
                <a:r>
                  <a:rPr lang="zh-CN" altLang="en-US" sz="1400" b="1">
                    <a:solidFill>
                      <a:schemeClr val="accent2">
                        <a:lumMod val="50000"/>
                      </a:schemeClr>
                    </a:solidFill>
                  </a:rPr>
                  <a:t>，</a:t>
                </a:r>
                <a:r>
                  <a:rPr lang="en-US" altLang="zh-CN" sz="1400" b="1">
                    <a:solidFill>
                      <a:schemeClr val="accent2">
                        <a:lumMod val="50000"/>
                      </a:schemeClr>
                    </a:solidFill>
                  </a:rPr>
                  <a:t>2</a:t>
                </a:r>
                <a:r>
                  <a:rPr lang="zh-CN" altLang="en-US" sz="1400" b="1">
                    <a:solidFill>
                      <a:schemeClr val="accent2">
                        <a:lumMod val="50000"/>
                      </a:schemeClr>
                    </a:solidFill>
                  </a:rPr>
                  <a:t>留作作业。</a:t>
                </a:r>
                <a:endParaRPr lang="en-US" altLang="zh-CN" sz="1400" b="1">
                  <a:solidFill>
                    <a:schemeClr val="accent2">
                      <a:lumMod val="50000"/>
                    </a:schemeClr>
                  </a:solidFill>
                </a:endParaRPr>
              </a:p>
              <a:p>
                <a:pPr>
                  <a:lnSpc>
                    <a:spcPts val="2200"/>
                  </a:lnSpc>
                  <a:spcBef>
                    <a:spcPts val="600"/>
                  </a:spcBef>
                </a:pPr>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a:t>
                </a: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，即对任意</a:t>
                </a:r>
                <a14:m>
                  <m:oMath xmlns:m="http://schemas.openxmlformats.org/officeDocument/2006/math">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或</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，从而或者对任意</a:t>
                </a:r>
                <a14:m>
                  <m:oMath xmlns:m="http://schemas.openxmlformats.org/officeDocument/2006/math">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，或者对任意</a:t>
                </a:r>
                <a14:m>
                  <m:oMath xmlns:m="http://schemas.openxmlformats.org/officeDocument/2006/math">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有</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𝒅</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。假若是前者，则有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𝑭𝒓𝒆𝒆𝑽𝒂𝒓</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oMath>
                </a14:m>
                <a:r>
                  <a:rPr lang="zh-CN" altLang="en-US" sz="1400" b="1">
                    <a:solidFill>
                      <a:schemeClr val="accent2">
                        <a:lumMod val="50000"/>
                      </a:schemeClr>
                    </a:solidFill>
                  </a:rPr>
                  <a:t>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上合同，因此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；而若是后者，即对任意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r>
                      <a:rPr lang="zh-CN" altLang="en-US" sz="1400" b="1" i="1" smtClean="0">
                        <a:solidFill>
                          <a:schemeClr val="accent2">
                            <a:lumMod val="50000"/>
                          </a:schemeClr>
                        </a:solidFill>
                        <a:latin typeface="Cambria Math" panose="02040503050406030204" pitchFamily="18" charset="0"/>
                      </a:rPr>
                      <m:t>有</m:t>
                    </m:r>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，即有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605293" y="1889114"/>
                <a:ext cx="7728668" cy="2120902"/>
              </a:xfrm>
              <a:prstGeom prst="rect">
                <a:avLst/>
              </a:prstGeom>
              <a:blipFill>
                <a:blip r:embed="rId3"/>
                <a:stretch>
                  <a:fillRect l="-237" r="-2603" b="-201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602DD44A-E5D6-443D-999A-4FACA03B6F7B}"/>
              </a:ext>
            </a:extLst>
          </p:cNvPr>
          <p:cNvSpPr txBox="1"/>
          <p:nvPr/>
        </p:nvSpPr>
        <p:spPr>
          <a:xfrm>
            <a:off x="605293" y="4131663"/>
            <a:ext cx="5711024"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这是文献</a:t>
            </a:r>
            <a:r>
              <a:rPr lang="en-US" altLang="zh-CN" sz="1600" b="1">
                <a:solidFill>
                  <a:schemeClr val="accent2">
                    <a:lumMod val="50000"/>
                  </a:schemeClr>
                </a:solidFill>
              </a:rPr>
              <a:t>[1]</a:t>
            </a:r>
            <a:r>
              <a:rPr lang="zh-CN" altLang="en-US" sz="1600" b="1">
                <a:solidFill>
                  <a:schemeClr val="accent2">
                    <a:lumMod val="50000"/>
                  </a:schemeClr>
                </a:solidFill>
              </a:rPr>
              <a:t>给出的证明，但实际上是有问题的，问题在哪里？</a:t>
            </a:r>
          </a:p>
        </p:txBody>
      </p:sp>
      <p:sp>
        <p:nvSpPr>
          <p:cNvPr id="17" name="文本框 16">
            <a:extLst>
              <a:ext uri="{FF2B5EF4-FFF2-40B4-BE49-F238E27FC236}">
                <a16:creationId xmlns:a16="http://schemas.microsoft.com/office/drawing/2014/main" id="{9A4A6659-7F57-4FEF-90BA-7A947ED90881}"/>
              </a:ext>
            </a:extLst>
          </p:cNvPr>
          <p:cNvSpPr txBox="1"/>
          <p:nvPr/>
        </p:nvSpPr>
        <p:spPr>
          <a:xfrm>
            <a:off x="0" y="4680618"/>
            <a:ext cx="9137514" cy="246221"/>
          </a:xfrm>
          <a:prstGeom prst="rect">
            <a:avLst/>
          </a:prstGeom>
          <a:solidFill>
            <a:schemeClr val="tx2">
              <a:lumMod val="20000"/>
              <a:lumOff val="80000"/>
            </a:schemeClr>
          </a:solidFill>
        </p:spPr>
        <p:txBody>
          <a:bodyPr wrap="square" rtlCol="0">
            <a:spAutoFit/>
          </a:bodyPr>
          <a:lstStyle/>
          <a:p>
            <a:r>
              <a:rPr lang="en-US" altLang="zh-CN" sz="1000" b="1">
                <a:solidFill>
                  <a:schemeClr val="accent2">
                    <a:lumMod val="50000"/>
                  </a:schemeClr>
                </a:solidFill>
              </a:rPr>
              <a:t>[1] </a:t>
            </a:r>
            <a:r>
              <a:rPr lang="zh-CN" altLang="en-US" sz="1000" b="1">
                <a:solidFill>
                  <a:schemeClr val="accent2">
                    <a:lumMod val="50000"/>
                  </a:schemeClr>
                </a:solidFill>
              </a:rPr>
              <a:t>余俊伟、赵晓玉、裘江杰、张立英</a:t>
            </a:r>
            <a:r>
              <a:rPr lang="en-US" altLang="zh-CN" sz="1000" b="1">
                <a:solidFill>
                  <a:schemeClr val="accent2">
                    <a:lumMod val="50000"/>
                  </a:schemeClr>
                </a:solidFill>
              </a:rPr>
              <a:t>. </a:t>
            </a:r>
            <a:r>
              <a:rPr lang="zh-CN" altLang="en-US" sz="1000" b="1">
                <a:solidFill>
                  <a:srgbClr val="C00000"/>
                </a:solidFill>
                <a:latin typeface="楷体" panose="02010609060101010101" pitchFamily="49" charset="-122"/>
                <a:ea typeface="楷体" panose="02010609060101010101" pitchFamily="49" charset="-122"/>
              </a:rPr>
              <a:t>数理逻辑</a:t>
            </a:r>
            <a:r>
              <a:rPr lang="en-US" altLang="zh-CN" sz="1000" b="1">
                <a:solidFill>
                  <a:schemeClr val="accent2">
                    <a:lumMod val="50000"/>
                  </a:schemeClr>
                </a:solidFill>
              </a:rPr>
              <a:t>. </a:t>
            </a:r>
            <a:r>
              <a:rPr lang="zh-CN" altLang="en-US" sz="1000" b="1">
                <a:solidFill>
                  <a:schemeClr val="accent2">
                    <a:lumMod val="50000"/>
                  </a:schemeClr>
                </a:solidFill>
              </a:rPr>
              <a:t>中国人民大学出版社，</a:t>
            </a:r>
            <a:r>
              <a:rPr lang="en-US" altLang="zh-CN" sz="1000" b="1">
                <a:solidFill>
                  <a:schemeClr val="accent2">
                    <a:lumMod val="50000"/>
                  </a:schemeClr>
                </a:solidFill>
              </a:rPr>
              <a:t>2020</a:t>
            </a:r>
            <a:r>
              <a:rPr lang="zh-CN" altLang="en-US" sz="1000" b="1">
                <a:solidFill>
                  <a:schemeClr val="accent2">
                    <a:lumMod val="50000"/>
                  </a:schemeClr>
                </a:solidFill>
              </a:rPr>
              <a:t>年</a:t>
            </a:r>
            <a:r>
              <a:rPr lang="en-US" altLang="zh-CN" sz="1000" b="1">
                <a:solidFill>
                  <a:schemeClr val="accent2">
                    <a:lumMod val="50000"/>
                  </a:schemeClr>
                </a:solidFill>
              </a:rPr>
              <a:t>8</a:t>
            </a:r>
            <a:r>
              <a:rPr lang="zh-CN" altLang="en-US" sz="1000" b="1">
                <a:solidFill>
                  <a:schemeClr val="accent2">
                    <a:lumMod val="50000"/>
                  </a:schemeClr>
                </a:solidFill>
              </a:rPr>
              <a:t>月，</a:t>
            </a:r>
            <a:r>
              <a:rPr lang="en-US" altLang="zh-CN" sz="1000" b="1">
                <a:solidFill>
                  <a:schemeClr val="accent2">
                    <a:lumMod val="50000"/>
                  </a:schemeClr>
                </a:solidFill>
              </a:rPr>
              <a:t>pp108</a:t>
            </a:r>
          </a:p>
        </p:txBody>
      </p:sp>
      <p:cxnSp>
        <p:nvCxnSpPr>
          <p:cNvPr id="7" name="直接连接符 6">
            <a:extLst>
              <a:ext uri="{FF2B5EF4-FFF2-40B4-BE49-F238E27FC236}">
                <a16:creationId xmlns:a16="http://schemas.microsoft.com/office/drawing/2014/main" id="{2FE59C24-371A-4487-B6D6-73F2F9C0A6A7}"/>
              </a:ext>
            </a:extLst>
          </p:cNvPr>
          <p:cNvCxnSpPr/>
          <p:nvPr/>
        </p:nvCxnSpPr>
        <p:spPr>
          <a:xfrm>
            <a:off x="3195430" y="3101009"/>
            <a:ext cx="49496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29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605293" y="763602"/>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605293" y="763602"/>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605293" y="1958688"/>
                <a:ext cx="7728668" cy="2539413"/>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的任意个体变量指派函数。只证明</a:t>
                </a:r>
                <a:r>
                  <a:rPr lang="en-US" altLang="zh-CN" sz="1200" b="1">
                    <a:solidFill>
                      <a:schemeClr val="accent2">
                        <a:lumMod val="50000"/>
                      </a:schemeClr>
                    </a:solidFill>
                  </a:rPr>
                  <a:t>1</a:t>
                </a:r>
                <a:r>
                  <a:rPr lang="zh-CN" altLang="en-US" sz="1200" b="1">
                    <a:solidFill>
                      <a:schemeClr val="accent2">
                        <a:lumMod val="50000"/>
                      </a:schemeClr>
                    </a:solidFill>
                  </a:rPr>
                  <a:t>，</a:t>
                </a:r>
                <a:r>
                  <a:rPr lang="en-US" altLang="zh-CN" sz="1200" b="1">
                    <a:solidFill>
                      <a:schemeClr val="accent2">
                        <a:lumMod val="50000"/>
                      </a:schemeClr>
                    </a:solidFill>
                  </a:rPr>
                  <a:t>2</a:t>
                </a:r>
                <a:r>
                  <a:rPr lang="zh-CN" altLang="en-US" sz="1200" b="1">
                    <a:solidFill>
                      <a:schemeClr val="accent2">
                        <a:lumMod val="50000"/>
                      </a:schemeClr>
                    </a:solidFill>
                  </a:rPr>
                  <a:t>留作作业。</a:t>
                </a:r>
                <a:endParaRPr lang="en-US" altLang="zh-CN" sz="1200" b="1">
                  <a:solidFill>
                    <a:schemeClr val="accent2">
                      <a:lumMod val="50000"/>
                    </a:schemeClr>
                  </a:solidFill>
                </a:endParaRPr>
              </a:p>
              <a:p>
                <a:pPr>
                  <a:lnSpc>
                    <a:spcPts val="2000"/>
                  </a:lnSpc>
                  <a:spcBef>
                    <a:spcPts val="600"/>
                  </a:spcBef>
                </a:pPr>
                <a:r>
                  <a:rPr lang="en-US" altLang="zh-CN"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r>
                      <a:rPr lang="en-US" altLang="zh-CN" sz="1200" b="1" i="1">
                        <a:solidFill>
                          <a:schemeClr val="accent2">
                            <a:lumMod val="50000"/>
                          </a:schemeClr>
                        </a:solidFill>
                        <a:latin typeface="Cambria Math" panose="02040503050406030204" pitchFamily="18" charset="0"/>
                      </a:rPr>
                      <m:t> </m:t>
                    </m:r>
                  </m:oMath>
                </a14:m>
                <a:r>
                  <a:rPr lang="zh-CN" altLang="en-US" sz="1200" b="1">
                    <a:solidFill>
                      <a:schemeClr val="accent2">
                        <a:lumMod val="50000"/>
                      </a:schemeClr>
                    </a:solidFill>
                  </a:rPr>
                  <a:t>或</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a:t>
                </a:r>
                <a:r>
                  <a:rPr lang="zh-CN" altLang="en-US" sz="1200" b="1">
                    <a:solidFill>
                      <a:srgbClr val="C00000"/>
                    </a:solidFill>
                  </a:rPr>
                  <a:t>若存在</a:t>
                </a:r>
                <a14:m>
                  <m:oMath xmlns:m="http://schemas.openxmlformats.org/officeDocument/2006/math">
                    <m:r>
                      <a:rPr lang="en-US" altLang="zh-CN" sz="1200" b="1" i="1">
                        <a:solidFill>
                          <a:srgbClr val="C00000"/>
                        </a:solidFill>
                        <a:latin typeface="Cambria Math" panose="02040503050406030204" pitchFamily="18" charset="0"/>
                      </a:rPr>
                      <m:t>𝒅</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𝑫</m:t>
                    </m:r>
                  </m:oMath>
                </a14:m>
                <a:r>
                  <a:rPr lang="zh-CN" altLang="en-US" sz="1200" b="1">
                    <a:solidFill>
                      <a:srgbClr val="C00000"/>
                    </a:solidFill>
                  </a:rPr>
                  <a:t>使得</a:t>
                </a:r>
                <a14:m>
                  <m:oMath xmlns:m="http://schemas.openxmlformats.org/officeDocument/2006/math">
                    <m:r>
                      <a:rPr lang="en-US" altLang="zh-CN" sz="1200" b="1" i="1">
                        <a:solidFill>
                          <a:srgbClr val="C00000"/>
                        </a:solidFill>
                        <a:latin typeface="Cambria Math" panose="02040503050406030204" pitchFamily="18" charset="0"/>
                      </a:rPr>
                      <m:t>𝝈</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𝒅</m:t>
                        </m:r>
                      </m:e>
                    </m:d>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𝟏</m:t>
                    </m:r>
                  </m:oMath>
                </a14:m>
                <a:r>
                  <a:rPr lang="zh-CN" altLang="en-US" sz="1200" b="1">
                    <a:solidFill>
                      <a:schemeClr val="accent2">
                        <a:lumMod val="50000"/>
                      </a:schemeClr>
                    </a:solidFill>
                  </a:rPr>
                  <a:t>，从而由</a:t>
                </a:r>
                <a14:m>
                  <m:oMath xmlns:m="http://schemas.openxmlformats.org/officeDocument/2006/math">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𝑭𝒓𝒆𝒆𝑽𝒂𝒓</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与</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oMath>
                </a14:m>
                <a:r>
                  <a:rPr lang="zh-CN" altLang="en-US" sz="1200" b="1">
                    <a:solidFill>
                      <a:schemeClr val="accent2">
                        <a:lumMod val="50000"/>
                      </a:schemeClr>
                    </a:solidFill>
                  </a:rPr>
                  <a:t>在</a:t>
                </a:r>
                <a14:m>
                  <m:oMath xmlns:m="http://schemas.openxmlformats.org/officeDocument/2006/math">
                    <m:r>
                      <a:rPr lang="en-US" altLang="zh-CN" sz="1200" b="1" i="1">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上合同，因此有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𝑩</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。而若</a:t>
                </a:r>
                <a:r>
                  <a:rPr lang="zh-CN" altLang="en-US" sz="1200" b="1">
                    <a:solidFill>
                      <a:srgbClr val="C00000"/>
                    </a:solidFill>
                  </a:rPr>
                  <a:t>对任意</a:t>
                </a:r>
                <a14:m>
                  <m:oMath xmlns:m="http://schemas.openxmlformats.org/officeDocument/2006/math">
                    <m:r>
                      <a:rPr lang="en-US" altLang="zh-CN" sz="1200" b="1" i="1" smtClean="0">
                        <a:solidFill>
                          <a:srgbClr val="C00000"/>
                        </a:solidFill>
                        <a:latin typeface="Cambria Math" panose="02040503050406030204" pitchFamily="18" charset="0"/>
                      </a:rPr>
                      <m:t>𝒅</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𝑫</m:t>
                    </m:r>
                  </m:oMath>
                </a14:m>
                <a:r>
                  <a:rPr lang="zh-CN" altLang="en-US" sz="1200" b="1">
                    <a:solidFill>
                      <a:srgbClr val="C00000"/>
                    </a:solidFill>
                  </a:rPr>
                  <a:t>都有</a:t>
                </a:r>
                <a14:m>
                  <m:oMath xmlns:m="http://schemas.openxmlformats.org/officeDocument/2006/math">
                    <m:r>
                      <a:rPr lang="en-US" altLang="zh-CN" sz="1200" b="1" i="1" smtClean="0">
                        <a:solidFill>
                          <a:srgbClr val="C00000"/>
                        </a:solidFill>
                        <a:latin typeface="Cambria Math" panose="02040503050406030204" pitchFamily="18" charset="0"/>
                      </a:rPr>
                      <m:t>𝝈</m:t>
                    </m:r>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𝒅</m:t>
                        </m:r>
                      </m:e>
                    </m:d>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𝑨</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𝟎</m:t>
                    </m:r>
                  </m:oMath>
                </a14:m>
                <a:r>
                  <a:rPr lang="zh-CN" altLang="en-US" sz="1200" b="1">
                    <a:solidFill>
                      <a:schemeClr val="accent2">
                        <a:lumMod val="50000"/>
                      </a:schemeClr>
                    </a:solidFill>
                  </a:rPr>
                  <a:t>，则</a:t>
                </a:r>
                <a:r>
                  <a:rPr lang="zh-CN" altLang="en-US" sz="1200" b="1">
                    <a:solidFill>
                      <a:srgbClr val="C00000"/>
                    </a:solidFill>
                  </a:rPr>
                  <a:t>必然对任意</a:t>
                </a:r>
                <a14:m>
                  <m:oMath xmlns:m="http://schemas.openxmlformats.org/officeDocument/2006/math">
                    <m:r>
                      <a:rPr lang="en-US" altLang="zh-CN" sz="1200" b="1" i="1" smtClean="0">
                        <a:solidFill>
                          <a:srgbClr val="C00000"/>
                        </a:solidFill>
                        <a:latin typeface="Cambria Math" panose="02040503050406030204" pitchFamily="18" charset="0"/>
                      </a:rPr>
                      <m:t>𝒅</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𝑫</m:t>
                    </m:r>
                  </m:oMath>
                </a14:m>
                <a:r>
                  <a:rPr lang="zh-CN" altLang="en-US" sz="1200" b="1">
                    <a:solidFill>
                      <a:srgbClr val="C00000"/>
                    </a:solidFill>
                  </a:rPr>
                  <a:t>有</a:t>
                </a:r>
                <a14:m>
                  <m:oMath xmlns:m="http://schemas.openxmlformats.org/officeDocument/2006/math">
                    <m:r>
                      <a:rPr lang="en-US" altLang="zh-CN" sz="1200" b="1" i="1">
                        <a:solidFill>
                          <a:srgbClr val="C00000"/>
                        </a:solidFill>
                        <a:latin typeface="Cambria Math" panose="02040503050406030204" pitchFamily="18" charset="0"/>
                      </a:rPr>
                      <m:t>𝝈</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𝒅</m:t>
                        </m:r>
                      </m:e>
                    </m:d>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𝟏</m:t>
                    </m:r>
                  </m:oMath>
                </a14:m>
                <a:r>
                  <a:rPr lang="zh-CN" altLang="en-US" sz="1200" b="1">
                    <a:solidFill>
                      <a:schemeClr val="accent2">
                        <a:lumMod val="50000"/>
                      </a:schemeClr>
                    </a:solidFill>
                  </a:rPr>
                  <a:t>（</a:t>
                </a:r>
                <a:r>
                  <a:rPr lang="zh-CN" altLang="en-US" sz="1200" b="1">
                    <a:solidFill>
                      <a:srgbClr val="C00000"/>
                    </a:solidFill>
                  </a:rPr>
                  <a:t>为什么？</a:t>
                </a:r>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2000"/>
                  </a:lnSpc>
                  <a:spcBef>
                    <a:spcPts val="600"/>
                  </a:spcBef>
                </a:pPr>
                <a:r>
                  <a:rPr lang="en-US" altLang="zh-CN"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en-US" altLang="zh-CN" sz="1200" b="1">
                    <a:solidFill>
                      <a:schemeClr val="accent2">
                        <a:lumMod val="50000"/>
                      </a:schemeClr>
                    </a:solidFill>
                  </a:rPr>
                  <a:t>(1) </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，从而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上合同，因此对任意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都有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en-US" altLang="zh-CN" sz="1200" b="1">
                    <a:solidFill>
                      <a:schemeClr val="accent2">
                        <a:lumMod val="50000"/>
                      </a:schemeClr>
                    </a:solidFill>
                  </a:rPr>
                  <a:t>(2) </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zh-CN" altLang="en-US" sz="1200" b="1" i="1" smtClean="0">
                        <a:solidFill>
                          <a:schemeClr val="accent2">
                            <a:lumMod val="50000"/>
                          </a:schemeClr>
                        </a:solidFill>
                        <a:latin typeface="Cambria Math" panose="02040503050406030204" pitchFamily="18" charset="0"/>
                      </a:rPr>
                      <m:t>有</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605293" y="1958688"/>
                <a:ext cx="7728668" cy="2539413"/>
              </a:xfrm>
              <a:prstGeom prst="rect">
                <a:avLst/>
              </a:prstGeom>
              <a:blipFill>
                <a:blip r:embed="rId3"/>
                <a:stretch>
                  <a:fillRect r="-2050" b="-7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5917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605293" y="861836"/>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605293" y="861836"/>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605293" y="2168740"/>
                <a:ext cx="7933408" cy="2199577"/>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的任意个体变量指派函数。只证明</a:t>
                </a:r>
                <a:r>
                  <a:rPr lang="en-US" altLang="zh-CN" sz="1200" b="1">
                    <a:solidFill>
                      <a:schemeClr val="accent2">
                        <a:lumMod val="50000"/>
                      </a:schemeClr>
                    </a:solidFill>
                  </a:rPr>
                  <a:t>2</a:t>
                </a:r>
                <a:r>
                  <a:rPr lang="zh-CN" altLang="en-US" sz="1200" b="1">
                    <a:solidFill>
                      <a:schemeClr val="accent2">
                        <a:lumMod val="50000"/>
                      </a:schemeClr>
                    </a:solidFill>
                  </a:rPr>
                  <a:t>，</a:t>
                </a:r>
                <a:r>
                  <a:rPr lang="en-US" altLang="zh-CN" sz="1200" b="1">
                    <a:solidFill>
                      <a:schemeClr val="accent2">
                        <a:lumMod val="50000"/>
                      </a:schemeClr>
                    </a:solidFill>
                  </a:rPr>
                  <a:t>1</a:t>
                </a:r>
                <a:r>
                  <a:rPr lang="zh-CN" altLang="en-US" sz="1200" b="1">
                    <a:solidFill>
                      <a:schemeClr val="accent2">
                        <a:lumMod val="50000"/>
                      </a:schemeClr>
                    </a:solidFill>
                  </a:rPr>
                  <a:t>留作作业。</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，所以对任意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r>
                      <a:rPr lang="zh-CN" altLang="en-US" sz="1200" b="1" i="1" smtClean="0">
                        <a:solidFill>
                          <a:schemeClr val="accent2">
                            <a:lumMod val="50000"/>
                          </a:schemeClr>
                        </a:solidFill>
                        <a:latin typeface="Cambria Math" panose="02040503050406030204" pitchFamily="18" charset="0"/>
                      </a:rPr>
                      <m:t>有</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，因此对于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，因此存在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605293" y="2168740"/>
                <a:ext cx="7933408" cy="2199577"/>
              </a:xfrm>
              <a:prstGeom prst="rect">
                <a:avLst/>
              </a:prstGeom>
              <a:blipFill>
                <a:blip r:embed="rId3"/>
                <a:stretch>
                  <a:fillRect r="-1920" b="-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7714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575969" y="861836"/>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575969" y="861836"/>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575969" y="2082087"/>
                <a:ext cx="7992055" cy="2199577"/>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的任意个体变量指派函数。这里证明</a:t>
                </a:r>
                <a:r>
                  <a:rPr lang="en-US" altLang="zh-CN" sz="1200" b="1">
                    <a:solidFill>
                      <a:schemeClr val="accent2">
                        <a:lumMod val="50000"/>
                      </a:schemeClr>
                    </a:solidFill>
                  </a:rPr>
                  <a:t>1</a:t>
                </a:r>
                <a:r>
                  <a:rPr lang="zh-CN" altLang="en-US" sz="1200" b="1">
                    <a:solidFill>
                      <a:schemeClr val="accent2">
                        <a:lumMod val="50000"/>
                      </a:schemeClr>
                    </a:solidFill>
                  </a:rPr>
                  <a:t>，</a:t>
                </a:r>
                <a:r>
                  <a:rPr lang="en-US" altLang="zh-CN" sz="1200" b="1">
                    <a:solidFill>
                      <a:schemeClr val="accent2">
                        <a:lumMod val="50000"/>
                      </a:schemeClr>
                    </a:solidFill>
                  </a:rPr>
                  <a:t>2</a:t>
                </a:r>
                <a:r>
                  <a:rPr lang="zh-CN" altLang="en-US" sz="1200" b="1">
                    <a:solidFill>
                      <a:schemeClr val="accent2">
                        <a:lumMod val="50000"/>
                      </a:schemeClr>
                    </a:solidFill>
                  </a:rPr>
                  <a:t>作为课堂练习。</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有对任意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也有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，因此有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时有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，从而就有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，也就是说，对任意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就有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，也即对任意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575969" y="2082087"/>
                <a:ext cx="7992055" cy="2199577"/>
              </a:xfrm>
              <a:prstGeom prst="rect">
                <a:avLst/>
              </a:prstGeom>
              <a:blipFill>
                <a:blip r:embed="rId3"/>
                <a:stretch>
                  <a:fillRect b="-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3489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575969" y="861836"/>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575969" y="861836"/>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575969" y="2036947"/>
                <a:ext cx="7992055" cy="2481705"/>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a:t>
                </a:r>
                <a:r>
                  <a:rPr lang="en-US" altLang="zh-CN" sz="1200" b="1">
                    <a:solidFill>
                      <a:schemeClr val="accent2">
                        <a:lumMod val="50000"/>
                      </a:schemeClr>
                    </a:solidFill>
                  </a:rPr>
                  <a:t>2</a:t>
                </a:r>
                <a:r>
                  <a:rPr lang="zh-CN" altLang="en-US" sz="1200" b="1">
                    <a:solidFill>
                      <a:schemeClr val="accent2">
                        <a:lumMod val="50000"/>
                      </a:schemeClr>
                    </a:solidFill>
                  </a:rPr>
                  <a:t>的证明：</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有对</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，因此有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时有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。这时若存在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，从而就有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。若不存在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，从而对任意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，因此也有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575969" y="2036947"/>
                <a:ext cx="7992055" cy="2481705"/>
              </a:xfrm>
              <a:prstGeom prst="rect">
                <a:avLst/>
              </a:prstGeom>
              <a:blipFill>
                <a:blip r:embed="rId3"/>
                <a:stretch>
                  <a:fillRect b="-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97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575969" y="836988"/>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575969" y="836988"/>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575969" y="2053199"/>
                <a:ext cx="7992055" cy="2191113"/>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的任意个体变量指派函数。这里证明</a:t>
                </a:r>
                <a:r>
                  <a:rPr lang="en-US" altLang="zh-CN" sz="1200" b="1">
                    <a:solidFill>
                      <a:schemeClr val="accent2">
                        <a:lumMod val="50000"/>
                      </a:schemeClr>
                    </a:solidFill>
                  </a:rPr>
                  <a:t>2</a:t>
                </a:r>
                <a:r>
                  <a:rPr lang="zh-CN" altLang="en-US" sz="1200" b="1">
                    <a:solidFill>
                      <a:schemeClr val="accent2">
                        <a:lumMod val="50000"/>
                      </a:schemeClr>
                    </a:solidFill>
                  </a:rPr>
                  <a:t>，</a:t>
                </a:r>
                <a:r>
                  <a:rPr lang="en-US" altLang="zh-CN" sz="1200" b="1">
                    <a:solidFill>
                      <a:schemeClr val="accent2">
                        <a:lumMod val="50000"/>
                      </a:schemeClr>
                    </a:solidFill>
                  </a:rPr>
                  <a:t>1</a:t>
                </a:r>
                <a:r>
                  <a:rPr lang="zh-CN" altLang="en-US" sz="1200" b="1">
                    <a:solidFill>
                      <a:schemeClr val="accent2">
                        <a:lumMod val="50000"/>
                      </a:schemeClr>
                    </a:solidFill>
                  </a:rPr>
                  <a:t>作为课堂练习。</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a:t>
                </a:r>
                <a:r>
                  <a:rPr lang="en-US" altLang="zh-CN" sz="1200" b="1">
                    <a:solidFill>
                      <a:schemeClr val="accent2">
                        <a:lumMod val="50000"/>
                      </a:schemeClr>
                    </a:solidFill>
                  </a:rPr>
                  <a:t>(1) </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，则对</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oMath>
                </a14:m>
                <a:r>
                  <a:rPr lang="zh-CN" altLang="en-US" sz="1200" b="1">
                    <a:solidFill>
                      <a:schemeClr val="accent2">
                        <a:lumMod val="50000"/>
                      </a:schemeClr>
                    </a:solidFill>
                  </a:rPr>
                  <a:t>在</a:t>
                </a:r>
                <a:r>
                  <a:rPr lang="en-US" altLang="zh-CN" sz="1200" b="1">
                    <a:solidFill>
                      <a:schemeClr val="accent2">
                        <a:lumMod val="50000"/>
                      </a:schemeClr>
                    </a:solidFill>
                  </a:rPr>
                  <a:t>A</a:t>
                </a:r>
                <a:r>
                  <a:rPr lang="zh-CN" altLang="en-US" sz="1200" b="1">
                    <a:solidFill>
                      <a:schemeClr val="accent2">
                        <a:lumMod val="50000"/>
                      </a:schemeClr>
                    </a:solidFill>
                  </a:rPr>
                  <a:t>上合同，所以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，所以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en-US" altLang="zh-CN" sz="1200" b="1">
                    <a:solidFill>
                      <a:schemeClr val="accent2">
                        <a:lumMod val="50000"/>
                      </a:schemeClr>
                    </a:solidFill>
                  </a:rPr>
                  <a:t>(2) </a:t>
                </a:r>
                <a:r>
                  <a:rPr lang="zh-CN" altLang="en-US" sz="1200" b="1">
                    <a:solidFill>
                      <a:schemeClr val="accent2">
                        <a:lumMod val="50000"/>
                      </a:schemeClr>
                    </a:solidFill>
                  </a:rPr>
                  <a:t>若</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𝒙𝑩</m:t>
                        </m:r>
                      </m:e>
                    </m:d>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，显然有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𝒙𝑩</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，也即当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时有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。从而这时：</a:t>
                </a:r>
                <a:r>
                  <a:rPr lang="en-US" altLang="zh-CN" sz="1200" b="1">
                    <a:solidFill>
                      <a:schemeClr val="accent2">
                        <a:lumMod val="50000"/>
                      </a:schemeClr>
                    </a:solidFill>
                  </a:rPr>
                  <a:t>(1) </a:t>
                </a:r>
                <a:r>
                  <a:rPr lang="zh-CN" altLang="en-US" sz="1200" b="1">
                    <a:solidFill>
                      <a:schemeClr val="accent2">
                        <a:lumMod val="50000"/>
                      </a:schemeClr>
                    </a:solidFill>
                  </a:rPr>
                  <a:t>若有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en-US" altLang="zh-CN" sz="1200" b="1">
                    <a:solidFill>
                      <a:schemeClr val="accent2">
                        <a:lumMod val="50000"/>
                      </a:schemeClr>
                    </a:solidFill>
                  </a:rPr>
                  <a:t>(2) </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，即存在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，则有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575969" y="2053199"/>
                <a:ext cx="7992055" cy="2191113"/>
              </a:xfrm>
              <a:prstGeom prst="rect">
                <a:avLst/>
              </a:prstGeom>
              <a:blipFill>
                <a:blip r:embed="rId3"/>
                <a:stretch>
                  <a:fillRect r="-1905" b="-1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636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一阶逻辑公式的满足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2161D0-B47B-4F29-898D-042D0DBE86D3}"/>
                  </a:ext>
                </a:extLst>
              </p:cNvPr>
              <p:cNvSpPr txBox="1"/>
              <p:nvPr/>
            </p:nvSpPr>
            <p:spPr>
              <a:xfrm>
                <a:off x="895347" y="874976"/>
                <a:ext cx="7353300" cy="999504"/>
              </a:xfrm>
              <a:prstGeom prst="rect">
                <a:avLst/>
              </a:prstGeom>
              <a:solidFill>
                <a:schemeClr val="accent2">
                  <a:lumMod val="20000"/>
                  <a:lumOff val="80000"/>
                  <a:alpha val="55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给定一阶语言</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b="1">
                    <a:solidFill>
                      <a:schemeClr val="accent2">
                        <a:lumMod val="50000"/>
                      </a:schemeClr>
                    </a:solidFill>
                  </a:rPr>
                  <a:t>的解释</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b="1">
                    <a:solidFill>
                      <a:schemeClr val="accent2">
                        <a:lumMod val="50000"/>
                      </a:schemeClr>
                    </a:solidFill>
                  </a:rPr>
                  <a:t>，</a:t>
                </a:r>
                <a:r>
                  <a:rPr lang="en-US" altLang="zh-CN" b="1">
                    <a:solidFill>
                      <a:schemeClr val="accent2">
                        <a:lumMod val="50000"/>
                      </a:schemeClr>
                    </a:solidFill>
                  </a:rPr>
                  <a:t> </a:t>
                </a:r>
                <a14:m>
                  <m:oMath xmlns:m="http://schemas.openxmlformats.org/officeDocument/2006/math">
                    <m:r>
                      <a:rPr lang="en-US" altLang="zh-CN" b="1" i="1">
                        <a:solidFill>
                          <a:schemeClr val="accent2">
                            <a:lumMod val="50000"/>
                          </a:schemeClr>
                        </a:solidFill>
                        <a:latin typeface="Cambria Math" panose="02040503050406030204" pitchFamily="18" charset="0"/>
                      </a:rPr>
                      <m:t>𝝈</m:t>
                    </m:r>
                  </m:oMath>
                </a14:m>
                <a:r>
                  <a:rPr lang="zh-CN" altLang="en-US" b="1">
                    <a:solidFill>
                      <a:schemeClr val="accent2">
                        <a:lumMod val="50000"/>
                      </a:schemeClr>
                    </a:solidFill>
                  </a:rPr>
                  <a:t>是个体变量指派函数，若一阶逻辑公式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的真值为真，即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oMath>
                </a14:m>
                <a:r>
                  <a:rPr lang="zh-CN" altLang="en-US" b="1">
                    <a:solidFill>
                      <a:srgbClr val="C00000"/>
                    </a:solidFill>
                  </a:rPr>
                  <a:t>满足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，记为</a:t>
                </a:r>
                <a14:m>
                  <m:oMath xmlns:m="http://schemas.openxmlformats.org/officeDocument/2006/math">
                    <m:r>
                      <a:rPr lang="en-US" altLang="zh-CN" b="1" i="1" smtClean="0">
                        <a:solidFill>
                          <a:srgbClr val="C00000"/>
                        </a:solidFill>
                        <a:latin typeface="Cambria Math" panose="02040503050406030204" pitchFamily="18" charset="0"/>
                        <a:ea typeface="Cambria Math" panose="02040503050406030204" pitchFamily="18" charset="0"/>
                      </a:rPr>
                      <m:t>𝓜</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𝝈</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𝑨</m:t>
                    </m:r>
                  </m:oMath>
                </a14:m>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的真值为假，即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oMath>
                </a14:m>
                <a:r>
                  <a:rPr lang="zh-CN" altLang="en-US" b="1">
                    <a:solidFill>
                      <a:schemeClr val="accent2">
                        <a:lumMod val="50000"/>
                      </a:schemeClr>
                    </a:solidFill>
                  </a:rPr>
                  <a:t>不满足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，记为</a:t>
                </a:r>
                <a14:m>
                  <m:oMath xmlns:m="http://schemas.openxmlformats.org/officeDocument/2006/math">
                    <m:r>
                      <a:rPr lang="en-US" altLang="zh-CN" b="1" i="1" smtClean="0">
                        <a:solidFill>
                          <a:srgbClr val="C00000"/>
                        </a:solidFill>
                        <a:latin typeface="Cambria Math" panose="02040503050406030204" pitchFamily="18" charset="0"/>
                        <a:ea typeface="Cambria Math" panose="02040503050406030204" pitchFamily="18" charset="0"/>
                      </a:rPr>
                      <m:t>𝓜</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𝝈</m:t>
                    </m:r>
                    <m:r>
                      <a:rPr lang="en-US" altLang="zh-CN" b="1" i="1" smtClean="0">
                        <a:solidFill>
                          <a:srgbClr val="C00000"/>
                        </a:solidFill>
                        <a:latin typeface="Cambria Math" panose="02040503050406030204" pitchFamily="18" charset="0"/>
                        <a:ea typeface="Cambria Math" panose="02040503050406030204" pitchFamily="18" charset="0"/>
                      </a:rPr>
                      <m:t>⊭</m:t>
                    </m:r>
                    <m:r>
                      <a:rPr lang="en-US" altLang="zh-CN" b="1" i="1" smtClean="0">
                        <a:solidFill>
                          <a:srgbClr val="C00000"/>
                        </a:solidFill>
                        <a:latin typeface="Cambria Math" panose="02040503050406030204" pitchFamily="18" charset="0"/>
                      </a:rPr>
                      <m:t>𝑨</m:t>
                    </m:r>
                  </m:oMath>
                </a14:m>
                <a:endParaRPr lang="en-US" altLang="zh-CN" b="1">
                  <a:solidFill>
                    <a:srgbClr val="C00000"/>
                  </a:solidFill>
                </a:endParaRPr>
              </a:p>
            </p:txBody>
          </p:sp>
        </mc:Choice>
        <mc:Fallback xmlns="">
          <p:sp>
            <p:nvSpPr>
              <p:cNvPr id="2" name="文本框 1">
                <a:extLst>
                  <a:ext uri="{FF2B5EF4-FFF2-40B4-BE49-F238E27FC236}">
                    <a16:creationId xmlns:a16="http://schemas.microsoft.com/office/drawing/2014/main" id="{C12161D0-B47B-4F29-898D-042D0DBE86D3}"/>
                  </a:ext>
                </a:extLst>
              </p:cNvPr>
              <p:cNvSpPr txBox="1">
                <a:spLocks noRot="1" noChangeAspect="1" noMove="1" noResize="1" noEditPoints="1" noAdjustHandles="1" noChangeArrowheads="1" noChangeShapeType="1" noTextEdit="1"/>
              </p:cNvSpPr>
              <p:nvPr/>
            </p:nvSpPr>
            <p:spPr>
              <a:xfrm>
                <a:off x="895347" y="874976"/>
                <a:ext cx="7353300" cy="999504"/>
              </a:xfrm>
              <a:prstGeom prst="rect">
                <a:avLst/>
              </a:prstGeom>
              <a:blipFill>
                <a:blip r:embed="rId2"/>
                <a:stretch>
                  <a:fillRect l="-746" t="-1840" r="-663" b="-98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1627C88-BF91-4E1F-B75B-D917E69CC30D}"/>
                  </a:ext>
                </a:extLst>
              </p:cNvPr>
              <p:cNvSpPr txBox="1"/>
              <p:nvPr/>
            </p:nvSpPr>
            <p:spPr>
              <a:xfrm>
                <a:off x="896153" y="2013729"/>
                <a:ext cx="6727966" cy="2655150"/>
              </a:xfrm>
              <a:prstGeom prst="rect">
                <a:avLst/>
              </a:prstGeom>
              <a:solidFill>
                <a:schemeClr val="accent5">
                  <a:lumMod val="20000"/>
                  <a:lumOff val="80000"/>
                  <a:alpha val="3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𝒏</m:t>
                            </m:r>
                          </m:sub>
                        </m:sSub>
                      </m:e>
                    </m:d>
                  </m:oMath>
                </a14:m>
                <a:r>
                  <a:rPr lang="zh-CN" altLang="en-US" sz="1400" b="1">
                    <a:solidFill>
                      <a:schemeClr val="accent2">
                        <a:lumMod val="50000"/>
                      </a:schemeClr>
                    </a:solidFill>
                  </a:rPr>
                  <a:t>是原子公式，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𝒏</m:t>
                            </m:r>
                          </m:sub>
                        </m:sSub>
                      </m:e>
                    </m:d>
                  </m:oMath>
                </a14:m>
                <a:r>
                  <a:rPr lang="zh-CN" altLang="en-US" sz="1400" b="1">
                    <a:solidFill>
                      <a:schemeClr val="accent2">
                        <a:lumMod val="50000"/>
                      </a:schemeClr>
                    </a:solidFill>
                  </a:rPr>
                  <a:t>当且仅当，</a:t>
                </a:r>
                <a14:m>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 ⋯,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𝒏</m:t>
                                </m:r>
                              </m:sub>
                            </m:sSub>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当且仅当，</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当且仅当，</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且</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当且仅当，</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或</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当且仅当，若</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当且仅当，</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互为充要条件</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当且仅当，对解释</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的任意元素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当且仅当，存在解释</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的论域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的元素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有使得，</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对任意公式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（也即</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）有且仅有一个成立</a:t>
                </a:r>
                <a:endParaRPr lang="en-US" altLang="zh-CN" sz="1400" b="1"/>
              </a:p>
            </p:txBody>
          </p:sp>
        </mc:Choice>
        <mc:Fallback xmlns="">
          <p:sp>
            <p:nvSpPr>
              <p:cNvPr id="4" name="文本框 3">
                <a:extLst>
                  <a:ext uri="{FF2B5EF4-FFF2-40B4-BE49-F238E27FC236}">
                    <a16:creationId xmlns:a16="http://schemas.microsoft.com/office/drawing/2014/main" id="{01627C88-BF91-4E1F-B75B-D917E69CC30D}"/>
                  </a:ext>
                </a:extLst>
              </p:cNvPr>
              <p:cNvSpPr txBox="1">
                <a:spLocks noRot="1" noChangeAspect="1" noMove="1" noResize="1" noEditPoints="1" noAdjustHandles="1" noChangeArrowheads="1" noChangeShapeType="1" noTextEdit="1"/>
              </p:cNvSpPr>
              <p:nvPr/>
            </p:nvSpPr>
            <p:spPr>
              <a:xfrm>
                <a:off x="896153" y="2013729"/>
                <a:ext cx="6727966" cy="2655150"/>
              </a:xfrm>
              <a:prstGeom prst="rect">
                <a:avLst/>
              </a:prstGeom>
              <a:blipFill>
                <a:blip r:embed="rId3"/>
                <a:stretch>
                  <a:fillRect l="-91" t="-229" b="-160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AA12694-ABA0-4352-A907-239773AB9F19}"/>
              </a:ext>
            </a:extLst>
          </p:cNvPr>
          <p:cNvSpPr txBox="1"/>
          <p:nvPr/>
        </p:nvSpPr>
        <p:spPr>
          <a:xfrm>
            <a:off x="6419047" y="2510307"/>
            <a:ext cx="1828800"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这些只不过是一阶公式语义（真值计算）的另一种说法</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量词消去类永真式（量词辖域扩张收缩类永真式）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759F7C-8176-4132-B967-05D15A32F4AF}"/>
                  </a:ext>
                </a:extLst>
              </p:cNvPr>
              <p:cNvSpPr txBox="1"/>
              <p:nvPr/>
            </p:nvSpPr>
            <p:spPr>
              <a:xfrm>
                <a:off x="575969" y="836988"/>
                <a:ext cx="7728668" cy="1003865"/>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，下面公式是永真式</a:t>
                </a:r>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E759F7C-8176-4132-B967-05D15A32F4AF}"/>
                  </a:ext>
                </a:extLst>
              </p:cNvPr>
              <p:cNvSpPr txBox="1">
                <a:spLocks noRot="1" noChangeAspect="1" noMove="1" noResize="1" noEditPoints="1" noAdjustHandles="1" noChangeArrowheads="1" noChangeShapeType="1" noTextEdit="1"/>
              </p:cNvSpPr>
              <p:nvPr/>
            </p:nvSpPr>
            <p:spPr>
              <a:xfrm>
                <a:off x="575969" y="836988"/>
                <a:ext cx="7728668" cy="1003865"/>
              </a:xfrm>
              <a:prstGeom prst="rect">
                <a:avLst/>
              </a:prstGeom>
              <a:blipFill>
                <a:blip r:embed="rId2"/>
                <a:stretch>
                  <a:fillRect l="-394" t="-1818"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C26144-37B5-4A72-BCFD-A466638EE2A4}"/>
                  </a:ext>
                </a:extLst>
              </p:cNvPr>
              <p:cNvSpPr txBox="1"/>
              <p:nvPr/>
            </p:nvSpPr>
            <p:spPr>
              <a:xfrm>
                <a:off x="575969" y="2053199"/>
                <a:ext cx="7992055" cy="2481705"/>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a:t>
                </a:r>
                <a:r>
                  <a:rPr lang="en-US" altLang="zh-CN" sz="1200" b="1">
                    <a:solidFill>
                      <a:schemeClr val="accent2">
                        <a:lumMod val="50000"/>
                      </a:schemeClr>
                    </a:solidFill>
                  </a:rPr>
                  <a:t>1</a:t>
                </a:r>
                <a:r>
                  <a:rPr lang="zh-CN" altLang="en-US" sz="1200" b="1">
                    <a:solidFill>
                      <a:schemeClr val="accent2">
                        <a:lumMod val="50000"/>
                      </a:schemeClr>
                    </a:solidFill>
                  </a:rPr>
                  <a:t>的证明：</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。这时：</a:t>
                </a:r>
                <a:r>
                  <a:rPr lang="en-US" altLang="zh-CN" sz="1200" b="1">
                    <a:solidFill>
                      <a:schemeClr val="accent2">
                        <a:lumMod val="50000"/>
                      </a:schemeClr>
                    </a:solidFill>
                  </a:rPr>
                  <a:t>(1) </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zh-CN" altLang="en-US" sz="1200" b="1">
                    <a:solidFill>
                      <a:srgbClr val="C00000"/>
                    </a:solidFill>
                  </a:rPr>
                  <a:t>为什么？</a:t>
                </a:r>
                <a:r>
                  <a:rPr lang="zh-CN" altLang="en-US" sz="1200" b="1">
                    <a:solidFill>
                      <a:schemeClr val="accent2">
                        <a:lumMod val="50000"/>
                      </a:schemeClr>
                    </a:solidFill>
                  </a:rPr>
                  <a:t>），但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oMath>
                </a14:m>
                <a:r>
                  <a:rPr lang="zh-CN" altLang="en-US" sz="1200" b="1">
                    <a:solidFill>
                      <a:schemeClr val="accent2">
                        <a:lumMod val="50000"/>
                      </a:schemeClr>
                    </a:solidFill>
                  </a:rPr>
                  <a:t>在</a:t>
                </a:r>
                <a:r>
                  <a:rPr lang="en-US" altLang="zh-CN" sz="1200" b="1">
                    <a:solidFill>
                      <a:schemeClr val="accent2">
                        <a:lumMod val="50000"/>
                      </a:schemeClr>
                    </a:solidFill>
                  </a:rPr>
                  <a:t>A</a:t>
                </a:r>
                <a:r>
                  <a:rPr lang="zh-CN" altLang="en-US" sz="1200" b="1">
                    <a:solidFill>
                      <a:schemeClr val="accent2">
                        <a:lumMod val="50000"/>
                      </a:schemeClr>
                    </a:solidFill>
                  </a:rPr>
                  <a:t>上合同，所以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，所以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en-US" altLang="zh-CN" sz="1200" b="1">
                    <a:solidFill>
                      <a:schemeClr val="accent2">
                        <a:lumMod val="50000"/>
                      </a:schemeClr>
                    </a:solidFill>
                  </a:rPr>
                  <a:t>(2) </a:t>
                </a:r>
                <a:r>
                  <a:rPr lang="zh-CN" altLang="en-US" sz="1200" b="1">
                    <a:solidFill>
                      <a:schemeClr val="accent2">
                        <a:lumMod val="50000"/>
                      </a:schemeClr>
                    </a:solidFill>
                  </a:rPr>
                  <a:t>若</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𝒙𝑩</m:t>
                        </m:r>
                      </m:e>
                    </m:d>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，显然有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𝒙𝑩</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2200"/>
                  </a:lnSpc>
                  <a:spcBef>
                    <a:spcPts val="600"/>
                  </a:spcBef>
                </a:pP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，也即当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时有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。从而这时：</a:t>
                </a:r>
                <a:r>
                  <a:rPr lang="en-US" altLang="zh-CN" sz="1200" b="1">
                    <a:solidFill>
                      <a:schemeClr val="accent2">
                        <a:lumMod val="50000"/>
                      </a:schemeClr>
                    </a:solidFill>
                  </a:rPr>
                  <a:t>(1) </a:t>
                </a:r>
                <a:r>
                  <a:rPr lang="zh-CN" altLang="en-US" sz="1200" b="1">
                    <a:solidFill>
                      <a:schemeClr val="accent2">
                        <a:lumMod val="50000"/>
                      </a:schemeClr>
                    </a:solidFill>
                  </a:rPr>
                  <a:t>若有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，则有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zh-CN" altLang="en-US" sz="1200" b="1">
                    <a:solidFill>
                      <a:srgbClr val="C00000"/>
                    </a:solidFill>
                  </a:rPr>
                  <a:t>为什么？</a:t>
                </a:r>
                <a:r>
                  <a:rPr lang="zh-CN" altLang="en-US" sz="1200" b="1">
                    <a:solidFill>
                      <a:schemeClr val="accent2">
                        <a:lumMod val="50000"/>
                      </a:schemeClr>
                    </a:solidFill>
                  </a:rPr>
                  <a:t>），从而对任意</a:t>
                </a:r>
                <a14:m>
                  <m:oMath xmlns:m="http://schemas.openxmlformats.org/officeDocument/2006/math">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en-US" altLang="zh-CN" sz="1200" b="1">
                    <a:solidFill>
                      <a:schemeClr val="accent2">
                        <a:lumMod val="50000"/>
                      </a:schemeClr>
                    </a:solidFill>
                  </a:rPr>
                  <a:t>(2) </a:t>
                </a: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，即对任意</a:t>
                </a:r>
                <a14:m>
                  <m:oMath xmlns:m="http://schemas.openxmlformats.org/officeDocument/2006/math">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，从而对任意</a:t>
                </a:r>
                <a14:m>
                  <m:oMath xmlns:m="http://schemas.openxmlformats.org/officeDocument/2006/math">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3C26144-37B5-4A72-BCFD-A466638EE2A4}"/>
                  </a:ext>
                </a:extLst>
              </p:cNvPr>
              <p:cNvSpPr txBox="1">
                <a:spLocks noRot="1" noChangeAspect="1" noMove="1" noResize="1" noEditPoints="1" noAdjustHandles="1" noChangeArrowheads="1" noChangeShapeType="1" noTextEdit="1"/>
              </p:cNvSpPr>
              <p:nvPr/>
            </p:nvSpPr>
            <p:spPr>
              <a:xfrm>
                <a:off x="575969" y="2053199"/>
                <a:ext cx="7992055" cy="2481705"/>
              </a:xfrm>
              <a:prstGeom prst="rect">
                <a:avLst/>
              </a:prstGeom>
              <a:blipFill>
                <a:blip r:embed="rId3"/>
                <a:stretch>
                  <a:fillRect b="-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6432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一阶逻辑重要的永真式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替换类永真式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A70F2AD-A760-4A11-B284-351D1F656034}"/>
                  </a:ext>
                </a:extLst>
              </p:cNvPr>
              <p:cNvSpPr txBox="1"/>
              <p:nvPr/>
            </p:nvSpPr>
            <p:spPr>
              <a:xfrm>
                <a:off x="623594" y="799065"/>
                <a:ext cx="7258344" cy="1046440"/>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1400" b="1">
                    <a:solidFill>
                      <a:schemeClr val="accent2">
                        <a:lumMod val="50000"/>
                      </a:schemeClr>
                    </a:solidFill>
                  </a:rPr>
                  <a:t>【</a:t>
                </a:r>
                <a:r>
                  <a:rPr lang="zh-CN" altLang="en-US" sz="1400" b="1">
                    <a:solidFill>
                      <a:schemeClr val="accent2">
                        <a:lumMod val="50000"/>
                      </a:schemeClr>
                    </a:solidFill>
                  </a:rPr>
                  <a:t>定理</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是个体变量，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是一阶公式，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𝒕</m:t>
                    </m:r>
                  </m:oMath>
                </a14:m>
                <a:r>
                  <a:rPr lang="zh-CN" altLang="en-US" sz="1400" b="1">
                    <a:solidFill>
                      <a:schemeClr val="accent2">
                        <a:lumMod val="50000"/>
                      </a:schemeClr>
                    </a:solidFill>
                  </a:rPr>
                  <a:t>是项，且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𝒕</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是自由替换，下面公式是永真式</a:t>
                </a:r>
                <a:endParaRPr lang="en-US" altLang="zh-CN" sz="1400" b="1">
                  <a:solidFill>
                    <a:schemeClr val="accent2">
                      <a:lumMod val="50000"/>
                    </a:schemeClr>
                  </a:solidFill>
                </a:endParaRPr>
              </a:p>
              <a:p>
                <a:pPr marL="342900" indent="-342900">
                  <a:spcBef>
                    <a:spcPts val="600"/>
                  </a:spcBef>
                  <a:spcAft>
                    <a:spcPts val="600"/>
                  </a:spcAft>
                  <a:buFont typeface="+mj-lt"/>
                  <a:buAutoNum type="arabicPeriod"/>
                </a:pPr>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𝒕</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342900" indent="-342900">
                  <a:spcBef>
                    <a:spcPts val="600"/>
                  </a:spcBef>
                  <a:spcAft>
                    <a:spcPts val="600"/>
                  </a:spcAft>
                  <a:buFont typeface="+mj-lt"/>
                  <a:buAutoNum type="arabicPeriod"/>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𝒕</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endParaRPr lang="en-US" altLang="zh-CN" sz="14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BA70F2AD-A760-4A11-B284-351D1F656034}"/>
                  </a:ext>
                </a:extLst>
              </p:cNvPr>
              <p:cNvSpPr txBox="1">
                <a:spLocks noRot="1" noChangeAspect="1" noMove="1" noResize="1" noEditPoints="1" noAdjustHandles="1" noChangeArrowheads="1" noChangeShapeType="1" noTextEdit="1"/>
              </p:cNvSpPr>
              <p:nvPr/>
            </p:nvSpPr>
            <p:spPr>
              <a:xfrm>
                <a:off x="623594" y="799065"/>
                <a:ext cx="7258344" cy="1046440"/>
              </a:xfrm>
              <a:prstGeom prst="rect">
                <a:avLst/>
              </a:prstGeom>
              <a:blipFill>
                <a:blip r:embed="rId2"/>
                <a:stretch>
                  <a:fillRect l="-252" t="-1163" b="-5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3CDC66F-160A-46B4-979E-6292C4F06035}"/>
                  </a:ext>
                </a:extLst>
              </p:cNvPr>
              <p:cNvSpPr txBox="1"/>
              <p:nvPr/>
            </p:nvSpPr>
            <p:spPr>
              <a:xfrm>
                <a:off x="5529220" y="1238955"/>
                <a:ext cx="2352718" cy="604781"/>
              </a:xfrm>
              <a:prstGeom prst="rect">
                <a:avLst/>
              </a:prstGeom>
              <a:solidFill>
                <a:schemeClr val="accent6">
                  <a:lumMod val="50000"/>
                </a:schemeClr>
              </a:solidFill>
            </p:spPr>
            <p:txBody>
              <a:bodyPr wrap="square" lIns="0" tIns="0" rIns="0" bIns="0" rtlCol="0">
                <a:spAutoFit/>
              </a:bodyPr>
              <a:lstStyle/>
              <a:p>
                <a:pPr>
                  <a:lnSpc>
                    <a:spcPts val="1600"/>
                  </a:lnSpc>
                </a:pPr>
                <a14:m>
                  <m:oMath xmlns:m="http://schemas.openxmlformats.org/officeDocument/2006/math">
                    <m:r>
                      <a:rPr lang="en-US" altLang="zh-CN" sz="1200" b="1" i="1" smtClean="0">
                        <a:solidFill>
                          <a:schemeClr val="bg1"/>
                        </a:solidFill>
                        <a:latin typeface="Cambria Math" panose="02040503050406030204" pitchFamily="18" charset="0"/>
                      </a:rPr>
                      <m:t>𝑨</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𝒕</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是自由替换当且仅当</a:t>
                </a:r>
                <a14:m>
                  <m:oMath xmlns:m="http://schemas.openxmlformats.org/officeDocument/2006/math">
                    <m:r>
                      <a:rPr lang="en-US" altLang="zh-CN" sz="1200" b="1" i="1" smtClean="0">
                        <a:solidFill>
                          <a:schemeClr val="bg1"/>
                        </a:solidFill>
                        <a:latin typeface="Cambria Math" panose="02040503050406030204" pitchFamily="18" charset="0"/>
                      </a:rPr>
                      <m:t>𝒕</m:t>
                    </m:r>
                  </m:oMath>
                </a14:m>
                <a:r>
                  <a:rPr lang="zh-CN" altLang="en-US" sz="1200" b="1">
                    <a:solidFill>
                      <a:schemeClr val="bg1"/>
                    </a:solidFill>
                  </a:rPr>
                  <a:t>中出现的每个个体变量</a:t>
                </a:r>
                <a14:m>
                  <m:oMath xmlns:m="http://schemas.openxmlformats.org/officeDocument/2006/math">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a:t>
                </a:r>
                <a14:m>
                  <m:oMath xmlns:m="http://schemas.openxmlformats.org/officeDocument/2006/math">
                    <m:r>
                      <a:rPr lang="en-US" altLang="zh-CN" sz="1200" b="1" i="1" smtClean="0">
                        <a:solidFill>
                          <a:schemeClr val="bg1"/>
                        </a:solidFill>
                        <a:latin typeface="Cambria Math" panose="02040503050406030204" pitchFamily="18" charset="0"/>
                      </a:rPr>
                      <m:t>𝑨</m:t>
                    </m:r>
                  </m:oMath>
                </a14:m>
                <a:r>
                  <a:rPr lang="zh-CN" altLang="en-US" sz="1200" b="1">
                    <a:solidFill>
                      <a:schemeClr val="bg1"/>
                    </a:solidFill>
                  </a:rPr>
                  <a:t>中每处自由出现的</a:t>
                </a:r>
                <a14:m>
                  <m:oMath xmlns:m="http://schemas.openxmlformats.org/officeDocument/2006/math">
                    <m:r>
                      <a:rPr lang="en-US" altLang="zh-CN" sz="1200" b="1" i="1" smtClean="0">
                        <a:solidFill>
                          <a:schemeClr val="bg1"/>
                        </a:solidFill>
                        <a:latin typeface="Cambria Math" panose="02040503050406030204" pitchFamily="18" charset="0"/>
                      </a:rPr>
                      <m:t>𝒙</m:t>
                    </m:r>
                  </m:oMath>
                </a14:m>
                <a:r>
                  <a:rPr lang="zh-CN" altLang="en-US" sz="1200" b="1">
                    <a:solidFill>
                      <a:schemeClr val="bg1"/>
                    </a:solidFill>
                  </a:rPr>
                  <a:t>都不在</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或</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的辖域内</a:t>
                </a:r>
              </a:p>
            </p:txBody>
          </p:sp>
        </mc:Choice>
        <mc:Fallback xmlns="">
          <p:sp>
            <p:nvSpPr>
              <p:cNvPr id="9" name="文本框 8">
                <a:extLst>
                  <a:ext uri="{FF2B5EF4-FFF2-40B4-BE49-F238E27FC236}">
                    <a16:creationId xmlns:a16="http://schemas.microsoft.com/office/drawing/2014/main" id="{53CDC66F-160A-46B4-979E-6292C4F06035}"/>
                  </a:ext>
                </a:extLst>
              </p:cNvPr>
              <p:cNvSpPr txBox="1">
                <a:spLocks noRot="1" noChangeAspect="1" noMove="1" noResize="1" noEditPoints="1" noAdjustHandles="1" noChangeArrowheads="1" noChangeShapeType="1" noTextEdit="1"/>
              </p:cNvSpPr>
              <p:nvPr/>
            </p:nvSpPr>
            <p:spPr>
              <a:xfrm>
                <a:off x="5529220" y="1238955"/>
                <a:ext cx="2352718" cy="604781"/>
              </a:xfrm>
              <a:prstGeom prst="rect">
                <a:avLst/>
              </a:prstGeom>
              <a:blipFill>
                <a:blip r:embed="rId3"/>
                <a:stretch>
                  <a:fillRect l="-3886" t="-6061" r="-3109" b="-16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D041C74A-5AFA-43EF-A3F8-022F8320E72C}"/>
                  </a:ext>
                </a:extLst>
              </p:cNvPr>
              <p:cNvSpPr txBox="1"/>
              <p:nvPr/>
            </p:nvSpPr>
            <p:spPr>
              <a:xfrm>
                <a:off x="623594" y="2000654"/>
                <a:ext cx="7844546" cy="1505027"/>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a:t>
                </a:r>
                <a:endParaRPr lang="en-US" altLang="zh-CN" sz="1200" b="1">
                  <a:solidFill>
                    <a:schemeClr val="accent2">
                      <a:lumMod val="50000"/>
                    </a:schemeClr>
                  </a:solidFill>
                </a:endParaRPr>
              </a:p>
              <a:p>
                <a:pPr marL="171450" indent="-171450">
                  <a:lnSpc>
                    <a:spcPts val="20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marL="171450" indent="-171450">
                  <a:lnSpc>
                    <a:spcPts val="20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，注意到当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是自由替换时，</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e>
                        </m:d>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，所以存在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，也即</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p:sp>
            <p:nvSpPr>
              <p:cNvPr id="17" name="文本框 16">
                <a:extLst>
                  <a:ext uri="{FF2B5EF4-FFF2-40B4-BE49-F238E27FC236}">
                    <a16:creationId xmlns:a16="http://schemas.microsoft.com/office/drawing/2014/main" id="{D041C74A-5AFA-43EF-A3F8-022F8320E72C}"/>
                  </a:ext>
                </a:extLst>
              </p:cNvPr>
              <p:cNvSpPr txBox="1">
                <a:spLocks noRot="1" noChangeAspect="1" noMove="1" noResize="1" noEditPoints="1" noAdjustHandles="1" noChangeArrowheads="1" noChangeShapeType="1" noTextEdit="1"/>
              </p:cNvSpPr>
              <p:nvPr/>
            </p:nvSpPr>
            <p:spPr>
              <a:xfrm>
                <a:off x="623594" y="2000654"/>
                <a:ext cx="7844546" cy="1505027"/>
              </a:xfrm>
              <a:prstGeom prst="rect">
                <a:avLst/>
              </a:prstGeom>
              <a:blipFill>
                <a:blip r:embed="rId4"/>
                <a:stretch>
                  <a:fillRect b="-2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497C1A5-2B96-4334-9C47-5A1CB7B289F2}"/>
                  </a:ext>
                </a:extLst>
              </p:cNvPr>
              <p:cNvSpPr txBox="1"/>
              <p:nvPr/>
            </p:nvSpPr>
            <p:spPr>
              <a:xfrm>
                <a:off x="623594" y="3660830"/>
                <a:ext cx="7844546" cy="892552"/>
              </a:xfrm>
              <a:prstGeom prst="rect">
                <a:avLst/>
              </a:prstGeom>
              <a:solidFill>
                <a:schemeClr val="accent4">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不是自由替换，</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不是永真式</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不是自由替换，</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不是永真式</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𝒕</m:t>
                    </m:r>
                  </m:oMath>
                </a14:m>
                <a:r>
                  <a:rPr lang="zh-CN" altLang="en-US" sz="1400" b="1">
                    <a:solidFill>
                      <a:schemeClr val="accent2">
                        <a:lumMod val="50000"/>
                      </a:schemeClr>
                    </a:solidFill>
                  </a:rPr>
                  <a:t>是预先指定的某个项，例如某个常量符号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r>
                  <a:rPr lang="zh-CN" altLang="en-US" sz="1400" b="1">
                    <a:solidFill>
                      <a:schemeClr val="accent2">
                        <a:lumMod val="50000"/>
                      </a:schemeClr>
                    </a:solidFill>
                  </a:rPr>
                  <a:t>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oMath>
                </a14:m>
                <a:r>
                  <a:rPr lang="zh-CN" altLang="en-US" sz="1400" b="1">
                    <a:solidFill>
                      <a:schemeClr val="accent2">
                        <a:lumMod val="50000"/>
                      </a:schemeClr>
                    </a:solidFill>
                  </a:rPr>
                  <a:t>都不是永真式</a:t>
                </a:r>
                <a:endParaRPr lang="en-US" altLang="zh-CN"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497C1A5-2B96-4334-9C47-5A1CB7B289F2}"/>
                  </a:ext>
                </a:extLst>
              </p:cNvPr>
              <p:cNvSpPr txBox="1">
                <a:spLocks noRot="1" noChangeAspect="1" noMove="1" noResize="1" noEditPoints="1" noAdjustHandles="1" noChangeArrowheads="1" noChangeShapeType="1" noTextEdit="1"/>
              </p:cNvSpPr>
              <p:nvPr/>
            </p:nvSpPr>
            <p:spPr>
              <a:xfrm>
                <a:off x="623594" y="3660830"/>
                <a:ext cx="7844546" cy="892552"/>
              </a:xfrm>
              <a:prstGeom prst="rect">
                <a:avLst/>
              </a:prstGeom>
              <a:blipFill>
                <a:blip r:embed="rId5"/>
                <a:stretch>
                  <a:fillRect l="-78" t="-1370" b="-61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1987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14193" y="851668"/>
            <a:ext cx="6971897" cy="3191258"/>
          </a:xfrm>
          <a:prstGeom prst="rect">
            <a:avLst/>
          </a:prstGeom>
          <a:noFill/>
        </p:spPr>
        <p:txBody>
          <a:bodyPr wrap="square" rtlCol="0">
            <a:spAutoFit/>
          </a:bodyPr>
          <a:lstStyle/>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一阶逻辑公式的分类</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一阶逻辑的重要永真式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一阶逻辑真值树方法举例</a:t>
            </a:r>
            <a:r>
              <a:rPr lang="en-US" altLang="zh-CN" sz="2400" b="1" baseline="30000">
                <a:solidFill>
                  <a:schemeClr val="accent6">
                    <a:lumMod val="50000"/>
                  </a:schemeClr>
                </a:solidFill>
                <a:latin typeface="仿宋" panose="02010609060101010101" pitchFamily="49" charset="-122"/>
                <a:ea typeface="仿宋" panose="02010609060101010101" pitchFamily="49" charset="-122"/>
              </a:rPr>
              <a:t>*</a:t>
            </a:r>
            <a:r>
              <a:rPr lang="zh-CN" altLang="en-US" sz="2400" b="1">
                <a:solidFill>
                  <a:schemeClr val="accent6">
                    <a:lumMod val="50000"/>
                  </a:schemeClr>
                </a:solidFill>
                <a:latin typeface="仿宋" panose="02010609060101010101" pitchFamily="49" charset="-122"/>
                <a:ea typeface="仿宋" panose="02010609060101010101" pitchFamily="49" charset="-122"/>
              </a:rPr>
              <a:t>（可作为学生自学内容）</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650775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solidFill>
                  <a:schemeClr val="bg1"/>
                </a:solidFill>
                <a:latin typeface="楷体" panose="02010609060101010101" pitchFamily="49" charset="-122"/>
                <a:ea typeface="楷体" panose="02010609060101010101" pitchFamily="49" charset="-122"/>
              </a:rPr>
              <a:t>一阶逻辑真值树方法举例</a:t>
            </a:r>
            <a:r>
              <a:rPr lang="en-US" altLang="zh-CN" sz="1200" baseline="30000">
                <a:solidFill>
                  <a:schemeClr val="bg1"/>
                </a:solidFill>
                <a:latin typeface="楷体" panose="02010609060101010101" pitchFamily="49" charset="-122"/>
                <a:ea typeface="楷体" panose="02010609060101010101" pitchFamily="49" charset="-122"/>
              </a:rPr>
              <a:t>*</a:t>
            </a:r>
            <a:endParaRPr lang="zh-CN" altLang="en-US" sz="1200">
              <a:solidFill>
                <a:schemeClr val="bg1"/>
              </a:solidFill>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真值树方法的展开规则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90DC0D0-D409-4D42-AC64-CB2981ED57B6}"/>
                  </a:ext>
                </a:extLst>
              </p:cNvPr>
              <p:cNvSpPr txBox="1"/>
              <p:nvPr/>
            </p:nvSpPr>
            <p:spPr>
              <a:xfrm>
                <a:off x="1157903" y="744164"/>
                <a:ext cx="6828185" cy="1308050"/>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是公式，仍将</a:t>
                </a:r>
                <a:r>
                  <a:rPr lang="en-US" altLang="zh-CN" sz="1600" b="1">
                    <a:solidFill>
                      <a:srgbClr val="002060"/>
                    </a:solidFill>
                    <a:latin typeface="+mn-ea"/>
                  </a:rPr>
                  <a:t>F</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和</a:t>
                </a:r>
                <a:r>
                  <a:rPr lang="en-US" altLang="zh-CN" sz="1600" b="1">
                    <a:solidFill>
                      <a:srgbClr val="002060"/>
                    </a:solidFill>
                    <a:latin typeface="+mn-ea"/>
                  </a:rPr>
                  <a:t>T</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称为（对公式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的）真值赋值要求</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真值树的构造要用到真值赋值要求的展开，展开的规则有两类：</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14:m>
                  <m:oMath xmlns:m="http://schemas.openxmlformats.org/officeDocument/2006/math">
                    <m:r>
                      <a:rPr lang="en-US" altLang="zh-CN" sz="1600" b="1" i="1" smtClean="0">
                        <a:solidFill>
                          <a:srgbClr val="C00000"/>
                        </a:solidFill>
                        <a:latin typeface="Cambria Math" panose="02040503050406030204" pitchFamily="18" charset="0"/>
                      </a:rPr>
                      <m:t>𝜶</m:t>
                    </m:r>
                  </m:oMath>
                </a14:m>
                <a:r>
                  <a:rPr lang="zh-CN" altLang="en-US" sz="1600" b="1">
                    <a:solidFill>
                      <a:srgbClr val="C00000"/>
                    </a:solidFill>
                  </a:rPr>
                  <a:t>类规则</a:t>
                </a:r>
                <a:r>
                  <a:rPr lang="zh-CN" altLang="en-US" sz="1600" b="1">
                    <a:solidFill>
                      <a:schemeClr val="accent2">
                        <a:lumMod val="50000"/>
                      </a:schemeClr>
                    </a:solidFill>
                  </a:rPr>
                  <a:t>展开的真值赋值要求是</a:t>
                </a:r>
                <a:r>
                  <a:rPr lang="zh-CN" altLang="en-US" sz="1600" b="1">
                    <a:solidFill>
                      <a:srgbClr val="C00000"/>
                    </a:solidFill>
                  </a:rPr>
                  <a:t>逻辑合取（即要同时满足）</a:t>
                </a:r>
                <a:r>
                  <a:rPr lang="zh-CN" altLang="en-US" sz="1600" b="1">
                    <a:solidFill>
                      <a:schemeClr val="accent2">
                        <a:lumMod val="50000"/>
                      </a:schemeClr>
                    </a:solidFill>
                  </a:rPr>
                  <a:t>的关系</a:t>
                </a:r>
                <a:endParaRPr lang="en-US" altLang="zh-CN" sz="1600" b="1">
                  <a:solidFill>
                    <a:schemeClr val="accent2">
                      <a:lumMod val="50000"/>
                    </a:schemeClr>
                  </a:solidFill>
                </a:endParaRPr>
              </a:p>
              <a:p>
                <a:pPr marL="742950" lvl="1" indent="-285750">
                  <a:spcBef>
                    <a:spcPts val="600"/>
                  </a:spcBef>
                  <a:buFont typeface="Arial" panose="020B0604020202020204" pitchFamily="34" charset="0"/>
                  <a:buChar char="•"/>
                </a:pPr>
                <a14:m>
                  <m:oMath xmlns:m="http://schemas.openxmlformats.org/officeDocument/2006/math">
                    <m:r>
                      <a:rPr lang="en-US" altLang="zh-CN" sz="1600" b="1" i="1" smtClean="0">
                        <a:solidFill>
                          <a:srgbClr val="C00000"/>
                        </a:solidFill>
                        <a:latin typeface="Cambria Math" panose="02040503050406030204" pitchFamily="18" charset="0"/>
                      </a:rPr>
                      <m:t>𝜷</m:t>
                    </m:r>
                  </m:oMath>
                </a14:m>
                <a:r>
                  <a:rPr lang="zh-CN" altLang="en-US" sz="1600" b="1">
                    <a:solidFill>
                      <a:srgbClr val="C00000"/>
                    </a:solidFill>
                  </a:rPr>
                  <a:t>类规则</a:t>
                </a:r>
                <a:r>
                  <a:rPr lang="zh-CN" altLang="en-US" sz="1600" b="1">
                    <a:solidFill>
                      <a:schemeClr val="accent2">
                        <a:lumMod val="50000"/>
                      </a:schemeClr>
                    </a:solidFill>
                  </a:rPr>
                  <a:t>展开的真值赋值要求是</a:t>
                </a:r>
                <a:r>
                  <a:rPr lang="zh-CN" altLang="en-US" sz="1600" b="1">
                    <a:solidFill>
                      <a:srgbClr val="C00000"/>
                    </a:solidFill>
                  </a:rPr>
                  <a:t>逻辑析取（即要满足其一）</a:t>
                </a:r>
                <a:r>
                  <a:rPr lang="zh-CN" altLang="en-US" sz="1600" b="1">
                    <a:solidFill>
                      <a:schemeClr val="accent2">
                        <a:lumMod val="50000"/>
                      </a:schemeClr>
                    </a:solidFill>
                  </a:rPr>
                  <a:t>的关系</a:t>
                </a:r>
                <a:endParaRPr lang="en-US" altLang="zh-CN"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C90DC0D0-D409-4D42-AC64-CB2981ED57B6}"/>
                  </a:ext>
                </a:extLst>
              </p:cNvPr>
              <p:cNvSpPr txBox="1">
                <a:spLocks noRot="1" noChangeAspect="1" noMove="1" noResize="1" noEditPoints="1" noAdjustHandles="1" noChangeArrowheads="1" noChangeShapeType="1" noTextEdit="1"/>
              </p:cNvSpPr>
              <p:nvPr/>
            </p:nvSpPr>
            <p:spPr>
              <a:xfrm>
                <a:off x="1157903" y="744164"/>
                <a:ext cx="6828185" cy="1308050"/>
              </a:xfrm>
              <a:prstGeom prst="rect">
                <a:avLst/>
              </a:prstGeom>
              <a:blipFill>
                <a:blip r:embed="rId2"/>
                <a:stretch>
                  <a:fillRect l="-357" t="-2326" b="-5116"/>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3CD356B7-F21A-4A98-BC5D-BAEDB3D11924}"/>
              </a:ext>
            </a:extLst>
          </p:cNvPr>
          <p:cNvGrpSpPr/>
          <p:nvPr/>
        </p:nvGrpSpPr>
        <p:grpSpPr>
          <a:xfrm>
            <a:off x="1259781" y="2243329"/>
            <a:ext cx="6624430" cy="1089719"/>
            <a:chOff x="720587" y="2293522"/>
            <a:chExt cx="6624430" cy="1089719"/>
          </a:xfrm>
        </p:grpSpPr>
        <p:sp>
          <p:nvSpPr>
            <p:cNvPr id="10" name="矩形: 圆角 9">
              <a:extLst>
                <a:ext uri="{FF2B5EF4-FFF2-40B4-BE49-F238E27FC236}">
                  <a16:creationId xmlns:a16="http://schemas.microsoft.com/office/drawing/2014/main" id="{18C9A19D-D558-45F6-8758-67AD56B968B3}"/>
                </a:ext>
              </a:extLst>
            </p:cNvPr>
            <p:cNvSpPr/>
            <p:nvPr/>
          </p:nvSpPr>
          <p:spPr>
            <a:xfrm>
              <a:off x="720587" y="2293522"/>
              <a:ext cx="6624430" cy="1089719"/>
            </a:xfrm>
            <a:prstGeom prst="roundRect">
              <a:avLst>
                <a:gd name="adj" fmla="val 12011"/>
              </a:avLst>
            </a:prstGeom>
            <a:solidFill>
              <a:schemeClr val="accent2">
                <a:lumMod val="20000"/>
                <a:lumOff val="8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88C7757-9A3A-46A4-8F3C-1FBA79A91DE1}"/>
                    </a:ext>
                  </a:extLst>
                </p:cNvPr>
                <p:cNvSpPr txBox="1"/>
                <p:nvPr/>
              </p:nvSpPr>
              <p:spPr>
                <a:xfrm>
                  <a:off x="1861999" y="2390063"/>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0" name="文本框 19">
                  <a:extLst>
                    <a:ext uri="{FF2B5EF4-FFF2-40B4-BE49-F238E27FC236}">
                      <a16:creationId xmlns:a16="http://schemas.microsoft.com/office/drawing/2014/main" id="{5C7C8548-137C-492A-884F-69AE0DD375D6}"/>
                    </a:ext>
                  </a:extLst>
                </p:cNvPr>
                <p:cNvSpPr txBox="1">
                  <a:spLocks noRot="1" noChangeAspect="1" noMove="1" noResize="1" noEditPoints="1" noAdjustHandles="1" noChangeArrowheads="1" noChangeShapeType="1" noTextEdit="1"/>
                </p:cNvSpPr>
                <p:nvPr/>
              </p:nvSpPr>
              <p:spPr>
                <a:xfrm>
                  <a:off x="1861999" y="2390063"/>
                  <a:ext cx="613737" cy="215444"/>
                </a:xfrm>
                <a:prstGeom prst="rect">
                  <a:avLst/>
                </a:prstGeom>
                <a:blipFill>
                  <a:blip r:embed="rId3"/>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CF99495-1010-4BA7-B9F8-0F323F9EAECF}"/>
                    </a:ext>
                  </a:extLst>
                </p:cNvPr>
                <p:cNvSpPr txBox="1"/>
                <p:nvPr/>
              </p:nvSpPr>
              <p:spPr>
                <a:xfrm>
                  <a:off x="2037173" y="2908732"/>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1" name="文本框 20">
                  <a:extLst>
                    <a:ext uri="{FF2B5EF4-FFF2-40B4-BE49-F238E27FC236}">
                      <a16:creationId xmlns:a16="http://schemas.microsoft.com/office/drawing/2014/main" id="{7D6733E5-2995-4EF0-A520-A2B8E15F23CF}"/>
                    </a:ext>
                  </a:extLst>
                </p:cNvPr>
                <p:cNvSpPr txBox="1">
                  <a:spLocks noRot="1" noChangeAspect="1" noMove="1" noResize="1" noEditPoints="1" noAdjustHandles="1" noChangeArrowheads="1" noChangeShapeType="1" noTextEdit="1"/>
                </p:cNvSpPr>
                <p:nvPr/>
              </p:nvSpPr>
              <p:spPr>
                <a:xfrm>
                  <a:off x="2037173" y="2908732"/>
                  <a:ext cx="263387" cy="430887"/>
                </a:xfrm>
                <a:prstGeom prst="rect">
                  <a:avLst/>
                </a:prstGeom>
                <a:blipFill>
                  <a:blip r:embed="rId4"/>
                  <a:stretch>
                    <a:fillRect l="-41860" t="-12676" r="-18605" b="-23944"/>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CFF3847C-05F8-4FBB-8C50-8304446E3F30}"/>
                </a:ext>
              </a:extLst>
            </p:cNvPr>
            <p:cNvCxnSpPr>
              <a:stCxn id="17" idx="2"/>
              <a:endCxn id="18" idx="0"/>
            </p:cNvCxnSpPr>
            <p:nvPr/>
          </p:nvCxnSpPr>
          <p:spPr>
            <a:xfrm flipH="1">
              <a:off x="2168867" y="2605507"/>
              <a:ext cx="1"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D068811-EEE4-4E07-AE53-9134FF082A5B}"/>
                    </a:ext>
                  </a:extLst>
                </p:cNvPr>
                <p:cNvSpPr txBox="1"/>
                <p:nvPr/>
              </p:nvSpPr>
              <p:spPr>
                <a:xfrm>
                  <a:off x="3039763" y="2390063"/>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4" name="文本框 23">
                  <a:extLst>
                    <a:ext uri="{FF2B5EF4-FFF2-40B4-BE49-F238E27FC236}">
                      <a16:creationId xmlns:a16="http://schemas.microsoft.com/office/drawing/2014/main" id="{B48C30F9-7243-46CF-956F-CDE97F267ABA}"/>
                    </a:ext>
                  </a:extLst>
                </p:cNvPr>
                <p:cNvSpPr txBox="1">
                  <a:spLocks noRot="1" noChangeAspect="1" noMove="1" noResize="1" noEditPoints="1" noAdjustHandles="1" noChangeArrowheads="1" noChangeShapeType="1" noTextEdit="1"/>
                </p:cNvSpPr>
                <p:nvPr/>
              </p:nvSpPr>
              <p:spPr>
                <a:xfrm>
                  <a:off x="3039763" y="2390063"/>
                  <a:ext cx="613737" cy="215444"/>
                </a:xfrm>
                <a:prstGeom prst="rect">
                  <a:avLst/>
                </a:prstGeom>
                <a:blipFill>
                  <a:blip r:embed="rId5"/>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8DEE1AA-DECD-4CA7-95AD-2F0953D74927}"/>
                    </a:ext>
                  </a:extLst>
                </p:cNvPr>
                <p:cNvSpPr txBox="1"/>
                <p:nvPr/>
              </p:nvSpPr>
              <p:spPr>
                <a:xfrm>
                  <a:off x="3214937" y="2908732"/>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5" name="文本框 24">
                  <a:extLst>
                    <a:ext uri="{FF2B5EF4-FFF2-40B4-BE49-F238E27FC236}">
                      <a16:creationId xmlns:a16="http://schemas.microsoft.com/office/drawing/2014/main" id="{7B4632F8-6864-4451-9773-BE304A20C087}"/>
                    </a:ext>
                  </a:extLst>
                </p:cNvPr>
                <p:cNvSpPr txBox="1">
                  <a:spLocks noRot="1" noChangeAspect="1" noMove="1" noResize="1" noEditPoints="1" noAdjustHandles="1" noChangeArrowheads="1" noChangeShapeType="1" noTextEdit="1"/>
                </p:cNvSpPr>
                <p:nvPr/>
              </p:nvSpPr>
              <p:spPr>
                <a:xfrm>
                  <a:off x="3214937" y="2908732"/>
                  <a:ext cx="263387" cy="430887"/>
                </a:xfrm>
                <a:prstGeom prst="rect">
                  <a:avLst/>
                </a:prstGeom>
                <a:blipFill>
                  <a:blip r:embed="rId6"/>
                  <a:stretch>
                    <a:fillRect l="-41860" t="-12676" r="-20930" b="-23944"/>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01CBE5A9-22E5-4462-9C80-49BC06D4CB7C}"/>
                </a:ext>
              </a:extLst>
            </p:cNvPr>
            <p:cNvCxnSpPr>
              <a:stCxn id="20" idx="2"/>
              <a:endCxn id="21" idx="0"/>
            </p:cNvCxnSpPr>
            <p:nvPr/>
          </p:nvCxnSpPr>
          <p:spPr>
            <a:xfrm flipH="1">
              <a:off x="3346631" y="2605507"/>
              <a:ext cx="1"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879AE71-79D3-408A-82CC-B7AA324EEE3E}"/>
                    </a:ext>
                  </a:extLst>
                </p:cNvPr>
                <p:cNvSpPr txBox="1"/>
                <p:nvPr/>
              </p:nvSpPr>
              <p:spPr>
                <a:xfrm>
                  <a:off x="4131574" y="2390063"/>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7" name="文本框 26">
                  <a:extLst>
                    <a:ext uri="{FF2B5EF4-FFF2-40B4-BE49-F238E27FC236}">
                      <a16:creationId xmlns:a16="http://schemas.microsoft.com/office/drawing/2014/main" id="{23EF0BC5-83A7-4BD7-91E6-4A229DC42FD3}"/>
                    </a:ext>
                  </a:extLst>
                </p:cNvPr>
                <p:cNvSpPr txBox="1">
                  <a:spLocks noRot="1" noChangeAspect="1" noMove="1" noResize="1" noEditPoints="1" noAdjustHandles="1" noChangeArrowheads="1" noChangeShapeType="1" noTextEdit="1"/>
                </p:cNvSpPr>
                <p:nvPr/>
              </p:nvSpPr>
              <p:spPr>
                <a:xfrm>
                  <a:off x="4131574" y="2390063"/>
                  <a:ext cx="689507" cy="215444"/>
                </a:xfrm>
                <a:prstGeom prst="rect">
                  <a:avLst/>
                </a:prstGeom>
                <a:blipFill>
                  <a:blip r:embed="rId7"/>
                  <a:stretch>
                    <a:fillRect l="-15929"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56306D3-FADD-4DD1-8957-172EA4BBEE98}"/>
                    </a:ext>
                  </a:extLst>
                </p:cNvPr>
                <p:cNvSpPr txBox="1"/>
                <p:nvPr/>
              </p:nvSpPr>
              <p:spPr>
                <a:xfrm>
                  <a:off x="4344633" y="291495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8" name="文本框 27">
                  <a:extLst>
                    <a:ext uri="{FF2B5EF4-FFF2-40B4-BE49-F238E27FC236}">
                      <a16:creationId xmlns:a16="http://schemas.microsoft.com/office/drawing/2014/main" id="{D962C198-C94C-43BE-BAC3-BBB67A82C051}"/>
                    </a:ext>
                  </a:extLst>
                </p:cNvPr>
                <p:cNvSpPr txBox="1">
                  <a:spLocks noRot="1" noChangeAspect="1" noMove="1" noResize="1" noEditPoints="1" noAdjustHandles="1" noChangeArrowheads="1" noChangeShapeType="1" noTextEdit="1"/>
                </p:cNvSpPr>
                <p:nvPr/>
              </p:nvSpPr>
              <p:spPr>
                <a:xfrm>
                  <a:off x="4344633" y="2914953"/>
                  <a:ext cx="263387" cy="430887"/>
                </a:xfrm>
                <a:prstGeom prst="rect">
                  <a:avLst/>
                </a:prstGeom>
                <a:blipFill>
                  <a:blip r:embed="rId8"/>
                  <a:stretch>
                    <a:fillRect l="-41860" t="-12676" r="-18605" b="-23944"/>
                  </a:stretch>
                </a:blipFill>
              </p:spPr>
              <p:txBody>
                <a:bodyPr/>
                <a:lstStyle/>
                <a:p>
                  <a:r>
                    <a:rPr lang="zh-CN" altLang="en-US">
                      <a:noFill/>
                    </a:rPr>
                    <a:t> </a:t>
                  </a:r>
                </a:p>
              </p:txBody>
            </p:sp>
          </mc:Fallback>
        </mc:AlternateContent>
        <p:cxnSp>
          <p:nvCxnSpPr>
            <p:cNvPr id="25" name="直接连接符 24">
              <a:extLst>
                <a:ext uri="{FF2B5EF4-FFF2-40B4-BE49-F238E27FC236}">
                  <a16:creationId xmlns:a16="http://schemas.microsoft.com/office/drawing/2014/main" id="{5B641F7A-6A1F-456D-8477-8507698A6E3A}"/>
                </a:ext>
              </a:extLst>
            </p:cNvPr>
            <p:cNvCxnSpPr>
              <a:cxnSpLocks/>
              <a:stCxn id="23" idx="2"/>
              <a:endCxn id="24" idx="0"/>
            </p:cNvCxnSpPr>
            <p:nvPr/>
          </p:nvCxnSpPr>
          <p:spPr>
            <a:xfrm flipH="1">
              <a:off x="4476327" y="2605507"/>
              <a:ext cx="1" cy="30944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68F354B-986C-412C-9109-D5A46944E65B}"/>
                    </a:ext>
                  </a:extLst>
                </p:cNvPr>
                <p:cNvSpPr txBox="1"/>
                <p:nvPr/>
              </p:nvSpPr>
              <p:spPr>
                <a:xfrm>
                  <a:off x="5446186" y="2394522"/>
                  <a:ext cx="382656"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56" name="文本框 55">
                  <a:extLst>
                    <a:ext uri="{FF2B5EF4-FFF2-40B4-BE49-F238E27FC236}">
                      <a16:creationId xmlns:a16="http://schemas.microsoft.com/office/drawing/2014/main" id="{606DF5C4-D2C7-41D6-A357-58C937E1D762}"/>
                    </a:ext>
                  </a:extLst>
                </p:cNvPr>
                <p:cNvSpPr txBox="1">
                  <a:spLocks noRot="1" noChangeAspect="1" noMove="1" noResize="1" noEditPoints="1" noAdjustHandles="1" noChangeArrowheads="1" noChangeShapeType="1" noTextEdit="1"/>
                </p:cNvSpPr>
                <p:nvPr/>
              </p:nvSpPr>
              <p:spPr>
                <a:xfrm>
                  <a:off x="5446186" y="2394522"/>
                  <a:ext cx="382656" cy="215444"/>
                </a:xfrm>
                <a:prstGeom prst="rect">
                  <a:avLst/>
                </a:prstGeom>
                <a:blipFill>
                  <a:blip r:embed="rId9"/>
                  <a:stretch>
                    <a:fillRect l="-28571" t="-28571" r="-12698"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480CF33-67DF-4276-B4B6-3826CD16A8A9}"/>
                    </a:ext>
                  </a:extLst>
                </p:cNvPr>
                <p:cNvSpPr txBox="1"/>
                <p:nvPr/>
              </p:nvSpPr>
              <p:spPr>
                <a:xfrm>
                  <a:off x="5505820" y="2907304"/>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57" name="文本框 56">
                  <a:extLst>
                    <a:ext uri="{FF2B5EF4-FFF2-40B4-BE49-F238E27FC236}">
                      <a16:creationId xmlns:a16="http://schemas.microsoft.com/office/drawing/2014/main" id="{1EA603F8-6F2F-40F4-BEFA-8C40C9E01DE1}"/>
                    </a:ext>
                  </a:extLst>
                </p:cNvPr>
                <p:cNvSpPr txBox="1">
                  <a:spLocks noRot="1" noChangeAspect="1" noMove="1" noResize="1" noEditPoints="1" noAdjustHandles="1" noChangeArrowheads="1" noChangeShapeType="1" noTextEdit="1"/>
                </p:cNvSpPr>
                <p:nvPr/>
              </p:nvSpPr>
              <p:spPr>
                <a:xfrm>
                  <a:off x="5505820" y="2907304"/>
                  <a:ext cx="263387" cy="215444"/>
                </a:xfrm>
                <a:prstGeom prst="rect">
                  <a:avLst/>
                </a:prstGeom>
                <a:blipFill>
                  <a:blip r:embed="rId10"/>
                  <a:stretch>
                    <a:fillRect l="-41860" t="-28571" r="-16279" b="-51429"/>
                  </a:stretch>
                </a:blipFill>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FC2023E1-FA5F-4581-9153-E6C81CD3677F}"/>
                </a:ext>
              </a:extLst>
            </p:cNvPr>
            <p:cNvCxnSpPr>
              <a:cxnSpLocks/>
              <a:stCxn id="26" idx="2"/>
              <a:endCxn id="27" idx="0"/>
            </p:cNvCxnSpPr>
            <p:nvPr/>
          </p:nvCxnSpPr>
          <p:spPr>
            <a:xfrm>
              <a:off x="5637514" y="2609966"/>
              <a:ext cx="0" cy="29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9F0F84F-008A-4DA3-BC2F-4CAAE3E15115}"/>
                    </a:ext>
                  </a:extLst>
                </p:cNvPr>
                <p:cNvSpPr txBox="1"/>
                <p:nvPr/>
              </p:nvSpPr>
              <p:spPr>
                <a:xfrm>
                  <a:off x="6487348" y="2389553"/>
                  <a:ext cx="382656"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59" name="文本框 58">
                  <a:extLst>
                    <a:ext uri="{FF2B5EF4-FFF2-40B4-BE49-F238E27FC236}">
                      <a16:creationId xmlns:a16="http://schemas.microsoft.com/office/drawing/2014/main" id="{9DEC4D04-24B6-43BF-BB27-FEB9242C93C1}"/>
                    </a:ext>
                  </a:extLst>
                </p:cNvPr>
                <p:cNvSpPr txBox="1">
                  <a:spLocks noRot="1" noChangeAspect="1" noMove="1" noResize="1" noEditPoints="1" noAdjustHandles="1" noChangeArrowheads="1" noChangeShapeType="1" noTextEdit="1"/>
                </p:cNvSpPr>
                <p:nvPr/>
              </p:nvSpPr>
              <p:spPr>
                <a:xfrm>
                  <a:off x="6487348" y="2389553"/>
                  <a:ext cx="382656" cy="215444"/>
                </a:xfrm>
                <a:prstGeom prst="rect">
                  <a:avLst/>
                </a:prstGeom>
                <a:blipFill>
                  <a:blip r:embed="rId11"/>
                  <a:stretch>
                    <a:fillRect l="-29032" t="-25714" r="-16129"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88F730B-1421-4A42-9E00-85DE1059973F}"/>
                    </a:ext>
                  </a:extLst>
                </p:cNvPr>
                <p:cNvSpPr txBox="1"/>
                <p:nvPr/>
              </p:nvSpPr>
              <p:spPr>
                <a:xfrm>
                  <a:off x="6546982" y="2902335"/>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60" name="文本框 59">
                  <a:extLst>
                    <a:ext uri="{FF2B5EF4-FFF2-40B4-BE49-F238E27FC236}">
                      <a16:creationId xmlns:a16="http://schemas.microsoft.com/office/drawing/2014/main" id="{9EBAD90E-6738-4C4C-9AA3-FC4E7BC2D8B9}"/>
                    </a:ext>
                  </a:extLst>
                </p:cNvPr>
                <p:cNvSpPr txBox="1">
                  <a:spLocks noRot="1" noChangeAspect="1" noMove="1" noResize="1" noEditPoints="1" noAdjustHandles="1" noChangeArrowheads="1" noChangeShapeType="1" noTextEdit="1"/>
                </p:cNvSpPr>
                <p:nvPr/>
              </p:nvSpPr>
              <p:spPr>
                <a:xfrm>
                  <a:off x="6546982" y="2902335"/>
                  <a:ext cx="263387" cy="215444"/>
                </a:xfrm>
                <a:prstGeom prst="rect">
                  <a:avLst/>
                </a:prstGeom>
                <a:blipFill>
                  <a:blip r:embed="rId12"/>
                  <a:stretch>
                    <a:fillRect l="-40909" t="-25714" r="-11364" b="-51429"/>
                  </a:stretch>
                </a:blipFill>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82984641-A323-45AC-89E1-51AE75891161}"/>
                </a:ext>
              </a:extLst>
            </p:cNvPr>
            <p:cNvCxnSpPr>
              <a:cxnSpLocks/>
              <a:stCxn id="29" idx="2"/>
              <a:endCxn id="30" idx="0"/>
            </p:cNvCxnSpPr>
            <p:nvPr/>
          </p:nvCxnSpPr>
          <p:spPr>
            <a:xfrm>
              <a:off x="6678676" y="2604997"/>
              <a:ext cx="0" cy="29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211F609-B88A-4EEB-A35A-DFC47A5EDFEC}"/>
                    </a:ext>
                  </a:extLst>
                </p:cNvPr>
                <p:cNvSpPr txBox="1"/>
                <p:nvPr/>
              </p:nvSpPr>
              <p:spPr>
                <a:xfrm>
                  <a:off x="819203" y="2388745"/>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𝜶</m:t>
                      </m:r>
                    </m:oMath>
                  </a14:m>
                  <a:r>
                    <a:rPr lang="zh-CN" altLang="en-US" sz="1600" b="1">
                      <a:solidFill>
                        <a:schemeClr val="accent2">
                          <a:lumMod val="50000"/>
                        </a:schemeClr>
                      </a:solidFill>
                    </a:rPr>
                    <a:t>类规则</a:t>
                  </a:r>
                </a:p>
              </p:txBody>
            </p:sp>
          </mc:Choice>
          <mc:Fallback xmlns="">
            <p:sp>
              <p:nvSpPr>
                <p:cNvPr id="74" name="文本框 73">
                  <a:extLst>
                    <a:ext uri="{FF2B5EF4-FFF2-40B4-BE49-F238E27FC236}">
                      <a16:creationId xmlns:a16="http://schemas.microsoft.com/office/drawing/2014/main" id="{9DC375B5-B9EF-45FF-8B04-11C02F1BAA42}"/>
                    </a:ext>
                  </a:extLst>
                </p:cNvPr>
                <p:cNvSpPr txBox="1">
                  <a:spLocks noRot="1" noChangeAspect="1" noMove="1" noResize="1" noEditPoints="1" noAdjustHandles="1" noChangeArrowheads="1" noChangeShapeType="1" noTextEdit="1"/>
                </p:cNvSpPr>
                <p:nvPr/>
              </p:nvSpPr>
              <p:spPr>
                <a:xfrm>
                  <a:off x="819203" y="2388745"/>
                  <a:ext cx="607186" cy="584775"/>
                </a:xfrm>
                <a:prstGeom prst="rect">
                  <a:avLst/>
                </a:prstGeom>
                <a:blipFill>
                  <a:blip r:embed="rId13"/>
                  <a:stretch>
                    <a:fillRect l="-6061" t="-3125" r="-2020" b="-12500"/>
                  </a:stretch>
                </a:blipFill>
              </p:spPr>
              <p:txBody>
                <a:bodyPr/>
                <a:lstStyle/>
                <a:p>
                  <a:r>
                    <a:rPr lang="zh-CN" altLang="en-US">
                      <a:noFill/>
                    </a:rPr>
                    <a:t> </a:t>
                  </a:r>
                </a:p>
              </p:txBody>
            </p:sp>
          </mc:Fallback>
        </mc:AlternateContent>
      </p:grpSp>
      <p:grpSp>
        <p:nvGrpSpPr>
          <p:cNvPr id="33" name="组合 32">
            <a:extLst>
              <a:ext uri="{FF2B5EF4-FFF2-40B4-BE49-F238E27FC236}">
                <a16:creationId xmlns:a16="http://schemas.microsoft.com/office/drawing/2014/main" id="{ED069355-3DB9-4524-BF3E-6EF8036865F5}"/>
              </a:ext>
            </a:extLst>
          </p:cNvPr>
          <p:cNvGrpSpPr/>
          <p:nvPr/>
        </p:nvGrpSpPr>
        <p:grpSpPr>
          <a:xfrm>
            <a:off x="1259781" y="3533095"/>
            <a:ext cx="6624430" cy="1067424"/>
            <a:chOff x="720587" y="3474325"/>
            <a:chExt cx="6624430" cy="1067424"/>
          </a:xfrm>
        </p:grpSpPr>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2AE7C6B3-DBA2-46AD-B67A-B124BA3BF309}"/>
                    </a:ext>
                  </a:extLst>
                </p:cNvPr>
                <p:cNvSpPr txBox="1"/>
                <p:nvPr/>
              </p:nvSpPr>
              <p:spPr>
                <a:xfrm>
                  <a:off x="1861999" y="3585549"/>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33" name="文本框 32">
                  <a:extLst>
                    <a:ext uri="{FF2B5EF4-FFF2-40B4-BE49-F238E27FC236}">
                      <a16:creationId xmlns:a16="http://schemas.microsoft.com/office/drawing/2014/main" id="{8914A03B-95EB-4C06-A359-6AF4E20E3295}"/>
                    </a:ext>
                  </a:extLst>
                </p:cNvPr>
                <p:cNvSpPr txBox="1">
                  <a:spLocks noRot="1" noChangeAspect="1" noMove="1" noResize="1" noEditPoints="1" noAdjustHandles="1" noChangeArrowheads="1" noChangeShapeType="1" noTextEdit="1"/>
                </p:cNvSpPr>
                <p:nvPr/>
              </p:nvSpPr>
              <p:spPr>
                <a:xfrm>
                  <a:off x="1861999" y="3585549"/>
                  <a:ext cx="613737" cy="215444"/>
                </a:xfrm>
                <a:prstGeom prst="rect">
                  <a:avLst/>
                </a:prstGeom>
                <a:blipFill>
                  <a:blip r:embed="rId14"/>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FEE63ED-2907-492B-B185-7C13364220B2}"/>
                    </a:ext>
                  </a:extLst>
                </p:cNvPr>
                <p:cNvSpPr txBox="1"/>
                <p:nvPr/>
              </p:nvSpPr>
              <p:spPr>
                <a:xfrm>
                  <a:off x="1773786" y="4104218"/>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34" name="文本框 33">
                  <a:extLst>
                    <a:ext uri="{FF2B5EF4-FFF2-40B4-BE49-F238E27FC236}">
                      <a16:creationId xmlns:a16="http://schemas.microsoft.com/office/drawing/2014/main" id="{562B9FAB-85D1-4999-BF89-67778928B948}"/>
                    </a:ext>
                  </a:extLst>
                </p:cNvPr>
                <p:cNvSpPr txBox="1">
                  <a:spLocks noRot="1" noChangeAspect="1" noMove="1" noResize="1" noEditPoints="1" noAdjustHandles="1" noChangeArrowheads="1" noChangeShapeType="1" noTextEdit="1"/>
                </p:cNvSpPr>
                <p:nvPr/>
              </p:nvSpPr>
              <p:spPr>
                <a:xfrm>
                  <a:off x="1773786" y="4104218"/>
                  <a:ext cx="263387" cy="215444"/>
                </a:xfrm>
                <a:prstGeom prst="rect">
                  <a:avLst/>
                </a:prstGeom>
                <a:blipFill>
                  <a:blip r:embed="rId15"/>
                  <a:stretch>
                    <a:fillRect l="-40909" t="-25714" r="-13636" b="-51429"/>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0D87463F-0D70-4C29-A722-B61FE0FB9524}"/>
                </a:ext>
              </a:extLst>
            </p:cNvPr>
            <p:cNvCxnSpPr>
              <a:stCxn id="34" idx="2"/>
              <a:endCxn id="35" idx="0"/>
            </p:cNvCxnSpPr>
            <p:nvPr/>
          </p:nvCxnSpPr>
          <p:spPr>
            <a:xfrm flipH="1">
              <a:off x="1905480" y="3800993"/>
              <a:ext cx="26338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57B47CB-52D8-4FC2-8B49-815EC0CDF13B}"/>
                    </a:ext>
                  </a:extLst>
                </p:cNvPr>
                <p:cNvSpPr txBox="1"/>
                <p:nvPr/>
              </p:nvSpPr>
              <p:spPr>
                <a:xfrm>
                  <a:off x="2300560" y="4104217"/>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37" name="文本框 36">
                  <a:extLst>
                    <a:ext uri="{FF2B5EF4-FFF2-40B4-BE49-F238E27FC236}">
                      <a16:creationId xmlns:a16="http://schemas.microsoft.com/office/drawing/2014/main" id="{BC884ED6-D006-4573-BA01-BDDE0E338869}"/>
                    </a:ext>
                  </a:extLst>
                </p:cNvPr>
                <p:cNvSpPr txBox="1">
                  <a:spLocks noRot="1" noChangeAspect="1" noMove="1" noResize="1" noEditPoints="1" noAdjustHandles="1" noChangeArrowheads="1" noChangeShapeType="1" noTextEdit="1"/>
                </p:cNvSpPr>
                <p:nvPr/>
              </p:nvSpPr>
              <p:spPr>
                <a:xfrm>
                  <a:off x="2300560" y="4104217"/>
                  <a:ext cx="263387" cy="215444"/>
                </a:xfrm>
                <a:prstGeom prst="rect">
                  <a:avLst/>
                </a:prstGeom>
                <a:blipFill>
                  <a:blip r:embed="rId16"/>
                  <a:stretch>
                    <a:fillRect l="-41860" t="-25714" r="-20930" b="-51429"/>
                  </a:stretch>
                </a:blipFill>
              </p:spPr>
              <p:txBody>
                <a:bodyPr/>
                <a:lstStyle/>
                <a:p>
                  <a:r>
                    <a:rPr lang="zh-CN" altLang="en-US">
                      <a:noFill/>
                    </a:rPr>
                    <a:t> </a:t>
                  </a:r>
                </a:p>
              </p:txBody>
            </p:sp>
          </mc:Fallback>
        </mc:AlternateContent>
        <p:cxnSp>
          <p:nvCxnSpPr>
            <p:cNvPr id="38" name="直接连接符 37">
              <a:extLst>
                <a:ext uri="{FF2B5EF4-FFF2-40B4-BE49-F238E27FC236}">
                  <a16:creationId xmlns:a16="http://schemas.microsoft.com/office/drawing/2014/main" id="{A4291935-C614-4939-B0C8-668A6CFD5530}"/>
                </a:ext>
              </a:extLst>
            </p:cNvPr>
            <p:cNvCxnSpPr>
              <a:stCxn id="34" idx="2"/>
              <a:endCxn id="37" idx="0"/>
            </p:cNvCxnSpPr>
            <p:nvPr/>
          </p:nvCxnSpPr>
          <p:spPr>
            <a:xfrm>
              <a:off x="2168868" y="3800993"/>
              <a:ext cx="263386"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78F3B51-8DCA-4ADB-8227-1E48D4301C53}"/>
                    </a:ext>
                  </a:extLst>
                </p:cNvPr>
                <p:cNvSpPr txBox="1"/>
                <p:nvPr/>
              </p:nvSpPr>
              <p:spPr>
                <a:xfrm>
                  <a:off x="3031061" y="3579328"/>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40" name="文本框 39">
                  <a:extLst>
                    <a:ext uri="{FF2B5EF4-FFF2-40B4-BE49-F238E27FC236}">
                      <a16:creationId xmlns:a16="http://schemas.microsoft.com/office/drawing/2014/main" id="{C288FE03-234F-4CE5-BC6E-9BEA57CEE10E}"/>
                    </a:ext>
                  </a:extLst>
                </p:cNvPr>
                <p:cNvSpPr txBox="1">
                  <a:spLocks noRot="1" noChangeAspect="1" noMove="1" noResize="1" noEditPoints="1" noAdjustHandles="1" noChangeArrowheads="1" noChangeShapeType="1" noTextEdit="1"/>
                </p:cNvSpPr>
                <p:nvPr/>
              </p:nvSpPr>
              <p:spPr>
                <a:xfrm>
                  <a:off x="3031061" y="3579328"/>
                  <a:ext cx="613737" cy="215444"/>
                </a:xfrm>
                <a:prstGeom prst="rect">
                  <a:avLst/>
                </a:prstGeom>
                <a:blipFill>
                  <a:blip r:embed="rId17"/>
                  <a:stretch>
                    <a:fillRect l="-18000"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20EBE4EB-806D-4065-8EAA-4292127CEBB2}"/>
                    </a:ext>
                  </a:extLst>
                </p:cNvPr>
                <p:cNvSpPr txBox="1"/>
                <p:nvPr/>
              </p:nvSpPr>
              <p:spPr>
                <a:xfrm>
                  <a:off x="2942848" y="4097997"/>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41" name="文本框 40">
                  <a:extLst>
                    <a:ext uri="{FF2B5EF4-FFF2-40B4-BE49-F238E27FC236}">
                      <a16:creationId xmlns:a16="http://schemas.microsoft.com/office/drawing/2014/main" id="{B87A9DA0-1CAB-49FA-A1C8-4CBFAB11213B}"/>
                    </a:ext>
                  </a:extLst>
                </p:cNvPr>
                <p:cNvSpPr txBox="1">
                  <a:spLocks noRot="1" noChangeAspect="1" noMove="1" noResize="1" noEditPoints="1" noAdjustHandles="1" noChangeArrowheads="1" noChangeShapeType="1" noTextEdit="1"/>
                </p:cNvSpPr>
                <p:nvPr/>
              </p:nvSpPr>
              <p:spPr>
                <a:xfrm>
                  <a:off x="2942848" y="4097997"/>
                  <a:ext cx="263387" cy="215444"/>
                </a:xfrm>
                <a:prstGeom prst="rect">
                  <a:avLst/>
                </a:prstGeom>
                <a:blipFill>
                  <a:blip r:embed="rId18"/>
                  <a:stretch>
                    <a:fillRect l="-41860" t="-25714" r="-13953" b="-51429"/>
                  </a:stretch>
                </a:blipFill>
              </p:spPr>
              <p:txBody>
                <a:bodyPr/>
                <a:lstStyle/>
                <a:p>
                  <a:r>
                    <a:rPr lang="zh-CN" altLang="en-US">
                      <a:noFill/>
                    </a:rPr>
                    <a:t> </a:t>
                  </a:r>
                </a:p>
              </p:txBody>
            </p:sp>
          </mc:Fallback>
        </mc:AlternateContent>
        <p:cxnSp>
          <p:nvCxnSpPr>
            <p:cNvPr id="41" name="直接连接符 40">
              <a:extLst>
                <a:ext uri="{FF2B5EF4-FFF2-40B4-BE49-F238E27FC236}">
                  <a16:creationId xmlns:a16="http://schemas.microsoft.com/office/drawing/2014/main" id="{A0D3425B-3968-4558-B76E-FC2EFDA7BB88}"/>
                </a:ext>
              </a:extLst>
            </p:cNvPr>
            <p:cNvCxnSpPr>
              <a:stCxn id="39" idx="2"/>
              <a:endCxn id="40" idx="0"/>
            </p:cNvCxnSpPr>
            <p:nvPr/>
          </p:nvCxnSpPr>
          <p:spPr>
            <a:xfrm flipH="1">
              <a:off x="3074542" y="3794772"/>
              <a:ext cx="26338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ADF1D21-72F8-4BC6-B6DE-B8EA89CA416B}"/>
                    </a:ext>
                  </a:extLst>
                </p:cNvPr>
                <p:cNvSpPr txBox="1"/>
                <p:nvPr/>
              </p:nvSpPr>
              <p:spPr>
                <a:xfrm>
                  <a:off x="3469622" y="4097996"/>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43" name="文本框 42">
                  <a:extLst>
                    <a:ext uri="{FF2B5EF4-FFF2-40B4-BE49-F238E27FC236}">
                      <a16:creationId xmlns:a16="http://schemas.microsoft.com/office/drawing/2014/main" id="{586C50E5-4975-48E7-BB7A-B4BBECFA9F63}"/>
                    </a:ext>
                  </a:extLst>
                </p:cNvPr>
                <p:cNvSpPr txBox="1">
                  <a:spLocks noRot="1" noChangeAspect="1" noMove="1" noResize="1" noEditPoints="1" noAdjustHandles="1" noChangeArrowheads="1" noChangeShapeType="1" noTextEdit="1"/>
                </p:cNvSpPr>
                <p:nvPr/>
              </p:nvSpPr>
              <p:spPr>
                <a:xfrm>
                  <a:off x="3469622" y="4097996"/>
                  <a:ext cx="263387" cy="215444"/>
                </a:xfrm>
                <a:prstGeom prst="rect">
                  <a:avLst/>
                </a:prstGeom>
                <a:blipFill>
                  <a:blip r:embed="rId19"/>
                  <a:stretch>
                    <a:fillRect l="-41860" t="-25714" r="-18605" b="-51429"/>
                  </a:stretch>
                </a:blipFill>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66442936-1584-4531-85FE-F9E6D3F015E2}"/>
                </a:ext>
              </a:extLst>
            </p:cNvPr>
            <p:cNvCxnSpPr>
              <a:stCxn id="39" idx="2"/>
              <a:endCxn id="42" idx="0"/>
            </p:cNvCxnSpPr>
            <p:nvPr/>
          </p:nvCxnSpPr>
          <p:spPr>
            <a:xfrm>
              <a:off x="3337930" y="3794772"/>
              <a:ext cx="263386"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7E9727A-C68D-45B1-A662-EF0E221AEBA4}"/>
                    </a:ext>
                  </a:extLst>
                </p:cNvPr>
                <p:cNvSpPr txBox="1"/>
                <p:nvPr/>
              </p:nvSpPr>
              <p:spPr>
                <a:xfrm>
                  <a:off x="4152060" y="3567420"/>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45" name="文本框 44">
                  <a:extLst>
                    <a:ext uri="{FF2B5EF4-FFF2-40B4-BE49-F238E27FC236}">
                      <a16:creationId xmlns:a16="http://schemas.microsoft.com/office/drawing/2014/main" id="{B1C22ADD-8131-4E8B-B399-CBC4C31199C4}"/>
                    </a:ext>
                  </a:extLst>
                </p:cNvPr>
                <p:cNvSpPr txBox="1">
                  <a:spLocks noRot="1" noChangeAspect="1" noMove="1" noResize="1" noEditPoints="1" noAdjustHandles="1" noChangeArrowheads="1" noChangeShapeType="1" noTextEdit="1"/>
                </p:cNvSpPr>
                <p:nvPr/>
              </p:nvSpPr>
              <p:spPr>
                <a:xfrm>
                  <a:off x="4152060" y="3567420"/>
                  <a:ext cx="689507" cy="215444"/>
                </a:xfrm>
                <a:prstGeom prst="rect">
                  <a:avLst/>
                </a:prstGeom>
                <a:blipFill>
                  <a:blip r:embed="rId20"/>
                  <a:stretch>
                    <a:fillRect l="-15929"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0766F07-30D4-49E1-A40A-902B03C1D62D}"/>
                    </a:ext>
                  </a:extLst>
                </p:cNvPr>
                <p:cNvSpPr txBox="1"/>
                <p:nvPr/>
              </p:nvSpPr>
              <p:spPr>
                <a:xfrm>
                  <a:off x="4108577" y="4086089"/>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46" name="文本框 45">
                  <a:extLst>
                    <a:ext uri="{FF2B5EF4-FFF2-40B4-BE49-F238E27FC236}">
                      <a16:creationId xmlns:a16="http://schemas.microsoft.com/office/drawing/2014/main" id="{65DD4AF6-F9D5-40E5-AEDB-CD962A6BA244}"/>
                    </a:ext>
                  </a:extLst>
                </p:cNvPr>
                <p:cNvSpPr txBox="1">
                  <a:spLocks noRot="1" noChangeAspect="1" noMove="1" noResize="1" noEditPoints="1" noAdjustHandles="1" noChangeArrowheads="1" noChangeShapeType="1" noTextEdit="1"/>
                </p:cNvSpPr>
                <p:nvPr/>
              </p:nvSpPr>
              <p:spPr>
                <a:xfrm>
                  <a:off x="4108577" y="4086089"/>
                  <a:ext cx="263387" cy="215444"/>
                </a:xfrm>
                <a:prstGeom prst="rect">
                  <a:avLst/>
                </a:prstGeom>
                <a:blipFill>
                  <a:blip r:embed="rId12"/>
                  <a:stretch>
                    <a:fillRect l="-40909" t="-25714" r="-11364" b="-51429"/>
                  </a:stretch>
                </a:blipFill>
              </p:spPr>
              <p:txBody>
                <a:bodyPr/>
                <a:lstStyle/>
                <a:p>
                  <a:r>
                    <a:rPr lang="zh-CN" altLang="en-US">
                      <a:noFill/>
                    </a:rPr>
                    <a:t> </a:t>
                  </a:r>
                </a:p>
              </p:txBody>
            </p:sp>
          </mc:Fallback>
        </mc:AlternateContent>
        <p:cxnSp>
          <p:nvCxnSpPr>
            <p:cNvPr id="46" name="直接连接符 45">
              <a:extLst>
                <a:ext uri="{FF2B5EF4-FFF2-40B4-BE49-F238E27FC236}">
                  <a16:creationId xmlns:a16="http://schemas.microsoft.com/office/drawing/2014/main" id="{AEDFEC13-C31F-40B9-A248-0FF8AD44E3A7}"/>
                </a:ext>
              </a:extLst>
            </p:cNvPr>
            <p:cNvCxnSpPr>
              <a:cxnSpLocks/>
              <a:stCxn id="44" idx="2"/>
              <a:endCxn id="45" idx="0"/>
            </p:cNvCxnSpPr>
            <p:nvPr/>
          </p:nvCxnSpPr>
          <p:spPr>
            <a:xfrm flipH="1">
              <a:off x="4240271" y="3782864"/>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EFB11C2E-D104-4DA9-B495-3DFC5A015C8D}"/>
                    </a:ext>
                  </a:extLst>
                </p:cNvPr>
                <p:cNvSpPr txBox="1"/>
                <p:nvPr/>
              </p:nvSpPr>
              <p:spPr>
                <a:xfrm>
                  <a:off x="4635351" y="4086088"/>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48" name="文本框 47">
                  <a:extLst>
                    <a:ext uri="{FF2B5EF4-FFF2-40B4-BE49-F238E27FC236}">
                      <a16:creationId xmlns:a16="http://schemas.microsoft.com/office/drawing/2014/main" id="{3A0A71F0-1AF1-4FCC-A814-7C4AD09B5766}"/>
                    </a:ext>
                  </a:extLst>
                </p:cNvPr>
                <p:cNvSpPr txBox="1">
                  <a:spLocks noRot="1" noChangeAspect="1" noMove="1" noResize="1" noEditPoints="1" noAdjustHandles="1" noChangeArrowheads="1" noChangeShapeType="1" noTextEdit="1"/>
                </p:cNvSpPr>
                <p:nvPr/>
              </p:nvSpPr>
              <p:spPr>
                <a:xfrm>
                  <a:off x="4635351" y="4086088"/>
                  <a:ext cx="263387" cy="215444"/>
                </a:xfrm>
                <a:prstGeom prst="rect">
                  <a:avLst/>
                </a:prstGeom>
                <a:blipFill>
                  <a:blip r:embed="rId16"/>
                  <a:stretch>
                    <a:fillRect l="-41860" t="-25714" r="-20930" b="-51429"/>
                  </a:stretch>
                </a:blipFill>
              </p:spPr>
              <p:txBody>
                <a:bodyPr/>
                <a:lstStyle/>
                <a:p>
                  <a:r>
                    <a:rPr lang="zh-CN" altLang="en-US">
                      <a:noFill/>
                    </a:rPr>
                    <a:t> </a:t>
                  </a:r>
                </a:p>
              </p:txBody>
            </p:sp>
          </mc:Fallback>
        </mc:AlternateContent>
        <p:cxnSp>
          <p:nvCxnSpPr>
            <p:cNvPr id="48" name="直接连接符 47">
              <a:extLst>
                <a:ext uri="{FF2B5EF4-FFF2-40B4-BE49-F238E27FC236}">
                  <a16:creationId xmlns:a16="http://schemas.microsoft.com/office/drawing/2014/main" id="{B1E9FBB0-4DE7-4507-BC37-504ACC2B5094}"/>
                </a:ext>
              </a:extLst>
            </p:cNvPr>
            <p:cNvCxnSpPr>
              <a:cxnSpLocks/>
              <a:stCxn id="44" idx="2"/>
              <a:endCxn id="47" idx="0"/>
            </p:cNvCxnSpPr>
            <p:nvPr/>
          </p:nvCxnSpPr>
          <p:spPr>
            <a:xfrm>
              <a:off x="4496814" y="3782864"/>
              <a:ext cx="270231"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6152A2AB-B13E-4B36-A36F-AB65C769042D}"/>
                    </a:ext>
                  </a:extLst>
                </p:cNvPr>
                <p:cNvSpPr txBox="1"/>
                <p:nvPr/>
              </p:nvSpPr>
              <p:spPr>
                <a:xfrm>
                  <a:off x="5359368" y="3565755"/>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62" name="文本框 61">
                  <a:extLst>
                    <a:ext uri="{FF2B5EF4-FFF2-40B4-BE49-F238E27FC236}">
                      <a16:creationId xmlns:a16="http://schemas.microsoft.com/office/drawing/2014/main" id="{2282BA6D-4A6A-413E-9342-18A10DFF880F}"/>
                    </a:ext>
                  </a:extLst>
                </p:cNvPr>
                <p:cNvSpPr txBox="1">
                  <a:spLocks noRot="1" noChangeAspect="1" noMove="1" noResize="1" noEditPoints="1" noAdjustHandles="1" noChangeArrowheads="1" noChangeShapeType="1" noTextEdit="1"/>
                </p:cNvSpPr>
                <p:nvPr/>
              </p:nvSpPr>
              <p:spPr>
                <a:xfrm>
                  <a:off x="5359368" y="3565755"/>
                  <a:ext cx="689507" cy="215444"/>
                </a:xfrm>
                <a:prstGeom prst="rect">
                  <a:avLst/>
                </a:prstGeom>
                <a:blipFill>
                  <a:blip r:embed="rId21"/>
                  <a:stretch>
                    <a:fillRect l="-15929" t="-28571" r="-885"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2595024D-83C2-4877-BD3D-EE2F60FAA0C5}"/>
                    </a:ext>
                  </a:extLst>
                </p:cNvPr>
                <p:cNvSpPr txBox="1"/>
                <p:nvPr/>
              </p:nvSpPr>
              <p:spPr>
                <a:xfrm>
                  <a:off x="5315885" y="4084424"/>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63" name="文本框 62">
                  <a:extLst>
                    <a:ext uri="{FF2B5EF4-FFF2-40B4-BE49-F238E27FC236}">
                      <a16:creationId xmlns:a16="http://schemas.microsoft.com/office/drawing/2014/main" id="{4B2D9797-D3C5-4292-A057-FCE036F46E59}"/>
                    </a:ext>
                  </a:extLst>
                </p:cNvPr>
                <p:cNvSpPr txBox="1">
                  <a:spLocks noRot="1" noChangeAspect="1" noMove="1" noResize="1" noEditPoints="1" noAdjustHandles="1" noChangeArrowheads="1" noChangeShapeType="1" noTextEdit="1"/>
                </p:cNvSpPr>
                <p:nvPr/>
              </p:nvSpPr>
              <p:spPr>
                <a:xfrm>
                  <a:off x="5315885" y="4084424"/>
                  <a:ext cx="263387" cy="430887"/>
                </a:xfrm>
                <a:prstGeom prst="rect">
                  <a:avLst/>
                </a:prstGeom>
                <a:blipFill>
                  <a:blip r:embed="rId22"/>
                  <a:stretch>
                    <a:fillRect l="-40909" t="-14286" r="-18182" b="-25714"/>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959A4C84-3A68-43A6-A13D-FD61023F954C}"/>
                </a:ext>
              </a:extLst>
            </p:cNvPr>
            <p:cNvCxnSpPr>
              <a:cxnSpLocks/>
              <a:stCxn id="49" idx="2"/>
              <a:endCxn id="50" idx="0"/>
            </p:cNvCxnSpPr>
            <p:nvPr/>
          </p:nvCxnSpPr>
          <p:spPr>
            <a:xfrm flipH="1">
              <a:off x="5447579" y="3781199"/>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F6DE3032-DF50-4882-BEB6-3A96083B6244}"/>
                    </a:ext>
                  </a:extLst>
                </p:cNvPr>
                <p:cNvSpPr txBox="1"/>
                <p:nvPr/>
              </p:nvSpPr>
              <p:spPr>
                <a:xfrm>
                  <a:off x="5842659" y="408442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65" name="文本框 64">
                  <a:extLst>
                    <a:ext uri="{FF2B5EF4-FFF2-40B4-BE49-F238E27FC236}">
                      <a16:creationId xmlns:a16="http://schemas.microsoft.com/office/drawing/2014/main" id="{AB47723E-31D2-47D6-A89B-EEF761741B5D}"/>
                    </a:ext>
                  </a:extLst>
                </p:cNvPr>
                <p:cNvSpPr txBox="1">
                  <a:spLocks noRot="1" noChangeAspect="1" noMove="1" noResize="1" noEditPoints="1" noAdjustHandles="1" noChangeArrowheads="1" noChangeShapeType="1" noTextEdit="1"/>
                </p:cNvSpPr>
                <p:nvPr/>
              </p:nvSpPr>
              <p:spPr>
                <a:xfrm>
                  <a:off x="5842659" y="4084423"/>
                  <a:ext cx="263387" cy="430887"/>
                </a:xfrm>
                <a:prstGeom prst="rect">
                  <a:avLst/>
                </a:prstGeom>
                <a:blipFill>
                  <a:blip r:embed="rId23"/>
                  <a:stretch>
                    <a:fillRect l="-41860" t="-14286" r="-18605" b="-25714"/>
                  </a:stretch>
                </a:blipFill>
              </p:spPr>
              <p:txBody>
                <a:bodyPr/>
                <a:lstStyle/>
                <a:p>
                  <a:r>
                    <a:rPr lang="zh-CN" altLang="en-US">
                      <a:noFill/>
                    </a:rPr>
                    <a:t> </a:t>
                  </a:r>
                </a:p>
              </p:txBody>
            </p:sp>
          </mc:Fallback>
        </mc:AlternateContent>
        <p:cxnSp>
          <p:nvCxnSpPr>
            <p:cNvPr id="53" name="直接连接符 52">
              <a:extLst>
                <a:ext uri="{FF2B5EF4-FFF2-40B4-BE49-F238E27FC236}">
                  <a16:creationId xmlns:a16="http://schemas.microsoft.com/office/drawing/2014/main" id="{45406681-5D69-477F-920C-CC33301A0836}"/>
                </a:ext>
              </a:extLst>
            </p:cNvPr>
            <p:cNvCxnSpPr>
              <a:cxnSpLocks/>
              <a:stCxn id="49" idx="2"/>
              <a:endCxn id="52" idx="0"/>
            </p:cNvCxnSpPr>
            <p:nvPr/>
          </p:nvCxnSpPr>
          <p:spPr>
            <a:xfrm>
              <a:off x="5704122" y="3781199"/>
              <a:ext cx="270231"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8A6BF395-F333-4385-82CC-C6506FC2F11F}"/>
                    </a:ext>
                  </a:extLst>
                </p:cNvPr>
                <p:cNvSpPr txBox="1"/>
                <p:nvPr/>
              </p:nvSpPr>
              <p:spPr>
                <a:xfrm>
                  <a:off x="6399137" y="3565755"/>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67" name="文本框 66">
                  <a:extLst>
                    <a:ext uri="{FF2B5EF4-FFF2-40B4-BE49-F238E27FC236}">
                      <a16:creationId xmlns:a16="http://schemas.microsoft.com/office/drawing/2014/main" id="{5AE670E7-3AAB-4C96-B3E9-15EBC67D2089}"/>
                    </a:ext>
                  </a:extLst>
                </p:cNvPr>
                <p:cNvSpPr txBox="1">
                  <a:spLocks noRot="1" noChangeAspect="1" noMove="1" noResize="1" noEditPoints="1" noAdjustHandles="1" noChangeArrowheads="1" noChangeShapeType="1" noTextEdit="1"/>
                </p:cNvSpPr>
                <p:nvPr/>
              </p:nvSpPr>
              <p:spPr>
                <a:xfrm>
                  <a:off x="6399137" y="3565755"/>
                  <a:ext cx="689507" cy="215444"/>
                </a:xfrm>
                <a:prstGeom prst="rect">
                  <a:avLst/>
                </a:prstGeom>
                <a:blipFill>
                  <a:blip r:embed="rId24"/>
                  <a:stretch>
                    <a:fillRect l="-15929"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0BF6E8FC-7C5E-440E-AE52-1AAB92153AD0}"/>
                    </a:ext>
                  </a:extLst>
                </p:cNvPr>
                <p:cNvSpPr txBox="1"/>
                <p:nvPr/>
              </p:nvSpPr>
              <p:spPr>
                <a:xfrm>
                  <a:off x="6355654" y="4084424"/>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68" name="文本框 67">
                  <a:extLst>
                    <a:ext uri="{FF2B5EF4-FFF2-40B4-BE49-F238E27FC236}">
                      <a16:creationId xmlns:a16="http://schemas.microsoft.com/office/drawing/2014/main" id="{09C0C3B7-C921-400B-B87F-3BA3581C65F5}"/>
                    </a:ext>
                  </a:extLst>
                </p:cNvPr>
                <p:cNvSpPr txBox="1">
                  <a:spLocks noRot="1" noChangeAspect="1" noMove="1" noResize="1" noEditPoints="1" noAdjustHandles="1" noChangeArrowheads="1" noChangeShapeType="1" noTextEdit="1"/>
                </p:cNvSpPr>
                <p:nvPr/>
              </p:nvSpPr>
              <p:spPr>
                <a:xfrm>
                  <a:off x="6355654" y="4084424"/>
                  <a:ext cx="263387" cy="430887"/>
                </a:xfrm>
                <a:prstGeom prst="rect">
                  <a:avLst/>
                </a:prstGeom>
                <a:blipFill>
                  <a:blip r:embed="rId25"/>
                  <a:stretch>
                    <a:fillRect l="-41860" t="-14286" r="-18605" b="-25714"/>
                  </a:stretch>
                </a:blipFill>
              </p:spPr>
              <p:txBody>
                <a:bodyPr/>
                <a:lstStyle/>
                <a:p>
                  <a:r>
                    <a:rPr lang="zh-CN" altLang="en-US">
                      <a:noFill/>
                    </a:rPr>
                    <a:t> </a:t>
                  </a:r>
                </a:p>
              </p:txBody>
            </p:sp>
          </mc:Fallback>
        </mc:AlternateContent>
        <p:cxnSp>
          <p:nvCxnSpPr>
            <p:cNvPr id="56" name="直接连接符 55">
              <a:extLst>
                <a:ext uri="{FF2B5EF4-FFF2-40B4-BE49-F238E27FC236}">
                  <a16:creationId xmlns:a16="http://schemas.microsoft.com/office/drawing/2014/main" id="{0D555B3E-223F-47B3-85E5-C9209DCCBD36}"/>
                </a:ext>
              </a:extLst>
            </p:cNvPr>
            <p:cNvCxnSpPr>
              <a:cxnSpLocks/>
              <a:stCxn id="54" idx="2"/>
              <a:endCxn id="55" idx="0"/>
            </p:cNvCxnSpPr>
            <p:nvPr/>
          </p:nvCxnSpPr>
          <p:spPr>
            <a:xfrm flipH="1">
              <a:off x="6487348" y="3781199"/>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E8753C58-9E09-42A8-9660-7843AEA5DEDC}"/>
                    </a:ext>
                  </a:extLst>
                </p:cNvPr>
                <p:cNvSpPr txBox="1"/>
                <p:nvPr/>
              </p:nvSpPr>
              <p:spPr>
                <a:xfrm>
                  <a:off x="6882428" y="408442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70" name="文本框 69">
                  <a:extLst>
                    <a:ext uri="{FF2B5EF4-FFF2-40B4-BE49-F238E27FC236}">
                      <a16:creationId xmlns:a16="http://schemas.microsoft.com/office/drawing/2014/main" id="{C6F7141F-6FD8-4C16-BDA2-574094A8CE54}"/>
                    </a:ext>
                  </a:extLst>
                </p:cNvPr>
                <p:cNvSpPr txBox="1">
                  <a:spLocks noRot="1" noChangeAspect="1" noMove="1" noResize="1" noEditPoints="1" noAdjustHandles="1" noChangeArrowheads="1" noChangeShapeType="1" noTextEdit="1"/>
                </p:cNvSpPr>
                <p:nvPr/>
              </p:nvSpPr>
              <p:spPr>
                <a:xfrm>
                  <a:off x="6882428" y="4084423"/>
                  <a:ext cx="263387" cy="430887"/>
                </a:xfrm>
                <a:prstGeom prst="rect">
                  <a:avLst/>
                </a:prstGeom>
                <a:blipFill>
                  <a:blip r:embed="rId26"/>
                  <a:stretch>
                    <a:fillRect l="-40909" t="-14286" r="-18182" b="-25714"/>
                  </a:stretch>
                </a:blipFill>
              </p:spPr>
              <p:txBody>
                <a:bodyPr/>
                <a:lstStyle/>
                <a:p>
                  <a:r>
                    <a:rPr lang="zh-CN" altLang="en-US">
                      <a:noFill/>
                    </a:rPr>
                    <a:t> </a:t>
                  </a:r>
                </a:p>
              </p:txBody>
            </p:sp>
          </mc:Fallback>
        </mc:AlternateContent>
        <p:cxnSp>
          <p:nvCxnSpPr>
            <p:cNvPr id="58" name="直接连接符 57">
              <a:extLst>
                <a:ext uri="{FF2B5EF4-FFF2-40B4-BE49-F238E27FC236}">
                  <a16:creationId xmlns:a16="http://schemas.microsoft.com/office/drawing/2014/main" id="{6DC32FCB-7494-4B31-8D93-7BF0B50EB9EB}"/>
                </a:ext>
              </a:extLst>
            </p:cNvPr>
            <p:cNvCxnSpPr>
              <a:cxnSpLocks/>
              <a:stCxn id="54" idx="2"/>
              <a:endCxn id="57" idx="0"/>
            </p:cNvCxnSpPr>
            <p:nvPr/>
          </p:nvCxnSpPr>
          <p:spPr>
            <a:xfrm>
              <a:off x="6743891" y="3781199"/>
              <a:ext cx="270231" cy="3032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AA8978D4-1B21-4E89-BE11-4AEAFEB32A60}"/>
                </a:ext>
              </a:extLst>
            </p:cNvPr>
            <p:cNvSpPr/>
            <p:nvPr/>
          </p:nvSpPr>
          <p:spPr>
            <a:xfrm>
              <a:off x="720587" y="3474325"/>
              <a:ext cx="6624430" cy="1067424"/>
            </a:xfrm>
            <a:prstGeom prst="roundRect">
              <a:avLst>
                <a:gd name="adj" fmla="val 12011"/>
              </a:avLst>
            </a:prstGeom>
            <a:solidFill>
              <a:schemeClr val="bg2">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06201E46-A1BC-4C95-8520-262641D2B809}"/>
                    </a:ext>
                  </a:extLst>
                </p:cNvPr>
                <p:cNvSpPr txBox="1"/>
                <p:nvPr/>
              </p:nvSpPr>
              <p:spPr>
                <a:xfrm>
                  <a:off x="816338" y="3557057"/>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𝜷</m:t>
                      </m:r>
                    </m:oMath>
                  </a14:m>
                  <a:r>
                    <a:rPr lang="zh-CN" altLang="en-US" sz="1600" b="1">
                      <a:solidFill>
                        <a:schemeClr val="accent2">
                          <a:lumMod val="50000"/>
                        </a:schemeClr>
                      </a:solidFill>
                    </a:rPr>
                    <a:t>类规则</a:t>
                  </a:r>
                </a:p>
              </p:txBody>
            </p:sp>
          </mc:Choice>
          <mc:Fallback xmlns="">
            <p:sp>
              <p:nvSpPr>
                <p:cNvPr id="75" name="文本框 74">
                  <a:extLst>
                    <a:ext uri="{FF2B5EF4-FFF2-40B4-BE49-F238E27FC236}">
                      <a16:creationId xmlns:a16="http://schemas.microsoft.com/office/drawing/2014/main" id="{06348805-4E96-483F-9080-D3993BC118D8}"/>
                    </a:ext>
                  </a:extLst>
                </p:cNvPr>
                <p:cNvSpPr txBox="1">
                  <a:spLocks noRot="1" noChangeAspect="1" noMove="1" noResize="1" noEditPoints="1" noAdjustHandles="1" noChangeArrowheads="1" noChangeShapeType="1" noTextEdit="1"/>
                </p:cNvSpPr>
                <p:nvPr/>
              </p:nvSpPr>
              <p:spPr>
                <a:xfrm>
                  <a:off x="816338" y="3557057"/>
                  <a:ext cx="607186" cy="584775"/>
                </a:xfrm>
                <a:prstGeom prst="rect">
                  <a:avLst/>
                </a:prstGeom>
                <a:blipFill>
                  <a:blip r:embed="rId27"/>
                  <a:stretch>
                    <a:fillRect l="-5000" t="-3125" r="-2000" b="-125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14065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solidFill>
                  <a:schemeClr val="bg1"/>
                </a:solidFill>
                <a:latin typeface="楷体" panose="02010609060101010101" pitchFamily="49" charset="-122"/>
                <a:ea typeface="楷体" panose="02010609060101010101" pitchFamily="49" charset="-122"/>
              </a:rPr>
              <a:t>一阶逻辑真值树方法举例</a:t>
            </a:r>
            <a:r>
              <a:rPr lang="en-US" altLang="zh-CN" sz="1200" baseline="30000">
                <a:solidFill>
                  <a:schemeClr val="bg1"/>
                </a:solidFill>
                <a:latin typeface="楷体" panose="02010609060101010101" pitchFamily="49" charset="-122"/>
                <a:ea typeface="楷体" panose="02010609060101010101" pitchFamily="49" charset="-122"/>
              </a:rPr>
              <a:t>*</a:t>
            </a:r>
            <a:endParaRPr lang="zh-CN" altLang="en-US" sz="1200">
              <a:solidFill>
                <a:schemeClr val="bg1"/>
              </a:solidFill>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量词公式的展开规则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8" name="组合 7">
            <a:extLst>
              <a:ext uri="{FF2B5EF4-FFF2-40B4-BE49-F238E27FC236}">
                <a16:creationId xmlns:a16="http://schemas.microsoft.com/office/drawing/2014/main" id="{9A7413EE-E954-4BEA-B433-1B1EEF2F6856}"/>
              </a:ext>
            </a:extLst>
          </p:cNvPr>
          <p:cNvGrpSpPr/>
          <p:nvPr/>
        </p:nvGrpSpPr>
        <p:grpSpPr>
          <a:xfrm>
            <a:off x="999689" y="932536"/>
            <a:ext cx="3219886" cy="1224877"/>
            <a:chOff x="720587" y="2293522"/>
            <a:chExt cx="3219886" cy="1224877"/>
          </a:xfrm>
        </p:grpSpPr>
        <p:sp>
          <p:nvSpPr>
            <p:cNvPr id="9" name="矩形: 圆角 8">
              <a:extLst>
                <a:ext uri="{FF2B5EF4-FFF2-40B4-BE49-F238E27FC236}">
                  <a16:creationId xmlns:a16="http://schemas.microsoft.com/office/drawing/2014/main" id="{379B23D1-409C-47CE-93BF-C0FF12C20550}"/>
                </a:ext>
              </a:extLst>
            </p:cNvPr>
            <p:cNvSpPr/>
            <p:nvPr/>
          </p:nvSpPr>
          <p:spPr>
            <a:xfrm>
              <a:off x="720587" y="2293522"/>
              <a:ext cx="3219886" cy="1224877"/>
            </a:xfrm>
            <a:prstGeom prst="roundRect">
              <a:avLst>
                <a:gd name="adj" fmla="val 12011"/>
              </a:avLst>
            </a:prstGeom>
            <a:solidFill>
              <a:schemeClr val="accent2">
                <a:lumMod val="20000"/>
                <a:lumOff val="8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442F98E-E58D-453A-9DA5-A8405D4D50C6}"/>
                    </a:ext>
                  </a:extLst>
                </p:cNvPr>
                <p:cNvSpPr txBox="1"/>
                <p:nvPr/>
              </p:nvSpPr>
              <p:spPr>
                <a:xfrm>
                  <a:off x="1771142" y="2390063"/>
                  <a:ext cx="78494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oMath>
                  </a14:m>
                  <a:endParaRPr lang="zh-CN" altLang="en-US" sz="1400" b="1">
                    <a:solidFill>
                      <a:srgbClr val="002060"/>
                    </a:solidFill>
                  </a:endParaRPr>
                </a:p>
              </p:txBody>
            </p:sp>
          </mc:Choice>
          <mc:Fallback xmlns="">
            <p:sp>
              <p:nvSpPr>
                <p:cNvPr id="10" name="文本框 9">
                  <a:extLst>
                    <a:ext uri="{FF2B5EF4-FFF2-40B4-BE49-F238E27FC236}">
                      <a16:creationId xmlns:a16="http://schemas.microsoft.com/office/drawing/2014/main" id="{3442F98E-E58D-453A-9DA5-A8405D4D50C6}"/>
                    </a:ext>
                  </a:extLst>
                </p:cNvPr>
                <p:cNvSpPr txBox="1">
                  <a:spLocks noRot="1" noChangeAspect="1" noMove="1" noResize="1" noEditPoints="1" noAdjustHandles="1" noChangeArrowheads="1" noChangeShapeType="1" noTextEdit="1"/>
                </p:cNvSpPr>
                <p:nvPr/>
              </p:nvSpPr>
              <p:spPr>
                <a:xfrm>
                  <a:off x="1771142" y="2390063"/>
                  <a:ext cx="784942" cy="215444"/>
                </a:xfrm>
                <a:prstGeom prst="rect">
                  <a:avLst/>
                </a:prstGeom>
                <a:blipFill>
                  <a:blip r:embed="rId2"/>
                  <a:stretch>
                    <a:fillRect l="-13953" t="-25714" r="-775"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BC0C53C-7EB3-445E-BAC4-2ADF92218297}"/>
                    </a:ext>
                  </a:extLst>
                </p:cNvPr>
                <p:cNvSpPr txBox="1"/>
                <p:nvPr/>
              </p:nvSpPr>
              <p:spPr>
                <a:xfrm>
                  <a:off x="1901238" y="2908732"/>
                  <a:ext cx="518911"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m:t>
                      </m:r>
                    </m:oMath>
                  </a14:m>
                  <a:endParaRPr lang="en-US" altLang="zh-CN" sz="1400" b="1">
                    <a:solidFill>
                      <a:srgbClr val="002060"/>
                    </a:solidFill>
                  </a:endParaRPr>
                </a:p>
              </p:txBody>
            </p:sp>
          </mc:Choice>
          <mc:Fallback xmlns="">
            <p:sp>
              <p:nvSpPr>
                <p:cNvPr id="17" name="文本框 16">
                  <a:extLst>
                    <a:ext uri="{FF2B5EF4-FFF2-40B4-BE49-F238E27FC236}">
                      <a16:creationId xmlns:a16="http://schemas.microsoft.com/office/drawing/2014/main" id="{8BC0C53C-7EB3-445E-BAC4-2ADF92218297}"/>
                    </a:ext>
                  </a:extLst>
                </p:cNvPr>
                <p:cNvSpPr txBox="1">
                  <a:spLocks noRot="1" noChangeAspect="1" noMove="1" noResize="1" noEditPoints="1" noAdjustHandles="1" noChangeArrowheads="1" noChangeShapeType="1" noTextEdit="1"/>
                </p:cNvSpPr>
                <p:nvPr/>
              </p:nvSpPr>
              <p:spPr>
                <a:xfrm>
                  <a:off x="1901238" y="2908732"/>
                  <a:ext cx="518911" cy="215444"/>
                </a:xfrm>
                <a:prstGeom prst="rect">
                  <a:avLst/>
                </a:prstGeom>
                <a:blipFill>
                  <a:blip r:embed="rId3"/>
                  <a:stretch>
                    <a:fillRect l="-21176" t="-25714" r="-8235" b="-51429"/>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B55BC865-E6D9-4C74-8C69-5464CB43E033}"/>
                </a:ext>
              </a:extLst>
            </p:cNvPr>
            <p:cNvCxnSpPr>
              <a:cxnSpLocks/>
              <a:stCxn id="10" idx="2"/>
              <a:endCxn id="17" idx="0"/>
            </p:cNvCxnSpPr>
            <p:nvPr/>
          </p:nvCxnSpPr>
          <p:spPr>
            <a:xfrm flipH="1">
              <a:off x="2160694" y="2605507"/>
              <a:ext cx="2919"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2BDE91C-765A-41D6-803A-48F35065B55C}"/>
                    </a:ext>
                  </a:extLst>
                </p:cNvPr>
                <p:cNvSpPr txBox="1"/>
                <p:nvPr/>
              </p:nvSpPr>
              <p:spPr>
                <a:xfrm>
                  <a:off x="3039763" y="2390063"/>
                  <a:ext cx="69642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oMath>
                  </a14:m>
                  <a:endParaRPr lang="zh-CN" altLang="en-US" sz="1400" b="1">
                    <a:solidFill>
                      <a:srgbClr val="002060"/>
                    </a:solidFill>
                  </a:endParaRPr>
                </a:p>
              </p:txBody>
            </p:sp>
          </mc:Choice>
          <mc:Fallback xmlns="">
            <p:sp>
              <p:nvSpPr>
                <p:cNvPr id="19" name="文本框 18">
                  <a:extLst>
                    <a:ext uri="{FF2B5EF4-FFF2-40B4-BE49-F238E27FC236}">
                      <a16:creationId xmlns:a16="http://schemas.microsoft.com/office/drawing/2014/main" id="{52BDE91C-765A-41D6-803A-48F35065B55C}"/>
                    </a:ext>
                  </a:extLst>
                </p:cNvPr>
                <p:cNvSpPr txBox="1">
                  <a:spLocks noRot="1" noChangeAspect="1" noMove="1" noResize="1" noEditPoints="1" noAdjustHandles="1" noChangeArrowheads="1" noChangeShapeType="1" noTextEdit="1"/>
                </p:cNvSpPr>
                <p:nvPr/>
              </p:nvSpPr>
              <p:spPr>
                <a:xfrm>
                  <a:off x="3039763" y="2390063"/>
                  <a:ext cx="696420" cy="215444"/>
                </a:xfrm>
                <a:prstGeom prst="rect">
                  <a:avLst/>
                </a:prstGeom>
                <a:blipFill>
                  <a:blip r:embed="rId4"/>
                  <a:stretch>
                    <a:fillRect l="-15652" t="-25714" r="-1130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4431B15-E253-4C7E-A009-EE08650D485B}"/>
                    </a:ext>
                  </a:extLst>
                </p:cNvPr>
                <p:cNvSpPr txBox="1"/>
                <p:nvPr/>
              </p:nvSpPr>
              <p:spPr>
                <a:xfrm>
                  <a:off x="3154454" y="2908732"/>
                  <a:ext cx="48361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m:t>
                      </m:r>
                    </m:oMath>
                  </a14:m>
                  <a:endParaRPr lang="en-US" altLang="zh-CN" sz="1400" b="1">
                    <a:solidFill>
                      <a:srgbClr val="002060"/>
                    </a:solidFill>
                  </a:endParaRPr>
                </a:p>
              </p:txBody>
            </p:sp>
          </mc:Choice>
          <mc:Fallback xmlns="">
            <p:sp>
              <p:nvSpPr>
                <p:cNvPr id="20" name="文本框 19">
                  <a:extLst>
                    <a:ext uri="{FF2B5EF4-FFF2-40B4-BE49-F238E27FC236}">
                      <a16:creationId xmlns:a16="http://schemas.microsoft.com/office/drawing/2014/main" id="{E4431B15-E253-4C7E-A009-EE08650D485B}"/>
                    </a:ext>
                  </a:extLst>
                </p:cNvPr>
                <p:cNvSpPr txBox="1">
                  <a:spLocks noRot="1" noChangeAspect="1" noMove="1" noResize="1" noEditPoints="1" noAdjustHandles="1" noChangeArrowheads="1" noChangeShapeType="1" noTextEdit="1"/>
                </p:cNvSpPr>
                <p:nvPr/>
              </p:nvSpPr>
              <p:spPr>
                <a:xfrm>
                  <a:off x="3154454" y="2908732"/>
                  <a:ext cx="483612" cy="215444"/>
                </a:xfrm>
                <a:prstGeom prst="rect">
                  <a:avLst/>
                </a:prstGeom>
                <a:blipFill>
                  <a:blip r:embed="rId5"/>
                  <a:stretch>
                    <a:fillRect l="-22500" t="-25714" r="-15000" b="-51429"/>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2035259F-5E6B-4087-8E79-D80476DBE00C}"/>
                </a:ext>
              </a:extLst>
            </p:cNvPr>
            <p:cNvCxnSpPr>
              <a:cxnSpLocks/>
              <a:stCxn id="19" idx="2"/>
              <a:endCxn id="20" idx="0"/>
            </p:cNvCxnSpPr>
            <p:nvPr/>
          </p:nvCxnSpPr>
          <p:spPr>
            <a:xfrm>
              <a:off x="3387973" y="2605507"/>
              <a:ext cx="8287"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BA3500E-32D7-4D12-A550-A5DABCB59D80}"/>
                    </a:ext>
                  </a:extLst>
                </p:cNvPr>
                <p:cNvSpPr txBox="1"/>
                <p:nvPr/>
              </p:nvSpPr>
              <p:spPr>
                <a:xfrm>
                  <a:off x="819203" y="2388745"/>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𝜸</m:t>
                      </m:r>
                    </m:oMath>
                  </a14:m>
                  <a:r>
                    <a:rPr lang="zh-CN" altLang="en-US" sz="1600" b="1">
                      <a:solidFill>
                        <a:schemeClr val="accent2">
                          <a:lumMod val="50000"/>
                        </a:schemeClr>
                      </a:solidFill>
                    </a:rPr>
                    <a:t>类规则</a:t>
                  </a:r>
                </a:p>
              </p:txBody>
            </p:sp>
          </mc:Choice>
          <mc:Fallback xmlns="">
            <p:sp>
              <p:nvSpPr>
                <p:cNvPr id="31" name="文本框 30">
                  <a:extLst>
                    <a:ext uri="{FF2B5EF4-FFF2-40B4-BE49-F238E27FC236}">
                      <a16:creationId xmlns:a16="http://schemas.microsoft.com/office/drawing/2014/main" id="{0BA3500E-32D7-4D12-A550-A5DABCB59D80}"/>
                    </a:ext>
                  </a:extLst>
                </p:cNvPr>
                <p:cNvSpPr txBox="1">
                  <a:spLocks noRot="1" noChangeAspect="1" noMove="1" noResize="1" noEditPoints="1" noAdjustHandles="1" noChangeArrowheads="1" noChangeShapeType="1" noTextEdit="1"/>
                </p:cNvSpPr>
                <p:nvPr/>
              </p:nvSpPr>
              <p:spPr>
                <a:xfrm>
                  <a:off x="819203" y="2388745"/>
                  <a:ext cx="607186" cy="584775"/>
                </a:xfrm>
                <a:prstGeom prst="rect">
                  <a:avLst/>
                </a:prstGeom>
                <a:blipFill>
                  <a:blip r:embed="rId6"/>
                  <a:stretch>
                    <a:fillRect l="-5000" t="-3125" r="-2000" b="-12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07169D6F-2DB0-48BD-AEA4-37FA42C1252E}"/>
                  </a:ext>
                </a:extLst>
              </p:cNvPr>
              <p:cNvSpPr txBox="1"/>
              <p:nvPr/>
            </p:nvSpPr>
            <p:spPr>
              <a:xfrm>
                <a:off x="2206149" y="1851618"/>
                <a:ext cx="1667227" cy="215444"/>
              </a:xfrm>
              <a:prstGeom prst="rect">
                <a:avLst/>
              </a:prstGeom>
              <a:solidFill>
                <a:schemeClr val="accent4">
                  <a:lumMod val="20000"/>
                  <a:lumOff val="80000"/>
                </a:schemeClr>
              </a:solidFill>
            </p:spPr>
            <p:txBody>
              <a:bodyPr wrap="square" lIns="72000" tIns="0" rIns="72000" bIns="0"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r>
                  <a:rPr lang="zh-CN" altLang="en-US" sz="1400" b="1">
                    <a:solidFill>
                      <a:schemeClr val="accent2">
                        <a:lumMod val="50000"/>
                      </a:schemeClr>
                    </a:solidFill>
                  </a:rPr>
                  <a:t>是任意的常量符号</a:t>
                </a:r>
              </a:p>
            </p:txBody>
          </p:sp>
        </mc:Choice>
        <mc:Fallback xmlns="">
          <p:sp>
            <p:nvSpPr>
              <p:cNvPr id="36" name="文本框 35">
                <a:extLst>
                  <a:ext uri="{FF2B5EF4-FFF2-40B4-BE49-F238E27FC236}">
                    <a16:creationId xmlns:a16="http://schemas.microsoft.com/office/drawing/2014/main" id="{07169D6F-2DB0-48BD-AEA4-37FA42C1252E}"/>
                  </a:ext>
                </a:extLst>
              </p:cNvPr>
              <p:cNvSpPr txBox="1">
                <a:spLocks noRot="1" noChangeAspect="1" noMove="1" noResize="1" noEditPoints="1" noAdjustHandles="1" noChangeArrowheads="1" noChangeShapeType="1" noTextEdit="1"/>
              </p:cNvSpPr>
              <p:nvPr/>
            </p:nvSpPr>
            <p:spPr>
              <a:xfrm>
                <a:off x="2206149" y="1851618"/>
                <a:ext cx="1667227" cy="215444"/>
              </a:xfrm>
              <a:prstGeom prst="rect">
                <a:avLst/>
              </a:prstGeom>
              <a:blipFill>
                <a:blip r:embed="rId7"/>
                <a:stretch>
                  <a:fillRect t="-28571" r="-1465" b="-51429"/>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E554EEE3-5763-4241-91D3-03DEA1EABB01}"/>
              </a:ext>
            </a:extLst>
          </p:cNvPr>
          <p:cNvGrpSpPr/>
          <p:nvPr/>
        </p:nvGrpSpPr>
        <p:grpSpPr>
          <a:xfrm>
            <a:off x="4924425" y="935307"/>
            <a:ext cx="3219886" cy="1224877"/>
            <a:chOff x="720587" y="2293522"/>
            <a:chExt cx="3219886" cy="1224877"/>
          </a:xfrm>
        </p:grpSpPr>
        <p:sp>
          <p:nvSpPr>
            <p:cNvPr id="38" name="矩形: 圆角 37">
              <a:extLst>
                <a:ext uri="{FF2B5EF4-FFF2-40B4-BE49-F238E27FC236}">
                  <a16:creationId xmlns:a16="http://schemas.microsoft.com/office/drawing/2014/main" id="{F8317934-3CDF-4830-B187-5935921F60A1}"/>
                </a:ext>
              </a:extLst>
            </p:cNvPr>
            <p:cNvSpPr/>
            <p:nvPr/>
          </p:nvSpPr>
          <p:spPr>
            <a:xfrm>
              <a:off x="720587" y="2293522"/>
              <a:ext cx="3219886" cy="1224877"/>
            </a:xfrm>
            <a:prstGeom prst="roundRect">
              <a:avLst>
                <a:gd name="adj" fmla="val 12011"/>
              </a:avLst>
            </a:prstGeom>
            <a:solidFill>
              <a:schemeClr val="accent2">
                <a:lumMod val="20000"/>
                <a:lumOff val="8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2438312-B407-4210-8874-EADBC05DBD0A}"/>
                    </a:ext>
                  </a:extLst>
                </p:cNvPr>
                <p:cNvSpPr txBox="1"/>
                <p:nvPr/>
              </p:nvSpPr>
              <p:spPr>
                <a:xfrm>
                  <a:off x="1771142" y="2390063"/>
                  <a:ext cx="78494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oMath>
                  </a14:m>
                  <a:endParaRPr lang="zh-CN" altLang="en-US" sz="1400" b="1">
                    <a:solidFill>
                      <a:srgbClr val="002060"/>
                    </a:solidFill>
                  </a:endParaRPr>
                </a:p>
              </p:txBody>
            </p:sp>
          </mc:Choice>
          <mc:Fallback xmlns="">
            <p:sp>
              <p:nvSpPr>
                <p:cNvPr id="39" name="文本框 38">
                  <a:extLst>
                    <a:ext uri="{FF2B5EF4-FFF2-40B4-BE49-F238E27FC236}">
                      <a16:creationId xmlns:a16="http://schemas.microsoft.com/office/drawing/2014/main" id="{F2438312-B407-4210-8874-EADBC05DBD0A}"/>
                    </a:ext>
                  </a:extLst>
                </p:cNvPr>
                <p:cNvSpPr txBox="1">
                  <a:spLocks noRot="1" noChangeAspect="1" noMove="1" noResize="1" noEditPoints="1" noAdjustHandles="1" noChangeArrowheads="1" noChangeShapeType="1" noTextEdit="1"/>
                </p:cNvSpPr>
                <p:nvPr/>
              </p:nvSpPr>
              <p:spPr>
                <a:xfrm>
                  <a:off x="1771142" y="2390063"/>
                  <a:ext cx="784942" cy="215444"/>
                </a:xfrm>
                <a:prstGeom prst="rect">
                  <a:avLst/>
                </a:prstGeom>
                <a:blipFill>
                  <a:blip r:embed="rId8"/>
                  <a:stretch>
                    <a:fillRect l="-13953"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E95B1948-88CF-4F34-A479-AC01836E394C}"/>
                    </a:ext>
                  </a:extLst>
                </p:cNvPr>
                <p:cNvSpPr txBox="1"/>
                <p:nvPr/>
              </p:nvSpPr>
              <p:spPr>
                <a:xfrm>
                  <a:off x="1901238" y="2908732"/>
                  <a:ext cx="518911"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m:t>
                      </m:r>
                    </m:oMath>
                  </a14:m>
                  <a:endParaRPr lang="en-US" altLang="zh-CN" sz="1400" b="1">
                    <a:solidFill>
                      <a:srgbClr val="002060"/>
                    </a:solidFill>
                  </a:endParaRPr>
                </a:p>
              </p:txBody>
            </p:sp>
          </mc:Choice>
          <mc:Fallback xmlns="">
            <p:sp>
              <p:nvSpPr>
                <p:cNvPr id="40" name="文本框 39">
                  <a:extLst>
                    <a:ext uri="{FF2B5EF4-FFF2-40B4-BE49-F238E27FC236}">
                      <a16:creationId xmlns:a16="http://schemas.microsoft.com/office/drawing/2014/main" id="{E95B1948-88CF-4F34-A479-AC01836E394C}"/>
                    </a:ext>
                  </a:extLst>
                </p:cNvPr>
                <p:cNvSpPr txBox="1">
                  <a:spLocks noRot="1" noChangeAspect="1" noMove="1" noResize="1" noEditPoints="1" noAdjustHandles="1" noChangeArrowheads="1" noChangeShapeType="1" noTextEdit="1"/>
                </p:cNvSpPr>
                <p:nvPr/>
              </p:nvSpPr>
              <p:spPr>
                <a:xfrm>
                  <a:off x="1901238" y="2908732"/>
                  <a:ext cx="518911" cy="215444"/>
                </a:xfrm>
                <a:prstGeom prst="rect">
                  <a:avLst/>
                </a:prstGeom>
                <a:blipFill>
                  <a:blip r:embed="rId9"/>
                  <a:stretch>
                    <a:fillRect l="-20930" t="-25000" r="-6977" b="-47222"/>
                  </a:stretch>
                </a:blipFill>
              </p:spPr>
              <p:txBody>
                <a:bodyPr/>
                <a:lstStyle/>
                <a:p>
                  <a:r>
                    <a:rPr lang="zh-CN" altLang="en-US">
                      <a:noFill/>
                    </a:rPr>
                    <a:t> </a:t>
                  </a:r>
                </a:p>
              </p:txBody>
            </p:sp>
          </mc:Fallback>
        </mc:AlternateContent>
        <p:cxnSp>
          <p:nvCxnSpPr>
            <p:cNvPr id="41" name="直接连接符 40">
              <a:extLst>
                <a:ext uri="{FF2B5EF4-FFF2-40B4-BE49-F238E27FC236}">
                  <a16:creationId xmlns:a16="http://schemas.microsoft.com/office/drawing/2014/main" id="{A83E656A-5461-4FB0-A3E7-8FBADC994689}"/>
                </a:ext>
              </a:extLst>
            </p:cNvPr>
            <p:cNvCxnSpPr>
              <a:cxnSpLocks/>
              <a:stCxn id="39" idx="2"/>
              <a:endCxn id="40" idx="0"/>
            </p:cNvCxnSpPr>
            <p:nvPr/>
          </p:nvCxnSpPr>
          <p:spPr>
            <a:xfrm flipH="1">
              <a:off x="2160694" y="2605507"/>
              <a:ext cx="2919"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011B0CC-9123-486E-8B29-7C5FDBE7FCFB}"/>
                    </a:ext>
                  </a:extLst>
                </p:cNvPr>
                <p:cNvSpPr txBox="1"/>
                <p:nvPr/>
              </p:nvSpPr>
              <p:spPr>
                <a:xfrm>
                  <a:off x="3021910" y="2390063"/>
                  <a:ext cx="74748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a:t>
                  </a:r>
                  <a14:m>
                    <m:oMath xmlns:m="http://schemas.openxmlformats.org/officeDocument/2006/math">
                      <m:r>
                        <a:rPr lang="en-US" altLang="zh-CN" sz="1400" b="1" i="0"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oMath>
                  </a14:m>
                  <a:endParaRPr lang="zh-CN" altLang="en-US" sz="1400" b="1">
                    <a:solidFill>
                      <a:srgbClr val="002060"/>
                    </a:solidFill>
                  </a:endParaRPr>
                </a:p>
              </p:txBody>
            </p:sp>
          </mc:Choice>
          <mc:Fallback xmlns="">
            <p:sp>
              <p:nvSpPr>
                <p:cNvPr id="42" name="文本框 41">
                  <a:extLst>
                    <a:ext uri="{FF2B5EF4-FFF2-40B4-BE49-F238E27FC236}">
                      <a16:creationId xmlns:a16="http://schemas.microsoft.com/office/drawing/2014/main" id="{5011B0CC-9123-486E-8B29-7C5FDBE7FCFB}"/>
                    </a:ext>
                  </a:extLst>
                </p:cNvPr>
                <p:cNvSpPr txBox="1">
                  <a:spLocks noRot="1" noChangeAspect="1" noMove="1" noResize="1" noEditPoints="1" noAdjustHandles="1" noChangeArrowheads="1" noChangeShapeType="1" noTextEdit="1"/>
                </p:cNvSpPr>
                <p:nvPr/>
              </p:nvSpPr>
              <p:spPr>
                <a:xfrm>
                  <a:off x="3021910" y="2390063"/>
                  <a:ext cx="747483" cy="215444"/>
                </a:xfrm>
                <a:prstGeom prst="rect">
                  <a:avLst/>
                </a:prstGeom>
                <a:blipFill>
                  <a:blip r:embed="rId10"/>
                  <a:stretch>
                    <a:fillRect l="-14634" t="-25000" r="-4878"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86A61911-5082-4FDE-ACD8-71A3900AA582}"/>
                    </a:ext>
                  </a:extLst>
                </p:cNvPr>
                <p:cNvSpPr txBox="1"/>
                <p:nvPr/>
              </p:nvSpPr>
              <p:spPr>
                <a:xfrm>
                  <a:off x="3154454" y="2908732"/>
                  <a:ext cx="48361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m:t>
                      </m:r>
                    </m:oMath>
                  </a14:m>
                  <a:endParaRPr lang="en-US" altLang="zh-CN" sz="1400" b="1">
                    <a:solidFill>
                      <a:srgbClr val="002060"/>
                    </a:solidFill>
                  </a:endParaRPr>
                </a:p>
              </p:txBody>
            </p:sp>
          </mc:Choice>
          <mc:Fallback xmlns="">
            <p:sp>
              <p:nvSpPr>
                <p:cNvPr id="43" name="文本框 42">
                  <a:extLst>
                    <a:ext uri="{FF2B5EF4-FFF2-40B4-BE49-F238E27FC236}">
                      <a16:creationId xmlns:a16="http://schemas.microsoft.com/office/drawing/2014/main" id="{86A61911-5082-4FDE-ACD8-71A3900AA582}"/>
                    </a:ext>
                  </a:extLst>
                </p:cNvPr>
                <p:cNvSpPr txBox="1">
                  <a:spLocks noRot="1" noChangeAspect="1" noMove="1" noResize="1" noEditPoints="1" noAdjustHandles="1" noChangeArrowheads="1" noChangeShapeType="1" noTextEdit="1"/>
                </p:cNvSpPr>
                <p:nvPr/>
              </p:nvSpPr>
              <p:spPr>
                <a:xfrm>
                  <a:off x="3154454" y="2908732"/>
                  <a:ext cx="483612" cy="215444"/>
                </a:xfrm>
                <a:prstGeom prst="rect">
                  <a:avLst/>
                </a:prstGeom>
                <a:blipFill>
                  <a:blip r:embed="rId11"/>
                  <a:stretch>
                    <a:fillRect l="-22785" t="-25000" r="-17722" b="-47222"/>
                  </a:stretch>
                </a:blipFill>
              </p:spPr>
              <p:txBody>
                <a:bodyPr/>
                <a:lstStyle/>
                <a:p>
                  <a:r>
                    <a:rPr lang="zh-CN" altLang="en-US">
                      <a:noFill/>
                    </a:rPr>
                    <a:t> </a:t>
                  </a:r>
                </a:p>
              </p:txBody>
            </p:sp>
          </mc:Fallback>
        </mc:AlternateContent>
        <p:cxnSp>
          <p:nvCxnSpPr>
            <p:cNvPr id="44" name="直接连接符 43">
              <a:extLst>
                <a:ext uri="{FF2B5EF4-FFF2-40B4-BE49-F238E27FC236}">
                  <a16:creationId xmlns:a16="http://schemas.microsoft.com/office/drawing/2014/main" id="{9F29D936-8C81-4118-8749-2E777291053E}"/>
                </a:ext>
              </a:extLst>
            </p:cNvPr>
            <p:cNvCxnSpPr>
              <a:cxnSpLocks/>
              <a:stCxn id="42" idx="2"/>
              <a:endCxn id="43" idx="0"/>
            </p:cNvCxnSpPr>
            <p:nvPr/>
          </p:nvCxnSpPr>
          <p:spPr>
            <a:xfrm>
              <a:off x="3395652" y="2605507"/>
              <a:ext cx="60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836CE14-0E5F-4DFD-8E97-1774076FD5AE}"/>
                    </a:ext>
                  </a:extLst>
                </p:cNvPr>
                <p:cNvSpPr txBox="1"/>
                <p:nvPr/>
              </p:nvSpPr>
              <p:spPr>
                <a:xfrm>
                  <a:off x="819203" y="2388745"/>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𝜹</m:t>
                      </m:r>
                    </m:oMath>
                  </a14:m>
                  <a:r>
                    <a:rPr lang="zh-CN" altLang="en-US" sz="1600" b="1">
                      <a:solidFill>
                        <a:schemeClr val="accent2">
                          <a:lumMod val="50000"/>
                        </a:schemeClr>
                      </a:solidFill>
                    </a:rPr>
                    <a:t>类规则</a:t>
                  </a:r>
                </a:p>
              </p:txBody>
            </p:sp>
          </mc:Choice>
          <mc:Fallback xmlns="">
            <p:sp>
              <p:nvSpPr>
                <p:cNvPr id="45" name="文本框 44">
                  <a:extLst>
                    <a:ext uri="{FF2B5EF4-FFF2-40B4-BE49-F238E27FC236}">
                      <a16:creationId xmlns:a16="http://schemas.microsoft.com/office/drawing/2014/main" id="{F836CE14-0E5F-4DFD-8E97-1774076FD5AE}"/>
                    </a:ext>
                  </a:extLst>
                </p:cNvPr>
                <p:cNvSpPr txBox="1">
                  <a:spLocks noRot="1" noChangeAspect="1" noMove="1" noResize="1" noEditPoints="1" noAdjustHandles="1" noChangeArrowheads="1" noChangeShapeType="1" noTextEdit="1"/>
                </p:cNvSpPr>
                <p:nvPr/>
              </p:nvSpPr>
              <p:spPr>
                <a:xfrm>
                  <a:off x="819203" y="2388745"/>
                  <a:ext cx="607186" cy="584775"/>
                </a:xfrm>
                <a:prstGeom prst="rect">
                  <a:avLst/>
                </a:prstGeom>
                <a:blipFill>
                  <a:blip r:embed="rId12"/>
                  <a:stretch>
                    <a:fillRect l="-6000" t="-3125" r="-1000" b="-12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5BFD0944-994F-4FF8-B3E1-1AC301D253D0}"/>
                  </a:ext>
                </a:extLst>
              </p:cNvPr>
              <p:cNvSpPr txBox="1"/>
              <p:nvPr/>
            </p:nvSpPr>
            <p:spPr>
              <a:xfrm>
                <a:off x="5572949" y="1851618"/>
                <a:ext cx="2372077" cy="215444"/>
              </a:xfrm>
              <a:prstGeom prst="rect">
                <a:avLst/>
              </a:prstGeom>
              <a:solidFill>
                <a:schemeClr val="accent4">
                  <a:lumMod val="20000"/>
                  <a:lumOff val="80000"/>
                </a:schemeClr>
              </a:solidFill>
            </p:spPr>
            <p:txBody>
              <a:bodyPr wrap="square" lIns="72000" tIns="0" rIns="72000" bIns="0"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r>
                  <a:rPr lang="zh-CN" altLang="en-US" sz="1400" b="1">
                    <a:solidFill>
                      <a:schemeClr val="accent2">
                        <a:lumMod val="50000"/>
                      </a:schemeClr>
                    </a:solidFill>
                  </a:rPr>
                  <a:t>是这一分支上新的常量符号</a:t>
                </a:r>
              </a:p>
            </p:txBody>
          </p:sp>
        </mc:Choice>
        <mc:Fallback xmlns="">
          <p:sp>
            <p:nvSpPr>
              <p:cNvPr id="46" name="文本框 45">
                <a:extLst>
                  <a:ext uri="{FF2B5EF4-FFF2-40B4-BE49-F238E27FC236}">
                    <a16:creationId xmlns:a16="http://schemas.microsoft.com/office/drawing/2014/main" id="{5BFD0944-994F-4FF8-B3E1-1AC301D253D0}"/>
                  </a:ext>
                </a:extLst>
              </p:cNvPr>
              <p:cNvSpPr txBox="1">
                <a:spLocks noRot="1" noChangeAspect="1" noMove="1" noResize="1" noEditPoints="1" noAdjustHandles="1" noChangeArrowheads="1" noChangeShapeType="1" noTextEdit="1"/>
              </p:cNvSpPr>
              <p:nvPr/>
            </p:nvSpPr>
            <p:spPr>
              <a:xfrm>
                <a:off x="5572949" y="1851618"/>
                <a:ext cx="2372077" cy="215444"/>
              </a:xfrm>
              <a:prstGeom prst="rect">
                <a:avLst/>
              </a:prstGeom>
              <a:blipFill>
                <a:blip r:embed="rId13"/>
                <a:stretch>
                  <a:fillRect t="-28571" r="-1028" b="-51429"/>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EA80FF2D-6318-43B8-8887-D03DAA0052E4}"/>
              </a:ext>
            </a:extLst>
          </p:cNvPr>
          <p:cNvSpPr txBox="1"/>
          <p:nvPr/>
        </p:nvSpPr>
        <p:spPr>
          <a:xfrm>
            <a:off x="999689" y="2454064"/>
            <a:ext cx="7100702" cy="2127505"/>
          </a:xfrm>
          <a:prstGeom prst="rect">
            <a:avLst/>
          </a:prstGeom>
          <a:solidFill>
            <a:schemeClr val="accent4">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rgbClr val="002060"/>
                </a:solidFill>
              </a:rPr>
              <a:t>真值树方法准确地是称为表列方法</a:t>
            </a:r>
            <a:r>
              <a:rPr lang="en-US" altLang="zh-CN" b="1">
                <a:solidFill>
                  <a:srgbClr val="002060"/>
                </a:solidFill>
              </a:rPr>
              <a:t>(Tableaux Method)</a:t>
            </a:r>
          </a:p>
          <a:p>
            <a:pPr marL="742950" lvl="1"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一阶逻辑通常称为逻辑树方法</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rgbClr val="002060"/>
                </a:solidFill>
              </a:rPr>
              <a:t>这里只考虑针对</a:t>
            </a:r>
            <a:r>
              <a:rPr lang="zh-CN" altLang="en-US" b="1">
                <a:solidFill>
                  <a:srgbClr val="C00000"/>
                </a:solidFill>
              </a:rPr>
              <a:t>闭公式</a:t>
            </a:r>
            <a:r>
              <a:rPr lang="zh-CN" altLang="en-US" b="1">
                <a:solidFill>
                  <a:srgbClr val="002060"/>
                </a:solidFill>
              </a:rPr>
              <a:t>（即不含自由变量的一阶公式）的表列方法</a:t>
            </a:r>
            <a:endParaRPr lang="en-US" altLang="zh-CN" b="1">
              <a:solidFill>
                <a:srgbClr val="002060"/>
              </a:solidFill>
            </a:endParaRPr>
          </a:p>
          <a:p>
            <a:pPr marL="742950" lvl="1"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如果要处理自由变量，则面临与后面消解原理相同的问题，需要考虑斯科伦标准型公式，而且需要考虑分支上某些公式的最广合一替换，才能判断分支是否封闭，是否还可展开</a:t>
            </a:r>
          </a:p>
        </p:txBody>
      </p:sp>
    </p:spTree>
    <p:extLst>
      <p:ext uri="{BB962C8B-B14F-4D97-AF65-F5344CB8AC3E}">
        <p14:creationId xmlns:p14="http://schemas.microsoft.com/office/powerpoint/2010/main" val="1763022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8FBDCD9B-732A-4D9D-AC91-314D7B2BBD57}"/>
                  </a:ext>
                </a:extLst>
              </p:cNvPr>
              <p:cNvSpPr txBox="1"/>
              <p:nvPr/>
            </p:nvSpPr>
            <p:spPr>
              <a:xfrm>
                <a:off x="7126317" y="2471489"/>
                <a:ext cx="159506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p:txBody>
          </p:sp>
        </mc:Choice>
        <mc:Fallback xmlns="">
          <p:sp>
            <p:nvSpPr>
              <p:cNvPr id="47" name="文本框 46">
                <a:extLst>
                  <a:ext uri="{FF2B5EF4-FFF2-40B4-BE49-F238E27FC236}">
                    <a16:creationId xmlns:a16="http://schemas.microsoft.com/office/drawing/2014/main" id="{8FBDCD9B-732A-4D9D-AC91-314D7B2BBD57}"/>
                  </a:ext>
                </a:extLst>
              </p:cNvPr>
              <p:cNvSpPr txBox="1">
                <a:spLocks noRot="1" noChangeAspect="1" noMove="1" noResize="1" noEditPoints="1" noAdjustHandles="1" noChangeArrowheads="1" noChangeShapeType="1" noTextEdit="1"/>
              </p:cNvSpPr>
              <p:nvPr/>
            </p:nvSpPr>
            <p:spPr>
              <a:xfrm>
                <a:off x="7126317" y="2471489"/>
                <a:ext cx="1595060" cy="215444"/>
              </a:xfrm>
              <a:prstGeom prst="rect">
                <a:avLst/>
              </a:prstGeom>
              <a:blipFill>
                <a:blip r:embed="rId2"/>
                <a:stretch>
                  <a:fillRect l="-6870"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97C8E28-9426-4CD0-B251-E4D4D13666EE}"/>
                  </a:ext>
                </a:extLst>
              </p:cNvPr>
              <p:cNvSpPr txBox="1"/>
              <p:nvPr/>
            </p:nvSpPr>
            <p:spPr>
              <a:xfrm>
                <a:off x="5949449" y="1799487"/>
                <a:ext cx="1951201" cy="4585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(4)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endParaRPr lang="en-US" altLang="zh-CN" sz="1400" b="1">
                  <a:solidFill>
                    <a:schemeClr val="accent2">
                      <a:lumMod val="50000"/>
                    </a:schemeClr>
                  </a:solidFill>
                </a:endParaRPr>
              </a:p>
              <a:p>
                <a:r>
                  <a:rPr lang="en-US" altLang="zh-CN" sz="1400" b="1">
                    <a:solidFill>
                      <a:schemeClr val="accent2">
                        <a:lumMod val="50000"/>
                      </a:schemeClr>
                    </a:solidFill>
                  </a:rPr>
                  <a:t>(5)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D97C8E28-9426-4CD0-B251-E4D4D13666EE}"/>
                  </a:ext>
                </a:extLst>
              </p:cNvPr>
              <p:cNvSpPr txBox="1">
                <a:spLocks noRot="1" noChangeAspect="1" noMove="1" noResize="1" noEditPoints="1" noAdjustHandles="1" noChangeArrowheads="1" noChangeShapeType="1" noTextEdit="1"/>
              </p:cNvSpPr>
              <p:nvPr/>
            </p:nvSpPr>
            <p:spPr>
              <a:xfrm>
                <a:off x="5949449" y="1799487"/>
                <a:ext cx="1951201" cy="458587"/>
              </a:xfrm>
              <a:prstGeom prst="rect">
                <a:avLst/>
              </a:prstGeom>
              <a:blipFill>
                <a:blip r:embed="rId3"/>
                <a:stretch>
                  <a:fillRect l="-5625" t="-8000"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045332-8033-4C75-94A7-21EDB744EBA6}"/>
                  </a:ext>
                </a:extLst>
              </p:cNvPr>
              <p:cNvSpPr txBox="1"/>
              <p:nvPr/>
            </p:nvSpPr>
            <p:spPr>
              <a:xfrm>
                <a:off x="7133729" y="3104923"/>
                <a:ext cx="1595060"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(21)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a:p>
                <a:r>
                  <a:rPr lang="en-US" altLang="zh-CN" sz="1400" b="1">
                    <a:solidFill>
                      <a:schemeClr val="accent2">
                        <a:lumMod val="50000"/>
                      </a:schemeClr>
                    </a:solidFill>
                  </a:rPr>
                  <a:t>(22)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63" name="文本框 62">
                <a:extLst>
                  <a:ext uri="{FF2B5EF4-FFF2-40B4-BE49-F238E27FC236}">
                    <a16:creationId xmlns:a16="http://schemas.microsoft.com/office/drawing/2014/main" id="{86045332-8033-4C75-94A7-21EDB744EBA6}"/>
                  </a:ext>
                </a:extLst>
              </p:cNvPr>
              <p:cNvSpPr txBox="1">
                <a:spLocks noRot="1" noChangeAspect="1" noMove="1" noResize="1" noEditPoints="1" noAdjustHandles="1" noChangeArrowheads="1" noChangeShapeType="1" noTextEdit="1"/>
              </p:cNvSpPr>
              <p:nvPr/>
            </p:nvSpPr>
            <p:spPr>
              <a:xfrm>
                <a:off x="7133729" y="3104923"/>
                <a:ext cx="1595060" cy="430887"/>
              </a:xfrm>
              <a:prstGeom prst="rect">
                <a:avLst/>
              </a:prstGeom>
              <a:blipFill>
                <a:blip r:embed="rId4"/>
                <a:stretch>
                  <a:fillRect l="-6870"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BAA7D361-ADFF-4676-AF99-220A93644123}"/>
                  </a:ext>
                </a:extLst>
              </p:cNvPr>
              <p:cNvSpPr txBox="1"/>
              <p:nvPr/>
            </p:nvSpPr>
            <p:spPr>
              <a:xfrm>
                <a:off x="7133729" y="2896189"/>
                <a:ext cx="159506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(20)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64" name="文本框 63">
                <a:extLst>
                  <a:ext uri="{FF2B5EF4-FFF2-40B4-BE49-F238E27FC236}">
                    <a16:creationId xmlns:a16="http://schemas.microsoft.com/office/drawing/2014/main" id="{BAA7D361-ADFF-4676-AF99-220A93644123}"/>
                  </a:ext>
                </a:extLst>
              </p:cNvPr>
              <p:cNvSpPr txBox="1">
                <a:spLocks noRot="1" noChangeAspect="1" noMove="1" noResize="1" noEditPoints="1" noAdjustHandles="1" noChangeArrowheads="1" noChangeShapeType="1" noTextEdit="1"/>
              </p:cNvSpPr>
              <p:nvPr/>
            </p:nvSpPr>
            <p:spPr>
              <a:xfrm>
                <a:off x="7133729" y="2896189"/>
                <a:ext cx="1595060" cy="215444"/>
              </a:xfrm>
              <a:prstGeom prst="rect">
                <a:avLst/>
              </a:prstGeom>
              <a:blipFill>
                <a:blip r:embed="rId5"/>
                <a:stretch>
                  <a:fillRect l="-6870"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EDCEB509-A56F-4655-A00F-AB273A19915D}"/>
                  </a:ext>
                </a:extLst>
              </p:cNvPr>
              <p:cNvSpPr txBox="1"/>
              <p:nvPr/>
            </p:nvSpPr>
            <p:spPr>
              <a:xfrm>
                <a:off x="5062146" y="3099361"/>
                <a:ext cx="1708315"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(17)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a:p>
                <a:r>
                  <a:rPr lang="en-US" altLang="zh-CN" sz="1400" b="1">
                    <a:solidFill>
                      <a:schemeClr val="accent2">
                        <a:lumMod val="50000"/>
                      </a:schemeClr>
                    </a:solidFill>
                  </a:rPr>
                  <a:t>(18)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62" name="文本框 61">
                <a:extLst>
                  <a:ext uri="{FF2B5EF4-FFF2-40B4-BE49-F238E27FC236}">
                    <a16:creationId xmlns:a16="http://schemas.microsoft.com/office/drawing/2014/main" id="{EDCEB509-A56F-4655-A00F-AB273A19915D}"/>
                  </a:ext>
                </a:extLst>
              </p:cNvPr>
              <p:cNvSpPr txBox="1">
                <a:spLocks noRot="1" noChangeAspect="1" noMove="1" noResize="1" noEditPoints="1" noAdjustHandles="1" noChangeArrowheads="1" noChangeShapeType="1" noTextEdit="1"/>
              </p:cNvSpPr>
              <p:nvPr/>
            </p:nvSpPr>
            <p:spPr>
              <a:xfrm>
                <a:off x="5062146" y="3099361"/>
                <a:ext cx="1708315" cy="430887"/>
              </a:xfrm>
              <a:prstGeom prst="rect">
                <a:avLst/>
              </a:prstGeom>
              <a:blipFill>
                <a:blip r:embed="rId6"/>
                <a:stretch>
                  <a:fillRect l="-6406" t="-12676" b="-23944"/>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solidFill>
                  <a:schemeClr val="bg1"/>
                </a:solidFill>
                <a:latin typeface="楷体" panose="02010609060101010101" pitchFamily="49" charset="-122"/>
                <a:ea typeface="楷体" panose="02010609060101010101" pitchFamily="49" charset="-122"/>
              </a:rPr>
              <a:t>一阶逻辑真值树方法举例</a:t>
            </a:r>
            <a:r>
              <a:rPr lang="en-US" altLang="zh-CN" sz="1200" baseline="30000">
                <a:solidFill>
                  <a:schemeClr val="bg1"/>
                </a:solidFill>
                <a:latin typeface="楷体" panose="02010609060101010101" pitchFamily="49" charset="-122"/>
                <a:ea typeface="楷体" panose="02010609060101010101" pitchFamily="49" charset="-122"/>
              </a:rPr>
              <a:t>*</a:t>
            </a:r>
            <a:endParaRPr lang="zh-CN" altLang="en-US" sz="1200">
              <a:solidFill>
                <a:schemeClr val="bg1"/>
              </a:solidFill>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E1836F3-F2F8-4AB3-86D8-BF4AF18ACB80}"/>
                  </a:ext>
                </a:extLst>
              </p:cNvPr>
              <p:cNvSpPr txBox="1"/>
              <p:nvPr/>
            </p:nvSpPr>
            <p:spPr>
              <a:xfrm>
                <a:off x="1043399" y="775747"/>
                <a:ext cx="5933663" cy="404983"/>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oMath>
                </a14:m>
                <a:r>
                  <a:rPr lang="zh-CN" altLang="en-US" b="1">
                    <a:solidFill>
                      <a:schemeClr val="accent2">
                        <a:lumMod val="50000"/>
                      </a:schemeClr>
                    </a:solidFill>
                  </a:rPr>
                  <a:t>是永真式</a:t>
                </a:r>
              </a:p>
            </p:txBody>
          </p:sp>
        </mc:Choice>
        <mc:Fallback xmlns="">
          <p:sp>
            <p:nvSpPr>
              <p:cNvPr id="8" name="文本框 7">
                <a:extLst>
                  <a:ext uri="{FF2B5EF4-FFF2-40B4-BE49-F238E27FC236}">
                    <a16:creationId xmlns:a16="http://schemas.microsoft.com/office/drawing/2014/main" id="{9E1836F3-F2F8-4AB3-86D8-BF4AF18ACB80}"/>
                  </a:ext>
                </a:extLst>
              </p:cNvPr>
              <p:cNvSpPr txBox="1">
                <a:spLocks noRot="1" noChangeAspect="1" noMove="1" noResize="1" noEditPoints="1" noAdjustHandles="1" noChangeArrowheads="1" noChangeShapeType="1" noTextEdit="1"/>
              </p:cNvSpPr>
              <p:nvPr/>
            </p:nvSpPr>
            <p:spPr>
              <a:xfrm>
                <a:off x="1043399" y="775747"/>
                <a:ext cx="5933663" cy="404983"/>
              </a:xfrm>
              <a:prstGeom prst="rect">
                <a:avLst/>
              </a:prstGeom>
              <a:blipFill>
                <a:blip r:embed="rId7"/>
                <a:stretch>
                  <a:fillRect l="-821" t="-1493" r="-821" b="-194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C8A9FC8-A626-4AB8-95DE-A8A259BF288F}"/>
                  </a:ext>
                </a:extLst>
              </p:cNvPr>
              <p:cNvSpPr txBox="1"/>
              <p:nvPr/>
            </p:nvSpPr>
            <p:spPr>
              <a:xfrm>
                <a:off x="2671553" y="1335363"/>
                <a:ext cx="3719721" cy="243143"/>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CC8A9FC8-A626-4AB8-95DE-A8A259BF288F}"/>
                  </a:ext>
                </a:extLst>
              </p:cNvPr>
              <p:cNvSpPr txBox="1">
                <a:spLocks noRot="1" noChangeAspect="1" noMove="1" noResize="1" noEditPoints="1" noAdjustHandles="1" noChangeArrowheads="1" noChangeShapeType="1" noTextEdit="1"/>
              </p:cNvSpPr>
              <p:nvPr/>
            </p:nvSpPr>
            <p:spPr>
              <a:xfrm>
                <a:off x="2671553" y="1335363"/>
                <a:ext cx="3719721" cy="243143"/>
              </a:xfrm>
              <a:prstGeom prst="rect">
                <a:avLst/>
              </a:prstGeom>
              <a:blipFill>
                <a:blip r:embed="rId8"/>
                <a:stretch>
                  <a:fillRect l="-2951" t="-15000"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83F789-7895-43DF-B57F-409736429792}"/>
                  </a:ext>
                </a:extLst>
              </p:cNvPr>
              <p:cNvSpPr txBox="1"/>
              <p:nvPr/>
            </p:nvSpPr>
            <p:spPr>
              <a:xfrm>
                <a:off x="1157079" y="1797326"/>
                <a:ext cx="1951202" cy="4585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endParaRPr lang="en-US" altLang="zh-CN" sz="1400" b="1">
                  <a:solidFill>
                    <a:schemeClr val="accent2">
                      <a:lumMod val="50000"/>
                    </a:schemeClr>
                  </a:solidFill>
                </a:endParaRPr>
              </a:p>
              <a:p>
                <a:r>
                  <a:rPr lang="en-US" altLang="zh-CN" sz="1400" b="1">
                    <a:solidFill>
                      <a:schemeClr val="accent2">
                        <a:lumMod val="50000"/>
                      </a:schemeClr>
                    </a:solidFill>
                  </a:rPr>
                  <a:t>(3)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2183F789-7895-43DF-B57F-409736429792}"/>
                  </a:ext>
                </a:extLst>
              </p:cNvPr>
              <p:cNvSpPr txBox="1">
                <a:spLocks noRot="1" noChangeAspect="1" noMove="1" noResize="1" noEditPoints="1" noAdjustHandles="1" noChangeArrowheads="1" noChangeShapeType="1" noTextEdit="1"/>
              </p:cNvSpPr>
              <p:nvPr/>
            </p:nvSpPr>
            <p:spPr>
              <a:xfrm>
                <a:off x="1157079" y="1797326"/>
                <a:ext cx="1951202" cy="458587"/>
              </a:xfrm>
              <a:prstGeom prst="rect">
                <a:avLst/>
              </a:prstGeom>
              <a:blipFill>
                <a:blip r:embed="rId9"/>
                <a:stretch>
                  <a:fillRect l="-5625" t="-8000" b="-2400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60ADBB0-0C34-4414-AA4B-E082C039BEE4}"/>
              </a:ext>
            </a:extLst>
          </p:cNvPr>
          <p:cNvSpPr txBox="1"/>
          <p:nvPr/>
        </p:nvSpPr>
        <p:spPr>
          <a:xfrm>
            <a:off x="6148388" y="1370125"/>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0E611D7-6C96-4CDE-96E7-6C39AD79E613}"/>
                  </a:ext>
                </a:extLst>
              </p:cNvPr>
              <p:cNvSpPr txBox="1"/>
              <p:nvPr/>
            </p:nvSpPr>
            <p:spPr>
              <a:xfrm>
                <a:off x="1157079" y="2245439"/>
                <a:ext cx="1951202"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a:p>
                <a:r>
                  <a:rPr lang="en-US" altLang="zh-CN" sz="1400" b="1">
                    <a:solidFill>
                      <a:schemeClr val="accent2">
                        <a:lumMod val="50000"/>
                      </a:schemeClr>
                    </a:solidFill>
                  </a:rPr>
                  <a:t>(7)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D0E611D7-6C96-4CDE-96E7-6C39AD79E613}"/>
                  </a:ext>
                </a:extLst>
              </p:cNvPr>
              <p:cNvSpPr txBox="1">
                <a:spLocks noRot="1" noChangeAspect="1" noMove="1" noResize="1" noEditPoints="1" noAdjustHandles="1" noChangeArrowheads="1" noChangeShapeType="1" noTextEdit="1"/>
              </p:cNvSpPr>
              <p:nvPr/>
            </p:nvSpPr>
            <p:spPr>
              <a:xfrm>
                <a:off x="1157079" y="2245439"/>
                <a:ext cx="1951202" cy="430887"/>
              </a:xfrm>
              <a:prstGeom prst="rect">
                <a:avLst/>
              </a:prstGeom>
              <a:blipFill>
                <a:blip r:embed="rId10"/>
                <a:stretch>
                  <a:fillRect l="-5625" t="-12676" b="-2394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12CC42C-C187-4964-81B8-4BCAB2EDE9AE}"/>
              </a:ext>
            </a:extLst>
          </p:cNvPr>
          <p:cNvSpPr txBox="1"/>
          <p:nvPr/>
        </p:nvSpPr>
        <p:spPr>
          <a:xfrm>
            <a:off x="2865395" y="2040470"/>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4981250-8847-4C0E-BCA4-1500FB166AD8}"/>
                  </a:ext>
                </a:extLst>
              </p:cNvPr>
              <p:cNvSpPr txBox="1"/>
              <p:nvPr/>
            </p:nvSpPr>
            <p:spPr>
              <a:xfrm>
                <a:off x="1157079" y="2672143"/>
                <a:ext cx="195120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(8)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14981250-8847-4C0E-BCA4-1500FB166AD8}"/>
                  </a:ext>
                </a:extLst>
              </p:cNvPr>
              <p:cNvSpPr txBox="1">
                <a:spLocks noRot="1" noChangeAspect="1" noMove="1" noResize="1" noEditPoints="1" noAdjustHandles="1" noChangeArrowheads="1" noChangeShapeType="1" noTextEdit="1"/>
              </p:cNvSpPr>
              <p:nvPr/>
            </p:nvSpPr>
            <p:spPr>
              <a:xfrm>
                <a:off x="1157079" y="2672143"/>
                <a:ext cx="1951202" cy="215444"/>
              </a:xfrm>
              <a:prstGeom prst="rect">
                <a:avLst/>
              </a:prstGeom>
              <a:blipFill>
                <a:blip r:embed="rId11"/>
                <a:stretch>
                  <a:fillRect l="-5625" t="-25000" b="-47222"/>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C3954B89-C644-4C46-913C-1286C5B13E74}"/>
              </a:ext>
            </a:extLst>
          </p:cNvPr>
          <p:cNvSpPr txBox="1"/>
          <p:nvPr/>
        </p:nvSpPr>
        <p:spPr>
          <a:xfrm>
            <a:off x="2865395" y="1809517"/>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F8603D8-D0D6-42C1-A106-613E3AD74E85}"/>
                  </a:ext>
                </a:extLst>
              </p:cNvPr>
              <p:cNvSpPr txBox="1"/>
              <p:nvPr/>
            </p:nvSpPr>
            <p:spPr>
              <a:xfrm>
                <a:off x="1157079" y="2887587"/>
                <a:ext cx="1951202"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(9)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a:p>
                <a:r>
                  <a:rPr lang="en-US" altLang="zh-CN" sz="1400" b="1">
                    <a:solidFill>
                      <a:schemeClr val="accent2">
                        <a:lumMod val="50000"/>
                      </a:schemeClr>
                    </a:solidFill>
                  </a:rPr>
                  <a:t>(10)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EF8603D8-D0D6-42C1-A106-613E3AD74E85}"/>
                  </a:ext>
                </a:extLst>
              </p:cNvPr>
              <p:cNvSpPr txBox="1">
                <a:spLocks noRot="1" noChangeAspect="1" noMove="1" noResize="1" noEditPoints="1" noAdjustHandles="1" noChangeArrowheads="1" noChangeShapeType="1" noTextEdit="1"/>
              </p:cNvSpPr>
              <p:nvPr/>
            </p:nvSpPr>
            <p:spPr>
              <a:xfrm>
                <a:off x="1157079" y="2887587"/>
                <a:ext cx="1951202" cy="430887"/>
              </a:xfrm>
              <a:prstGeom prst="rect">
                <a:avLst/>
              </a:prstGeom>
              <a:blipFill>
                <a:blip r:embed="rId12"/>
                <a:stretch>
                  <a:fillRect l="-5625" t="-14286"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54FC57C-F8D6-4F46-9B85-B3940B682EE3}"/>
                  </a:ext>
                </a:extLst>
              </p:cNvPr>
              <p:cNvSpPr txBox="1"/>
              <p:nvPr/>
            </p:nvSpPr>
            <p:spPr>
              <a:xfrm>
                <a:off x="499853" y="3648838"/>
                <a:ext cx="119476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954FC57C-F8D6-4F46-9B85-B3940B682EE3}"/>
                  </a:ext>
                </a:extLst>
              </p:cNvPr>
              <p:cNvSpPr txBox="1">
                <a:spLocks noRot="1" noChangeAspect="1" noMove="1" noResize="1" noEditPoints="1" noAdjustHandles="1" noChangeArrowheads="1" noChangeShapeType="1" noTextEdit="1"/>
              </p:cNvSpPr>
              <p:nvPr/>
            </p:nvSpPr>
            <p:spPr>
              <a:xfrm>
                <a:off x="499853" y="3648838"/>
                <a:ext cx="1194769" cy="215444"/>
              </a:xfrm>
              <a:prstGeom prst="rect">
                <a:avLst/>
              </a:prstGeom>
              <a:blipFill>
                <a:blip r:embed="rId13"/>
                <a:stretch>
                  <a:fillRect l="-9184"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C8D15DE-845F-4710-8F05-83A7EB4D07CF}"/>
                  </a:ext>
                </a:extLst>
              </p:cNvPr>
              <p:cNvSpPr txBox="1"/>
              <p:nvPr/>
            </p:nvSpPr>
            <p:spPr>
              <a:xfrm>
                <a:off x="2503151" y="3648838"/>
                <a:ext cx="131445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CC8D15DE-845F-4710-8F05-83A7EB4D07CF}"/>
                  </a:ext>
                </a:extLst>
              </p:cNvPr>
              <p:cNvSpPr txBox="1">
                <a:spLocks noRot="1" noChangeAspect="1" noMove="1" noResize="1" noEditPoints="1" noAdjustHandles="1" noChangeArrowheads="1" noChangeShapeType="1" noTextEdit="1"/>
              </p:cNvSpPr>
              <p:nvPr/>
            </p:nvSpPr>
            <p:spPr>
              <a:xfrm>
                <a:off x="2503151" y="3648838"/>
                <a:ext cx="1314452" cy="215444"/>
              </a:xfrm>
              <a:prstGeom prst="rect">
                <a:avLst/>
              </a:prstGeom>
              <a:blipFill>
                <a:blip r:embed="rId14"/>
                <a:stretch>
                  <a:fillRect l="-8372" t="-28571" b="-51429"/>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87B0E83E-1EF0-471B-B110-E8DEAC485CD4}"/>
              </a:ext>
            </a:extLst>
          </p:cNvPr>
          <p:cNvSpPr txBox="1"/>
          <p:nvPr/>
        </p:nvSpPr>
        <p:spPr>
          <a:xfrm>
            <a:off x="2865395" y="2670344"/>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7" name="文本框 26">
            <a:extLst>
              <a:ext uri="{FF2B5EF4-FFF2-40B4-BE49-F238E27FC236}">
                <a16:creationId xmlns:a16="http://schemas.microsoft.com/office/drawing/2014/main" id="{4F5692A5-9441-4884-BD8A-5F495A4E410A}"/>
              </a:ext>
            </a:extLst>
          </p:cNvPr>
          <p:cNvSpPr txBox="1"/>
          <p:nvPr/>
        </p:nvSpPr>
        <p:spPr>
          <a:xfrm>
            <a:off x="1466378" y="3648838"/>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p:sp>
        <p:nvSpPr>
          <p:cNvPr id="28" name="文本框 27">
            <a:extLst>
              <a:ext uri="{FF2B5EF4-FFF2-40B4-BE49-F238E27FC236}">
                <a16:creationId xmlns:a16="http://schemas.microsoft.com/office/drawing/2014/main" id="{024799FC-75E6-463E-9D53-2708DCD291EF}"/>
              </a:ext>
            </a:extLst>
          </p:cNvPr>
          <p:cNvSpPr txBox="1"/>
          <p:nvPr/>
        </p:nvSpPr>
        <p:spPr>
          <a:xfrm>
            <a:off x="3598435" y="3648838"/>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p:cxnSp>
        <p:nvCxnSpPr>
          <p:cNvPr id="5" name="直接连接符 4">
            <a:extLst>
              <a:ext uri="{FF2B5EF4-FFF2-40B4-BE49-F238E27FC236}">
                <a16:creationId xmlns:a16="http://schemas.microsoft.com/office/drawing/2014/main" id="{B13D6096-44F2-4B24-A8F5-5FABF35AF9E3}"/>
              </a:ext>
            </a:extLst>
          </p:cNvPr>
          <p:cNvCxnSpPr>
            <a:stCxn id="9" idx="2"/>
            <a:endCxn id="10" idx="0"/>
          </p:cNvCxnSpPr>
          <p:nvPr/>
        </p:nvCxnSpPr>
        <p:spPr>
          <a:xfrm flipH="1">
            <a:off x="2132680" y="1578506"/>
            <a:ext cx="2398734" cy="218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C95EE96-FB5A-4F70-A1B9-B04EC4941F48}"/>
              </a:ext>
            </a:extLst>
          </p:cNvPr>
          <p:cNvCxnSpPr>
            <a:cxnSpLocks/>
            <a:stCxn id="9" idx="2"/>
            <a:endCxn id="17" idx="0"/>
          </p:cNvCxnSpPr>
          <p:nvPr/>
        </p:nvCxnSpPr>
        <p:spPr>
          <a:xfrm>
            <a:off x="4531414" y="1578506"/>
            <a:ext cx="2393636" cy="220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A8D5815-B5EC-4508-A85B-9EF3688918E9}"/>
              </a:ext>
            </a:extLst>
          </p:cNvPr>
          <p:cNvCxnSpPr>
            <a:stCxn id="22" idx="2"/>
            <a:endCxn id="24" idx="0"/>
          </p:cNvCxnSpPr>
          <p:nvPr/>
        </p:nvCxnSpPr>
        <p:spPr>
          <a:xfrm flipH="1">
            <a:off x="1097238" y="3318474"/>
            <a:ext cx="1035442" cy="33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3A03746-064A-43BB-9721-7D5090E65749}"/>
              </a:ext>
            </a:extLst>
          </p:cNvPr>
          <p:cNvCxnSpPr>
            <a:stCxn id="22" idx="2"/>
            <a:endCxn id="25" idx="0"/>
          </p:cNvCxnSpPr>
          <p:nvPr/>
        </p:nvCxnSpPr>
        <p:spPr>
          <a:xfrm>
            <a:off x="2132680" y="3318474"/>
            <a:ext cx="1027697" cy="33036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2C7D395-FF1E-4841-A436-DEFFF727E1A8}"/>
                  </a:ext>
                </a:extLst>
              </p:cNvPr>
              <p:cNvSpPr txBox="1"/>
              <p:nvPr/>
            </p:nvSpPr>
            <p:spPr>
              <a:xfrm>
                <a:off x="5062147" y="2471489"/>
                <a:ext cx="1708315"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(13)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32C7D395-FF1E-4841-A436-DEFFF727E1A8}"/>
                  </a:ext>
                </a:extLst>
              </p:cNvPr>
              <p:cNvSpPr txBox="1">
                <a:spLocks noRot="1" noChangeAspect="1" noMove="1" noResize="1" noEditPoints="1" noAdjustHandles="1" noChangeArrowheads="1" noChangeShapeType="1" noTextEdit="1"/>
              </p:cNvSpPr>
              <p:nvPr/>
            </p:nvSpPr>
            <p:spPr>
              <a:xfrm>
                <a:off x="5062147" y="2471489"/>
                <a:ext cx="1708315" cy="215444"/>
              </a:xfrm>
              <a:prstGeom prst="rect">
                <a:avLst/>
              </a:prstGeom>
              <a:blipFill>
                <a:blip r:embed="rId15"/>
                <a:stretch>
                  <a:fillRect l="-6406" t="-25000" b="-47222"/>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27EEC1DA-1E35-40AC-9F5C-E51F2FA5A6A3}"/>
              </a:ext>
            </a:extLst>
          </p:cNvPr>
          <p:cNvSpPr txBox="1"/>
          <p:nvPr/>
        </p:nvSpPr>
        <p:spPr>
          <a:xfrm>
            <a:off x="7679209" y="2040470"/>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85F65036-BD6A-46ED-98E2-A79DBB073FC8}"/>
                  </a:ext>
                </a:extLst>
              </p:cNvPr>
              <p:cNvSpPr txBox="1"/>
              <p:nvPr/>
            </p:nvSpPr>
            <p:spPr>
              <a:xfrm>
                <a:off x="7126317" y="2684517"/>
                <a:ext cx="159506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85F65036-BD6A-46ED-98E2-A79DBB073FC8}"/>
                  </a:ext>
                </a:extLst>
              </p:cNvPr>
              <p:cNvSpPr txBox="1">
                <a:spLocks noRot="1" noChangeAspect="1" noMove="1" noResize="1" noEditPoints="1" noAdjustHandles="1" noChangeArrowheads="1" noChangeShapeType="1" noTextEdit="1"/>
              </p:cNvSpPr>
              <p:nvPr/>
            </p:nvSpPr>
            <p:spPr>
              <a:xfrm>
                <a:off x="7126317" y="2684517"/>
                <a:ext cx="1595060" cy="215444"/>
              </a:xfrm>
              <a:prstGeom prst="rect">
                <a:avLst/>
              </a:prstGeom>
              <a:blipFill>
                <a:blip r:embed="rId16"/>
                <a:stretch>
                  <a:fillRect l="-6870" t="-25000" b="-47222"/>
                </a:stretch>
              </a:blipFill>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1E29251C-660F-47D7-AAE0-9D680739DA3B}"/>
              </a:ext>
            </a:extLst>
          </p:cNvPr>
          <p:cNvSpPr txBox="1"/>
          <p:nvPr/>
        </p:nvSpPr>
        <p:spPr>
          <a:xfrm>
            <a:off x="8529016" y="2906859"/>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C94E159E-2309-42DC-A1BB-50E2B849C63D}"/>
                  </a:ext>
                </a:extLst>
              </p:cNvPr>
              <p:cNvSpPr txBox="1"/>
              <p:nvPr/>
            </p:nvSpPr>
            <p:spPr>
              <a:xfrm>
                <a:off x="5062147" y="2896930"/>
                <a:ext cx="1708315"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40" name="文本框 39">
                <a:extLst>
                  <a:ext uri="{FF2B5EF4-FFF2-40B4-BE49-F238E27FC236}">
                    <a16:creationId xmlns:a16="http://schemas.microsoft.com/office/drawing/2014/main" id="{C94E159E-2309-42DC-A1BB-50E2B849C63D}"/>
                  </a:ext>
                </a:extLst>
              </p:cNvPr>
              <p:cNvSpPr txBox="1">
                <a:spLocks noRot="1" noChangeAspect="1" noMove="1" noResize="1" noEditPoints="1" noAdjustHandles="1" noChangeArrowheads="1" noChangeShapeType="1" noTextEdit="1"/>
              </p:cNvSpPr>
              <p:nvPr/>
            </p:nvSpPr>
            <p:spPr>
              <a:xfrm>
                <a:off x="5062147" y="2896930"/>
                <a:ext cx="1708315" cy="215444"/>
              </a:xfrm>
              <a:prstGeom prst="rect">
                <a:avLst/>
              </a:prstGeom>
              <a:blipFill>
                <a:blip r:embed="rId17"/>
                <a:stretch>
                  <a:fillRect l="-6406" t="-25000" b="-47222"/>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E0A4CEB5-63A7-4FC4-94B6-B1204E89D8FA}"/>
              </a:ext>
            </a:extLst>
          </p:cNvPr>
          <p:cNvSpPr txBox="1"/>
          <p:nvPr/>
        </p:nvSpPr>
        <p:spPr>
          <a:xfrm>
            <a:off x="8523217" y="3356054"/>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852CE496-20D9-4AC6-8D98-5C40649F07D1}"/>
                  </a:ext>
                </a:extLst>
              </p:cNvPr>
              <p:cNvSpPr txBox="1"/>
              <p:nvPr/>
            </p:nvSpPr>
            <p:spPr>
              <a:xfrm>
                <a:off x="5062148" y="2684904"/>
                <a:ext cx="1708315"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(15)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49" name="文本框 48">
                <a:extLst>
                  <a:ext uri="{FF2B5EF4-FFF2-40B4-BE49-F238E27FC236}">
                    <a16:creationId xmlns:a16="http://schemas.microsoft.com/office/drawing/2014/main" id="{852CE496-20D9-4AC6-8D98-5C40649F07D1}"/>
                  </a:ext>
                </a:extLst>
              </p:cNvPr>
              <p:cNvSpPr txBox="1">
                <a:spLocks noRot="1" noChangeAspect="1" noMove="1" noResize="1" noEditPoints="1" noAdjustHandles="1" noChangeArrowheads="1" noChangeShapeType="1" noTextEdit="1"/>
              </p:cNvSpPr>
              <p:nvPr/>
            </p:nvSpPr>
            <p:spPr>
              <a:xfrm>
                <a:off x="5062148" y="2684904"/>
                <a:ext cx="1708315" cy="215444"/>
              </a:xfrm>
              <a:prstGeom prst="rect">
                <a:avLst/>
              </a:prstGeom>
              <a:blipFill>
                <a:blip r:embed="rId18"/>
                <a:stretch>
                  <a:fillRect l="-6406" t="-25000" b="-47222"/>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64E89B8F-556D-4BB3-A225-9C3F3F8BAA92}"/>
              </a:ext>
            </a:extLst>
          </p:cNvPr>
          <p:cNvSpPr txBox="1"/>
          <p:nvPr/>
        </p:nvSpPr>
        <p:spPr>
          <a:xfrm>
            <a:off x="6500843" y="2479055"/>
            <a:ext cx="303144"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51" name="文本框 50">
            <a:extLst>
              <a:ext uri="{FF2B5EF4-FFF2-40B4-BE49-F238E27FC236}">
                <a16:creationId xmlns:a16="http://schemas.microsoft.com/office/drawing/2014/main" id="{2DA3F1FC-690D-4351-8C23-3A5B0A62F024}"/>
              </a:ext>
            </a:extLst>
          </p:cNvPr>
          <p:cNvSpPr txBox="1"/>
          <p:nvPr/>
        </p:nvSpPr>
        <p:spPr>
          <a:xfrm>
            <a:off x="8523217" y="2497591"/>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53" name="文本框 52">
            <a:extLst>
              <a:ext uri="{FF2B5EF4-FFF2-40B4-BE49-F238E27FC236}">
                <a16:creationId xmlns:a16="http://schemas.microsoft.com/office/drawing/2014/main" id="{D65807FD-82E3-4AB1-B661-E3626F7DE0CA}"/>
              </a:ext>
            </a:extLst>
          </p:cNvPr>
          <p:cNvSpPr txBox="1"/>
          <p:nvPr/>
        </p:nvSpPr>
        <p:spPr>
          <a:xfrm>
            <a:off x="6564951" y="3358422"/>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p:sp>
        <p:nvSpPr>
          <p:cNvPr id="54" name="文本框 53">
            <a:extLst>
              <a:ext uri="{FF2B5EF4-FFF2-40B4-BE49-F238E27FC236}">
                <a16:creationId xmlns:a16="http://schemas.microsoft.com/office/drawing/2014/main" id="{4D944C60-03B8-4F2B-AC07-A6C65B7B6246}"/>
              </a:ext>
            </a:extLst>
          </p:cNvPr>
          <p:cNvSpPr txBox="1"/>
          <p:nvPr/>
        </p:nvSpPr>
        <p:spPr>
          <a:xfrm>
            <a:off x="6546264" y="2909235"/>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cxnSp>
        <p:nvCxnSpPr>
          <p:cNvPr id="56" name="直接连接符 55">
            <a:extLst>
              <a:ext uri="{FF2B5EF4-FFF2-40B4-BE49-F238E27FC236}">
                <a16:creationId xmlns:a16="http://schemas.microsoft.com/office/drawing/2014/main" id="{D7DFC4F3-2862-428A-9E7E-EB8F5A09C9AC}"/>
              </a:ext>
            </a:extLst>
          </p:cNvPr>
          <p:cNvCxnSpPr>
            <a:stCxn id="17" idx="2"/>
            <a:endCxn id="34" idx="0"/>
          </p:cNvCxnSpPr>
          <p:nvPr/>
        </p:nvCxnSpPr>
        <p:spPr>
          <a:xfrm flipH="1">
            <a:off x="5916305" y="2258074"/>
            <a:ext cx="1008745" cy="213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68DCBB61-4843-47A0-BB08-F0843397E9EA}"/>
              </a:ext>
            </a:extLst>
          </p:cNvPr>
          <p:cNvCxnSpPr>
            <a:cxnSpLocks/>
            <a:stCxn id="17" idx="2"/>
            <a:endCxn id="47" idx="0"/>
          </p:cNvCxnSpPr>
          <p:nvPr/>
        </p:nvCxnSpPr>
        <p:spPr>
          <a:xfrm>
            <a:off x="6925050" y="2258074"/>
            <a:ext cx="998797" cy="2134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8C74C6D2-7AF1-4E38-8B39-DF055BF07B79}"/>
                  </a:ext>
                </a:extLst>
              </p:cNvPr>
              <p:cNvSpPr txBox="1"/>
              <p:nvPr/>
            </p:nvSpPr>
            <p:spPr>
              <a:xfrm>
                <a:off x="4156999" y="3613072"/>
                <a:ext cx="4571790" cy="1075423"/>
              </a:xfrm>
              <a:prstGeom prst="rect">
                <a:avLst/>
              </a:prstGeom>
              <a:solidFill>
                <a:schemeClr val="accent4">
                  <a:lumMod val="20000"/>
                  <a:lumOff val="80000"/>
                </a:schemeClr>
              </a:solidFill>
            </p:spPr>
            <p:txBody>
              <a:bodyPr wrap="square" rtlCol="0">
                <a:spAutoFit/>
              </a:bodyPr>
              <a:lstStyle/>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先尽量用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𝜶</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𝜷</m:t>
                    </m:r>
                  </m:oMath>
                </a14:m>
                <a:r>
                  <a:rPr lang="zh-CN" altLang="en-US" sz="1200" b="1">
                    <a:solidFill>
                      <a:schemeClr val="accent2">
                        <a:lumMod val="50000"/>
                      </a:schemeClr>
                    </a:solidFill>
                  </a:rPr>
                  <a:t>规则展开，然后总在用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𝜸</m:t>
                    </m:r>
                  </m:oMath>
                </a14:m>
                <a:r>
                  <a:rPr lang="zh-CN" altLang="en-US" sz="1200" b="1">
                    <a:solidFill>
                      <a:schemeClr val="accent2">
                        <a:lumMod val="50000"/>
                      </a:schemeClr>
                    </a:solidFill>
                  </a:rPr>
                  <a:t>规则前用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𝜹</m:t>
                    </m:r>
                  </m:oMath>
                </a14:m>
                <a:r>
                  <a:rPr lang="zh-CN" altLang="en-US" sz="1200" b="1">
                    <a:solidFill>
                      <a:schemeClr val="accent2">
                        <a:lumMod val="50000"/>
                      </a:schemeClr>
                    </a:solidFill>
                  </a:rPr>
                  <a:t>规则，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𝜹</m:t>
                    </m:r>
                  </m:oMath>
                </a14:m>
                <a:r>
                  <a:rPr lang="zh-CN" altLang="en-US" sz="1200" b="1">
                    <a:solidFill>
                      <a:schemeClr val="accent2">
                        <a:lumMod val="50000"/>
                      </a:schemeClr>
                    </a:solidFill>
                  </a:rPr>
                  <a:t>规则引入这个分支上新的常量，然后基于已经出现的常量用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𝜸</m:t>
                    </m:r>
                  </m:oMath>
                </a14:m>
                <a:r>
                  <a:rPr lang="zh-CN" altLang="en-US" sz="1200" b="1">
                    <a:solidFill>
                      <a:schemeClr val="accent2">
                        <a:lumMod val="50000"/>
                      </a:schemeClr>
                    </a:solidFill>
                  </a:rPr>
                  <a:t>规则</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一个使用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𝜹</m:t>
                    </m:r>
                  </m:oMath>
                </a14:m>
                <a:r>
                  <a:rPr lang="zh-CN" altLang="en-US" sz="1200" b="1">
                    <a:solidFill>
                      <a:schemeClr val="accent2">
                        <a:lumMod val="50000"/>
                      </a:schemeClr>
                    </a:solidFill>
                  </a:rPr>
                  <a:t>规则展开的公式，只能用一个新常量展开一次，一个使用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𝜸</m:t>
                    </m:r>
                  </m:oMath>
                </a14:m>
                <a:r>
                  <a:rPr lang="zh-CN" altLang="en-US" sz="1200" b="1">
                    <a:solidFill>
                      <a:schemeClr val="accent2">
                        <a:lumMod val="50000"/>
                      </a:schemeClr>
                    </a:solidFill>
                  </a:rPr>
                  <a:t>规则展开的公式，可用任意常量符号展开任意多次</a:t>
                </a:r>
              </a:p>
            </p:txBody>
          </p:sp>
        </mc:Choice>
        <mc:Fallback xmlns="">
          <p:sp>
            <p:nvSpPr>
              <p:cNvPr id="65" name="文本框 64">
                <a:extLst>
                  <a:ext uri="{FF2B5EF4-FFF2-40B4-BE49-F238E27FC236}">
                    <a16:creationId xmlns:a16="http://schemas.microsoft.com/office/drawing/2014/main" id="{8C74C6D2-7AF1-4E38-8B39-DF055BF07B79}"/>
                  </a:ext>
                </a:extLst>
              </p:cNvPr>
              <p:cNvSpPr txBox="1">
                <a:spLocks noRot="1" noChangeAspect="1" noMove="1" noResize="1" noEditPoints="1" noAdjustHandles="1" noChangeArrowheads="1" noChangeShapeType="1" noTextEdit="1"/>
              </p:cNvSpPr>
              <p:nvPr/>
            </p:nvSpPr>
            <p:spPr>
              <a:xfrm>
                <a:off x="4156999" y="3613072"/>
                <a:ext cx="4571790" cy="1075423"/>
              </a:xfrm>
              <a:prstGeom prst="rect">
                <a:avLst/>
              </a:prstGeom>
              <a:blipFill>
                <a:blip r:embed="rId19"/>
                <a:stretch>
                  <a:fillRect b="-3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804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7" grpId="0" animBg="1"/>
      <p:bldP spid="63" grpId="0" animBg="1"/>
      <p:bldP spid="64" grpId="0" animBg="1"/>
      <p:bldP spid="62" grpId="0" animBg="1"/>
      <p:bldP spid="9" grpId="0" animBg="1"/>
      <p:bldP spid="10" grpId="0" animBg="1"/>
      <p:bldP spid="2" grpId="0"/>
      <p:bldP spid="18" grpId="0" animBg="1"/>
      <p:bldP spid="19" grpId="0"/>
      <p:bldP spid="20" grpId="0" animBg="1"/>
      <p:bldP spid="21" grpId="0"/>
      <p:bldP spid="22" grpId="0" animBg="1"/>
      <p:bldP spid="24" grpId="0" animBg="1"/>
      <p:bldP spid="25" grpId="0" animBg="1"/>
      <p:bldP spid="26" grpId="0"/>
      <p:bldP spid="27" grpId="0"/>
      <p:bldP spid="28" grpId="0"/>
      <p:bldP spid="34" grpId="0" animBg="1"/>
      <p:bldP spid="36" grpId="0"/>
      <p:bldP spid="37" grpId="0" animBg="1"/>
      <p:bldP spid="38" grpId="0"/>
      <p:bldP spid="40" grpId="0" animBg="1"/>
      <p:bldP spid="46" grpId="0"/>
      <p:bldP spid="49" grpId="0" animBg="1"/>
      <p:bldP spid="50" grpId="0"/>
      <p:bldP spid="51" grpId="0"/>
      <p:bldP spid="53" grpId="0"/>
      <p:bldP spid="54" grpId="0"/>
      <p:bldP spid="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solidFill>
                  <a:schemeClr val="bg1"/>
                </a:solidFill>
                <a:latin typeface="楷体" panose="02010609060101010101" pitchFamily="49" charset="-122"/>
                <a:ea typeface="楷体" panose="02010609060101010101" pitchFamily="49" charset="-122"/>
              </a:rPr>
              <a:t>一阶逻辑真值树方法举例</a:t>
            </a:r>
            <a:r>
              <a:rPr lang="en-US" altLang="zh-CN" sz="1200" baseline="30000">
                <a:solidFill>
                  <a:schemeClr val="bg1"/>
                </a:solidFill>
                <a:latin typeface="楷体" panose="02010609060101010101" pitchFamily="49" charset="-122"/>
                <a:ea typeface="楷体" panose="02010609060101010101" pitchFamily="49" charset="-122"/>
              </a:rPr>
              <a:t>*</a:t>
            </a:r>
            <a:endParaRPr lang="zh-CN" altLang="en-US" sz="1200">
              <a:solidFill>
                <a:schemeClr val="bg1"/>
              </a:solidFill>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E1836F3-F2F8-4AB3-86D8-BF4AF18ACB80}"/>
                  </a:ext>
                </a:extLst>
              </p:cNvPr>
              <p:cNvSpPr txBox="1"/>
              <p:nvPr/>
            </p:nvSpPr>
            <p:spPr>
              <a:xfrm>
                <a:off x="1043399" y="775747"/>
                <a:ext cx="6018353" cy="404983"/>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判断公式</a:t>
                </a:r>
                <a14:m>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𝒙𝑨</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𝒙𝑩</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oMath>
                </a14:m>
                <a:r>
                  <a:rPr lang="zh-CN" altLang="en-US" b="1">
                    <a:solidFill>
                      <a:schemeClr val="accent2">
                        <a:lumMod val="50000"/>
                      </a:schemeClr>
                    </a:solidFill>
                  </a:rPr>
                  <a:t>是否永真式</a:t>
                </a:r>
              </a:p>
            </p:txBody>
          </p:sp>
        </mc:Choice>
        <mc:Fallback xmlns="">
          <p:sp>
            <p:nvSpPr>
              <p:cNvPr id="8" name="文本框 7">
                <a:extLst>
                  <a:ext uri="{FF2B5EF4-FFF2-40B4-BE49-F238E27FC236}">
                    <a16:creationId xmlns:a16="http://schemas.microsoft.com/office/drawing/2014/main" id="{9E1836F3-F2F8-4AB3-86D8-BF4AF18ACB80}"/>
                  </a:ext>
                </a:extLst>
              </p:cNvPr>
              <p:cNvSpPr txBox="1">
                <a:spLocks noRot="1" noChangeAspect="1" noMove="1" noResize="1" noEditPoints="1" noAdjustHandles="1" noChangeArrowheads="1" noChangeShapeType="1" noTextEdit="1"/>
              </p:cNvSpPr>
              <p:nvPr/>
            </p:nvSpPr>
            <p:spPr>
              <a:xfrm>
                <a:off x="1043399" y="775747"/>
                <a:ext cx="6018353" cy="404983"/>
              </a:xfrm>
              <a:prstGeom prst="rect">
                <a:avLst/>
              </a:prstGeom>
              <a:blipFill>
                <a:blip r:embed="rId2"/>
                <a:stretch>
                  <a:fillRect l="-811" t="-1493" r="-912" b="-194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C8A9FC8-A626-4AB8-95DE-A8A259BF288F}"/>
                  </a:ext>
                </a:extLst>
              </p:cNvPr>
              <p:cNvSpPr txBox="1"/>
              <p:nvPr/>
            </p:nvSpPr>
            <p:spPr>
              <a:xfrm>
                <a:off x="1439101" y="1423038"/>
                <a:ext cx="3719721"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CC8A9FC8-A626-4AB8-95DE-A8A259BF288F}"/>
                  </a:ext>
                </a:extLst>
              </p:cNvPr>
              <p:cNvSpPr txBox="1">
                <a:spLocks noRot="1" noChangeAspect="1" noMove="1" noResize="1" noEditPoints="1" noAdjustHandles="1" noChangeArrowheads="1" noChangeShapeType="1" noTextEdit="1"/>
              </p:cNvSpPr>
              <p:nvPr/>
            </p:nvSpPr>
            <p:spPr>
              <a:xfrm>
                <a:off x="1439101" y="1423038"/>
                <a:ext cx="3719721" cy="215444"/>
              </a:xfrm>
              <a:prstGeom prst="rect">
                <a:avLst/>
              </a:prstGeom>
              <a:blipFill>
                <a:blip r:embed="rId3"/>
                <a:stretch>
                  <a:fillRect l="-2951"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9BFD54C-AA10-4437-8B35-6F93C0A9C88A}"/>
                  </a:ext>
                </a:extLst>
              </p:cNvPr>
              <p:cNvSpPr txBox="1"/>
              <p:nvPr/>
            </p:nvSpPr>
            <p:spPr>
              <a:xfrm>
                <a:off x="1439100" y="1624966"/>
                <a:ext cx="3719721"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a:p>
                <a:r>
                  <a:rPr lang="en-US" altLang="zh-CN" sz="1400" b="1">
                    <a:solidFill>
                      <a:schemeClr val="accent2">
                        <a:lumMod val="50000"/>
                      </a:schemeClr>
                    </a:solidFill>
                  </a:rPr>
                  <a:t>(3)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45" name="文本框 44">
                <a:extLst>
                  <a:ext uri="{FF2B5EF4-FFF2-40B4-BE49-F238E27FC236}">
                    <a16:creationId xmlns:a16="http://schemas.microsoft.com/office/drawing/2014/main" id="{99BFD54C-AA10-4437-8B35-6F93C0A9C88A}"/>
                  </a:ext>
                </a:extLst>
              </p:cNvPr>
              <p:cNvSpPr txBox="1">
                <a:spLocks noRot="1" noChangeAspect="1" noMove="1" noResize="1" noEditPoints="1" noAdjustHandles="1" noChangeArrowheads="1" noChangeShapeType="1" noTextEdit="1"/>
              </p:cNvSpPr>
              <p:nvPr/>
            </p:nvSpPr>
            <p:spPr>
              <a:xfrm>
                <a:off x="1439100" y="1624966"/>
                <a:ext cx="3719721" cy="430887"/>
              </a:xfrm>
              <a:prstGeom prst="rect">
                <a:avLst/>
              </a:prstGeom>
              <a:blipFill>
                <a:blip r:embed="rId4"/>
                <a:stretch>
                  <a:fillRect l="-2951" t="-14286"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E820A58C-5786-40B7-919B-ABEBE896B667}"/>
                  </a:ext>
                </a:extLst>
              </p:cNvPr>
              <p:cNvSpPr txBox="1"/>
              <p:nvPr/>
            </p:nvSpPr>
            <p:spPr>
              <a:xfrm>
                <a:off x="1439099" y="2055853"/>
                <a:ext cx="3719721"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(4)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a:p>
                <a:r>
                  <a:rPr lang="en-US" altLang="zh-CN" sz="1400" b="1">
                    <a:solidFill>
                      <a:schemeClr val="accent2">
                        <a:lumMod val="50000"/>
                      </a:schemeClr>
                    </a:solidFill>
                  </a:rPr>
                  <a:t>(5)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p:txBody>
          </p:sp>
        </mc:Choice>
        <mc:Fallback xmlns="">
          <p:sp>
            <p:nvSpPr>
              <p:cNvPr id="48" name="文本框 47">
                <a:extLst>
                  <a:ext uri="{FF2B5EF4-FFF2-40B4-BE49-F238E27FC236}">
                    <a16:creationId xmlns:a16="http://schemas.microsoft.com/office/drawing/2014/main" id="{E820A58C-5786-40B7-919B-ABEBE896B667}"/>
                  </a:ext>
                </a:extLst>
              </p:cNvPr>
              <p:cNvSpPr txBox="1">
                <a:spLocks noRot="1" noChangeAspect="1" noMove="1" noResize="1" noEditPoints="1" noAdjustHandles="1" noChangeArrowheads="1" noChangeShapeType="1" noTextEdit="1"/>
              </p:cNvSpPr>
              <p:nvPr/>
            </p:nvSpPr>
            <p:spPr>
              <a:xfrm>
                <a:off x="1439099" y="2055853"/>
                <a:ext cx="3719721" cy="430887"/>
              </a:xfrm>
              <a:prstGeom prst="rect">
                <a:avLst/>
              </a:prstGeom>
              <a:blipFill>
                <a:blip r:embed="rId5"/>
                <a:stretch>
                  <a:fillRect l="-2951"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980591AF-E205-4928-B019-75D427E05C5B}"/>
                  </a:ext>
                </a:extLst>
              </p:cNvPr>
              <p:cNvSpPr txBox="1"/>
              <p:nvPr/>
            </p:nvSpPr>
            <p:spPr>
              <a:xfrm>
                <a:off x="1439098" y="2486740"/>
                <a:ext cx="3719721"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(6)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a:p>
                <a:r>
                  <a:rPr lang="en-US" altLang="zh-CN" sz="1400" b="1">
                    <a:solidFill>
                      <a:schemeClr val="accent2">
                        <a:lumMod val="50000"/>
                      </a:schemeClr>
                    </a:solidFill>
                  </a:rPr>
                  <a:t>(7)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980591AF-E205-4928-B019-75D427E05C5B}"/>
                  </a:ext>
                </a:extLst>
              </p:cNvPr>
              <p:cNvSpPr txBox="1">
                <a:spLocks noRot="1" noChangeAspect="1" noMove="1" noResize="1" noEditPoints="1" noAdjustHandles="1" noChangeArrowheads="1" noChangeShapeType="1" noTextEdit="1"/>
              </p:cNvSpPr>
              <p:nvPr/>
            </p:nvSpPr>
            <p:spPr>
              <a:xfrm>
                <a:off x="1439098" y="2486740"/>
                <a:ext cx="3719721" cy="430887"/>
              </a:xfrm>
              <a:prstGeom prst="rect">
                <a:avLst/>
              </a:prstGeom>
              <a:blipFill>
                <a:blip r:embed="rId6"/>
                <a:stretch>
                  <a:fillRect l="-2951"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005238C1-1CAF-4FC2-80A0-DF75EE64E320}"/>
                  </a:ext>
                </a:extLst>
              </p:cNvPr>
              <p:cNvSpPr txBox="1"/>
              <p:nvPr/>
            </p:nvSpPr>
            <p:spPr>
              <a:xfrm>
                <a:off x="1439097" y="2904111"/>
                <a:ext cx="3719721"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(8) F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a:p>
                <a:r>
                  <a:rPr lang="en-US" altLang="zh-CN" sz="1400" b="1">
                    <a:solidFill>
                      <a:schemeClr val="accent2">
                        <a:lumMod val="50000"/>
                      </a:schemeClr>
                    </a:solidFill>
                  </a:rPr>
                  <a:t>(9)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55" name="文本框 54">
                <a:extLst>
                  <a:ext uri="{FF2B5EF4-FFF2-40B4-BE49-F238E27FC236}">
                    <a16:creationId xmlns:a16="http://schemas.microsoft.com/office/drawing/2014/main" id="{005238C1-1CAF-4FC2-80A0-DF75EE64E320}"/>
                  </a:ext>
                </a:extLst>
              </p:cNvPr>
              <p:cNvSpPr txBox="1">
                <a:spLocks noRot="1" noChangeAspect="1" noMove="1" noResize="1" noEditPoints="1" noAdjustHandles="1" noChangeArrowheads="1" noChangeShapeType="1" noTextEdit="1"/>
              </p:cNvSpPr>
              <p:nvPr/>
            </p:nvSpPr>
            <p:spPr>
              <a:xfrm>
                <a:off x="1439097" y="2904111"/>
                <a:ext cx="3719721" cy="430887"/>
              </a:xfrm>
              <a:prstGeom prst="rect">
                <a:avLst/>
              </a:prstGeom>
              <a:blipFill>
                <a:blip r:embed="rId7"/>
                <a:stretch>
                  <a:fillRect l="-2951"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49BA8534-0922-4F13-AABA-D837DB500489}"/>
                  </a:ext>
                </a:extLst>
              </p:cNvPr>
              <p:cNvSpPr txBox="1"/>
              <p:nvPr/>
            </p:nvSpPr>
            <p:spPr>
              <a:xfrm>
                <a:off x="536504" y="3597353"/>
                <a:ext cx="120781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(10) F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57" name="文本框 56">
                <a:extLst>
                  <a:ext uri="{FF2B5EF4-FFF2-40B4-BE49-F238E27FC236}">
                    <a16:creationId xmlns:a16="http://schemas.microsoft.com/office/drawing/2014/main" id="{49BA8534-0922-4F13-AABA-D837DB500489}"/>
                  </a:ext>
                </a:extLst>
              </p:cNvPr>
              <p:cNvSpPr txBox="1">
                <a:spLocks noRot="1" noChangeAspect="1" noMove="1" noResize="1" noEditPoints="1" noAdjustHandles="1" noChangeArrowheads="1" noChangeShapeType="1" noTextEdit="1"/>
              </p:cNvSpPr>
              <p:nvPr/>
            </p:nvSpPr>
            <p:spPr>
              <a:xfrm>
                <a:off x="536504" y="3597353"/>
                <a:ext cx="1207814" cy="215444"/>
              </a:xfrm>
              <a:prstGeom prst="rect">
                <a:avLst/>
              </a:prstGeom>
              <a:blipFill>
                <a:blip r:embed="rId8"/>
                <a:stretch>
                  <a:fillRect l="-9091"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16CE682C-B609-4376-8330-4D2288903AD3}"/>
                  </a:ext>
                </a:extLst>
              </p:cNvPr>
              <p:cNvSpPr txBox="1"/>
              <p:nvPr/>
            </p:nvSpPr>
            <p:spPr>
              <a:xfrm>
                <a:off x="4371351" y="3597353"/>
                <a:ext cx="120781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59" name="文本框 58">
                <a:extLst>
                  <a:ext uri="{FF2B5EF4-FFF2-40B4-BE49-F238E27FC236}">
                    <a16:creationId xmlns:a16="http://schemas.microsoft.com/office/drawing/2014/main" id="{16CE682C-B609-4376-8330-4D2288903AD3}"/>
                  </a:ext>
                </a:extLst>
              </p:cNvPr>
              <p:cNvSpPr txBox="1">
                <a:spLocks noRot="1" noChangeAspect="1" noMove="1" noResize="1" noEditPoints="1" noAdjustHandles="1" noChangeArrowheads="1" noChangeShapeType="1" noTextEdit="1"/>
              </p:cNvSpPr>
              <p:nvPr/>
            </p:nvSpPr>
            <p:spPr>
              <a:xfrm>
                <a:off x="4371351" y="3597353"/>
                <a:ext cx="1207814" cy="215444"/>
              </a:xfrm>
              <a:prstGeom prst="rect">
                <a:avLst/>
              </a:prstGeom>
              <a:blipFill>
                <a:blip r:embed="rId9"/>
                <a:stretch>
                  <a:fillRect l="-9091" t="-25714" b="-51429"/>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60F3FF61-C5B3-4048-B3E4-7A8A43B22484}"/>
              </a:ext>
            </a:extLst>
          </p:cNvPr>
          <p:cNvSpPr txBox="1"/>
          <p:nvPr/>
        </p:nvSpPr>
        <p:spPr>
          <a:xfrm>
            <a:off x="1564425" y="3612692"/>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AD16D3E4-7064-4EE8-A01B-017CA6458271}"/>
                  </a:ext>
                </a:extLst>
              </p:cNvPr>
              <p:cNvSpPr txBox="1"/>
              <p:nvPr/>
            </p:nvSpPr>
            <p:spPr>
              <a:xfrm>
                <a:off x="3465233" y="4033941"/>
                <a:ext cx="120781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61" name="文本框 60">
                <a:extLst>
                  <a:ext uri="{FF2B5EF4-FFF2-40B4-BE49-F238E27FC236}">
                    <a16:creationId xmlns:a16="http://schemas.microsoft.com/office/drawing/2014/main" id="{AD16D3E4-7064-4EE8-A01B-017CA6458271}"/>
                  </a:ext>
                </a:extLst>
              </p:cNvPr>
              <p:cNvSpPr txBox="1">
                <a:spLocks noRot="1" noChangeAspect="1" noMove="1" noResize="1" noEditPoints="1" noAdjustHandles="1" noChangeArrowheads="1" noChangeShapeType="1" noTextEdit="1"/>
              </p:cNvSpPr>
              <p:nvPr/>
            </p:nvSpPr>
            <p:spPr>
              <a:xfrm>
                <a:off x="3465233" y="4033941"/>
                <a:ext cx="1207814" cy="215444"/>
              </a:xfrm>
              <a:prstGeom prst="rect">
                <a:avLst/>
              </a:prstGeom>
              <a:blipFill>
                <a:blip r:embed="rId10"/>
                <a:stretch>
                  <a:fillRect l="-9045" t="-28571" b="-51429"/>
                </a:stretch>
              </a:blipFill>
            </p:spPr>
            <p:txBody>
              <a:bodyPr/>
              <a:lstStyle/>
              <a:p>
                <a:r>
                  <a:rPr lang="zh-CN" altLang="en-US">
                    <a:noFill/>
                  </a:rPr>
                  <a:t> </a:t>
                </a:r>
              </a:p>
            </p:txBody>
          </p:sp>
        </mc:Fallback>
      </mc:AlternateContent>
      <p:sp>
        <p:nvSpPr>
          <p:cNvPr id="66" name="文本框 65">
            <a:extLst>
              <a:ext uri="{FF2B5EF4-FFF2-40B4-BE49-F238E27FC236}">
                <a16:creationId xmlns:a16="http://schemas.microsoft.com/office/drawing/2014/main" id="{9A736D22-855C-4B06-BD01-571A9546018A}"/>
              </a:ext>
            </a:extLst>
          </p:cNvPr>
          <p:cNvSpPr txBox="1"/>
          <p:nvPr/>
        </p:nvSpPr>
        <p:spPr>
          <a:xfrm>
            <a:off x="5336279" y="3602752"/>
            <a:ext cx="242886" cy="215444"/>
          </a:xfrm>
          <a:prstGeom prst="rect">
            <a:avLst/>
          </a:prstGeom>
          <a:noFill/>
        </p:spPr>
        <p:txBody>
          <a:bodyPr wrap="square" lIns="0" tIns="0" rIns="0" bIns="0" rtlCol="0">
            <a:spAutoFit/>
          </a:bodyPr>
          <a:lstStyle/>
          <a:p>
            <a:pPr algn="ctr"/>
            <a:r>
              <a:rPr lang="en-US" altLang="zh-CN" sz="1400" b="1">
                <a:solidFill>
                  <a:srgbClr val="C00000"/>
                </a:solidFill>
              </a:rPr>
              <a:t>[9]</a:t>
            </a:r>
            <a:endParaRPr lang="zh-CN" altLang="en-US" sz="1400" b="1">
              <a:solidFill>
                <a:srgbClr val="C00000"/>
              </a:solidFill>
            </a:endParaRPr>
          </a:p>
        </p:txBody>
      </p:sp>
      <p:sp>
        <p:nvSpPr>
          <p:cNvPr id="67" name="文本框 66">
            <a:extLst>
              <a:ext uri="{FF2B5EF4-FFF2-40B4-BE49-F238E27FC236}">
                <a16:creationId xmlns:a16="http://schemas.microsoft.com/office/drawing/2014/main" id="{F86A7210-E228-49B8-A1A4-E1CB15141473}"/>
              </a:ext>
            </a:extLst>
          </p:cNvPr>
          <p:cNvSpPr txBox="1"/>
          <p:nvPr/>
        </p:nvSpPr>
        <p:spPr>
          <a:xfrm>
            <a:off x="4915936" y="1460117"/>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68" name="文本框 67">
            <a:extLst>
              <a:ext uri="{FF2B5EF4-FFF2-40B4-BE49-F238E27FC236}">
                <a16:creationId xmlns:a16="http://schemas.microsoft.com/office/drawing/2014/main" id="{F5831303-15DC-4879-BA3F-E69E61F33A26}"/>
              </a:ext>
            </a:extLst>
          </p:cNvPr>
          <p:cNvSpPr txBox="1"/>
          <p:nvPr/>
        </p:nvSpPr>
        <p:spPr>
          <a:xfrm>
            <a:off x="4916659" y="1640756"/>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69" name="文本框 68">
            <a:extLst>
              <a:ext uri="{FF2B5EF4-FFF2-40B4-BE49-F238E27FC236}">
                <a16:creationId xmlns:a16="http://schemas.microsoft.com/office/drawing/2014/main" id="{E5327092-9E3F-493C-9194-6920C3A44EDD}"/>
              </a:ext>
            </a:extLst>
          </p:cNvPr>
          <p:cNvSpPr txBox="1"/>
          <p:nvPr/>
        </p:nvSpPr>
        <p:spPr>
          <a:xfrm>
            <a:off x="4915932" y="1989724"/>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70" name="文本框 69">
            <a:extLst>
              <a:ext uri="{FF2B5EF4-FFF2-40B4-BE49-F238E27FC236}">
                <a16:creationId xmlns:a16="http://schemas.microsoft.com/office/drawing/2014/main" id="{7B9F8C54-AA3B-4F32-9203-13FEFC7604BF}"/>
              </a:ext>
            </a:extLst>
          </p:cNvPr>
          <p:cNvSpPr txBox="1"/>
          <p:nvPr/>
        </p:nvSpPr>
        <p:spPr>
          <a:xfrm>
            <a:off x="4915932" y="2252789"/>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71" name="文本框 70">
            <a:extLst>
              <a:ext uri="{FF2B5EF4-FFF2-40B4-BE49-F238E27FC236}">
                <a16:creationId xmlns:a16="http://schemas.microsoft.com/office/drawing/2014/main" id="{F67753D4-6908-4F4A-BA2D-EAE413C0AB25}"/>
              </a:ext>
            </a:extLst>
          </p:cNvPr>
          <p:cNvSpPr txBox="1"/>
          <p:nvPr/>
        </p:nvSpPr>
        <p:spPr>
          <a:xfrm>
            <a:off x="4915932" y="2932515"/>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72" name="文本框 71">
            <a:extLst>
              <a:ext uri="{FF2B5EF4-FFF2-40B4-BE49-F238E27FC236}">
                <a16:creationId xmlns:a16="http://schemas.microsoft.com/office/drawing/2014/main" id="{0415B802-80B7-41B3-93DD-CAFB85DA58ED}"/>
              </a:ext>
            </a:extLst>
          </p:cNvPr>
          <p:cNvSpPr txBox="1"/>
          <p:nvPr/>
        </p:nvSpPr>
        <p:spPr>
          <a:xfrm>
            <a:off x="4915932" y="3133070"/>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D124A796-319D-4CA7-A68F-D25CC1502E8D}"/>
                  </a:ext>
                </a:extLst>
              </p:cNvPr>
              <p:cNvSpPr txBox="1"/>
              <p:nvPr/>
            </p:nvSpPr>
            <p:spPr>
              <a:xfrm>
                <a:off x="5336279" y="4032498"/>
                <a:ext cx="120781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73" name="文本框 72">
                <a:extLst>
                  <a:ext uri="{FF2B5EF4-FFF2-40B4-BE49-F238E27FC236}">
                    <a16:creationId xmlns:a16="http://schemas.microsoft.com/office/drawing/2014/main" id="{D124A796-319D-4CA7-A68F-D25CC1502E8D}"/>
                  </a:ext>
                </a:extLst>
              </p:cNvPr>
              <p:cNvSpPr txBox="1">
                <a:spLocks noRot="1" noChangeAspect="1" noMove="1" noResize="1" noEditPoints="1" noAdjustHandles="1" noChangeArrowheads="1" noChangeShapeType="1" noTextEdit="1"/>
              </p:cNvSpPr>
              <p:nvPr/>
            </p:nvSpPr>
            <p:spPr>
              <a:xfrm>
                <a:off x="5336279" y="4032498"/>
                <a:ext cx="1207814" cy="215444"/>
              </a:xfrm>
              <a:prstGeom prst="rect">
                <a:avLst/>
              </a:prstGeom>
              <a:blipFill>
                <a:blip r:embed="rId11"/>
                <a:stretch>
                  <a:fillRect l="-9045" t="-25000" b="-47222"/>
                </a:stretch>
              </a:blipFill>
            </p:spPr>
            <p:txBody>
              <a:bodyPr/>
              <a:lstStyle/>
              <a:p>
                <a:r>
                  <a:rPr lang="zh-CN" altLang="en-US">
                    <a:noFill/>
                  </a:rPr>
                  <a:t> </a:t>
                </a:r>
              </a:p>
            </p:txBody>
          </p:sp>
        </mc:Fallback>
      </mc:AlternateContent>
      <p:sp>
        <p:nvSpPr>
          <p:cNvPr id="74" name="文本框 73">
            <a:extLst>
              <a:ext uri="{FF2B5EF4-FFF2-40B4-BE49-F238E27FC236}">
                <a16:creationId xmlns:a16="http://schemas.microsoft.com/office/drawing/2014/main" id="{EB64AC6B-F5C6-4582-B9DD-58BBBF03A38D}"/>
              </a:ext>
            </a:extLst>
          </p:cNvPr>
          <p:cNvSpPr txBox="1"/>
          <p:nvPr/>
        </p:nvSpPr>
        <p:spPr>
          <a:xfrm>
            <a:off x="6301207" y="4038199"/>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p:cxnSp>
        <p:nvCxnSpPr>
          <p:cNvPr id="4" name="直接连接符 3">
            <a:extLst>
              <a:ext uri="{FF2B5EF4-FFF2-40B4-BE49-F238E27FC236}">
                <a16:creationId xmlns:a16="http://schemas.microsoft.com/office/drawing/2014/main" id="{2F00076F-45EB-461A-AB6F-1C9B15D530D8}"/>
              </a:ext>
            </a:extLst>
          </p:cNvPr>
          <p:cNvCxnSpPr>
            <a:stCxn id="55" idx="2"/>
            <a:endCxn id="57" idx="0"/>
          </p:cNvCxnSpPr>
          <p:nvPr/>
        </p:nvCxnSpPr>
        <p:spPr>
          <a:xfrm flipH="1">
            <a:off x="1140411" y="3334998"/>
            <a:ext cx="2158547" cy="2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3DD57B3-5470-4EB7-A6A7-2CD86ADCD2DE}"/>
              </a:ext>
            </a:extLst>
          </p:cNvPr>
          <p:cNvCxnSpPr>
            <a:stCxn id="55" idx="2"/>
            <a:endCxn id="59" idx="0"/>
          </p:cNvCxnSpPr>
          <p:nvPr/>
        </p:nvCxnSpPr>
        <p:spPr>
          <a:xfrm>
            <a:off x="3298958" y="3334998"/>
            <a:ext cx="1676300" cy="2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E7BC22D-D4EB-4E93-B097-9309FEF735B2}"/>
              </a:ext>
            </a:extLst>
          </p:cNvPr>
          <p:cNvCxnSpPr>
            <a:stCxn id="59" idx="2"/>
            <a:endCxn id="61" idx="0"/>
          </p:cNvCxnSpPr>
          <p:nvPr/>
        </p:nvCxnSpPr>
        <p:spPr>
          <a:xfrm flipH="1">
            <a:off x="4069140" y="3812797"/>
            <a:ext cx="906118" cy="221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BBE4B2A-EF47-4D7B-8110-DC672DC8AA03}"/>
              </a:ext>
            </a:extLst>
          </p:cNvPr>
          <p:cNvCxnSpPr>
            <a:stCxn id="59" idx="2"/>
            <a:endCxn id="73" idx="0"/>
          </p:cNvCxnSpPr>
          <p:nvPr/>
        </p:nvCxnSpPr>
        <p:spPr>
          <a:xfrm>
            <a:off x="4975258" y="3812797"/>
            <a:ext cx="964928" cy="21970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140B16CB-C48F-49EC-BDF5-4B93E730DC4D}"/>
                  </a:ext>
                </a:extLst>
              </p:cNvPr>
              <p:cNvSpPr txBox="1"/>
              <p:nvPr/>
            </p:nvSpPr>
            <p:spPr>
              <a:xfrm>
                <a:off x="5541871" y="1435758"/>
                <a:ext cx="3159838" cy="1775230"/>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存在开放的分支，且继续用新的常量符号展开</a:t>
                </a:r>
                <a:r>
                  <a:rPr lang="en-US" altLang="zh-CN" sz="1400" b="1">
                    <a:solidFill>
                      <a:schemeClr val="accent2">
                        <a:lumMod val="50000"/>
                      </a:schemeClr>
                    </a:solidFill>
                  </a:rPr>
                  <a:t>(3)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r>
                  <a:rPr lang="zh-CN" altLang="en-US" sz="1400" b="1">
                    <a:solidFill>
                      <a:schemeClr val="accent2">
                        <a:lumMod val="50000"/>
                      </a:schemeClr>
                    </a:solidFill>
                  </a:rPr>
                  <a:t>也不可能封闭</a:t>
                </a:r>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从该分支可看到，取解释论域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𝒃</m:t>
                        </m:r>
                      </m:e>
                    </m:d>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r>
                  <a:rPr lang="zh-CN" altLang="en-US" sz="1400" b="1">
                    <a:solidFill>
                      <a:schemeClr val="accent2">
                        <a:lumMod val="50000"/>
                      </a:schemeClr>
                    </a:solidFill>
                  </a:rPr>
                  <a:t>为真，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r>
                  <a:rPr lang="zh-CN" altLang="en-US" sz="1400" b="1">
                    <a:solidFill>
                      <a:schemeClr val="accent2">
                        <a:lumMod val="50000"/>
                      </a:schemeClr>
                    </a:solidFill>
                  </a:rPr>
                  <a:t>为假，</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为假，</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𝒃</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为真，则会使得该公式的真值为假</a:t>
                </a:r>
              </a:p>
            </p:txBody>
          </p:sp>
        </mc:Choice>
        <mc:Fallback xmlns="">
          <p:sp>
            <p:nvSpPr>
              <p:cNvPr id="39" name="文本框 38">
                <a:extLst>
                  <a:ext uri="{FF2B5EF4-FFF2-40B4-BE49-F238E27FC236}">
                    <a16:creationId xmlns:a16="http://schemas.microsoft.com/office/drawing/2014/main" id="{140B16CB-C48F-49EC-BDF5-4B93E730DC4D}"/>
                  </a:ext>
                </a:extLst>
              </p:cNvPr>
              <p:cNvSpPr txBox="1">
                <a:spLocks noRot="1" noChangeAspect="1" noMove="1" noResize="1" noEditPoints="1" noAdjustHandles="1" noChangeArrowheads="1" noChangeShapeType="1" noTextEdit="1"/>
              </p:cNvSpPr>
              <p:nvPr/>
            </p:nvSpPr>
            <p:spPr>
              <a:xfrm>
                <a:off x="5541871" y="1435758"/>
                <a:ext cx="3159838" cy="1775230"/>
              </a:xfrm>
              <a:prstGeom prst="rect">
                <a:avLst/>
              </a:prstGeom>
              <a:blipFill>
                <a:blip r:embed="rId12"/>
                <a:stretch>
                  <a:fillRect l="-193" t="-344" b="-27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8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52" grpId="0" animBg="1"/>
      <p:bldP spid="55" grpId="0" animBg="1"/>
      <p:bldP spid="57" grpId="0" animBg="1"/>
      <p:bldP spid="59" grpId="0" animBg="1"/>
      <p:bldP spid="60" grpId="0"/>
      <p:bldP spid="61" grpId="0" animBg="1"/>
      <p:bldP spid="66" grpId="0"/>
      <p:bldP spid="67" grpId="0"/>
      <p:bldP spid="68" grpId="0"/>
      <p:bldP spid="69" grpId="0"/>
      <p:bldP spid="70" grpId="0"/>
      <p:bldP spid="71" grpId="0"/>
      <p:bldP spid="72" grpId="0"/>
      <p:bldP spid="73" grpId="0" animBg="1"/>
      <p:bldP spid="74" grpId="0"/>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solidFill>
                  <a:schemeClr val="bg1"/>
                </a:solidFill>
                <a:latin typeface="楷体" panose="02010609060101010101" pitchFamily="49" charset="-122"/>
                <a:ea typeface="楷体" panose="02010609060101010101" pitchFamily="49" charset="-122"/>
              </a:rPr>
              <a:t>一阶逻辑真值树方法举例</a:t>
            </a:r>
            <a:r>
              <a:rPr lang="en-US" altLang="zh-CN" sz="1200" baseline="30000">
                <a:solidFill>
                  <a:schemeClr val="bg1"/>
                </a:solidFill>
                <a:latin typeface="楷体" panose="02010609060101010101" pitchFamily="49" charset="-122"/>
                <a:ea typeface="楷体" panose="02010609060101010101" pitchFamily="49" charset="-122"/>
              </a:rPr>
              <a:t>*</a:t>
            </a:r>
            <a:endParaRPr lang="zh-CN" altLang="en-US" sz="1200">
              <a:solidFill>
                <a:schemeClr val="bg1"/>
              </a:solidFill>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B0BBED2-0931-4809-9CCE-D1CA6A41919F}"/>
                  </a:ext>
                </a:extLst>
              </p:cNvPr>
              <p:cNvSpPr txBox="1"/>
              <p:nvPr/>
            </p:nvSpPr>
            <p:spPr>
              <a:xfrm>
                <a:off x="615288" y="886192"/>
                <a:ext cx="7118288" cy="1054135"/>
              </a:xfrm>
              <a:prstGeom prst="rect">
                <a:avLst/>
              </a:prstGeom>
              <a:solidFill>
                <a:schemeClr val="accent6">
                  <a:lumMod val="20000"/>
                  <a:lumOff val="80000"/>
                </a:schemeClr>
              </a:solidFill>
            </p:spPr>
            <p:txBody>
              <a:bodyPr wrap="square" rtlCol="0">
                <a:spAutoFit/>
              </a:bodyPr>
              <a:lstStyle/>
              <a:p>
                <a:pPr>
                  <a:lnSpc>
                    <a:spcPts val="2100"/>
                  </a:lnSpc>
                  <a:spcBef>
                    <a:spcPts val="600"/>
                  </a:spcBef>
                </a:pPr>
                <a:r>
                  <a:rPr lang="zh-CN" altLang="en-US" sz="1600" b="1">
                    <a:solidFill>
                      <a:schemeClr val="accent2">
                        <a:lumMod val="50000"/>
                      </a:schemeClr>
                    </a:solidFill>
                  </a:rPr>
                  <a:t>判断公式下面公式是否永真式</a:t>
                </a:r>
                <a:endParaRPr lang="en-US" altLang="zh-CN" sz="1600" b="1" i="1">
                  <a:solidFill>
                    <a:schemeClr val="accent2">
                      <a:lumMod val="50000"/>
                    </a:schemeClr>
                  </a:solidFill>
                  <a:latin typeface="Cambria Math" panose="02040503050406030204" pitchFamily="18" charset="0"/>
                </a:endParaRPr>
              </a:p>
              <a:p>
                <a:pPr marL="342900" indent="-342900">
                  <a:lnSpc>
                    <a:spcPts val="2100"/>
                  </a:lnSpc>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342900" indent="-342900">
                  <a:lnSpc>
                    <a:spcPts val="2100"/>
                  </a:lnSpc>
                  <a:spcBef>
                    <a:spcPts val="600"/>
                  </a:spcBef>
                  <a:buFont typeface="+mj-lt"/>
                  <a:buAutoNum type="arabicPeriod"/>
                </a:pP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𝑵</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𝑵</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0B0BBED2-0931-4809-9CCE-D1CA6A41919F}"/>
                  </a:ext>
                </a:extLst>
              </p:cNvPr>
              <p:cNvSpPr txBox="1">
                <a:spLocks noRot="1" noChangeAspect="1" noMove="1" noResize="1" noEditPoints="1" noAdjustHandles="1" noChangeArrowheads="1" noChangeShapeType="1" noTextEdit="1"/>
              </p:cNvSpPr>
              <p:nvPr/>
            </p:nvSpPr>
            <p:spPr>
              <a:xfrm>
                <a:off x="615288" y="886192"/>
                <a:ext cx="7118288" cy="1054135"/>
              </a:xfrm>
              <a:prstGeom prst="rect">
                <a:avLst/>
              </a:prstGeom>
              <a:blipFill>
                <a:blip r:embed="rId2"/>
                <a:stretch>
                  <a:fillRect l="-514" t="-578" b="-5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49BE077-EC3F-4BD1-8352-F1693D191F2A}"/>
                  </a:ext>
                </a:extLst>
              </p:cNvPr>
              <p:cNvSpPr txBox="1"/>
              <p:nvPr/>
            </p:nvSpPr>
            <p:spPr>
              <a:xfrm>
                <a:off x="615288" y="2099817"/>
                <a:ext cx="7913417" cy="2304798"/>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zh-CN" altLang="en-US" sz="1600" b="1">
                    <a:solidFill>
                      <a:schemeClr val="accent2">
                        <a:lumMod val="50000"/>
                      </a:schemeClr>
                    </a:solidFill>
                    <a:latin typeface="楷体" panose="02010609060101010101" pitchFamily="49" charset="-122"/>
                    <a:ea typeface="楷体" panose="02010609060101010101" pitchFamily="49" charset="-122"/>
                  </a:rPr>
                  <a:t>公式直观含义：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𝑴</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是马；</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是动物；</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𝑵</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是牛；</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的头</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1800"/>
                  </a:lnSpc>
                  <a:spcBef>
                    <a:spcPts val="600"/>
                  </a:spcBef>
                  <a:buFont typeface="+mj-lt"/>
                  <a:buAutoNum type="arabicPeriod"/>
                </a:pPr>
                <a:r>
                  <a:rPr lang="zh-CN" altLang="en-US" sz="1400" b="1">
                    <a:solidFill>
                      <a:srgbClr val="002060"/>
                    </a:solidFill>
                  </a:rPr>
                  <a:t>所有</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，如果</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是马，则</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是动物，这蕴涵：对任意</a:t>
                </a:r>
                <a14:m>
                  <m:oMath xmlns:m="http://schemas.openxmlformats.org/officeDocument/2006/math">
                    <m:r>
                      <a:rPr lang="en-US" altLang="zh-CN" sz="1400" b="1" i="1" smtClean="0">
                        <a:solidFill>
                          <a:srgbClr val="002060"/>
                        </a:solidFill>
                        <a:latin typeface="Cambria Math" panose="02040503050406030204" pitchFamily="18" charset="0"/>
                      </a:rPr>
                      <m:t>𝒚</m:t>
                    </m:r>
                  </m:oMath>
                </a14:m>
                <a:r>
                  <a:rPr lang="zh-CN" altLang="en-US" sz="1400" b="1">
                    <a:solidFill>
                      <a:srgbClr val="002060"/>
                    </a:solidFill>
                  </a:rPr>
                  <a:t>，若存在</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是马，且</a:t>
                </a:r>
                <a14:m>
                  <m:oMath xmlns:m="http://schemas.openxmlformats.org/officeDocument/2006/math">
                    <m:r>
                      <a:rPr lang="en-US" altLang="zh-CN" sz="1400" b="1" i="1" smtClean="0">
                        <a:solidFill>
                          <a:srgbClr val="002060"/>
                        </a:solidFill>
                        <a:latin typeface="Cambria Math" panose="02040503050406030204" pitchFamily="18" charset="0"/>
                      </a:rPr>
                      <m:t>𝒚</m:t>
                    </m:r>
                  </m:oMath>
                </a14:m>
                <a:r>
                  <a:rPr lang="zh-CN" altLang="en-US" sz="1400" b="1">
                    <a:solidFill>
                      <a:srgbClr val="002060"/>
                    </a:solidFill>
                  </a:rPr>
                  <a:t>是</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的头，则存在</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是动物，且</a:t>
                </a:r>
                <a14:m>
                  <m:oMath xmlns:m="http://schemas.openxmlformats.org/officeDocument/2006/math">
                    <m:r>
                      <a:rPr lang="en-US" altLang="zh-CN" sz="1400" b="1" i="1" smtClean="0">
                        <a:solidFill>
                          <a:srgbClr val="002060"/>
                        </a:solidFill>
                        <a:latin typeface="Cambria Math" panose="02040503050406030204" pitchFamily="18" charset="0"/>
                      </a:rPr>
                      <m:t>𝒚</m:t>
                    </m:r>
                  </m:oMath>
                </a14:m>
                <a:r>
                  <a:rPr lang="zh-CN" altLang="en-US" sz="1400" b="1">
                    <a:solidFill>
                      <a:srgbClr val="002060"/>
                    </a:solidFill>
                  </a:rPr>
                  <a:t>是</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rPr>
                  <a:t>的头</a:t>
                </a:r>
                <a:endParaRPr lang="en-US" altLang="zh-CN" sz="1400" b="1">
                  <a:solidFill>
                    <a:srgbClr val="002060"/>
                  </a:solidFill>
                </a:endParaRPr>
              </a:p>
              <a:p>
                <a:pPr marL="800100" lvl="1" indent="-342900">
                  <a:lnSpc>
                    <a:spcPts val="18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所有马是动物，因此所有马的头都是动物的头</a:t>
                </a:r>
                <a:endParaRPr lang="en-US" altLang="zh-CN" sz="1400" b="1">
                  <a:solidFill>
                    <a:srgbClr val="C00000"/>
                  </a:solidFill>
                  <a:latin typeface="楷体" panose="02010609060101010101" pitchFamily="49" charset="-122"/>
                  <a:ea typeface="楷体" panose="02010609060101010101" pitchFamily="49" charset="-122"/>
                </a:endParaRPr>
              </a:p>
              <a:p>
                <a:pPr marL="342900" indent="-342900">
                  <a:lnSpc>
                    <a:spcPts val="1800"/>
                  </a:lnSpc>
                  <a:spcBef>
                    <a:spcPts val="600"/>
                  </a:spcBef>
                  <a:buFont typeface="+mj-lt"/>
                  <a:buAutoNum type="arabicPeriod"/>
                </a:pPr>
                <a:r>
                  <a:rPr lang="zh-CN" altLang="en-US" sz="1400" b="1">
                    <a:solidFill>
                      <a:schemeClr val="accent2">
                        <a:lumMod val="50000"/>
                      </a:schemeClr>
                    </a:solidFill>
                  </a:rPr>
                  <a:t>所有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，如果</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是马，则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不是牛，这蕴涵：对任意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，若存在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是马，且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的头，则对任意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是牛，则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不是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的头</a:t>
                </a:r>
                <a:endParaRPr lang="en-US" altLang="zh-CN" sz="1400" b="1">
                  <a:solidFill>
                    <a:schemeClr val="accent2">
                      <a:lumMod val="50000"/>
                    </a:schemeClr>
                  </a:solidFill>
                </a:endParaRPr>
              </a:p>
              <a:p>
                <a:pPr marL="800100" lvl="1" indent="-342900">
                  <a:lnSpc>
                    <a:spcPts val="18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所有马都不是牛，因此所有马的头都不是牛的头</a:t>
                </a:r>
                <a:endParaRPr lang="en-US" altLang="zh-CN" sz="1400" b="1">
                  <a:solidFill>
                    <a:srgbClr val="C00000"/>
                  </a:solidFill>
                  <a:latin typeface="楷体" panose="02010609060101010101" pitchFamily="49" charset="-122"/>
                  <a:ea typeface="楷体" panose="02010609060101010101" pitchFamily="49" charset="-122"/>
                </a:endParaRPr>
              </a:p>
              <a:p>
                <a:pPr marL="800100" lvl="1" indent="-342900">
                  <a:lnSpc>
                    <a:spcPts val="1800"/>
                  </a:lnSpc>
                  <a:spcBef>
                    <a:spcPts val="600"/>
                  </a:spcBef>
                  <a:buFont typeface="Arial" panose="020B0604020202020204" pitchFamily="34" charset="0"/>
                  <a:buChar char="•"/>
                </a:pPr>
                <a:r>
                  <a:rPr lang="zh-CN" altLang="en-US" sz="1400" b="1">
                    <a:solidFill>
                      <a:schemeClr val="accent6">
                        <a:lumMod val="50000"/>
                      </a:schemeClr>
                    </a:solidFill>
                    <a:latin typeface="楷体" panose="02010609060101010101" pitchFamily="49" charset="-122"/>
                    <a:ea typeface="楷体" panose="02010609060101010101" pitchFamily="49" charset="-122"/>
                  </a:rPr>
                  <a:t>上面给的公式逻辑等值于：</a:t>
                </a:r>
                <a14:m>
                  <m:oMath xmlns:m="http://schemas.openxmlformats.org/officeDocument/2006/math">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𝑴</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𝑵</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𝑴</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𝑯</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 </m:t>
                            </m:r>
                            <m:r>
                              <a:rPr lang="en-US" altLang="zh-CN" sz="1200" b="1" i="1" smtClean="0">
                                <a:solidFill>
                                  <a:srgbClr val="C00000"/>
                                </a:solidFill>
                                <a:latin typeface="Cambria Math" panose="02040503050406030204" pitchFamily="18" charset="0"/>
                              </a:rPr>
                              <m:t>𝒙</m:t>
                            </m:r>
                          </m:e>
                        </m:d>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𝑵</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𝑯</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 </m:t>
                            </m:r>
                            <m:r>
                              <a:rPr lang="en-US" altLang="zh-CN" sz="1200" b="1" i="1" smtClean="0">
                                <a:solidFill>
                                  <a:srgbClr val="C00000"/>
                                </a:solidFill>
                                <a:latin typeface="Cambria Math" panose="02040503050406030204" pitchFamily="18" charset="0"/>
                              </a:rPr>
                              <m:t>𝒙</m:t>
                            </m:r>
                          </m:e>
                        </m:d>
                      </m:e>
                    </m:d>
                    <m:r>
                      <a:rPr lang="en-US" altLang="zh-CN" sz="1200" b="1" i="1" smtClean="0">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49BE077-EC3F-4BD1-8352-F1693D191F2A}"/>
                  </a:ext>
                </a:extLst>
              </p:cNvPr>
              <p:cNvSpPr txBox="1">
                <a:spLocks noRot="1" noChangeAspect="1" noMove="1" noResize="1" noEditPoints="1" noAdjustHandles="1" noChangeArrowheads="1" noChangeShapeType="1" noTextEdit="1"/>
              </p:cNvSpPr>
              <p:nvPr/>
            </p:nvSpPr>
            <p:spPr>
              <a:xfrm>
                <a:off x="615288" y="2099817"/>
                <a:ext cx="7913417" cy="2304798"/>
              </a:xfrm>
              <a:prstGeom prst="rect">
                <a:avLst/>
              </a:prstGeom>
              <a:blipFill>
                <a:blip r:embed="rId3"/>
                <a:stretch>
                  <a:fillRect l="-462" t="-1847" r="-2465" b="-1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778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solidFill>
                  <a:schemeClr val="bg1"/>
                </a:solidFill>
                <a:latin typeface="楷体" panose="02010609060101010101" pitchFamily="49" charset="-122"/>
                <a:ea typeface="楷体" panose="02010609060101010101" pitchFamily="49" charset="-122"/>
              </a:rPr>
              <a:t>一阶逻辑真值树方法举例</a:t>
            </a:r>
            <a:r>
              <a:rPr lang="en-US" altLang="zh-CN" sz="1200" baseline="30000">
                <a:solidFill>
                  <a:schemeClr val="bg1"/>
                </a:solidFill>
                <a:latin typeface="楷体" panose="02010609060101010101" pitchFamily="49" charset="-122"/>
                <a:ea typeface="楷体" panose="02010609060101010101" pitchFamily="49" charset="-122"/>
              </a:rPr>
              <a:t>*</a:t>
            </a:r>
            <a:endParaRPr lang="zh-CN" altLang="en-US" sz="1200">
              <a:solidFill>
                <a:schemeClr val="bg1"/>
              </a:solidFill>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B0BBED2-0931-4809-9CCE-D1CA6A41919F}"/>
                  </a:ext>
                </a:extLst>
              </p:cNvPr>
              <p:cNvSpPr txBox="1"/>
              <p:nvPr/>
            </p:nvSpPr>
            <p:spPr>
              <a:xfrm>
                <a:off x="544164" y="812597"/>
                <a:ext cx="8055665"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判断公式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是否永真式</a:t>
                </a:r>
              </a:p>
            </p:txBody>
          </p:sp>
        </mc:Choice>
        <mc:Fallback xmlns="">
          <p:sp>
            <p:nvSpPr>
              <p:cNvPr id="8" name="文本框 7">
                <a:extLst>
                  <a:ext uri="{FF2B5EF4-FFF2-40B4-BE49-F238E27FC236}">
                    <a16:creationId xmlns:a16="http://schemas.microsoft.com/office/drawing/2014/main" id="{0B0BBED2-0931-4809-9CCE-D1CA6A41919F}"/>
                  </a:ext>
                </a:extLst>
              </p:cNvPr>
              <p:cNvSpPr txBox="1">
                <a:spLocks noRot="1" noChangeAspect="1" noMove="1" noResize="1" noEditPoints="1" noAdjustHandles="1" noChangeArrowheads="1" noChangeShapeType="1" noTextEdit="1"/>
              </p:cNvSpPr>
              <p:nvPr/>
            </p:nvSpPr>
            <p:spPr>
              <a:xfrm>
                <a:off x="544164" y="812597"/>
                <a:ext cx="8055665" cy="370294"/>
              </a:xfrm>
              <a:prstGeom prst="rect">
                <a:avLst/>
              </a:prstGeom>
              <a:blipFill>
                <a:blip r:embed="rId2"/>
                <a:stretch>
                  <a:fillRect l="-378"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6363880-311A-4A13-ACF0-800A3990E2A2}"/>
                  </a:ext>
                </a:extLst>
              </p:cNvPr>
              <p:cNvSpPr txBox="1"/>
              <p:nvPr/>
            </p:nvSpPr>
            <p:spPr>
              <a:xfrm>
                <a:off x="544166" y="1344830"/>
                <a:ext cx="6025187" cy="243143"/>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𝑴</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𝑴</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16363880-311A-4A13-ACF0-800A3990E2A2}"/>
                  </a:ext>
                </a:extLst>
              </p:cNvPr>
              <p:cNvSpPr txBox="1">
                <a:spLocks noRot="1" noChangeAspect="1" noMove="1" noResize="1" noEditPoints="1" noAdjustHandles="1" noChangeArrowheads="1" noChangeShapeType="1" noTextEdit="1"/>
              </p:cNvSpPr>
              <p:nvPr/>
            </p:nvSpPr>
            <p:spPr>
              <a:xfrm>
                <a:off x="544166" y="1344830"/>
                <a:ext cx="6025187" cy="243143"/>
              </a:xfrm>
              <a:prstGeom prst="rect">
                <a:avLst/>
              </a:prstGeom>
              <a:blipFill>
                <a:blip r:embed="rId3"/>
                <a:stretch>
                  <a:fillRect l="-1820" t="-17949" b="-43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C5DB42C-B7D0-4360-9BC8-1847F97CEC56}"/>
                  </a:ext>
                </a:extLst>
              </p:cNvPr>
              <p:cNvSpPr txBox="1"/>
              <p:nvPr/>
            </p:nvSpPr>
            <p:spPr>
              <a:xfrm>
                <a:off x="544166" y="1587973"/>
                <a:ext cx="4311099" cy="4862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𝑴</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endParaRPr lang="en-US" altLang="zh-CN" sz="1400" b="1">
                  <a:solidFill>
                    <a:schemeClr val="accent2">
                      <a:lumMod val="50000"/>
                    </a:schemeClr>
                  </a:solidFill>
                </a:endParaRPr>
              </a:p>
              <a:p>
                <a:r>
                  <a:rPr lang="en-US" altLang="zh-CN" sz="1400" b="1">
                    <a:solidFill>
                      <a:schemeClr val="accent2">
                        <a:lumMod val="50000"/>
                      </a:schemeClr>
                    </a:solidFill>
                  </a:rPr>
                  <a:t>(3)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𝒙</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𝒙</m:t>
                            </m:r>
                          </m:e>
                        </m:d>
                      </m:e>
                    </m:d>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9C5DB42C-B7D0-4360-9BC8-1847F97CEC56}"/>
                  </a:ext>
                </a:extLst>
              </p:cNvPr>
              <p:cNvSpPr txBox="1">
                <a:spLocks noRot="1" noChangeAspect="1" noMove="1" noResize="1" noEditPoints="1" noAdjustHandles="1" noChangeArrowheads="1" noChangeShapeType="1" noTextEdit="1"/>
              </p:cNvSpPr>
              <p:nvPr/>
            </p:nvSpPr>
            <p:spPr>
              <a:xfrm>
                <a:off x="544166" y="1587973"/>
                <a:ext cx="4311099" cy="486287"/>
              </a:xfrm>
              <a:prstGeom prst="rect">
                <a:avLst/>
              </a:prstGeom>
              <a:blipFill>
                <a:blip r:embed="rId4"/>
                <a:stretch>
                  <a:fillRect l="-2546" t="-75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8BEEB1C-5C31-4491-8652-68DA302B6734}"/>
                  </a:ext>
                </a:extLst>
              </p:cNvPr>
              <p:cNvSpPr txBox="1"/>
              <p:nvPr/>
            </p:nvSpPr>
            <p:spPr>
              <a:xfrm>
                <a:off x="544166" y="2074259"/>
                <a:ext cx="4311099" cy="243143"/>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(4)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𝒙</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𝒙</m:t>
                            </m:r>
                          </m:e>
                        </m:d>
                      </m:e>
                    </m:d>
                  </m:oMath>
                </a14:m>
                <a:endParaRPr lang="en-US" altLang="zh-CN"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18BEEB1C-5C31-4491-8652-68DA302B6734}"/>
                  </a:ext>
                </a:extLst>
              </p:cNvPr>
              <p:cNvSpPr txBox="1">
                <a:spLocks noRot="1" noChangeAspect="1" noMove="1" noResize="1" noEditPoints="1" noAdjustHandles="1" noChangeArrowheads="1" noChangeShapeType="1" noTextEdit="1"/>
              </p:cNvSpPr>
              <p:nvPr/>
            </p:nvSpPr>
            <p:spPr>
              <a:xfrm>
                <a:off x="544166" y="2074259"/>
                <a:ext cx="4311099" cy="243143"/>
              </a:xfrm>
              <a:prstGeom prst="rect">
                <a:avLst/>
              </a:prstGeom>
              <a:blipFill>
                <a:blip r:embed="rId5"/>
                <a:stretch>
                  <a:fillRect l="-2546" t="-15000"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AC86C92-7F82-40EE-879B-4821F96A9296}"/>
                  </a:ext>
                </a:extLst>
              </p:cNvPr>
              <p:cNvSpPr txBox="1"/>
              <p:nvPr/>
            </p:nvSpPr>
            <p:spPr>
              <a:xfrm>
                <a:off x="544166" y="2317402"/>
                <a:ext cx="2368000" cy="4862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(5)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𝒙</m:t>
                            </m:r>
                          </m:e>
                        </m:d>
                      </m:e>
                    </m:d>
                  </m:oMath>
                </a14:m>
                <a:endParaRPr lang="en-US" altLang="zh-CN" sz="1400" b="1">
                  <a:solidFill>
                    <a:schemeClr val="accent2">
                      <a:lumMod val="50000"/>
                    </a:schemeClr>
                  </a:solidFill>
                </a:endParaRPr>
              </a:p>
              <a:p>
                <a:r>
                  <a:rPr lang="en-US" altLang="zh-CN" sz="1400" b="1">
                    <a:solidFill>
                      <a:schemeClr val="accent2">
                        <a:lumMod val="50000"/>
                      </a:schemeClr>
                    </a:solidFill>
                  </a:rPr>
                  <a:t>(6)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𝒙</m:t>
                            </m:r>
                          </m:e>
                        </m:d>
                      </m:e>
                    </m:d>
                  </m:oMath>
                </a14:m>
                <a:endParaRPr lang="en-US" altLang="zh-CN"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9AC86C92-7F82-40EE-879B-4821F96A9296}"/>
                  </a:ext>
                </a:extLst>
              </p:cNvPr>
              <p:cNvSpPr txBox="1">
                <a:spLocks noRot="1" noChangeAspect="1" noMove="1" noResize="1" noEditPoints="1" noAdjustHandles="1" noChangeArrowheads="1" noChangeShapeType="1" noTextEdit="1"/>
              </p:cNvSpPr>
              <p:nvPr/>
            </p:nvSpPr>
            <p:spPr>
              <a:xfrm>
                <a:off x="544166" y="2317402"/>
                <a:ext cx="2368000" cy="486287"/>
              </a:xfrm>
              <a:prstGeom prst="rect">
                <a:avLst/>
              </a:prstGeom>
              <a:blipFill>
                <a:blip r:embed="rId6"/>
                <a:stretch>
                  <a:fillRect l="-4627" t="-75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DC6C024-E241-4B9A-982C-1B89F828C4BD}"/>
                  </a:ext>
                </a:extLst>
              </p:cNvPr>
              <p:cNvSpPr txBox="1"/>
              <p:nvPr/>
            </p:nvSpPr>
            <p:spPr>
              <a:xfrm>
                <a:off x="544165" y="2782508"/>
                <a:ext cx="2368001"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(7)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DDC6C024-E241-4B9A-982C-1B89F828C4BD}"/>
                  </a:ext>
                </a:extLst>
              </p:cNvPr>
              <p:cNvSpPr txBox="1">
                <a:spLocks noRot="1" noChangeAspect="1" noMove="1" noResize="1" noEditPoints="1" noAdjustHandles="1" noChangeArrowheads="1" noChangeShapeType="1" noTextEdit="1"/>
              </p:cNvSpPr>
              <p:nvPr/>
            </p:nvSpPr>
            <p:spPr>
              <a:xfrm>
                <a:off x="544165" y="2782508"/>
                <a:ext cx="2368001" cy="215444"/>
              </a:xfrm>
              <a:prstGeom prst="rect">
                <a:avLst/>
              </a:prstGeom>
              <a:blipFill>
                <a:blip r:embed="rId7"/>
                <a:stretch>
                  <a:fillRect l="-4627"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EFB7F3B-2C66-4E05-B73A-D77C4846732F}"/>
                  </a:ext>
                </a:extLst>
              </p:cNvPr>
              <p:cNvSpPr txBox="1"/>
              <p:nvPr/>
            </p:nvSpPr>
            <p:spPr>
              <a:xfrm>
                <a:off x="544165" y="2998440"/>
                <a:ext cx="1776621"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(8)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a:p>
                <a:r>
                  <a:rPr lang="en-US" altLang="zh-CN" sz="1400" b="1">
                    <a:solidFill>
                      <a:schemeClr val="accent2">
                        <a:lumMod val="50000"/>
                      </a:schemeClr>
                    </a:solidFill>
                  </a:rPr>
                  <a:t>(9)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4EFB7F3B-2C66-4E05-B73A-D77C4846732F}"/>
                  </a:ext>
                </a:extLst>
              </p:cNvPr>
              <p:cNvSpPr txBox="1">
                <a:spLocks noRot="1" noChangeAspect="1" noMove="1" noResize="1" noEditPoints="1" noAdjustHandles="1" noChangeArrowheads="1" noChangeShapeType="1" noTextEdit="1"/>
              </p:cNvSpPr>
              <p:nvPr/>
            </p:nvSpPr>
            <p:spPr>
              <a:xfrm>
                <a:off x="544165" y="2998440"/>
                <a:ext cx="1776621" cy="430887"/>
              </a:xfrm>
              <a:prstGeom prst="rect">
                <a:avLst/>
              </a:prstGeom>
              <a:blipFill>
                <a:blip r:embed="rId8"/>
                <a:stretch>
                  <a:fillRect l="-6164" t="-12676" b="-23944"/>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EBD8F7C6-C1DA-4B16-8BA0-6F022DF3FD8C}"/>
              </a:ext>
            </a:extLst>
          </p:cNvPr>
          <p:cNvSpPr txBox="1"/>
          <p:nvPr/>
        </p:nvSpPr>
        <p:spPr>
          <a:xfrm>
            <a:off x="6366636" y="1371615"/>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4" name="文本框 23">
            <a:extLst>
              <a:ext uri="{FF2B5EF4-FFF2-40B4-BE49-F238E27FC236}">
                <a16:creationId xmlns:a16="http://schemas.microsoft.com/office/drawing/2014/main" id="{36773990-388E-4721-B804-F0A37A4020AF}"/>
              </a:ext>
            </a:extLst>
          </p:cNvPr>
          <p:cNvSpPr txBox="1"/>
          <p:nvPr/>
        </p:nvSpPr>
        <p:spPr>
          <a:xfrm>
            <a:off x="4676984" y="1870056"/>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5" name="文本框 24">
            <a:extLst>
              <a:ext uri="{FF2B5EF4-FFF2-40B4-BE49-F238E27FC236}">
                <a16:creationId xmlns:a16="http://schemas.microsoft.com/office/drawing/2014/main" id="{337BBE40-B9DF-48B4-8EB9-A1E86AF4EA16}"/>
              </a:ext>
            </a:extLst>
          </p:cNvPr>
          <p:cNvSpPr txBox="1"/>
          <p:nvPr/>
        </p:nvSpPr>
        <p:spPr>
          <a:xfrm>
            <a:off x="4676984" y="2077761"/>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6" name="文本框 25">
            <a:extLst>
              <a:ext uri="{FF2B5EF4-FFF2-40B4-BE49-F238E27FC236}">
                <a16:creationId xmlns:a16="http://schemas.microsoft.com/office/drawing/2014/main" id="{A8AA0291-46B1-4E49-83AE-BE3E402D59C9}"/>
              </a:ext>
            </a:extLst>
          </p:cNvPr>
          <p:cNvSpPr txBox="1"/>
          <p:nvPr/>
        </p:nvSpPr>
        <p:spPr>
          <a:xfrm>
            <a:off x="2699715" y="2344499"/>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7" name="文本框 26">
            <a:extLst>
              <a:ext uri="{FF2B5EF4-FFF2-40B4-BE49-F238E27FC236}">
                <a16:creationId xmlns:a16="http://schemas.microsoft.com/office/drawing/2014/main" id="{FDF1249C-89B1-4E22-94B6-CED2BE8F2E4C}"/>
              </a:ext>
            </a:extLst>
          </p:cNvPr>
          <p:cNvSpPr txBox="1"/>
          <p:nvPr/>
        </p:nvSpPr>
        <p:spPr>
          <a:xfrm>
            <a:off x="2699715" y="2781246"/>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DB1FB18-CAE5-43BA-95D6-44BB8D6644D6}"/>
                  </a:ext>
                </a:extLst>
              </p:cNvPr>
              <p:cNvSpPr txBox="1"/>
              <p:nvPr/>
            </p:nvSpPr>
            <p:spPr>
              <a:xfrm>
                <a:off x="544165" y="3427858"/>
                <a:ext cx="1776622"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(10)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(11)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𝒃</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7DB1FB18-CAE5-43BA-95D6-44BB8D6644D6}"/>
                  </a:ext>
                </a:extLst>
              </p:cNvPr>
              <p:cNvSpPr txBox="1">
                <a:spLocks noRot="1" noChangeAspect="1" noMove="1" noResize="1" noEditPoints="1" noAdjustHandles="1" noChangeArrowheads="1" noChangeShapeType="1" noTextEdit="1"/>
              </p:cNvSpPr>
              <p:nvPr/>
            </p:nvSpPr>
            <p:spPr>
              <a:xfrm>
                <a:off x="544165" y="3427858"/>
                <a:ext cx="1776622" cy="430887"/>
              </a:xfrm>
              <a:prstGeom prst="rect">
                <a:avLst/>
              </a:prstGeom>
              <a:blipFill>
                <a:blip r:embed="rId9"/>
                <a:stretch>
                  <a:fillRect l="-6164"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1D51E58-9E23-4DC3-885D-2BB64D575F90}"/>
                  </a:ext>
                </a:extLst>
              </p:cNvPr>
              <p:cNvSpPr txBox="1"/>
              <p:nvPr/>
            </p:nvSpPr>
            <p:spPr>
              <a:xfrm>
                <a:off x="544164" y="3842758"/>
                <a:ext cx="1776622"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(13)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𝒃</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41D51E58-9E23-4DC3-885D-2BB64D575F90}"/>
                  </a:ext>
                </a:extLst>
              </p:cNvPr>
              <p:cNvSpPr txBox="1">
                <a:spLocks noRot="1" noChangeAspect="1" noMove="1" noResize="1" noEditPoints="1" noAdjustHandles="1" noChangeArrowheads="1" noChangeShapeType="1" noTextEdit="1"/>
              </p:cNvSpPr>
              <p:nvPr/>
            </p:nvSpPr>
            <p:spPr>
              <a:xfrm>
                <a:off x="544164" y="3842758"/>
                <a:ext cx="1776622" cy="430887"/>
              </a:xfrm>
              <a:prstGeom prst="rect">
                <a:avLst/>
              </a:prstGeom>
              <a:blipFill>
                <a:blip r:embed="rId10"/>
                <a:stretch>
                  <a:fillRect l="-6164"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D5F97690-7DD1-4F75-9962-481ED1A9A312}"/>
                  </a:ext>
                </a:extLst>
              </p:cNvPr>
              <p:cNvSpPr txBox="1"/>
              <p:nvPr/>
            </p:nvSpPr>
            <p:spPr>
              <a:xfrm>
                <a:off x="5522013" y="1654613"/>
                <a:ext cx="1776621"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(8)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a:p>
                <a:r>
                  <a:rPr lang="en-US" altLang="zh-CN" sz="1400" b="1">
                    <a:solidFill>
                      <a:schemeClr val="accent2">
                        <a:lumMod val="50000"/>
                      </a:schemeClr>
                    </a:solidFill>
                  </a:rPr>
                  <a:t>(9)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D5F97690-7DD1-4F75-9962-481ED1A9A312}"/>
                  </a:ext>
                </a:extLst>
              </p:cNvPr>
              <p:cNvSpPr txBox="1">
                <a:spLocks noRot="1" noChangeAspect="1" noMove="1" noResize="1" noEditPoints="1" noAdjustHandles="1" noChangeArrowheads="1" noChangeShapeType="1" noTextEdit="1"/>
              </p:cNvSpPr>
              <p:nvPr/>
            </p:nvSpPr>
            <p:spPr>
              <a:xfrm>
                <a:off x="5522013" y="1654613"/>
                <a:ext cx="1776621" cy="430887"/>
              </a:xfrm>
              <a:prstGeom prst="rect">
                <a:avLst/>
              </a:prstGeom>
              <a:blipFill>
                <a:blip r:embed="rId11"/>
                <a:stretch>
                  <a:fillRect l="-6186"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83BE046-E24D-4F3C-8ECC-8BE6217005A9}"/>
                  </a:ext>
                </a:extLst>
              </p:cNvPr>
              <p:cNvSpPr txBox="1"/>
              <p:nvPr/>
            </p:nvSpPr>
            <p:spPr>
              <a:xfrm>
                <a:off x="5522013" y="2084031"/>
                <a:ext cx="1776622"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(10) T </a:t>
                </a:r>
                <a14:m>
                  <m:oMath xmlns:m="http://schemas.openxmlformats.org/officeDocument/2006/math">
                    <m:r>
                      <a:rPr lang="en-US" altLang="zh-CN" sz="1400" b="1" i="1">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(11)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𝒃</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083BE046-E24D-4F3C-8ECC-8BE6217005A9}"/>
                  </a:ext>
                </a:extLst>
              </p:cNvPr>
              <p:cNvSpPr txBox="1">
                <a:spLocks noRot="1" noChangeAspect="1" noMove="1" noResize="1" noEditPoints="1" noAdjustHandles="1" noChangeArrowheads="1" noChangeShapeType="1" noTextEdit="1"/>
              </p:cNvSpPr>
              <p:nvPr/>
            </p:nvSpPr>
            <p:spPr>
              <a:xfrm>
                <a:off x="5522013" y="2084031"/>
                <a:ext cx="1776622" cy="430887"/>
              </a:xfrm>
              <a:prstGeom prst="rect">
                <a:avLst/>
              </a:prstGeom>
              <a:blipFill>
                <a:blip r:embed="rId12"/>
                <a:stretch>
                  <a:fillRect l="-6186"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B6CA105-64B5-4B33-A08B-F2C41234C583}"/>
                  </a:ext>
                </a:extLst>
              </p:cNvPr>
              <p:cNvSpPr txBox="1"/>
              <p:nvPr/>
            </p:nvSpPr>
            <p:spPr>
              <a:xfrm>
                <a:off x="5522012" y="2498931"/>
                <a:ext cx="1776622"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(13)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𝒃</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BB6CA105-64B5-4B33-A08B-F2C41234C583}"/>
                  </a:ext>
                </a:extLst>
              </p:cNvPr>
              <p:cNvSpPr txBox="1">
                <a:spLocks noRot="1" noChangeAspect="1" noMove="1" noResize="1" noEditPoints="1" noAdjustHandles="1" noChangeArrowheads="1" noChangeShapeType="1" noTextEdit="1"/>
              </p:cNvSpPr>
              <p:nvPr/>
            </p:nvSpPr>
            <p:spPr>
              <a:xfrm>
                <a:off x="5522012" y="2498931"/>
                <a:ext cx="1776622" cy="430887"/>
              </a:xfrm>
              <a:prstGeom prst="rect">
                <a:avLst/>
              </a:prstGeom>
              <a:blipFill>
                <a:blip r:embed="rId13"/>
                <a:stretch>
                  <a:fillRect l="-6186"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69A4921-8C99-40E0-96EA-55707F50BA68}"/>
                  </a:ext>
                </a:extLst>
              </p:cNvPr>
              <p:cNvSpPr txBox="1"/>
              <p:nvPr/>
            </p:nvSpPr>
            <p:spPr>
              <a:xfrm>
                <a:off x="3134778" y="3156038"/>
                <a:ext cx="177662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869A4921-8C99-40E0-96EA-55707F50BA68}"/>
                  </a:ext>
                </a:extLst>
              </p:cNvPr>
              <p:cNvSpPr txBox="1">
                <a:spLocks noRot="1" noChangeAspect="1" noMove="1" noResize="1" noEditPoints="1" noAdjustHandles="1" noChangeArrowheads="1" noChangeShapeType="1" noTextEdit="1"/>
              </p:cNvSpPr>
              <p:nvPr/>
            </p:nvSpPr>
            <p:spPr>
              <a:xfrm>
                <a:off x="3134778" y="3156038"/>
                <a:ext cx="1776622" cy="215444"/>
              </a:xfrm>
              <a:prstGeom prst="rect">
                <a:avLst/>
              </a:prstGeom>
              <a:blipFill>
                <a:blip r:embed="rId14"/>
                <a:stretch>
                  <a:fillRect l="-6164" t="-28571" b="-51429"/>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4E7EC4F-A1CB-40DC-BD94-3DE67F19DF4D}"/>
              </a:ext>
            </a:extLst>
          </p:cNvPr>
          <p:cNvSpPr txBox="1"/>
          <p:nvPr/>
        </p:nvSpPr>
        <p:spPr>
          <a:xfrm>
            <a:off x="4154371" y="3171427"/>
            <a:ext cx="719549" cy="184666"/>
          </a:xfrm>
          <a:prstGeom prst="rect">
            <a:avLst/>
          </a:prstGeom>
          <a:noFill/>
        </p:spPr>
        <p:txBody>
          <a:bodyPr wrap="square" lIns="0" tIns="0" rIns="0" bIns="0" rtlCol="0">
            <a:spAutoFit/>
          </a:bodyPr>
          <a:lstStyle/>
          <a:p>
            <a:pPr algn="ctr"/>
            <a:r>
              <a:rPr lang="en-US" altLang="zh-CN" sz="1200" b="1">
                <a:solidFill>
                  <a:srgbClr val="C00000"/>
                </a:solidFill>
              </a:rPr>
              <a:t>[11,12,13]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81E42342-FCEC-4F7F-AB37-2F0F05E8F171}"/>
                  </a:ext>
                </a:extLst>
              </p:cNvPr>
              <p:cNvSpPr txBox="1"/>
              <p:nvPr/>
            </p:nvSpPr>
            <p:spPr>
              <a:xfrm>
                <a:off x="6460223" y="3125412"/>
                <a:ext cx="177662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(15)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81E42342-FCEC-4F7F-AB37-2F0F05E8F171}"/>
                  </a:ext>
                </a:extLst>
              </p:cNvPr>
              <p:cNvSpPr txBox="1">
                <a:spLocks noRot="1" noChangeAspect="1" noMove="1" noResize="1" noEditPoints="1" noAdjustHandles="1" noChangeArrowheads="1" noChangeShapeType="1" noTextEdit="1"/>
              </p:cNvSpPr>
              <p:nvPr/>
            </p:nvSpPr>
            <p:spPr>
              <a:xfrm>
                <a:off x="6460223" y="3125412"/>
                <a:ext cx="1776622" cy="215444"/>
              </a:xfrm>
              <a:prstGeom prst="rect">
                <a:avLst/>
              </a:prstGeom>
              <a:blipFill>
                <a:blip r:embed="rId15"/>
                <a:stretch>
                  <a:fillRect l="-6186" t="-28571" b="-51429"/>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8DE1AB76-D351-4584-B191-147AA92BC812}"/>
              </a:ext>
            </a:extLst>
          </p:cNvPr>
          <p:cNvSpPr txBox="1"/>
          <p:nvPr/>
        </p:nvSpPr>
        <p:spPr>
          <a:xfrm>
            <a:off x="7517296" y="3150220"/>
            <a:ext cx="719549" cy="184666"/>
          </a:xfrm>
          <a:prstGeom prst="rect">
            <a:avLst/>
          </a:prstGeom>
          <a:noFill/>
        </p:spPr>
        <p:txBody>
          <a:bodyPr wrap="square" lIns="0" tIns="0" rIns="0" bIns="0" rtlCol="0">
            <a:spAutoFit/>
          </a:bodyPr>
          <a:lstStyle/>
          <a:p>
            <a:pPr algn="ctr"/>
            <a:r>
              <a:rPr lang="en-US" altLang="zh-CN" sz="1200" b="1">
                <a:solidFill>
                  <a:srgbClr val="C00000"/>
                </a:solidFill>
              </a:rPr>
              <a:t>[11,12,13]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64C89D03-1E67-4A84-99FE-F1A48C7E0F9A}"/>
                  </a:ext>
                </a:extLst>
              </p:cNvPr>
              <p:cNvSpPr txBox="1"/>
              <p:nvPr/>
            </p:nvSpPr>
            <p:spPr>
              <a:xfrm>
                <a:off x="2444628" y="3575262"/>
                <a:ext cx="127324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(16)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64C89D03-1E67-4A84-99FE-F1A48C7E0F9A}"/>
                  </a:ext>
                </a:extLst>
              </p:cNvPr>
              <p:cNvSpPr txBox="1">
                <a:spLocks noRot="1" noChangeAspect="1" noMove="1" noResize="1" noEditPoints="1" noAdjustHandles="1" noChangeArrowheads="1" noChangeShapeType="1" noTextEdit="1"/>
              </p:cNvSpPr>
              <p:nvPr/>
            </p:nvSpPr>
            <p:spPr>
              <a:xfrm>
                <a:off x="2444628" y="3575262"/>
                <a:ext cx="1273242" cy="215444"/>
              </a:xfrm>
              <a:prstGeom prst="rect">
                <a:avLst/>
              </a:prstGeom>
              <a:blipFill>
                <a:blip r:embed="rId16"/>
                <a:stretch>
                  <a:fillRect l="-8612" t="-25000" b="-47222"/>
                </a:stretch>
              </a:blipFill>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40E32421-377C-4DF2-ACAE-41E7B7200F96}"/>
              </a:ext>
            </a:extLst>
          </p:cNvPr>
          <p:cNvSpPr txBox="1"/>
          <p:nvPr/>
        </p:nvSpPr>
        <p:spPr>
          <a:xfrm>
            <a:off x="3474984" y="3577491"/>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D3DA1493-3168-4201-8226-C1CB83E55F03}"/>
                  </a:ext>
                </a:extLst>
              </p:cNvPr>
              <p:cNvSpPr txBox="1"/>
              <p:nvPr/>
            </p:nvSpPr>
            <p:spPr>
              <a:xfrm>
                <a:off x="3912478" y="3574883"/>
                <a:ext cx="142315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(17)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D3DA1493-3168-4201-8226-C1CB83E55F03}"/>
                  </a:ext>
                </a:extLst>
              </p:cNvPr>
              <p:cNvSpPr txBox="1">
                <a:spLocks noRot="1" noChangeAspect="1" noMove="1" noResize="1" noEditPoints="1" noAdjustHandles="1" noChangeArrowheads="1" noChangeShapeType="1" noTextEdit="1"/>
              </p:cNvSpPr>
              <p:nvPr/>
            </p:nvSpPr>
            <p:spPr>
              <a:xfrm>
                <a:off x="3912478" y="3574883"/>
                <a:ext cx="1423154" cy="215444"/>
              </a:xfrm>
              <a:prstGeom prst="rect">
                <a:avLst/>
              </a:prstGeom>
              <a:blipFill>
                <a:blip r:embed="rId17"/>
                <a:stretch>
                  <a:fillRect l="-7725" t="-25000" b="-47222"/>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715290F2-6376-4034-B873-793F1FA61341}"/>
              </a:ext>
            </a:extLst>
          </p:cNvPr>
          <p:cNvSpPr txBox="1"/>
          <p:nvPr/>
        </p:nvSpPr>
        <p:spPr>
          <a:xfrm>
            <a:off x="4797687" y="3599621"/>
            <a:ext cx="538771" cy="184666"/>
          </a:xfrm>
          <a:prstGeom prst="rect">
            <a:avLst/>
          </a:prstGeom>
          <a:noFill/>
        </p:spPr>
        <p:txBody>
          <a:bodyPr wrap="square" lIns="0" tIns="0" rIns="0" bIns="0" rtlCol="0">
            <a:spAutoFit/>
          </a:bodyPr>
          <a:lstStyle/>
          <a:p>
            <a:pPr algn="ctr"/>
            <a:r>
              <a:rPr lang="en-US" altLang="zh-CN" sz="1200" b="1">
                <a:solidFill>
                  <a:srgbClr val="C00000"/>
                </a:solidFill>
              </a:rPr>
              <a:t>[12,13]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0EDFBC6-4EEE-48EA-A9E7-141E8A525F1F}"/>
                  </a:ext>
                </a:extLst>
              </p:cNvPr>
              <p:cNvSpPr txBox="1"/>
              <p:nvPr/>
            </p:nvSpPr>
            <p:spPr>
              <a:xfrm>
                <a:off x="2599935" y="4001405"/>
                <a:ext cx="142315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(18)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40EDFBC6-4EEE-48EA-A9E7-141E8A525F1F}"/>
                  </a:ext>
                </a:extLst>
              </p:cNvPr>
              <p:cNvSpPr txBox="1">
                <a:spLocks noRot="1" noChangeAspect="1" noMove="1" noResize="1" noEditPoints="1" noAdjustHandles="1" noChangeArrowheads="1" noChangeShapeType="1" noTextEdit="1"/>
              </p:cNvSpPr>
              <p:nvPr/>
            </p:nvSpPr>
            <p:spPr>
              <a:xfrm>
                <a:off x="2599935" y="4001405"/>
                <a:ext cx="1423154" cy="215444"/>
              </a:xfrm>
              <a:prstGeom prst="rect">
                <a:avLst/>
              </a:prstGeom>
              <a:blipFill>
                <a:blip r:embed="rId18"/>
                <a:stretch>
                  <a:fillRect l="-7692" t="-25000" b="-47222"/>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ACB79583-0C3A-45A2-BAB6-B7E7EDD07E06}"/>
              </a:ext>
            </a:extLst>
          </p:cNvPr>
          <p:cNvSpPr txBox="1"/>
          <p:nvPr/>
        </p:nvSpPr>
        <p:spPr>
          <a:xfrm>
            <a:off x="3491036" y="4016836"/>
            <a:ext cx="538771" cy="184666"/>
          </a:xfrm>
          <a:prstGeom prst="rect">
            <a:avLst/>
          </a:prstGeom>
          <a:noFill/>
        </p:spPr>
        <p:txBody>
          <a:bodyPr wrap="square" lIns="0" tIns="0" rIns="0" bIns="0" rtlCol="0">
            <a:spAutoFit/>
          </a:bodyPr>
          <a:lstStyle/>
          <a:p>
            <a:pPr algn="ctr"/>
            <a:r>
              <a:rPr lang="en-US" altLang="zh-CN" sz="1200" b="1">
                <a:solidFill>
                  <a:srgbClr val="C00000"/>
                </a:solidFill>
              </a:rPr>
              <a:t>[13]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FCDB23A-0F8F-4A14-968A-DCFDB2D8F938}"/>
                  </a:ext>
                </a:extLst>
              </p:cNvPr>
              <p:cNvSpPr txBox="1"/>
              <p:nvPr/>
            </p:nvSpPr>
            <p:spPr>
              <a:xfrm>
                <a:off x="4439531" y="4001405"/>
                <a:ext cx="142315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43" name="文本框 42">
                <a:extLst>
                  <a:ext uri="{FF2B5EF4-FFF2-40B4-BE49-F238E27FC236}">
                    <a16:creationId xmlns:a16="http://schemas.microsoft.com/office/drawing/2014/main" id="{6FCDB23A-0F8F-4A14-968A-DCFDB2D8F938}"/>
                  </a:ext>
                </a:extLst>
              </p:cNvPr>
              <p:cNvSpPr txBox="1">
                <a:spLocks noRot="1" noChangeAspect="1" noMove="1" noResize="1" noEditPoints="1" noAdjustHandles="1" noChangeArrowheads="1" noChangeShapeType="1" noTextEdit="1"/>
              </p:cNvSpPr>
              <p:nvPr/>
            </p:nvSpPr>
            <p:spPr>
              <a:xfrm>
                <a:off x="4439531" y="4001405"/>
                <a:ext cx="1423154" cy="215444"/>
              </a:xfrm>
              <a:prstGeom prst="rect">
                <a:avLst/>
              </a:prstGeom>
              <a:blipFill>
                <a:blip r:embed="rId19"/>
                <a:stretch>
                  <a:fillRect l="-7692" t="-25000" b="-47222"/>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709E000B-801E-4761-9C3F-A2C95226B9D6}"/>
              </a:ext>
            </a:extLst>
          </p:cNvPr>
          <p:cNvSpPr txBox="1"/>
          <p:nvPr/>
        </p:nvSpPr>
        <p:spPr>
          <a:xfrm>
            <a:off x="5446969" y="4021056"/>
            <a:ext cx="417328" cy="184666"/>
          </a:xfrm>
          <a:prstGeom prst="rect">
            <a:avLst/>
          </a:prstGeom>
          <a:noFill/>
        </p:spPr>
        <p:txBody>
          <a:bodyPr wrap="square" lIns="0" tIns="0" rIns="0" bIns="0" rtlCol="0">
            <a:spAutoFit/>
          </a:bodyPr>
          <a:lstStyle/>
          <a:p>
            <a:pPr algn="ctr"/>
            <a:r>
              <a:rPr lang="en-US" altLang="zh-CN" sz="1200" b="1">
                <a:solidFill>
                  <a:srgbClr val="C00000"/>
                </a:solidFill>
              </a:rPr>
              <a:t>[13]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5746C2C-E0CE-4FA8-9FE7-298DA8804508}"/>
                  </a:ext>
                </a:extLst>
              </p:cNvPr>
              <p:cNvSpPr txBox="1"/>
              <p:nvPr/>
            </p:nvSpPr>
            <p:spPr>
              <a:xfrm>
                <a:off x="2403625" y="4439159"/>
                <a:ext cx="112643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(20)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45" name="文本框 44">
                <a:extLst>
                  <a:ext uri="{FF2B5EF4-FFF2-40B4-BE49-F238E27FC236}">
                    <a16:creationId xmlns:a16="http://schemas.microsoft.com/office/drawing/2014/main" id="{A5746C2C-E0CE-4FA8-9FE7-298DA8804508}"/>
                  </a:ext>
                </a:extLst>
              </p:cNvPr>
              <p:cNvSpPr txBox="1">
                <a:spLocks noRot="1" noChangeAspect="1" noMove="1" noResize="1" noEditPoints="1" noAdjustHandles="1" noChangeArrowheads="1" noChangeShapeType="1" noTextEdit="1"/>
              </p:cNvSpPr>
              <p:nvPr/>
            </p:nvSpPr>
            <p:spPr>
              <a:xfrm>
                <a:off x="2403625" y="4439159"/>
                <a:ext cx="1126434" cy="215444"/>
              </a:xfrm>
              <a:prstGeom prst="rect">
                <a:avLst/>
              </a:prstGeom>
              <a:blipFill>
                <a:blip r:embed="rId20"/>
                <a:stretch>
                  <a:fillRect l="-9730" t="-25000" b="-47222"/>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D68F4802-664B-4222-B896-4B70DBE653E1}"/>
              </a:ext>
            </a:extLst>
          </p:cNvPr>
          <p:cNvSpPr txBox="1"/>
          <p:nvPr/>
        </p:nvSpPr>
        <p:spPr>
          <a:xfrm>
            <a:off x="3269154" y="4454625"/>
            <a:ext cx="260905"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803E418D-7F0D-4DAD-B922-5F68FF13940A}"/>
                  </a:ext>
                </a:extLst>
              </p:cNvPr>
              <p:cNvSpPr txBox="1"/>
              <p:nvPr/>
            </p:nvSpPr>
            <p:spPr>
              <a:xfrm>
                <a:off x="4344148" y="4442892"/>
                <a:ext cx="127324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47" name="文本框 46">
                <a:extLst>
                  <a:ext uri="{FF2B5EF4-FFF2-40B4-BE49-F238E27FC236}">
                    <a16:creationId xmlns:a16="http://schemas.microsoft.com/office/drawing/2014/main" id="{803E418D-7F0D-4DAD-B922-5F68FF13940A}"/>
                  </a:ext>
                </a:extLst>
              </p:cNvPr>
              <p:cNvSpPr txBox="1">
                <a:spLocks noRot="1" noChangeAspect="1" noMove="1" noResize="1" noEditPoints="1" noAdjustHandles="1" noChangeArrowheads="1" noChangeShapeType="1" noTextEdit="1"/>
              </p:cNvSpPr>
              <p:nvPr/>
            </p:nvSpPr>
            <p:spPr>
              <a:xfrm>
                <a:off x="4344148" y="4442892"/>
                <a:ext cx="1273242" cy="215444"/>
              </a:xfrm>
              <a:prstGeom prst="rect">
                <a:avLst/>
              </a:prstGeom>
              <a:blipFill>
                <a:blip r:embed="rId21"/>
                <a:stretch>
                  <a:fillRect l="-8654" t="-25714" b="-51429"/>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2781EE25-EBAF-4F56-AE7D-BD1B44D0CDA4}"/>
              </a:ext>
            </a:extLst>
          </p:cNvPr>
          <p:cNvSpPr txBox="1"/>
          <p:nvPr/>
        </p:nvSpPr>
        <p:spPr>
          <a:xfrm>
            <a:off x="5374504" y="4445121"/>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CEC0B0B3-99B1-4B27-BD93-EED36BE52769}"/>
                  </a:ext>
                </a:extLst>
              </p:cNvPr>
              <p:cNvSpPr txBox="1"/>
              <p:nvPr/>
            </p:nvSpPr>
            <p:spPr>
              <a:xfrm>
                <a:off x="5630660" y="3566954"/>
                <a:ext cx="127324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𝑴</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49" name="文本框 48">
                <a:extLst>
                  <a:ext uri="{FF2B5EF4-FFF2-40B4-BE49-F238E27FC236}">
                    <a16:creationId xmlns:a16="http://schemas.microsoft.com/office/drawing/2014/main" id="{CEC0B0B3-99B1-4B27-BD93-EED36BE52769}"/>
                  </a:ext>
                </a:extLst>
              </p:cNvPr>
              <p:cNvSpPr txBox="1">
                <a:spLocks noRot="1" noChangeAspect="1" noMove="1" noResize="1" noEditPoints="1" noAdjustHandles="1" noChangeArrowheads="1" noChangeShapeType="1" noTextEdit="1"/>
              </p:cNvSpPr>
              <p:nvPr/>
            </p:nvSpPr>
            <p:spPr>
              <a:xfrm>
                <a:off x="5630660" y="3566954"/>
                <a:ext cx="1273242" cy="215444"/>
              </a:xfrm>
              <a:prstGeom prst="rect">
                <a:avLst/>
              </a:prstGeom>
              <a:blipFill>
                <a:blip r:embed="rId22"/>
                <a:stretch>
                  <a:fillRect l="-8612" t="-25714" b="-51429"/>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D2ADA893-0691-453A-931B-33DFD32EC79C}"/>
              </a:ext>
            </a:extLst>
          </p:cNvPr>
          <p:cNvSpPr txBox="1"/>
          <p:nvPr/>
        </p:nvSpPr>
        <p:spPr>
          <a:xfrm>
            <a:off x="6664285" y="3566298"/>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E57459E1-362F-469E-A295-587CC66A28AF}"/>
                  </a:ext>
                </a:extLst>
              </p:cNvPr>
              <p:cNvSpPr txBox="1"/>
              <p:nvPr/>
            </p:nvSpPr>
            <p:spPr>
              <a:xfrm>
                <a:off x="7059273" y="3570184"/>
                <a:ext cx="142315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(23)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51" name="文本框 50">
                <a:extLst>
                  <a:ext uri="{FF2B5EF4-FFF2-40B4-BE49-F238E27FC236}">
                    <a16:creationId xmlns:a16="http://schemas.microsoft.com/office/drawing/2014/main" id="{E57459E1-362F-469E-A295-587CC66A28AF}"/>
                  </a:ext>
                </a:extLst>
              </p:cNvPr>
              <p:cNvSpPr txBox="1">
                <a:spLocks noRot="1" noChangeAspect="1" noMove="1" noResize="1" noEditPoints="1" noAdjustHandles="1" noChangeArrowheads="1" noChangeShapeType="1" noTextEdit="1"/>
              </p:cNvSpPr>
              <p:nvPr/>
            </p:nvSpPr>
            <p:spPr>
              <a:xfrm>
                <a:off x="7059273" y="3570184"/>
                <a:ext cx="1423154" cy="215444"/>
              </a:xfrm>
              <a:prstGeom prst="rect">
                <a:avLst/>
              </a:prstGeom>
              <a:blipFill>
                <a:blip r:embed="rId23"/>
                <a:stretch>
                  <a:fillRect l="-7725" t="-28571" b="-51429"/>
                </a:stretch>
              </a:blipFill>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ED435433-8A66-458E-A53A-C04A59F76139}"/>
              </a:ext>
            </a:extLst>
          </p:cNvPr>
          <p:cNvSpPr txBox="1"/>
          <p:nvPr/>
        </p:nvSpPr>
        <p:spPr>
          <a:xfrm>
            <a:off x="7944482" y="3594922"/>
            <a:ext cx="538771" cy="184666"/>
          </a:xfrm>
          <a:prstGeom prst="rect">
            <a:avLst/>
          </a:prstGeom>
          <a:noFill/>
        </p:spPr>
        <p:txBody>
          <a:bodyPr wrap="square" lIns="0" tIns="0" rIns="0" bIns="0" rtlCol="0">
            <a:spAutoFit/>
          </a:bodyPr>
          <a:lstStyle/>
          <a:p>
            <a:pPr algn="ctr"/>
            <a:r>
              <a:rPr lang="en-US" altLang="zh-CN" sz="1200" b="1">
                <a:solidFill>
                  <a:srgbClr val="C00000"/>
                </a:solidFill>
              </a:rPr>
              <a:t>[12,13]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74A76661-F14E-4760-BDAA-7781756168EF}"/>
                  </a:ext>
                </a:extLst>
              </p:cNvPr>
              <p:cNvSpPr txBox="1"/>
              <p:nvPr/>
            </p:nvSpPr>
            <p:spPr>
              <a:xfrm>
                <a:off x="5973524" y="4005862"/>
                <a:ext cx="112643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53" name="文本框 52">
                <a:extLst>
                  <a:ext uri="{FF2B5EF4-FFF2-40B4-BE49-F238E27FC236}">
                    <a16:creationId xmlns:a16="http://schemas.microsoft.com/office/drawing/2014/main" id="{74A76661-F14E-4760-BDAA-7781756168EF}"/>
                  </a:ext>
                </a:extLst>
              </p:cNvPr>
              <p:cNvSpPr txBox="1">
                <a:spLocks noRot="1" noChangeAspect="1" noMove="1" noResize="1" noEditPoints="1" noAdjustHandles="1" noChangeArrowheads="1" noChangeShapeType="1" noTextEdit="1"/>
              </p:cNvSpPr>
              <p:nvPr/>
            </p:nvSpPr>
            <p:spPr>
              <a:xfrm>
                <a:off x="5973524" y="4005862"/>
                <a:ext cx="1126434" cy="215444"/>
              </a:xfrm>
              <a:prstGeom prst="rect">
                <a:avLst/>
              </a:prstGeom>
              <a:blipFill>
                <a:blip r:embed="rId24"/>
                <a:stretch>
                  <a:fillRect l="-9730" t="-25714" b="-51429"/>
                </a:stretch>
              </a:blipFill>
            </p:spPr>
            <p:txBody>
              <a:bodyPr/>
              <a:lstStyle/>
              <a:p>
                <a:r>
                  <a:rPr lang="zh-CN" altLang="en-US">
                    <a:noFill/>
                  </a:rPr>
                  <a:t> </a:t>
                </a:r>
              </a:p>
            </p:txBody>
          </p:sp>
        </mc:Fallback>
      </mc:AlternateContent>
      <p:sp>
        <p:nvSpPr>
          <p:cNvPr id="54" name="文本框 53">
            <a:extLst>
              <a:ext uri="{FF2B5EF4-FFF2-40B4-BE49-F238E27FC236}">
                <a16:creationId xmlns:a16="http://schemas.microsoft.com/office/drawing/2014/main" id="{E2191B1C-7FB0-418C-BD48-E32883AF2540}"/>
              </a:ext>
            </a:extLst>
          </p:cNvPr>
          <p:cNvSpPr txBox="1"/>
          <p:nvPr/>
        </p:nvSpPr>
        <p:spPr>
          <a:xfrm>
            <a:off x="6864625" y="4021293"/>
            <a:ext cx="221976" cy="184666"/>
          </a:xfrm>
          <a:prstGeom prst="rect">
            <a:avLst/>
          </a:prstGeom>
          <a:noFill/>
        </p:spPr>
        <p:txBody>
          <a:bodyPr wrap="square" lIns="0" tIns="0" rIns="0" bIns="0" rtlCol="0">
            <a:spAutoFit/>
          </a:bodyPr>
          <a:lstStyle/>
          <a:p>
            <a:pPr algn="ctr"/>
            <a:r>
              <a:rPr lang="en-US" altLang="zh-CN" sz="1200" b="1">
                <a:solidFill>
                  <a:srgbClr val="C00000"/>
                </a:solidFill>
              </a:rPr>
              <a:t>×</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660F77C0-0C4E-4516-9508-1B9ED9562CB2}"/>
                  </a:ext>
                </a:extLst>
              </p:cNvPr>
              <p:cNvSpPr txBox="1"/>
              <p:nvPr/>
            </p:nvSpPr>
            <p:spPr>
              <a:xfrm>
                <a:off x="7407807" y="4003335"/>
                <a:ext cx="142315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(25)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e>
                    </m:d>
                  </m:oMath>
                </a14:m>
                <a:endParaRPr lang="en-US" altLang="zh-CN" sz="1400" b="1">
                  <a:solidFill>
                    <a:schemeClr val="accent2">
                      <a:lumMod val="50000"/>
                    </a:schemeClr>
                  </a:solidFill>
                </a:endParaRPr>
              </a:p>
            </p:txBody>
          </p:sp>
        </mc:Choice>
        <mc:Fallback xmlns="">
          <p:sp>
            <p:nvSpPr>
              <p:cNvPr id="55" name="文本框 54">
                <a:extLst>
                  <a:ext uri="{FF2B5EF4-FFF2-40B4-BE49-F238E27FC236}">
                    <a16:creationId xmlns:a16="http://schemas.microsoft.com/office/drawing/2014/main" id="{660F77C0-0C4E-4516-9508-1B9ED9562CB2}"/>
                  </a:ext>
                </a:extLst>
              </p:cNvPr>
              <p:cNvSpPr txBox="1">
                <a:spLocks noRot="1" noChangeAspect="1" noMove="1" noResize="1" noEditPoints="1" noAdjustHandles="1" noChangeArrowheads="1" noChangeShapeType="1" noTextEdit="1"/>
              </p:cNvSpPr>
              <p:nvPr/>
            </p:nvSpPr>
            <p:spPr>
              <a:xfrm>
                <a:off x="7407807" y="4003335"/>
                <a:ext cx="1423154" cy="215444"/>
              </a:xfrm>
              <a:prstGeom prst="rect">
                <a:avLst/>
              </a:prstGeom>
              <a:blipFill>
                <a:blip r:embed="rId25"/>
                <a:stretch>
                  <a:fillRect l="-7692" t="-28571" b="-51429"/>
                </a:stretch>
              </a:blipFill>
            </p:spPr>
            <p:txBody>
              <a:bodyPr/>
              <a:lstStyle/>
              <a:p>
                <a:r>
                  <a:rPr lang="zh-CN" altLang="en-US">
                    <a:noFill/>
                  </a:rPr>
                  <a:t> </a:t>
                </a:r>
              </a:p>
            </p:txBody>
          </p:sp>
        </mc:Fallback>
      </mc:AlternateContent>
      <p:sp>
        <p:nvSpPr>
          <p:cNvPr id="56" name="文本框 55">
            <a:extLst>
              <a:ext uri="{FF2B5EF4-FFF2-40B4-BE49-F238E27FC236}">
                <a16:creationId xmlns:a16="http://schemas.microsoft.com/office/drawing/2014/main" id="{DD160F4A-16EC-454B-B48A-C0BAC009E942}"/>
              </a:ext>
            </a:extLst>
          </p:cNvPr>
          <p:cNvSpPr txBox="1"/>
          <p:nvPr/>
        </p:nvSpPr>
        <p:spPr>
          <a:xfrm>
            <a:off x="8415245" y="4022986"/>
            <a:ext cx="417328" cy="184666"/>
          </a:xfrm>
          <a:prstGeom prst="rect">
            <a:avLst/>
          </a:prstGeom>
          <a:noFill/>
        </p:spPr>
        <p:txBody>
          <a:bodyPr wrap="square" lIns="0" tIns="0" rIns="0" bIns="0" rtlCol="0">
            <a:spAutoFit/>
          </a:bodyPr>
          <a:lstStyle/>
          <a:p>
            <a:pPr algn="ctr"/>
            <a:r>
              <a:rPr lang="en-US" altLang="zh-CN" sz="1200" b="1">
                <a:solidFill>
                  <a:srgbClr val="C00000"/>
                </a:solidFill>
              </a:rPr>
              <a:t>[13]</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82798451-5122-4712-B616-C0D696B10ED0}"/>
                  </a:ext>
                </a:extLst>
              </p:cNvPr>
              <p:cNvSpPr txBox="1"/>
              <p:nvPr/>
            </p:nvSpPr>
            <p:spPr>
              <a:xfrm>
                <a:off x="6415508" y="4444776"/>
                <a:ext cx="112643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(26)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57" name="文本框 56">
                <a:extLst>
                  <a:ext uri="{FF2B5EF4-FFF2-40B4-BE49-F238E27FC236}">
                    <a16:creationId xmlns:a16="http://schemas.microsoft.com/office/drawing/2014/main" id="{82798451-5122-4712-B616-C0D696B10ED0}"/>
                  </a:ext>
                </a:extLst>
              </p:cNvPr>
              <p:cNvSpPr txBox="1">
                <a:spLocks noRot="1" noChangeAspect="1" noMove="1" noResize="1" noEditPoints="1" noAdjustHandles="1" noChangeArrowheads="1" noChangeShapeType="1" noTextEdit="1"/>
              </p:cNvSpPr>
              <p:nvPr/>
            </p:nvSpPr>
            <p:spPr>
              <a:xfrm>
                <a:off x="6415508" y="4444776"/>
                <a:ext cx="1126434" cy="215444"/>
              </a:xfrm>
              <a:prstGeom prst="rect">
                <a:avLst/>
              </a:prstGeom>
              <a:blipFill>
                <a:blip r:embed="rId26"/>
                <a:stretch>
                  <a:fillRect l="-9730" t="-25714" b="-51429"/>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ABB9D527-DB86-43F2-AB38-BC05FECA7795}"/>
              </a:ext>
            </a:extLst>
          </p:cNvPr>
          <p:cNvSpPr txBox="1"/>
          <p:nvPr/>
        </p:nvSpPr>
        <p:spPr>
          <a:xfrm>
            <a:off x="7281037" y="4460242"/>
            <a:ext cx="260905"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F0E0CE0E-816C-4177-8929-9D02423621BD}"/>
                  </a:ext>
                </a:extLst>
              </p:cNvPr>
              <p:cNvSpPr txBox="1"/>
              <p:nvPr/>
            </p:nvSpPr>
            <p:spPr>
              <a:xfrm>
                <a:off x="7770850" y="4454077"/>
                <a:ext cx="1273242"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(27)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𝒂</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p:txBody>
          </p:sp>
        </mc:Choice>
        <mc:Fallback xmlns="">
          <p:sp>
            <p:nvSpPr>
              <p:cNvPr id="59" name="文本框 58">
                <a:extLst>
                  <a:ext uri="{FF2B5EF4-FFF2-40B4-BE49-F238E27FC236}">
                    <a16:creationId xmlns:a16="http://schemas.microsoft.com/office/drawing/2014/main" id="{F0E0CE0E-816C-4177-8929-9D02423621BD}"/>
                  </a:ext>
                </a:extLst>
              </p:cNvPr>
              <p:cNvSpPr txBox="1">
                <a:spLocks noRot="1" noChangeAspect="1" noMove="1" noResize="1" noEditPoints="1" noAdjustHandles="1" noChangeArrowheads="1" noChangeShapeType="1" noTextEdit="1"/>
              </p:cNvSpPr>
              <p:nvPr/>
            </p:nvSpPr>
            <p:spPr>
              <a:xfrm>
                <a:off x="7770850" y="4454077"/>
                <a:ext cx="1273242" cy="215444"/>
              </a:xfrm>
              <a:prstGeom prst="rect">
                <a:avLst/>
              </a:prstGeom>
              <a:blipFill>
                <a:blip r:embed="rId27"/>
                <a:stretch>
                  <a:fillRect l="-8612" t="-28571" b="-51429"/>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954BDE72-2DC5-4448-90F0-E07EC070234E}"/>
              </a:ext>
            </a:extLst>
          </p:cNvPr>
          <p:cNvSpPr txBox="1"/>
          <p:nvPr/>
        </p:nvSpPr>
        <p:spPr>
          <a:xfrm>
            <a:off x="8801206" y="4456306"/>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p:cxnSp>
        <p:nvCxnSpPr>
          <p:cNvPr id="4" name="直接连接符 3">
            <a:extLst>
              <a:ext uri="{FF2B5EF4-FFF2-40B4-BE49-F238E27FC236}">
                <a16:creationId xmlns:a16="http://schemas.microsoft.com/office/drawing/2014/main" id="{11E74758-CC90-486A-B393-9F2FE8B7B321}"/>
              </a:ext>
            </a:extLst>
          </p:cNvPr>
          <p:cNvCxnSpPr>
            <a:stCxn id="32" idx="2"/>
            <a:endCxn id="33" idx="0"/>
          </p:cNvCxnSpPr>
          <p:nvPr/>
        </p:nvCxnSpPr>
        <p:spPr>
          <a:xfrm flipH="1">
            <a:off x="4023089" y="2929818"/>
            <a:ext cx="2387234" cy="22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787C7AA-214E-4F6A-842F-99F1AAD56EBB}"/>
              </a:ext>
            </a:extLst>
          </p:cNvPr>
          <p:cNvCxnSpPr>
            <a:stCxn id="32" idx="2"/>
            <a:endCxn id="35" idx="0"/>
          </p:cNvCxnSpPr>
          <p:nvPr/>
        </p:nvCxnSpPr>
        <p:spPr>
          <a:xfrm>
            <a:off x="6410323" y="2929818"/>
            <a:ext cx="938211" cy="195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E883412-D8BE-41BF-B311-85999FB97BA0}"/>
              </a:ext>
            </a:extLst>
          </p:cNvPr>
          <p:cNvCxnSpPr>
            <a:stCxn id="33" idx="2"/>
            <a:endCxn id="37" idx="0"/>
          </p:cNvCxnSpPr>
          <p:nvPr/>
        </p:nvCxnSpPr>
        <p:spPr>
          <a:xfrm flipH="1">
            <a:off x="3081249" y="3371482"/>
            <a:ext cx="941840" cy="20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FB582D5-EAA2-4021-B918-528EBF996F74}"/>
              </a:ext>
            </a:extLst>
          </p:cNvPr>
          <p:cNvCxnSpPr>
            <a:stCxn id="33" idx="2"/>
            <a:endCxn id="39" idx="0"/>
          </p:cNvCxnSpPr>
          <p:nvPr/>
        </p:nvCxnSpPr>
        <p:spPr>
          <a:xfrm>
            <a:off x="4023089" y="3371482"/>
            <a:ext cx="600966" cy="203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3CC0CB23-E4B8-408E-880E-1E483380CE2B}"/>
              </a:ext>
            </a:extLst>
          </p:cNvPr>
          <p:cNvCxnSpPr>
            <a:stCxn id="39" idx="2"/>
            <a:endCxn id="41" idx="0"/>
          </p:cNvCxnSpPr>
          <p:nvPr/>
        </p:nvCxnSpPr>
        <p:spPr>
          <a:xfrm flipH="1">
            <a:off x="3311512" y="3790327"/>
            <a:ext cx="1312543" cy="2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FB88C97F-604C-4C19-985D-B11D87AEEC40}"/>
              </a:ext>
            </a:extLst>
          </p:cNvPr>
          <p:cNvCxnSpPr>
            <a:stCxn id="39" idx="2"/>
            <a:endCxn id="43" idx="0"/>
          </p:cNvCxnSpPr>
          <p:nvPr/>
        </p:nvCxnSpPr>
        <p:spPr>
          <a:xfrm>
            <a:off x="4624055" y="3790327"/>
            <a:ext cx="527053" cy="2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6F5A3351-0E82-4BF6-9EE4-7D99FC1DAEC0}"/>
              </a:ext>
            </a:extLst>
          </p:cNvPr>
          <p:cNvCxnSpPr>
            <a:stCxn id="41" idx="2"/>
            <a:endCxn id="45" idx="0"/>
          </p:cNvCxnSpPr>
          <p:nvPr/>
        </p:nvCxnSpPr>
        <p:spPr>
          <a:xfrm flipH="1">
            <a:off x="2966842" y="4216849"/>
            <a:ext cx="344670" cy="222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C7F8957-AAC0-4FFC-B238-9F6C24E33AC3}"/>
              </a:ext>
            </a:extLst>
          </p:cNvPr>
          <p:cNvCxnSpPr>
            <a:stCxn id="41" idx="2"/>
            <a:endCxn id="47" idx="0"/>
          </p:cNvCxnSpPr>
          <p:nvPr/>
        </p:nvCxnSpPr>
        <p:spPr>
          <a:xfrm>
            <a:off x="3311512" y="4216849"/>
            <a:ext cx="1669257" cy="226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889274EA-4BA0-4424-AA89-A07EE735CFF3}"/>
              </a:ext>
            </a:extLst>
          </p:cNvPr>
          <p:cNvCxnSpPr>
            <a:stCxn id="43" idx="2"/>
            <a:endCxn id="45" idx="0"/>
          </p:cNvCxnSpPr>
          <p:nvPr/>
        </p:nvCxnSpPr>
        <p:spPr>
          <a:xfrm flipH="1">
            <a:off x="2966842" y="4216849"/>
            <a:ext cx="2184266" cy="222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33C0291-C4B5-48FB-9647-57D784B77149}"/>
              </a:ext>
            </a:extLst>
          </p:cNvPr>
          <p:cNvCxnSpPr>
            <a:stCxn id="43" idx="2"/>
            <a:endCxn id="47" idx="0"/>
          </p:cNvCxnSpPr>
          <p:nvPr/>
        </p:nvCxnSpPr>
        <p:spPr>
          <a:xfrm flipH="1">
            <a:off x="4980769" y="4216849"/>
            <a:ext cx="170339" cy="226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F801A591-3C54-494A-BE73-9D79BC85CAD0}"/>
              </a:ext>
            </a:extLst>
          </p:cNvPr>
          <p:cNvCxnSpPr>
            <a:stCxn id="35" idx="2"/>
            <a:endCxn id="49" idx="0"/>
          </p:cNvCxnSpPr>
          <p:nvPr/>
        </p:nvCxnSpPr>
        <p:spPr>
          <a:xfrm flipH="1">
            <a:off x="6267281" y="3340856"/>
            <a:ext cx="1081253" cy="22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8E4538A1-8032-466C-9410-4C961E1F9325}"/>
              </a:ext>
            </a:extLst>
          </p:cNvPr>
          <p:cNvCxnSpPr>
            <a:stCxn id="35" idx="2"/>
            <a:endCxn id="51" idx="0"/>
          </p:cNvCxnSpPr>
          <p:nvPr/>
        </p:nvCxnSpPr>
        <p:spPr>
          <a:xfrm>
            <a:off x="7348534" y="3340856"/>
            <a:ext cx="422316" cy="229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E60700EC-8CB8-48CE-8539-93A4EC857DF3}"/>
              </a:ext>
            </a:extLst>
          </p:cNvPr>
          <p:cNvCxnSpPr>
            <a:stCxn id="51" idx="2"/>
            <a:endCxn id="53" idx="0"/>
          </p:cNvCxnSpPr>
          <p:nvPr/>
        </p:nvCxnSpPr>
        <p:spPr>
          <a:xfrm flipH="1">
            <a:off x="6536741" y="3785628"/>
            <a:ext cx="1234109" cy="220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B6E327C-6559-471B-97E2-2BE5A3E9A399}"/>
              </a:ext>
            </a:extLst>
          </p:cNvPr>
          <p:cNvCxnSpPr>
            <a:stCxn id="51" idx="2"/>
            <a:endCxn id="55" idx="0"/>
          </p:cNvCxnSpPr>
          <p:nvPr/>
        </p:nvCxnSpPr>
        <p:spPr>
          <a:xfrm>
            <a:off x="7770850" y="3785628"/>
            <a:ext cx="348534" cy="21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56EDAE2D-652A-4CB1-8001-148A36949A5E}"/>
              </a:ext>
            </a:extLst>
          </p:cNvPr>
          <p:cNvCxnSpPr>
            <a:stCxn id="55" idx="2"/>
            <a:endCxn id="57" idx="0"/>
          </p:cNvCxnSpPr>
          <p:nvPr/>
        </p:nvCxnSpPr>
        <p:spPr>
          <a:xfrm flipH="1">
            <a:off x="6978725" y="4218779"/>
            <a:ext cx="1140659" cy="225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FDE6E69E-8CD4-4C21-B202-B7760BEA79A1}"/>
              </a:ext>
            </a:extLst>
          </p:cNvPr>
          <p:cNvCxnSpPr>
            <a:stCxn id="55" idx="2"/>
            <a:endCxn id="59" idx="0"/>
          </p:cNvCxnSpPr>
          <p:nvPr/>
        </p:nvCxnSpPr>
        <p:spPr>
          <a:xfrm>
            <a:off x="8119384" y="4218779"/>
            <a:ext cx="288087" cy="235298"/>
          </a:xfrm>
          <a:prstGeom prst="line">
            <a:avLst/>
          </a:prstGeom>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EECE6A13-3FB2-45AB-A6BE-D902F5ADDE40}"/>
              </a:ext>
            </a:extLst>
          </p:cNvPr>
          <p:cNvSpPr txBox="1"/>
          <p:nvPr/>
        </p:nvSpPr>
        <p:spPr>
          <a:xfrm>
            <a:off x="7105648" y="2080673"/>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90" name="文本框 89">
            <a:extLst>
              <a:ext uri="{FF2B5EF4-FFF2-40B4-BE49-F238E27FC236}">
                <a16:creationId xmlns:a16="http://schemas.microsoft.com/office/drawing/2014/main" id="{190E0EDB-B9D7-44D0-9956-73382EB4A4BC}"/>
              </a:ext>
            </a:extLst>
          </p:cNvPr>
          <p:cNvSpPr txBox="1"/>
          <p:nvPr/>
        </p:nvSpPr>
        <p:spPr>
          <a:xfrm>
            <a:off x="7105648" y="2317545"/>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91" name="文本框 90">
            <a:extLst>
              <a:ext uri="{FF2B5EF4-FFF2-40B4-BE49-F238E27FC236}">
                <a16:creationId xmlns:a16="http://schemas.microsoft.com/office/drawing/2014/main" id="{3F2CDAA6-1BEF-4310-AD83-34CB60BE4B11}"/>
              </a:ext>
            </a:extLst>
          </p:cNvPr>
          <p:cNvSpPr txBox="1"/>
          <p:nvPr/>
        </p:nvSpPr>
        <p:spPr>
          <a:xfrm>
            <a:off x="7105648" y="2520644"/>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92" name="文本框 91">
            <a:extLst>
              <a:ext uri="{FF2B5EF4-FFF2-40B4-BE49-F238E27FC236}">
                <a16:creationId xmlns:a16="http://schemas.microsoft.com/office/drawing/2014/main" id="{2AB7C04B-3C56-4CB1-8475-174AAC4CB801}"/>
              </a:ext>
            </a:extLst>
          </p:cNvPr>
          <p:cNvSpPr txBox="1"/>
          <p:nvPr/>
        </p:nvSpPr>
        <p:spPr>
          <a:xfrm>
            <a:off x="7105648" y="2736588"/>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Tree>
    <p:extLst>
      <p:ext uri="{BB962C8B-B14F-4D97-AF65-F5344CB8AC3E}">
        <p14:creationId xmlns:p14="http://schemas.microsoft.com/office/powerpoint/2010/main" val="124454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8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1" grpId="0" animBg="1"/>
      <p:bldP spid="22" grpId="0" animBg="1"/>
      <p:bldP spid="23" grpId="0"/>
      <p:bldP spid="24" grpId="0"/>
      <p:bldP spid="25" grpId="0"/>
      <p:bldP spid="26" grpId="0"/>
      <p:bldP spid="27" grpId="0"/>
      <p:bldP spid="28" grpId="0" animBg="1"/>
      <p:bldP spid="29" grpId="0" animBg="1"/>
      <p:bldP spid="30" grpId="0" animBg="1"/>
      <p:bldP spid="31" grpId="0" animBg="1"/>
      <p:bldP spid="32" grpId="0" animBg="1"/>
      <p:bldP spid="33" grpId="0" animBg="1"/>
      <p:bldP spid="34" grpId="0"/>
      <p:bldP spid="35" grpId="0" animBg="1"/>
      <p:bldP spid="36" grpId="0"/>
      <p:bldP spid="37" grpId="0" animBg="1"/>
      <p:bldP spid="38" grpId="0"/>
      <p:bldP spid="39"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59" grpId="0" animBg="1"/>
      <p:bldP spid="60" grpId="0"/>
      <p:bldP spid="89" grpId="0"/>
      <p:bldP spid="90" grpId="0"/>
      <p:bldP spid="91" grpId="0"/>
      <p:bldP spid="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节标题</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CCFF0A-BD88-45C8-9E46-DD206F06B95D}"/>
                  </a:ext>
                </a:extLst>
              </p:cNvPr>
              <p:cNvSpPr txBox="1"/>
              <p:nvPr/>
            </p:nvSpPr>
            <p:spPr>
              <a:xfrm>
                <a:off x="346000" y="745929"/>
                <a:ext cx="8451993"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判断公式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𝑵</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𝑵</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 </m:t>
                    </m:r>
                  </m:oMath>
                </a14:m>
                <a:r>
                  <a:rPr lang="zh-CN" altLang="en-US" sz="1600" b="1">
                    <a:solidFill>
                      <a:schemeClr val="accent2">
                        <a:lumMod val="50000"/>
                      </a:schemeClr>
                    </a:solidFill>
                  </a:rPr>
                  <a:t>是否永真式</a:t>
                </a:r>
              </a:p>
            </p:txBody>
          </p:sp>
        </mc:Choice>
        <mc:Fallback xmlns="">
          <p:sp>
            <p:nvSpPr>
              <p:cNvPr id="9" name="文本框 8">
                <a:extLst>
                  <a:ext uri="{FF2B5EF4-FFF2-40B4-BE49-F238E27FC236}">
                    <a16:creationId xmlns:a16="http://schemas.microsoft.com/office/drawing/2014/main" id="{FBCCFF0A-BD88-45C8-9E46-DD206F06B95D}"/>
                  </a:ext>
                </a:extLst>
              </p:cNvPr>
              <p:cNvSpPr txBox="1">
                <a:spLocks noRot="1" noChangeAspect="1" noMove="1" noResize="1" noEditPoints="1" noAdjustHandles="1" noChangeArrowheads="1" noChangeShapeType="1" noTextEdit="1"/>
              </p:cNvSpPr>
              <p:nvPr/>
            </p:nvSpPr>
            <p:spPr>
              <a:xfrm>
                <a:off x="346000" y="745929"/>
                <a:ext cx="8451993" cy="370294"/>
              </a:xfrm>
              <a:prstGeom prst="rect">
                <a:avLst/>
              </a:prstGeom>
              <a:blipFill>
                <a:blip r:embed="rId2"/>
                <a:stretch>
                  <a:fillRect l="-433"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BAED06B-744F-4EA7-97EE-0F915F70CC0A}"/>
                  </a:ext>
                </a:extLst>
              </p:cNvPr>
              <p:cNvSpPr txBox="1"/>
              <p:nvPr/>
            </p:nvSpPr>
            <p:spPr>
              <a:xfrm>
                <a:off x="544166" y="1253707"/>
                <a:ext cx="5498825" cy="208455"/>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𝑵</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𝑵</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2BAED06B-744F-4EA7-97EE-0F915F70CC0A}"/>
                  </a:ext>
                </a:extLst>
              </p:cNvPr>
              <p:cNvSpPr txBox="1">
                <a:spLocks noRot="1" noChangeAspect="1" noMove="1" noResize="1" noEditPoints="1" noAdjustHandles="1" noChangeArrowheads="1" noChangeShapeType="1" noTextEdit="1"/>
              </p:cNvSpPr>
              <p:nvPr/>
            </p:nvSpPr>
            <p:spPr>
              <a:xfrm>
                <a:off x="544166" y="1253707"/>
                <a:ext cx="5498825" cy="208455"/>
              </a:xfrm>
              <a:prstGeom prst="rect">
                <a:avLst/>
              </a:prstGeom>
              <a:blipFill>
                <a:blip r:embed="rId3"/>
                <a:stretch>
                  <a:fillRect l="-1663" t="-14706"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6C134BC-1CE9-4560-AFB7-A1FFA5E7E252}"/>
                  </a:ext>
                </a:extLst>
              </p:cNvPr>
              <p:cNvSpPr txBox="1"/>
              <p:nvPr/>
            </p:nvSpPr>
            <p:spPr>
              <a:xfrm>
                <a:off x="544166" y="1462162"/>
                <a:ext cx="3809173" cy="208455"/>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𝑵</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oMath>
                </a14:m>
                <a:endParaRPr lang="en-US" altLang="zh-CN"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E6C134BC-1CE9-4560-AFB7-A1FFA5E7E252}"/>
                  </a:ext>
                </a:extLst>
              </p:cNvPr>
              <p:cNvSpPr txBox="1">
                <a:spLocks noRot="1" noChangeAspect="1" noMove="1" noResize="1" noEditPoints="1" noAdjustHandles="1" noChangeArrowheads="1" noChangeShapeType="1" noTextEdit="1"/>
              </p:cNvSpPr>
              <p:nvPr/>
            </p:nvSpPr>
            <p:spPr>
              <a:xfrm>
                <a:off x="544166" y="1462162"/>
                <a:ext cx="3809173" cy="208455"/>
              </a:xfrm>
              <a:prstGeom prst="rect">
                <a:avLst/>
              </a:prstGeom>
              <a:blipFill>
                <a:blip r:embed="rId4"/>
                <a:stretch>
                  <a:fillRect l="-2400" t="-14706"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D5166CE-A063-4339-B2B6-01C6518FB820}"/>
                  </a:ext>
                </a:extLst>
              </p:cNvPr>
              <p:cNvSpPr txBox="1"/>
              <p:nvPr/>
            </p:nvSpPr>
            <p:spPr>
              <a:xfrm>
                <a:off x="544166" y="1670617"/>
                <a:ext cx="3809174" cy="208455"/>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𝑵</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DD5166CE-A063-4339-B2B6-01C6518FB820}"/>
                  </a:ext>
                </a:extLst>
              </p:cNvPr>
              <p:cNvSpPr txBox="1">
                <a:spLocks noRot="1" noChangeAspect="1" noMove="1" noResize="1" noEditPoints="1" noAdjustHandles="1" noChangeArrowheads="1" noChangeShapeType="1" noTextEdit="1"/>
              </p:cNvSpPr>
              <p:nvPr/>
            </p:nvSpPr>
            <p:spPr>
              <a:xfrm>
                <a:off x="544166" y="1670617"/>
                <a:ext cx="3809174" cy="208455"/>
              </a:xfrm>
              <a:prstGeom prst="rect">
                <a:avLst/>
              </a:prstGeom>
              <a:blipFill>
                <a:blip r:embed="rId5"/>
                <a:stretch>
                  <a:fillRect l="-2400" t="-14706" b="-44118"/>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DEFF22ED-D941-4CE4-B1AE-97577A357B45}"/>
              </a:ext>
            </a:extLst>
          </p:cNvPr>
          <p:cNvSpPr txBox="1"/>
          <p:nvPr/>
        </p:nvSpPr>
        <p:spPr>
          <a:xfrm>
            <a:off x="5861352" y="1253707"/>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ECB475-DB0D-4C6F-8B07-14ECB66604F4}"/>
                  </a:ext>
                </a:extLst>
              </p:cNvPr>
              <p:cNvSpPr txBox="1"/>
              <p:nvPr/>
            </p:nvSpPr>
            <p:spPr>
              <a:xfrm>
                <a:off x="544165" y="1879072"/>
                <a:ext cx="3809174" cy="208455"/>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(4)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𝑵</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oMath>
                </a14:m>
                <a:endParaRPr lang="en-US" altLang="zh-CN" sz="12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A6ECB475-DB0D-4C6F-8B07-14ECB66604F4}"/>
                  </a:ext>
                </a:extLst>
              </p:cNvPr>
              <p:cNvSpPr txBox="1">
                <a:spLocks noRot="1" noChangeAspect="1" noMove="1" noResize="1" noEditPoints="1" noAdjustHandles="1" noChangeArrowheads="1" noChangeShapeType="1" noTextEdit="1"/>
              </p:cNvSpPr>
              <p:nvPr/>
            </p:nvSpPr>
            <p:spPr>
              <a:xfrm>
                <a:off x="544165" y="1879072"/>
                <a:ext cx="3809174" cy="208455"/>
              </a:xfrm>
              <a:prstGeom prst="rect">
                <a:avLst/>
              </a:prstGeom>
              <a:blipFill>
                <a:blip r:embed="rId6"/>
                <a:stretch>
                  <a:fillRect l="-2400" t="-14706"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7098C7A-E122-4104-A34D-1E12139D4E42}"/>
                  </a:ext>
                </a:extLst>
              </p:cNvPr>
              <p:cNvSpPr txBox="1"/>
              <p:nvPr/>
            </p:nvSpPr>
            <p:spPr>
              <a:xfrm>
                <a:off x="544165" y="2086513"/>
                <a:ext cx="2035039" cy="416909"/>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oMath>
                </a14:m>
                <a:endParaRPr lang="en-US" altLang="zh-CN" sz="1200" b="1">
                  <a:solidFill>
                    <a:schemeClr val="accent2">
                      <a:lumMod val="50000"/>
                    </a:schemeClr>
                  </a:solidFill>
                </a:endParaRPr>
              </a:p>
              <a:p>
                <a:r>
                  <a:rPr lang="en-US" altLang="zh-CN" sz="1200" b="1">
                    <a:solidFill>
                      <a:schemeClr val="accent2">
                        <a:lumMod val="50000"/>
                      </a:schemeClr>
                    </a:solidFill>
                  </a:rPr>
                  <a:t>(6) F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𝒙</m:t>
                            </m:r>
                          </m:e>
                        </m:d>
                      </m:e>
                    </m:d>
                  </m:oMath>
                </a14:m>
                <a:endParaRPr lang="en-US" altLang="zh-CN" sz="12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67098C7A-E122-4104-A34D-1E12139D4E42}"/>
                  </a:ext>
                </a:extLst>
              </p:cNvPr>
              <p:cNvSpPr txBox="1">
                <a:spLocks noRot="1" noChangeAspect="1" noMove="1" noResize="1" noEditPoints="1" noAdjustHandles="1" noChangeArrowheads="1" noChangeShapeType="1" noTextEdit="1"/>
              </p:cNvSpPr>
              <p:nvPr/>
            </p:nvSpPr>
            <p:spPr>
              <a:xfrm>
                <a:off x="544165" y="2086513"/>
                <a:ext cx="2035039" cy="416909"/>
              </a:xfrm>
              <a:prstGeom prst="rect">
                <a:avLst/>
              </a:prstGeom>
              <a:blipFill>
                <a:blip r:embed="rId7"/>
                <a:stretch>
                  <a:fillRect l="-4491" t="-7246" b="-2029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A7D537BD-AB55-4A36-90C9-2C51CEF967DD}"/>
              </a:ext>
            </a:extLst>
          </p:cNvPr>
          <p:cNvSpPr txBox="1"/>
          <p:nvPr/>
        </p:nvSpPr>
        <p:spPr>
          <a:xfrm>
            <a:off x="4131943" y="1690769"/>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3" name="文本框 22">
            <a:extLst>
              <a:ext uri="{FF2B5EF4-FFF2-40B4-BE49-F238E27FC236}">
                <a16:creationId xmlns:a16="http://schemas.microsoft.com/office/drawing/2014/main" id="{5551D2A1-C50F-40D3-B080-48904AB7CFF2}"/>
              </a:ext>
            </a:extLst>
          </p:cNvPr>
          <p:cNvSpPr txBox="1"/>
          <p:nvPr/>
        </p:nvSpPr>
        <p:spPr>
          <a:xfrm>
            <a:off x="4131943" y="1913854"/>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383C10B-F2E6-46E5-B476-5CAC0E7F52F5}"/>
                  </a:ext>
                </a:extLst>
              </p:cNvPr>
              <p:cNvSpPr txBox="1"/>
              <p:nvPr/>
            </p:nvSpPr>
            <p:spPr>
              <a:xfrm>
                <a:off x="544165" y="2502408"/>
                <a:ext cx="2035039"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(7)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a:p>
                <a:r>
                  <a:rPr lang="en-US" altLang="zh-CN" sz="1200" b="1">
                    <a:solidFill>
                      <a:schemeClr val="accent2">
                        <a:lumMod val="50000"/>
                      </a:schemeClr>
                    </a:solidFill>
                  </a:rPr>
                  <a:t>(8)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a:p>
                <a:r>
                  <a:rPr lang="en-US" altLang="zh-CN" sz="1200" b="1">
                    <a:solidFill>
                      <a:schemeClr val="accent2">
                        <a:lumMod val="50000"/>
                      </a:schemeClr>
                    </a:solidFill>
                  </a:rPr>
                  <a:t>(9)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9383C10B-F2E6-46E5-B476-5CAC0E7F52F5}"/>
                  </a:ext>
                </a:extLst>
              </p:cNvPr>
              <p:cNvSpPr txBox="1">
                <a:spLocks noRot="1" noChangeAspect="1" noMove="1" noResize="1" noEditPoints="1" noAdjustHandles="1" noChangeArrowheads="1" noChangeShapeType="1" noTextEdit="1"/>
              </p:cNvSpPr>
              <p:nvPr/>
            </p:nvSpPr>
            <p:spPr>
              <a:xfrm>
                <a:off x="544165" y="2502408"/>
                <a:ext cx="2035039" cy="553998"/>
              </a:xfrm>
              <a:prstGeom prst="rect">
                <a:avLst/>
              </a:prstGeom>
              <a:blipFill>
                <a:blip r:embed="rId8"/>
                <a:stretch>
                  <a:fillRect l="-4491" t="-8889" b="-1666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E1094BE9-50C2-4BA1-BDFF-3FA3C922F22C}"/>
              </a:ext>
            </a:extLst>
          </p:cNvPr>
          <p:cNvSpPr txBox="1"/>
          <p:nvPr/>
        </p:nvSpPr>
        <p:spPr>
          <a:xfrm>
            <a:off x="2385969" y="2100690"/>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80CEF0C-C1D7-425E-BFD6-34F5E935DF3D}"/>
                  </a:ext>
                </a:extLst>
              </p:cNvPr>
              <p:cNvSpPr txBox="1"/>
              <p:nvPr/>
            </p:nvSpPr>
            <p:spPr>
              <a:xfrm>
                <a:off x="544164" y="3056607"/>
                <a:ext cx="2035039"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(10)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a:p>
                <a:r>
                  <a:rPr lang="en-US" altLang="zh-CN" sz="1200" b="1">
                    <a:solidFill>
                      <a:schemeClr val="accent2">
                        <a:lumMod val="50000"/>
                      </a:schemeClr>
                    </a:solidFill>
                  </a:rPr>
                  <a:t>(11)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a:p>
                <a:r>
                  <a:rPr lang="en-US" altLang="zh-CN" sz="1200" b="1">
                    <a:solidFill>
                      <a:schemeClr val="accent2">
                        <a:lumMod val="50000"/>
                      </a:schemeClr>
                    </a:solidFill>
                  </a:rPr>
                  <a:t>(12)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a:p>
                <a:r>
                  <a:rPr lang="en-US" altLang="zh-CN" sz="1200" b="1">
                    <a:solidFill>
                      <a:schemeClr val="accent2">
                        <a:lumMod val="50000"/>
                      </a:schemeClr>
                    </a:solidFill>
                  </a:rPr>
                  <a:t>(13)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B80CEF0C-C1D7-425E-BFD6-34F5E935DF3D}"/>
                  </a:ext>
                </a:extLst>
              </p:cNvPr>
              <p:cNvSpPr txBox="1">
                <a:spLocks noRot="1" noChangeAspect="1" noMove="1" noResize="1" noEditPoints="1" noAdjustHandles="1" noChangeArrowheads="1" noChangeShapeType="1" noTextEdit="1"/>
              </p:cNvSpPr>
              <p:nvPr/>
            </p:nvSpPr>
            <p:spPr>
              <a:xfrm>
                <a:off x="544164" y="3056607"/>
                <a:ext cx="2035039" cy="738664"/>
              </a:xfrm>
              <a:prstGeom prst="rect">
                <a:avLst/>
              </a:prstGeom>
              <a:blipFill>
                <a:blip r:embed="rId9"/>
                <a:stretch>
                  <a:fillRect l="-4491" t="-6557" b="-11475"/>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94F7EAE8-072C-456C-BDBF-3FD3CA9DEF90}"/>
              </a:ext>
            </a:extLst>
          </p:cNvPr>
          <p:cNvSpPr txBox="1"/>
          <p:nvPr/>
        </p:nvSpPr>
        <p:spPr>
          <a:xfrm>
            <a:off x="2385969" y="2303368"/>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8" name="文本框 27">
            <a:extLst>
              <a:ext uri="{FF2B5EF4-FFF2-40B4-BE49-F238E27FC236}">
                <a16:creationId xmlns:a16="http://schemas.microsoft.com/office/drawing/2014/main" id="{188BE798-78AC-4940-AA5A-E5254F3F2D4F}"/>
              </a:ext>
            </a:extLst>
          </p:cNvPr>
          <p:cNvSpPr txBox="1"/>
          <p:nvPr/>
        </p:nvSpPr>
        <p:spPr>
          <a:xfrm>
            <a:off x="2385969" y="2477209"/>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29" name="文本框 28">
            <a:extLst>
              <a:ext uri="{FF2B5EF4-FFF2-40B4-BE49-F238E27FC236}">
                <a16:creationId xmlns:a16="http://schemas.microsoft.com/office/drawing/2014/main" id="{869235FA-5854-4C87-9DAF-2F787D4C75FD}"/>
              </a:ext>
            </a:extLst>
          </p:cNvPr>
          <p:cNvSpPr txBox="1"/>
          <p:nvPr/>
        </p:nvSpPr>
        <p:spPr>
          <a:xfrm>
            <a:off x="2385969" y="3064025"/>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p:sp>
        <p:nvSpPr>
          <p:cNvPr id="30" name="文本框 29">
            <a:extLst>
              <a:ext uri="{FF2B5EF4-FFF2-40B4-BE49-F238E27FC236}">
                <a16:creationId xmlns:a16="http://schemas.microsoft.com/office/drawing/2014/main" id="{6D593899-2796-4AB4-8638-F6BD12F0BF2D}"/>
              </a:ext>
            </a:extLst>
          </p:cNvPr>
          <p:cNvSpPr txBox="1"/>
          <p:nvPr/>
        </p:nvSpPr>
        <p:spPr>
          <a:xfrm>
            <a:off x="2390894" y="3413283"/>
            <a:ext cx="242886" cy="215444"/>
          </a:xfrm>
          <a:prstGeom prst="rect">
            <a:avLst/>
          </a:prstGeom>
          <a:noFill/>
        </p:spPr>
        <p:txBody>
          <a:bodyPr wrap="square" lIns="0" tIns="0" rIns="0" bIns="0" rtlCol="0">
            <a:spAutoFit/>
          </a:bodyPr>
          <a:lstStyle/>
          <a:p>
            <a:pPr algn="ctr"/>
            <a:r>
              <a:rPr lang="zh-CN" altLang="en-US" sz="1400" b="1">
                <a:solidFill>
                  <a:srgbClr val="C00000"/>
                </a:solidFill>
              </a:rPr>
              <a: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96D140B-1EF8-4328-AF15-AFA6EF36858E}"/>
                  </a:ext>
                </a:extLst>
              </p:cNvPr>
              <p:cNvSpPr txBox="1"/>
              <p:nvPr/>
            </p:nvSpPr>
            <p:spPr>
              <a:xfrm>
                <a:off x="2723323" y="2979071"/>
                <a:ext cx="1893404" cy="30777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这里必须使用新常量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96D140B-1EF8-4328-AF15-AFA6EF36858E}"/>
                  </a:ext>
                </a:extLst>
              </p:cNvPr>
              <p:cNvSpPr txBox="1">
                <a:spLocks noRot="1" noChangeAspect="1" noMove="1" noResize="1" noEditPoints="1" noAdjustHandles="1" noChangeArrowheads="1" noChangeShapeType="1" noTextEdit="1"/>
              </p:cNvSpPr>
              <p:nvPr/>
            </p:nvSpPr>
            <p:spPr>
              <a:xfrm>
                <a:off x="2723323" y="2979071"/>
                <a:ext cx="1893404" cy="307777"/>
              </a:xfrm>
              <a:prstGeom prst="rect">
                <a:avLst/>
              </a:prstGeom>
              <a:blipFill>
                <a:blip r:embed="rId10"/>
                <a:stretch>
                  <a:fillRect l="-968"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B092512-1EB9-4BF3-A41F-653E62F7245D}"/>
                  </a:ext>
                </a:extLst>
              </p:cNvPr>
              <p:cNvSpPr txBox="1"/>
              <p:nvPr/>
            </p:nvSpPr>
            <p:spPr>
              <a:xfrm>
                <a:off x="5800308" y="1652243"/>
                <a:ext cx="2035039"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(8)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a:p>
                <a:r>
                  <a:rPr lang="en-US" altLang="zh-CN" sz="1200" b="1">
                    <a:solidFill>
                      <a:schemeClr val="accent2">
                        <a:lumMod val="50000"/>
                      </a:schemeClr>
                    </a:solidFill>
                  </a:rPr>
                  <a:t>(9)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a:p>
                <a:r>
                  <a:rPr lang="en-US" altLang="zh-CN" sz="1200" b="1">
                    <a:solidFill>
                      <a:schemeClr val="accent2">
                        <a:lumMod val="50000"/>
                      </a:schemeClr>
                    </a:solidFill>
                  </a:rPr>
                  <a:t>(11)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a:p>
                <a:r>
                  <a:rPr lang="en-US" altLang="zh-CN" sz="1200" b="1">
                    <a:solidFill>
                      <a:schemeClr val="accent2">
                        <a:lumMod val="50000"/>
                      </a:schemeClr>
                    </a:solidFill>
                  </a:rPr>
                  <a:t>(13)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0B092512-1EB9-4BF3-A41F-653E62F7245D}"/>
                  </a:ext>
                </a:extLst>
              </p:cNvPr>
              <p:cNvSpPr txBox="1">
                <a:spLocks noRot="1" noChangeAspect="1" noMove="1" noResize="1" noEditPoints="1" noAdjustHandles="1" noChangeArrowheads="1" noChangeShapeType="1" noTextEdit="1"/>
              </p:cNvSpPr>
              <p:nvPr/>
            </p:nvSpPr>
            <p:spPr>
              <a:xfrm>
                <a:off x="5800308" y="1652243"/>
                <a:ext cx="2035039" cy="738664"/>
              </a:xfrm>
              <a:prstGeom prst="rect">
                <a:avLst/>
              </a:prstGeom>
              <a:blipFill>
                <a:blip r:embed="rId11"/>
                <a:stretch>
                  <a:fillRect l="-4491" t="-661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91EECB8-7D97-471C-8F1A-E70F6FB40A96}"/>
                  </a:ext>
                </a:extLst>
              </p:cNvPr>
              <p:cNvSpPr txBox="1"/>
              <p:nvPr/>
            </p:nvSpPr>
            <p:spPr>
              <a:xfrm>
                <a:off x="5800307" y="2390907"/>
                <a:ext cx="2035039"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(14)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e>
                    </m:d>
                  </m:oMath>
                </a14:m>
                <a:endParaRPr lang="en-US" altLang="zh-CN" sz="1200" b="1">
                  <a:solidFill>
                    <a:schemeClr val="accent2">
                      <a:lumMod val="50000"/>
                    </a:schemeClr>
                  </a:solidFill>
                </a:endParaRPr>
              </a:p>
              <a:p>
                <a:r>
                  <a:rPr lang="en-US" altLang="zh-CN" sz="1200" b="1">
                    <a:solidFill>
                      <a:schemeClr val="accent2">
                        <a:lumMod val="50000"/>
                      </a:schemeClr>
                    </a:solidFill>
                  </a:rPr>
                  <a:t>(15)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a:p>
                <a:r>
                  <a:rPr lang="en-US" altLang="zh-CN" sz="1200" b="1">
                    <a:solidFill>
                      <a:schemeClr val="accent2">
                        <a:lumMod val="50000"/>
                      </a:schemeClr>
                    </a:solidFill>
                  </a:rPr>
                  <a:t>(16) T </a:t>
                </a:r>
                <a14:m>
                  <m:oMath xmlns:m="http://schemas.openxmlformats.org/officeDocument/2006/math">
                    <m:r>
                      <a:rPr lang="en-US" altLang="zh-CN" sz="1200" b="1" i="1">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F91EECB8-7D97-471C-8F1A-E70F6FB40A96}"/>
                  </a:ext>
                </a:extLst>
              </p:cNvPr>
              <p:cNvSpPr txBox="1">
                <a:spLocks noRot="1" noChangeAspect="1" noMove="1" noResize="1" noEditPoints="1" noAdjustHandles="1" noChangeArrowheads="1" noChangeShapeType="1" noTextEdit="1"/>
              </p:cNvSpPr>
              <p:nvPr/>
            </p:nvSpPr>
            <p:spPr>
              <a:xfrm>
                <a:off x="5800307" y="2390907"/>
                <a:ext cx="2035039" cy="553998"/>
              </a:xfrm>
              <a:prstGeom prst="rect">
                <a:avLst/>
              </a:prstGeom>
              <a:blipFill>
                <a:blip r:embed="rId12"/>
                <a:stretch>
                  <a:fillRect l="-449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20577AA-3215-4814-AACE-9B5AA8D26956}"/>
                  </a:ext>
                </a:extLst>
              </p:cNvPr>
              <p:cNvSpPr txBox="1"/>
              <p:nvPr/>
            </p:nvSpPr>
            <p:spPr>
              <a:xfrm>
                <a:off x="5150288" y="3088564"/>
                <a:ext cx="14221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(17)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e>
                    </m:d>
                  </m:oMath>
                </a14:m>
                <a:endParaRPr lang="en-US" altLang="zh-CN" sz="12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020577AA-3215-4814-AACE-9B5AA8D26956}"/>
                  </a:ext>
                </a:extLst>
              </p:cNvPr>
              <p:cNvSpPr txBox="1">
                <a:spLocks noRot="1" noChangeAspect="1" noMove="1" noResize="1" noEditPoints="1" noAdjustHandles="1" noChangeArrowheads="1" noChangeShapeType="1" noTextEdit="1"/>
              </p:cNvSpPr>
              <p:nvPr/>
            </p:nvSpPr>
            <p:spPr>
              <a:xfrm>
                <a:off x="5150288" y="3088564"/>
                <a:ext cx="1422128" cy="184666"/>
              </a:xfrm>
              <a:prstGeom prst="rect">
                <a:avLst/>
              </a:prstGeom>
              <a:blipFill>
                <a:blip r:embed="rId13"/>
                <a:stretch>
                  <a:fillRect l="-6867" t="-26667" b="-50000"/>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22876B1-7768-4034-B0A2-A97C92AEEC7F}"/>
              </a:ext>
            </a:extLst>
          </p:cNvPr>
          <p:cNvSpPr txBox="1"/>
          <p:nvPr/>
        </p:nvSpPr>
        <p:spPr>
          <a:xfrm>
            <a:off x="5977118" y="3088564"/>
            <a:ext cx="550571" cy="184666"/>
          </a:xfrm>
          <a:prstGeom prst="rect">
            <a:avLst/>
          </a:prstGeom>
          <a:noFill/>
        </p:spPr>
        <p:txBody>
          <a:bodyPr wrap="square" lIns="0" tIns="0" rIns="0" bIns="0" rtlCol="0">
            <a:spAutoFit/>
          </a:bodyPr>
          <a:lstStyle/>
          <a:p>
            <a:pPr algn="ctr"/>
            <a:r>
              <a:rPr lang="en-US" altLang="zh-CN" sz="1200" b="1">
                <a:solidFill>
                  <a:srgbClr val="C00000"/>
                </a:solidFill>
              </a:rPr>
              <a:t>[15,16]</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B368CDC-D1C0-4AF7-9612-AE06FDDDAD4B}"/>
                  </a:ext>
                </a:extLst>
              </p:cNvPr>
              <p:cNvSpPr txBox="1"/>
              <p:nvPr/>
            </p:nvSpPr>
            <p:spPr>
              <a:xfrm>
                <a:off x="7253077" y="3088564"/>
                <a:ext cx="14221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(18)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e>
                    </m:d>
                  </m:oMath>
                </a14:m>
                <a:endParaRPr lang="en-US" altLang="zh-CN" sz="12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DB368CDC-D1C0-4AF7-9612-AE06FDDDAD4B}"/>
                  </a:ext>
                </a:extLst>
              </p:cNvPr>
              <p:cNvSpPr txBox="1">
                <a:spLocks noRot="1" noChangeAspect="1" noMove="1" noResize="1" noEditPoints="1" noAdjustHandles="1" noChangeArrowheads="1" noChangeShapeType="1" noTextEdit="1"/>
              </p:cNvSpPr>
              <p:nvPr/>
            </p:nvSpPr>
            <p:spPr>
              <a:xfrm>
                <a:off x="7253077" y="3088564"/>
                <a:ext cx="1422128" cy="184666"/>
              </a:xfrm>
              <a:prstGeom prst="rect">
                <a:avLst/>
              </a:prstGeom>
              <a:blipFill>
                <a:blip r:embed="rId14"/>
                <a:stretch>
                  <a:fillRect l="-6867" t="-26667" b="-50000"/>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7F0E359B-8BD9-4CA5-96D1-E7FADABD699B}"/>
              </a:ext>
            </a:extLst>
          </p:cNvPr>
          <p:cNvSpPr txBox="1"/>
          <p:nvPr/>
        </p:nvSpPr>
        <p:spPr>
          <a:xfrm>
            <a:off x="8079907" y="3088564"/>
            <a:ext cx="550571" cy="184666"/>
          </a:xfrm>
          <a:prstGeom prst="rect">
            <a:avLst/>
          </a:prstGeom>
          <a:noFill/>
        </p:spPr>
        <p:txBody>
          <a:bodyPr wrap="square" lIns="0" tIns="0" rIns="0" bIns="0" rtlCol="0">
            <a:spAutoFit/>
          </a:bodyPr>
          <a:lstStyle/>
          <a:p>
            <a:pPr algn="ctr"/>
            <a:r>
              <a:rPr lang="en-US" altLang="zh-CN" sz="1200" b="1">
                <a:solidFill>
                  <a:srgbClr val="C00000"/>
                </a:solidFill>
              </a:rPr>
              <a:t>[15,16]</a:t>
            </a:r>
            <a:endParaRPr lang="zh-CN" altLang="en-US" sz="1200" b="1">
              <a:solidFill>
                <a:srgbClr val="C00000"/>
              </a:solidFill>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CCEA461A-DAF4-4FF1-9E76-B15C6FB8CEF6}"/>
                  </a:ext>
                </a:extLst>
              </p:cNvPr>
              <p:cNvSpPr txBox="1"/>
              <p:nvPr/>
            </p:nvSpPr>
            <p:spPr>
              <a:xfrm>
                <a:off x="4035449" y="3433586"/>
                <a:ext cx="1049051"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𝑴</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CCEA461A-DAF4-4FF1-9E76-B15C6FB8CEF6}"/>
                  </a:ext>
                </a:extLst>
              </p:cNvPr>
              <p:cNvSpPr txBox="1">
                <a:spLocks noRot="1" noChangeAspect="1" noMove="1" noResize="1" noEditPoints="1" noAdjustHandles="1" noChangeArrowheads="1" noChangeShapeType="1" noTextEdit="1"/>
              </p:cNvSpPr>
              <p:nvPr/>
            </p:nvSpPr>
            <p:spPr>
              <a:xfrm>
                <a:off x="4035449" y="3433586"/>
                <a:ext cx="1049051" cy="184666"/>
              </a:xfrm>
              <a:prstGeom prst="rect">
                <a:avLst/>
              </a:prstGeom>
              <a:blipFill>
                <a:blip r:embed="rId15"/>
                <a:stretch>
                  <a:fillRect l="-9302"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10A4FC12-5571-476B-98BF-8B9492A0D31F}"/>
                  </a:ext>
                </a:extLst>
              </p:cNvPr>
              <p:cNvSpPr txBox="1"/>
              <p:nvPr/>
            </p:nvSpPr>
            <p:spPr>
              <a:xfrm>
                <a:off x="6138238" y="3433586"/>
                <a:ext cx="1422128"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(20)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a:p>
                <a:r>
                  <a:rPr lang="en-US" altLang="zh-CN" sz="1200" b="1">
                    <a:solidFill>
                      <a:schemeClr val="accent2">
                        <a:lumMod val="50000"/>
                      </a:schemeClr>
                    </a:solidFill>
                  </a:rPr>
                  <a:t>(21) F </a:t>
                </a:r>
                <a14:m>
                  <m:oMath xmlns:m="http://schemas.openxmlformats.org/officeDocument/2006/math">
                    <m:r>
                      <a:rPr lang="en-US" altLang="zh-CN" sz="1200" b="1" i="1">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𝒃</m:t>
                        </m:r>
                      </m:e>
                    </m:d>
                  </m:oMath>
                </a14:m>
                <a:endParaRPr lang="en-US" altLang="zh-CN" sz="12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10A4FC12-5571-476B-98BF-8B9492A0D31F}"/>
                  </a:ext>
                </a:extLst>
              </p:cNvPr>
              <p:cNvSpPr txBox="1">
                <a:spLocks noRot="1" noChangeAspect="1" noMove="1" noResize="1" noEditPoints="1" noAdjustHandles="1" noChangeArrowheads="1" noChangeShapeType="1" noTextEdit="1"/>
              </p:cNvSpPr>
              <p:nvPr/>
            </p:nvSpPr>
            <p:spPr>
              <a:xfrm>
                <a:off x="6138238" y="3433586"/>
                <a:ext cx="1422128" cy="369332"/>
              </a:xfrm>
              <a:prstGeom prst="rect">
                <a:avLst/>
              </a:prstGeom>
              <a:blipFill>
                <a:blip r:embed="rId16"/>
                <a:stretch>
                  <a:fillRect l="-6867" t="-13115" b="-24590"/>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156081C0-3781-4FBF-88FB-317F969AEFB0}"/>
              </a:ext>
            </a:extLst>
          </p:cNvPr>
          <p:cNvSpPr txBox="1"/>
          <p:nvPr/>
        </p:nvSpPr>
        <p:spPr>
          <a:xfrm>
            <a:off x="6965068" y="3433586"/>
            <a:ext cx="444749" cy="184666"/>
          </a:xfrm>
          <a:prstGeom prst="rect">
            <a:avLst/>
          </a:prstGeom>
          <a:noFill/>
        </p:spPr>
        <p:txBody>
          <a:bodyPr wrap="square" lIns="0" tIns="0" rIns="0" bIns="0" rtlCol="0">
            <a:spAutoFit/>
          </a:bodyPr>
          <a:lstStyle/>
          <a:p>
            <a:pPr algn="ctr"/>
            <a:r>
              <a:rPr lang="en-US" altLang="zh-CN" sz="1200" b="1">
                <a:solidFill>
                  <a:srgbClr val="C00000"/>
                </a:solidFill>
              </a:rPr>
              <a:t>[16]</a:t>
            </a:r>
            <a:endParaRPr lang="zh-CN" altLang="en-US" sz="1200" b="1">
              <a:solidFill>
                <a:srgbClr val="C00000"/>
              </a:solidFill>
            </a:endParaRPr>
          </a:p>
        </p:txBody>
      </p:sp>
      <p:sp>
        <p:nvSpPr>
          <p:cNvPr id="41" name="文本框 40">
            <a:extLst>
              <a:ext uri="{FF2B5EF4-FFF2-40B4-BE49-F238E27FC236}">
                <a16:creationId xmlns:a16="http://schemas.microsoft.com/office/drawing/2014/main" id="{C10B8BC9-2F11-4F12-AA8D-51C863942FD2}"/>
              </a:ext>
            </a:extLst>
          </p:cNvPr>
          <p:cNvSpPr txBox="1"/>
          <p:nvPr/>
        </p:nvSpPr>
        <p:spPr>
          <a:xfrm>
            <a:off x="4841614" y="3425939"/>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E39FF584-8F49-4C62-8F0B-1274B36E4F59}"/>
                  </a:ext>
                </a:extLst>
              </p:cNvPr>
              <p:cNvSpPr txBox="1"/>
              <p:nvPr/>
            </p:nvSpPr>
            <p:spPr>
              <a:xfrm>
                <a:off x="5508469" y="4034858"/>
                <a:ext cx="88600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(22)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𝑴</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E39FF584-8F49-4C62-8F0B-1274B36E4F59}"/>
                  </a:ext>
                </a:extLst>
              </p:cNvPr>
              <p:cNvSpPr txBox="1">
                <a:spLocks noRot="1" noChangeAspect="1" noMove="1" noResize="1" noEditPoints="1" noAdjustHandles="1" noChangeArrowheads="1" noChangeShapeType="1" noTextEdit="1"/>
              </p:cNvSpPr>
              <p:nvPr/>
            </p:nvSpPr>
            <p:spPr>
              <a:xfrm>
                <a:off x="5508469" y="4034858"/>
                <a:ext cx="886003" cy="184666"/>
              </a:xfrm>
              <a:prstGeom prst="rect">
                <a:avLst/>
              </a:prstGeom>
              <a:blipFill>
                <a:blip r:embed="rId17"/>
                <a:stretch>
                  <a:fillRect l="-11034"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6C3F0998-3E7B-41A9-8139-B5BFFB5B733D}"/>
                  </a:ext>
                </a:extLst>
              </p:cNvPr>
              <p:cNvSpPr txBox="1"/>
              <p:nvPr/>
            </p:nvSpPr>
            <p:spPr>
              <a:xfrm>
                <a:off x="6858000" y="4034858"/>
                <a:ext cx="1422128"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(23)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a:p>
                <a:r>
                  <a:rPr lang="en-US" altLang="zh-CN" sz="1200" b="1">
                    <a:solidFill>
                      <a:schemeClr val="accent2">
                        <a:lumMod val="50000"/>
                      </a:schemeClr>
                    </a:solidFill>
                  </a:rPr>
                  <a:t>(24)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𝑵</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6C3F0998-3E7B-41A9-8139-B5BFFB5B733D}"/>
                  </a:ext>
                </a:extLst>
              </p:cNvPr>
              <p:cNvSpPr txBox="1">
                <a:spLocks noRot="1" noChangeAspect="1" noMove="1" noResize="1" noEditPoints="1" noAdjustHandles="1" noChangeArrowheads="1" noChangeShapeType="1" noTextEdit="1"/>
              </p:cNvSpPr>
              <p:nvPr/>
            </p:nvSpPr>
            <p:spPr>
              <a:xfrm>
                <a:off x="6858000" y="4034858"/>
                <a:ext cx="1422128" cy="369332"/>
              </a:xfrm>
              <a:prstGeom prst="rect">
                <a:avLst/>
              </a:prstGeom>
              <a:blipFill>
                <a:blip r:embed="rId18"/>
                <a:stretch>
                  <a:fillRect l="-6438" t="-13333" b="-25000"/>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79B6BD1F-BEAC-413A-8D44-BA2DB1D23CB0}"/>
              </a:ext>
            </a:extLst>
          </p:cNvPr>
          <p:cNvSpPr txBox="1"/>
          <p:nvPr/>
        </p:nvSpPr>
        <p:spPr>
          <a:xfrm>
            <a:off x="8059222" y="4211596"/>
            <a:ext cx="242886" cy="215444"/>
          </a:xfrm>
          <a:prstGeom prst="rect">
            <a:avLst/>
          </a:prstGeom>
          <a:noFill/>
        </p:spPr>
        <p:txBody>
          <a:bodyPr wrap="square" lIns="0" tIns="0" rIns="0" bIns="0" rtlCol="0">
            <a:spAutoFit/>
          </a:bodyPr>
          <a:lstStyle/>
          <a:p>
            <a:pPr algn="ctr"/>
            <a:r>
              <a:rPr lang="en-US" altLang="zh-CN" sz="1400" b="1">
                <a:solidFill>
                  <a:srgbClr val="C00000"/>
                </a:solidFill>
              </a:rPr>
              <a:t>×</a:t>
            </a:r>
            <a:endParaRPr lang="zh-CN" altLang="en-US" sz="1400" b="1">
              <a:solidFill>
                <a:srgbClr val="C00000"/>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13B477F-A0EB-41E9-982B-62681E34ADDB}"/>
                  </a:ext>
                </a:extLst>
              </p:cNvPr>
              <p:cNvSpPr txBox="1"/>
              <p:nvPr/>
            </p:nvSpPr>
            <p:spPr>
              <a:xfrm>
                <a:off x="544164" y="3878230"/>
                <a:ext cx="4211710" cy="907941"/>
              </a:xfrm>
              <a:prstGeom prst="rect">
                <a:avLst/>
              </a:prstGeom>
              <a:solidFill>
                <a:schemeClr val="accent4">
                  <a:lumMod val="20000"/>
                  <a:lumOff val="80000"/>
                </a:schemeClr>
              </a:solidFill>
            </p:spPr>
            <p:txBody>
              <a:bodyPr wrap="square" rtlCol="0">
                <a:spAutoFit/>
              </a:bodyPr>
              <a:lstStyle/>
              <a:p>
                <a:pPr marL="171450" indent="-171450">
                  <a:spcBef>
                    <a:spcPts val="600"/>
                  </a:spcBef>
                  <a:buFont typeface="Arial" panose="020B0604020202020204" pitchFamily="34" charset="0"/>
                  <a:buChar char="•"/>
                </a:pPr>
                <a:r>
                  <a:rPr lang="en-US" altLang="zh-CN" sz="1200" b="1">
                    <a:solidFill>
                      <a:schemeClr val="accent2">
                        <a:lumMod val="50000"/>
                      </a:schemeClr>
                    </a:solidFill>
                  </a:rPr>
                  <a:t>(22)</a:t>
                </a:r>
                <a:r>
                  <a:rPr lang="zh-CN" altLang="en-US" sz="1200" b="1">
                    <a:solidFill>
                      <a:schemeClr val="accent2">
                        <a:lumMod val="50000"/>
                      </a:schemeClr>
                    </a:solidFill>
                  </a:rPr>
                  <a:t>所在的分支是开放分支，只剩下</a:t>
                </a:r>
                <a:r>
                  <a:rPr lang="en-US" altLang="zh-CN" sz="1200" b="1">
                    <a:solidFill>
                      <a:schemeClr val="accent2">
                        <a:lumMod val="50000"/>
                      </a:schemeClr>
                    </a:solidFill>
                  </a:rPr>
                  <a:t>(2)</a:t>
                </a:r>
                <a:r>
                  <a:rPr lang="zh-CN" altLang="en-US" sz="1200" b="1">
                    <a:solidFill>
                      <a:schemeClr val="accent2">
                        <a:lumMod val="50000"/>
                      </a:schemeClr>
                    </a:solidFill>
                  </a:rPr>
                  <a:t>还可用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𝜹</m:t>
                    </m:r>
                  </m:oMath>
                </a14:m>
                <a:r>
                  <a:rPr lang="zh-CN" altLang="en-US" sz="1200" b="1">
                    <a:solidFill>
                      <a:schemeClr val="accent2">
                        <a:lumMod val="50000"/>
                      </a:schemeClr>
                    </a:solidFill>
                  </a:rPr>
                  <a:t>规则展开，但再引入新的常量不会封闭这个分支。</a:t>
                </a:r>
                <a:endParaRPr lang="en-US" altLang="zh-CN" sz="1200" b="1">
                  <a:solidFill>
                    <a:schemeClr val="accent2">
                      <a:lumMod val="50000"/>
                    </a:schemeClr>
                  </a:solidFill>
                </a:endParaRPr>
              </a:p>
              <a:p>
                <a:pPr marL="171450" indent="-171450">
                  <a:spcBef>
                    <a:spcPts val="600"/>
                  </a:spcBef>
                  <a:buFont typeface="Arial" panose="020B0604020202020204" pitchFamily="34" charset="0"/>
                  <a:buChar char="•"/>
                </a:pPr>
                <a:r>
                  <a:rPr lang="zh-CN" altLang="en-US" sz="1200" b="1">
                    <a:solidFill>
                      <a:schemeClr val="accent2">
                        <a:lumMod val="50000"/>
                      </a:schemeClr>
                    </a:solidFill>
                  </a:rPr>
                  <a:t>由此可得到当解释论域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𝒂</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𝒄</m:t>
                        </m:r>
                      </m:e>
                    </m:d>
                    <m:r>
                      <a:rPr lang="zh-CN" altLang="en-US"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𝑴</m:t>
                    </m:r>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𝒃</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𝑵</m:t>
                    </m:r>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𝒄</m:t>
                        </m:r>
                      </m:e>
                    </m:d>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𝑯</m:t>
                    </m:r>
                    <m:r>
                      <a:rPr lang="en-US" altLang="zh-CN" sz="1200" b="1" i="1">
                        <a:solidFill>
                          <a:schemeClr val="accent2">
                            <a:lumMod val="50000"/>
                          </a:schemeClr>
                        </a:solidFill>
                        <a:latin typeface="Cambria Math" panose="02040503050406030204" pitchFamily="18" charset="0"/>
                      </a:rPr>
                      <m:t>=</m:t>
                    </m:r>
                    <m:d>
                      <m:dPr>
                        <m:begChr m:val="{"/>
                        <m:endChr m:val="}"/>
                        <m:ctrlPr>
                          <a:rPr lang="en-US" altLang="zh-CN" sz="1200" b="1" i="1">
                            <a:solidFill>
                              <a:schemeClr val="accent2">
                                <a:lumMod val="50000"/>
                              </a:schemeClr>
                            </a:solidFill>
                            <a:latin typeface="Cambria Math" panose="02040503050406030204" pitchFamily="18" charset="0"/>
                          </a:rPr>
                        </m:ctrlPr>
                      </m:dPr>
                      <m:e>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𝒃</m:t>
                            </m:r>
                          </m:e>
                        </m:d>
                        <m:r>
                          <a:rPr lang="en-US" altLang="zh-CN" sz="1200" b="1" i="1">
                            <a:solidFill>
                              <a:schemeClr val="accent2">
                                <a:lumMod val="50000"/>
                              </a:schemeClr>
                            </a:solidFill>
                            <a:latin typeface="Cambria Math" panose="02040503050406030204" pitchFamily="18" charset="0"/>
                          </a:rPr>
                          <m:t>, </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𝒄</m:t>
                            </m:r>
                          </m:e>
                        </m:d>
                      </m:e>
                    </m:d>
                  </m:oMath>
                </a14:m>
                <a:r>
                  <a:rPr lang="zh-CN" altLang="en-US" sz="1200" b="1">
                    <a:solidFill>
                      <a:schemeClr val="accent2">
                        <a:lumMod val="50000"/>
                      </a:schemeClr>
                    </a:solidFill>
                  </a:rPr>
                  <a:t>时公式的真值为假</a:t>
                </a:r>
              </a:p>
            </p:txBody>
          </p:sp>
        </mc:Choice>
        <mc:Fallback xmlns="">
          <p:sp>
            <p:nvSpPr>
              <p:cNvPr id="3" name="文本框 2">
                <a:extLst>
                  <a:ext uri="{FF2B5EF4-FFF2-40B4-BE49-F238E27FC236}">
                    <a16:creationId xmlns:a16="http://schemas.microsoft.com/office/drawing/2014/main" id="{A13B477F-A0EB-41E9-982B-62681E34ADDB}"/>
                  </a:ext>
                </a:extLst>
              </p:cNvPr>
              <p:cNvSpPr txBox="1">
                <a:spLocks noRot="1" noChangeAspect="1" noMove="1" noResize="1" noEditPoints="1" noAdjustHandles="1" noChangeArrowheads="1" noChangeShapeType="1" noTextEdit="1"/>
              </p:cNvSpPr>
              <p:nvPr/>
            </p:nvSpPr>
            <p:spPr>
              <a:xfrm>
                <a:off x="544164" y="3878230"/>
                <a:ext cx="4211710" cy="907941"/>
              </a:xfrm>
              <a:prstGeom prst="rect">
                <a:avLst/>
              </a:prstGeom>
              <a:blipFill>
                <a:blip r:embed="rId19"/>
                <a:stretch>
                  <a:fillRect r="-3763" b="-4698"/>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9BB5F9ED-E616-4660-9E53-61CC03066E20}"/>
              </a:ext>
            </a:extLst>
          </p:cNvPr>
          <p:cNvCxnSpPr>
            <a:stCxn id="32" idx="2"/>
            <a:endCxn id="33" idx="0"/>
          </p:cNvCxnSpPr>
          <p:nvPr/>
        </p:nvCxnSpPr>
        <p:spPr>
          <a:xfrm flipH="1">
            <a:off x="5861352" y="2944905"/>
            <a:ext cx="956475" cy="14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E6B29B0-2CA1-4F67-AC39-C44974FA5F1A}"/>
              </a:ext>
            </a:extLst>
          </p:cNvPr>
          <p:cNvCxnSpPr>
            <a:stCxn id="32" idx="2"/>
            <a:endCxn id="35" idx="0"/>
          </p:cNvCxnSpPr>
          <p:nvPr/>
        </p:nvCxnSpPr>
        <p:spPr>
          <a:xfrm>
            <a:off x="6817827" y="2944905"/>
            <a:ext cx="1146314" cy="14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A764595-B29A-4634-BE5D-FC4E76B44335}"/>
              </a:ext>
            </a:extLst>
          </p:cNvPr>
          <p:cNvCxnSpPr>
            <a:stCxn id="33" idx="2"/>
            <a:endCxn id="37" idx="0"/>
          </p:cNvCxnSpPr>
          <p:nvPr/>
        </p:nvCxnSpPr>
        <p:spPr>
          <a:xfrm flipH="1">
            <a:off x="4559975" y="3273230"/>
            <a:ext cx="1301377" cy="16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317FE2A-B871-4CB5-A47B-54AB1365C54D}"/>
              </a:ext>
            </a:extLst>
          </p:cNvPr>
          <p:cNvCxnSpPr>
            <a:stCxn id="33" idx="2"/>
            <a:endCxn id="39" idx="0"/>
          </p:cNvCxnSpPr>
          <p:nvPr/>
        </p:nvCxnSpPr>
        <p:spPr>
          <a:xfrm>
            <a:off x="5861352" y="3273230"/>
            <a:ext cx="987950" cy="16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458A44E-7FA1-4B28-9522-D10B71C96BD6}"/>
              </a:ext>
            </a:extLst>
          </p:cNvPr>
          <p:cNvCxnSpPr>
            <a:stCxn id="39" idx="2"/>
            <a:endCxn id="42" idx="0"/>
          </p:cNvCxnSpPr>
          <p:nvPr/>
        </p:nvCxnSpPr>
        <p:spPr>
          <a:xfrm flipH="1">
            <a:off x="5951471" y="3802918"/>
            <a:ext cx="897831" cy="23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8727296-DBEB-4F57-9D34-1008A4545773}"/>
              </a:ext>
            </a:extLst>
          </p:cNvPr>
          <p:cNvCxnSpPr>
            <a:stCxn id="39" idx="2"/>
            <a:endCxn id="44" idx="0"/>
          </p:cNvCxnSpPr>
          <p:nvPr/>
        </p:nvCxnSpPr>
        <p:spPr>
          <a:xfrm>
            <a:off x="6849302" y="3802918"/>
            <a:ext cx="719762" cy="2319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8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p:bldP spid="20" grpId="0" animBg="1"/>
      <p:bldP spid="21" grpId="0" animBg="1"/>
      <p:bldP spid="22" grpId="0"/>
      <p:bldP spid="23" grpId="0"/>
      <p:bldP spid="24" grpId="0" animBg="1"/>
      <p:bldP spid="25" grpId="0"/>
      <p:bldP spid="26" grpId="0" animBg="1"/>
      <p:bldP spid="27" grpId="0"/>
      <p:bldP spid="28" grpId="0"/>
      <p:bldP spid="29" grpId="0"/>
      <p:bldP spid="30" grpId="0"/>
      <p:bldP spid="2" grpId="0" animBg="1"/>
      <p:bldP spid="31" grpId="0" animBg="1"/>
      <p:bldP spid="32" grpId="0" animBg="1"/>
      <p:bldP spid="33" grpId="0" animBg="1"/>
      <p:bldP spid="34" grpId="0"/>
      <p:bldP spid="35" grpId="0" animBg="1"/>
      <p:bldP spid="36" grpId="0"/>
      <p:bldP spid="37" grpId="0" animBg="1"/>
      <p:bldP spid="39" grpId="0" animBg="1"/>
      <p:bldP spid="40" grpId="0"/>
      <p:bldP spid="41" grpId="0"/>
      <p:bldP spid="42" grpId="0" animBg="1"/>
      <p:bldP spid="44" grpId="0" animBg="1"/>
      <p:bldP spid="46"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一阶逻辑公式的模型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AA31363-6762-4994-B9AB-87CD8AC9D705}"/>
                  </a:ext>
                </a:extLst>
              </p:cNvPr>
              <p:cNvSpPr txBox="1"/>
              <p:nvPr/>
            </p:nvSpPr>
            <p:spPr>
              <a:xfrm>
                <a:off x="718099" y="901182"/>
                <a:ext cx="7551258" cy="1845890"/>
              </a:xfrm>
              <a:prstGeom prst="rect">
                <a:avLst/>
              </a:prstGeom>
              <a:solidFill>
                <a:schemeClr val="accent2">
                  <a:lumMod val="20000"/>
                  <a:lumOff val="80000"/>
                  <a:alpha val="48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𝓜</m:t>
                    </m:r>
                  </m:oMath>
                </a14:m>
                <a:r>
                  <a:rPr lang="zh-CN" altLang="en-US"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𝓛</m:t>
                    </m:r>
                  </m:oMath>
                </a14:m>
                <a:r>
                  <a:rPr lang="zh-CN" altLang="en-US"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𝓛</m:t>
                    </m:r>
                  </m:oMath>
                </a14:m>
                <a:r>
                  <a:rPr lang="zh-CN" altLang="en-US" b="1">
                    <a:solidFill>
                      <a:srgbClr val="002060"/>
                    </a:solidFill>
                    <a:latin typeface="楷体" panose="02010609060101010101" pitchFamily="49" charset="-122"/>
                    <a:ea typeface="楷体" panose="02010609060101010101" pitchFamily="49" charset="-122"/>
                  </a:rPr>
                  <a:t>的公式</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若对任意的个体变量指派函数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都有</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𝓜</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模型</a:t>
                </a:r>
                <a:r>
                  <a:rPr lang="zh-CN" altLang="en-US" sz="1600" b="1">
                    <a:solidFill>
                      <a:schemeClr val="accent2">
                        <a:lumMod val="50000"/>
                      </a:schemeClr>
                    </a:solidFill>
                  </a:rPr>
                  <a:t>，也称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中</a:t>
                </a:r>
                <a:r>
                  <a:rPr lang="zh-CN" altLang="en-US" sz="1600" b="1">
                    <a:solidFill>
                      <a:srgbClr val="C00000"/>
                    </a:solidFill>
                  </a:rPr>
                  <a:t>为真</a:t>
                </a:r>
                <a:r>
                  <a:rPr lang="zh-CN" altLang="en-US" sz="1600" b="1">
                    <a:solidFill>
                      <a:schemeClr val="accent2">
                        <a:lumMod val="50000"/>
                      </a:schemeClr>
                    </a:solidFill>
                  </a:rPr>
                  <a:t>，记为</a:t>
                </a:r>
                <a14:m>
                  <m:oMath xmlns:m="http://schemas.openxmlformats.org/officeDocument/2006/math">
                    <m:r>
                      <a:rPr lang="zh-CN" altLang="en-US" sz="1600" b="1" i="1" smtClean="0">
                        <a:solidFill>
                          <a:srgbClr val="C00000"/>
                        </a:solidFill>
                        <a:latin typeface="Cambria Math" panose="02040503050406030204" pitchFamily="18" charset="0"/>
                      </a:rPr>
                      <m:t>𝓜</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742950" lvl="1" indent="-285750">
                  <a:lnSpc>
                    <a:spcPts val="2400"/>
                  </a:lnSpc>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若存在个体变量指派函数</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𝝈</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6">
                            <a:lumMod val="50000"/>
                          </a:schemeClr>
                        </a:solidFill>
                        <a:latin typeface="Cambria Math" panose="02040503050406030204" pitchFamily="18" charset="0"/>
                      </a:rPr>
                      <m:t>, </m:t>
                    </m:r>
                    <m:r>
                      <a:rPr lang="en-US" altLang="zh-CN" sz="1600" b="1" i="1" smtClean="0">
                        <a:solidFill>
                          <a:schemeClr val="accent6">
                            <a:lumMod val="50000"/>
                          </a:schemeClr>
                        </a:solidFill>
                        <a:latin typeface="Cambria Math" panose="02040503050406030204" pitchFamily="18" charset="0"/>
                      </a:rPr>
                      <m:t>𝝈</m:t>
                    </m:r>
                    <m:r>
                      <a:rPr lang="en-US" altLang="zh-CN" sz="1600" b="1" i="1">
                        <a:solidFill>
                          <a:schemeClr val="accent6">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，则记为</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6">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𝑨</m:t>
                    </m:r>
                  </m:oMath>
                </a14:m>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若对任意的个体变量指派函数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都有</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中</a:t>
                </a:r>
                <a:r>
                  <a:rPr lang="zh-CN" altLang="en-US" sz="1600" b="1">
                    <a:solidFill>
                      <a:srgbClr val="C00000"/>
                    </a:solidFill>
                  </a:rPr>
                  <a:t>为假</a:t>
                </a:r>
              </a:p>
            </p:txBody>
          </p:sp>
        </mc:Choice>
        <mc:Fallback xmlns="">
          <p:sp>
            <p:nvSpPr>
              <p:cNvPr id="2" name="文本框 1">
                <a:extLst>
                  <a:ext uri="{FF2B5EF4-FFF2-40B4-BE49-F238E27FC236}">
                    <a16:creationId xmlns:a16="http://schemas.microsoft.com/office/drawing/2014/main" id="{1AA31363-6762-4994-B9AB-87CD8AC9D705}"/>
                  </a:ext>
                </a:extLst>
              </p:cNvPr>
              <p:cNvSpPr txBox="1">
                <a:spLocks noRot="1" noChangeAspect="1" noMove="1" noResize="1" noEditPoints="1" noAdjustHandles="1" noChangeArrowheads="1" noChangeShapeType="1" noTextEdit="1"/>
              </p:cNvSpPr>
              <p:nvPr/>
            </p:nvSpPr>
            <p:spPr>
              <a:xfrm>
                <a:off x="718099" y="901182"/>
                <a:ext cx="7551258" cy="1845890"/>
              </a:xfrm>
              <a:prstGeom prst="rect">
                <a:avLst/>
              </a:prstGeom>
              <a:blipFill>
                <a:blip r:embed="rId2"/>
                <a:stretch>
                  <a:fillRect l="-726" t="-2310" b="-2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EF84F52-0A7F-46CA-9E30-90E90355CEE3}"/>
                  </a:ext>
                </a:extLst>
              </p:cNvPr>
              <p:cNvSpPr txBox="1"/>
              <p:nvPr/>
            </p:nvSpPr>
            <p:spPr>
              <a:xfrm>
                <a:off x="718099" y="3067992"/>
                <a:ext cx="7551258" cy="1377493"/>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可能存在公式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中既不为真，也不为假，即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可能在某些个体变量指派函数下的真值为真，而在另外一些个体变量指派函数下的真值为假</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但不存在公式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中同时为真和为假，因为对个体变量指派函数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，不可能同时有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7EF84F52-0A7F-46CA-9E30-90E90355CEE3}"/>
                  </a:ext>
                </a:extLst>
              </p:cNvPr>
              <p:cNvSpPr txBox="1">
                <a:spLocks noRot="1" noChangeAspect="1" noMove="1" noResize="1" noEditPoints="1" noAdjustHandles="1" noChangeArrowheads="1" noChangeShapeType="1" noTextEdit="1"/>
              </p:cNvSpPr>
              <p:nvPr/>
            </p:nvSpPr>
            <p:spPr>
              <a:xfrm>
                <a:off x="718099" y="3067992"/>
                <a:ext cx="7551258" cy="1377493"/>
              </a:xfrm>
              <a:prstGeom prst="rect">
                <a:avLst/>
              </a:prstGeom>
              <a:blipFill>
                <a:blip r:embed="rId3"/>
                <a:stretch>
                  <a:fillRect l="-323" b="-4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8734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1187727" y="990746"/>
            <a:ext cx="6683762" cy="1862048"/>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一阶逻辑永真式及其判定</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一阶逻辑永真式、矛盾式和可满足式</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量词基础类永真式、量词分配类永真式、量词辖域扩张收缩类永真式和替换类永真式</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针对闭公式的一阶逻辑树方法可用于判断闭公式是否是永真式</a:t>
            </a:r>
            <a:endParaRPr lang="zh-CN" altLang="en-US"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910150" y="3299912"/>
            <a:ext cx="740393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能证明一个一阶逻辑公式是否是永真式、矛盾式或非永真的可满足式</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能理解如何使用一阶逻辑树判断一个闭公式是否是永真式</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1CCD6438-78F7-4E8E-997E-4B997F1B9C10}"/>
              </a:ext>
            </a:extLst>
          </p:cNvPr>
          <p:cNvPicPr>
            <a:picLocks noChangeAspect="1"/>
          </p:cNvPicPr>
          <p:nvPr/>
        </p:nvPicPr>
        <p:blipFill>
          <a:blip r:embed="rId2"/>
          <a:stretch>
            <a:fillRect/>
          </a:stretch>
        </p:blipFill>
        <p:spPr>
          <a:xfrm>
            <a:off x="772764" y="859518"/>
            <a:ext cx="7598465" cy="1092279"/>
          </a:xfrm>
          <a:prstGeom prst="rect">
            <a:avLst/>
          </a:prstGeom>
        </p:spPr>
      </p:pic>
      <p:pic>
        <p:nvPicPr>
          <p:cNvPr id="6" name="图片 5">
            <a:extLst>
              <a:ext uri="{FF2B5EF4-FFF2-40B4-BE49-F238E27FC236}">
                <a16:creationId xmlns:a16="http://schemas.microsoft.com/office/drawing/2014/main" id="{0CAB2871-C792-4266-A761-137B5306A69D}"/>
              </a:ext>
            </a:extLst>
          </p:cNvPr>
          <p:cNvPicPr>
            <a:picLocks noChangeAspect="1"/>
          </p:cNvPicPr>
          <p:nvPr/>
        </p:nvPicPr>
        <p:blipFill>
          <a:blip r:embed="rId3"/>
          <a:stretch>
            <a:fillRect/>
          </a:stretch>
        </p:blipFill>
        <p:spPr>
          <a:xfrm>
            <a:off x="717696" y="2151077"/>
            <a:ext cx="7635542" cy="1130894"/>
          </a:xfrm>
          <a:prstGeom prst="rect">
            <a:avLst/>
          </a:prstGeom>
        </p:spPr>
      </p:pic>
      <p:pic>
        <p:nvPicPr>
          <p:cNvPr id="8" name="图片 7">
            <a:extLst>
              <a:ext uri="{FF2B5EF4-FFF2-40B4-BE49-F238E27FC236}">
                <a16:creationId xmlns:a16="http://schemas.microsoft.com/office/drawing/2014/main" id="{92A59DA1-31DC-4B43-BD80-5A8B5BC28FB6}"/>
              </a:ext>
            </a:extLst>
          </p:cNvPr>
          <p:cNvPicPr>
            <a:picLocks noChangeAspect="1"/>
          </p:cNvPicPr>
          <p:nvPr/>
        </p:nvPicPr>
        <p:blipFill>
          <a:blip r:embed="rId4"/>
          <a:stretch>
            <a:fillRect/>
          </a:stretch>
        </p:blipFill>
        <p:spPr>
          <a:xfrm>
            <a:off x="1008822" y="3412440"/>
            <a:ext cx="6887169" cy="1147861"/>
          </a:xfrm>
          <a:prstGeom prst="rect">
            <a:avLst/>
          </a:prstGeom>
        </p:spPr>
      </p:pic>
      <p:sp>
        <p:nvSpPr>
          <p:cNvPr id="9" name="文本框 8">
            <a:extLst>
              <a:ext uri="{FF2B5EF4-FFF2-40B4-BE49-F238E27FC236}">
                <a16:creationId xmlns:a16="http://schemas.microsoft.com/office/drawing/2014/main" id="{F82CB3EA-DFDB-441E-A2B5-679BFA4D0C2B}"/>
              </a:ext>
            </a:extLst>
          </p:cNvPr>
          <p:cNvSpPr txBox="1"/>
          <p:nvPr/>
        </p:nvSpPr>
        <p:spPr>
          <a:xfrm>
            <a:off x="6354596" y="3869910"/>
            <a:ext cx="2016633"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必做：</a:t>
            </a:r>
            <a:r>
              <a:rPr lang="en-US" altLang="zh-CN" b="1">
                <a:solidFill>
                  <a:schemeClr val="accent2">
                    <a:lumMod val="50000"/>
                  </a:schemeClr>
                </a:solidFill>
              </a:rPr>
              <a:t>2.43, 2.44</a:t>
            </a:r>
          </a:p>
          <a:p>
            <a:r>
              <a:rPr lang="zh-CN" altLang="en-US" b="1">
                <a:solidFill>
                  <a:schemeClr val="accent2">
                    <a:lumMod val="50000"/>
                  </a:schemeClr>
                </a:solidFill>
              </a:rPr>
              <a:t>选做：</a:t>
            </a:r>
            <a:r>
              <a:rPr lang="en-US" altLang="zh-CN" b="1">
                <a:solidFill>
                  <a:schemeClr val="accent2">
                    <a:lumMod val="50000"/>
                  </a:schemeClr>
                </a:solidFill>
              </a:rPr>
              <a:t>2.45</a:t>
            </a:r>
            <a:endParaRPr lang="zh-CN" altLang="en-US" b="1">
              <a:solidFill>
                <a:schemeClr val="accent2">
                  <a:lumMod val="50000"/>
                </a:schemeClr>
              </a:solidFill>
            </a:endParaRPr>
          </a:p>
        </p:txBody>
      </p:sp>
    </p:spTree>
    <p:extLst>
      <p:ext uri="{BB962C8B-B14F-4D97-AF65-F5344CB8AC3E}">
        <p14:creationId xmlns:p14="http://schemas.microsoft.com/office/powerpoint/2010/main" val="118656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一阶逻辑公式模型的基本性质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4927B66-D8D8-4A1A-B411-3684FAF1896C}"/>
                  </a:ext>
                </a:extLst>
              </p:cNvPr>
              <p:cNvSpPr txBox="1"/>
              <p:nvPr/>
            </p:nvSpPr>
            <p:spPr>
              <a:xfrm>
                <a:off x="650075" y="947603"/>
                <a:ext cx="6863908" cy="1092607"/>
              </a:xfrm>
              <a:prstGeom prst="rect">
                <a:avLst/>
              </a:prstGeom>
              <a:solidFill>
                <a:schemeClr val="accent5">
                  <a:lumMod val="20000"/>
                  <a:lumOff val="80000"/>
                </a:schemeClr>
              </a:solidFill>
            </p:spPr>
            <p:txBody>
              <a:bodyPr wrap="square" rtlCol="0">
                <a:spAutoFit/>
              </a:bodyPr>
              <a:lstStyle/>
              <a:p>
                <a:pPr>
                  <a:lnSpc>
                    <a:spcPts val="1800"/>
                  </a:lnSpc>
                  <a:spcBef>
                    <a:spcPts val="600"/>
                  </a:spcBef>
                  <a:spcAft>
                    <a:spcPts val="600"/>
                  </a:spcAft>
                </a:pPr>
                <a:r>
                  <a:rPr lang="en-US" altLang="zh-CN" sz="1600" b="1">
                    <a:solidFill>
                      <a:srgbClr val="002060"/>
                    </a:solidFill>
                  </a:rPr>
                  <a:t>【</a:t>
                </a:r>
                <a:r>
                  <a:rPr lang="zh-CN" altLang="en-US" sz="1600" b="1">
                    <a:solidFill>
                      <a:srgbClr val="002060"/>
                    </a:solidFill>
                  </a:rPr>
                  <a:t>定理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𝓜</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𝓛</m:t>
                    </m:r>
                  </m:oMath>
                </a14:m>
                <a:r>
                  <a:rPr lang="zh-CN" altLang="en-US" sz="16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r>
                      <a:rPr lang="en-US" altLang="zh-CN" sz="1600" b="1" i="1" smtClean="0">
                        <a:solidFill>
                          <a:srgbClr val="002060"/>
                        </a:solidFill>
                        <a:latin typeface="Cambria Math" panose="02040503050406030204" pitchFamily="18" charset="0"/>
                      </a:rPr>
                      <m:t>𝑨</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𝑩</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𝓛</m:t>
                    </m:r>
                  </m:oMath>
                </a14:m>
                <a:r>
                  <a:rPr lang="zh-CN" altLang="en-US" sz="1600" b="1">
                    <a:solidFill>
                      <a:srgbClr val="002060"/>
                    </a:solidFill>
                    <a:latin typeface="楷体" panose="02010609060101010101" pitchFamily="49" charset="-122"/>
                    <a:ea typeface="楷体" panose="02010609060101010101" pitchFamily="49" charset="-122"/>
                  </a:rPr>
                  <a:t>的公式</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对任意个体变量指派函数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en-US" altLang="zh-CN" sz="1600" b="1">
                  <a:solidFill>
                    <a:schemeClr val="accent2">
                      <a:lumMod val="50000"/>
                    </a:schemeClr>
                  </a:solidFill>
                </a:endParaRPr>
              </a:p>
              <a:p>
                <a:pPr marL="285750" indent="-285750">
                  <a:lnSpc>
                    <a:spcPts val="18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64927B66-D8D8-4A1A-B411-3684FAF1896C}"/>
                  </a:ext>
                </a:extLst>
              </p:cNvPr>
              <p:cNvSpPr txBox="1">
                <a:spLocks noRot="1" noChangeAspect="1" noMove="1" noResize="1" noEditPoints="1" noAdjustHandles="1" noChangeArrowheads="1" noChangeShapeType="1" noTextEdit="1"/>
              </p:cNvSpPr>
              <p:nvPr/>
            </p:nvSpPr>
            <p:spPr>
              <a:xfrm>
                <a:off x="650075" y="947603"/>
                <a:ext cx="6863908" cy="1092607"/>
              </a:xfrm>
              <a:prstGeom prst="rect">
                <a:avLst/>
              </a:prstGeom>
              <a:blipFill>
                <a:blip r:embed="rId2"/>
                <a:stretch>
                  <a:fillRect l="-533" t="-4444" b="-6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805CD7F-EB44-441C-B355-8F7FDDD218A9}"/>
                  </a:ext>
                </a:extLst>
              </p:cNvPr>
              <p:cNvSpPr txBox="1"/>
              <p:nvPr/>
            </p:nvSpPr>
            <p:spPr>
              <a:xfrm>
                <a:off x="650075" y="2317271"/>
                <a:ext cx="5999203" cy="630942"/>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en-US" altLang="zh-CN" sz="1600" b="1">
                    <a:solidFill>
                      <a:srgbClr val="002060"/>
                    </a:solidFill>
                  </a:rPr>
                  <a:t>【</a:t>
                </a:r>
                <a:r>
                  <a:rPr lang="zh-CN" altLang="en-US" sz="1600" b="1">
                    <a:solidFill>
                      <a:srgbClr val="002060"/>
                    </a:solidFill>
                  </a:rPr>
                  <a:t>定理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𝓜</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𝓛</m:t>
                    </m:r>
                  </m:oMath>
                </a14:m>
                <a:r>
                  <a:rPr lang="zh-CN" altLang="en-US" sz="16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是个体变量，则</a:t>
                </a:r>
                <a:endParaRPr lang="en-US" altLang="zh-CN" sz="1600" b="1">
                  <a:solidFill>
                    <a:srgbClr val="002060"/>
                  </a:solidFill>
                  <a:latin typeface="楷体" panose="02010609060101010101" pitchFamily="49" charset="-122"/>
                  <a:ea typeface="楷体" panose="02010609060101010101" pitchFamily="49" charset="-122"/>
                </a:endParaRPr>
              </a:p>
              <a:p>
                <a:pPr algn="ctr">
                  <a:lnSpc>
                    <a:spcPts val="1800"/>
                  </a:lnSpc>
                  <a:spcBef>
                    <a:spcPts val="600"/>
                  </a:spcBef>
                </a:pPr>
                <a14:m>
                  <m:oMath xmlns:m="http://schemas.openxmlformats.org/officeDocument/2006/math">
                    <m:r>
                      <a:rPr lang="zh-CN" altLang="en-US" sz="1600" b="1" i="1" smtClean="0">
                        <a:solidFill>
                          <a:srgbClr val="C00000"/>
                        </a:solidFill>
                        <a:latin typeface="Cambria Math" panose="02040503050406030204" pitchFamily="18" charset="0"/>
                        <a:ea typeface="楷体" panose="02010609060101010101" pitchFamily="49" charset="-122"/>
                      </a:rPr>
                      <m:t>𝓜</m:t>
                    </m:r>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𝑨</m:t>
                    </m:r>
                  </m:oMath>
                </a14:m>
                <a:r>
                  <a:rPr lang="zh-CN" altLang="en-US" sz="1600" b="1">
                    <a:solidFill>
                      <a:srgbClr val="C00000"/>
                    </a:solidFill>
                    <a:latin typeface="楷体" panose="02010609060101010101" pitchFamily="49" charset="-122"/>
                    <a:ea typeface="楷体" panose="02010609060101010101" pitchFamily="49" charset="-122"/>
                  </a:rPr>
                  <a:t>当且仅当</a:t>
                </a:r>
                <a14:m>
                  <m:oMath xmlns:m="http://schemas.openxmlformats.org/officeDocument/2006/math">
                    <m:r>
                      <a:rPr lang="zh-CN" altLang="en-US" sz="1600" b="1" i="1" smtClean="0">
                        <a:solidFill>
                          <a:srgbClr val="C00000"/>
                        </a:solidFill>
                        <a:latin typeface="Cambria Math" panose="02040503050406030204" pitchFamily="18" charset="0"/>
                        <a:ea typeface="楷体" panose="02010609060101010101" pitchFamily="49" charset="-122"/>
                      </a:rPr>
                      <m:t>𝓜</m:t>
                    </m:r>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𝒙𝑨</m:t>
                    </m:r>
                  </m:oMath>
                </a14:m>
                <a:endParaRPr lang="en-US" altLang="zh-CN" sz="1600" b="1">
                  <a:solidFill>
                    <a:srgbClr val="C00000"/>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4805CD7F-EB44-441C-B355-8F7FDDD218A9}"/>
                  </a:ext>
                </a:extLst>
              </p:cNvPr>
              <p:cNvSpPr txBox="1">
                <a:spLocks noRot="1" noChangeAspect="1" noMove="1" noResize="1" noEditPoints="1" noAdjustHandles="1" noChangeArrowheads="1" noChangeShapeType="1" noTextEdit="1"/>
              </p:cNvSpPr>
              <p:nvPr/>
            </p:nvSpPr>
            <p:spPr>
              <a:xfrm>
                <a:off x="650075" y="2317271"/>
                <a:ext cx="5999203" cy="630942"/>
              </a:xfrm>
              <a:prstGeom prst="rect">
                <a:avLst/>
              </a:prstGeom>
              <a:blipFill>
                <a:blip r:embed="rId3"/>
                <a:stretch>
                  <a:fillRect l="-610" t="-7692"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5D4346A-070F-4CB9-8376-90162DFFE0E9}"/>
                  </a:ext>
                </a:extLst>
              </p:cNvPr>
              <p:cNvSpPr txBox="1"/>
              <p:nvPr/>
            </p:nvSpPr>
            <p:spPr>
              <a:xfrm>
                <a:off x="650075" y="3087035"/>
                <a:ext cx="7843843" cy="1312988"/>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a:t>
                </a:r>
                <a:r>
                  <a:rPr lang="zh-CN" altLang="en-US" sz="1400" b="1">
                    <a:solidFill>
                      <a:schemeClr val="accent2">
                        <a:lumMod val="50000"/>
                      </a:schemeClr>
                    </a:solidFill>
                  </a:rPr>
                  <a:t>：假定有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，对任意个体变量指派函数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，及解释论域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的任意元素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，由</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的定义有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1800"/>
                  </a:lnSpc>
                  <a:spcBef>
                    <a:spcPts val="600"/>
                  </a:spcBef>
                </a:pPr>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a:t>
                </a:r>
                <a:r>
                  <a:rPr lang="zh-CN" altLang="en-US" sz="1400" b="1">
                    <a:solidFill>
                      <a:schemeClr val="accent2">
                        <a:lumMod val="50000"/>
                      </a:schemeClr>
                    </a:solidFill>
                  </a:rPr>
                  <a:t>：假定有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，对任意个体变量指派函数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，由</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有</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，从而对论域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的任意元素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rPr>
                  <a:t>，有</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𝒅</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，特别地有</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，而显然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A5D4346A-070F-4CB9-8376-90162DFFE0E9}"/>
                  </a:ext>
                </a:extLst>
              </p:cNvPr>
              <p:cNvSpPr txBox="1">
                <a:spLocks noRot="1" noChangeAspect="1" noMove="1" noResize="1" noEditPoints="1" noAdjustHandles="1" noChangeArrowheads="1" noChangeShapeType="1" noTextEdit="1"/>
              </p:cNvSpPr>
              <p:nvPr/>
            </p:nvSpPr>
            <p:spPr>
              <a:xfrm>
                <a:off x="650075" y="3087035"/>
                <a:ext cx="7843843" cy="1312988"/>
              </a:xfrm>
              <a:prstGeom prst="rect">
                <a:avLst/>
              </a:prstGeom>
              <a:blipFill>
                <a:blip r:embed="rId4"/>
                <a:stretch>
                  <a:fillRect l="-233"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85D17B-B356-42BC-99D3-D94A0F41CBE7}"/>
                  </a:ext>
                </a:extLst>
              </p:cNvPr>
              <p:cNvSpPr txBox="1"/>
              <p:nvPr/>
            </p:nvSpPr>
            <p:spPr>
              <a:xfrm>
                <a:off x="6933134" y="2340354"/>
                <a:ext cx="1560784"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这里没有要求</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一定在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中出现</a:t>
                </a:r>
              </a:p>
            </p:txBody>
          </p:sp>
        </mc:Choice>
        <mc:Fallback xmlns="">
          <p:sp>
            <p:nvSpPr>
              <p:cNvPr id="4" name="文本框 3">
                <a:extLst>
                  <a:ext uri="{FF2B5EF4-FFF2-40B4-BE49-F238E27FC236}">
                    <a16:creationId xmlns:a16="http://schemas.microsoft.com/office/drawing/2014/main" id="{C885D17B-B356-42BC-99D3-D94A0F41CBE7}"/>
                  </a:ext>
                </a:extLst>
              </p:cNvPr>
              <p:cNvSpPr txBox="1">
                <a:spLocks noRot="1" noChangeAspect="1" noMove="1" noResize="1" noEditPoints="1" noAdjustHandles="1" noChangeArrowheads="1" noChangeShapeType="1" noTextEdit="1"/>
              </p:cNvSpPr>
              <p:nvPr/>
            </p:nvSpPr>
            <p:spPr>
              <a:xfrm>
                <a:off x="6933134" y="2340354"/>
                <a:ext cx="1560784" cy="584775"/>
              </a:xfrm>
              <a:prstGeom prst="rect">
                <a:avLst/>
              </a:prstGeom>
              <a:blipFill>
                <a:blip r:embed="rId5"/>
                <a:stretch>
                  <a:fillRect l="-1953"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243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一阶逻辑公式模型的基本性质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1E7CCA4-88A1-46B9-B5E4-166A8B1D2CE6}"/>
                  </a:ext>
                </a:extLst>
              </p:cNvPr>
              <p:cNvSpPr txBox="1"/>
              <p:nvPr/>
            </p:nvSpPr>
            <p:spPr>
              <a:xfrm>
                <a:off x="630196" y="891006"/>
                <a:ext cx="7261474" cy="630942"/>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en-US" altLang="zh-CN" sz="1600" b="1">
                    <a:solidFill>
                      <a:srgbClr val="002060"/>
                    </a:solidFill>
                  </a:rPr>
                  <a:t>【</a:t>
                </a:r>
                <a:r>
                  <a:rPr lang="zh-CN" altLang="en-US" sz="1600" b="1">
                    <a:solidFill>
                      <a:srgbClr val="002060"/>
                    </a:solidFill>
                  </a:rPr>
                  <a:t>定理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𝓜</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𝓛</m:t>
                    </m:r>
                  </m:oMath>
                </a14:m>
                <a:r>
                  <a:rPr lang="zh-CN" altLang="en-US" sz="16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zh-CN" altLang="en-US" sz="1600" b="1" i="1" smtClean="0">
                        <a:solidFill>
                          <a:srgbClr val="002060"/>
                        </a:solidFill>
                        <a:latin typeface="Cambria Math" panose="02040503050406030204" pitchFamily="18" charset="0"/>
                        <a:ea typeface="楷体" panose="02010609060101010101" pitchFamily="49" charset="-122"/>
                      </a:rPr>
                      <m:t>𝓛</m:t>
                    </m:r>
                  </m:oMath>
                </a14:m>
                <a:r>
                  <a:rPr lang="zh-CN" altLang="en-US" sz="1600" b="1">
                    <a:solidFill>
                      <a:srgbClr val="002060"/>
                    </a:solidFill>
                    <a:latin typeface="楷体" panose="02010609060101010101" pitchFamily="49" charset="-122"/>
                    <a:ea typeface="楷体" panose="02010609060101010101" pitchFamily="49" charset="-122"/>
                  </a:rPr>
                  <a:t>的闭公式（即句子），则</a:t>
                </a:r>
                <a:endParaRPr lang="en-US" altLang="zh-CN" sz="1600" b="1">
                  <a:solidFill>
                    <a:srgbClr val="002060"/>
                  </a:solidFill>
                  <a:latin typeface="楷体" panose="02010609060101010101" pitchFamily="49" charset="-122"/>
                  <a:ea typeface="楷体" panose="02010609060101010101" pitchFamily="49" charset="-122"/>
                </a:endParaRPr>
              </a:p>
              <a:p>
                <a:pPr algn="ctr">
                  <a:lnSpc>
                    <a:spcPts val="1800"/>
                  </a:lnSpc>
                  <a:spcBef>
                    <a:spcPts val="600"/>
                  </a:spcBef>
                </a:pPr>
                <a14:m>
                  <m:oMath xmlns:m="http://schemas.openxmlformats.org/officeDocument/2006/math">
                    <m:r>
                      <a:rPr lang="zh-CN" altLang="en-US" sz="1600" b="1" i="1" smtClean="0">
                        <a:solidFill>
                          <a:srgbClr val="C00000"/>
                        </a:solidFill>
                        <a:latin typeface="Cambria Math" panose="02040503050406030204" pitchFamily="18" charset="0"/>
                        <a:ea typeface="楷体" panose="02010609060101010101" pitchFamily="49" charset="-122"/>
                      </a:rPr>
                      <m:t>𝓜</m:t>
                    </m:r>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𝑨</m:t>
                    </m:r>
                  </m:oMath>
                </a14:m>
                <a:r>
                  <a:rPr lang="zh-CN" altLang="en-US" sz="1600" b="1">
                    <a:solidFill>
                      <a:srgbClr val="C00000"/>
                    </a:solidFill>
                    <a:latin typeface="楷体" panose="02010609060101010101" pitchFamily="49" charset="-122"/>
                    <a:ea typeface="楷体" panose="02010609060101010101" pitchFamily="49" charset="-122"/>
                  </a:rPr>
                  <a:t>当且仅当存在个体变量指派函数</a:t>
                </a:r>
                <a14:m>
                  <m:oMath xmlns:m="http://schemas.openxmlformats.org/officeDocument/2006/math">
                    <m:r>
                      <a:rPr lang="en-US" altLang="zh-CN" sz="1600" b="1" i="1" smtClean="0">
                        <a:solidFill>
                          <a:srgbClr val="C00000"/>
                        </a:solidFill>
                        <a:latin typeface="Cambria Math" panose="02040503050406030204" pitchFamily="18" charset="0"/>
                        <a:ea typeface="楷体" panose="02010609060101010101" pitchFamily="49" charset="-122"/>
                      </a:rPr>
                      <m:t>𝝈</m:t>
                    </m:r>
                  </m:oMath>
                </a14:m>
                <a:r>
                  <a:rPr lang="zh-CN" altLang="en-US" sz="16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zh-CN" altLang="en-US" sz="1600" b="1" i="1" smtClean="0">
                        <a:solidFill>
                          <a:srgbClr val="C00000"/>
                        </a:solidFill>
                        <a:latin typeface="Cambria Math" panose="02040503050406030204" pitchFamily="18" charset="0"/>
                        <a:ea typeface="楷体" panose="02010609060101010101" pitchFamily="49" charset="-122"/>
                      </a:rPr>
                      <m:t>𝓜</m:t>
                    </m:r>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𝝈</m:t>
                    </m:r>
                    <m:r>
                      <a:rPr lang="en-US" altLang="zh-CN" sz="1600" b="1" i="1" smtClean="0">
                        <a:solidFill>
                          <a:srgbClr val="C00000"/>
                        </a:solidFill>
                        <a:latin typeface="Cambria Math" panose="02040503050406030204" pitchFamily="18" charset="0"/>
                        <a:ea typeface="楷体" panose="02010609060101010101" pitchFamily="49" charset="-122"/>
                      </a:rPr>
                      <m:t>⊨</m:t>
                    </m:r>
                    <m:r>
                      <a:rPr lang="en-US" altLang="zh-CN" sz="1600" b="1" i="1" smtClean="0">
                        <a:solidFill>
                          <a:srgbClr val="C00000"/>
                        </a:solidFill>
                        <a:latin typeface="Cambria Math" panose="02040503050406030204" pitchFamily="18" charset="0"/>
                        <a:ea typeface="楷体" panose="02010609060101010101" pitchFamily="49" charset="-122"/>
                      </a:rPr>
                      <m:t>𝑨</m:t>
                    </m:r>
                  </m:oMath>
                </a14:m>
                <a:endParaRPr lang="en-US" altLang="zh-CN" sz="1600" b="1">
                  <a:solidFill>
                    <a:srgbClr val="C0000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41E7CCA4-88A1-46B9-B5E4-166A8B1D2CE6}"/>
                  </a:ext>
                </a:extLst>
              </p:cNvPr>
              <p:cNvSpPr txBox="1">
                <a:spLocks noRot="1" noChangeAspect="1" noMove="1" noResize="1" noEditPoints="1" noAdjustHandles="1" noChangeArrowheads="1" noChangeShapeType="1" noTextEdit="1"/>
              </p:cNvSpPr>
              <p:nvPr/>
            </p:nvSpPr>
            <p:spPr>
              <a:xfrm>
                <a:off x="630196" y="891006"/>
                <a:ext cx="7261474" cy="630942"/>
              </a:xfrm>
              <a:prstGeom prst="rect">
                <a:avLst/>
              </a:prstGeom>
              <a:blipFill>
                <a:blip r:embed="rId2"/>
                <a:stretch>
                  <a:fillRect l="-419" t="-7692"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C635D9-4FA8-4184-AD6A-FF2F8792A277}"/>
                  </a:ext>
                </a:extLst>
              </p:cNvPr>
              <p:cNvSpPr txBox="1"/>
              <p:nvPr/>
            </p:nvSpPr>
            <p:spPr>
              <a:xfrm>
                <a:off x="630196" y="1722179"/>
                <a:ext cx="7261474" cy="1312988"/>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a:t>
                </a:r>
                <a:r>
                  <a:rPr lang="zh-CN" altLang="en-US" sz="1400" b="1">
                    <a:solidFill>
                      <a:schemeClr val="accent2">
                        <a:lumMod val="50000"/>
                      </a:schemeClr>
                    </a:solidFill>
                  </a:rPr>
                  <a:t>：假定</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，由于解释的论域非空，因此总存在个体变量指派函数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1800"/>
                  </a:lnSpc>
                  <a:spcBef>
                    <a:spcPts val="600"/>
                  </a:spcBef>
                </a:pPr>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a:t>
                </a:r>
                <a:r>
                  <a:rPr lang="zh-CN" altLang="en-US" sz="1400" b="1">
                    <a:solidFill>
                      <a:schemeClr val="accent2">
                        <a:lumMod val="50000"/>
                      </a:schemeClr>
                    </a:solidFill>
                  </a:rPr>
                  <a:t>：假定存在个体变量指派函数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，使得</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，则对任意个体变量指派函数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，由于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是闭公式，因此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上合同，从而有</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当且仅当</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，从而根据定义有</a:t>
                </a:r>
                <a14:m>
                  <m:oMath xmlns:m="http://schemas.openxmlformats.org/officeDocument/2006/math">
                    <m:r>
                      <a:rPr lang="en-US" altLang="zh-CN" sz="14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p>
            </p:txBody>
          </p:sp>
        </mc:Choice>
        <mc:Fallback xmlns="">
          <p:sp>
            <p:nvSpPr>
              <p:cNvPr id="10" name="文本框 9">
                <a:extLst>
                  <a:ext uri="{FF2B5EF4-FFF2-40B4-BE49-F238E27FC236}">
                    <a16:creationId xmlns:a16="http://schemas.microsoft.com/office/drawing/2014/main" id="{94C635D9-4FA8-4184-AD6A-FF2F8792A277}"/>
                  </a:ext>
                </a:extLst>
              </p:cNvPr>
              <p:cNvSpPr txBox="1">
                <a:spLocks noRot="1" noChangeAspect="1" noMove="1" noResize="1" noEditPoints="1" noAdjustHandles="1" noChangeArrowheads="1" noChangeShapeType="1" noTextEdit="1"/>
              </p:cNvSpPr>
              <p:nvPr/>
            </p:nvSpPr>
            <p:spPr>
              <a:xfrm>
                <a:off x="630196" y="1722179"/>
                <a:ext cx="7261474" cy="1312988"/>
              </a:xfrm>
              <a:prstGeom prst="rect">
                <a:avLst/>
              </a:prstGeom>
              <a:blipFill>
                <a:blip r:embed="rId3"/>
                <a:stretch>
                  <a:fillRect l="-252" t="-465" b="-41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5DF0FDE-8F27-4399-8A54-499006F33B6A}"/>
                  </a:ext>
                </a:extLst>
              </p:cNvPr>
              <p:cNvSpPr txBox="1"/>
              <p:nvPr/>
            </p:nvSpPr>
            <p:spPr>
              <a:xfrm>
                <a:off x="630195" y="3665532"/>
                <a:ext cx="7678917" cy="665567"/>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sz="1600" b="1">
                    <a:solidFill>
                      <a:srgbClr val="002060"/>
                    </a:solidFill>
                  </a:rPr>
                  <a:t>【</a:t>
                </a:r>
                <a:r>
                  <a:rPr lang="zh-CN" altLang="en-US" sz="1600" b="1">
                    <a:solidFill>
                      <a:srgbClr val="002060"/>
                    </a:solidFill>
                  </a:rPr>
                  <a:t>推论</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𝓜</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sz="1600" b="1" i="1" smtClean="0">
                        <a:solidFill>
                          <a:srgbClr val="002060"/>
                        </a:solidFill>
                        <a:latin typeface="Cambria Math" panose="02040503050406030204" pitchFamily="18" charset="0"/>
                        <a:ea typeface="Cambria Math" panose="02040503050406030204" pitchFamily="18" charset="0"/>
                      </a:rPr>
                      <m:t>𝓛</m:t>
                    </m:r>
                  </m:oMath>
                </a14:m>
                <a:r>
                  <a:rPr lang="zh-CN" altLang="en-US" sz="16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是一阶语言</a:t>
                </a:r>
                <a14:m>
                  <m:oMath xmlns:m="http://schemas.openxmlformats.org/officeDocument/2006/math">
                    <m:r>
                      <a:rPr lang="zh-CN" altLang="en-US" sz="1600" b="1" i="1" smtClean="0">
                        <a:solidFill>
                          <a:srgbClr val="002060"/>
                        </a:solidFill>
                        <a:latin typeface="Cambria Math" panose="02040503050406030204" pitchFamily="18" charset="0"/>
                        <a:ea typeface="楷体" panose="02010609060101010101" pitchFamily="49" charset="-122"/>
                      </a:rPr>
                      <m:t>𝓛</m:t>
                    </m:r>
                  </m:oMath>
                </a14:m>
                <a:r>
                  <a:rPr lang="zh-CN" altLang="en-US" sz="1600" b="1">
                    <a:solidFill>
                      <a:srgbClr val="002060"/>
                    </a:solidFill>
                    <a:latin typeface="楷体" panose="02010609060101010101" pitchFamily="49" charset="-122"/>
                    <a:ea typeface="楷体" panose="02010609060101010101" pitchFamily="49" charset="-122"/>
                  </a:rPr>
                  <a:t>的闭公式，则</a:t>
                </a:r>
                <a14:m>
                  <m:oMath xmlns:m="http://schemas.openxmlformats.org/officeDocument/2006/math">
                    <m:r>
                      <a:rPr lang="zh-CN" altLang="en-US" sz="1600" b="1" i="1" smtClean="0">
                        <a:solidFill>
                          <a:srgbClr val="002060"/>
                        </a:solidFill>
                        <a:latin typeface="Cambria Math" panose="02040503050406030204" pitchFamily="18" charset="0"/>
                        <a:ea typeface="楷体" panose="02010609060101010101" pitchFamily="49" charset="-122"/>
                      </a:rPr>
                      <m:t>𝓜</m:t>
                    </m:r>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zh-CN" altLang="en-US" sz="1600" b="1" i="1" smtClean="0">
                        <a:solidFill>
                          <a:srgbClr val="002060"/>
                        </a:solidFill>
                        <a:latin typeface="Cambria Math" panose="02040503050406030204" pitchFamily="18" charset="0"/>
                        <a:ea typeface="楷体" panose="02010609060101010101" pitchFamily="49" charset="-122"/>
                      </a:rPr>
                      <m:t>𝓜</m:t>
                    </m:r>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有且恰有一个成立</a:t>
                </a:r>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17" name="文本框 16">
                <a:extLst>
                  <a:ext uri="{FF2B5EF4-FFF2-40B4-BE49-F238E27FC236}">
                    <a16:creationId xmlns:a16="http://schemas.microsoft.com/office/drawing/2014/main" id="{15DF0FDE-8F27-4399-8A54-499006F33B6A}"/>
                  </a:ext>
                </a:extLst>
              </p:cNvPr>
              <p:cNvSpPr txBox="1">
                <a:spLocks noRot="1" noChangeAspect="1" noMove="1" noResize="1" noEditPoints="1" noAdjustHandles="1" noChangeArrowheads="1" noChangeShapeType="1" noTextEdit="1"/>
              </p:cNvSpPr>
              <p:nvPr/>
            </p:nvSpPr>
            <p:spPr>
              <a:xfrm>
                <a:off x="630195" y="3665532"/>
                <a:ext cx="7678917" cy="665567"/>
              </a:xfrm>
              <a:prstGeom prst="rect">
                <a:avLst/>
              </a:prstGeom>
              <a:blipFill>
                <a:blip r:embed="rId4"/>
                <a:stretch>
                  <a:fillRect l="-397" b="-1192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F191956-1A24-4C83-B926-3112ECDA833F}"/>
              </a:ext>
            </a:extLst>
          </p:cNvPr>
          <p:cNvSpPr txBox="1"/>
          <p:nvPr/>
        </p:nvSpPr>
        <p:spPr>
          <a:xfrm>
            <a:off x="630195" y="3181072"/>
            <a:ext cx="6158230"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这个定理表明在考虑闭公式的模型时，不用考虑个体变量指派函数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38D6E0E-01CF-4211-9FA0-C7CAA888CD0E}"/>
                  </a:ext>
                </a:extLst>
              </p:cNvPr>
              <p:cNvSpPr txBox="1"/>
              <p:nvPr/>
            </p:nvSpPr>
            <p:spPr>
              <a:xfrm>
                <a:off x="3627783" y="4094922"/>
                <a:ext cx="4681330" cy="338554"/>
              </a:xfrm>
              <a:prstGeom prst="rect">
                <a:avLst/>
              </a:prstGeom>
              <a:solidFill>
                <a:schemeClr val="accent6">
                  <a:lumMod val="50000"/>
                </a:schemeClr>
              </a:solidFill>
            </p:spPr>
            <p:txBody>
              <a:bodyPr wrap="square" rtlCol="0">
                <a:spAutoFit/>
              </a:bodyPr>
              <a:lstStyle/>
              <a:p>
                <a:r>
                  <a:rPr lang="zh-CN" altLang="en-US" sz="1600" b="1">
                    <a:solidFill>
                      <a:schemeClr val="bg1"/>
                    </a:solidFill>
                    <a:latin typeface="+mn-ea"/>
                  </a:rPr>
                  <a:t>注意，对一般的公式</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latin typeface="+mn-ea"/>
                  </a:rPr>
                  <a:t>，有可能</a:t>
                </a:r>
                <a14:m>
                  <m:oMath xmlns:m="http://schemas.openxmlformats.org/officeDocument/2006/math">
                    <m:r>
                      <a:rPr lang="zh-CN" altLang="en-US" sz="1600" b="1" i="1">
                        <a:solidFill>
                          <a:schemeClr val="bg1"/>
                        </a:solidFill>
                        <a:latin typeface="Cambria Math" panose="02040503050406030204" pitchFamily="18" charset="0"/>
                      </a:rPr>
                      <m:t>𝓜</m:t>
                    </m:r>
                    <m:r>
                      <a:rPr lang="en-US" altLang="zh-CN" sz="1600" b="1" i="1">
                        <a:solidFill>
                          <a:schemeClr val="bg1"/>
                        </a:solidFill>
                        <a:latin typeface="Cambria Math" panose="02040503050406030204" pitchFamily="18" charset="0"/>
                      </a:rPr>
                      <m:t>⊭</m:t>
                    </m:r>
                    <m:r>
                      <a:rPr lang="en-US" altLang="zh-CN" sz="1600" b="1" i="1">
                        <a:solidFill>
                          <a:schemeClr val="bg1"/>
                        </a:solidFill>
                        <a:latin typeface="Cambria Math" panose="02040503050406030204" pitchFamily="18" charset="0"/>
                      </a:rPr>
                      <m:t>𝑨</m:t>
                    </m:r>
                  </m:oMath>
                </a14:m>
                <a:r>
                  <a:rPr lang="zh-CN" altLang="en-US" sz="1600" b="1">
                    <a:solidFill>
                      <a:schemeClr val="bg1"/>
                    </a:solidFill>
                    <a:latin typeface="+mn-ea"/>
                  </a:rPr>
                  <a:t>且</a:t>
                </a:r>
                <a14:m>
                  <m:oMath xmlns:m="http://schemas.openxmlformats.org/officeDocument/2006/math">
                    <m:r>
                      <a:rPr lang="en-US" altLang="zh-CN" sz="1600" b="1" i="0" smtClean="0">
                        <a:solidFill>
                          <a:schemeClr val="bg1"/>
                        </a:solidFill>
                        <a:latin typeface="Cambria Math" panose="02040503050406030204" pitchFamily="18" charset="0"/>
                      </a:rPr>
                      <m:t> </m:t>
                    </m:r>
                    <m:r>
                      <a:rPr lang="zh-CN" altLang="en-US" sz="1600" b="1" i="1">
                        <a:solidFill>
                          <a:schemeClr val="bg1"/>
                        </a:solidFill>
                        <a:latin typeface="Cambria Math" panose="02040503050406030204" pitchFamily="18" charset="0"/>
                      </a:rPr>
                      <m:t>𝓜</m:t>
                    </m:r>
                    <m:r>
                      <a:rPr lang="en-US" altLang="zh-CN" sz="1600" b="1" i="1">
                        <a:solidFill>
                          <a:schemeClr val="bg1"/>
                        </a:solidFill>
                        <a:latin typeface="Cambria Math" panose="02040503050406030204" pitchFamily="18" charset="0"/>
                      </a:rPr>
                      <m:t>⊭¬</m:t>
                    </m:r>
                    <m:r>
                      <a:rPr lang="en-US" altLang="zh-CN" sz="1600" b="1" i="1">
                        <a:solidFill>
                          <a:schemeClr val="bg1"/>
                        </a:solidFill>
                        <a:latin typeface="Cambria Math" panose="02040503050406030204" pitchFamily="18" charset="0"/>
                      </a:rPr>
                      <m:t>𝑨</m:t>
                    </m:r>
                  </m:oMath>
                </a14:m>
                <a:endParaRPr lang="zh-CN" altLang="en-US" sz="1600" b="1">
                  <a:solidFill>
                    <a:schemeClr val="bg1"/>
                  </a:solidFill>
                  <a:latin typeface="+mn-ea"/>
                </a:endParaRPr>
              </a:p>
            </p:txBody>
          </p:sp>
        </mc:Choice>
        <mc:Fallback xmlns="">
          <p:sp>
            <p:nvSpPr>
              <p:cNvPr id="4" name="文本框 3">
                <a:extLst>
                  <a:ext uri="{FF2B5EF4-FFF2-40B4-BE49-F238E27FC236}">
                    <a16:creationId xmlns:a16="http://schemas.microsoft.com/office/drawing/2014/main" id="{838D6E0E-01CF-4211-9FA0-C7CAA888CD0E}"/>
                  </a:ext>
                </a:extLst>
              </p:cNvPr>
              <p:cNvSpPr txBox="1">
                <a:spLocks noRot="1" noChangeAspect="1" noMove="1" noResize="1" noEditPoints="1" noAdjustHandles="1" noChangeArrowheads="1" noChangeShapeType="1" noTextEdit="1"/>
              </p:cNvSpPr>
              <p:nvPr/>
            </p:nvSpPr>
            <p:spPr>
              <a:xfrm>
                <a:off x="3627783" y="4094922"/>
                <a:ext cx="4681330" cy="338554"/>
              </a:xfrm>
              <a:prstGeom prst="rect">
                <a:avLst/>
              </a:prstGeom>
              <a:blipFill>
                <a:blip r:embed="rId5"/>
                <a:stretch>
                  <a:fillRect l="-651"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733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一阶逻辑的永真式、矛盾式与可满足式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FAF2E8-C673-481B-84FF-E59EEDA2C75F}"/>
                  </a:ext>
                </a:extLst>
              </p:cNvPr>
              <p:cNvSpPr txBox="1"/>
              <p:nvPr/>
            </p:nvSpPr>
            <p:spPr>
              <a:xfrm>
                <a:off x="988214" y="919163"/>
                <a:ext cx="7167566" cy="1839158"/>
              </a:xfrm>
              <a:prstGeom prst="rect">
                <a:avLst/>
              </a:prstGeom>
              <a:solidFill>
                <a:schemeClr val="accent2">
                  <a:lumMod val="20000"/>
                  <a:lumOff val="80000"/>
                  <a:alpha val="61000"/>
                </a:schemeClr>
              </a:solidFill>
            </p:spPr>
            <p:txBody>
              <a:bodyPr wrap="square" rtlCol="0">
                <a:spAutoFit/>
              </a:bodyPr>
              <a:lstStyle/>
              <a:p>
                <a:pPr>
                  <a:lnSpc>
                    <a:spcPts val="2400"/>
                  </a:lnSpc>
                  <a:spcBef>
                    <a:spcPts val="600"/>
                  </a:spcBef>
                </a:pPr>
                <a:r>
                  <a:rPr lang="zh-CN" altLang="en-US" b="1">
                    <a:solidFill>
                      <a:schemeClr val="accent2">
                        <a:lumMod val="50000"/>
                      </a:schemeClr>
                    </a:solidFill>
                    <a:latin typeface="楷体" panose="02010609060101010101" pitchFamily="49" charset="-122"/>
                    <a:ea typeface="楷体" panose="02010609060101010101" pitchFamily="49" charset="-122"/>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是一阶语言</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b="1">
                    <a:solidFill>
                      <a:schemeClr val="accent2">
                        <a:lumMod val="50000"/>
                      </a:schemeClr>
                    </a:solidFill>
                    <a:latin typeface="楷体" panose="02010609060101010101" pitchFamily="49" charset="-122"/>
                    <a:ea typeface="楷体" panose="02010609060101010101" pitchFamily="49" charset="-122"/>
                  </a:rPr>
                  <a:t>的公式，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如果对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sz="1600" b="1">
                    <a:solidFill>
                      <a:schemeClr val="accent2">
                        <a:lumMod val="50000"/>
                      </a:schemeClr>
                    </a:solidFill>
                  </a:rPr>
                  <a:t>的任意解释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都有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r>
                  <a:rPr lang="zh-CN" altLang="en-US" sz="1600" b="1">
                    <a:solidFill>
                      <a:srgbClr val="C00000"/>
                    </a:solidFill>
                  </a:rPr>
                  <a:t>永真式</a:t>
                </a:r>
                <a:r>
                  <a:rPr lang="zh-CN" altLang="en-US" sz="1600" b="1">
                    <a:solidFill>
                      <a:schemeClr val="accent2">
                        <a:lumMod val="50000"/>
                      </a:schemeClr>
                    </a:solidFill>
                  </a:rPr>
                  <a:t>，也称为</a:t>
                </a:r>
                <a:r>
                  <a:rPr lang="zh-CN" altLang="en-US" sz="1600" b="1">
                    <a:solidFill>
                      <a:srgbClr val="C00000"/>
                    </a:solidFill>
                  </a:rPr>
                  <a:t>普遍有效式</a:t>
                </a:r>
                <a:r>
                  <a:rPr lang="zh-CN" altLang="en-US" sz="1600" b="1">
                    <a:solidFill>
                      <a:schemeClr val="accent2">
                        <a:lumMod val="50000"/>
                      </a:schemeClr>
                    </a:solidFill>
                  </a:rPr>
                  <a:t>，记为</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如果对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sz="1600" b="1">
                    <a:solidFill>
                      <a:schemeClr val="accent2">
                        <a:lumMod val="50000"/>
                      </a:schemeClr>
                    </a:solidFill>
                  </a:rPr>
                  <a:t>的任意解释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都有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中为假，则称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为</a:t>
                </a:r>
                <a:r>
                  <a:rPr lang="zh-CN" altLang="en-US" sz="1600" b="1">
                    <a:solidFill>
                      <a:srgbClr val="C00000"/>
                    </a:solidFill>
                  </a:rPr>
                  <a:t>永假式</a:t>
                </a:r>
                <a:r>
                  <a:rPr lang="zh-CN" altLang="en-US" sz="1600" b="1">
                    <a:solidFill>
                      <a:schemeClr val="accent2">
                        <a:lumMod val="50000"/>
                      </a:schemeClr>
                    </a:solidFill>
                  </a:rPr>
                  <a:t>，也称为</a:t>
                </a:r>
                <a:r>
                  <a:rPr lang="zh-CN" altLang="en-US" sz="1600" b="1">
                    <a:solidFill>
                      <a:srgbClr val="C00000"/>
                    </a:solidFill>
                  </a:rPr>
                  <a:t>矛盾式</a:t>
                </a:r>
                <a:endParaRPr lang="en-US" altLang="zh-CN" sz="1600" b="1">
                  <a:solidFill>
                    <a:srgbClr val="C00000"/>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不是矛盾式，则称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r>
                  <a:rPr lang="zh-CN" altLang="en-US" sz="1600" b="1">
                    <a:solidFill>
                      <a:srgbClr val="C00000"/>
                    </a:solidFill>
                  </a:rPr>
                  <a:t>可满足式</a:t>
                </a:r>
              </a:p>
            </p:txBody>
          </p:sp>
        </mc:Choice>
        <mc:Fallback xmlns="">
          <p:sp>
            <p:nvSpPr>
              <p:cNvPr id="2" name="文本框 1">
                <a:extLst>
                  <a:ext uri="{FF2B5EF4-FFF2-40B4-BE49-F238E27FC236}">
                    <a16:creationId xmlns:a16="http://schemas.microsoft.com/office/drawing/2014/main" id="{A8FAF2E8-C673-481B-84FF-E59EEDA2C75F}"/>
                  </a:ext>
                </a:extLst>
              </p:cNvPr>
              <p:cNvSpPr txBox="1">
                <a:spLocks noRot="1" noChangeAspect="1" noMove="1" noResize="1" noEditPoints="1" noAdjustHandles="1" noChangeArrowheads="1" noChangeShapeType="1" noTextEdit="1"/>
              </p:cNvSpPr>
              <p:nvPr/>
            </p:nvSpPr>
            <p:spPr>
              <a:xfrm>
                <a:off x="988214" y="919163"/>
                <a:ext cx="7167566" cy="1839158"/>
              </a:xfrm>
              <a:prstGeom prst="rect">
                <a:avLst/>
              </a:prstGeom>
              <a:blipFill>
                <a:blip r:embed="rId2"/>
                <a:stretch>
                  <a:fillRect l="-680" t="-2326" b="-36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4B360A7-AAC4-4CDA-88E4-81FA582397D2}"/>
                  </a:ext>
                </a:extLst>
              </p:cNvPr>
              <p:cNvSpPr txBox="1"/>
              <p:nvPr/>
            </p:nvSpPr>
            <p:spPr>
              <a:xfrm>
                <a:off x="988214" y="3160700"/>
                <a:ext cx="7167566" cy="1138773"/>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r>
                  <a:rPr lang="zh-CN" altLang="en-US" sz="1600" b="1">
                    <a:solidFill>
                      <a:srgbClr val="C00000"/>
                    </a:solidFill>
                  </a:rPr>
                  <a:t>永真式</a:t>
                </a:r>
                <a:r>
                  <a:rPr lang="zh-CN" altLang="en-US" sz="1600" b="1">
                    <a:solidFill>
                      <a:schemeClr val="accent2">
                        <a:lumMod val="50000"/>
                      </a:schemeClr>
                    </a:solidFill>
                  </a:rPr>
                  <a:t>当且仅当对</a:t>
                </a:r>
                <a:r>
                  <a:rPr lang="zh-CN" altLang="en-US" sz="1600" b="1">
                    <a:solidFill>
                      <a:srgbClr val="C00000"/>
                    </a:solidFill>
                  </a:rPr>
                  <a:t>任意</a:t>
                </a:r>
                <a:r>
                  <a:rPr lang="zh-CN" altLang="en-US" sz="1600" b="1">
                    <a:solidFill>
                      <a:schemeClr val="accent2">
                        <a:lumMod val="50000"/>
                      </a:schemeClr>
                    </a:solidFill>
                  </a:rPr>
                  <a:t>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a:t>
                </a:r>
                <a:r>
                  <a:rPr lang="zh-CN" altLang="en-US" sz="1600" b="1">
                    <a:solidFill>
                      <a:srgbClr val="C00000"/>
                    </a:solidFill>
                  </a:rPr>
                  <a:t>任意</a:t>
                </a:r>
                <a:r>
                  <a:rPr lang="zh-CN" altLang="en-US" sz="1600" b="1">
                    <a:solidFill>
                      <a:schemeClr val="accent2">
                        <a:lumMod val="50000"/>
                      </a:schemeClr>
                    </a:solidFill>
                  </a:rPr>
                  <a:t>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有</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r>
                  <a:rPr lang="zh-CN" altLang="en-US" sz="1600" b="1">
                    <a:solidFill>
                      <a:srgbClr val="C00000"/>
                    </a:solidFill>
                  </a:rPr>
                  <a:t>矛盾式</a:t>
                </a:r>
                <a:r>
                  <a:rPr lang="zh-CN" altLang="en-US" sz="1600" b="1">
                    <a:solidFill>
                      <a:schemeClr val="accent2">
                        <a:lumMod val="50000"/>
                      </a:schemeClr>
                    </a:solidFill>
                  </a:rPr>
                  <a:t>当且仅当对</a:t>
                </a:r>
                <a:r>
                  <a:rPr lang="zh-CN" altLang="en-US" sz="1600" b="1">
                    <a:solidFill>
                      <a:srgbClr val="C00000"/>
                    </a:solidFill>
                  </a:rPr>
                  <a:t>任意</a:t>
                </a:r>
                <a:r>
                  <a:rPr lang="zh-CN" altLang="en-US" sz="1600" b="1">
                    <a:solidFill>
                      <a:schemeClr val="accent2">
                        <a:lumMod val="50000"/>
                      </a:schemeClr>
                    </a:solidFill>
                  </a:rPr>
                  <a:t>解释</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a:t>
                </a:r>
                <a:r>
                  <a:rPr lang="zh-CN" altLang="en-US" sz="1600" b="1">
                    <a:solidFill>
                      <a:srgbClr val="C00000"/>
                    </a:solidFill>
                  </a:rPr>
                  <a:t>任意</a:t>
                </a:r>
                <a:r>
                  <a:rPr lang="zh-CN" altLang="en-US" sz="1600" b="1">
                    <a:solidFill>
                      <a:schemeClr val="accent2">
                        <a:lumMod val="50000"/>
                      </a:schemeClr>
                    </a:solidFill>
                  </a:rPr>
                  <a:t>个体变量指派函数</a:t>
                </a:r>
                <a14:m>
                  <m:oMath xmlns:m="http://schemas.openxmlformats.org/officeDocument/2006/math">
                    <m:r>
                      <a:rPr lang="en-US" altLang="zh-CN" sz="1600" b="1" i="1">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有</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𝝈</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r>
                  <a:rPr lang="zh-CN" altLang="en-US" sz="1600" b="1">
                    <a:solidFill>
                      <a:srgbClr val="C00000"/>
                    </a:solidFill>
                  </a:rPr>
                  <a:t>可满足式</a:t>
                </a:r>
                <a:r>
                  <a:rPr lang="zh-CN" altLang="en-US" sz="1600" b="1">
                    <a:solidFill>
                      <a:schemeClr val="accent2">
                        <a:lumMod val="50000"/>
                      </a:schemeClr>
                    </a:solidFill>
                  </a:rPr>
                  <a:t>当且仅当</a:t>
                </a:r>
                <a:r>
                  <a:rPr lang="zh-CN" altLang="en-US" sz="1600" b="1">
                    <a:solidFill>
                      <a:srgbClr val="C00000"/>
                    </a:solidFill>
                  </a:rPr>
                  <a:t>存在</a:t>
                </a:r>
                <a:r>
                  <a:rPr lang="zh-CN" altLang="en-US" sz="1600" b="1">
                    <a:solidFill>
                      <a:schemeClr val="accent2">
                        <a:lumMod val="50000"/>
                      </a:schemeClr>
                    </a:solidFill>
                  </a:rPr>
                  <a:t>解释</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 </m:t>
                    </m:r>
                  </m:oMath>
                </a14:m>
                <a:r>
                  <a:rPr lang="zh-CN" altLang="en-US" sz="1600" b="1">
                    <a:solidFill>
                      <a:schemeClr val="accent2">
                        <a:lumMod val="50000"/>
                      </a:schemeClr>
                    </a:solidFill>
                  </a:rPr>
                  <a:t>，</a:t>
                </a:r>
                <a:r>
                  <a:rPr lang="zh-CN" altLang="en-US" sz="1600" b="1">
                    <a:solidFill>
                      <a:srgbClr val="C00000"/>
                    </a:solidFill>
                  </a:rPr>
                  <a:t>存在</a:t>
                </a:r>
                <a:r>
                  <a:rPr lang="zh-CN" altLang="en-US" sz="1600" b="1">
                    <a:solidFill>
                      <a:schemeClr val="accent2">
                        <a:lumMod val="50000"/>
                      </a:schemeClr>
                    </a:solidFill>
                  </a:rPr>
                  <a:t>个体变量指派函数</a:t>
                </a:r>
                <a14:m>
                  <m:oMath xmlns:m="http://schemas.openxmlformats.org/officeDocument/2006/math">
                    <m:r>
                      <a:rPr lang="en-US" altLang="zh-CN" sz="1600" b="1" i="1">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使得</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𝝈</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54B360A7-AAC4-4CDA-88E4-81FA582397D2}"/>
                  </a:ext>
                </a:extLst>
              </p:cNvPr>
              <p:cNvSpPr txBox="1">
                <a:spLocks noRot="1" noChangeAspect="1" noMove="1" noResize="1" noEditPoints="1" noAdjustHandles="1" noChangeArrowheads="1" noChangeShapeType="1" noTextEdit="1"/>
              </p:cNvSpPr>
              <p:nvPr/>
            </p:nvSpPr>
            <p:spPr>
              <a:xfrm>
                <a:off x="988214" y="3160700"/>
                <a:ext cx="7167566" cy="1138773"/>
              </a:xfrm>
              <a:prstGeom prst="rect">
                <a:avLst/>
              </a:prstGeom>
              <a:blipFill>
                <a:blip r:embed="rId3"/>
                <a:stretch>
                  <a:fillRect l="-340" t="-1604"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77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命题逻辑的替换实例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D3A0737D-2B27-49CA-8EDA-F8B5C7B2802A}"/>
              </a:ext>
            </a:extLst>
          </p:cNvPr>
          <p:cNvSpPr txBox="1"/>
          <p:nvPr/>
        </p:nvSpPr>
        <p:spPr>
          <a:xfrm>
            <a:off x="667157" y="771284"/>
            <a:ext cx="7518953" cy="369332"/>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一阶逻辑有一类特殊的永真式，它们是某个命题逻辑永真式的替换实例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8ACD20A-8358-44C6-BC04-061D3B3FA510}"/>
                  </a:ext>
                </a:extLst>
              </p:cNvPr>
              <p:cNvSpPr txBox="1"/>
              <p:nvPr/>
            </p:nvSpPr>
            <p:spPr>
              <a:xfrm>
                <a:off x="667157" y="1323083"/>
                <a:ext cx="7945099" cy="684996"/>
              </a:xfrm>
              <a:prstGeom prst="rect">
                <a:avLst/>
              </a:prstGeom>
              <a:solidFill>
                <a:schemeClr val="accent2">
                  <a:lumMod val="20000"/>
                  <a:lumOff val="80000"/>
                  <a:alpha val="64000"/>
                </a:schemeClr>
              </a:solidFill>
            </p:spPr>
            <p:txBody>
              <a:bodyPr wrap="square" rtlCol="0">
                <a:spAutoFit/>
              </a:bodyPr>
              <a:lstStyle/>
              <a:p>
                <a:pPr>
                  <a:lnSpc>
                    <a:spcPts val="2400"/>
                  </a:lnSpc>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是命题逻辑公式，且包含命题变量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r>
                      <a:rPr lang="zh-CN" altLang="en-US"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m:t>
                    </m:r>
                    <m:r>
                      <a:rPr lang="zh-CN" altLang="en-US" sz="1600" b="1" i="1">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是一阶逻辑公式，则用</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分别替换</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的所有出现</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 </m:t>
                        </m:r>
                        <m:r>
                          <a:rPr lang="en-US" altLang="zh-CN" sz="1600" b="1" i="1" smtClean="0">
                            <a:solidFill>
                              <a:schemeClr val="accent2">
                                <a:lumMod val="50000"/>
                              </a:schemeClr>
                            </a:solidFill>
                            <a:latin typeface="Cambria Math" panose="02040503050406030204" pitchFamily="18" charset="0"/>
                          </a:rPr>
                          <m:t>𝒏</m:t>
                        </m:r>
                      </m:e>
                    </m:d>
                  </m:oMath>
                </a14:m>
                <a:r>
                  <a:rPr lang="zh-CN" altLang="en-US" sz="1600" b="1">
                    <a:solidFill>
                      <a:schemeClr val="accent2">
                        <a:lumMod val="50000"/>
                      </a:schemeClr>
                    </a:solidFill>
                  </a:rPr>
                  <a:t>得到的一阶逻辑公式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称为命题逻辑公式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替换实例</a:t>
                </a:r>
              </a:p>
            </p:txBody>
          </p:sp>
        </mc:Choice>
        <mc:Fallback xmlns="">
          <p:sp>
            <p:nvSpPr>
              <p:cNvPr id="3" name="文本框 2">
                <a:extLst>
                  <a:ext uri="{FF2B5EF4-FFF2-40B4-BE49-F238E27FC236}">
                    <a16:creationId xmlns:a16="http://schemas.microsoft.com/office/drawing/2014/main" id="{48ACD20A-8358-44C6-BC04-061D3B3FA510}"/>
                  </a:ext>
                </a:extLst>
              </p:cNvPr>
              <p:cNvSpPr txBox="1">
                <a:spLocks noRot="1" noChangeAspect="1" noMove="1" noResize="1" noEditPoints="1" noAdjustHandles="1" noChangeArrowheads="1" noChangeShapeType="1" noTextEdit="1"/>
              </p:cNvSpPr>
              <p:nvPr/>
            </p:nvSpPr>
            <p:spPr>
              <a:xfrm>
                <a:off x="667157" y="1323083"/>
                <a:ext cx="7945099" cy="684996"/>
              </a:xfrm>
              <a:prstGeom prst="rect">
                <a:avLst/>
              </a:prstGeom>
              <a:blipFill>
                <a:blip r:embed="rId2"/>
                <a:stretch>
                  <a:fillRect l="-383"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664285-8502-4630-BA29-D413378FC2D4}"/>
                  </a:ext>
                </a:extLst>
              </p:cNvPr>
              <p:cNvSpPr txBox="1"/>
              <p:nvPr/>
            </p:nvSpPr>
            <p:spPr>
              <a:xfrm>
                <a:off x="667157" y="2190546"/>
                <a:ext cx="7945098" cy="992772"/>
              </a:xfrm>
              <a:prstGeom prst="rect">
                <a:avLst/>
              </a:prstGeom>
              <a:solidFill>
                <a:schemeClr val="accent5">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𝓜</m:t>
                    </m:r>
                  </m:oMath>
                </a14:m>
                <a:r>
                  <a:rPr lang="zh-CN" altLang="en-US" sz="1600" b="1">
                    <a:solidFill>
                      <a:schemeClr val="accent2">
                        <a:lumMod val="50000"/>
                      </a:schemeClr>
                    </a:solidFill>
                  </a:rPr>
                  <a:t>是解释，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是命题逻辑公式，</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是用</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分别替换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的命题变量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的所有出现得到的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的替换实例，则可定义命题逻辑真值赋值函数</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，对命题变量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 </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𝒊</m:t>
                            </m:r>
                          </m:sub>
                        </m:sSub>
                      </m:e>
                    </m:d>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53664285-8502-4630-BA29-D413378FC2D4}"/>
                  </a:ext>
                </a:extLst>
              </p:cNvPr>
              <p:cNvSpPr txBox="1">
                <a:spLocks noRot="1" noChangeAspect="1" noMove="1" noResize="1" noEditPoints="1" noAdjustHandles="1" noChangeArrowheads="1" noChangeShapeType="1" noTextEdit="1"/>
              </p:cNvSpPr>
              <p:nvPr/>
            </p:nvSpPr>
            <p:spPr>
              <a:xfrm>
                <a:off x="667157" y="2190546"/>
                <a:ext cx="7945098" cy="992772"/>
              </a:xfrm>
              <a:prstGeom prst="rect">
                <a:avLst/>
              </a:prstGeom>
              <a:blipFill>
                <a:blip r:embed="rId3"/>
                <a:stretch>
                  <a:fillRect l="-383"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7EF6B7-C3C5-4288-87DE-43455D4EA508}"/>
                  </a:ext>
                </a:extLst>
              </p:cNvPr>
              <p:cNvSpPr txBox="1"/>
              <p:nvPr/>
            </p:nvSpPr>
            <p:spPr>
              <a:xfrm>
                <a:off x="667157" y="3288096"/>
                <a:ext cx="7945099"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替换实例可针对命题逻辑公式</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的结构归纳定义，而上述定理可针对</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的结构归纳证明</a:t>
                </a:r>
              </a:p>
            </p:txBody>
          </p:sp>
        </mc:Choice>
        <mc:Fallback xmlns="">
          <p:sp>
            <p:nvSpPr>
              <p:cNvPr id="6" name="文本框 5">
                <a:extLst>
                  <a:ext uri="{FF2B5EF4-FFF2-40B4-BE49-F238E27FC236}">
                    <a16:creationId xmlns:a16="http://schemas.microsoft.com/office/drawing/2014/main" id="{2F7EF6B7-C3C5-4288-87DE-43455D4EA508}"/>
                  </a:ext>
                </a:extLst>
              </p:cNvPr>
              <p:cNvSpPr txBox="1">
                <a:spLocks noRot="1" noChangeAspect="1" noMove="1" noResize="1" noEditPoints="1" noAdjustHandles="1" noChangeArrowheads="1" noChangeShapeType="1" noTextEdit="1"/>
              </p:cNvSpPr>
              <p:nvPr/>
            </p:nvSpPr>
            <p:spPr>
              <a:xfrm>
                <a:off x="667157" y="3288096"/>
                <a:ext cx="7945099" cy="338554"/>
              </a:xfrm>
              <a:prstGeom prst="rect">
                <a:avLst/>
              </a:prstGeom>
              <a:blipFill>
                <a:blip r:embed="rId4"/>
                <a:stretch>
                  <a:fillRect l="-383"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4496D24-43F9-4E0E-B72C-0C973C879497}"/>
                  </a:ext>
                </a:extLst>
              </p:cNvPr>
              <p:cNvSpPr txBox="1"/>
              <p:nvPr/>
            </p:nvSpPr>
            <p:spPr>
              <a:xfrm>
                <a:off x="667157" y="3779703"/>
                <a:ext cx="7627048" cy="684996"/>
              </a:xfrm>
              <a:prstGeom prst="rect">
                <a:avLst/>
              </a:prstGeom>
              <a:solidFill>
                <a:schemeClr val="accent5">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是命题逻辑的永真式，包含命题变量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，则对任意一阶逻辑公式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，用</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分别替换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的所有出现得到的替换实例</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是一阶逻辑的永真式</a:t>
                </a:r>
              </a:p>
            </p:txBody>
          </p:sp>
        </mc:Choice>
        <mc:Fallback xmlns="">
          <p:sp>
            <p:nvSpPr>
              <p:cNvPr id="17" name="文本框 16">
                <a:extLst>
                  <a:ext uri="{FF2B5EF4-FFF2-40B4-BE49-F238E27FC236}">
                    <a16:creationId xmlns:a16="http://schemas.microsoft.com/office/drawing/2014/main" id="{14496D24-43F9-4E0E-B72C-0C973C879497}"/>
                  </a:ext>
                </a:extLst>
              </p:cNvPr>
              <p:cNvSpPr txBox="1">
                <a:spLocks noRot="1" noChangeAspect="1" noMove="1" noResize="1" noEditPoints="1" noAdjustHandles="1" noChangeArrowheads="1" noChangeShapeType="1" noTextEdit="1"/>
              </p:cNvSpPr>
              <p:nvPr/>
            </p:nvSpPr>
            <p:spPr>
              <a:xfrm>
                <a:off x="667157" y="3779703"/>
                <a:ext cx="7627048" cy="684996"/>
              </a:xfrm>
              <a:prstGeom prst="rect">
                <a:avLst/>
              </a:prstGeom>
              <a:blipFill>
                <a:blip r:embed="rId5"/>
                <a:stretch>
                  <a:fillRect l="-399" b="-1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999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一阶逻辑公式的分类</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命题逻辑的替换实例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第十三章  一阶逻辑永真式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/25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9FA8A86F-2F06-463D-8D62-3F2C9FE48C89}"/>
              </a:ext>
            </a:extLst>
          </p:cNvPr>
          <p:cNvPicPr>
            <a:picLocks noChangeAspect="1"/>
          </p:cNvPicPr>
          <p:nvPr/>
        </p:nvPicPr>
        <p:blipFill>
          <a:blip r:embed="rId2"/>
          <a:stretch>
            <a:fillRect/>
          </a:stretch>
        </p:blipFill>
        <p:spPr>
          <a:xfrm>
            <a:off x="658464" y="942437"/>
            <a:ext cx="7827065" cy="2072425"/>
          </a:xfrm>
          <a:prstGeom prst="rect">
            <a:avLst/>
          </a:prstGeom>
        </p:spPr>
      </p:pic>
    </p:spTree>
    <p:extLst>
      <p:ext uri="{BB962C8B-B14F-4D97-AF65-F5344CB8AC3E}">
        <p14:creationId xmlns:p14="http://schemas.microsoft.com/office/powerpoint/2010/main" val="244455430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3125</TotalTime>
  <Words>9773</Words>
  <Application>Microsoft Office PowerPoint</Application>
  <PresentationFormat>全屏显示(16:9)</PresentationFormat>
  <Paragraphs>653</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等线</vt:lpstr>
      <vt:lpstr>仿宋</vt:lpstr>
      <vt:lpstr>黑体</vt:lpstr>
      <vt:lpstr>华文新魏</vt:lpstr>
      <vt:lpstr>楷体</vt:lpstr>
      <vt:lpstr>宋体</vt:lpstr>
      <vt:lpstr>Arial</vt:lpstr>
      <vt:lpstr>Calibri</vt:lpstr>
      <vt:lpstr>Calibri Light</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124</cp:revision>
  <dcterms:created xsi:type="dcterms:W3CDTF">2022-01-01T06:39:40Z</dcterms:created>
  <dcterms:modified xsi:type="dcterms:W3CDTF">2023-04-02T03:21:59Z</dcterms:modified>
</cp:coreProperties>
</file>