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1" r:id="rId5"/>
    <p:sldId id="283" r:id="rId6"/>
    <p:sldId id="284" r:id="rId7"/>
    <p:sldId id="285" r:id="rId8"/>
    <p:sldId id="286" r:id="rId9"/>
    <p:sldId id="287" r:id="rId10"/>
    <p:sldId id="292" r:id="rId11"/>
    <p:sldId id="288" r:id="rId12"/>
    <p:sldId id="289" r:id="rId13"/>
    <p:sldId id="290" r:id="rId14"/>
    <p:sldId id="293" r:id="rId15"/>
    <p:sldId id="294" r:id="rId16"/>
    <p:sldId id="291" r:id="rId17"/>
    <p:sldId id="296" r:id="rId18"/>
    <p:sldId id="282" r:id="rId19"/>
    <p:sldId id="297" r:id="rId20"/>
    <p:sldId id="299" r:id="rId21"/>
    <p:sldId id="300" r:id="rId22"/>
    <p:sldId id="298" r:id="rId23"/>
    <p:sldId id="301" r:id="rId24"/>
    <p:sldId id="302" r:id="rId25"/>
    <p:sldId id="272" r:id="rId26"/>
    <p:sldId id="280" r:id="rId27"/>
    <p:sldId id="262"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90" autoAdjust="0"/>
    <p:restoredTop sz="94660"/>
  </p:normalViewPr>
  <p:slideViewPr>
    <p:cSldViewPr snapToGrid="0">
      <p:cViewPr varScale="1">
        <p:scale>
          <a:sx n="201" d="100"/>
          <a:sy n="201"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2023/03/30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第十四讲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一阶逻辑等值演算</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3550298"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一阶逻辑公式的等值</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一阶逻辑公式的范式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一阶逻辑消解原理简介</a:t>
            </a:r>
            <a:r>
              <a:rPr lang="en-US" altLang="zh-CN" sz="2400" b="1" baseline="30000">
                <a:solidFill>
                  <a:schemeClr val="accent6">
                    <a:lumMod val="50000"/>
                  </a:schemeClr>
                </a:solidFill>
                <a:latin typeface="仿宋" panose="02010609060101010101" pitchFamily="49" charset="-122"/>
                <a:ea typeface="仿宋" panose="02010609060101010101" pitchFamily="49" charset="-122"/>
              </a:rPr>
              <a:t>*</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68880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一阶逻辑公式的前束范式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027DCBAF-B168-444B-BCC6-4DBF24E43E44}"/>
              </a:ext>
            </a:extLst>
          </p:cNvPr>
          <p:cNvSpPr txBox="1"/>
          <p:nvPr/>
        </p:nvSpPr>
        <p:spPr>
          <a:xfrm>
            <a:off x="625018" y="1564993"/>
            <a:ext cx="4825388" cy="872034"/>
          </a:xfrm>
          <a:prstGeom prst="rect">
            <a:avLst/>
          </a:prstGeom>
          <a:solidFill>
            <a:schemeClr val="accent5">
              <a:lumMod val="20000"/>
              <a:lumOff val="80000"/>
              <a:alpha val="50000"/>
            </a:schemeClr>
          </a:solidFill>
        </p:spPr>
        <p:txBody>
          <a:bodyPr wrap="square" rtlCol="0">
            <a:spAutoFit/>
          </a:bodyPr>
          <a:lstStyle/>
          <a:p>
            <a:pPr>
              <a:spcBef>
                <a:spcPts val="450"/>
              </a:spcBef>
              <a:spcAft>
                <a:spcPts val="225"/>
              </a:spcAft>
            </a:pPr>
            <a:r>
              <a:rPr lang="zh-CN" altLang="en-US" sz="1500" b="1">
                <a:solidFill>
                  <a:srgbClr val="002060"/>
                </a:solidFill>
                <a:latin typeface="楷体" panose="02010609060101010101" pitchFamily="49" charset="-122"/>
                <a:ea typeface="楷体" panose="02010609060101010101" pitchFamily="49" charset="-122"/>
              </a:rPr>
              <a:t>一阶逻辑的前束范式是一种特殊形式的一阶逻辑公式</a:t>
            </a:r>
          </a:p>
          <a:p>
            <a:pPr marL="214313"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它将公式中量词的应用与逻辑运算分开，使整个公式更容易理解</a:t>
            </a:r>
          </a:p>
          <a:p>
            <a:pPr marL="214313"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一阶逻辑的自然推理中与量词有关的规则也</a:t>
            </a:r>
            <a:r>
              <a:rPr lang="zh-CN" altLang="en-US" sz="1200" b="1">
                <a:solidFill>
                  <a:srgbClr val="C00000"/>
                </a:solidFill>
                <a:latin typeface="黑体" panose="02010609060101010101" pitchFamily="49" charset="-122"/>
                <a:ea typeface="黑体" panose="02010609060101010101" pitchFamily="49" charset="-122"/>
              </a:rPr>
              <a:t>只能应用于前束范式</a:t>
            </a:r>
          </a:p>
        </p:txBody>
      </p:sp>
      <p:sp>
        <p:nvSpPr>
          <p:cNvPr id="9" name="矩形: 圆角 8">
            <a:extLst>
              <a:ext uri="{FF2B5EF4-FFF2-40B4-BE49-F238E27FC236}">
                <a16:creationId xmlns:a16="http://schemas.microsoft.com/office/drawing/2014/main" id="{FC498C86-2F84-42C3-BAB8-2960B6864F57}"/>
              </a:ext>
            </a:extLst>
          </p:cNvPr>
          <p:cNvSpPr/>
          <p:nvPr/>
        </p:nvSpPr>
        <p:spPr>
          <a:xfrm>
            <a:off x="625018" y="965566"/>
            <a:ext cx="4044953" cy="34446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solidFill>
                  <a:schemeClr val="accent2">
                    <a:lumMod val="50000"/>
                  </a:schemeClr>
                </a:solidFill>
              </a:rPr>
              <a:t>为什么需要一阶逻辑公式的前束范式？</a:t>
            </a:r>
            <a:endParaRPr lang="zh-CN" altLang="en-US" sz="18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3051D58-45A5-41CF-ACA2-86704D43B601}"/>
                  </a:ext>
                </a:extLst>
              </p:cNvPr>
              <p:cNvSpPr txBox="1"/>
              <p:nvPr/>
            </p:nvSpPr>
            <p:spPr>
              <a:xfrm>
                <a:off x="5552138" y="1045053"/>
                <a:ext cx="2946472" cy="1382430"/>
              </a:xfrm>
              <a:prstGeom prst="rect">
                <a:avLst/>
              </a:prstGeom>
              <a:solidFill>
                <a:schemeClr val="accent2">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C00000"/>
                    </a:solidFill>
                  </a:rPr>
                  <a:t>前束范式的形式</a:t>
                </a:r>
                <a:endParaRPr lang="en-US" altLang="zh-CN" sz="1800" b="1">
                  <a:solidFill>
                    <a:srgbClr val="C00000"/>
                  </a:solidFill>
                </a:endParaRPr>
              </a:p>
              <a:p>
                <a:pPr>
                  <a:spcBef>
                    <a:spcPts val="450"/>
                  </a:spcBef>
                  <a:spcAft>
                    <a:spcPts val="450"/>
                  </a:spcAft>
                </a:pPr>
                <a14:m>
                  <m:oMathPara xmlns:m="http://schemas.openxmlformats.org/officeDocument/2006/math">
                    <m:oMathParaPr>
                      <m:jc m:val="centerGroup"/>
                    </m:oMathParaPr>
                    <m:oMath xmlns:m="http://schemas.openxmlformats.org/officeDocument/2006/math">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𝑸</m:t>
                          </m:r>
                        </m:e>
                        <m:sub>
                          <m:r>
                            <a:rPr lang="en-US" altLang="zh-CN" sz="1500" b="1" i="1">
                              <a:solidFill>
                                <a:srgbClr val="002060"/>
                              </a:solidFill>
                              <a:latin typeface="Cambria Math" panose="02040503050406030204" pitchFamily="18" charset="0"/>
                            </a:rPr>
                            <m:t>𝟏</m:t>
                          </m:r>
                        </m:sub>
                      </m:sSub>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𝒙</m:t>
                          </m:r>
                        </m:e>
                        <m:sub>
                          <m:r>
                            <a:rPr lang="en-US" altLang="zh-CN" sz="1500" b="1" i="1">
                              <a:solidFill>
                                <a:srgbClr val="002060"/>
                              </a:solidFill>
                              <a:latin typeface="Cambria Math" panose="02040503050406030204" pitchFamily="18" charset="0"/>
                            </a:rPr>
                            <m:t>𝟏</m:t>
                          </m:r>
                        </m:sub>
                      </m:sSub>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𝑸</m:t>
                          </m:r>
                        </m:e>
                        <m:sub>
                          <m:r>
                            <a:rPr lang="en-US" altLang="zh-CN" sz="1500" b="1" i="1">
                              <a:solidFill>
                                <a:srgbClr val="002060"/>
                              </a:solidFill>
                              <a:latin typeface="Cambria Math" panose="02040503050406030204" pitchFamily="18" charset="0"/>
                            </a:rPr>
                            <m:t>𝟐</m:t>
                          </m:r>
                        </m:sub>
                      </m:sSub>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𝒙</m:t>
                          </m:r>
                        </m:e>
                        <m:sub>
                          <m:r>
                            <a:rPr lang="en-US" altLang="zh-CN" sz="1500" b="1" i="1">
                              <a:solidFill>
                                <a:srgbClr val="002060"/>
                              </a:solidFill>
                              <a:latin typeface="Cambria Math" panose="02040503050406030204" pitchFamily="18" charset="0"/>
                            </a:rPr>
                            <m:t>𝟐</m:t>
                          </m:r>
                        </m:sub>
                      </m:sSub>
                      <m:r>
                        <a:rPr lang="en-US" altLang="zh-CN" sz="1500" b="1" i="1">
                          <a:solidFill>
                            <a:srgbClr val="002060"/>
                          </a:solidFill>
                          <a:latin typeface="Cambria Math" panose="02040503050406030204" pitchFamily="18" charset="0"/>
                        </a:rPr>
                        <m:t>⋯</m:t>
                      </m:r>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𝑸</m:t>
                          </m:r>
                        </m:e>
                        <m:sub>
                          <m:r>
                            <a:rPr lang="en-US" altLang="zh-CN" sz="1500" b="1" i="1">
                              <a:solidFill>
                                <a:srgbClr val="002060"/>
                              </a:solidFill>
                              <a:latin typeface="Cambria Math" panose="02040503050406030204" pitchFamily="18" charset="0"/>
                            </a:rPr>
                            <m:t>𝒌</m:t>
                          </m:r>
                        </m:sub>
                      </m:sSub>
                      <m:sSub>
                        <m:sSubPr>
                          <m:ctrlPr>
                            <a:rPr lang="en-US" altLang="zh-CN" sz="1500" b="1" i="1">
                              <a:solidFill>
                                <a:srgbClr val="002060"/>
                              </a:solidFill>
                              <a:latin typeface="Cambria Math" panose="02040503050406030204" pitchFamily="18" charset="0"/>
                            </a:rPr>
                          </m:ctrlPr>
                        </m:sSubPr>
                        <m:e>
                          <m:r>
                            <a:rPr lang="en-US" altLang="zh-CN" sz="1500" b="1" i="1">
                              <a:solidFill>
                                <a:srgbClr val="002060"/>
                              </a:solidFill>
                              <a:latin typeface="Cambria Math" panose="02040503050406030204" pitchFamily="18" charset="0"/>
                            </a:rPr>
                            <m:t>𝒙</m:t>
                          </m:r>
                        </m:e>
                        <m:sub>
                          <m:r>
                            <a:rPr lang="en-US" altLang="zh-CN" sz="1500" b="1" i="1">
                              <a:solidFill>
                                <a:srgbClr val="002060"/>
                              </a:solidFill>
                              <a:latin typeface="Cambria Math" panose="02040503050406030204" pitchFamily="18" charset="0"/>
                            </a:rPr>
                            <m:t>𝒌</m:t>
                          </m:r>
                        </m:sub>
                      </m:sSub>
                      <m:r>
                        <a:rPr lang="en-US" altLang="zh-CN" sz="1500" b="1" i="1">
                          <a:solidFill>
                            <a:srgbClr val="002060"/>
                          </a:solidFill>
                          <a:latin typeface="Cambria Math" panose="02040503050406030204" pitchFamily="18" charset="0"/>
                        </a:rPr>
                        <m:t>𝑩</m:t>
                      </m:r>
                    </m:oMath>
                  </m:oMathPara>
                </a14:m>
                <a:endParaRPr lang="en-US" altLang="zh-CN" sz="1500" b="1">
                  <a:solidFill>
                    <a:srgbClr val="002060"/>
                  </a:solidFill>
                </a:endParaRPr>
              </a:p>
              <a:p>
                <a:pPr marL="214313" indent="-214313">
                  <a:spcBef>
                    <a:spcPts val="450"/>
                  </a:spcBef>
                  <a:spcAft>
                    <a:spcPts val="450"/>
                  </a:spcAft>
                  <a:buFont typeface="Arial" panose="020B0604020202020204" pitchFamily="34" charset="0"/>
                  <a:buChar char="•"/>
                </a:pPr>
                <a14:m>
                  <m:oMath xmlns:m="http://schemas.openxmlformats.org/officeDocument/2006/math">
                    <m:sSub>
                      <m:sSubPr>
                        <m:ctrlPr>
                          <a:rPr lang="en-US" altLang="zh-CN" sz="1500" b="1" i="1">
                            <a:solidFill>
                              <a:schemeClr val="accent2">
                                <a:lumMod val="50000"/>
                              </a:schemeClr>
                            </a:solidFill>
                            <a:latin typeface="Cambria Math" panose="02040503050406030204" pitchFamily="18" charset="0"/>
                          </a:rPr>
                        </m:ctrlPr>
                      </m:sSubPr>
                      <m:e>
                        <m:r>
                          <a:rPr lang="en-US" altLang="zh-CN" sz="1500" b="1" i="1">
                            <a:solidFill>
                              <a:schemeClr val="accent2">
                                <a:lumMod val="50000"/>
                              </a:schemeClr>
                            </a:solidFill>
                            <a:latin typeface="Cambria Math" panose="02040503050406030204" pitchFamily="18" charset="0"/>
                          </a:rPr>
                          <m:t>𝑸</m:t>
                        </m:r>
                      </m:e>
                      <m:sub>
                        <m:r>
                          <a:rPr lang="en-US" altLang="zh-CN" sz="1500" b="1" i="1">
                            <a:solidFill>
                              <a:schemeClr val="accent2">
                                <a:lumMod val="50000"/>
                              </a:schemeClr>
                            </a:solidFill>
                            <a:latin typeface="Cambria Math" panose="02040503050406030204" pitchFamily="18" charset="0"/>
                          </a:rPr>
                          <m:t>𝒊</m:t>
                        </m:r>
                      </m:sub>
                    </m:sSub>
                    <m:d>
                      <m:dPr>
                        <m:ctrlPr>
                          <a:rPr lang="en-US" altLang="zh-CN" sz="1500" b="1" i="1">
                            <a:solidFill>
                              <a:schemeClr val="accent2">
                                <a:lumMod val="50000"/>
                              </a:schemeClr>
                            </a:solidFill>
                            <a:latin typeface="Cambria Math" panose="02040503050406030204" pitchFamily="18" charset="0"/>
                          </a:rPr>
                        </m:ctrlPr>
                      </m:dPr>
                      <m:e>
                        <m:r>
                          <a:rPr lang="en-US" altLang="zh-CN" sz="1500" b="1" i="1">
                            <a:solidFill>
                              <a:schemeClr val="accent2">
                                <a:lumMod val="50000"/>
                              </a:schemeClr>
                            </a:solidFill>
                            <a:latin typeface="Cambria Math" panose="02040503050406030204" pitchFamily="18" charset="0"/>
                          </a:rPr>
                          <m:t>𝟏</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𝒊</m:t>
                        </m:r>
                        <m:r>
                          <a:rPr lang="en-US" altLang="zh-CN" sz="1500" b="1" i="1">
                            <a:solidFill>
                              <a:schemeClr val="accent2">
                                <a:lumMod val="50000"/>
                              </a:schemeClr>
                            </a:solidFill>
                            <a:latin typeface="Cambria Math" panose="02040503050406030204" pitchFamily="18" charset="0"/>
                          </a:rPr>
                          <m:t>≤</m:t>
                        </m:r>
                        <m:r>
                          <a:rPr lang="en-US" altLang="zh-CN" sz="1500" b="1" i="1">
                            <a:solidFill>
                              <a:schemeClr val="accent2">
                                <a:lumMod val="50000"/>
                              </a:schemeClr>
                            </a:solidFill>
                            <a:latin typeface="Cambria Math" panose="02040503050406030204" pitchFamily="18" charset="0"/>
                          </a:rPr>
                          <m:t>𝒌</m:t>
                        </m:r>
                      </m:e>
                    </m:d>
                  </m:oMath>
                </a14:m>
                <a:r>
                  <a:rPr lang="zh-CN" altLang="en-US" sz="1500" b="1">
                    <a:solidFill>
                      <a:schemeClr val="accent2">
                        <a:lumMod val="50000"/>
                      </a:schemeClr>
                    </a:solidFill>
                  </a:rPr>
                  <a:t>是量词符号</a:t>
                </a:r>
                <a14:m>
                  <m:oMath xmlns:m="http://schemas.openxmlformats.org/officeDocument/2006/math">
                    <m:r>
                      <a:rPr lang="en-US" altLang="zh-CN" sz="1500" b="1" i="1">
                        <a:solidFill>
                          <a:schemeClr val="accent2">
                            <a:lumMod val="50000"/>
                          </a:schemeClr>
                        </a:solidFill>
                        <a:latin typeface="Cambria Math" panose="02040503050406030204" pitchFamily="18" charset="0"/>
                      </a:rPr>
                      <m:t>∀</m:t>
                    </m:r>
                  </m:oMath>
                </a14:m>
                <a:r>
                  <a:rPr lang="zh-CN" altLang="en-US" sz="1500" b="1">
                    <a:solidFill>
                      <a:schemeClr val="accent2">
                        <a:lumMod val="50000"/>
                      </a:schemeClr>
                    </a:solidFill>
                  </a:rPr>
                  <a:t>或</a:t>
                </a:r>
                <a14:m>
                  <m:oMath xmlns:m="http://schemas.openxmlformats.org/officeDocument/2006/math">
                    <m:r>
                      <a:rPr lang="en-US" altLang="zh-CN" sz="1500" b="1" i="1">
                        <a:solidFill>
                          <a:schemeClr val="accent2">
                            <a:lumMod val="50000"/>
                          </a:schemeClr>
                        </a:solidFill>
                        <a:latin typeface="Cambria Math" panose="02040503050406030204" pitchFamily="18" charset="0"/>
                      </a:rPr>
                      <m:t>∃</m:t>
                    </m:r>
                  </m:oMath>
                </a14:m>
                <a:endParaRPr lang="en-US" altLang="zh-CN" sz="1500" b="1">
                  <a:solidFill>
                    <a:schemeClr val="accent2">
                      <a:lumMod val="50000"/>
                    </a:schemeClr>
                  </a:solidFill>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500" b="1" i="1">
                        <a:solidFill>
                          <a:schemeClr val="accent2">
                            <a:lumMod val="50000"/>
                          </a:schemeClr>
                        </a:solidFill>
                        <a:latin typeface="Cambria Math" panose="02040503050406030204" pitchFamily="18" charset="0"/>
                      </a:rPr>
                      <m:t>𝑩</m:t>
                    </m:r>
                  </m:oMath>
                </a14:m>
                <a:r>
                  <a:rPr lang="zh-CN" altLang="en-US" sz="1500" b="1">
                    <a:solidFill>
                      <a:schemeClr val="accent2">
                        <a:lumMod val="50000"/>
                      </a:schemeClr>
                    </a:solidFill>
                  </a:rPr>
                  <a:t>是不含量词的一阶逻辑公式</a:t>
                </a:r>
                <a:endParaRPr lang="zh-CN" altLang="en-US" sz="1013"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23051D58-45A5-41CF-ACA2-86704D43B601}"/>
                  </a:ext>
                </a:extLst>
              </p:cNvPr>
              <p:cNvSpPr txBox="1">
                <a:spLocks noRot="1" noChangeAspect="1" noMove="1" noResize="1" noEditPoints="1" noAdjustHandles="1" noChangeArrowheads="1" noChangeShapeType="1" noTextEdit="1"/>
              </p:cNvSpPr>
              <p:nvPr/>
            </p:nvSpPr>
            <p:spPr>
              <a:xfrm>
                <a:off x="5552138" y="1045053"/>
                <a:ext cx="2946472" cy="1382430"/>
              </a:xfrm>
              <a:prstGeom prst="rect">
                <a:avLst/>
              </a:prstGeom>
              <a:blipFill>
                <a:blip r:embed="rId2"/>
                <a:stretch>
                  <a:fillRect l="-621" t="-2203" b="-3965"/>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560DB970-373F-442C-A380-CE1A37F8CE99}"/>
              </a:ext>
            </a:extLst>
          </p:cNvPr>
          <p:cNvGrpSpPr/>
          <p:nvPr/>
        </p:nvGrpSpPr>
        <p:grpSpPr>
          <a:xfrm>
            <a:off x="714698" y="2696904"/>
            <a:ext cx="7657277" cy="1667628"/>
            <a:chOff x="927557" y="3907581"/>
            <a:chExt cx="10209703" cy="2223504"/>
          </a:xfrm>
        </p:grpSpPr>
        <p:sp>
          <p:nvSpPr>
            <p:cNvPr id="18" name="矩形: 圆角 17">
              <a:extLst>
                <a:ext uri="{FF2B5EF4-FFF2-40B4-BE49-F238E27FC236}">
                  <a16:creationId xmlns:a16="http://schemas.microsoft.com/office/drawing/2014/main" id="{CF68286C-F04B-4E67-9690-33D232FD0992}"/>
                </a:ext>
              </a:extLst>
            </p:cNvPr>
            <p:cNvSpPr/>
            <p:nvPr/>
          </p:nvSpPr>
          <p:spPr>
            <a:xfrm>
              <a:off x="927557" y="3907581"/>
              <a:ext cx="10209703" cy="2223504"/>
            </a:xfrm>
            <a:prstGeom prst="roundRect">
              <a:avLst>
                <a:gd name="adj" fmla="val 10499"/>
              </a:avLst>
            </a:prstGeom>
            <a:solidFill>
              <a:schemeClr val="accent6">
                <a:lumMod val="20000"/>
                <a:lumOff val="80000"/>
                <a:alpha val="25000"/>
              </a:schemeClr>
            </a:solidFill>
            <a:ln w="127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矩形 18">
              <a:extLst>
                <a:ext uri="{FF2B5EF4-FFF2-40B4-BE49-F238E27FC236}">
                  <a16:creationId xmlns:a16="http://schemas.microsoft.com/office/drawing/2014/main" id="{D21B3F18-6CA1-4EF3-AF3B-211A9A3E5E81}"/>
                </a:ext>
              </a:extLst>
            </p:cNvPr>
            <p:cNvSpPr/>
            <p:nvPr/>
          </p:nvSpPr>
          <p:spPr>
            <a:xfrm>
              <a:off x="927557" y="3995966"/>
              <a:ext cx="4504577" cy="430887"/>
            </a:xfrm>
            <a:prstGeom prst="rect">
              <a:avLst/>
            </a:prstGeom>
          </p:spPr>
          <p:txBody>
            <a:bodyPr wrap="square">
              <a:spAutoFit/>
            </a:bodyPr>
            <a:lstStyle/>
            <a:p>
              <a:r>
                <a:rPr lang="zh-CN" altLang="en-US" sz="1500" b="1">
                  <a:solidFill>
                    <a:srgbClr val="002060"/>
                  </a:solidFill>
                </a:rPr>
                <a:t>下面的一阶逻辑公式哪些是前束范式？</a:t>
              </a:r>
            </a:p>
          </p:txBody>
        </p:sp>
        <p:pic>
          <p:nvPicPr>
            <p:cNvPr id="20" name="图片 19">
              <a:extLst>
                <a:ext uri="{FF2B5EF4-FFF2-40B4-BE49-F238E27FC236}">
                  <a16:creationId xmlns:a16="http://schemas.microsoft.com/office/drawing/2014/main" id="{DEEE9C20-37C2-435F-A4AB-D88F99E6766F}"/>
                </a:ext>
              </a:extLst>
            </p:cNvPr>
            <p:cNvPicPr>
              <a:picLocks noChangeAspect="1"/>
            </p:cNvPicPr>
            <p:nvPr/>
          </p:nvPicPr>
          <p:blipFill>
            <a:blip r:embed="rId3"/>
            <a:stretch>
              <a:fillRect/>
            </a:stretch>
          </p:blipFill>
          <p:spPr>
            <a:xfrm>
              <a:off x="1378734" y="4451228"/>
              <a:ext cx="9307347" cy="1579557"/>
            </a:xfrm>
            <a:prstGeom prst="rect">
              <a:avLst/>
            </a:prstGeom>
          </p:spPr>
        </p:pic>
      </p:grpSp>
      <p:sp>
        <p:nvSpPr>
          <p:cNvPr id="21" name="文本框 20">
            <a:extLst>
              <a:ext uri="{FF2B5EF4-FFF2-40B4-BE49-F238E27FC236}">
                <a16:creationId xmlns:a16="http://schemas.microsoft.com/office/drawing/2014/main" id="{82E094B7-E932-4DFC-A960-4A86AAD17092}"/>
              </a:ext>
            </a:extLst>
          </p:cNvPr>
          <p:cNvSpPr txBox="1"/>
          <p:nvPr/>
        </p:nvSpPr>
        <p:spPr>
          <a:xfrm>
            <a:off x="1041567" y="3206724"/>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97DB9C57-7A15-45D7-8A5F-EDC31BA9EF0E}"/>
              </a:ext>
            </a:extLst>
          </p:cNvPr>
          <p:cNvSpPr txBox="1"/>
          <p:nvPr/>
        </p:nvSpPr>
        <p:spPr>
          <a:xfrm>
            <a:off x="4416702" y="3620552"/>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A4D411A1-3A0F-48C6-8CD4-271F443806A1}"/>
              </a:ext>
            </a:extLst>
          </p:cNvPr>
          <p:cNvSpPr txBox="1"/>
          <p:nvPr/>
        </p:nvSpPr>
        <p:spPr>
          <a:xfrm>
            <a:off x="1041567" y="4038966"/>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cxnSp>
        <p:nvCxnSpPr>
          <p:cNvPr id="24" name="直接连接符 23">
            <a:extLst>
              <a:ext uri="{FF2B5EF4-FFF2-40B4-BE49-F238E27FC236}">
                <a16:creationId xmlns:a16="http://schemas.microsoft.com/office/drawing/2014/main" id="{AE59826E-7FC6-44EF-92DD-5871F1CA62E7}"/>
              </a:ext>
            </a:extLst>
          </p:cNvPr>
          <p:cNvCxnSpPr/>
          <p:nvPr/>
        </p:nvCxnSpPr>
        <p:spPr>
          <a:xfrm>
            <a:off x="1491217" y="3847947"/>
            <a:ext cx="1576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3E7D8A6-EF7E-461F-90CE-B638CECB6887}"/>
              </a:ext>
            </a:extLst>
          </p:cNvPr>
          <p:cNvCxnSpPr/>
          <p:nvPr/>
        </p:nvCxnSpPr>
        <p:spPr>
          <a:xfrm>
            <a:off x="5878199" y="3434329"/>
            <a:ext cx="1576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0DDE9AE-6020-42A7-AC7E-49735D3E3021}"/>
              </a:ext>
            </a:extLst>
          </p:cNvPr>
          <p:cNvCxnSpPr/>
          <p:nvPr/>
        </p:nvCxnSpPr>
        <p:spPr>
          <a:xfrm>
            <a:off x="6075574" y="4253342"/>
            <a:ext cx="1576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4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与一阶逻辑公式等值的前束范式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9B3E9B73-BCED-4A9D-ABEE-F7832B2619CD}"/>
              </a:ext>
            </a:extLst>
          </p:cNvPr>
          <p:cNvSpPr txBox="1"/>
          <p:nvPr/>
        </p:nvSpPr>
        <p:spPr>
          <a:xfrm>
            <a:off x="646162" y="769205"/>
            <a:ext cx="5041279" cy="369332"/>
          </a:xfrm>
          <a:prstGeom prst="rect">
            <a:avLst/>
          </a:prstGeom>
          <a:solidFill>
            <a:schemeClr val="accent4">
              <a:lumMod val="20000"/>
              <a:lumOff val="80000"/>
            </a:schemeClr>
          </a:solidFill>
        </p:spPr>
        <p:txBody>
          <a:bodyPr wrap="square" rtlCol="0">
            <a:spAutoFit/>
          </a:bodyPr>
          <a:lstStyle/>
          <a:p>
            <a:r>
              <a:rPr lang="zh-CN" altLang="en-US" sz="1800" b="1">
                <a:solidFill>
                  <a:schemeClr val="accent2">
                    <a:lumMod val="50000"/>
                  </a:schemeClr>
                </a:solidFill>
              </a:rPr>
              <a:t>每个一阶逻辑公式都有与它逻辑等值的前束范式</a:t>
            </a:r>
          </a:p>
        </p:txBody>
      </p:sp>
      <p:sp>
        <p:nvSpPr>
          <p:cNvPr id="9" name="文本框 8">
            <a:extLst>
              <a:ext uri="{FF2B5EF4-FFF2-40B4-BE49-F238E27FC236}">
                <a16:creationId xmlns:a16="http://schemas.microsoft.com/office/drawing/2014/main" id="{897815B7-6D17-4178-BADA-CB1C26F9A422}"/>
              </a:ext>
            </a:extLst>
          </p:cNvPr>
          <p:cNvSpPr txBox="1"/>
          <p:nvPr/>
        </p:nvSpPr>
        <p:spPr>
          <a:xfrm>
            <a:off x="646162" y="1243224"/>
            <a:ext cx="5466698" cy="1420902"/>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225"/>
              </a:spcAft>
            </a:pPr>
            <a:r>
              <a:rPr lang="zh-CN" altLang="en-US" sz="1500" b="1">
                <a:solidFill>
                  <a:srgbClr val="C00000"/>
                </a:solidFill>
              </a:rPr>
              <a:t>使用等值演算求与一阶逻辑公式逻辑等值的前束范式</a:t>
            </a:r>
          </a:p>
          <a:p>
            <a:pPr marL="214313" indent="-214313">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应用约束变量改名规则使公式的每个个体变量要么约束出现，要么自由出现</a:t>
            </a:r>
          </a:p>
          <a:p>
            <a:pPr marL="557213" lvl="1" indent="-214313">
              <a:spcBef>
                <a:spcPts val="450"/>
              </a:spcBef>
              <a:spcAft>
                <a:spcPts val="225"/>
              </a:spcAft>
              <a:buFont typeface="Arial" panose="020B0604020202020204" pitchFamily="34" charset="0"/>
              <a:buChar char="•"/>
            </a:pPr>
            <a:r>
              <a:rPr lang="zh-CN" altLang="en-US" sz="1200" b="1">
                <a:solidFill>
                  <a:schemeClr val="accent6">
                    <a:lumMod val="50000"/>
                  </a:schemeClr>
                </a:solidFill>
                <a:latin typeface="宋体" panose="02010600030101010101" pitchFamily="2" charset="-122"/>
                <a:ea typeface="宋体" panose="02010600030101010101" pitchFamily="2" charset="-122"/>
              </a:rPr>
              <a:t>并且每个量词的指示变量都互不相同</a:t>
            </a:r>
          </a:p>
          <a:p>
            <a:pPr marL="214313" indent="-214313">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应用量词否定等值式将逻辑否定运算放到量词的后面</a:t>
            </a:r>
          </a:p>
          <a:p>
            <a:pPr marL="214313" indent="-214313">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应用量词辖域扩张等值式将量词放到所有逻辑运算符的前面</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B4A87A-A245-43B4-AD00-18FEB1F89143}"/>
                  </a:ext>
                </a:extLst>
              </p:cNvPr>
              <p:cNvSpPr txBox="1"/>
              <p:nvPr/>
            </p:nvSpPr>
            <p:spPr>
              <a:xfrm>
                <a:off x="1088678" y="2721165"/>
                <a:ext cx="2860415" cy="545277"/>
              </a:xfrm>
              <a:prstGeom prst="rect">
                <a:avLst/>
              </a:prstGeom>
              <a:solidFill>
                <a:schemeClr val="accent6">
                  <a:lumMod val="20000"/>
                  <a:lumOff val="80000"/>
                  <a:alpha val="50000"/>
                </a:schemeClr>
              </a:solidFill>
            </p:spPr>
            <p:txBody>
              <a:bodyPr wrap="square" rtlCol="0">
                <a:spAutoFit/>
              </a:bodyPr>
              <a:lstStyle/>
              <a:p>
                <a:pPr>
                  <a:lnSpc>
                    <a:spcPts val="1800"/>
                  </a:lnSpc>
                </a:pPr>
                <a:r>
                  <a:rPr lang="zh-CN" altLang="en-US" sz="1200" b="1">
                    <a:solidFill>
                      <a:srgbClr val="002060"/>
                    </a:solidFill>
                  </a:rPr>
                  <a:t>求与</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𝑨</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𝑩</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e>
                        </m:d>
                      </m:e>
                    </m:d>
                    <m:r>
                      <a:rPr lang="en-US" altLang="zh-CN" sz="1200" b="1" i="1">
                        <a:solidFill>
                          <a:srgbClr val="002060"/>
                        </a:solidFill>
                        <a:latin typeface="Cambria Math" panose="02040503050406030204" pitchFamily="18" charset="0"/>
                      </a:rPr>
                      <m:t>→</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𝑪</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e>
                        </m:d>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𝒛𝑫</m:t>
                        </m:r>
                        <m:d>
                          <m:dPr>
                            <m:ctrlPr>
                              <a:rPr lang="en-US" altLang="zh-CN" sz="1200" b="1" i="1">
                                <a:solidFill>
                                  <a:srgbClr val="002060"/>
                                </a:solidFill>
                                <a:latin typeface="Cambria Math" panose="02040503050406030204" pitchFamily="18" charset="0"/>
                              </a:rPr>
                            </m:ctrlPr>
                          </m:dPr>
                          <m:e>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𝒛</m:t>
                            </m:r>
                          </m:e>
                        </m:d>
                      </m:e>
                    </m:d>
                  </m:oMath>
                </a14:m>
                <a:r>
                  <a:rPr lang="zh-CN" altLang="en-US" sz="1200" b="1">
                    <a:solidFill>
                      <a:srgbClr val="002060"/>
                    </a:solidFill>
                  </a:rPr>
                  <a:t>逻辑等值的前束范式</a:t>
                </a:r>
              </a:p>
            </p:txBody>
          </p:sp>
        </mc:Choice>
        <mc:Fallback xmlns="">
          <p:sp>
            <p:nvSpPr>
              <p:cNvPr id="10" name="文本框 9">
                <a:extLst>
                  <a:ext uri="{FF2B5EF4-FFF2-40B4-BE49-F238E27FC236}">
                    <a16:creationId xmlns:a16="http://schemas.microsoft.com/office/drawing/2014/main" id="{EEB4A87A-A245-43B4-AD00-18FEB1F89143}"/>
                  </a:ext>
                </a:extLst>
              </p:cNvPr>
              <p:cNvSpPr txBox="1">
                <a:spLocks noRot="1" noChangeAspect="1" noMove="1" noResize="1" noEditPoints="1" noAdjustHandles="1" noChangeArrowheads="1" noChangeShapeType="1" noTextEdit="1"/>
              </p:cNvSpPr>
              <p:nvPr/>
            </p:nvSpPr>
            <p:spPr>
              <a:xfrm>
                <a:off x="1088678" y="2721165"/>
                <a:ext cx="2860415" cy="545277"/>
              </a:xfrm>
              <a:prstGeom prst="rect">
                <a:avLst/>
              </a:prstGeom>
              <a:blipFill>
                <a:blip r:embed="rId2"/>
                <a:stretch>
                  <a:fillRect l="-213" t="-68889" b="-107778"/>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AB16CF5-90C6-4FDC-A65C-4A9D0449AA51}"/>
              </a:ext>
            </a:extLst>
          </p:cNvPr>
          <p:cNvSpPr txBox="1"/>
          <p:nvPr/>
        </p:nvSpPr>
        <p:spPr>
          <a:xfrm>
            <a:off x="6355821" y="1258185"/>
            <a:ext cx="2278448" cy="1313565"/>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rgbClr val="002060"/>
                </a:solidFill>
              </a:rPr>
              <a:t>与一个公式逻辑等值的前束范式不唯一</a:t>
            </a:r>
            <a:endParaRPr lang="en-US" altLang="zh-CN" sz="1400" b="1">
              <a:solidFill>
                <a:srgbClr val="002060"/>
              </a:solidFill>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rPr>
              <a:t>无量词部分的公式还可进一步等值变换为析取范式或合取范式</a:t>
            </a:r>
          </a:p>
        </p:txBody>
      </p:sp>
      <p:sp>
        <p:nvSpPr>
          <p:cNvPr id="18" name="文本框 17">
            <a:extLst>
              <a:ext uri="{FF2B5EF4-FFF2-40B4-BE49-F238E27FC236}">
                <a16:creationId xmlns:a16="http://schemas.microsoft.com/office/drawing/2014/main" id="{0F3E9925-35B5-47A3-B00F-9B8411AD3E74}"/>
              </a:ext>
            </a:extLst>
          </p:cNvPr>
          <p:cNvSpPr txBox="1"/>
          <p:nvPr/>
        </p:nvSpPr>
        <p:spPr>
          <a:xfrm>
            <a:off x="2158266" y="3294254"/>
            <a:ext cx="1731622" cy="461665"/>
          </a:xfrm>
          <a:prstGeom prst="rect">
            <a:avLst/>
          </a:prstGeom>
          <a:solidFill>
            <a:schemeClr val="accent2">
              <a:lumMod val="20000"/>
              <a:lumOff val="80000"/>
            </a:schemeClr>
          </a:solidFill>
        </p:spPr>
        <p:txBody>
          <a:bodyPr wrap="square" rtlCol="0">
            <a:spAutoFit/>
          </a:bodyPr>
          <a:lstStyle/>
          <a:p>
            <a:r>
              <a:rPr lang="zh-CN" altLang="en-US" sz="1200" b="1">
                <a:solidFill>
                  <a:srgbClr val="002060"/>
                </a:solidFill>
              </a:rPr>
              <a:t>量词在蕴涵式前件，辖域扩张需</a:t>
            </a:r>
            <a:r>
              <a:rPr lang="zh-CN" altLang="en-US" sz="1200" b="1">
                <a:solidFill>
                  <a:srgbClr val="C00000"/>
                </a:solidFill>
              </a:rPr>
              <a:t>改变量词类型</a:t>
            </a:r>
          </a:p>
        </p:txBody>
      </p:sp>
      <p:sp>
        <p:nvSpPr>
          <p:cNvPr id="19" name="箭头: 右 18">
            <a:extLst>
              <a:ext uri="{FF2B5EF4-FFF2-40B4-BE49-F238E27FC236}">
                <a16:creationId xmlns:a16="http://schemas.microsoft.com/office/drawing/2014/main" id="{7EDCFF30-A4FB-4991-A40D-8285521309E3}"/>
              </a:ext>
            </a:extLst>
          </p:cNvPr>
          <p:cNvSpPr/>
          <p:nvPr/>
        </p:nvSpPr>
        <p:spPr>
          <a:xfrm>
            <a:off x="3889888" y="3408332"/>
            <a:ext cx="187487" cy="34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84AFC91-29F6-4981-868B-FEA35980EC43}"/>
                  </a:ext>
                </a:extLst>
              </p:cNvPr>
              <p:cNvSpPr txBox="1"/>
              <p:nvPr/>
            </p:nvSpPr>
            <p:spPr>
              <a:xfrm>
                <a:off x="646162" y="3856828"/>
                <a:ext cx="3220702" cy="525785"/>
              </a:xfrm>
              <a:prstGeom prst="rect">
                <a:avLst/>
              </a:prstGeom>
              <a:solidFill>
                <a:schemeClr val="accent5">
                  <a:lumMod val="20000"/>
                  <a:lumOff val="80000"/>
                </a:schemeClr>
              </a:solidFill>
            </p:spPr>
            <p:txBody>
              <a:bodyPr wrap="square" rtlCol="0">
                <a:spAutoFit/>
              </a:bodyPr>
              <a:lstStyle/>
              <a:p>
                <a:pPr algn="ctr">
                  <a:spcAft>
                    <a:spcPts val="450"/>
                  </a:spcAft>
                </a:pPr>
                <a:r>
                  <a:rPr lang="zh-CN" altLang="en-US" sz="1200" b="1">
                    <a:solidFill>
                      <a:schemeClr val="accent6">
                        <a:lumMod val="50000"/>
                      </a:schemeClr>
                    </a:solidFill>
                    <a:latin typeface="宋体" panose="02010600030101010101" pitchFamily="2" charset="-122"/>
                    <a:ea typeface="宋体" panose="02010600030101010101" pitchFamily="2" charset="-122"/>
                  </a:rPr>
                  <a:t>在蕴涵式后件，辖域扩张不要改变量词类型</a:t>
                </a:r>
                <a:endParaRPr lang="en-US" altLang="zh-CN" sz="1200" b="1">
                  <a:solidFill>
                    <a:schemeClr val="accent6">
                      <a:lumMod val="50000"/>
                    </a:schemeClr>
                  </a:solidFill>
                  <a:latin typeface="宋体" panose="02010600030101010101" pitchFamily="2" charset="-122"/>
                  <a:ea typeface="宋体" panose="02010600030101010101" pitchFamily="2" charset="-122"/>
                </a:endParaRPr>
              </a:p>
              <a:p>
                <a:pPr algn="ctr">
                  <a:spcAft>
                    <a:spcPts val="450"/>
                  </a:spcAft>
                </a:pP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𝒖</m:t>
                    </m:r>
                  </m:oMath>
                </a14:m>
                <a:r>
                  <a:rPr lang="zh-CN" altLang="en-US" sz="1200" b="1">
                    <a:solidFill>
                      <a:srgbClr val="C00000"/>
                    </a:solidFill>
                    <a:latin typeface="黑体" panose="02010609060101010101" pitchFamily="49" charset="-122"/>
                    <a:ea typeface="黑体" panose="02010609060101010101" pitchFamily="49" charset="-122"/>
                  </a:rPr>
                  <a:t>辖域扩张后应在</a:t>
                </a:r>
                <a14:m>
                  <m:oMath xmlns:m="http://schemas.openxmlformats.org/officeDocument/2006/math">
                    <m:r>
                      <a:rPr lang="en-US" altLang="zh-CN" sz="1200" b="1" i="1">
                        <a:solidFill>
                          <a:srgbClr val="C00000"/>
                        </a:solidFill>
                        <a:latin typeface="Cambria Math" panose="02040503050406030204" pitchFamily="18" charset="0"/>
                        <a:ea typeface="宋体" panose="02010600030101010101" pitchFamily="2" charset="-122"/>
                      </a:rPr>
                      <m:t>∃</m:t>
                    </m:r>
                    <m:r>
                      <a:rPr lang="en-US" altLang="zh-CN" sz="1200" b="1" i="1">
                        <a:solidFill>
                          <a:srgbClr val="C00000"/>
                        </a:solidFill>
                        <a:latin typeface="Cambria Math" panose="02040503050406030204" pitchFamily="18" charset="0"/>
                        <a:ea typeface="宋体" panose="02010600030101010101" pitchFamily="2" charset="-122"/>
                      </a:rPr>
                      <m:t>𝒙</m:t>
                    </m:r>
                  </m:oMath>
                </a14:m>
                <a:r>
                  <a:rPr lang="zh-CN" altLang="en-US" sz="1200" b="1">
                    <a:solidFill>
                      <a:srgbClr val="C00000"/>
                    </a:solidFill>
                    <a:latin typeface="黑体" panose="02010609060101010101" pitchFamily="49" charset="-122"/>
                    <a:ea typeface="黑体" panose="02010609060101010101" pitchFamily="49" charset="-122"/>
                  </a:rPr>
                  <a:t>后面</a:t>
                </a:r>
                <a:r>
                  <a:rPr lang="zh-CN" altLang="en-US" sz="1200" b="1">
                    <a:solidFill>
                      <a:schemeClr val="accent6">
                        <a:lumMod val="50000"/>
                      </a:schemeClr>
                    </a:solidFill>
                    <a:latin typeface="宋体" panose="02010600030101010101" pitchFamily="2" charset="-122"/>
                    <a:ea typeface="宋体" panose="02010600030101010101" pitchFamily="2" charset="-122"/>
                  </a:rPr>
                  <a:t>，即在</a:t>
                </a:r>
                <a14:m>
                  <m:oMath xmlns:m="http://schemas.openxmlformats.org/officeDocument/2006/math">
                    <m:r>
                      <a:rPr lang="en-US" altLang="zh-CN" sz="1200" b="1" i="1">
                        <a:solidFill>
                          <a:schemeClr val="accent6">
                            <a:lumMod val="50000"/>
                          </a:schemeClr>
                        </a:solidFill>
                        <a:latin typeface="Cambria Math" panose="02040503050406030204" pitchFamily="18" charset="0"/>
                        <a:ea typeface="宋体" panose="02010600030101010101" pitchFamily="2" charset="-122"/>
                      </a:rPr>
                      <m:t>∃</m:t>
                    </m:r>
                    <m:r>
                      <a:rPr lang="en-US" altLang="zh-CN" sz="12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200" b="1">
                    <a:solidFill>
                      <a:schemeClr val="accent6">
                        <a:lumMod val="50000"/>
                      </a:schemeClr>
                    </a:solidFill>
                    <a:latin typeface="宋体" panose="02010600030101010101" pitchFamily="2" charset="-122"/>
                    <a:ea typeface="宋体" panose="02010600030101010101" pitchFamily="2" charset="-122"/>
                  </a:rPr>
                  <a:t>的辖域内</a:t>
                </a:r>
              </a:p>
            </p:txBody>
          </p:sp>
        </mc:Choice>
        <mc:Fallback xmlns="">
          <p:sp>
            <p:nvSpPr>
              <p:cNvPr id="20" name="文本框 19">
                <a:extLst>
                  <a:ext uri="{FF2B5EF4-FFF2-40B4-BE49-F238E27FC236}">
                    <a16:creationId xmlns:a16="http://schemas.microsoft.com/office/drawing/2014/main" id="{E84AFC91-29F6-4981-868B-FEA35980EC43}"/>
                  </a:ext>
                </a:extLst>
              </p:cNvPr>
              <p:cNvSpPr txBox="1">
                <a:spLocks noRot="1" noChangeAspect="1" noMove="1" noResize="1" noEditPoints="1" noAdjustHandles="1" noChangeArrowheads="1" noChangeShapeType="1" noTextEdit="1"/>
              </p:cNvSpPr>
              <p:nvPr/>
            </p:nvSpPr>
            <p:spPr>
              <a:xfrm>
                <a:off x="646162" y="3856828"/>
                <a:ext cx="3220702" cy="525785"/>
              </a:xfrm>
              <a:prstGeom prst="rect">
                <a:avLst/>
              </a:prstGeom>
              <a:blipFill>
                <a:blip r:embed="rId3"/>
                <a:stretch>
                  <a:fillRect b="-8140"/>
                </a:stretch>
              </a:blipFill>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333F2528-0A87-48EE-98AB-D2B31B3ACD5E}"/>
              </a:ext>
            </a:extLst>
          </p:cNvPr>
          <p:cNvSpPr/>
          <p:nvPr/>
        </p:nvSpPr>
        <p:spPr>
          <a:xfrm>
            <a:off x="3881667" y="3985813"/>
            <a:ext cx="192419" cy="5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pic>
        <p:nvPicPr>
          <p:cNvPr id="22" name="图片 21">
            <a:extLst>
              <a:ext uri="{FF2B5EF4-FFF2-40B4-BE49-F238E27FC236}">
                <a16:creationId xmlns:a16="http://schemas.microsoft.com/office/drawing/2014/main" id="{3BAE6DC5-75D0-43EB-8FFB-7BCAB348C244}"/>
              </a:ext>
            </a:extLst>
          </p:cNvPr>
          <p:cNvPicPr>
            <a:picLocks noChangeAspect="1"/>
          </p:cNvPicPr>
          <p:nvPr/>
        </p:nvPicPr>
        <p:blipFill>
          <a:blip r:embed="rId4"/>
          <a:stretch>
            <a:fillRect/>
          </a:stretch>
        </p:blipFill>
        <p:spPr>
          <a:xfrm>
            <a:off x="4077374" y="2731580"/>
            <a:ext cx="4556895" cy="1873079"/>
          </a:xfrm>
          <a:prstGeom prst="rect">
            <a:avLst/>
          </a:prstGeom>
        </p:spPr>
      </p:pic>
      <p:sp>
        <p:nvSpPr>
          <p:cNvPr id="23" name="矩形 22">
            <a:extLst>
              <a:ext uri="{FF2B5EF4-FFF2-40B4-BE49-F238E27FC236}">
                <a16:creationId xmlns:a16="http://schemas.microsoft.com/office/drawing/2014/main" id="{3C6B9881-2C54-472B-8B26-92A69CAA705D}"/>
              </a:ext>
            </a:extLst>
          </p:cNvPr>
          <p:cNvSpPr/>
          <p:nvPr/>
        </p:nvSpPr>
        <p:spPr>
          <a:xfrm>
            <a:off x="4305973" y="2977816"/>
            <a:ext cx="192419" cy="20406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4" name="矩形 23">
            <a:extLst>
              <a:ext uri="{FF2B5EF4-FFF2-40B4-BE49-F238E27FC236}">
                <a16:creationId xmlns:a16="http://schemas.microsoft.com/office/drawing/2014/main" id="{5F524E05-D276-4308-8520-D67EF61F33DB}"/>
              </a:ext>
            </a:extLst>
          </p:cNvPr>
          <p:cNvSpPr/>
          <p:nvPr/>
        </p:nvSpPr>
        <p:spPr>
          <a:xfrm>
            <a:off x="4305973" y="3304943"/>
            <a:ext cx="192419" cy="20406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24">
            <a:extLst>
              <a:ext uri="{FF2B5EF4-FFF2-40B4-BE49-F238E27FC236}">
                <a16:creationId xmlns:a16="http://schemas.microsoft.com/office/drawing/2014/main" id="{F4EF459A-F862-46BA-90F7-C279C086D691}"/>
              </a:ext>
            </a:extLst>
          </p:cNvPr>
          <p:cNvSpPr/>
          <p:nvPr/>
        </p:nvSpPr>
        <p:spPr>
          <a:xfrm>
            <a:off x="5836542" y="3575664"/>
            <a:ext cx="192419" cy="20406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6" name="矩形 25">
            <a:extLst>
              <a:ext uri="{FF2B5EF4-FFF2-40B4-BE49-F238E27FC236}">
                <a16:creationId xmlns:a16="http://schemas.microsoft.com/office/drawing/2014/main" id="{717F283C-3A5B-4F4A-8918-D0D167CF293F}"/>
              </a:ext>
            </a:extLst>
          </p:cNvPr>
          <p:cNvSpPr/>
          <p:nvPr/>
        </p:nvSpPr>
        <p:spPr>
          <a:xfrm>
            <a:off x="4470287" y="3847044"/>
            <a:ext cx="192419" cy="204068"/>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27" name="直接箭头连接符 26">
            <a:extLst>
              <a:ext uri="{FF2B5EF4-FFF2-40B4-BE49-F238E27FC236}">
                <a16:creationId xmlns:a16="http://schemas.microsoft.com/office/drawing/2014/main" id="{55C03F35-8D5B-41EA-BD89-1218DA09DC4D}"/>
              </a:ext>
            </a:extLst>
          </p:cNvPr>
          <p:cNvCxnSpPr>
            <a:cxnSpLocks/>
          </p:cNvCxnSpPr>
          <p:nvPr/>
        </p:nvCxnSpPr>
        <p:spPr>
          <a:xfrm flipH="1">
            <a:off x="4625846" y="3782039"/>
            <a:ext cx="1210695" cy="678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86D9919-E8D3-4DA8-80A2-8E3A1020B1B1}"/>
              </a:ext>
            </a:extLst>
          </p:cNvPr>
          <p:cNvCxnSpPr>
            <a:stCxn id="23" idx="2"/>
            <a:endCxn id="24" idx="0"/>
          </p:cNvCxnSpPr>
          <p:nvPr/>
        </p:nvCxnSpPr>
        <p:spPr>
          <a:xfrm>
            <a:off x="4402183" y="3181884"/>
            <a:ext cx="0" cy="1230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93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par>
                                <p:cTn id="16" presetID="16" presetClass="entr" presetSubtype="2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inVertical)">
                                      <p:cBhvr>
                                        <p:cTn id="32" dur="500"/>
                                        <p:tgtEl>
                                          <p:spTgt spid="25"/>
                                        </p:tgtEl>
                                      </p:cBhvr>
                                    </p:animEffect>
                                  </p:childTnLst>
                                </p:cTn>
                              </p:par>
                              <p:par>
                                <p:cTn id="33" presetID="16" presetClass="entr" presetSubtype="21"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inVertical)">
                                      <p:cBhvr>
                                        <p:cTn id="38" dur="500"/>
                                        <p:tgtEl>
                                          <p:spTgt spid="2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P spid="20" grpId="0" animBg="1"/>
      <p:bldP spid="21" grpId="0" animBg="1"/>
      <p:bldP spid="23" grpId="0" animBg="1"/>
      <p:bldP spid="24"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斯科伦范式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E36BA53-2C70-46F5-9009-9FC59FFB95B7}"/>
                  </a:ext>
                </a:extLst>
              </p:cNvPr>
              <p:cNvSpPr txBox="1"/>
              <p:nvPr/>
            </p:nvSpPr>
            <p:spPr>
              <a:xfrm>
                <a:off x="738050" y="1582014"/>
                <a:ext cx="7602725" cy="736612"/>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如果一阶公式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是只有全称量词的前束合取范式，则称公式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a:t>
                </a:r>
                <a:r>
                  <a:rPr lang="zh-CN" altLang="en-US" b="1">
                    <a:solidFill>
                      <a:srgbClr val="C00000"/>
                    </a:solidFill>
                  </a:rPr>
                  <a:t>斯科伦范式</a:t>
                </a:r>
                <a:r>
                  <a:rPr lang="en-US" altLang="zh-CN" b="1">
                    <a:solidFill>
                      <a:schemeClr val="accent2">
                        <a:lumMod val="50000"/>
                      </a:schemeClr>
                    </a:solidFill>
                  </a:rPr>
                  <a:t>(Skolem normal form, SNF)</a:t>
                </a:r>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E36BA53-2C70-46F5-9009-9FC59FFB95B7}"/>
                  </a:ext>
                </a:extLst>
              </p:cNvPr>
              <p:cNvSpPr txBox="1">
                <a:spLocks noRot="1" noChangeAspect="1" noMove="1" noResize="1" noEditPoints="1" noAdjustHandles="1" noChangeArrowheads="1" noChangeShapeType="1" noTextEdit="1"/>
              </p:cNvSpPr>
              <p:nvPr/>
            </p:nvSpPr>
            <p:spPr>
              <a:xfrm>
                <a:off x="738050" y="1582014"/>
                <a:ext cx="7602725" cy="736612"/>
              </a:xfrm>
              <a:prstGeom prst="rect">
                <a:avLst/>
              </a:prstGeom>
              <a:blipFill>
                <a:blip r:embed="rId2"/>
                <a:stretch>
                  <a:fillRect l="-642" r="-642"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BAAD1F8-5BCD-427C-93B3-36B3D2C13424}"/>
                  </a:ext>
                </a:extLst>
              </p:cNvPr>
              <p:cNvSpPr txBox="1"/>
              <p:nvPr/>
            </p:nvSpPr>
            <p:spPr>
              <a:xfrm>
                <a:off x="738050" y="2565894"/>
                <a:ext cx="6231125" cy="89646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e>
                    </m:d>
                  </m:oMath>
                </a14:m>
                <a:r>
                  <a:rPr lang="zh-CN" altLang="en-US" b="1">
                    <a:solidFill>
                      <a:schemeClr val="accent2">
                        <a:lumMod val="50000"/>
                      </a:schemeClr>
                    </a:solidFill>
                  </a:rPr>
                  <a:t>是斯科伦范式</a:t>
                </a:r>
                <a:endParaRPr lang="en-US" altLang="zh-CN" b="1">
                  <a:solidFill>
                    <a:schemeClr val="accent2">
                      <a:lumMod val="50000"/>
                    </a:schemeClr>
                  </a:solidFill>
                </a:endParaRPr>
              </a:p>
              <a:p>
                <a:pPr marL="285750" indent="-285750">
                  <a:spcBef>
                    <a:spcPts val="600"/>
                  </a:spcBef>
                  <a:buFont typeface="Arial" panose="020B0604020202020204" pitchFamily="34" charset="0"/>
                  <a:buChar char="•"/>
                </a:pPr>
                <a:r>
                  <a:rPr lang="zh-CN" altLang="en-US" b="1">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a14:m>
                <a:r>
                  <a:rPr lang="zh-CN" altLang="en-US" b="1">
                    <a:solidFill>
                      <a:schemeClr val="accent2">
                        <a:lumMod val="50000"/>
                      </a:schemeClr>
                    </a:solidFill>
                  </a:rPr>
                  <a:t>不是斯科伦范式</a:t>
                </a:r>
              </a:p>
            </p:txBody>
          </p:sp>
        </mc:Choice>
        <mc:Fallback xmlns="">
          <p:sp>
            <p:nvSpPr>
              <p:cNvPr id="3" name="文本框 2">
                <a:extLst>
                  <a:ext uri="{FF2B5EF4-FFF2-40B4-BE49-F238E27FC236}">
                    <a16:creationId xmlns:a16="http://schemas.microsoft.com/office/drawing/2014/main" id="{EBAAD1F8-5BCD-427C-93B3-36B3D2C13424}"/>
                  </a:ext>
                </a:extLst>
              </p:cNvPr>
              <p:cNvSpPr txBox="1">
                <a:spLocks noRot="1" noChangeAspect="1" noMove="1" noResize="1" noEditPoints="1" noAdjustHandles="1" noChangeArrowheads="1" noChangeShapeType="1" noTextEdit="1"/>
              </p:cNvSpPr>
              <p:nvPr/>
            </p:nvSpPr>
            <p:spPr>
              <a:xfrm>
                <a:off x="738050" y="2565894"/>
                <a:ext cx="6231125" cy="896464"/>
              </a:xfrm>
              <a:prstGeom prst="rect">
                <a:avLst/>
              </a:prstGeom>
              <a:blipFill>
                <a:blip r:embed="rId3"/>
                <a:stretch>
                  <a:fillRect l="-587" b="-88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8E7E337-A63E-4707-B713-EB36B3B47068}"/>
                  </a:ext>
                </a:extLst>
              </p:cNvPr>
              <p:cNvSpPr txBox="1"/>
              <p:nvPr/>
            </p:nvSpPr>
            <p:spPr>
              <a:xfrm>
                <a:off x="738050" y="3753137"/>
                <a:ext cx="7602724" cy="735330"/>
              </a:xfrm>
              <a:prstGeom prst="rect">
                <a:avLst/>
              </a:prstGeom>
              <a:solidFill>
                <a:schemeClr val="accent5">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对任意一个一阶逻辑公式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，可以构造一个相应的斯科伦范式</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𝑨</m:t>
                        </m:r>
                      </m:e>
                      <m:sup>
                        <m:r>
                          <a:rPr lang="en-US" altLang="zh-CN" b="1" i="1" smtClean="0">
                            <a:solidFill>
                              <a:schemeClr val="accent2">
                                <a:lumMod val="50000"/>
                              </a:schemeClr>
                            </a:solidFill>
                            <a:latin typeface="Cambria Math" panose="02040503050406030204" pitchFamily="18" charset="0"/>
                          </a:rPr>
                          <m:t>𝑺</m:t>
                        </m:r>
                      </m:sup>
                    </m:sSup>
                  </m:oMath>
                </a14:m>
                <a:r>
                  <a:rPr lang="zh-CN" altLang="en-US" b="1">
                    <a:solidFill>
                      <a:schemeClr val="accent2">
                        <a:lumMod val="50000"/>
                      </a:schemeClr>
                    </a:solidFill>
                  </a:rPr>
                  <a:t>，使得</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是可满足式当且仅当</a:t>
                </a:r>
                <a14:m>
                  <m:oMath xmlns:m="http://schemas.openxmlformats.org/officeDocument/2006/math">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𝑨</m:t>
                        </m:r>
                      </m:e>
                      <m:sup>
                        <m:r>
                          <a:rPr lang="en-US" altLang="zh-CN" b="1" i="1" smtClean="0">
                            <a:solidFill>
                              <a:srgbClr val="C00000"/>
                            </a:solidFill>
                            <a:latin typeface="Cambria Math" panose="02040503050406030204" pitchFamily="18" charset="0"/>
                          </a:rPr>
                          <m:t>𝑺</m:t>
                        </m:r>
                      </m:sup>
                    </m:sSup>
                  </m:oMath>
                </a14:m>
                <a:r>
                  <a:rPr lang="zh-CN" altLang="en-US" b="1">
                    <a:solidFill>
                      <a:srgbClr val="C00000"/>
                    </a:solidFill>
                  </a:rPr>
                  <a:t>是可满足式</a:t>
                </a:r>
                <a:r>
                  <a:rPr lang="zh-CN" altLang="en-US" b="1">
                    <a:solidFill>
                      <a:schemeClr val="accent2">
                        <a:lumMod val="50000"/>
                      </a:schemeClr>
                    </a:solidFill>
                  </a:rPr>
                  <a:t>，这个过程称为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a:t>
                </a:r>
                <a:r>
                  <a:rPr lang="zh-CN" altLang="en-US" b="1">
                    <a:solidFill>
                      <a:srgbClr val="C00000"/>
                    </a:solidFill>
                  </a:rPr>
                  <a:t>斯科伦化</a:t>
                </a:r>
                <a:r>
                  <a:rPr lang="en-US" altLang="zh-CN" b="1">
                    <a:solidFill>
                      <a:schemeClr val="accent2">
                        <a:lumMod val="50000"/>
                      </a:schemeClr>
                    </a:solidFill>
                  </a:rPr>
                  <a:t>(Skolemize)</a:t>
                </a:r>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38E7E337-A63E-4707-B713-EB36B3B47068}"/>
                  </a:ext>
                </a:extLst>
              </p:cNvPr>
              <p:cNvSpPr txBox="1">
                <a:spLocks noRot="1" noChangeAspect="1" noMove="1" noResize="1" noEditPoints="1" noAdjustHandles="1" noChangeArrowheads="1" noChangeShapeType="1" noTextEdit="1"/>
              </p:cNvSpPr>
              <p:nvPr/>
            </p:nvSpPr>
            <p:spPr>
              <a:xfrm>
                <a:off x="738050" y="3753137"/>
                <a:ext cx="7602724" cy="735330"/>
              </a:xfrm>
              <a:prstGeom prst="rect">
                <a:avLst/>
              </a:prstGeom>
              <a:blipFill>
                <a:blip r:embed="rId4"/>
                <a:stretch>
                  <a:fillRect l="-642" r="-722" b="-1333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E3E9DDBA-96E6-461C-952D-50C58BA1931B}"/>
              </a:ext>
            </a:extLst>
          </p:cNvPr>
          <p:cNvSpPr txBox="1"/>
          <p:nvPr/>
        </p:nvSpPr>
        <p:spPr>
          <a:xfrm>
            <a:off x="738051" y="957582"/>
            <a:ext cx="7465423" cy="403893"/>
          </a:xfrm>
          <a:prstGeom prst="rect">
            <a:avLst/>
          </a:prstGeom>
          <a:solidFill>
            <a:schemeClr val="accent5">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我们将前束范式中无量词部分的公式是合取范式时称为前束合取范式</a:t>
            </a:r>
          </a:p>
        </p:txBody>
      </p:sp>
    </p:spTree>
    <p:extLst>
      <p:ext uri="{BB962C8B-B14F-4D97-AF65-F5344CB8AC3E}">
        <p14:creationId xmlns:p14="http://schemas.microsoft.com/office/powerpoint/2010/main" val="376637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斯科伦化</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48AE438-0A1D-435A-A2C4-06F9BE3F1087}"/>
                  </a:ext>
                </a:extLst>
              </p:cNvPr>
              <p:cNvSpPr txBox="1"/>
              <p:nvPr/>
            </p:nvSpPr>
            <p:spPr>
              <a:xfrm>
                <a:off x="658464" y="729215"/>
                <a:ext cx="7827065" cy="3816045"/>
              </a:xfrm>
              <a:prstGeom prst="rect">
                <a:avLst/>
              </a:prstGeom>
              <a:solidFill>
                <a:schemeClr val="accent5">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对任意一阶逻辑公式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，下面的步骤可构造相应的斯科伦范式</a:t>
                </a:r>
                <a14:m>
                  <m:oMath xmlns:m="http://schemas.openxmlformats.org/officeDocument/2006/math">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𝑨</m:t>
                        </m:r>
                      </m:e>
                      <m:sup>
                        <m:r>
                          <a:rPr lang="en-US" altLang="zh-CN" sz="1400" b="1" i="1" smtClean="0">
                            <a:solidFill>
                              <a:schemeClr val="accent2">
                                <a:lumMod val="50000"/>
                              </a:schemeClr>
                            </a:solidFill>
                            <a:latin typeface="Cambria Math" panose="02040503050406030204" pitchFamily="18" charset="0"/>
                          </a:rPr>
                          <m:t>𝑺</m:t>
                        </m:r>
                      </m:sup>
                    </m:sSup>
                  </m:oMath>
                </a14:m>
                <a:endParaRPr lang="en-US" altLang="zh-CN" sz="1400" b="1">
                  <a:solidFill>
                    <a:schemeClr val="accent2">
                      <a:lumMod val="50000"/>
                    </a:schemeClr>
                  </a:solidFill>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首先得到与公式</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逻辑等值的前束合取范式</a:t>
                </a:r>
                <a14:m>
                  <m:oMath xmlns:m="http://schemas.openxmlformats.org/officeDocument/2006/math">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𝑸</m:t>
                        </m:r>
                      </m:e>
                      <m:sub>
                        <m:r>
                          <a:rPr lang="en-US" altLang="zh-CN" sz="1400" b="1" i="1" smtClean="0">
                            <a:solidFill>
                              <a:srgbClr val="002060"/>
                            </a:solidFill>
                            <a:latin typeface="Cambria Math" panose="02040503050406030204" pitchFamily="18" charset="0"/>
                          </a:rPr>
                          <m:t>𝟏</m:t>
                        </m:r>
                      </m:sub>
                    </m:sSub>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𝑸</m:t>
                        </m:r>
                      </m:e>
                      <m:sub>
                        <m:r>
                          <a:rPr lang="en-US" altLang="zh-CN" sz="1400" b="1" i="1" smtClean="0">
                            <a:solidFill>
                              <a:srgbClr val="002060"/>
                            </a:solidFill>
                            <a:latin typeface="Cambria Math" panose="02040503050406030204" pitchFamily="18" charset="0"/>
                          </a:rPr>
                          <m:t>𝒎</m:t>
                        </m:r>
                      </m:sub>
                    </m:sSub>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𝒎</m:t>
                        </m:r>
                      </m:sub>
                    </m:sSub>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𝒎</m:t>
                            </m:r>
                          </m:sub>
                        </m:sSub>
                      </m:e>
                    </m:d>
                  </m:oMath>
                </a14:m>
                <a:r>
                  <a:rPr lang="zh-CN" altLang="en-US" sz="1400" b="1">
                    <a:solidFill>
                      <a:srgbClr val="002060"/>
                    </a:solidFill>
                    <a:latin typeface="楷体" panose="02010609060101010101" pitchFamily="49" charset="-122"/>
                    <a:ea typeface="楷体" panose="02010609060101010101" pitchFamily="49" charset="-122"/>
                  </a:rPr>
                  <a:t>，其中</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𝑸</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𝑸</m:t>
                        </m:r>
                      </m:e>
                      <m:sub>
                        <m:r>
                          <a:rPr lang="en-US" altLang="zh-CN" sz="1400" b="1" i="1" smtClean="0">
                            <a:solidFill>
                              <a:srgbClr val="002060"/>
                            </a:solidFill>
                            <a:latin typeface="Cambria Math" panose="02040503050406030204" pitchFamily="18" charset="0"/>
                          </a:rPr>
                          <m:t>𝒎</m:t>
                        </m:r>
                      </m:sub>
                    </m:sSub>
                  </m:oMath>
                </a14:m>
                <a:r>
                  <a:rPr lang="zh-CN" altLang="en-US" sz="1400" b="1">
                    <a:solidFill>
                      <a:srgbClr val="002060"/>
                    </a:solidFill>
                    <a:latin typeface="楷体" panose="02010609060101010101" pitchFamily="49" charset="-122"/>
                    <a:ea typeface="楷体" panose="02010609060101010101" pitchFamily="49" charset="-122"/>
                  </a:rPr>
                  <a:t>是量词，而</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𝑨</m:t>
                        </m:r>
                      </m:e>
                      <m:sub>
                        <m:r>
                          <a:rPr lang="en-US" altLang="zh-CN" sz="1400" b="1" i="1" smtClean="0">
                            <a:solidFill>
                              <a:srgbClr val="002060"/>
                            </a:solidFill>
                            <a:latin typeface="Cambria Math" panose="02040503050406030204" pitchFamily="18" charset="0"/>
                          </a:rPr>
                          <m:t>𝟎</m:t>
                        </m:r>
                      </m:sub>
                    </m:sSub>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𝒎</m:t>
                            </m:r>
                          </m:sub>
                        </m:sSub>
                      </m:e>
                    </m:d>
                  </m:oMath>
                </a14:m>
                <a:r>
                  <a:rPr lang="zh-CN" altLang="en-US" sz="1400" b="1">
                    <a:solidFill>
                      <a:srgbClr val="002060"/>
                    </a:solidFill>
                    <a:latin typeface="楷体" panose="02010609060101010101" pitchFamily="49" charset="-122"/>
                    <a:ea typeface="楷体" panose="02010609060101010101" pitchFamily="49" charset="-122"/>
                  </a:rPr>
                  <a:t>是一个不含量词的合取范式公式</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如果所有</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𝑸</m:t>
                        </m:r>
                      </m:e>
                      <m:sub>
                        <m:r>
                          <a:rPr lang="en-US" altLang="zh-CN" sz="1400" b="1" i="1" smtClean="0">
                            <a:solidFill>
                              <a:srgbClr val="002060"/>
                            </a:solidFill>
                            <a:latin typeface="Cambria Math" panose="02040503050406030204" pitchFamily="18" charset="0"/>
                          </a:rPr>
                          <m:t>𝒊</m:t>
                        </m:r>
                      </m:sub>
                    </m:sSub>
                    <m:r>
                      <a:rPr lang="en-US" altLang="zh-CN" sz="1400" b="1" i="1" smtClean="0">
                        <a:solidFill>
                          <a:srgbClr val="002060"/>
                        </a:solidFill>
                        <a:latin typeface="Cambria Math" panose="02040503050406030204" pitchFamily="18" charset="0"/>
                      </a:rPr>
                      <m:t> </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𝒊</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𝟏</m:t>
                        </m:r>
                        <m:r>
                          <a:rPr lang="en-US" altLang="zh-CN" sz="1400" b="1" i="1" smtClean="0">
                            <a:solidFill>
                              <a:srgbClr val="002060"/>
                            </a:solidFill>
                            <a:latin typeface="Cambria Math" panose="02040503050406030204" pitchFamily="18" charset="0"/>
                          </a:rPr>
                          <m:t>, ⋯, </m:t>
                        </m:r>
                        <m:r>
                          <a:rPr lang="en-US" altLang="zh-CN" sz="1400" b="1" i="1" smtClean="0">
                            <a:solidFill>
                              <a:srgbClr val="002060"/>
                            </a:solidFill>
                            <a:latin typeface="Cambria Math" panose="02040503050406030204" pitchFamily="18" charset="0"/>
                          </a:rPr>
                          <m:t>𝒎</m:t>
                        </m:r>
                      </m:e>
                    </m:d>
                  </m:oMath>
                </a14:m>
                <a:r>
                  <a:rPr lang="zh-CN" altLang="en-US" sz="1400" b="1">
                    <a:solidFill>
                      <a:srgbClr val="002060"/>
                    </a:solidFill>
                    <a:latin typeface="楷体" panose="02010609060101010101" pitchFamily="49" charset="-122"/>
                    <a:ea typeface="楷体" panose="02010609060101010101" pitchFamily="49" charset="-122"/>
                  </a:rPr>
                  <a:t>都是全称量词</a:t>
                </a:r>
                <a14:m>
                  <m:oMath xmlns:m="http://schemas.openxmlformats.org/officeDocument/2006/math">
                    <m:r>
                      <a:rPr lang="en-US" altLang="zh-CN" sz="1400" b="1" i="1" smtClean="0">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，则</a:t>
                </a:r>
                <a14:m>
                  <m:oMath xmlns:m="http://schemas.openxmlformats.org/officeDocument/2006/math">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oMath>
                </a14:m>
                <a:r>
                  <a:rPr lang="zh-CN" altLang="en-US" sz="1400" b="1">
                    <a:solidFill>
                      <a:srgbClr val="002060"/>
                    </a:solidFill>
                    <a:latin typeface="楷体" panose="02010609060101010101" pitchFamily="49" charset="-122"/>
                    <a:ea typeface="楷体" panose="02010609060101010101" pitchFamily="49" charset="-122"/>
                  </a:rPr>
                  <a:t>就是斯科伦范式</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否则</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含有存在量词，这时定义公式</a:t>
                </a:r>
                <a14:m>
                  <m:oMath xmlns:m="http://schemas.openxmlformats.org/officeDocument/2006/math">
                    <m:r>
                      <a:rPr lang="en-US" altLang="zh-CN" sz="1400" b="1" i="1" smtClean="0">
                        <a:solidFill>
                          <a:srgbClr val="002060"/>
                        </a:solidFill>
                        <a:latin typeface="Cambria Math" panose="02040503050406030204" pitchFamily="18" charset="0"/>
                      </a:rPr>
                      <m:t>𝒔</m:t>
                    </m:r>
                    <m:d>
                      <m:dPr>
                        <m:ctrlPr>
                          <a:rPr lang="en-US" altLang="zh-CN" sz="1400" b="1" i="1" smtClean="0">
                            <a:solidFill>
                              <a:srgbClr val="002060"/>
                            </a:solidFill>
                            <a:latin typeface="Cambria Math" panose="02040503050406030204" pitchFamily="18" charset="0"/>
                          </a:rPr>
                        </m:ctrlPr>
                      </m:dPr>
                      <m:e>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e>
                    </m:d>
                  </m:oMath>
                </a14:m>
                <a:r>
                  <a:rPr lang="zh-CN" altLang="en-US" sz="1400" b="1">
                    <a:solidFill>
                      <a:srgbClr val="002060"/>
                    </a:solidFill>
                    <a:latin typeface="楷体" panose="02010609060101010101" pitchFamily="49" charset="-122"/>
                    <a:ea typeface="楷体" panose="02010609060101010101" pitchFamily="49" charset="-122"/>
                  </a:rPr>
                  <a:t>，它比</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有更少的存在量词（因此当</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只有一个存在量词时，</a:t>
                </a:r>
                <a14:m>
                  <m:oMath xmlns:m="http://schemas.openxmlformats.org/officeDocument/2006/math">
                    <m:r>
                      <a:rPr lang="en-US" altLang="zh-CN" sz="1400" b="1" i="1" smtClean="0">
                        <a:solidFill>
                          <a:srgbClr val="002060"/>
                        </a:solidFill>
                        <a:latin typeface="Cambria Math" panose="02040503050406030204" pitchFamily="18" charset="0"/>
                      </a:rPr>
                      <m:t>𝒔</m:t>
                    </m:r>
                    <m:d>
                      <m:dPr>
                        <m:ctrlPr>
                          <a:rPr lang="en-US" altLang="zh-CN" sz="1400" b="1" i="1" smtClean="0">
                            <a:solidFill>
                              <a:srgbClr val="002060"/>
                            </a:solidFill>
                            <a:latin typeface="Cambria Math" panose="02040503050406030204" pitchFamily="18" charset="0"/>
                          </a:rPr>
                        </m:ctrlPr>
                      </m:dPr>
                      <m:e>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e>
                    </m:d>
                  </m:oMath>
                </a14:m>
                <a:r>
                  <a:rPr lang="zh-CN" altLang="en-US" sz="1400" b="1">
                    <a:solidFill>
                      <a:srgbClr val="002060"/>
                    </a:solidFill>
                    <a:latin typeface="楷体" panose="02010609060101010101" pitchFamily="49" charset="-122"/>
                    <a:ea typeface="楷体" panose="02010609060101010101" pitchFamily="49" charset="-122"/>
                  </a:rPr>
                  <a:t>就是斯科伦范式）</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200" b="1">
                    <a:solidFill>
                      <a:schemeClr val="accent6">
                        <a:lumMod val="50000"/>
                      </a:schemeClr>
                    </a:solidFill>
                  </a:rPr>
                  <a:t>设</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𝒊</m:t>
                    </m:r>
                  </m:oMath>
                </a14:m>
                <a:r>
                  <a:rPr lang="zh-CN" altLang="en-US" sz="1200" b="1">
                    <a:solidFill>
                      <a:schemeClr val="accent6">
                        <a:lumMod val="50000"/>
                      </a:schemeClr>
                    </a:solidFill>
                  </a:rPr>
                  <a:t>是使得</a:t>
                </a:r>
                <a14:m>
                  <m:oMath xmlns:m="http://schemas.openxmlformats.org/officeDocument/2006/math">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𝒊</m:t>
                        </m:r>
                      </m:sub>
                    </m:sSub>
                  </m:oMath>
                </a14:m>
                <a:r>
                  <a:rPr lang="zh-CN" altLang="en-US" sz="1200" b="1">
                    <a:solidFill>
                      <a:schemeClr val="accent6">
                        <a:lumMod val="50000"/>
                      </a:schemeClr>
                    </a:solidFill>
                  </a:rPr>
                  <a:t>是存在量词的最小整数（也即</a:t>
                </a:r>
                <a14:m>
                  <m:oMath xmlns:m="http://schemas.openxmlformats.org/officeDocument/2006/math">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𝒊</m:t>
                        </m:r>
                      </m:sub>
                    </m:sSub>
                  </m:oMath>
                </a14:m>
                <a:r>
                  <a:rPr lang="zh-CN" altLang="en-US" sz="1200" b="1">
                    <a:solidFill>
                      <a:schemeClr val="accent6">
                        <a:lumMod val="50000"/>
                      </a:schemeClr>
                    </a:solidFill>
                  </a:rPr>
                  <a:t>是</a:t>
                </a:r>
                <a14:m>
                  <m:oMath xmlns:m="http://schemas.openxmlformats.org/officeDocument/2006/math">
                    <m:sSup>
                      <m:sSupPr>
                        <m:ctrlPr>
                          <a:rPr lang="en-US" altLang="zh-CN" sz="1200" b="1" i="1" smtClean="0">
                            <a:solidFill>
                              <a:schemeClr val="accent6">
                                <a:lumMod val="50000"/>
                              </a:schemeClr>
                            </a:solidFill>
                            <a:latin typeface="Cambria Math" panose="02040503050406030204" pitchFamily="18" charset="0"/>
                          </a:rPr>
                        </m:ctrlPr>
                      </m:sSupPr>
                      <m:e>
                        <m:r>
                          <a:rPr lang="en-US" altLang="zh-CN" sz="1200" b="1" i="1" smtClean="0">
                            <a:solidFill>
                              <a:schemeClr val="accent6">
                                <a:lumMod val="50000"/>
                              </a:schemeClr>
                            </a:solidFill>
                            <a:latin typeface="Cambria Math" panose="02040503050406030204" pitchFamily="18" charset="0"/>
                          </a:rPr>
                          <m:t>𝑨</m:t>
                        </m:r>
                      </m:e>
                      <m:sup>
                        <m:r>
                          <a:rPr lang="en-US" altLang="zh-CN" sz="1200" b="1" i="1" smtClean="0">
                            <a:solidFill>
                              <a:schemeClr val="accent6">
                                <a:lumMod val="50000"/>
                              </a:schemeClr>
                            </a:solidFill>
                            <a:latin typeface="Cambria Math" panose="02040503050406030204" pitchFamily="18" charset="0"/>
                          </a:rPr>
                          <m:t>′</m:t>
                        </m:r>
                      </m:sup>
                    </m:sSup>
                  </m:oMath>
                </a14:m>
                <a:r>
                  <a:rPr lang="zh-CN" altLang="en-US" sz="1200" b="1">
                    <a:solidFill>
                      <a:schemeClr val="accent6">
                        <a:lumMod val="50000"/>
                      </a:schemeClr>
                    </a:solidFill>
                  </a:rPr>
                  <a:t>中从左至右第一个存在量词）</a:t>
                </a:r>
                <a:endParaRPr lang="en-US" altLang="zh-CN" sz="1200" b="1">
                  <a:solidFill>
                    <a:schemeClr val="accent6">
                      <a:lumMod val="50000"/>
                    </a:schemeClr>
                  </a:solidFill>
                </a:endParaRPr>
              </a:p>
              <a:p>
                <a:pPr marL="742950" lvl="1" indent="-285750">
                  <a:lnSpc>
                    <a:spcPts val="1800"/>
                  </a:lnSpc>
                  <a:spcBef>
                    <a:spcPts val="600"/>
                  </a:spcBef>
                  <a:buFont typeface="Arial" panose="020B0604020202020204" pitchFamily="34" charset="0"/>
                  <a:buChar char="•"/>
                </a:pPr>
                <a:r>
                  <a:rPr lang="zh-CN" altLang="en-US" sz="1200" b="1">
                    <a:solidFill>
                      <a:schemeClr val="accent6">
                        <a:lumMod val="50000"/>
                      </a:schemeClr>
                    </a:solidFill>
                  </a:rPr>
                  <a:t>若</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oMath>
                </a14:m>
                <a:r>
                  <a:rPr lang="zh-CN" altLang="en-US" sz="1200" b="1">
                    <a:solidFill>
                      <a:schemeClr val="accent6">
                        <a:lumMod val="50000"/>
                      </a:schemeClr>
                    </a:solidFill>
                  </a:rPr>
                  <a:t>，则</a:t>
                </a:r>
                <a14:m>
                  <m:oMath xmlns:m="http://schemas.openxmlformats.org/officeDocument/2006/math">
                    <m:sSup>
                      <m:sSupPr>
                        <m:ctrlPr>
                          <a:rPr lang="en-US" altLang="zh-CN" sz="1200" b="1" i="1" smtClean="0">
                            <a:solidFill>
                              <a:schemeClr val="accent6">
                                <a:lumMod val="50000"/>
                              </a:schemeClr>
                            </a:solidFill>
                            <a:latin typeface="Cambria Math" panose="02040503050406030204" pitchFamily="18" charset="0"/>
                          </a:rPr>
                        </m:ctrlPr>
                      </m:sSupPr>
                      <m:e>
                        <m:r>
                          <a:rPr lang="en-US" altLang="zh-CN" sz="1200" b="1" i="1" smtClean="0">
                            <a:solidFill>
                              <a:schemeClr val="accent6">
                                <a:lumMod val="50000"/>
                              </a:schemeClr>
                            </a:solidFill>
                            <a:latin typeface="Cambria Math" panose="02040503050406030204" pitchFamily="18" charset="0"/>
                          </a:rPr>
                          <m:t>𝑨</m:t>
                        </m:r>
                      </m:e>
                      <m:sup>
                        <m:r>
                          <a:rPr lang="en-US" altLang="zh-CN" sz="1200" b="1" i="1" smtClean="0">
                            <a:solidFill>
                              <a:schemeClr val="accent6">
                                <a:lumMod val="50000"/>
                              </a:schemeClr>
                            </a:solidFill>
                            <a:latin typeface="Cambria Math" panose="02040503050406030204" pitchFamily="18" charset="0"/>
                          </a:rPr>
                          <m:t>′</m:t>
                        </m:r>
                      </m:sup>
                    </m:sSup>
                  </m:oMath>
                </a14:m>
                <a:r>
                  <a:rPr lang="zh-CN" altLang="en-US" sz="1200" b="1">
                    <a:solidFill>
                      <a:schemeClr val="accent6">
                        <a:lumMod val="50000"/>
                      </a:schemeClr>
                    </a:solidFill>
                  </a:rPr>
                  <a:t>是</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𝟐</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𝑨</m:t>
                        </m:r>
                      </m:e>
                      <m:sub>
                        <m:r>
                          <a:rPr lang="en-US" altLang="zh-CN" sz="1200" b="1" i="1" smtClean="0">
                            <a:solidFill>
                              <a:schemeClr val="accent6">
                                <a:lumMod val="50000"/>
                              </a:schemeClr>
                            </a:solidFill>
                            <a:latin typeface="Cambria Math" panose="02040503050406030204" pitchFamily="18" charset="0"/>
                          </a:rPr>
                          <m:t>𝟎</m:t>
                        </m:r>
                      </m:sub>
                    </m:sSub>
                    <m:d>
                      <m:dPr>
                        <m:ctrlPr>
                          <a:rPr lang="en-US" altLang="zh-CN" sz="1200" b="1" i="1" smtClean="0">
                            <a:solidFill>
                              <a:schemeClr val="accent6">
                                <a:lumMod val="50000"/>
                              </a:schemeClr>
                            </a:solidFill>
                            <a:latin typeface="Cambria Math" panose="02040503050406030204" pitchFamily="18" charset="0"/>
                          </a:rPr>
                        </m:ctrlPr>
                      </m:dPr>
                      <m:e>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 ⋯,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e>
                    </m:d>
                  </m:oMath>
                </a14:m>
                <a:r>
                  <a:rPr lang="zh-CN" altLang="en-US" sz="1200" b="1">
                    <a:solidFill>
                      <a:schemeClr val="accent6">
                        <a:lumMod val="50000"/>
                      </a:schemeClr>
                    </a:solidFill>
                  </a:rPr>
                  <a:t>，令</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𝒔</m:t>
                    </m:r>
                    <m:d>
                      <m:dPr>
                        <m:ctrlPr>
                          <a:rPr lang="en-US" altLang="zh-CN" sz="1200" b="1" i="1" smtClean="0">
                            <a:solidFill>
                              <a:schemeClr val="accent6">
                                <a:lumMod val="50000"/>
                              </a:schemeClr>
                            </a:solidFill>
                            <a:latin typeface="Cambria Math" panose="02040503050406030204" pitchFamily="18" charset="0"/>
                          </a:rPr>
                        </m:ctrlPr>
                      </m:dPr>
                      <m:e>
                        <m:sSup>
                          <m:sSupPr>
                            <m:ctrlPr>
                              <a:rPr lang="en-US" altLang="zh-CN" sz="1200" b="1" i="1" smtClean="0">
                                <a:solidFill>
                                  <a:schemeClr val="accent6">
                                    <a:lumMod val="50000"/>
                                  </a:schemeClr>
                                </a:solidFill>
                                <a:latin typeface="Cambria Math" panose="02040503050406030204" pitchFamily="18" charset="0"/>
                              </a:rPr>
                            </m:ctrlPr>
                          </m:sSupPr>
                          <m:e>
                            <m:r>
                              <a:rPr lang="en-US" altLang="zh-CN" sz="1200" b="1" i="1" smtClean="0">
                                <a:solidFill>
                                  <a:schemeClr val="accent6">
                                    <a:lumMod val="50000"/>
                                  </a:schemeClr>
                                </a:solidFill>
                                <a:latin typeface="Cambria Math" panose="02040503050406030204" pitchFamily="18" charset="0"/>
                              </a:rPr>
                              <m:t>𝑨</m:t>
                            </m:r>
                          </m:e>
                          <m:sup>
                            <m:r>
                              <a:rPr lang="en-US" altLang="zh-CN" sz="1200" b="1" i="1" smtClean="0">
                                <a:solidFill>
                                  <a:schemeClr val="accent6">
                                    <a:lumMod val="50000"/>
                                  </a:schemeClr>
                                </a:solidFill>
                                <a:latin typeface="Cambria Math" panose="02040503050406030204" pitchFamily="18" charset="0"/>
                              </a:rPr>
                              <m:t>′</m:t>
                            </m:r>
                          </m:sup>
                        </m:sSup>
                      </m:e>
                    </m:d>
                  </m:oMath>
                </a14:m>
                <a:r>
                  <a:rPr lang="zh-CN" altLang="en-US" sz="1200" b="1">
                    <a:solidFill>
                      <a:schemeClr val="accent6">
                        <a:lumMod val="50000"/>
                      </a:schemeClr>
                    </a:solidFill>
                  </a:rPr>
                  <a:t>是</a:t>
                </a:r>
                <a14:m>
                  <m:oMath xmlns:m="http://schemas.openxmlformats.org/officeDocument/2006/math">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𝟐</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𝟐</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𝑨</m:t>
                        </m:r>
                      </m:e>
                      <m:sub>
                        <m:r>
                          <a:rPr lang="en-US" altLang="zh-CN" sz="1200" b="1" i="1" smtClean="0">
                            <a:solidFill>
                              <a:schemeClr val="accent6">
                                <a:lumMod val="50000"/>
                              </a:schemeClr>
                            </a:solidFill>
                            <a:latin typeface="Cambria Math" panose="02040503050406030204" pitchFamily="18" charset="0"/>
                          </a:rPr>
                          <m:t>𝟎</m:t>
                        </m:r>
                      </m:sub>
                    </m:sSub>
                    <m:d>
                      <m:dPr>
                        <m:ctrlPr>
                          <a:rPr lang="en-US" altLang="zh-CN" sz="1200" b="1" i="1" smtClean="0">
                            <a:solidFill>
                              <a:schemeClr val="accent6">
                                <a:lumMod val="50000"/>
                              </a:schemeClr>
                            </a:solidFill>
                            <a:latin typeface="Cambria Math" panose="02040503050406030204" pitchFamily="18" charset="0"/>
                          </a:rPr>
                        </m:ctrlPr>
                      </m:dPr>
                      <m:e>
                        <m:r>
                          <a:rPr lang="en-US" altLang="zh-CN" sz="1200" b="1" i="1" smtClean="0">
                            <a:solidFill>
                              <a:schemeClr val="accent6">
                                <a:lumMod val="50000"/>
                              </a:schemeClr>
                            </a:solidFill>
                            <a:latin typeface="Cambria Math" panose="02040503050406030204" pitchFamily="18" charset="0"/>
                          </a:rPr>
                          <m:t>𝒄</m:t>
                        </m:r>
                        <m:r>
                          <a:rPr lang="en-US" altLang="zh-CN" sz="1200" b="1" i="1" smtClean="0">
                            <a:solidFill>
                              <a:schemeClr val="accent6">
                                <a:lumMod val="50000"/>
                              </a:schemeClr>
                            </a:solidFill>
                            <a:latin typeface="Cambria Math" panose="02040503050406030204" pitchFamily="18" charset="0"/>
                          </a:rPr>
                          <m:t>,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𝟐</m:t>
                            </m:r>
                          </m:sub>
                        </m:sSub>
                        <m:r>
                          <a:rPr lang="en-US" altLang="zh-CN" sz="1200" b="1" i="1" smtClean="0">
                            <a:solidFill>
                              <a:schemeClr val="accent6">
                                <a:lumMod val="50000"/>
                              </a:schemeClr>
                            </a:solidFill>
                            <a:latin typeface="Cambria Math" panose="02040503050406030204" pitchFamily="18" charset="0"/>
                          </a:rPr>
                          <m:t>, ⋯,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e>
                    </m:d>
                  </m:oMath>
                </a14:m>
                <a:r>
                  <a:rPr lang="zh-CN" altLang="en-US" sz="1200" b="1">
                    <a:solidFill>
                      <a:schemeClr val="accent6">
                        <a:lumMod val="50000"/>
                      </a:schemeClr>
                    </a:solidFill>
                  </a:rPr>
                  <a:t>，这里</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𝒄</m:t>
                    </m:r>
                  </m:oMath>
                </a14:m>
                <a:r>
                  <a:rPr lang="zh-CN" altLang="en-US" sz="1200" b="1">
                    <a:solidFill>
                      <a:schemeClr val="accent6">
                        <a:lumMod val="50000"/>
                      </a:schemeClr>
                    </a:solidFill>
                  </a:rPr>
                  <a:t>是新的常量符号</a:t>
                </a:r>
                <a:endParaRPr lang="en-US" altLang="zh-CN" sz="1200" b="1">
                  <a:solidFill>
                    <a:schemeClr val="accent6">
                      <a:lumMod val="50000"/>
                    </a:schemeClr>
                  </a:solidFill>
                </a:endParaRPr>
              </a:p>
              <a:p>
                <a:pPr marL="742950" lvl="1" indent="-285750">
                  <a:lnSpc>
                    <a:spcPts val="1800"/>
                  </a:lnSpc>
                  <a:spcBef>
                    <a:spcPts val="600"/>
                  </a:spcBef>
                  <a:buFont typeface="Arial" panose="020B0604020202020204" pitchFamily="34" charset="0"/>
                  <a:buChar char="•"/>
                </a:pPr>
                <a:r>
                  <a:rPr lang="zh-CN" altLang="en-US" sz="1200" b="1">
                    <a:solidFill>
                      <a:schemeClr val="accent6">
                        <a:lumMod val="50000"/>
                      </a:schemeClr>
                    </a:solidFill>
                  </a:rPr>
                  <a:t>若</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&gt;</m:t>
                    </m:r>
                    <m:r>
                      <a:rPr lang="en-US" altLang="zh-CN" sz="1200" b="1" i="1" smtClean="0">
                        <a:solidFill>
                          <a:schemeClr val="accent6">
                            <a:lumMod val="50000"/>
                          </a:schemeClr>
                        </a:solidFill>
                        <a:latin typeface="Cambria Math" panose="02040503050406030204" pitchFamily="18" charset="0"/>
                      </a:rPr>
                      <m:t>𝟏</m:t>
                    </m:r>
                  </m:oMath>
                </a14:m>
                <a:r>
                  <a:rPr lang="zh-CN" altLang="en-US" sz="1200" b="1">
                    <a:solidFill>
                      <a:schemeClr val="accent6">
                        <a:lumMod val="50000"/>
                      </a:schemeClr>
                    </a:solidFill>
                  </a:rPr>
                  <a:t>，则</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𝑨</m:t>
                    </m:r>
                    <m:r>
                      <a:rPr lang="en-US" altLang="zh-CN" sz="1200" b="1" i="1" smtClean="0">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rPr>
                  <a:t>是</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𝑨</m:t>
                        </m:r>
                      </m:e>
                      <m:sub>
                        <m:r>
                          <a:rPr lang="en-US" altLang="zh-CN" sz="1200" b="1" i="1" smtClean="0">
                            <a:solidFill>
                              <a:schemeClr val="accent6">
                                <a:lumMod val="50000"/>
                              </a:schemeClr>
                            </a:solidFill>
                            <a:latin typeface="Cambria Math" panose="02040503050406030204" pitchFamily="18" charset="0"/>
                          </a:rPr>
                          <m:t>𝟎</m:t>
                        </m:r>
                      </m:sub>
                    </m:sSub>
                    <m:d>
                      <m:dPr>
                        <m:ctrlPr>
                          <a:rPr lang="en-US" altLang="zh-CN" sz="1200" b="1" i="1" smtClean="0">
                            <a:solidFill>
                              <a:schemeClr val="accent6">
                                <a:lumMod val="50000"/>
                              </a:schemeClr>
                            </a:solidFill>
                            <a:latin typeface="Cambria Math" panose="02040503050406030204" pitchFamily="18" charset="0"/>
                          </a:rPr>
                        </m:ctrlPr>
                      </m:dPr>
                      <m:e>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 ⋯, </m:t>
                        </m:r>
                        <m:r>
                          <a:rPr lang="en-US" altLang="zh-CN" sz="1200" b="1" i="1" smtClean="0">
                            <a:solidFill>
                              <a:schemeClr val="accent6">
                                <a:lumMod val="50000"/>
                              </a:schemeClr>
                            </a:solidFill>
                            <a:latin typeface="Cambria Math" panose="02040503050406030204" pitchFamily="18" charset="0"/>
                          </a:rPr>
                          <m:t>𝒎</m:t>
                        </m:r>
                      </m:e>
                    </m:d>
                  </m:oMath>
                </a14:m>
                <a:r>
                  <a:rPr lang="zh-CN" altLang="en-US" sz="1200" b="1">
                    <a:solidFill>
                      <a:schemeClr val="accent6">
                        <a:lumMod val="50000"/>
                      </a:schemeClr>
                    </a:solidFill>
                  </a:rPr>
                  <a:t>，令</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𝒔</m:t>
                    </m:r>
                    <m:d>
                      <m:dPr>
                        <m:ctrlPr>
                          <a:rPr lang="en-US" altLang="zh-CN" sz="1200" b="1" i="1" smtClean="0">
                            <a:solidFill>
                              <a:schemeClr val="accent6">
                                <a:lumMod val="50000"/>
                              </a:schemeClr>
                            </a:solidFill>
                            <a:latin typeface="Cambria Math" panose="02040503050406030204" pitchFamily="18" charset="0"/>
                          </a:rPr>
                        </m:ctrlPr>
                      </m:dPr>
                      <m:e>
                        <m:sSup>
                          <m:sSupPr>
                            <m:ctrlPr>
                              <a:rPr lang="en-US" altLang="zh-CN" sz="1200" b="1" i="1" smtClean="0">
                                <a:solidFill>
                                  <a:schemeClr val="accent6">
                                    <a:lumMod val="50000"/>
                                  </a:schemeClr>
                                </a:solidFill>
                                <a:latin typeface="Cambria Math" panose="02040503050406030204" pitchFamily="18" charset="0"/>
                              </a:rPr>
                            </m:ctrlPr>
                          </m:sSupPr>
                          <m:e>
                            <m:r>
                              <a:rPr lang="en-US" altLang="zh-CN" sz="1200" b="1" i="1" smtClean="0">
                                <a:solidFill>
                                  <a:schemeClr val="accent6">
                                    <a:lumMod val="50000"/>
                                  </a:schemeClr>
                                </a:solidFill>
                                <a:latin typeface="Cambria Math" panose="02040503050406030204" pitchFamily="18" charset="0"/>
                              </a:rPr>
                              <m:t>𝑨</m:t>
                            </m:r>
                          </m:e>
                          <m:sup>
                            <m:r>
                              <a:rPr lang="en-US" altLang="zh-CN" sz="1200" b="1" i="1" smtClean="0">
                                <a:solidFill>
                                  <a:schemeClr val="accent6">
                                    <a:lumMod val="50000"/>
                                  </a:schemeClr>
                                </a:solidFill>
                                <a:latin typeface="Cambria Math" panose="02040503050406030204" pitchFamily="18" charset="0"/>
                              </a:rPr>
                              <m:t>′</m:t>
                            </m:r>
                          </m:sup>
                        </m:sSup>
                      </m:e>
                    </m:d>
                  </m:oMath>
                </a14:m>
                <a:r>
                  <a:rPr lang="zh-CN" altLang="en-US" sz="1200" b="1">
                    <a:solidFill>
                      <a:schemeClr val="accent6">
                        <a:lumMod val="50000"/>
                      </a:schemeClr>
                    </a:solidFill>
                  </a:rPr>
                  <a:t>是</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𝑸</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𝒎</m:t>
                        </m:r>
                      </m:sub>
                    </m:sSub>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𝑨</m:t>
                        </m:r>
                      </m:e>
                      <m:sub>
                        <m:r>
                          <a:rPr lang="en-US" altLang="zh-CN" sz="1200" b="1" i="1" smtClean="0">
                            <a:solidFill>
                              <a:schemeClr val="accent6">
                                <a:lumMod val="50000"/>
                              </a:schemeClr>
                            </a:solidFill>
                            <a:latin typeface="Cambria Math" panose="02040503050406030204" pitchFamily="18" charset="0"/>
                          </a:rPr>
                          <m:t>𝟎</m:t>
                        </m:r>
                      </m:sub>
                    </m:sSub>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 ⋯,</m:t>
                    </m:r>
                    <m:r>
                      <a:rPr lang="zh-CN" altLang="en-US" sz="1200" b="1" i="1" smtClean="0">
                        <a:solidFill>
                          <a:schemeClr val="accent6">
                            <a:lumMod val="50000"/>
                          </a:schemeClr>
                        </a:solidFill>
                        <a:latin typeface="Cambria Math" panose="02040503050406030204" pitchFamily="18" charset="0"/>
                      </a:rPr>
                      <m:t>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r>
                      <a:rPr lang="zh-CN" altLang="en-US" sz="1200" b="1" i="1" smtClean="0">
                        <a:solidFill>
                          <a:schemeClr val="accent6">
                            <a:lumMod val="50000"/>
                          </a:schemeClr>
                        </a:solidFill>
                        <a:latin typeface="Cambria Math" panose="02040503050406030204" pitchFamily="18" charset="0"/>
                      </a:rPr>
                      <m:t> </m:t>
                    </m:r>
                    <m:r>
                      <a:rPr lang="en-US" altLang="zh-CN" sz="1200" b="1" i="1" smtClean="0">
                        <a:solidFill>
                          <a:schemeClr val="accent6">
                            <a:lumMod val="50000"/>
                          </a:schemeClr>
                        </a:solidFill>
                        <a:latin typeface="Cambria Math" panose="02040503050406030204" pitchFamily="18" charset="0"/>
                      </a:rPr>
                      <m:t>𝒇</m:t>
                    </m:r>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r>
                      <a:rPr lang="zh-CN" altLang="en-US" sz="1200" b="1" i="1" smtClean="0">
                        <a:solidFill>
                          <a:schemeClr val="accent6">
                            <a:lumMod val="50000"/>
                          </a:schemeClr>
                        </a:solidFill>
                        <a:latin typeface="Cambria Math" panose="02040503050406030204" pitchFamily="18" charset="0"/>
                      </a:rPr>
                      <m:t> </m:t>
                    </m:r>
                    <m:r>
                      <a:rPr lang="en-US" altLang="zh-CN" sz="1200" b="1" i="1" smtClean="0">
                        <a:solidFill>
                          <a:schemeClr val="accent6">
                            <a:lumMod val="50000"/>
                          </a:schemeClr>
                        </a:solidFill>
                        <a:latin typeface="Cambria Math" panose="02040503050406030204" pitchFamily="18" charset="0"/>
                      </a:rPr>
                      <m:t>⋯,</m:t>
                    </m:r>
                    <m:r>
                      <a:rPr lang="zh-CN" altLang="en-US" sz="1200" b="1" i="1" smtClean="0">
                        <a:solidFill>
                          <a:schemeClr val="accent6">
                            <a:lumMod val="50000"/>
                          </a:schemeClr>
                        </a:solidFill>
                        <a:latin typeface="Cambria Math" panose="02040503050406030204" pitchFamily="18" charset="0"/>
                      </a:rPr>
                      <m:t>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r>
                      <a:rPr lang="zh-CN" altLang="en-US" sz="1200" b="1" i="1" smtClean="0">
                        <a:solidFill>
                          <a:schemeClr val="accent6">
                            <a:lumMod val="50000"/>
                          </a:schemeClr>
                        </a:solidFill>
                        <a:latin typeface="Cambria Math" panose="02040503050406030204" pitchFamily="18" charset="0"/>
                      </a:rPr>
                      <m:t>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m:t>
                    </m:r>
                    <m:r>
                      <a:rPr lang="zh-CN" altLang="en-US" sz="1200" b="1" i="1" smtClean="0">
                        <a:solidFill>
                          <a:schemeClr val="accent6">
                            <a:lumMod val="50000"/>
                          </a:schemeClr>
                        </a:solidFill>
                        <a:latin typeface="Cambria Math" panose="02040503050406030204" pitchFamily="18" charset="0"/>
                      </a:rPr>
                      <m:t> </m:t>
                    </m:r>
                    <m:r>
                      <a:rPr lang="en-US" altLang="zh-CN" sz="1200" b="1" i="1" smtClean="0">
                        <a:solidFill>
                          <a:schemeClr val="accent6">
                            <a:lumMod val="50000"/>
                          </a:schemeClr>
                        </a:solidFill>
                        <a:latin typeface="Cambria Math" panose="02040503050406030204" pitchFamily="18" charset="0"/>
                      </a:rPr>
                      <m:t>⋯, </m:t>
                    </m:r>
                    <m:r>
                      <a:rPr lang="en-US" altLang="zh-CN" sz="1200" b="1" i="1" smtClean="0">
                        <a:solidFill>
                          <a:schemeClr val="accent6">
                            <a:lumMod val="50000"/>
                          </a:schemeClr>
                        </a:solidFill>
                        <a:latin typeface="Cambria Math" panose="02040503050406030204" pitchFamily="18" charset="0"/>
                      </a:rPr>
                      <m:t>𝒎</m:t>
                    </m:r>
                    <m:r>
                      <a:rPr lang="en-US" altLang="zh-CN" sz="1200" b="1" i="1" smtClean="0">
                        <a:solidFill>
                          <a:schemeClr val="accent6">
                            <a:lumMod val="50000"/>
                          </a:schemeClr>
                        </a:solidFill>
                        <a:latin typeface="Cambria Math" panose="02040503050406030204" pitchFamily="18" charset="0"/>
                      </a:rPr>
                      <m:t>)</m:t>
                    </m:r>
                  </m:oMath>
                </a14:m>
                <a:r>
                  <a:rPr lang="zh-CN" altLang="en-US" sz="1200" b="1">
                    <a:solidFill>
                      <a:schemeClr val="accent6">
                        <a:lumMod val="50000"/>
                      </a:schemeClr>
                    </a:solidFill>
                  </a:rPr>
                  <a:t>，这里</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𝒇</m:t>
                    </m:r>
                  </m:oMath>
                </a14:m>
                <a:r>
                  <a:rPr lang="zh-CN" altLang="en-US" sz="1200" b="1">
                    <a:solidFill>
                      <a:schemeClr val="accent6">
                        <a:lumMod val="50000"/>
                      </a:schemeClr>
                    </a:solidFill>
                  </a:rPr>
                  <a:t>是新的</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oMath>
                </a14:m>
                <a:r>
                  <a:rPr lang="zh-CN" altLang="en-US" sz="1200" b="1">
                    <a:solidFill>
                      <a:schemeClr val="accent6">
                        <a:lumMod val="50000"/>
                      </a:schemeClr>
                    </a:solidFill>
                  </a:rPr>
                  <a:t>元函数符号</a:t>
                </a:r>
                <a:endParaRPr lang="en-US" altLang="zh-CN" sz="1200" b="1">
                  <a:solidFill>
                    <a:schemeClr val="accent6">
                      <a:lumMod val="50000"/>
                    </a:schemeClr>
                  </a:solidFill>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因为</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𝒔</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𝑨</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e>
                    </m:d>
                  </m:oMath>
                </a14:m>
                <a:r>
                  <a:rPr lang="zh-CN" altLang="en-US" sz="1400" b="1">
                    <a:solidFill>
                      <a:srgbClr val="002060"/>
                    </a:solidFill>
                    <a:latin typeface="楷体" panose="02010609060101010101" pitchFamily="49" charset="-122"/>
                    <a:ea typeface="楷体" panose="02010609060101010101" pitchFamily="49" charset="-122"/>
                  </a:rPr>
                  <a:t>比</a:t>
                </a:r>
                <a14:m>
                  <m:oMath xmlns:m="http://schemas.openxmlformats.org/officeDocument/2006/math">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𝑨</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oMath>
                </a14:m>
                <a:r>
                  <a:rPr lang="zh-CN" altLang="en-US" sz="1400" b="1">
                    <a:solidFill>
                      <a:srgbClr val="002060"/>
                    </a:solidFill>
                    <a:latin typeface="楷体" panose="02010609060101010101" pitchFamily="49" charset="-122"/>
                    <a:ea typeface="楷体" panose="02010609060101010101" pitchFamily="49" charset="-122"/>
                  </a:rPr>
                  <a:t>有更少存在量词，因此最终可得到不含存在量词的斯科伦范式</a:t>
                </a:r>
                <a14:m>
                  <m:oMath xmlns:m="http://schemas.openxmlformats.org/officeDocument/2006/math">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𝑨</m:t>
                        </m:r>
                      </m:e>
                      <m:sup>
                        <m:r>
                          <a:rPr lang="en-US" altLang="zh-CN" sz="1400" b="1" i="1" smtClean="0">
                            <a:solidFill>
                              <a:srgbClr val="002060"/>
                            </a:solidFill>
                            <a:latin typeface="Cambria Math" panose="02040503050406030204" pitchFamily="18" charset="0"/>
                            <a:ea typeface="楷体" panose="02010609060101010101" pitchFamily="49" charset="-122"/>
                          </a:rPr>
                          <m:t>𝑺</m:t>
                        </m:r>
                      </m:sup>
                    </m:sSup>
                  </m:oMath>
                </a14:m>
                <a:r>
                  <a:rPr lang="zh-CN" altLang="en-US" sz="1400" b="1">
                    <a:solidFill>
                      <a:srgbClr val="002060"/>
                    </a:solidFill>
                    <a:latin typeface="楷体" panose="02010609060101010101" pitchFamily="49" charset="-122"/>
                    <a:ea typeface="楷体" panose="02010609060101010101" pitchFamily="49" charset="-122"/>
                  </a:rPr>
                  <a:t>，也即对某个</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𝒏</m:t>
                    </m:r>
                  </m:oMath>
                </a14:m>
                <a:r>
                  <a:rPr lang="zh-CN" altLang="en-US" sz="1400" b="1">
                    <a:solidFill>
                      <a:srgbClr val="002060"/>
                    </a:solidFill>
                    <a:latin typeface="楷体" panose="02010609060101010101" pitchFamily="49" charset="-122"/>
                    <a:ea typeface="楷体" panose="02010609060101010101" pitchFamily="49" charset="-122"/>
                  </a:rPr>
                  <a:t>有</a:t>
                </a:r>
                <a14:m>
                  <m:oMath xmlns:m="http://schemas.openxmlformats.org/officeDocument/2006/math">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𝑨</m:t>
                        </m:r>
                      </m:e>
                      <m:sup>
                        <m:r>
                          <a:rPr lang="en-US" altLang="zh-CN" sz="1400" b="1" i="1" smtClean="0">
                            <a:solidFill>
                              <a:srgbClr val="002060"/>
                            </a:solidFill>
                            <a:latin typeface="Cambria Math" panose="02040503050406030204" pitchFamily="18" charset="0"/>
                            <a:ea typeface="楷体" panose="02010609060101010101" pitchFamily="49" charset="-122"/>
                          </a:rPr>
                          <m:t>𝑺</m:t>
                        </m:r>
                      </m:sup>
                    </m:sSup>
                    <m:r>
                      <a:rPr lang="en-US" altLang="zh-CN" sz="1400" b="1" i="1" smtClean="0">
                        <a:solidFill>
                          <a:srgbClr val="002060"/>
                        </a:solidFill>
                        <a:latin typeface="Cambria Math" panose="02040503050406030204" pitchFamily="18" charset="0"/>
                        <a:ea typeface="楷体" panose="02010609060101010101" pitchFamily="49" charset="-122"/>
                      </a:rPr>
                      <m:t>=</m:t>
                    </m:r>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𝒔</m:t>
                        </m:r>
                      </m:e>
                      <m:sup>
                        <m:r>
                          <a:rPr lang="en-US" altLang="zh-CN" sz="1400" b="1" i="1" smtClean="0">
                            <a:solidFill>
                              <a:srgbClr val="002060"/>
                            </a:solidFill>
                            <a:latin typeface="Cambria Math" panose="02040503050406030204" pitchFamily="18" charset="0"/>
                            <a:ea typeface="楷体" panose="02010609060101010101" pitchFamily="49" charset="-122"/>
                          </a:rPr>
                          <m:t>𝒏</m:t>
                        </m:r>
                      </m:sup>
                    </m:sSup>
                    <m:d>
                      <m:dPr>
                        <m:ctrlPr>
                          <a:rPr lang="en-US" altLang="zh-CN" sz="1400" b="1" i="1">
                            <a:solidFill>
                              <a:srgbClr val="002060"/>
                            </a:solidFill>
                            <a:latin typeface="Cambria Math" panose="02040503050406030204" pitchFamily="18" charset="0"/>
                            <a:ea typeface="楷体" panose="02010609060101010101" pitchFamily="49" charset="-122"/>
                          </a:rPr>
                        </m:ctrlPr>
                      </m:dPr>
                      <m:e>
                        <m:sSup>
                          <m:sSupPr>
                            <m:ctrlPr>
                              <a:rPr lang="en-US" altLang="zh-CN" sz="1400" b="1" i="1">
                                <a:solidFill>
                                  <a:srgbClr val="002060"/>
                                </a:solidFill>
                                <a:latin typeface="Cambria Math" panose="02040503050406030204" pitchFamily="18" charset="0"/>
                                <a:ea typeface="楷体" panose="02010609060101010101" pitchFamily="49" charset="-122"/>
                              </a:rPr>
                            </m:ctrlPr>
                          </m:sSupPr>
                          <m:e>
                            <m:r>
                              <a:rPr lang="en-US" altLang="zh-CN" sz="1400" b="1" i="1">
                                <a:solidFill>
                                  <a:srgbClr val="002060"/>
                                </a:solidFill>
                                <a:latin typeface="Cambria Math" panose="02040503050406030204" pitchFamily="18" charset="0"/>
                                <a:ea typeface="楷体" panose="02010609060101010101" pitchFamily="49" charset="-122"/>
                              </a:rPr>
                              <m:t>𝑨</m:t>
                            </m:r>
                          </m:e>
                          <m:sup>
                            <m:r>
                              <a:rPr lang="en-US" altLang="zh-CN" sz="1400" b="1" i="1">
                                <a:solidFill>
                                  <a:srgbClr val="002060"/>
                                </a:solidFill>
                                <a:latin typeface="Cambria Math" panose="02040503050406030204" pitchFamily="18" charset="0"/>
                                <a:ea typeface="楷体" panose="02010609060101010101" pitchFamily="49" charset="-122"/>
                              </a:rPr>
                              <m:t>′</m:t>
                            </m:r>
                          </m:sup>
                        </m:sSup>
                      </m:e>
                    </m:d>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𝒔</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𝒔</m:t>
                        </m:r>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𝒔</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sSup>
                              <m:sSupPr>
                                <m:ctrlPr>
                                  <a:rPr lang="en-US" altLang="zh-CN" sz="1400" b="1" i="1" smtClean="0">
                                    <a:solidFill>
                                      <a:srgbClr val="002060"/>
                                    </a:solidFill>
                                    <a:latin typeface="Cambria Math" panose="02040503050406030204" pitchFamily="18" charset="0"/>
                                    <a:ea typeface="楷体" panose="02010609060101010101" pitchFamily="49" charset="-122"/>
                                  </a:rPr>
                                </m:ctrlPr>
                              </m:sSupPr>
                              <m:e>
                                <m:r>
                                  <a:rPr lang="en-US" altLang="zh-CN" sz="1400" b="1" i="1" smtClean="0">
                                    <a:solidFill>
                                      <a:srgbClr val="002060"/>
                                    </a:solidFill>
                                    <a:latin typeface="Cambria Math" panose="02040503050406030204" pitchFamily="18" charset="0"/>
                                    <a:ea typeface="楷体" panose="02010609060101010101" pitchFamily="49" charset="-122"/>
                                  </a:rPr>
                                  <m:t>𝑨</m:t>
                                </m:r>
                              </m:e>
                              <m:sup>
                                <m:r>
                                  <a:rPr lang="en-US" altLang="zh-CN" sz="1400" b="1" i="1" smtClean="0">
                                    <a:solidFill>
                                      <a:srgbClr val="002060"/>
                                    </a:solidFill>
                                    <a:latin typeface="Cambria Math" panose="02040503050406030204" pitchFamily="18" charset="0"/>
                                    <a:ea typeface="楷体" panose="02010609060101010101" pitchFamily="49" charset="-122"/>
                                  </a:rPr>
                                  <m:t>′</m:t>
                                </m:r>
                              </m:sup>
                            </m:sSup>
                          </m:e>
                        </m:d>
                        <m:r>
                          <a:rPr lang="en-US" altLang="zh-CN" sz="1400" b="1" i="1" smtClean="0">
                            <a:solidFill>
                              <a:srgbClr val="002060"/>
                            </a:solidFill>
                            <a:latin typeface="Cambria Math" panose="02040503050406030204" pitchFamily="18" charset="0"/>
                            <a:ea typeface="楷体" panose="02010609060101010101" pitchFamily="49" charset="-122"/>
                          </a:rPr>
                          <m:t>⋯</m:t>
                        </m:r>
                      </m:e>
                    </m:d>
                  </m:oMath>
                </a14:m>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B48AE438-0A1D-435A-A2C4-06F9BE3F1087}"/>
                  </a:ext>
                </a:extLst>
              </p:cNvPr>
              <p:cNvSpPr txBox="1">
                <a:spLocks noRot="1" noChangeAspect="1" noMove="1" noResize="1" noEditPoints="1" noAdjustHandles="1" noChangeArrowheads="1" noChangeShapeType="1" noTextEdit="1"/>
              </p:cNvSpPr>
              <p:nvPr/>
            </p:nvSpPr>
            <p:spPr>
              <a:xfrm>
                <a:off x="658464" y="729215"/>
                <a:ext cx="7827065" cy="3816045"/>
              </a:xfrm>
              <a:prstGeom prst="rect">
                <a:avLst/>
              </a:prstGeom>
              <a:blipFill>
                <a:blip r:embed="rId2"/>
                <a:stretch>
                  <a:fillRect l="-234" t="-160" b="-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425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斯科伦化举例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2F5CF4CB-0252-42E1-8D47-17413821772A}"/>
              </a:ext>
            </a:extLst>
          </p:cNvPr>
          <p:cNvSpPr txBox="1"/>
          <p:nvPr/>
        </p:nvSpPr>
        <p:spPr>
          <a:xfrm>
            <a:off x="547268" y="839003"/>
            <a:ext cx="8049458" cy="1567737"/>
          </a:xfrm>
          <a:prstGeom prst="rect">
            <a:avLst/>
          </a:prstGeom>
          <a:solidFill>
            <a:schemeClr val="accent4">
              <a:lumMod val="20000"/>
              <a:lumOff val="80000"/>
            </a:schemeClr>
          </a:solidFill>
        </p:spPr>
        <p:txBody>
          <a:bodyPr wrap="square" rtlCol="0">
            <a:spAutoFit/>
          </a:bodyPr>
          <a:lstStyle/>
          <a:p>
            <a:pPr>
              <a:spcBef>
                <a:spcPts val="600"/>
              </a:spcBef>
            </a:pPr>
            <a:r>
              <a:rPr lang="zh-CN" altLang="en-US" b="1">
                <a:solidFill>
                  <a:schemeClr val="accent2">
                    <a:lumMod val="50000"/>
                  </a:schemeClr>
                </a:solidFill>
              </a:rPr>
              <a:t>简单地说，斯科伦化就是消除前束合取范式中的存在量词：</a:t>
            </a:r>
            <a:endParaRPr lang="en-US" altLang="zh-CN" b="1">
              <a:solidFill>
                <a:schemeClr val="accent2">
                  <a:lumMod val="50000"/>
                </a:schemeClr>
              </a:solidFill>
            </a:endParaRPr>
          </a:p>
          <a:p>
            <a:pPr marL="285750" indent="-285750">
              <a:lnSpc>
                <a:spcPts val="21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当一个存在量词前没有全称量词时，则用</a:t>
            </a:r>
            <a:r>
              <a:rPr lang="zh-CN" altLang="en-US" sz="1600" b="1">
                <a:solidFill>
                  <a:srgbClr val="C00000"/>
                </a:solidFill>
                <a:latin typeface="楷体" panose="02010609060101010101" pitchFamily="49" charset="-122"/>
                <a:ea typeface="楷体" panose="02010609060101010101" pitchFamily="49" charset="-122"/>
              </a:rPr>
              <a:t>新的常量符号</a:t>
            </a:r>
            <a:r>
              <a:rPr lang="zh-CN" altLang="en-US" sz="1600" b="1">
                <a:solidFill>
                  <a:srgbClr val="002060"/>
                </a:solidFill>
                <a:latin typeface="楷体" panose="02010609060101010101" pitchFamily="49" charset="-122"/>
                <a:ea typeface="楷体" panose="02010609060101010101" pitchFamily="49" charset="-122"/>
              </a:rPr>
              <a:t>替换该存在量词的指示变量在无量词部分公式的所有出现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当一个存在量词前有全称量词时，则用</a:t>
            </a:r>
            <a:r>
              <a:rPr lang="zh-CN" altLang="en-US" sz="1600" b="1">
                <a:solidFill>
                  <a:srgbClr val="C00000"/>
                </a:solidFill>
                <a:latin typeface="楷体" panose="02010609060101010101" pitchFamily="49" charset="-122"/>
                <a:ea typeface="楷体" panose="02010609060101010101" pitchFamily="49" charset="-122"/>
              </a:rPr>
              <a:t>函数符号</a:t>
            </a:r>
            <a:r>
              <a:rPr lang="zh-CN" altLang="en-US" sz="1600" b="1">
                <a:solidFill>
                  <a:srgbClr val="002060"/>
                </a:solidFill>
                <a:latin typeface="楷体" panose="02010609060101010101" pitchFamily="49" charset="-122"/>
                <a:ea typeface="楷体" panose="02010609060101010101" pitchFamily="49" charset="-122"/>
              </a:rPr>
              <a:t>替换该存在量词的指示变量在无量词部分公式的所有出现，且该函数符号作用于这个存在量词前所有全称量词的指示变量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251722-EC30-4236-A247-02318AE7E90E}"/>
                  </a:ext>
                </a:extLst>
              </p:cNvPr>
              <p:cNvSpPr txBox="1"/>
              <p:nvPr/>
            </p:nvSpPr>
            <p:spPr>
              <a:xfrm>
                <a:off x="547268" y="2507145"/>
                <a:ext cx="7264889" cy="2016321"/>
              </a:xfrm>
              <a:prstGeom prst="rect">
                <a:avLst/>
              </a:prstGeom>
              <a:solidFill>
                <a:schemeClr val="accent6">
                  <a:lumMod val="20000"/>
                  <a:lumOff val="80000"/>
                </a:schemeClr>
              </a:solidFill>
            </p:spPr>
            <p:txBody>
              <a:bodyPr wrap="square" rtlCol="0">
                <a:spAutoFit/>
              </a:bodyPr>
              <a:lstStyle/>
              <a:p>
                <a:pPr>
                  <a:spcBef>
                    <a:spcPts val="600"/>
                  </a:spcBef>
                  <a:spcAft>
                    <a:spcPts val="300"/>
                  </a:spcAft>
                </a:pPr>
                <a:r>
                  <a:rPr lang="zh-CN" altLang="en-US" sz="1600" b="1">
                    <a:solidFill>
                      <a:schemeClr val="accent2">
                        <a:lumMod val="50000"/>
                      </a:schemeClr>
                    </a:solidFill>
                  </a:rPr>
                  <a:t>例如，对于公式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𝑸</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rgbClr val="002060"/>
                    </a:solidFill>
                  </a:rPr>
                  <a:t>与</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rPr>
                  <a:t>逻辑等值的一个前束合取范式是</a:t>
                </a:r>
                <a14:m>
                  <m:oMath xmlns:m="http://schemas.openxmlformats.org/officeDocument/2006/math">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𝒗</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𝑷</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𝑸</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𝒗</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e>
                    </m:d>
                  </m:oMath>
                </a14:m>
                <a:endParaRPr lang="en-US" altLang="zh-CN" sz="1400" b="1">
                  <a:solidFill>
                    <a:srgbClr val="002060"/>
                  </a:solidFill>
                </a:endParaRPr>
              </a:p>
              <a:p>
                <a:pPr>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400" b="1" i="1" smtClean="0">
                          <a:solidFill>
                            <a:srgbClr val="002060"/>
                          </a:solidFill>
                          <a:latin typeface="Cambria Math" panose="02040503050406030204" pitchFamily="18" charset="0"/>
                        </a:rPr>
                        <m:t>𝒔</m:t>
                      </m:r>
                      <m:d>
                        <m:dPr>
                          <m:ctrlPr>
                            <a:rPr lang="en-US" altLang="zh-CN" sz="1400" b="1" i="1" smtClean="0">
                              <a:solidFill>
                                <a:srgbClr val="002060"/>
                              </a:solidFill>
                              <a:latin typeface="Cambria Math" panose="02040503050406030204" pitchFamily="18" charset="0"/>
                            </a:rPr>
                          </m:ctrlPr>
                        </m:dPr>
                        <m:e>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𝒗</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𝑷</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𝑸</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𝒗</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e>
                      </m:d>
                    </m:oMath>
                  </m:oMathPara>
                </a14:m>
                <a:endParaRPr lang="en-US" altLang="zh-CN" sz="1400" b="1">
                  <a:solidFill>
                    <a:srgbClr val="002060"/>
                  </a:solidFill>
                </a:endParaRPr>
              </a:p>
              <a:p>
                <a:pPr>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400" b="1" i="1" smtClean="0">
                          <a:solidFill>
                            <a:srgbClr val="002060"/>
                          </a:solidFill>
                          <a:latin typeface="Cambria Math" panose="02040503050406030204" pitchFamily="18" charset="0"/>
                        </a:rPr>
                        <m:t>𝒔</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𝒔</m:t>
                          </m:r>
                          <m:d>
                            <m:dPr>
                              <m:ctrlPr>
                                <a:rPr lang="en-US" altLang="zh-CN" sz="1400" b="1" i="1" smtClean="0">
                                  <a:solidFill>
                                    <a:srgbClr val="002060"/>
                                  </a:solidFill>
                                  <a:latin typeface="Cambria Math" panose="02040503050406030204" pitchFamily="18" charset="0"/>
                                </a:rPr>
                              </m:ctrlPr>
                            </m:dPr>
                            <m:e>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e>
                          </m:d>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𝒖</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𝑷</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𝑸</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𝒇</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𝒖</m:t>
                                  </m:r>
                                </m:e>
                              </m:d>
                              <m:r>
                                <a:rPr lang="en-US" altLang="zh-CN" sz="1400" b="1" i="1" smtClean="0">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e>
                      </m:d>
                    </m:oMath>
                  </m:oMathPara>
                </a14:m>
                <a:endParaRPr lang="en-US" altLang="zh-CN" sz="1400" b="1">
                  <a:solidFill>
                    <a:srgbClr val="002060"/>
                  </a:solidFill>
                </a:endParaRPr>
              </a:p>
              <a:p>
                <a:pPr marL="285750" indent="-285750">
                  <a:spcBef>
                    <a:spcPts val="600"/>
                  </a:spcBef>
                  <a:spcAft>
                    <a:spcPts val="300"/>
                  </a:spcAft>
                  <a:buFont typeface="Arial" panose="020B0604020202020204" pitchFamily="34" charset="0"/>
                  <a:buChar char="•"/>
                </a:pPr>
                <a:r>
                  <a:rPr lang="zh-CN" altLang="en-US" sz="1400" b="1">
                    <a:solidFill>
                      <a:srgbClr val="002060"/>
                    </a:solidFill>
                  </a:rPr>
                  <a:t>这里</a:t>
                </a:r>
                <a14:m>
                  <m:oMath xmlns:m="http://schemas.openxmlformats.org/officeDocument/2006/math">
                    <m:r>
                      <a:rPr lang="en-US" altLang="zh-CN" sz="1400" b="1" i="1" smtClean="0">
                        <a:solidFill>
                          <a:srgbClr val="002060"/>
                        </a:solidFill>
                        <a:latin typeface="Cambria Math" panose="02040503050406030204" pitchFamily="18" charset="0"/>
                      </a:rPr>
                      <m:t>𝒔</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𝒔</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oMath>
                </a14:m>
                <a:r>
                  <a:rPr lang="zh-CN" altLang="en-US" sz="1400" b="1">
                    <a:solidFill>
                      <a:srgbClr val="002060"/>
                    </a:solidFill>
                  </a:rPr>
                  <a:t>就是一个斯科伦范式</a:t>
                </a:r>
                <a:endParaRPr lang="en-US" altLang="zh-CN" sz="1400" b="1">
                  <a:solidFill>
                    <a:srgbClr val="002060"/>
                  </a:solidFill>
                </a:endParaRPr>
              </a:p>
              <a:p>
                <a:pPr>
                  <a:spcBef>
                    <a:spcPts val="600"/>
                  </a:spcBef>
                  <a:spcAft>
                    <a:spcPts val="300"/>
                  </a:spcAft>
                </a:pPr>
                <a:r>
                  <a:rPr lang="zh-CN" altLang="en-US" sz="1600" b="1">
                    <a:solidFill>
                      <a:schemeClr val="accent2">
                        <a:lumMod val="50000"/>
                      </a:schemeClr>
                    </a:solidFill>
                  </a:rPr>
                  <a:t>因此对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做斯科伦化后得到一个公式是</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𝑺</m:t>
                        </m:r>
                      </m:sup>
                    </m:sSup>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𝒖</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𝑷</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𝒄</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𝒛</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𝑸</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𝒖</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𝒇</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𝒖</m:t>
                                </m:r>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𝒛</m:t>
                            </m:r>
                          </m:e>
                        </m:d>
                      </m:e>
                    </m:d>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3251722-EC30-4236-A247-02318AE7E90E}"/>
                  </a:ext>
                </a:extLst>
              </p:cNvPr>
              <p:cNvSpPr txBox="1">
                <a:spLocks noRot="1" noChangeAspect="1" noMove="1" noResize="1" noEditPoints="1" noAdjustHandles="1" noChangeArrowheads="1" noChangeShapeType="1" noTextEdit="1"/>
              </p:cNvSpPr>
              <p:nvPr/>
            </p:nvSpPr>
            <p:spPr>
              <a:xfrm>
                <a:off x="547268" y="2507145"/>
                <a:ext cx="7264889" cy="2016321"/>
              </a:xfrm>
              <a:prstGeom prst="rect">
                <a:avLst/>
              </a:prstGeom>
              <a:blipFill>
                <a:blip r:embed="rId2"/>
                <a:stretch>
                  <a:fillRect l="-503" b="-2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878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一阶逻辑公式的范式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斯科伦化的意义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CA2A6B8-1B9C-4C6B-A9E8-88B0CE38E3F0}"/>
                  </a:ext>
                </a:extLst>
              </p:cNvPr>
              <p:cNvSpPr txBox="1"/>
              <p:nvPr/>
            </p:nvSpPr>
            <p:spPr>
              <a:xfrm>
                <a:off x="839853" y="797557"/>
                <a:ext cx="7464287" cy="735266"/>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是任意一阶逻辑公式，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𝑺</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的斯科伦化，则</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是可满足式当且仅当</a:t>
                </a:r>
                <a14:m>
                  <m:oMath xmlns:m="http://schemas.openxmlformats.org/officeDocument/2006/math">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𝑨</m:t>
                        </m:r>
                      </m:e>
                      <m:sup>
                        <m:r>
                          <a:rPr lang="en-US" altLang="zh-CN" b="1" i="1" smtClean="0">
                            <a:solidFill>
                              <a:srgbClr val="C00000"/>
                            </a:solidFill>
                            <a:latin typeface="Cambria Math" panose="02040503050406030204" pitchFamily="18" charset="0"/>
                          </a:rPr>
                          <m:t>𝑺</m:t>
                        </m:r>
                      </m:sup>
                    </m:sSup>
                  </m:oMath>
                </a14:m>
                <a:r>
                  <a:rPr lang="zh-CN" altLang="en-US" b="1">
                    <a:solidFill>
                      <a:srgbClr val="C00000"/>
                    </a:solidFill>
                  </a:rPr>
                  <a:t>是可满足式</a:t>
                </a:r>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BCA2A6B8-1B9C-4C6B-A9E8-88B0CE38E3F0}"/>
                  </a:ext>
                </a:extLst>
              </p:cNvPr>
              <p:cNvSpPr txBox="1">
                <a:spLocks noRot="1" noChangeAspect="1" noMove="1" noResize="1" noEditPoints="1" noAdjustHandles="1" noChangeArrowheads="1" noChangeShapeType="1" noTextEdit="1"/>
              </p:cNvSpPr>
              <p:nvPr/>
            </p:nvSpPr>
            <p:spPr>
              <a:xfrm>
                <a:off x="839853" y="797557"/>
                <a:ext cx="7464287" cy="735266"/>
              </a:xfrm>
              <a:prstGeom prst="rect">
                <a:avLst/>
              </a:prstGeom>
              <a:blipFill>
                <a:blip r:embed="rId2"/>
                <a:stretch>
                  <a:fillRect l="-735" r="-654"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9500012-E1E7-419A-A916-F2E5A04CF53C}"/>
                  </a:ext>
                </a:extLst>
              </p:cNvPr>
              <p:cNvSpPr txBox="1"/>
              <p:nvPr/>
            </p:nvSpPr>
            <p:spPr>
              <a:xfrm>
                <a:off x="839853" y="1676787"/>
                <a:ext cx="6872912" cy="1045286"/>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对于公式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𝑸</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rgbClr val="002060"/>
                    </a:solidFill>
                  </a:rPr>
                  <a:t>与</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rPr>
                  <a:t>逻辑等值的一个前束合取范式是</a:t>
                </a:r>
                <a14:m>
                  <m:oMath xmlns:m="http://schemas.openxmlformats.org/officeDocument/2006/math">
                    <m:sSup>
                      <m:sSupPr>
                        <m:ctrlPr>
                          <a:rPr lang="en-US" altLang="zh-CN" sz="1400" b="1" i="1" smtClean="0">
                            <a:solidFill>
                              <a:srgbClr val="002060"/>
                            </a:solidFill>
                            <a:latin typeface="Cambria Math" panose="02040503050406030204" pitchFamily="18" charset="0"/>
                          </a:rPr>
                        </m:ctrlPr>
                      </m:sSupPr>
                      <m:e>
                        <m:r>
                          <a:rPr lang="en-US" altLang="zh-CN" sz="1400" b="1" i="1" smtClean="0">
                            <a:solidFill>
                              <a:srgbClr val="002060"/>
                            </a:solidFill>
                            <a:latin typeface="Cambria Math" panose="02040503050406030204" pitchFamily="18" charset="0"/>
                          </a:rPr>
                          <m:t>𝑨</m:t>
                        </m:r>
                      </m:e>
                      <m:sup>
                        <m:r>
                          <a:rPr lang="en-US" altLang="zh-CN" sz="1400" b="1" i="1" smtClean="0">
                            <a:solidFill>
                              <a:srgbClr val="002060"/>
                            </a:solidFill>
                            <a:latin typeface="Cambria Math" panose="02040503050406030204" pitchFamily="18" charset="0"/>
                          </a:rPr>
                          <m:t>′</m:t>
                        </m:r>
                      </m:sup>
                    </m:sSup>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𝒗</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𝑷</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𝑸</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𝒖</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𝒗</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𝒛</m:t>
                            </m:r>
                          </m:e>
                        </m:d>
                      </m:e>
                    </m:d>
                  </m:oMath>
                </a14:m>
                <a:endParaRPr lang="en-US" altLang="zh-CN" sz="1400" b="1">
                  <a:solidFill>
                    <a:srgbClr val="002060"/>
                  </a:solidFill>
                </a:endParaRPr>
              </a:p>
              <a:p>
                <a:pPr>
                  <a:spcBef>
                    <a:spcPts val="600"/>
                  </a:spcBef>
                </a:pPr>
                <a:r>
                  <a:rPr lang="zh-CN" altLang="en-US" sz="1600" b="1">
                    <a:solidFill>
                      <a:schemeClr val="accent2">
                        <a:lumMod val="50000"/>
                      </a:schemeClr>
                    </a:solidFill>
                  </a:rPr>
                  <a:t>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做斯科伦化后得到一个公式是</a:t>
                </a:r>
                <a14:m>
                  <m:oMath xmlns:m="http://schemas.openxmlformats.org/officeDocument/2006/math">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𝑺</m:t>
                        </m:r>
                      </m:sup>
                    </m:sSup>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𝒖</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𝑷</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𝒄</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𝒛</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𝑸</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𝒖</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𝒇</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𝒚</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𝒖</m:t>
                                </m:r>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𝒛</m:t>
                            </m:r>
                          </m:e>
                        </m:d>
                      </m:e>
                    </m:d>
                  </m:oMath>
                </a14:m>
                <a:endParaRPr lang="en-US" altLang="zh-CN" sz="16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49500012-E1E7-419A-A916-F2E5A04CF53C}"/>
                  </a:ext>
                </a:extLst>
              </p:cNvPr>
              <p:cNvSpPr txBox="1">
                <a:spLocks noRot="1" noChangeAspect="1" noMove="1" noResize="1" noEditPoints="1" noAdjustHandles="1" noChangeArrowheads="1" noChangeShapeType="1" noTextEdit="1"/>
              </p:cNvSpPr>
              <p:nvPr/>
            </p:nvSpPr>
            <p:spPr>
              <a:xfrm>
                <a:off x="839853" y="1676787"/>
                <a:ext cx="6872912" cy="1045286"/>
              </a:xfrm>
              <a:prstGeom prst="rect">
                <a:avLst/>
              </a:prstGeom>
              <a:blipFill>
                <a:blip r:embed="rId3"/>
                <a:stretch>
                  <a:fillRect l="-532" b="-52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C08402E-7F87-4634-B39B-F85EF357E813}"/>
                  </a:ext>
                </a:extLst>
              </p:cNvPr>
              <p:cNvSpPr txBox="1"/>
              <p:nvPr/>
            </p:nvSpPr>
            <p:spPr>
              <a:xfrm>
                <a:off x="839853" y="2839323"/>
                <a:ext cx="7464287" cy="1768369"/>
              </a:xfrm>
              <a:prstGeom prst="rect">
                <a:avLst/>
              </a:prstGeom>
              <a:solidFill>
                <a:schemeClr val="accent6">
                  <a:lumMod val="20000"/>
                  <a:lumOff val="80000"/>
                </a:schemeClr>
              </a:solidFill>
            </p:spPr>
            <p:txBody>
              <a:bodyPr wrap="square" rtlCol="0">
                <a:spAutoFit/>
              </a:bodyPr>
              <a:lstStyle/>
              <a:p>
                <a:pPr marL="171450" indent="-171450">
                  <a:lnSpc>
                    <a:spcPts val="18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是可满足式当且仅当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是可满足式，这当且仅当存在解释</a:t>
                </a:r>
                <a14:m>
                  <m:oMath xmlns:m="http://schemas.openxmlformats.org/officeDocument/2006/math">
                    <m:r>
                      <a:rPr lang="zh-CN" altLang="en-US" sz="1200" b="1" i="1" smtClean="0">
                        <a:solidFill>
                          <a:schemeClr val="accent2">
                            <a:lumMod val="50000"/>
                          </a:schemeClr>
                        </a:solidFill>
                        <a:latin typeface="Cambria Math" panose="02040503050406030204" pitchFamily="18" charset="0"/>
                      </a:rPr>
                      <m:t>𝓜</m:t>
                    </m:r>
                  </m:oMath>
                </a14:m>
                <a:r>
                  <a:rPr lang="zh-CN" altLang="en-US" sz="1200" b="1">
                    <a:solidFill>
                      <a:schemeClr val="accent2">
                        <a:lumMod val="50000"/>
                      </a:schemeClr>
                    </a:solidFill>
                  </a:rPr>
                  <a:t>及个体变量指派函数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使得存在论域元素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oMath>
                </a14:m>
                <a:r>
                  <a:rPr lang="zh-CN" altLang="en-US" sz="1200" b="1">
                    <a:solidFill>
                      <a:schemeClr val="accent2">
                        <a:lumMod val="50000"/>
                      </a:schemeClr>
                    </a:solidFill>
                  </a:rPr>
                  <a:t>，且对任意论域元素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和对任意论域元素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𝟑</m:t>
                        </m:r>
                      </m:sub>
                    </m:sSub>
                  </m:oMath>
                </a14:m>
                <a:r>
                  <a:rPr lang="zh-CN" altLang="en-US" sz="1200" b="1">
                    <a:solidFill>
                      <a:schemeClr val="accent2">
                        <a:lumMod val="50000"/>
                      </a:schemeClr>
                    </a:solidFill>
                  </a:rPr>
                  <a:t>使得</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𝑷</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𝒛</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𝑸</m:t>
                    </m:r>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𝟑</m:t>
                        </m:r>
                      </m:sub>
                    </m:sSub>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𝝈</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𝒛</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为真，这样可构造一个解释</a:t>
                </a:r>
                <a14:m>
                  <m:oMath xmlns:m="http://schemas.openxmlformats.org/officeDocument/2006/math">
                    <m:r>
                      <a:rPr lang="zh-CN" altLang="en-US" sz="1200" b="1" i="1">
                        <a:solidFill>
                          <a:schemeClr val="accent2">
                            <a:lumMod val="50000"/>
                          </a:schemeClr>
                        </a:solidFill>
                        <a:latin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，解释</a:t>
                </a:r>
                <a14:m>
                  <m:oMath xmlns:m="http://schemas.openxmlformats.org/officeDocument/2006/math">
                    <m:r>
                      <a:rPr lang="zh-CN" altLang="en-US" sz="1200" b="1" i="1">
                        <a:solidFill>
                          <a:schemeClr val="accent2">
                            <a:lumMod val="50000"/>
                          </a:schemeClr>
                        </a:solidFill>
                        <a:latin typeface="Cambria Math" panose="02040503050406030204" pitchFamily="18" charset="0"/>
                      </a:rPr>
                      <m:t>𝓜</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的论域与解释</a:t>
                </a:r>
                <a14:m>
                  <m:oMath xmlns:m="http://schemas.openxmlformats.org/officeDocument/2006/math">
                    <m:r>
                      <a:rPr lang="zh-CN" altLang="en-US" sz="1200" b="1" i="1">
                        <a:solidFill>
                          <a:schemeClr val="accent2">
                            <a:lumMod val="50000"/>
                          </a:schemeClr>
                        </a:solidFill>
                        <a:latin typeface="Cambria Math" panose="02040503050406030204" pitchFamily="18" charset="0"/>
                      </a:rPr>
                      <m:t>𝓜</m:t>
                    </m:r>
                  </m:oMath>
                </a14:m>
                <a:r>
                  <a:rPr lang="zh-CN" altLang="en-US" sz="1200" b="1">
                    <a:solidFill>
                      <a:schemeClr val="accent2">
                        <a:lumMod val="50000"/>
                      </a:schemeClr>
                    </a:solidFill>
                  </a:rPr>
                  <a:t>的论域相同，并将新的常量符号</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𝒄</m:t>
                    </m:r>
                  </m:oMath>
                </a14:m>
                <a:r>
                  <a:rPr lang="zh-CN" altLang="en-US" sz="1200" b="1">
                    <a:solidFill>
                      <a:schemeClr val="accent2">
                        <a:lumMod val="50000"/>
                      </a:schemeClr>
                    </a:solidFill>
                  </a:rPr>
                  <a:t>解释为</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𝟎</m:t>
                        </m:r>
                      </m:sub>
                    </m:sSub>
                  </m:oMath>
                </a14:m>
                <a:r>
                  <a:rPr lang="zh-CN" altLang="en-US" sz="1200" b="1">
                    <a:solidFill>
                      <a:schemeClr val="accent2">
                        <a:lumMod val="50000"/>
                      </a:schemeClr>
                    </a:solidFill>
                  </a:rPr>
                  <a:t>，函数符号</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𝒇</m:t>
                    </m:r>
                  </m:oMath>
                </a14:m>
                <a:r>
                  <a:rPr lang="zh-CN" altLang="en-US" sz="1200" b="1">
                    <a:solidFill>
                      <a:schemeClr val="accent2">
                        <a:lumMod val="50000"/>
                      </a:schemeClr>
                    </a:solidFill>
                  </a:rPr>
                  <a:t>解释为论域上的二元函数</a:t>
                </a:r>
                <a14:m>
                  <m:oMath xmlns:m="http://schemas.openxmlformats.org/officeDocument/2006/math">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𝒇</m:t>
                        </m:r>
                      </m:e>
                    </m:d>
                  </m:oMath>
                </a14:m>
                <a:r>
                  <a:rPr lang="zh-CN" altLang="en-US" sz="1200" b="1">
                    <a:solidFill>
                      <a:schemeClr val="accent2">
                        <a:lumMod val="50000"/>
                      </a:schemeClr>
                    </a:solidFill>
                  </a:rPr>
                  <a:t>，由于对论域任意元素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都存在</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𝟑</m:t>
                        </m:r>
                      </m:sub>
                    </m:sSub>
                  </m:oMath>
                </a14:m>
                <a:r>
                  <a:rPr lang="zh-CN" altLang="en-US" sz="1200" b="1">
                    <a:solidFill>
                      <a:schemeClr val="accent2">
                        <a:lumMod val="50000"/>
                      </a:schemeClr>
                    </a:solidFill>
                  </a:rPr>
                  <a:t>，因此对论域任意元素</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oMath>
                </a14:m>
                <a:r>
                  <a:rPr lang="zh-CN" altLang="en-US" sz="1200" b="1">
                    <a:solidFill>
                      <a:schemeClr val="accent2">
                        <a:lumMod val="50000"/>
                      </a:schemeClr>
                    </a:solidFill>
                  </a:rPr>
                  <a:t>和</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oMath>
                </a14:m>
                <a:r>
                  <a:rPr lang="zh-CN" altLang="en-US" sz="1200" b="1">
                    <a:solidFill>
                      <a:schemeClr val="accent2">
                        <a:lumMod val="50000"/>
                      </a:schemeClr>
                    </a:solidFill>
                  </a:rPr>
                  <a:t>，该二元函数</a:t>
                </a:r>
                <a14:m>
                  <m:oMath xmlns:m="http://schemas.openxmlformats.org/officeDocument/2006/math">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𝒇</m:t>
                        </m:r>
                      </m:e>
                    </m:d>
                    <m:d>
                      <m:dPr>
                        <m:ctrlPr>
                          <a:rPr lang="en-US" altLang="zh-CN" sz="1200" b="1" i="1" smtClean="0">
                            <a:solidFill>
                              <a:schemeClr val="accent2">
                                <a:lumMod val="50000"/>
                              </a:schemeClr>
                            </a:solidFill>
                            <a:latin typeface="Cambria Math" panose="02040503050406030204" pitchFamily="18" charset="0"/>
                          </a:rPr>
                        </m:ctrlPr>
                      </m:dPr>
                      <m:e>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𝟏</m:t>
                            </m:r>
                          </m:sub>
                        </m:sSub>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𝟐</m:t>
                            </m:r>
                          </m:sub>
                        </m:sSub>
                      </m:e>
                    </m:d>
                    <m:r>
                      <a:rPr lang="en-US" altLang="zh-CN" sz="1200" b="1" i="1" smtClean="0">
                        <a:solidFill>
                          <a:schemeClr val="accent2">
                            <a:lumMod val="50000"/>
                          </a:schemeClr>
                        </a:solidFill>
                        <a:latin typeface="Cambria Math" panose="02040503050406030204" pitchFamily="18" charset="0"/>
                      </a:rPr>
                      <m:t>=</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𝒅</m:t>
                        </m:r>
                      </m:e>
                      <m:sub>
                        <m:r>
                          <a:rPr lang="en-US" altLang="zh-CN" sz="1200" b="1" i="1" smtClean="0">
                            <a:solidFill>
                              <a:schemeClr val="accent2">
                                <a:lumMod val="50000"/>
                              </a:schemeClr>
                            </a:solidFill>
                            <a:latin typeface="Cambria Math" panose="02040503050406030204" pitchFamily="18" charset="0"/>
                          </a:rPr>
                          <m:t>𝟑</m:t>
                        </m:r>
                      </m:sub>
                    </m:sSub>
                  </m:oMath>
                </a14:m>
                <a:r>
                  <a:rPr lang="zh-CN" altLang="en-US" sz="1200" b="1">
                    <a:solidFill>
                      <a:schemeClr val="accent2">
                        <a:lumMod val="50000"/>
                      </a:schemeClr>
                    </a:solidFill>
                  </a:rPr>
                  <a:t>（如果存在多个，则选其中一个），显然在解释</a:t>
                </a:r>
                <a14:m>
                  <m:oMath xmlns:m="http://schemas.openxmlformats.org/officeDocument/2006/math">
                    <m:r>
                      <a:rPr lang="zh-CN" altLang="en-US" sz="1200" b="1" i="1">
                        <a:solidFill>
                          <a:schemeClr val="accent2">
                            <a:lumMod val="50000"/>
                          </a:schemeClr>
                        </a:solidFill>
                        <a:latin typeface="Cambria Math" panose="02040503050406030204" pitchFamily="18" charset="0"/>
                      </a:rPr>
                      <m:t>𝓜</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𝝈</m:t>
                    </m:r>
                  </m:oMath>
                </a14:m>
                <a:r>
                  <a:rPr lang="zh-CN" altLang="en-US" sz="1200" b="1">
                    <a:solidFill>
                      <a:schemeClr val="accent2">
                        <a:lumMod val="50000"/>
                      </a:schemeClr>
                    </a:solidFill>
                  </a:rPr>
                  <a:t>下</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𝑺</m:t>
                        </m:r>
                      </m:sup>
                    </m:sSup>
                  </m:oMath>
                </a14:m>
                <a:r>
                  <a:rPr lang="zh-CN" altLang="en-US" sz="1200" b="1">
                    <a:solidFill>
                      <a:schemeClr val="accent2">
                        <a:lumMod val="50000"/>
                      </a:schemeClr>
                    </a:solidFill>
                  </a:rPr>
                  <a:t>的真值也为真。</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反之，若存在解释和个体变量指派函数使得</a:t>
                </a:r>
                <a14:m>
                  <m:oMath xmlns:m="http://schemas.openxmlformats.org/officeDocument/2006/math">
                    <m:sSup>
                      <m:sSupPr>
                        <m:ctrlPr>
                          <a:rPr lang="en-US" altLang="zh-CN" sz="1200" b="1" i="1" smtClean="0">
                            <a:solidFill>
                              <a:schemeClr val="accent2">
                                <a:lumMod val="50000"/>
                              </a:schemeClr>
                            </a:solidFill>
                            <a:latin typeface="Cambria Math" panose="02040503050406030204" pitchFamily="18" charset="0"/>
                          </a:rPr>
                        </m:ctrlPr>
                      </m:sSupPr>
                      <m:e>
                        <m:r>
                          <a:rPr lang="en-US" altLang="zh-CN" sz="1200" b="1" i="1" smtClean="0">
                            <a:solidFill>
                              <a:schemeClr val="accent2">
                                <a:lumMod val="50000"/>
                              </a:schemeClr>
                            </a:solidFill>
                            <a:latin typeface="Cambria Math" panose="02040503050406030204" pitchFamily="18" charset="0"/>
                          </a:rPr>
                          <m:t>𝑨</m:t>
                        </m:r>
                      </m:e>
                      <m:sup>
                        <m:r>
                          <a:rPr lang="en-US" altLang="zh-CN" sz="1200" b="1" i="1" smtClean="0">
                            <a:solidFill>
                              <a:schemeClr val="accent2">
                                <a:lumMod val="50000"/>
                              </a:schemeClr>
                            </a:solidFill>
                            <a:latin typeface="Cambria Math" panose="02040503050406030204" pitchFamily="18" charset="0"/>
                          </a:rPr>
                          <m:t>𝑺</m:t>
                        </m:r>
                      </m:sup>
                    </m:sSup>
                  </m:oMath>
                </a14:m>
                <a:r>
                  <a:rPr lang="zh-CN" altLang="en-US" sz="1200" b="1">
                    <a:solidFill>
                      <a:schemeClr val="accent2">
                        <a:lumMod val="50000"/>
                      </a:schemeClr>
                    </a:solidFill>
                  </a:rPr>
                  <a:t>的真值为真，则显然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在该解释和个体变量指派函数下的真值也为真</a:t>
                </a:r>
              </a:p>
            </p:txBody>
          </p:sp>
        </mc:Choice>
        <mc:Fallback>
          <p:sp>
            <p:nvSpPr>
              <p:cNvPr id="3" name="文本框 2">
                <a:extLst>
                  <a:ext uri="{FF2B5EF4-FFF2-40B4-BE49-F238E27FC236}">
                    <a16:creationId xmlns:a16="http://schemas.microsoft.com/office/drawing/2014/main" id="{BC08402E-7F87-4634-B39B-F85EF357E813}"/>
                  </a:ext>
                </a:extLst>
              </p:cNvPr>
              <p:cNvSpPr txBox="1">
                <a:spLocks noRot="1" noChangeAspect="1" noMove="1" noResize="1" noEditPoints="1" noAdjustHandles="1" noChangeArrowheads="1" noChangeShapeType="1" noTextEdit="1"/>
              </p:cNvSpPr>
              <p:nvPr/>
            </p:nvSpPr>
            <p:spPr>
              <a:xfrm>
                <a:off x="839853" y="2839323"/>
                <a:ext cx="7464287" cy="1768369"/>
              </a:xfrm>
              <a:prstGeom prst="rect">
                <a:avLst/>
              </a:prstGeom>
              <a:blipFill>
                <a:blip r:embed="rId4"/>
                <a:stretch>
                  <a:fillRect b="-20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425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3550298"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一阶逻辑公式的等值</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一阶逻辑公式的范式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一阶逻辑消解原理举例</a:t>
            </a:r>
            <a:r>
              <a:rPr lang="en-US" altLang="zh-CN" sz="2400" b="1" baseline="30000">
                <a:solidFill>
                  <a:schemeClr val="accent6">
                    <a:lumMod val="50000"/>
                  </a:schemeClr>
                </a:solidFill>
                <a:latin typeface="仿宋" panose="02010609060101010101" pitchFamily="49" charset="-122"/>
                <a:ea typeface="仿宋" panose="02010609060101010101" pitchFamily="49" charset="-122"/>
              </a:rPr>
              <a:t>*</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8333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命题逻辑的消解规则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FEAEE00-EEF1-464A-A8D4-76C46008F5D6}"/>
                  </a:ext>
                </a:extLst>
              </p:cNvPr>
              <p:cNvSpPr txBox="1"/>
              <p:nvPr/>
            </p:nvSpPr>
            <p:spPr>
              <a:xfrm>
                <a:off x="727944" y="890078"/>
                <a:ext cx="7688112" cy="1358257"/>
              </a:xfrm>
              <a:prstGeom prst="rect">
                <a:avLst/>
              </a:prstGeom>
              <a:solidFill>
                <a:schemeClr val="accent2">
                  <a:lumMod val="20000"/>
                  <a:lumOff val="80000"/>
                </a:schemeClr>
              </a:solidFill>
            </p:spPr>
            <p:txBody>
              <a:bodyPr wrap="square" rtlCol="0">
                <a:spAutoFit/>
              </a:bodyPr>
              <a:lstStyle/>
              <a:p>
                <a:pPr algn="ctr">
                  <a:lnSpc>
                    <a:spcPts val="2200"/>
                  </a:lnSpc>
                  <a:spcBef>
                    <a:spcPts val="600"/>
                  </a:spcBef>
                </a:pPr>
                <a:r>
                  <a:rPr lang="zh-CN" altLang="en-US" b="1">
                    <a:solidFill>
                      <a:srgbClr val="C00000"/>
                    </a:solidFill>
                  </a:rPr>
                  <a:t>消解规则</a:t>
                </a:r>
                <a:endParaRPr lang="en-US" altLang="zh-CN" b="1">
                  <a:solidFill>
                    <a:srgbClr val="C00000"/>
                  </a:solidFill>
                </a:endParaRPr>
              </a:p>
              <a:p>
                <a:pPr>
                  <a:lnSpc>
                    <a:spcPts val="2200"/>
                  </a:lnSpc>
                  <a:spcBef>
                    <a:spcPts val="600"/>
                  </a:spcBef>
                </a:pPr>
                <a:r>
                  <a:rPr lang="zh-CN" altLang="en-US" sz="1600" b="1">
                    <a:solidFill>
                      <a:schemeClr val="accent2">
                        <a:lumMod val="50000"/>
                      </a:schemeClr>
                    </a:solidFill>
                  </a:rPr>
                  <a:t>设</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是两个用集合形式表示的子句，如果存在原子命题</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，则称子句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为子句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的</a:t>
                </a:r>
                <a:r>
                  <a:rPr lang="zh-CN" altLang="en-US" sz="1600" b="1">
                    <a:solidFill>
                      <a:srgbClr val="C00000"/>
                    </a:solidFill>
                  </a:rPr>
                  <a:t>消解式</a:t>
                </a:r>
                <a:r>
                  <a:rPr lang="en-US" altLang="zh-CN" sz="1600" b="1">
                    <a:solidFill>
                      <a:schemeClr val="accent2">
                        <a:lumMod val="50000"/>
                      </a:schemeClr>
                    </a:solidFill>
                  </a:rPr>
                  <a:t>(resolvent)</a:t>
                </a: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𝟏</m:t>
                        </m:r>
                      </m:sub>
                    </m:sSub>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𝟐</m:t>
                        </m:r>
                      </m:sub>
                    </m:sSub>
                  </m:oMath>
                </a14:m>
                <a:r>
                  <a:rPr lang="zh-CN" altLang="en-US" sz="1600" b="1">
                    <a:solidFill>
                      <a:srgbClr val="002060"/>
                    </a:solidFill>
                    <a:latin typeface="楷体" panose="02010609060101010101" pitchFamily="49" charset="-122"/>
                    <a:ea typeface="楷体" panose="02010609060101010101" pitchFamily="49" charset="-122"/>
                  </a:rPr>
                  <a:t>得到它们的消解式</a:t>
                </a:r>
                <a14:m>
                  <m:oMath xmlns:m="http://schemas.openxmlformats.org/officeDocument/2006/math">
                    <m:r>
                      <a:rPr lang="en-US" altLang="zh-CN" sz="1600" b="1" i="1" smtClean="0">
                        <a:solidFill>
                          <a:srgbClr val="002060"/>
                        </a:solidFill>
                        <a:latin typeface="Cambria Math" panose="02040503050406030204" pitchFamily="18" charset="0"/>
                      </a:rPr>
                      <m:t>𝑹</m:t>
                    </m:r>
                  </m:oMath>
                </a14:m>
                <a:r>
                  <a:rPr lang="zh-CN" altLang="en-US" sz="1600" b="1">
                    <a:solidFill>
                      <a:srgbClr val="002060"/>
                    </a:solidFill>
                    <a:latin typeface="楷体" panose="02010609060101010101" pitchFamily="49" charset="-122"/>
                    <a:ea typeface="楷体" panose="02010609060101010101" pitchFamily="49" charset="-122"/>
                  </a:rPr>
                  <a:t>的方法称为</a:t>
                </a:r>
                <a:r>
                  <a:rPr lang="zh-CN" altLang="en-US" sz="1600" b="1">
                    <a:solidFill>
                      <a:srgbClr val="C00000"/>
                    </a:solidFill>
                  </a:rPr>
                  <a:t>消解规则</a:t>
                </a:r>
              </a:p>
            </p:txBody>
          </p:sp>
        </mc:Choice>
        <mc:Fallback>
          <p:sp>
            <p:nvSpPr>
              <p:cNvPr id="8" name="文本框 7">
                <a:extLst>
                  <a:ext uri="{FF2B5EF4-FFF2-40B4-BE49-F238E27FC236}">
                    <a16:creationId xmlns:a16="http://schemas.microsoft.com/office/drawing/2014/main" id="{7FEAEE00-EEF1-464A-A8D4-76C46008F5D6}"/>
                  </a:ext>
                </a:extLst>
              </p:cNvPr>
              <p:cNvSpPr txBox="1">
                <a:spLocks noRot="1" noChangeAspect="1" noMove="1" noResize="1" noEditPoints="1" noAdjustHandles="1" noChangeArrowheads="1" noChangeShapeType="1" noTextEdit="1"/>
              </p:cNvSpPr>
              <p:nvPr/>
            </p:nvSpPr>
            <p:spPr>
              <a:xfrm>
                <a:off x="727944" y="890078"/>
                <a:ext cx="7688112" cy="1358257"/>
              </a:xfrm>
              <a:prstGeom prst="rect">
                <a:avLst/>
              </a:prstGeom>
              <a:blipFill>
                <a:blip r:embed="rId2"/>
                <a:stretch>
                  <a:fillRect l="-396" t="-2691" r="-3011" b="-49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38C8AC5-375B-4023-958D-7868704F67D6}"/>
                  </a:ext>
                </a:extLst>
              </p:cNvPr>
              <p:cNvSpPr txBox="1"/>
              <p:nvPr/>
            </p:nvSpPr>
            <p:spPr>
              <a:xfrm>
                <a:off x="727944" y="2491859"/>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𝑪</m:t>
                          </m:r>
                        </m:e>
                        <m:sub>
                          <m:r>
                            <a:rPr lang="en-US" altLang="zh-CN" b="1" i="1" smtClean="0">
                              <a:solidFill>
                                <a:srgbClr val="002060"/>
                              </a:solidFill>
                              <a:latin typeface="Cambria Math" panose="02040503050406030204" pitchFamily="18" charset="0"/>
                            </a:rPr>
                            <m:t>𝟏</m:t>
                          </m:r>
                        </m:sub>
                      </m:sSub>
                    </m:oMath>
                  </m:oMathPara>
                </a14:m>
                <a:endParaRPr lang="zh-CN" altLang="en-US" b="1">
                  <a:solidFill>
                    <a:srgbClr val="002060"/>
                  </a:solidFill>
                </a:endParaRPr>
              </a:p>
            </p:txBody>
          </p:sp>
        </mc:Choice>
        <mc:Fallback>
          <p:sp>
            <p:nvSpPr>
              <p:cNvPr id="9" name="文本框 8">
                <a:extLst>
                  <a:ext uri="{FF2B5EF4-FFF2-40B4-BE49-F238E27FC236}">
                    <a16:creationId xmlns:a16="http://schemas.microsoft.com/office/drawing/2014/main" id="{838C8AC5-375B-4023-958D-7868704F67D6}"/>
                  </a:ext>
                </a:extLst>
              </p:cNvPr>
              <p:cNvSpPr txBox="1">
                <a:spLocks noRot="1" noChangeAspect="1" noMove="1" noResize="1" noEditPoints="1" noAdjustHandles="1" noChangeArrowheads="1" noChangeShapeType="1" noTextEdit="1"/>
              </p:cNvSpPr>
              <p:nvPr/>
            </p:nvSpPr>
            <p:spPr>
              <a:xfrm>
                <a:off x="727944" y="2491859"/>
                <a:ext cx="52361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78A62CD-9529-41CD-9FFF-1BE99793F02C}"/>
                  </a:ext>
                </a:extLst>
              </p:cNvPr>
              <p:cNvSpPr txBox="1"/>
              <p:nvPr/>
            </p:nvSpPr>
            <p:spPr>
              <a:xfrm>
                <a:off x="1762391" y="2499202"/>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𝑪</m:t>
                          </m:r>
                        </m:e>
                        <m:sub>
                          <m:r>
                            <a:rPr lang="en-US" altLang="zh-CN" b="1" i="1" smtClean="0">
                              <a:solidFill>
                                <a:srgbClr val="002060"/>
                              </a:solidFill>
                              <a:latin typeface="Cambria Math" panose="02040503050406030204" pitchFamily="18" charset="0"/>
                            </a:rPr>
                            <m:t>𝟐</m:t>
                          </m:r>
                        </m:sub>
                      </m:sSub>
                    </m:oMath>
                  </m:oMathPara>
                </a14:m>
                <a:endParaRPr lang="zh-CN" altLang="en-US" b="1">
                  <a:solidFill>
                    <a:srgbClr val="002060"/>
                  </a:solidFill>
                </a:endParaRPr>
              </a:p>
            </p:txBody>
          </p:sp>
        </mc:Choice>
        <mc:Fallback>
          <p:sp>
            <p:nvSpPr>
              <p:cNvPr id="10" name="文本框 9">
                <a:extLst>
                  <a:ext uri="{FF2B5EF4-FFF2-40B4-BE49-F238E27FC236}">
                    <a16:creationId xmlns:a16="http://schemas.microsoft.com/office/drawing/2014/main" id="{178A62CD-9529-41CD-9FFF-1BE99793F02C}"/>
                  </a:ext>
                </a:extLst>
              </p:cNvPr>
              <p:cNvSpPr txBox="1">
                <a:spLocks noRot="1" noChangeAspect="1" noMove="1" noResize="1" noEditPoints="1" noAdjustHandles="1" noChangeArrowheads="1" noChangeShapeType="1" noTextEdit="1"/>
              </p:cNvSpPr>
              <p:nvPr/>
            </p:nvSpPr>
            <p:spPr>
              <a:xfrm>
                <a:off x="1762391" y="2499202"/>
                <a:ext cx="523612"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2C62797-29DC-40E1-97C4-B88F09237DE9}"/>
                  </a:ext>
                </a:extLst>
              </p:cNvPr>
              <p:cNvSpPr txBox="1"/>
              <p:nvPr/>
            </p:nvSpPr>
            <p:spPr>
              <a:xfrm>
                <a:off x="1252824" y="3362354"/>
                <a:ext cx="52361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𝑹</m:t>
                      </m:r>
                    </m:oMath>
                  </m:oMathPara>
                </a14:m>
                <a:endParaRPr lang="zh-CN" altLang="en-US" b="1">
                  <a:solidFill>
                    <a:srgbClr val="002060"/>
                  </a:solidFill>
                </a:endParaRPr>
              </a:p>
            </p:txBody>
          </p:sp>
        </mc:Choice>
        <mc:Fallback>
          <p:sp>
            <p:nvSpPr>
              <p:cNvPr id="17" name="文本框 16">
                <a:extLst>
                  <a:ext uri="{FF2B5EF4-FFF2-40B4-BE49-F238E27FC236}">
                    <a16:creationId xmlns:a16="http://schemas.microsoft.com/office/drawing/2014/main" id="{72C62797-29DC-40E1-97C4-B88F09237DE9}"/>
                  </a:ext>
                </a:extLst>
              </p:cNvPr>
              <p:cNvSpPr txBox="1">
                <a:spLocks noRot="1" noChangeAspect="1" noMove="1" noResize="1" noEditPoints="1" noAdjustHandles="1" noChangeArrowheads="1" noChangeShapeType="1" noTextEdit="1"/>
              </p:cNvSpPr>
              <p:nvPr/>
            </p:nvSpPr>
            <p:spPr>
              <a:xfrm>
                <a:off x="1252824" y="3362354"/>
                <a:ext cx="52361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62BD19D8-E642-40C3-BC8D-743C21E802E2}"/>
              </a:ext>
            </a:extLst>
          </p:cNvPr>
          <p:cNvCxnSpPr>
            <a:stCxn id="9" idx="2"/>
            <a:endCxn id="17" idx="0"/>
          </p:cNvCxnSpPr>
          <p:nvPr/>
        </p:nvCxnSpPr>
        <p:spPr>
          <a:xfrm>
            <a:off x="989750" y="2861191"/>
            <a:ext cx="524880" cy="50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8921-D5AC-4E8D-94AC-8B700A9BFA42}"/>
              </a:ext>
            </a:extLst>
          </p:cNvPr>
          <p:cNvCxnSpPr>
            <a:stCxn id="10" idx="2"/>
            <a:endCxn id="17" idx="0"/>
          </p:cNvCxnSpPr>
          <p:nvPr/>
        </p:nvCxnSpPr>
        <p:spPr>
          <a:xfrm flipH="1">
            <a:off x="1514630" y="2868534"/>
            <a:ext cx="509567" cy="4938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AA9AE88-AA93-4A0F-87B9-E9092774A5D6}"/>
              </a:ext>
            </a:extLst>
          </p:cNvPr>
          <p:cNvSpPr txBox="1"/>
          <p:nvPr/>
        </p:nvSpPr>
        <p:spPr>
          <a:xfrm>
            <a:off x="812227" y="3975210"/>
            <a:ext cx="1404805"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消解规则使用的图形表示</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8FEA8F65-0353-4885-8E07-0EEBD8A715EB}"/>
                  </a:ext>
                </a:extLst>
              </p:cNvPr>
              <p:cNvSpPr txBox="1"/>
              <p:nvPr/>
            </p:nvSpPr>
            <p:spPr>
              <a:xfrm>
                <a:off x="2620246" y="2499202"/>
                <a:ext cx="1287780"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e>
                      </m:d>
                    </m:oMath>
                  </m:oMathPara>
                </a14:m>
                <a:endParaRPr lang="zh-CN" altLang="en-US" b="1"/>
              </a:p>
            </p:txBody>
          </p:sp>
        </mc:Choice>
        <mc:Fallback>
          <p:sp>
            <p:nvSpPr>
              <p:cNvPr id="21" name="文本框 20">
                <a:extLst>
                  <a:ext uri="{FF2B5EF4-FFF2-40B4-BE49-F238E27FC236}">
                    <a16:creationId xmlns:a16="http://schemas.microsoft.com/office/drawing/2014/main" id="{8FEA8F65-0353-4885-8E07-0EEBD8A715EB}"/>
                  </a:ext>
                </a:extLst>
              </p:cNvPr>
              <p:cNvSpPr txBox="1">
                <a:spLocks noRot="1" noChangeAspect="1" noMove="1" noResize="1" noEditPoints="1" noAdjustHandles="1" noChangeArrowheads="1" noChangeShapeType="1" noTextEdit="1"/>
              </p:cNvSpPr>
              <p:nvPr/>
            </p:nvSpPr>
            <p:spPr>
              <a:xfrm>
                <a:off x="2620246" y="2499202"/>
                <a:ext cx="1287780" cy="369332"/>
              </a:xfrm>
              <a:prstGeom prst="rect">
                <a:avLst/>
              </a:prstGeom>
              <a:blipFill>
                <a:blip r:embed="rId6"/>
                <a:stretch>
                  <a:fillRect b="-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37FC5ABE-DF8B-4D96-916E-FA68E0F572DF}"/>
                  </a:ext>
                </a:extLst>
              </p:cNvPr>
              <p:cNvSpPr txBox="1"/>
              <p:nvPr/>
            </p:nvSpPr>
            <p:spPr>
              <a:xfrm>
                <a:off x="4075663" y="2505836"/>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p:sp>
            <p:nvSpPr>
              <p:cNvPr id="22" name="文本框 21">
                <a:extLst>
                  <a:ext uri="{FF2B5EF4-FFF2-40B4-BE49-F238E27FC236}">
                    <a16:creationId xmlns:a16="http://schemas.microsoft.com/office/drawing/2014/main" id="{37FC5ABE-DF8B-4D96-916E-FA68E0F572DF}"/>
                  </a:ext>
                </a:extLst>
              </p:cNvPr>
              <p:cNvSpPr txBox="1">
                <a:spLocks noRot="1" noChangeAspect="1" noMove="1" noResize="1" noEditPoints="1" noAdjustHandles="1" noChangeArrowheads="1" noChangeShapeType="1" noTextEdit="1"/>
              </p:cNvSpPr>
              <p:nvPr/>
            </p:nvSpPr>
            <p:spPr>
              <a:xfrm>
                <a:off x="4075663" y="2505836"/>
                <a:ext cx="1203342"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08E74097-643F-4B41-911E-D2CEC3894743}"/>
                  </a:ext>
                </a:extLst>
              </p:cNvPr>
              <p:cNvSpPr txBox="1"/>
              <p:nvPr/>
            </p:nvSpPr>
            <p:spPr>
              <a:xfrm>
                <a:off x="3359998" y="3356758"/>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p:sp>
            <p:nvSpPr>
              <p:cNvPr id="23" name="文本框 22">
                <a:extLst>
                  <a:ext uri="{FF2B5EF4-FFF2-40B4-BE49-F238E27FC236}">
                    <a16:creationId xmlns:a16="http://schemas.microsoft.com/office/drawing/2014/main" id="{08E74097-643F-4B41-911E-D2CEC3894743}"/>
                  </a:ext>
                </a:extLst>
              </p:cNvPr>
              <p:cNvSpPr txBox="1">
                <a:spLocks noRot="1" noChangeAspect="1" noMove="1" noResize="1" noEditPoints="1" noAdjustHandles="1" noChangeArrowheads="1" noChangeShapeType="1" noTextEdit="1"/>
              </p:cNvSpPr>
              <p:nvPr/>
            </p:nvSpPr>
            <p:spPr>
              <a:xfrm>
                <a:off x="3359998" y="3356758"/>
                <a:ext cx="1203342" cy="369332"/>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A5514A1A-E095-45FD-8A1A-11BD53FE75E4}"/>
                  </a:ext>
                </a:extLst>
              </p:cNvPr>
              <p:cNvSpPr txBox="1"/>
              <p:nvPr/>
            </p:nvSpPr>
            <p:spPr>
              <a:xfrm>
                <a:off x="5697686" y="2499202"/>
                <a:ext cx="1287780"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e>
                      </m:d>
                    </m:oMath>
                  </m:oMathPara>
                </a14:m>
                <a:endParaRPr lang="zh-CN" altLang="en-US" b="1"/>
              </a:p>
            </p:txBody>
          </p:sp>
        </mc:Choice>
        <mc:Fallback>
          <p:sp>
            <p:nvSpPr>
              <p:cNvPr id="24" name="文本框 23">
                <a:extLst>
                  <a:ext uri="{FF2B5EF4-FFF2-40B4-BE49-F238E27FC236}">
                    <a16:creationId xmlns:a16="http://schemas.microsoft.com/office/drawing/2014/main" id="{A5514A1A-E095-45FD-8A1A-11BD53FE75E4}"/>
                  </a:ext>
                </a:extLst>
              </p:cNvPr>
              <p:cNvSpPr txBox="1">
                <a:spLocks noRot="1" noChangeAspect="1" noMove="1" noResize="1" noEditPoints="1" noAdjustHandles="1" noChangeArrowheads="1" noChangeShapeType="1" noTextEdit="1"/>
              </p:cNvSpPr>
              <p:nvPr/>
            </p:nvSpPr>
            <p:spPr>
              <a:xfrm>
                <a:off x="5697686" y="2499202"/>
                <a:ext cx="1287780" cy="369332"/>
              </a:xfrm>
              <a:prstGeom prst="rect">
                <a:avLst/>
              </a:prstGeom>
              <a:blipFill>
                <a:blip r:embed="rId9"/>
                <a:stretch>
                  <a:fillRect b="-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3D415E7B-43CD-4243-83DB-D8F01595A5EE}"/>
                  </a:ext>
                </a:extLst>
              </p:cNvPr>
              <p:cNvSpPr txBox="1"/>
              <p:nvPr/>
            </p:nvSpPr>
            <p:spPr>
              <a:xfrm>
                <a:off x="7212714" y="2491859"/>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p:sp>
            <p:nvSpPr>
              <p:cNvPr id="25" name="文本框 24">
                <a:extLst>
                  <a:ext uri="{FF2B5EF4-FFF2-40B4-BE49-F238E27FC236}">
                    <a16:creationId xmlns:a16="http://schemas.microsoft.com/office/drawing/2014/main" id="{3D415E7B-43CD-4243-83DB-D8F01595A5EE}"/>
                  </a:ext>
                </a:extLst>
              </p:cNvPr>
              <p:cNvSpPr txBox="1">
                <a:spLocks noRot="1" noChangeAspect="1" noMove="1" noResize="1" noEditPoints="1" noAdjustHandles="1" noChangeArrowheads="1" noChangeShapeType="1" noTextEdit="1"/>
              </p:cNvSpPr>
              <p:nvPr/>
            </p:nvSpPr>
            <p:spPr>
              <a:xfrm>
                <a:off x="7212714" y="2491859"/>
                <a:ext cx="1203342" cy="369332"/>
              </a:xfrm>
              <a:prstGeom prst="rect">
                <a:avLst/>
              </a:prstGeom>
              <a:blipFill>
                <a:blip r:embed="rId10"/>
                <a:stretch>
                  <a:fillRect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312904BB-FD80-4992-9498-AC937886BC53}"/>
                  </a:ext>
                </a:extLst>
              </p:cNvPr>
              <p:cNvSpPr txBox="1"/>
              <p:nvPr/>
            </p:nvSpPr>
            <p:spPr>
              <a:xfrm>
                <a:off x="6488505" y="3356758"/>
                <a:ext cx="1203342"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𝒔</m:t>
                          </m:r>
                        </m:e>
                      </m:d>
                    </m:oMath>
                  </m:oMathPara>
                </a14:m>
                <a:endParaRPr lang="zh-CN" altLang="en-US" b="1"/>
              </a:p>
            </p:txBody>
          </p:sp>
        </mc:Choice>
        <mc:Fallback>
          <p:sp>
            <p:nvSpPr>
              <p:cNvPr id="26" name="文本框 25">
                <a:extLst>
                  <a:ext uri="{FF2B5EF4-FFF2-40B4-BE49-F238E27FC236}">
                    <a16:creationId xmlns:a16="http://schemas.microsoft.com/office/drawing/2014/main" id="{312904BB-FD80-4992-9498-AC937886BC53}"/>
                  </a:ext>
                </a:extLst>
              </p:cNvPr>
              <p:cNvSpPr txBox="1">
                <a:spLocks noRot="1" noChangeAspect="1" noMove="1" noResize="1" noEditPoints="1" noAdjustHandles="1" noChangeArrowheads="1" noChangeShapeType="1" noTextEdit="1"/>
              </p:cNvSpPr>
              <p:nvPr/>
            </p:nvSpPr>
            <p:spPr>
              <a:xfrm>
                <a:off x="6488505" y="3356758"/>
                <a:ext cx="1203342" cy="369332"/>
              </a:xfrm>
              <a:prstGeom prst="rect">
                <a:avLst/>
              </a:prstGeom>
              <a:blipFill>
                <a:blip r:embed="rId11"/>
                <a:stretch>
                  <a:fillRect r="-1515" b="-6667"/>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BA96EEC9-A3D9-46F7-89DE-5412A244F641}"/>
              </a:ext>
            </a:extLst>
          </p:cNvPr>
          <p:cNvCxnSpPr>
            <a:stCxn id="21" idx="2"/>
            <a:endCxn id="23" idx="0"/>
          </p:cNvCxnSpPr>
          <p:nvPr/>
        </p:nvCxnSpPr>
        <p:spPr>
          <a:xfrm>
            <a:off x="3264136" y="2868534"/>
            <a:ext cx="697533" cy="488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317CE7B-CF93-4907-9233-CC22B976B155}"/>
              </a:ext>
            </a:extLst>
          </p:cNvPr>
          <p:cNvCxnSpPr>
            <a:stCxn id="22" idx="2"/>
            <a:endCxn id="23" idx="0"/>
          </p:cNvCxnSpPr>
          <p:nvPr/>
        </p:nvCxnSpPr>
        <p:spPr>
          <a:xfrm flipH="1">
            <a:off x="3961669" y="2875168"/>
            <a:ext cx="715665" cy="48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5B70331-7C89-4C2F-9A95-F98F41DA5E46}"/>
              </a:ext>
            </a:extLst>
          </p:cNvPr>
          <p:cNvCxnSpPr>
            <a:stCxn id="24" idx="2"/>
            <a:endCxn id="26" idx="0"/>
          </p:cNvCxnSpPr>
          <p:nvPr/>
        </p:nvCxnSpPr>
        <p:spPr>
          <a:xfrm>
            <a:off x="6341576" y="2868534"/>
            <a:ext cx="748600" cy="488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08BA315-DBD4-48EB-83ED-1B909AB43499}"/>
              </a:ext>
            </a:extLst>
          </p:cNvPr>
          <p:cNvCxnSpPr>
            <a:stCxn id="25" idx="2"/>
            <a:endCxn id="26" idx="0"/>
          </p:cNvCxnSpPr>
          <p:nvPr/>
        </p:nvCxnSpPr>
        <p:spPr>
          <a:xfrm flipH="1">
            <a:off x="7090176" y="2861191"/>
            <a:ext cx="724209" cy="495567"/>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959584E3-29EE-4B0B-9DB3-787378EF9E6C}"/>
              </a:ext>
            </a:extLst>
          </p:cNvPr>
          <p:cNvSpPr txBox="1"/>
          <p:nvPr/>
        </p:nvSpPr>
        <p:spPr>
          <a:xfrm>
            <a:off x="3840368" y="4082931"/>
            <a:ext cx="3372346" cy="369332"/>
          </a:xfrm>
          <a:prstGeom prst="rect">
            <a:avLst/>
          </a:prstGeom>
          <a:solidFill>
            <a:schemeClr val="accent2">
              <a:lumMod val="40000"/>
              <a:lumOff val="60000"/>
            </a:schemeClr>
          </a:solidFill>
        </p:spPr>
        <p:txBody>
          <a:bodyPr wrap="square" rtlCol="0">
            <a:spAutoFit/>
          </a:bodyPr>
          <a:lstStyle/>
          <a:p>
            <a:r>
              <a:rPr lang="zh-CN" altLang="en-US" b="1">
                <a:solidFill>
                  <a:schemeClr val="accent2">
                    <a:lumMod val="50000"/>
                  </a:schemeClr>
                </a:solidFill>
              </a:rPr>
              <a:t>两个子句的消解式可能有多个！</a:t>
            </a:r>
          </a:p>
        </p:txBody>
      </p:sp>
    </p:spTree>
    <p:extLst>
      <p:ext uri="{BB962C8B-B14F-4D97-AF65-F5344CB8AC3E}">
        <p14:creationId xmlns:p14="http://schemas.microsoft.com/office/powerpoint/2010/main" val="211580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一阶逻辑公式的消解</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664B028-B21C-4C3C-AE09-C542EB282F72}"/>
                  </a:ext>
                </a:extLst>
              </p:cNvPr>
              <p:cNvSpPr txBox="1"/>
              <p:nvPr/>
            </p:nvSpPr>
            <p:spPr>
              <a:xfrm>
                <a:off x="842959" y="829388"/>
                <a:ext cx="7458075" cy="2610971"/>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一阶逻辑公式的消解针对斯科伦范式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是斯科伦范式形式的闭公式，即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具有形式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𝒎</m:t>
                        </m:r>
                      </m:sub>
                    </m:sSub>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，其中</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是合取范式，即它是合取式，且每个合取分支都是析取式，这些析取式都是原子公式或原子公式的否定的析取</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同样</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的每个析取式（也称为子句）可看作文字（原子公式或其否定）的集合，</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可看作子句的集合</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e>
                    </m:d>
                  </m:oMath>
                </a14:m>
                <a:endParaRPr lang="en-US" altLang="zh-CN" sz="1600" b="1">
                  <a:solidFill>
                    <a:schemeClr val="accent2">
                      <a:lumMod val="50000"/>
                    </a:schemeClr>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定义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的子句集合</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就是</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chemeClr val="accent2">
                        <a:lumMod val="50000"/>
                      </a:schemeClr>
                    </a:solidFill>
                  </a:rPr>
                  <a:t>的子句集合</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e>
                    </m:d>
                  </m:oMath>
                </a14:m>
                <a:r>
                  <a:rPr lang="zh-CN" altLang="en-US" sz="1600" b="1">
                    <a:solidFill>
                      <a:schemeClr val="accent2">
                        <a:lumMod val="50000"/>
                      </a:schemeClr>
                    </a:solidFill>
                  </a:rPr>
                  <a:t>，即</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m:t>
                    </m:r>
                    <m:r>
                      <a:rPr lang="zh-CN" altLang="en-US" sz="1600" b="1" i="1" smtClean="0">
                        <a:solidFill>
                          <a:schemeClr val="accent2">
                            <a:lumMod val="50000"/>
                          </a:schemeClr>
                        </a:solidFill>
                        <a:latin typeface="Cambria Math" panose="02040503050406030204" pitchFamily="18" charset="0"/>
                      </a:rPr>
                      <m:t>𝓒</m:t>
                    </m:r>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𝑨</m:t>
                            </m:r>
                          </m:e>
                          <m:sub>
                            <m:r>
                              <a:rPr lang="en-US" altLang="zh-CN" sz="1600" b="1" i="1" smtClean="0">
                                <a:solidFill>
                                  <a:schemeClr val="accent2">
                                    <a:lumMod val="50000"/>
                                  </a:schemeClr>
                                </a:solidFill>
                                <a:latin typeface="Cambria Math" panose="02040503050406030204" pitchFamily="18" charset="0"/>
                              </a:rPr>
                              <m:t>𝟎</m:t>
                            </m:r>
                          </m:sub>
                        </m:sSub>
                      </m:e>
                    </m:d>
                  </m:oMath>
                </a14:m>
                <a:endParaRPr lang="en-US" altLang="zh-CN" sz="1600" b="1">
                  <a:solidFill>
                    <a:schemeClr val="accent2">
                      <a:lumMod val="50000"/>
                    </a:schemeClr>
                  </a:solidFill>
                </a:endParaRPr>
              </a:p>
              <a:p>
                <a:pPr>
                  <a:spcBef>
                    <a:spcPts val="600"/>
                  </a:spcBef>
                </a:pPr>
                <a:r>
                  <a:rPr lang="zh-CN" altLang="en-US" b="1">
                    <a:solidFill>
                      <a:srgbClr val="002060"/>
                    </a:solidFill>
                    <a:latin typeface="楷体" panose="02010609060101010101" pitchFamily="49" charset="-122"/>
                    <a:ea typeface="楷体" panose="02010609060101010101" pitchFamily="49" charset="-122"/>
                  </a:rPr>
                  <a:t>在这个意义上，</a:t>
                </a:r>
                <a:r>
                  <a:rPr lang="zh-CN" altLang="en-US" b="1">
                    <a:solidFill>
                      <a:srgbClr val="C00000"/>
                    </a:solidFill>
                    <a:latin typeface="楷体" panose="02010609060101010101" pitchFamily="49" charset="-122"/>
                    <a:ea typeface="楷体" panose="02010609060101010101" pitchFamily="49" charset="-122"/>
                  </a:rPr>
                  <a:t>斯科伦范式形式的闭公式与子句集合没有差别</a:t>
                </a:r>
              </a:p>
            </p:txBody>
          </p:sp>
        </mc:Choice>
        <mc:Fallback>
          <p:sp>
            <p:nvSpPr>
              <p:cNvPr id="2" name="文本框 1">
                <a:extLst>
                  <a:ext uri="{FF2B5EF4-FFF2-40B4-BE49-F238E27FC236}">
                    <a16:creationId xmlns:a16="http://schemas.microsoft.com/office/drawing/2014/main" id="{C664B028-B21C-4C3C-AE09-C542EB282F72}"/>
                  </a:ext>
                </a:extLst>
              </p:cNvPr>
              <p:cNvSpPr txBox="1">
                <a:spLocks noRot="1" noChangeAspect="1" noMove="1" noResize="1" noEditPoints="1" noAdjustHandles="1" noChangeArrowheads="1" noChangeShapeType="1" noTextEdit="1"/>
              </p:cNvSpPr>
              <p:nvPr/>
            </p:nvSpPr>
            <p:spPr>
              <a:xfrm>
                <a:off x="842959" y="829388"/>
                <a:ext cx="7458075" cy="2610971"/>
              </a:xfrm>
              <a:prstGeom prst="rect">
                <a:avLst/>
              </a:prstGeom>
              <a:blipFill>
                <a:blip r:embed="rId2"/>
                <a:stretch>
                  <a:fillRect l="-654" t="-1168" r="-3186" b="-28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D6C6D65-7F15-43D6-814C-9DFE5684DA01}"/>
                  </a:ext>
                </a:extLst>
              </p:cNvPr>
              <p:cNvSpPr txBox="1"/>
              <p:nvPr/>
            </p:nvSpPr>
            <p:spPr>
              <a:xfrm>
                <a:off x="802479" y="3701783"/>
                <a:ext cx="7539033" cy="703782"/>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1400" b="1">
                    <a:solidFill>
                      <a:schemeClr val="accent2">
                        <a:lumMod val="50000"/>
                      </a:schemeClr>
                    </a:solidFill>
                  </a:rPr>
                  <a:t>对于斯科伦范式形式的闭公式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𝑸</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400" b="1" i="1" smtClean="0">
                          <a:solidFill>
                            <a:srgbClr val="C00000"/>
                          </a:solidFill>
                          <a:latin typeface="Cambria Math" panose="02040503050406030204" pitchFamily="18" charset="0"/>
                        </a:rPr>
                        <m:t>𝑪</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𝑨</m:t>
                          </m:r>
                        </m:e>
                      </m:d>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𝑷</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𝒚</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𝑸</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𝒛</m:t>
                                  </m:r>
                                </m:e>
                              </m:d>
                            </m:e>
                          </m:d>
                          <m:r>
                            <a:rPr lang="en-US" altLang="zh-CN" sz="1400" b="1" i="1" smtClean="0">
                              <a:solidFill>
                                <a:srgbClr val="C00000"/>
                              </a:solidFill>
                              <a:latin typeface="Cambria Math" panose="02040503050406030204" pitchFamily="18" charset="0"/>
                            </a:rPr>
                            <m:t>, </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𝑹</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𝒚</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𝒛</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𝑷</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𝒇</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𝒚</m:t>
                                      </m:r>
                                    </m:e>
                                  </m:d>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𝒛</m:t>
                                  </m:r>
                                </m:e>
                              </m:d>
                            </m:e>
                          </m:d>
                        </m:e>
                      </m:d>
                    </m:oMath>
                  </m:oMathPara>
                </a14:m>
                <a:endParaRPr lang="en-US" altLang="zh-CN" sz="14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4D6C6D65-7F15-43D6-814C-9DFE5684DA01}"/>
                  </a:ext>
                </a:extLst>
              </p:cNvPr>
              <p:cNvSpPr txBox="1">
                <a:spLocks noRot="1" noChangeAspect="1" noMove="1" noResize="1" noEditPoints="1" noAdjustHandles="1" noChangeArrowheads="1" noChangeShapeType="1" noTextEdit="1"/>
              </p:cNvSpPr>
              <p:nvPr/>
            </p:nvSpPr>
            <p:spPr>
              <a:xfrm>
                <a:off x="802479" y="3701783"/>
                <a:ext cx="7539033" cy="703782"/>
              </a:xfrm>
              <a:prstGeom prst="rect">
                <a:avLst/>
              </a:prstGeom>
              <a:blipFill>
                <a:blip r:embed="rId3"/>
                <a:stretch>
                  <a:fillRect l="-243" t="-1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389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086007"/>
            <a:ext cx="3550298" cy="2683427"/>
          </a:xfrm>
          <a:prstGeom prst="rect">
            <a:avLst/>
          </a:prstGeom>
          <a:noFill/>
        </p:spPr>
        <p:txBody>
          <a:bodyPr wrap="square" rtlCol="0">
            <a:spAutoFit/>
          </a:bodyPr>
          <a:lstStyle/>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一阶逻辑公式的等值</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一阶逻辑公式的范式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一阶逻辑消解原理简介</a:t>
            </a:r>
            <a:r>
              <a:rPr lang="en-US" altLang="zh-CN" sz="2400" b="1" baseline="30000">
                <a:solidFill>
                  <a:schemeClr val="accent6">
                    <a:lumMod val="50000"/>
                  </a:schemeClr>
                </a:solidFill>
                <a:latin typeface="仿宋" panose="02010609060101010101" pitchFamily="49" charset="-122"/>
                <a:ea typeface="仿宋" panose="02010609060101010101" pitchFamily="49" charset="-122"/>
              </a:rPr>
              <a:t>*</a:t>
            </a: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一阶逻辑公式的消解</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1C435D0-A6B8-43C4-8733-53534F027DCD}"/>
                  </a:ext>
                </a:extLst>
              </p:cNvPr>
              <p:cNvSpPr txBox="1"/>
              <p:nvPr/>
            </p:nvSpPr>
            <p:spPr>
              <a:xfrm>
                <a:off x="1015997" y="908910"/>
                <a:ext cx="7148948" cy="800219"/>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设子句</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e>
                    </m:d>
                  </m:oMath>
                </a14:m>
                <a:r>
                  <a:rPr lang="zh-CN" altLang="en-US" b="1">
                    <a:solidFill>
                      <a:schemeClr val="accent2">
                        <a:lumMod val="50000"/>
                      </a:schemeClr>
                    </a:solidFill>
                  </a:rPr>
                  <a:t>，</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根据消解原理，很显然可得到它的消解式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e>
                    </m:d>
                  </m:oMath>
                </a14:m>
                <a:endParaRPr lang="zh-CN" altLang="en-US"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61C435D0-A6B8-43C4-8733-53534F027DCD}"/>
                  </a:ext>
                </a:extLst>
              </p:cNvPr>
              <p:cNvSpPr txBox="1">
                <a:spLocks noRot="1" noChangeAspect="1" noMove="1" noResize="1" noEditPoints="1" noAdjustHandles="1" noChangeArrowheads="1" noChangeShapeType="1" noTextEdit="1"/>
              </p:cNvSpPr>
              <p:nvPr/>
            </p:nvSpPr>
            <p:spPr>
              <a:xfrm>
                <a:off x="1015997" y="908910"/>
                <a:ext cx="7148948" cy="800219"/>
              </a:xfrm>
              <a:prstGeom prst="rect">
                <a:avLst/>
              </a:prstGeom>
              <a:blipFill>
                <a:blip r:embed="rId2"/>
                <a:stretch>
                  <a:fillRect l="-768" t="-3817" b="-114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6655D20-6C1B-48FA-9192-7758CBFEF636}"/>
                  </a:ext>
                </a:extLst>
              </p:cNvPr>
              <p:cNvSpPr txBox="1"/>
              <p:nvPr/>
            </p:nvSpPr>
            <p:spPr>
              <a:xfrm>
                <a:off x="1015997" y="1954823"/>
                <a:ext cx="7148948" cy="2564292"/>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设子句</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e>
                    </m:d>
                  </m:oMath>
                </a14:m>
                <a:r>
                  <a:rPr lang="zh-CN" altLang="en-US" b="1">
                    <a:solidFill>
                      <a:schemeClr val="accent2">
                        <a:lumMod val="50000"/>
                      </a:schemeClr>
                    </a:solidFill>
                  </a:rPr>
                  <a:t>，</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这两个子句中不存在两个互为否定的文字，但将</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中所有文字中的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替换为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，得到</a:t>
                </a:r>
                <a14:m>
                  <m:oMath xmlns:m="http://schemas.openxmlformats.org/officeDocument/2006/math">
                    <m:sSubSup>
                      <m:sSubSupPr>
                        <m:ctrlPr>
                          <a:rPr lang="en-US" altLang="zh-CN" b="1" i="1" smtClean="0">
                            <a:solidFill>
                              <a:schemeClr val="accent2">
                                <a:lumMod val="50000"/>
                              </a:schemeClr>
                            </a:solidFill>
                            <a:latin typeface="Cambria Math" panose="02040503050406030204" pitchFamily="18" charset="0"/>
                          </a:rPr>
                        </m:ctrlPr>
                      </m:sSubSup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up>
                        <m:r>
                          <a:rPr lang="en-US" altLang="zh-CN" b="1" i="1" smtClean="0">
                            <a:solidFill>
                              <a:schemeClr val="accent2">
                                <a:lumMod val="50000"/>
                              </a:schemeClr>
                            </a:solidFill>
                            <a:latin typeface="Cambria Math" panose="02040503050406030204" pitchFamily="18" charset="0"/>
                          </a:rPr>
                          <m:t>′</m:t>
                        </m:r>
                      </m:sup>
                    </m:sSubSup>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e>
                        </m:d>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对于</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和</a:t>
                </a:r>
                <a14:m>
                  <m:oMath xmlns:m="http://schemas.openxmlformats.org/officeDocument/2006/math">
                    <m:sSubSup>
                      <m:sSubSupPr>
                        <m:ctrlPr>
                          <a:rPr lang="en-US" altLang="zh-CN" b="1" i="1" smtClean="0">
                            <a:solidFill>
                              <a:schemeClr val="accent2">
                                <a:lumMod val="50000"/>
                              </a:schemeClr>
                            </a:solidFill>
                            <a:latin typeface="Cambria Math" panose="02040503050406030204" pitchFamily="18" charset="0"/>
                          </a:rPr>
                        </m:ctrlPr>
                      </m:sSubSup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up>
                        <m:r>
                          <a:rPr lang="en-US" altLang="zh-CN" b="1" i="1" smtClean="0">
                            <a:solidFill>
                              <a:schemeClr val="accent2">
                                <a:lumMod val="50000"/>
                              </a:schemeClr>
                            </a:solidFill>
                            <a:latin typeface="Cambria Math" panose="02040503050406030204" pitchFamily="18" charset="0"/>
                          </a:rPr>
                          <m:t>′</m:t>
                        </m:r>
                      </m:sup>
                    </m:sSubSup>
                  </m:oMath>
                </a14:m>
                <a:r>
                  <a:rPr lang="zh-CN" altLang="en-US" b="1">
                    <a:solidFill>
                      <a:schemeClr val="accent2">
                        <a:lumMod val="50000"/>
                      </a:schemeClr>
                    </a:solidFill>
                  </a:rPr>
                  <a:t>，容易得到它的消解式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rgbClr val="C00000"/>
                                </a:solidFill>
                                <a:latin typeface="Cambria Math" panose="02040503050406030204" pitchFamily="18" charset="0"/>
                              </a:rPr>
                              <m:t>𝒇</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e>
                        </m:d>
                      </m:e>
                    </m:d>
                  </m:oMath>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若</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𝑪</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是可满足的，注意到其中的变量都是用全称量词约束，因此当存在解释使得对任意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使得</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oMath>
                </a14:m>
                <a:r>
                  <a:rPr lang="zh-CN" altLang="en-US" b="1">
                    <a:solidFill>
                      <a:schemeClr val="accent2">
                        <a:lumMod val="50000"/>
                      </a:schemeClr>
                    </a:solidFill>
                  </a:rPr>
                  <a:t>为真时，当然也存在解释会使得对特定的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a14:m>
                <a:r>
                  <a:rPr lang="zh-CN" altLang="en-US" b="1">
                    <a:solidFill>
                      <a:schemeClr val="accent2">
                        <a:lumMod val="50000"/>
                      </a:schemeClr>
                    </a:solidFill>
                  </a:rPr>
                  <a:t>为真</a:t>
                </a:r>
              </a:p>
            </p:txBody>
          </p:sp>
        </mc:Choice>
        <mc:Fallback>
          <p:sp>
            <p:nvSpPr>
              <p:cNvPr id="9" name="文本框 8">
                <a:extLst>
                  <a:ext uri="{FF2B5EF4-FFF2-40B4-BE49-F238E27FC236}">
                    <a16:creationId xmlns:a16="http://schemas.microsoft.com/office/drawing/2014/main" id="{E6655D20-6C1B-48FA-9192-7758CBFEF636}"/>
                  </a:ext>
                </a:extLst>
              </p:cNvPr>
              <p:cNvSpPr txBox="1">
                <a:spLocks noRot="1" noChangeAspect="1" noMove="1" noResize="1" noEditPoints="1" noAdjustHandles="1" noChangeArrowheads="1" noChangeShapeType="1" noTextEdit="1"/>
              </p:cNvSpPr>
              <p:nvPr/>
            </p:nvSpPr>
            <p:spPr>
              <a:xfrm>
                <a:off x="1015997" y="1954823"/>
                <a:ext cx="7148948" cy="2564292"/>
              </a:xfrm>
              <a:prstGeom prst="rect">
                <a:avLst/>
              </a:prstGeom>
              <a:blipFill>
                <a:blip r:embed="rId3"/>
                <a:stretch>
                  <a:fillRect l="-768" t="-1429" r="-768" b="-2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086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文字集的合一替换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EC036A72-E293-4968-91B0-7CDF42794F7D}"/>
              </a:ext>
            </a:extLst>
          </p:cNvPr>
          <p:cNvSpPr txBox="1"/>
          <p:nvPr/>
        </p:nvSpPr>
        <p:spPr>
          <a:xfrm>
            <a:off x="757233" y="805697"/>
            <a:ext cx="7629527" cy="646331"/>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因此，一阶逻辑公式的消解需要通过合适的替换使得某些文字的形式相同，这个过程称为文字集（句子）的</a:t>
            </a:r>
            <a:r>
              <a:rPr lang="zh-CN" altLang="en-US" b="1">
                <a:solidFill>
                  <a:srgbClr val="C00000"/>
                </a:solidFill>
              </a:rPr>
              <a:t>合一</a:t>
            </a:r>
            <a:r>
              <a:rPr lang="en-US" altLang="zh-CN" b="1">
                <a:solidFill>
                  <a:schemeClr val="accent2">
                    <a:lumMod val="50000"/>
                  </a:schemeClr>
                </a:solidFill>
              </a:rPr>
              <a:t>(unification)</a:t>
            </a:r>
            <a:endParaRPr lang="zh-CN" altLang="en-US" b="1">
              <a:solidFill>
                <a:schemeClr val="accent2">
                  <a:lumMod val="50000"/>
                </a:schemeClr>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75F4764-430A-4694-BD7E-85196F48009C}"/>
                  </a:ext>
                </a:extLst>
              </p:cNvPr>
              <p:cNvSpPr txBox="1"/>
              <p:nvPr/>
            </p:nvSpPr>
            <p:spPr>
              <a:xfrm>
                <a:off x="757233" y="1703011"/>
                <a:ext cx="7629527" cy="1842556"/>
              </a:xfrm>
              <a:prstGeom prst="rect">
                <a:avLst/>
              </a:prstGeom>
              <a:solidFill>
                <a:schemeClr val="accent2">
                  <a:lumMod val="20000"/>
                  <a:lumOff val="80000"/>
                </a:schemeClr>
              </a:solidFill>
            </p:spPr>
            <p:txBody>
              <a:bodyPr wrap="square" rtlCol="0">
                <a:spAutoFit/>
              </a:bodyPr>
              <a:lstStyle/>
              <a:p>
                <a:pPr>
                  <a:lnSpc>
                    <a:spcPts val="2400"/>
                  </a:lnSpc>
                  <a:spcBef>
                    <a:spcPts val="600"/>
                  </a:spcBef>
                  <a:spcAft>
                    <a:spcPts val="600"/>
                  </a:spcAft>
                </a:pPr>
                <a:r>
                  <a:rPr lang="zh-CN" altLang="en-US" sz="1600" b="1">
                    <a:solidFill>
                      <a:schemeClr val="accent2">
                        <a:lumMod val="50000"/>
                      </a:schemeClr>
                    </a:solidFill>
                  </a:rPr>
                  <a:t>设</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是文字的集合，称</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是</a:t>
                </a:r>
                <a:r>
                  <a:rPr lang="zh-CN" altLang="en-US" sz="1600" b="1">
                    <a:solidFill>
                      <a:srgbClr val="C00000"/>
                    </a:solidFill>
                  </a:rPr>
                  <a:t>可合一</a:t>
                </a:r>
                <a:r>
                  <a:rPr lang="zh-CN" altLang="en-US" sz="1600" b="1">
                    <a:solidFill>
                      <a:schemeClr val="accent2">
                        <a:lumMod val="50000"/>
                      </a:schemeClr>
                    </a:solidFill>
                  </a:rPr>
                  <a:t>的</a:t>
                </a:r>
                <a:r>
                  <a:rPr lang="en-US" altLang="zh-CN" sz="1600" b="1">
                    <a:solidFill>
                      <a:schemeClr val="accent2">
                        <a:lumMod val="50000"/>
                      </a:schemeClr>
                    </a:solidFill>
                  </a:rPr>
                  <a:t>(unifiable)</a:t>
                </a:r>
                <a:r>
                  <a:rPr lang="zh-CN" altLang="en-US" sz="1600" b="1">
                    <a:solidFill>
                      <a:schemeClr val="accent2">
                        <a:lumMod val="50000"/>
                      </a:schemeClr>
                    </a:solidFill>
                  </a:rPr>
                  <a:t>，如果存在变量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𝒎</m:t>
                        </m:r>
                      </m:sub>
                    </m:sSub>
                  </m:oMath>
                </a14:m>
                <a:r>
                  <a:rPr lang="zh-CN" altLang="en-US" sz="1600" b="1">
                    <a:solidFill>
                      <a:schemeClr val="accent2">
                        <a:lumMod val="50000"/>
                      </a:schemeClr>
                    </a:solidFill>
                  </a:rPr>
                  <a:t>和项</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𝒎</m:t>
                        </m:r>
                      </m:sub>
                    </m:sSub>
                  </m:oMath>
                </a14:m>
                <a:r>
                  <a:rPr lang="zh-CN" altLang="en-US" sz="1600" b="1">
                    <a:solidFill>
                      <a:schemeClr val="accent2">
                        <a:lumMod val="50000"/>
                      </a:schemeClr>
                    </a:solidFill>
                  </a:rPr>
                  <a:t>使得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𝟏</m:t>
                        </m:r>
                      </m:sub>
                    </m:sSub>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𝒎</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𝒎</m:t>
                            </m:r>
                          </m:sub>
                        </m:sSub>
                        <m:r>
                          <a:rPr lang="en-US" altLang="zh-CN" sz="1600" b="1" i="1" smtClean="0">
                            <a:solidFill>
                              <a:schemeClr val="accent2">
                                <a:lumMod val="50000"/>
                              </a:schemeClr>
                            </a:solidFill>
                            <a:latin typeface="Cambria Math" panose="02040503050406030204" pitchFamily="18" charset="0"/>
                          </a:rPr>
                          <m:t> </m:t>
                        </m:r>
                      </m:e>
                    </m:d>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𝒏</m:t>
                        </m:r>
                      </m:sub>
                    </m:sSub>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𝒎</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𝒎</m:t>
                            </m:r>
                          </m:sub>
                        </m:sSub>
                        <m:r>
                          <a:rPr lang="en-US" altLang="zh-CN" sz="1600" b="1" i="1" smtClean="0">
                            <a:solidFill>
                              <a:schemeClr val="accent2">
                                <a:lumMod val="50000"/>
                              </a:schemeClr>
                            </a:solidFill>
                            <a:latin typeface="Cambria Math" panose="02040503050406030204" pitchFamily="18" charset="0"/>
                          </a:rPr>
                          <m:t> </m:t>
                        </m:r>
                      </m:e>
                    </m:d>
                  </m:oMath>
                </a14:m>
                <a:r>
                  <a:rPr lang="zh-CN" altLang="en-US" sz="1600" b="1">
                    <a:solidFill>
                      <a:schemeClr val="accent2">
                        <a:lumMod val="50000"/>
                      </a:schemeClr>
                    </a:solidFill>
                  </a:rPr>
                  <a:t>，即通过将每个文字中变量</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𝒙</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替换为项</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𝒕</m:t>
                        </m:r>
                      </m:e>
                      <m:sub>
                        <m:r>
                          <a:rPr lang="en-US" altLang="zh-CN" sz="1600" b="1" i="1" smtClean="0">
                            <a:solidFill>
                              <a:schemeClr val="accent2">
                                <a:lumMod val="50000"/>
                              </a:schemeClr>
                            </a:solidFill>
                            <a:latin typeface="Cambria Math" panose="02040503050406030204" pitchFamily="18" charset="0"/>
                          </a:rPr>
                          <m:t>𝒊</m:t>
                        </m:r>
                      </m:sub>
                    </m:sSub>
                  </m:oMath>
                </a14:m>
                <a:r>
                  <a:rPr lang="zh-CN" altLang="en-US" sz="1600" b="1">
                    <a:solidFill>
                      <a:schemeClr val="accent2">
                        <a:lumMod val="50000"/>
                      </a:schemeClr>
                    </a:solidFill>
                  </a:rPr>
                  <a:t>后，所有文字都可变成相同的形式</a:t>
                </a:r>
                <a:endParaRPr lang="en-US" altLang="zh-CN" sz="1600" b="1">
                  <a:solidFill>
                    <a:schemeClr val="accent2">
                      <a:lumMod val="50000"/>
                    </a:schemeClr>
                  </a:solidFill>
                </a:endParaRPr>
              </a:p>
              <a:p>
                <a:pPr marL="285750" indent="-285750">
                  <a:lnSpc>
                    <a:spcPts val="18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为简便起见，记替换</a:t>
                </a:r>
                <a14:m>
                  <m:oMath xmlns:m="http://schemas.openxmlformats.org/officeDocument/2006/math">
                    <m:r>
                      <a:rPr lang="en-US" altLang="zh-CN" sz="1400" b="1" i="1" smtClean="0">
                        <a:solidFill>
                          <a:srgbClr val="002060"/>
                        </a:solidFill>
                        <a:latin typeface="Cambria Math" panose="02040503050406030204" pitchFamily="18" charset="0"/>
                      </a:rPr>
                      <m:t>𝒔𝒖𝒃</m:t>
                    </m:r>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𝒕</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𝒕</m:t>
                            </m:r>
                          </m:e>
                          <m:sub>
                            <m:r>
                              <a:rPr lang="en-US" altLang="zh-CN" sz="1400" b="1" i="1" smtClean="0">
                                <a:solidFill>
                                  <a:srgbClr val="002060"/>
                                </a:solidFill>
                                <a:latin typeface="Cambria Math" panose="02040503050406030204" pitchFamily="18" charset="0"/>
                              </a:rPr>
                              <m:t>𝒎</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𝒎</m:t>
                            </m:r>
                          </m:sub>
                        </m:sSub>
                        <m:r>
                          <a:rPr lang="en-US" altLang="zh-CN" sz="1400" b="1" i="1" smtClean="0">
                            <a:solidFill>
                              <a:srgbClr val="002060"/>
                            </a:solidFill>
                            <a:latin typeface="Cambria Math" panose="02040503050406030204" pitchFamily="18" charset="0"/>
                          </a:rPr>
                          <m:t> </m:t>
                        </m:r>
                      </m:e>
                    </m:d>
                  </m:oMath>
                </a14:m>
                <a:r>
                  <a:rPr lang="en-US" altLang="zh-CN" sz="1400" b="1">
                    <a:solidFill>
                      <a:srgbClr val="002060"/>
                    </a:solidFill>
                    <a:latin typeface="楷体" panose="02010609060101010101" pitchFamily="49" charset="-122"/>
                    <a:ea typeface="楷体" panose="02010609060101010101" pitchFamily="49" charset="-122"/>
                  </a:rPr>
                  <a:t>, </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𝒊</m:t>
                        </m:r>
                      </m:sub>
                    </m:sSub>
                    <m:d>
                      <m:dPr>
                        <m:begChr m:val="["/>
                        <m:endChr m:val="]"/>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𝒕</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𝒕</m:t>
                            </m:r>
                          </m:e>
                          <m:sub>
                            <m:r>
                              <a:rPr lang="en-US" altLang="zh-CN" sz="1400" b="1" i="1" smtClean="0">
                                <a:solidFill>
                                  <a:srgbClr val="002060"/>
                                </a:solidFill>
                                <a:latin typeface="Cambria Math" panose="02040503050406030204" pitchFamily="18" charset="0"/>
                              </a:rPr>
                              <m:t>𝒎</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𝒙</m:t>
                            </m:r>
                          </m:e>
                          <m:sub>
                            <m:r>
                              <a:rPr lang="en-US" altLang="zh-CN" sz="1400" b="1" i="1" smtClean="0">
                                <a:solidFill>
                                  <a:srgbClr val="002060"/>
                                </a:solidFill>
                                <a:latin typeface="Cambria Math" panose="02040503050406030204" pitchFamily="18" charset="0"/>
                              </a:rPr>
                              <m:t>𝒎</m:t>
                            </m:r>
                          </m:sub>
                        </m:sSub>
                        <m:r>
                          <a:rPr lang="en-US" altLang="zh-CN" sz="1400" b="1" i="1" smtClean="0">
                            <a:solidFill>
                              <a:srgbClr val="002060"/>
                            </a:solidFill>
                            <a:latin typeface="Cambria Math" panose="02040503050406030204" pitchFamily="18" charset="0"/>
                          </a:rPr>
                          <m:t> </m:t>
                        </m:r>
                      </m:e>
                    </m:d>
                  </m:oMath>
                </a14:m>
                <a:r>
                  <a:rPr lang="zh-CN" altLang="en-US" sz="1400" b="1">
                    <a:solidFill>
                      <a:srgbClr val="002060"/>
                    </a:solidFill>
                    <a:latin typeface="楷体" panose="02010609060101010101" pitchFamily="49" charset="-122"/>
                    <a:ea typeface="楷体" panose="02010609060101010101" pitchFamily="49" charset="-122"/>
                  </a:rPr>
                  <a:t>为</a:t>
                </a:r>
                <a14:m>
                  <m:oMath xmlns:m="http://schemas.openxmlformats.org/officeDocument/2006/math">
                    <m:r>
                      <a:rPr lang="en-US" altLang="zh-CN" sz="1400" b="1" i="1" smtClean="0">
                        <a:solidFill>
                          <a:srgbClr val="002060"/>
                        </a:solidFill>
                        <a:latin typeface="Cambria Math" panose="02040503050406030204" pitchFamily="18" charset="0"/>
                      </a:rPr>
                      <m:t>𝒔𝒖𝒃</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𝒊</m:t>
                            </m:r>
                          </m:sub>
                        </m:sSub>
                      </m:e>
                    </m:d>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1" smtClean="0">
                        <a:solidFill>
                          <a:srgbClr val="002060"/>
                        </a:solidFill>
                        <a:latin typeface="Cambria Math" panose="02040503050406030204" pitchFamily="18" charset="0"/>
                      </a:rPr>
                      <m:t>𝒔𝒖𝒃</m:t>
                    </m:r>
                    <m:d>
                      <m:dPr>
                        <m:ctrlPr>
                          <a:rPr lang="en-US" altLang="zh-CN" sz="1400" b="1" i="1" smtClean="0">
                            <a:solidFill>
                              <a:srgbClr val="002060"/>
                            </a:solidFill>
                            <a:latin typeface="Cambria Math" panose="02040503050406030204" pitchFamily="18" charset="0"/>
                          </a:rPr>
                        </m:ctrlPr>
                      </m:dPr>
                      <m:e>
                        <m:r>
                          <a:rPr lang="zh-CN" altLang="en-US" sz="1400" b="1" i="1">
                            <a:solidFill>
                              <a:srgbClr val="002060"/>
                            </a:solidFill>
                            <a:latin typeface="Cambria Math" panose="02040503050406030204" pitchFamily="18" charset="0"/>
                          </a:rPr>
                          <m:t>𝕃</m:t>
                        </m:r>
                      </m:e>
                    </m:d>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𝒔𝒖𝒃</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𝟏</m:t>
                                </m:r>
                              </m:sub>
                            </m:sSub>
                          </m:e>
                        </m:d>
                        <m:r>
                          <a:rPr lang="en-US" altLang="zh-CN" sz="1400" b="1" i="1" smtClean="0">
                            <a:solidFill>
                              <a:srgbClr val="002060"/>
                            </a:solidFill>
                            <a:latin typeface="Cambria Math" panose="02040503050406030204" pitchFamily="18" charset="0"/>
                          </a:rPr>
                          <m:t>, ⋯, </m:t>
                        </m:r>
                        <m:r>
                          <a:rPr lang="en-US" altLang="zh-CN" sz="1400" b="1" i="1" smtClean="0">
                            <a:solidFill>
                              <a:srgbClr val="002060"/>
                            </a:solidFill>
                            <a:latin typeface="Cambria Math" panose="02040503050406030204" pitchFamily="18" charset="0"/>
                          </a:rPr>
                          <m:t>𝒔𝒖𝒃</m:t>
                        </m:r>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𝒏</m:t>
                                </m:r>
                              </m:sub>
                            </m:sSub>
                          </m:e>
                        </m:d>
                      </m:e>
                    </m:d>
                  </m:oMath>
                </a14:m>
                <a:r>
                  <a:rPr lang="zh-CN" altLang="en-US" sz="1400" b="1">
                    <a:solidFill>
                      <a:srgbClr val="002060"/>
                    </a:solidFill>
                    <a:latin typeface="楷体" panose="02010609060101010101" pitchFamily="49" charset="-122"/>
                    <a:ea typeface="楷体" panose="02010609060101010101" pitchFamily="49" charset="-122"/>
                  </a:rPr>
                  <a:t>，从而文字集</a:t>
                </a:r>
                <a14:m>
                  <m:oMath xmlns:m="http://schemas.openxmlformats.org/officeDocument/2006/math">
                    <m:r>
                      <a:rPr lang="zh-CN" altLang="en-US" sz="1400" b="1" i="1">
                        <a:solidFill>
                          <a:srgbClr val="002060"/>
                        </a:solidFill>
                        <a:latin typeface="Cambria Math" panose="02040503050406030204" pitchFamily="18" charset="0"/>
                      </a:rPr>
                      <m:t>𝕃</m:t>
                    </m:r>
                  </m:oMath>
                </a14:m>
                <a:r>
                  <a:rPr lang="zh-CN" altLang="en-US" sz="1400" b="1">
                    <a:solidFill>
                      <a:srgbClr val="002060"/>
                    </a:solidFill>
                    <a:latin typeface="楷体" panose="02010609060101010101" pitchFamily="49" charset="-122"/>
                    <a:ea typeface="楷体" panose="02010609060101010101" pitchFamily="49" charset="-122"/>
                  </a:rPr>
                  <a:t>是可合一的，当且仅当存在替换</a:t>
                </a:r>
                <a14:m>
                  <m:oMath xmlns:m="http://schemas.openxmlformats.org/officeDocument/2006/math">
                    <m:r>
                      <a:rPr lang="en-US" altLang="zh-CN" sz="1400" b="1" i="1" smtClean="0">
                        <a:solidFill>
                          <a:srgbClr val="002060"/>
                        </a:solidFill>
                        <a:latin typeface="Cambria Math" panose="02040503050406030204" pitchFamily="18" charset="0"/>
                      </a:rPr>
                      <m:t>𝒔𝒖𝒃</m:t>
                    </m:r>
                  </m:oMath>
                </a14:m>
                <a:r>
                  <a:rPr lang="zh-CN" altLang="en-US" sz="1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002060"/>
                        </a:solidFill>
                        <a:latin typeface="Cambria Math" panose="02040503050406030204" pitchFamily="18" charset="0"/>
                      </a:rPr>
                      <m:t>𝒔𝒖𝒃</m:t>
                    </m:r>
                    <m:d>
                      <m:dPr>
                        <m:ctrlPr>
                          <a:rPr lang="en-US" altLang="zh-CN" sz="1400" b="1" i="1" smtClean="0">
                            <a:solidFill>
                              <a:srgbClr val="002060"/>
                            </a:solidFill>
                            <a:latin typeface="Cambria Math" panose="02040503050406030204" pitchFamily="18" charset="0"/>
                          </a:rPr>
                        </m:ctrlPr>
                      </m:dPr>
                      <m:e>
                        <m:r>
                          <a:rPr lang="zh-CN" altLang="en-US" sz="1400" b="1" i="1">
                            <a:solidFill>
                              <a:srgbClr val="002060"/>
                            </a:solidFill>
                            <a:latin typeface="Cambria Math" panose="02040503050406030204" pitchFamily="18" charset="0"/>
                          </a:rPr>
                          <m:t>𝕃</m:t>
                        </m:r>
                      </m:e>
                    </m:d>
                  </m:oMath>
                </a14:m>
                <a:r>
                  <a:rPr lang="zh-CN" altLang="en-US" sz="1400" b="1">
                    <a:solidFill>
                      <a:srgbClr val="002060"/>
                    </a:solidFill>
                    <a:latin typeface="楷体" panose="02010609060101010101" pitchFamily="49" charset="-122"/>
                    <a:ea typeface="楷体" panose="02010609060101010101" pitchFamily="49" charset="-122"/>
                  </a:rPr>
                  <a:t>仅含一个文字，这时称</a:t>
                </a:r>
                <a:r>
                  <a:rPr lang="zh-CN" altLang="en-US" sz="1400" b="1">
                    <a:solidFill>
                      <a:srgbClr val="C0000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𝒔𝒖𝒃</m:t>
                    </m:r>
                  </m:oMath>
                </a14:m>
                <a:r>
                  <a:rPr lang="zh-CN" altLang="en-US" sz="1400" b="1">
                    <a:solidFill>
                      <a:srgbClr val="C00000"/>
                    </a:solidFill>
                    <a:latin typeface="楷体" panose="02010609060101010101" pitchFamily="49" charset="-122"/>
                    <a:ea typeface="楷体" panose="02010609060101010101" pitchFamily="49" charset="-122"/>
                  </a:rPr>
                  <a:t>合一文字集</a:t>
                </a:r>
                <a14:m>
                  <m:oMath xmlns:m="http://schemas.openxmlformats.org/officeDocument/2006/math">
                    <m:r>
                      <a:rPr lang="zh-CN" altLang="en-US" sz="1400" b="1" i="1">
                        <a:solidFill>
                          <a:srgbClr val="002060"/>
                        </a:solidFill>
                        <a:latin typeface="Cambria Math" panose="02040503050406030204" pitchFamily="18" charset="0"/>
                      </a:rPr>
                      <m:t>𝕃</m:t>
                    </m:r>
                  </m:oMath>
                </a14:m>
                <a:r>
                  <a:rPr lang="zh-CN" altLang="en-US" sz="1400" b="1">
                    <a:solidFill>
                      <a:srgbClr val="002060"/>
                    </a:solidFill>
                    <a:latin typeface="楷体" panose="02010609060101010101" pitchFamily="49" charset="-122"/>
                    <a:ea typeface="楷体" panose="02010609060101010101" pitchFamily="49" charset="-122"/>
                  </a:rPr>
                  <a:t>，也称</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𝒔𝒖𝒃</m:t>
                    </m:r>
                  </m:oMath>
                </a14:m>
                <a:r>
                  <a:rPr lang="zh-CN" altLang="en-US" sz="1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zh-CN" altLang="en-US" sz="1400" b="1" i="1">
                        <a:solidFill>
                          <a:srgbClr val="002060"/>
                        </a:solidFill>
                        <a:latin typeface="Cambria Math" panose="02040503050406030204" pitchFamily="18" charset="0"/>
                      </a:rPr>
                      <m:t>𝕃</m:t>
                    </m:r>
                  </m:oMath>
                </a14:m>
                <a:r>
                  <a:rPr lang="zh-CN" altLang="en-US" sz="1400" b="1">
                    <a:solidFill>
                      <a:srgbClr val="002060"/>
                    </a:solidFill>
                    <a:latin typeface="楷体" panose="02010609060101010101" pitchFamily="49" charset="-122"/>
                    <a:ea typeface="楷体" panose="02010609060101010101" pitchFamily="49" charset="-122"/>
                  </a:rPr>
                  <a:t>的</a:t>
                </a:r>
                <a:r>
                  <a:rPr lang="zh-CN" altLang="en-US" sz="1400" b="1">
                    <a:solidFill>
                      <a:srgbClr val="C00000"/>
                    </a:solidFill>
                    <a:latin typeface="楷体" panose="02010609060101010101" pitchFamily="49" charset="-122"/>
                    <a:ea typeface="楷体" panose="02010609060101010101" pitchFamily="49" charset="-122"/>
                  </a:rPr>
                  <a:t>合一替换</a:t>
                </a:r>
                <a:r>
                  <a:rPr lang="en-US" altLang="zh-CN" sz="1400" b="1">
                    <a:solidFill>
                      <a:srgbClr val="002060"/>
                    </a:solidFill>
                    <a:latin typeface="+mn-ea"/>
                  </a:rPr>
                  <a:t>(unifier)</a:t>
                </a:r>
                <a:r>
                  <a:rPr lang="zh-CN" altLang="en-US" sz="1400" b="1">
                    <a:solidFill>
                      <a:srgbClr val="002060"/>
                    </a:solidFill>
                    <a:latin typeface="楷体" panose="02010609060101010101" pitchFamily="49" charset="-122"/>
                    <a:ea typeface="楷体" panose="02010609060101010101" pitchFamily="49" charset="-122"/>
                  </a:rPr>
                  <a:t>。</a:t>
                </a:r>
              </a:p>
            </p:txBody>
          </p:sp>
        </mc:Choice>
        <mc:Fallback>
          <p:sp>
            <p:nvSpPr>
              <p:cNvPr id="3" name="文本框 2">
                <a:extLst>
                  <a:ext uri="{FF2B5EF4-FFF2-40B4-BE49-F238E27FC236}">
                    <a16:creationId xmlns:a16="http://schemas.microsoft.com/office/drawing/2014/main" id="{275F4764-430A-4694-BD7E-85196F48009C}"/>
                  </a:ext>
                </a:extLst>
              </p:cNvPr>
              <p:cNvSpPr txBox="1">
                <a:spLocks noRot="1" noChangeAspect="1" noMove="1" noResize="1" noEditPoints="1" noAdjustHandles="1" noChangeArrowheads="1" noChangeShapeType="1" noTextEdit="1"/>
              </p:cNvSpPr>
              <p:nvPr/>
            </p:nvSpPr>
            <p:spPr>
              <a:xfrm>
                <a:off x="757233" y="1703011"/>
                <a:ext cx="7629527" cy="1842556"/>
              </a:xfrm>
              <a:prstGeom prst="rect">
                <a:avLst/>
              </a:prstGeom>
              <a:blipFill>
                <a:blip r:embed="rId2"/>
                <a:stretch>
                  <a:fillRect l="-399" b="-29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ADDE2E7-6809-4E0E-9E89-874640C797C2}"/>
                  </a:ext>
                </a:extLst>
              </p:cNvPr>
              <p:cNvSpPr txBox="1"/>
              <p:nvPr/>
            </p:nvSpPr>
            <p:spPr>
              <a:xfrm>
                <a:off x="757233" y="3805382"/>
                <a:ext cx="7481603" cy="684996"/>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设</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𝒇</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𝒇</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𝒂</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𝒘</m:t>
                            </m:r>
                          </m:e>
                        </m:d>
                      </m:e>
                    </m:d>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𝒘</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e>
                    </m:d>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𝑳</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𝑷</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𝒇</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𝒘</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合一文字集</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，是</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的合一替换</a:t>
                </a:r>
              </a:p>
            </p:txBody>
          </p:sp>
        </mc:Choice>
        <mc:Fallback>
          <p:sp>
            <p:nvSpPr>
              <p:cNvPr id="4" name="文本框 3">
                <a:extLst>
                  <a:ext uri="{FF2B5EF4-FFF2-40B4-BE49-F238E27FC236}">
                    <a16:creationId xmlns:a16="http://schemas.microsoft.com/office/drawing/2014/main" id="{7ADDE2E7-6809-4E0E-9E89-874640C797C2}"/>
                  </a:ext>
                </a:extLst>
              </p:cNvPr>
              <p:cNvSpPr txBox="1">
                <a:spLocks noRot="1" noChangeAspect="1" noMove="1" noResize="1" noEditPoints="1" noAdjustHandles="1" noChangeArrowheads="1" noChangeShapeType="1" noTextEdit="1"/>
              </p:cNvSpPr>
              <p:nvPr/>
            </p:nvSpPr>
            <p:spPr>
              <a:xfrm>
                <a:off x="757233" y="3805382"/>
                <a:ext cx="7481603" cy="684996"/>
              </a:xfrm>
              <a:prstGeom prst="rect">
                <a:avLst/>
              </a:prstGeom>
              <a:blipFill>
                <a:blip r:embed="rId3"/>
                <a:stretch>
                  <a:fillRect l="-407" b="-10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89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文字集的最一般合一替换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0E06D2C-BCA4-4788-A869-F903EE005AB7}"/>
                  </a:ext>
                </a:extLst>
              </p:cNvPr>
              <p:cNvSpPr txBox="1"/>
              <p:nvPr/>
            </p:nvSpPr>
            <p:spPr>
              <a:xfrm>
                <a:off x="540325" y="909708"/>
                <a:ext cx="8063344" cy="1839158"/>
              </a:xfrm>
              <a:prstGeom prst="rect">
                <a:avLst/>
              </a:prstGeom>
              <a:solidFill>
                <a:schemeClr val="accent6">
                  <a:lumMod val="20000"/>
                  <a:lumOff val="80000"/>
                </a:schemeClr>
              </a:solidFill>
            </p:spPr>
            <p:txBody>
              <a:bodyPr wrap="square" rtlCol="0">
                <a:spAutoFit/>
              </a:bodyPr>
              <a:lstStyle/>
              <a:p>
                <a:pPr>
                  <a:lnSpc>
                    <a:spcPts val="2400"/>
                  </a:lnSpc>
                  <a:spcBef>
                    <a:spcPts val="600"/>
                  </a:spcBef>
                </a:pPr>
                <a:r>
                  <a:rPr lang="zh-CN" altLang="en-US" sz="1600" b="1">
                    <a:solidFill>
                      <a:schemeClr val="accent2">
                        <a:lumMod val="50000"/>
                      </a:schemeClr>
                    </a:solidFill>
                  </a:rPr>
                  <a:t>文字集的合一替换不唯一。设</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𝒇</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𝑷</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𝒇</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𝒂</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𝒘</m:t>
                            </m:r>
                          </m:e>
                        </m:d>
                      </m:e>
                    </m:d>
                  </m:oMath>
                </a14:m>
                <a:r>
                  <a:rPr lang="zh-CN" altLang="en-US" sz="1600" b="1">
                    <a:solidFill>
                      <a:schemeClr val="accent2">
                        <a:lumMod val="50000"/>
                      </a:schemeClr>
                    </a:solidFill>
                    <a:latin typeface="Cambria Math" panose="02040503050406030204" pitchFamily="18" charset="0"/>
                  </a:rPr>
                  <a:t>，这里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𝒘</m:t>
                    </m:r>
                  </m:oMath>
                </a14:m>
                <a:r>
                  <a:rPr lang="zh-CN" altLang="en-US" sz="1600" b="1">
                    <a:solidFill>
                      <a:schemeClr val="accent2">
                        <a:lumMod val="50000"/>
                      </a:schemeClr>
                    </a:solidFill>
                    <a:latin typeface="Cambria Math" panose="02040503050406030204" pitchFamily="18" charset="0"/>
                  </a:rPr>
                  <a:t>是变量，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latin typeface="Cambria Math" panose="02040503050406030204" pitchFamily="18" charset="0"/>
                  </a:rPr>
                  <a:t>是常量</a:t>
                </a:r>
                <a:endParaRPr lang="en-US" altLang="zh-CN" sz="1600" b="1">
                  <a:solidFill>
                    <a:schemeClr val="accent2">
                      <a:lumMod val="50000"/>
                    </a:schemeClr>
                  </a:solidFill>
                  <a:latin typeface="Cambria Math" panose="02040503050406030204" pitchFamily="18" charset="0"/>
                </a:endParaRPr>
              </a:p>
              <a:p>
                <a:pPr marL="285750" indent="-285750">
                  <a:lnSpc>
                    <a:spcPts val="2400"/>
                  </a:lnSpc>
                  <a:spcBef>
                    <a:spcPts val="600"/>
                  </a:spcBef>
                  <a:buFont typeface="Arial" panose="020B0604020202020204" pitchFamily="34" charset="0"/>
                  <a:buChar char="•"/>
                </a:pP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𝒘</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𝑳</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𝑷</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𝒇</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𝒘</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𝟏</m:t>
                        </m:r>
                      </m:sub>
                    </m:sSub>
                  </m:oMath>
                </a14:m>
                <a:r>
                  <a:rPr lang="zh-CN" altLang="en-US" sz="16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zh-CN" altLang="en-US" sz="1600" b="1" i="1">
                        <a:solidFill>
                          <a:srgbClr val="002060"/>
                        </a:solidFill>
                        <a:latin typeface="Cambria Math" panose="02040503050406030204" pitchFamily="18" charset="0"/>
                      </a:rPr>
                      <m:t>𝕃</m:t>
                    </m:r>
                  </m:oMath>
                </a14:m>
                <a:r>
                  <a:rPr lang="zh-CN" altLang="en-US" sz="1600" b="1">
                    <a:solidFill>
                      <a:srgbClr val="002060"/>
                    </a:solidFill>
                    <a:latin typeface="楷体" panose="02010609060101010101" pitchFamily="49" charset="-122"/>
                    <a:ea typeface="楷体" panose="02010609060101010101" pitchFamily="49" charset="-122"/>
                  </a:rPr>
                  <a:t>的合一替换</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𝒂</m:t>
                        </m:r>
                        <m:r>
                          <a:rPr lang="en-US" altLang="zh-CN" sz="1600" b="1" i="1">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𝒘</m:t>
                        </m:r>
                      </m:e>
                    </m:d>
                  </m:oMath>
                </a14:m>
                <a:r>
                  <a:rPr lang="zh-CN" altLang="en-US" sz="16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𝑳</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𝑷</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𝒇</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rgbClr val="002060"/>
                        </a:solidFill>
                        <a:latin typeface="Cambria Math" panose="02040503050406030204" pitchFamily="18" charset="0"/>
                      </a:rPr>
                      <m:t>𝒔𝒖</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𝒃</m:t>
                        </m:r>
                      </m:e>
                      <m:sub>
                        <m:r>
                          <a:rPr lang="en-US" altLang="zh-CN" sz="1600" b="1" i="1" smtClean="0">
                            <a:solidFill>
                              <a:srgbClr val="002060"/>
                            </a:solidFill>
                            <a:latin typeface="Cambria Math" panose="02040503050406030204" pitchFamily="18" charset="0"/>
                          </a:rPr>
                          <m:t>𝟐</m:t>
                        </m:r>
                      </m:sub>
                    </m:sSub>
                  </m:oMath>
                </a14:m>
                <a:r>
                  <a:rPr lang="zh-CN" altLang="en-US" sz="1600" b="1">
                    <a:solidFill>
                      <a:srgbClr val="002060"/>
                    </a:solidFill>
                    <a:latin typeface="楷体" panose="02010609060101010101" pitchFamily="49" charset="-122"/>
                    <a:ea typeface="楷体" panose="02010609060101010101" pitchFamily="49" charset="-122"/>
                  </a:rPr>
                  <a:t>也是</a:t>
                </a:r>
                <a14:m>
                  <m:oMath xmlns:m="http://schemas.openxmlformats.org/officeDocument/2006/math">
                    <m:r>
                      <a:rPr lang="zh-CN" altLang="en-US" sz="1600" b="1" i="1">
                        <a:solidFill>
                          <a:srgbClr val="002060"/>
                        </a:solidFill>
                        <a:latin typeface="Cambria Math" panose="02040503050406030204" pitchFamily="18" charset="0"/>
                      </a:rPr>
                      <m:t>𝕃</m:t>
                    </m:r>
                  </m:oMath>
                </a14:m>
                <a:r>
                  <a:rPr lang="zh-CN" altLang="en-US" sz="1600" b="1">
                    <a:solidFill>
                      <a:srgbClr val="002060"/>
                    </a:solidFill>
                    <a:latin typeface="楷体" panose="02010609060101010101" pitchFamily="49" charset="-122"/>
                    <a:ea typeface="楷体" panose="02010609060101010101" pitchFamily="49" charset="-122"/>
                  </a:rPr>
                  <a:t>的合一替换</a:t>
                </a:r>
                <a:endParaRPr lang="en-US" altLang="zh-CN" sz="1600" b="1">
                  <a:solidFill>
                    <a:srgbClr val="002060"/>
                  </a:solidFill>
                  <a:latin typeface="楷体" panose="02010609060101010101" pitchFamily="49" charset="-122"/>
                  <a:ea typeface="楷体" panose="02010609060101010101" pitchFamily="49" charset="-122"/>
                </a:endParaRPr>
              </a:p>
              <a:p>
                <a:pPr>
                  <a:lnSpc>
                    <a:spcPts val="2400"/>
                  </a:lnSpc>
                  <a:spcBef>
                    <a:spcPts val="600"/>
                  </a:spcBef>
                </a:pPr>
                <a:r>
                  <a:rPr lang="zh-CN" altLang="en-US" sz="1600" b="1">
                    <a:solidFill>
                      <a:schemeClr val="accent2">
                        <a:lumMod val="50000"/>
                      </a:schemeClr>
                    </a:solidFill>
                  </a:rPr>
                  <a:t>从消解意义上，</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好，因为有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𝟑</m:t>
                        </m:r>
                      </m:sub>
                    </m:sSub>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𝒘</m:t>
                        </m:r>
                      </m:e>
                    </m:d>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𝟑</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𝑳</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𝑳</m:t>
                        </m:r>
                      </m:e>
                    </m:d>
                  </m:oMath>
                </a14:m>
                <a:r>
                  <a:rPr lang="zh-CN" altLang="en-US" sz="1600" b="1">
                    <a:solidFill>
                      <a:schemeClr val="accent2">
                        <a:lumMod val="50000"/>
                      </a:schemeClr>
                    </a:solidFill>
                  </a:rPr>
                  <a:t>，先用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进行消解，后面还有机会用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𝟑</m:t>
                        </m:r>
                      </m:sub>
                    </m:sSub>
                  </m:oMath>
                </a14:m>
                <a:r>
                  <a:rPr lang="zh-CN" altLang="en-US" sz="1600" b="1">
                    <a:solidFill>
                      <a:schemeClr val="accent2">
                        <a:lumMod val="50000"/>
                      </a:schemeClr>
                    </a:solidFill>
                  </a:rPr>
                  <a:t>，但直接用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𝒃</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，后面则少了选择的机会</a:t>
                </a:r>
              </a:p>
            </p:txBody>
          </p:sp>
        </mc:Choice>
        <mc:Fallback>
          <p:sp>
            <p:nvSpPr>
              <p:cNvPr id="8" name="文本框 7">
                <a:extLst>
                  <a:ext uri="{FF2B5EF4-FFF2-40B4-BE49-F238E27FC236}">
                    <a16:creationId xmlns:a16="http://schemas.microsoft.com/office/drawing/2014/main" id="{70E06D2C-BCA4-4788-A869-F903EE005AB7}"/>
                  </a:ext>
                </a:extLst>
              </p:cNvPr>
              <p:cNvSpPr txBox="1">
                <a:spLocks noRot="1" noChangeAspect="1" noMove="1" noResize="1" noEditPoints="1" noAdjustHandles="1" noChangeArrowheads="1" noChangeShapeType="1" noTextEdit="1"/>
              </p:cNvSpPr>
              <p:nvPr/>
            </p:nvSpPr>
            <p:spPr>
              <a:xfrm>
                <a:off x="540325" y="909708"/>
                <a:ext cx="8063344" cy="1839158"/>
              </a:xfrm>
              <a:prstGeom prst="rect">
                <a:avLst/>
              </a:prstGeom>
              <a:blipFill>
                <a:blip r:embed="rId2"/>
                <a:stretch>
                  <a:fillRect l="-454" b="-3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33A70AE0-AEAC-4630-B202-6E073EB381BB}"/>
                  </a:ext>
                </a:extLst>
              </p:cNvPr>
              <p:cNvSpPr txBox="1"/>
              <p:nvPr/>
            </p:nvSpPr>
            <p:spPr>
              <a:xfrm>
                <a:off x="540325" y="2848479"/>
                <a:ext cx="8063344" cy="989373"/>
              </a:xfrm>
              <a:prstGeom prst="rect">
                <a:avLst/>
              </a:prstGeom>
              <a:solidFill>
                <a:schemeClr val="accent2">
                  <a:lumMod val="20000"/>
                  <a:lumOff val="80000"/>
                </a:schemeClr>
              </a:solidFill>
            </p:spPr>
            <p:txBody>
              <a:bodyPr wrap="square" rtlCol="0">
                <a:spAutoFit/>
              </a:bodyPr>
              <a:lstStyle/>
              <a:p>
                <a:pPr>
                  <a:lnSpc>
                    <a:spcPts val="2400"/>
                  </a:lnSpc>
                  <a:spcBef>
                    <a:spcPts val="600"/>
                  </a:spcBef>
                  <a:spcAft>
                    <a:spcPts val="600"/>
                  </a:spcAft>
                </a:pPr>
                <a:r>
                  <a:rPr lang="zh-CN" altLang="en-US" sz="1600" b="1">
                    <a:solidFill>
                      <a:schemeClr val="accent2">
                        <a:lumMod val="50000"/>
                      </a:schemeClr>
                    </a:solidFill>
                  </a:rPr>
                  <a:t>设</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d>
                      <m:dPr>
                        <m:begChr m:val="{"/>
                        <m:endChr m:val="}"/>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 ⋯,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𝑳</m:t>
                            </m:r>
                          </m:e>
                          <m:sub>
                            <m:r>
                              <a:rPr lang="en-US" altLang="zh-CN" sz="1600" b="1" i="1" smtClean="0">
                                <a:solidFill>
                                  <a:schemeClr val="accent2">
                                    <a:lumMod val="50000"/>
                                  </a:schemeClr>
                                </a:solidFill>
                                <a:latin typeface="Cambria Math" panose="02040503050406030204" pitchFamily="18" charset="0"/>
                              </a:rPr>
                              <m:t>𝒏</m:t>
                            </m:r>
                          </m:sub>
                        </m:sSub>
                      </m:e>
                    </m:d>
                  </m:oMath>
                </a14:m>
                <a:r>
                  <a:rPr lang="zh-CN" altLang="en-US" sz="1600" b="1">
                    <a:solidFill>
                      <a:schemeClr val="accent2">
                        <a:lumMod val="50000"/>
                      </a:schemeClr>
                    </a:solidFill>
                  </a:rPr>
                  <a:t>是文字的集合，称替换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𝒔𝒖𝒃</m:t>
                    </m:r>
                  </m:oMath>
                </a14:m>
                <a:r>
                  <a:rPr lang="zh-CN" altLang="en-US" sz="1600" b="1">
                    <a:solidFill>
                      <a:schemeClr val="accent2">
                        <a:lumMod val="50000"/>
                      </a:schemeClr>
                    </a:solidFill>
                  </a:rPr>
                  <a:t>是</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的最一般合一替换</a:t>
                </a:r>
                <a:r>
                  <a:rPr lang="en-US" altLang="zh-CN" sz="1600" b="1">
                    <a:solidFill>
                      <a:schemeClr val="accent2">
                        <a:lumMod val="50000"/>
                      </a:schemeClr>
                    </a:solidFill>
                  </a:rPr>
                  <a:t>(most general unifier, mgu)</a:t>
                </a:r>
                <a:r>
                  <a:rPr lang="zh-CN" altLang="en-US" sz="1600" b="1">
                    <a:solidFill>
                      <a:schemeClr val="accent2">
                        <a:lumMod val="50000"/>
                      </a:schemeClr>
                    </a:solidFill>
                  </a:rPr>
                  <a:t>，若</a:t>
                </a:r>
                <a:r>
                  <a:rPr lang="en-US" altLang="zh-CN" sz="1600" b="1">
                    <a:solidFill>
                      <a:schemeClr val="accent2">
                        <a:lumMod val="50000"/>
                      </a:schemeClr>
                    </a:solidFill>
                  </a:rPr>
                  <a:t>sub</a:t>
                </a:r>
                <a:r>
                  <a:rPr lang="zh-CN" altLang="en-US" sz="1600" b="1">
                    <a:solidFill>
                      <a:schemeClr val="accent2">
                        <a:lumMod val="50000"/>
                      </a:schemeClr>
                    </a:solidFill>
                  </a:rPr>
                  <a:t>是</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的合一替换，则对</a:t>
                </a:r>
                <a14:m>
                  <m:oMath xmlns:m="http://schemas.openxmlformats.org/officeDocument/2006/math">
                    <m:r>
                      <a:rPr lang="zh-CN" altLang="en-US" sz="1600" b="1" i="1">
                        <a:solidFill>
                          <a:schemeClr val="accent2">
                            <a:lumMod val="50000"/>
                          </a:schemeClr>
                        </a:solidFill>
                        <a:latin typeface="Cambria Math" panose="02040503050406030204" pitchFamily="18" charset="0"/>
                      </a:rPr>
                      <m:t>𝕃</m:t>
                    </m:r>
                  </m:oMath>
                </a14:m>
                <a:r>
                  <a:rPr lang="zh-CN" altLang="en-US" sz="1600" b="1">
                    <a:solidFill>
                      <a:schemeClr val="accent2">
                        <a:lumMod val="50000"/>
                      </a:schemeClr>
                    </a:solidFill>
                  </a:rPr>
                  <a:t>的任意合一替换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，都存在替换</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𝒔𝒖𝒃</m:t>
                    </m:r>
                    <m:r>
                      <a:rPr lang="en-US" altLang="zh-CN" sz="1600" b="1" i="1" smtClean="0">
                        <a:solidFill>
                          <a:schemeClr val="accent2">
                            <a:lumMod val="50000"/>
                          </a:schemeClr>
                        </a:solidFill>
                        <a:latin typeface="Cambria Math" panose="02040503050406030204" pitchFamily="18" charset="0"/>
                      </a:rPr>
                      <m:t>′(</m:t>
                    </m:r>
                    <m:r>
                      <a:rPr lang="zh-CN" altLang="en-US" sz="1600" b="1" i="1">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𝒔𝒖𝒃</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𝒔𝒖𝒃</m:t>
                    </m:r>
                    <m:r>
                      <a:rPr lang="en-US" altLang="zh-CN" sz="1600" b="1" i="1" smtClean="0">
                        <a:solidFill>
                          <a:schemeClr val="accent2">
                            <a:lumMod val="50000"/>
                          </a:schemeClr>
                        </a:solidFill>
                        <a:latin typeface="Cambria Math" panose="02040503050406030204" pitchFamily="18" charset="0"/>
                      </a:rPr>
                      <m:t>(</m:t>
                    </m:r>
                    <m:r>
                      <a:rPr lang="zh-CN" altLang="en-US" sz="1600" b="1" i="1">
                        <a:solidFill>
                          <a:schemeClr val="accent2">
                            <a:lumMod val="50000"/>
                          </a:schemeClr>
                        </a:solidFill>
                        <a:latin typeface="Cambria Math" panose="02040503050406030204" pitchFamily="18" charset="0"/>
                      </a:rPr>
                      <m:t>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a:t>
                </a:r>
                <a:endParaRPr lang="zh-CN" altLang="en-US" sz="1400" b="1">
                  <a:solidFill>
                    <a:srgbClr val="002060"/>
                  </a:solidFill>
                  <a:latin typeface="楷体" panose="02010609060101010101" pitchFamily="49" charset="-122"/>
                  <a:ea typeface="楷体" panose="02010609060101010101" pitchFamily="49" charset="-122"/>
                </a:endParaRPr>
              </a:p>
            </p:txBody>
          </p:sp>
        </mc:Choice>
        <mc:Fallback>
          <p:sp>
            <p:nvSpPr>
              <p:cNvPr id="9" name="文本框 8">
                <a:extLst>
                  <a:ext uri="{FF2B5EF4-FFF2-40B4-BE49-F238E27FC236}">
                    <a16:creationId xmlns:a16="http://schemas.microsoft.com/office/drawing/2014/main" id="{33A70AE0-AEAC-4630-B202-6E073EB381BB}"/>
                  </a:ext>
                </a:extLst>
              </p:cNvPr>
              <p:cNvSpPr txBox="1">
                <a:spLocks noRot="1" noChangeAspect="1" noMove="1" noResize="1" noEditPoints="1" noAdjustHandles="1" noChangeArrowheads="1" noChangeShapeType="1" noTextEdit="1"/>
              </p:cNvSpPr>
              <p:nvPr/>
            </p:nvSpPr>
            <p:spPr>
              <a:xfrm>
                <a:off x="540325" y="2848479"/>
                <a:ext cx="8063344" cy="989373"/>
              </a:xfrm>
              <a:prstGeom prst="rect">
                <a:avLst/>
              </a:prstGeom>
              <a:blipFill>
                <a:blip r:embed="rId3"/>
                <a:stretch>
                  <a:fillRect l="-454" b="-736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2C6AD14-69EC-4BD2-B979-59BBE95DFF38}"/>
              </a:ext>
            </a:extLst>
          </p:cNvPr>
          <p:cNvSpPr txBox="1"/>
          <p:nvPr/>
        </p:nvSpPr>
        <p:spPr>
          <a:xfrm>
            <a:off x="540325" y="3941404"/>
            <a:ext cx="762952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可以证明，一个文字集可合一当且仅当它有最一般合一替换，而且可给出一个</a:t>
            </a:r>
            <a:r>
              <a:rPr lang="zh-CN" altLang="en-US" sz="1600" b="1">
                <a:solidFill>
                  <a:srgbClr val="C00000"/>
                </a:solidFill>
              </a:rPr>
              <a:t>算法</a:t>
            </a:r>
            <a:r>
              <a:rPr lang="zh-CN" altLang="en-US" sz="1600" b="1">
                <a:solidFill>
                  <a:schemeClr val="accent2">
                    <a:lumMod val="50000"/>
                  </a:schemeClr>
                </a:solidFill>
              </a:rPr>
              <a:t>，对任意文字集，如果它可合一，则给出它的最一般合一替换，否则输出它不可合一</a:t>
            </a:r>
          </a:p>
        </p:txBody>
      </p:sp>
    </p:spTree>
    <p:extLst>
      <p:ext uri="{BB962C8B-B14F-4D97-AF65-F5344CB8AC3E}">
        <p14:creationId xmlns:p14="http://schemas.microsoft.com/office/powerpoint/2010/main" val="169018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一阶逻辑的消解原理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EE64D9A-AE9F-4CD9-BA91-E411B95AB638}"/>
                  </a:ext>
                </a:extLst>
              </p:cNvPr>
              <p:cNvSpPr txBox="1"/>
              <p:nvPr/>
            </p:nvSpPr>
            <p:spPr>
              <a:xfrm>
                <a:off x="916703" y="853609"/>
                <a:ext cx="4313386"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对任意文字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𝑳</m:t>
                    </m:r>
                  </m:oMath>
                </a14:m>
                <a:r>
                  <a:rPr lang="zh-CN" altLang="en-US" sz="1600" b="1">
                    <a:solidFill>
                      <a:schemeClr val="accent2">
                        <a:lumMod val="50000"/>
                      </a:schemeClr>
                    </a:solidFill>
                  </a:rPr>
                  <a:t>，定义文字</a:t>
                </a:r>
                <a14:m>
                  <m:oMath xmlns:m="http://schemas.openxmlformats.org/officeDocument/2006/math">
                    <m:acc>
                      <m:accPr>
                        <m:chr m:val="̅"/>
                        <m:ctrlPr>
                          <a:rPr lang="en-US" altLang="zh-CN" sz="1600" b="1" i="1" smtClean="0">
                            <a:solidFill>
                              <a:schemeClr val="accent2">
                                <a:lumMod val="50000"/>
                              </a:schemeClr>
                            </a:solidFill>
                            <a:latin typeface="Cambria Math" panose="02040503050406030204" pitchFamily="18" charset="0"/>
                          </a:rPr>
                        </m:ctrlPr>
                      </m:accPr>
                      <m:e>
                        <m:r>
                          <a:rPr lang="en-US" altLang="zh-CN" sz="1600" b="1" i="1">
                            <a:solidFill>
                              <a:schemeClr val="accent2">
                                <a:lumMod val="50000"/>
                              </a:schemeClr>
                            </a:solidFill>
                            <a:latin typeface="Cambria Math" panose="02040503050406030204" pitchFamily="18" charset="0"/>
                          </a:rPr>
                          <m:t>𝑳</m:t>
                        </m:r>
                      </m:e>
                    </m:acc>
                  </m:oMath>
                </a14:m>
                <a:r>
                  <a:rPr lang="zh-CN" altLang="en-US" sz="1600" b="1">
                    <a:solidFill>
                      <a:schemeClr val="accent2">
                        <a:lumMod val="50000"/>
                      </a:schemeClr>
                    </a:solidFill>
                  </a:rPr>
                  <a:t>为</a:t>
                </a:r>
                <a14:m>
                  <m:oMath xmlns:m="http://schemas.openxmlformats.org/officeDocument/2006/math">
                    <m:acc>
                      <m:accPr>
                        <m:chr m:val="̅"/>
                        <m:ctrlPr>
                          <a:rPr lang="en-US" altLang="zh-CN" sz="1600" b="1" i="1">
                            <a:solidFill>
                              <a:schemeClr val="accent2">
                                <a:lumMod val="50000"/>
                              </a:schemeClr>
                            </a:solidFill>
                            <a:latin typeface="Cambria Math" panose="02040503050406030204" pitchFamily="18" charset="0"/>
                          </a:rPr>
                        </m:ctrlPr>
                      </m:accPr>
                      <m:e>
                        <m:r>
                          <a:rPr lang="en-US" altLang="zh-CN" sz="1600" b="1" i="1">
                            <a:solidFill>
                              <a:schemeClr val="accent2">
                                <a:lumMod val="50000"/>
                              </a:schemeClr>
                            </a:solidFill>
                            <a:latin typeface="Cambria Math" panose="02040503050406030204" pitchFamily="18" charset="0"/>
                          </a:rPr>
                          <m:t>𝑳</m:t>
                        </m:r>
                      </m:e>
                    </m:acc>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𝑳</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acc>
                      <m:accPr>
                        <m:chr m:val="̅"/>
                        <m:ctrlPr>
                          <a:rPr lang="en-US" altLang="zh-CN" sz="1600" b="1" i="1">
                            <a:solidFill>
                              <a:schemeClr val="accent2">
                                <a:lumMod val="50000"/>
                              </a:schemeClr>
                            </a:solidFill>
                            <a:latin typeface="Cambria Math" panose="02040503050406030204" pitchFamily="18" charset="0"/>
                          </a:rPr>
                        </m:ctrlPr>
                      </m:accPr>
                      <m:e>
                        <m:r>
                          <a:rPr lang="en-US" altLang="zh-CN" sz="1600" b="1" i="1">
                            <a:solidFill>
                              <a:schemeClr val="accent2">
                                <a:lumMod val="50000"/>
                              </a:schemeClr>
                            </a:solidFill>
                            <a:latin typeface="Cambria Math" panose="02040503050406030204" pitchFamily="18" charset="0"/>
                          </a:rPr>
                          <m:t>𝑳</m:t>
                        </m:r>
                      </m:e>
                    </m:acc>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𝑳</m:t>
                    </m:r>
                  </m:oMath>
                </a14:m>
                <a:endParaRPr lang="zh-CN" altLang="en-US" sz="1600"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7EE64D9A-AE9F-4CD9-BA91-E411B95AB638}"/>
                  </a:ext>
                </a:extLst>
              </p:cNvPr>
              <p:cNvSpPr txBox="1">
                <a:spLocks noRot="1" noChangeAspect="1" noMove="1" noResize="1" noEditPoints="1" noAdjustHandles="1" noChangeArrowheads="1" noChangeShapeType="1" noTextEdit="1"/>
              </p:cNvSpPr>
              <p:nvPr/>
            </p:nvSpPr>
            <p:spPr>
              <a:xfrm>
                <a:off x="916703" y="853609"/>
                <a:ext cx="4313386" cy="338554"/>
              </a:xfrm>
              <a:prstGeom prst="rect">
                <a:avLst/>
              </a:prstGeom>
              <a:blipFill>
                <a:blip r:embed="rId2"/>
                <a:stretch>
                  <a:fillRect l="-706"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D0EFD41-023A-46FA-808B-52F327109A09}"/>
                  </a:ext>
                </a:extLst>
              </p:cNvPr>
              <p:cNvSpPr txBox="1"/>
              <p:nvPr/>
            </p:nvSpPr>
            <p:spPr>
              <a:xfrm>
                <a:off x="916703" y="1316653"/>
                <a:ext cx="7310587" cy="1325491"/>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zh-CN" altLang="en-US" sz="1600" b="1">
                    <a:solidFill>
                      <a:schemeClr val="accent2">
                        <a:lumMod val="50000"/>
                      </a:schemeClr>
                    </a:solidFill>
                  </a:rPr>
                  <a:t>设</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是子句，</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𝒔</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𝒔</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是两个替换使得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𝒔</m:t>
                        </m:r>
                      </m:e>
                      <m:sub>
                        <m:r>
                          <a:rPr lang="en-US" altLang="zh-CN" sz="1600" b="1" i="1" smtClean="0">
                            <a:solidFill>
                              <a:schemeClr val="accent2">
                                <a:lumMod val="50000"/>
                              </a:schemeClr>
                            </a:solidFill>
                            <a:latin typeface="Cambria Math" panose="02040503050406030204" pitchFamily="18" charset="0"/>
                          </a:rPr>
                          <m:t>𝟏</m:t>
                        </m:r>
                      </m:sub>
                    </m:sSub>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𝟏</m:t>
                            </m:r>
                          </m:sub>
                        </m:sSub>
                      </m:e>
                    </m:d>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𝒔</m:t>
                        </m:r>
                      </m:e>
                      <m:sub>
                        <m:r>
                          <a:rPr lang="en-US" altLang="zh-CN" sz="1600" b="1" i="1" smtClean="0">
                            <a:solidFill>
                              <a:schemeClr val="accent2">
                                <a:lumMod val="50000"/>
                              </a:schemeClr>
                            </a:solidFill>
                            <a:latin typeface="Cambria Math" panose="02040503050406030204" pitchFamily="18" charset="0"/>
                          </a:rPr>
                          <m:t>𝟐</m:t>
                        </m:r>
                      </m:sub>
                    </m:sSub>
                    <m:d>
                      <m:dPr>
                        <m:ctrlPr>
                          <a:rPr lang="en-US" altLang="zh-CN" sz="1600" b="1" i="1" smtClean="0">
                            <a:solidFill>
                              <a:schemeClr val="accent2">
                                <a:lumMod val="50000"/>
                              </a:schemeClr>
                            </a:solidFill>
                            <a:latin typeface="Cambria Math" panose="02040503050406030204" pitchFamily="18" charset="0"/>
                          </a:rPr>
                        </m:ctrlPr>
                      </m:dPr>
                      <m:e>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𝑪</m:t>
                            </m:r>
                          </m:e>
                          <m:sub>
                            <m:r>
                              <a:rPr lang="en-US" altLang="zh-CN" sz="1600" b="1" i="1" smtClean="0">
                                <a:solidFill>
                                  <a:schemeClr val="accent2">
                                    <a:lumMod val="50000"/>
                                  </a:schemeClr>
                                </a:solidFill>
                                <a:latin typeface="Cambria Math" panose="02040503050406030204" pitchFamily="18" charset="0"/>
                              </a:rPr>
                              <m:t>𝟐</m:t>
                            </m:r>
                          </m:sub>
                        </m:sSub>
                      </m:e>
                    </m:d>
                  </m:oMath>
                </a14:m>
                <a:r>
                  <a:rPr lang="zh-CN" altLang="en-US" sz="1600" b="1">
                    <a:solidFill>
                      <a:schemeClr val="accent2">
                        <a:lumMod val="50000"/>
                      </a:schemeClr>
                    </a:solidFill>
                  </a:rPr>
                  <a:t>不存在公共的个体变量</a:t>
                </a:r>
                <a:endParaRPr lang="en-US" altLang="zh-CN" sz="1600" b="1">
                  <a:solidFill>
                    <a:schemeClr val="accent2">
                      <a:lumMod val="50000"/>
                    </a:schemeClr>
                  </a:solidFill>
                </a:endParaRPr>
              </a:p>
              <a:p>
                <a:pPr marL="285750" indent="-285750">
                  <a:lnSpc>
                    <a:spcPts val="2000"/>
                  </a:lnSpc>
                  <a:spcBef>
                    <a:spcPts val="600"/>
                  </a:spcBef>
                  <a:spcAft>
                    <a:spcPts val="300"/>
                  </a:spcAft>
                  <a:buFont typeface="Arial" panose="020B0604020202020204" pitchFamily="34" charset="0"/>
                  <a:buChar char="•"/>
                </a:pPr>
                <a:r>
                  <a:rPr lang="zh-CN" altLang="en-US" sz="1400" b="1">
                    <a:solidFill>
                      <a:srgbClr val="002060"/>
                    </a:solidFill>
                  </a:rPr>
                  <a:t>设</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𝟏</m:t>
                        </m:r>
                      </m:sub>
                    </m:sSub>
                    <m:r>
                      <a:rPr lang="en-US" altLang="zh-CN" sz="1400" b="1" i="1" smtClean="0">
                        <a:solidFill>
                          <a:srgbClr val="002060"/>
                        </a:solidFill>
                        <a:latin typeface="Cambria Math" panose="02040503050406030204" pitchFamily="18" charset="0"/>
                      </a:rPr>
                      <m:t>, ⋯, </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𝒎</m:t>
                        </m:r>
                      </m:sub>
                    </m:sSub>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𝒔</m:t>
                        </m:r>
                      </m:e>
                      <m:sub>
                        <m:r>
                          <a:rPr lang="en-US" altLang="zh-CN" sz="1400" b="1" i="1" smtClean="0">
                            <a:solidFill>
                              <a:srgbClr val="002060"/>
                            </a:solidFill>
                            <a:latin typeface="Cambria Math" panose="02040503050406030204" pitchFamily="18" charset="0"/>
                          </a:rPr>
                          <m:t>𝟏</m:t>
                        </m:r>
                      </m:sub>
                    </m:sSub>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𝟏</m:t>
                            </m:r>
                          </m:sub>
                        </m:sSub>
                      </m:e>
                    </m:d>
                  </m:oMath>
                </a14:m>
                <a:r>
                  <a:rPr lang="zh-CN" altLang="en-US" sz="1400" b="1">
                    <a:solidFill>
                      <a:srgbClr val="002060"/>
                    </a:solidFill>
                  </a:rPr>
                  <a:t>，</a:t>
                </a:r>
                <a14:m>
                  <m:oMath xmlns:m="http://schemas.openxmlformats.org/officeDocument/2006/math">
                    <m:sSubSup>
                      <m:sSubSupPr>
                        <m:ctrlPr>
                          <a:rPr lang="en-US" altLang="zh-CN" sz="1400" b="1" i="1" smtClean="0">
                            <a:solidFill>
                              <a:srgbClr val="002060"/>
                            </a:solidFill>
                            <a:latin typeface="Cambria Math" panose="02040503050406030204" pitchFamily="18" charset="0"/>
                          </a:rPr>
                        </m:ctrlPr>
                      </m:sSubSup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𝟏</m:t>
                        </m:r>
                      </m:sub>
                      <m:sup>
                        <m:r>
                          <a:rPr lang="en-US" altLang="zh-CN" sz="1400" b="1" i="1" smtClean="0">
                            <a:solidFill>
                              <a:srgbClr val="002060"/>
                            </a:solidFill>
                            <a:latin typeface="Cambria Math" panose="02040503050406030204" pitchFamily="18" charset="0"/>
                          </a:rPr>
                          <m:t>′</m:t>
                        </m:r>
                      </m:sup>
                    </m:sSubSup>
                    <m:r>
                      <a:rPr lang="en-US" altLang="zh-CN" sz="1400" b="1" i="1" smtClean="0">
                        <a:solidFill>
                          <a:srgbClr val="002060"/>
                        </a:solidFill>
                        <a:latin typeface="Cambria Math" panose="02040503050406030204" pitchFamily="18" charset="0"/>
                      </a:rPr>
                      <m:t>, ⋯, </m:t>
                    </m:r>
                    <m:sSubSup>
                      <m:sSubSupPr>
                        <m:ctrlPr>
                          <a:rPr lang="en-US" altLang="zh-CN" sz="1400" b="1" i="1" smtClean="0">
                            <a:solidFill>
                              <a:srgbClr val="002060"/>
                            </a:solidFill>
                            <a:latin typeface="Cambria Math" panose="02040503050406030204" pitchFamily="18" charset="0"/>
                          </a:rPr>
                        </m:ctrlPr>
                      </m:sSubSup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𝒏</m:t>
                        </m:r>
                      </m:sub>
                      <m:sup>
                        <m:r>
                          <a:rPr lang="en-US" altLang="zh-CN" sz="1400" b="1" i="1" smtClean="0">
                            <a:solidFill>
                              <a:srgbClr val="002060"/>
                            </a:solidFill>
                            <a:latin typeface="Cambria Math" panose="02040503050406030204" pitchFamily="18" charset="0"/>
                          </a:rPr>
                          <m:t>′</m:t>
                        </m:r>
                      </m:sup>
                    </m:sSubSup>
                    <m:r>
                      <a:rPr lang="en-US" altLang="zh-CN" sz="1400" b="1" i="1" smtClean="0">
                        <a:solidFill>
                          <a:srgbClr val="002060"/>
                        </a:solidFill>
                        <a:latin typeface="Cambria Math" panose="02040503050406030204" pitchFamily="18" charset="0"/>
                      </a:rPr>
                      <m:t>∈</m:t>
                    </m:r>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𝒔</m:t>
                        </m:r>
                      </m:e>
                      <m:sub>
                        <m:r>
                          <a:rPr lang="en-US" altLang="zh-CN" sz="1400" b="1" i="1" smtClean="0">
                            <a:solidFill>
                              <a:srgbClr val="002060"/>
                            </a:solidFill>
                            <a:latin typeface="Cambria Math" panose="02040503050406030204" pitchFamily="18" charset="0"/>
                          </a:rPr>
                          <m:t>𝟐</m:t>
                        </m:r>
                      </m:sub>
                    </m:sSub>
                    <m:d>
                      <m:dPr>
                        <m:ctrlPr>
                          <a:rPr lang="en-US" altLang="zh-CN" sz="1400" b="1" i="1" smtClean="0">
                            <a:solidFill>
                              <a:srgbClr val="002060"/>
                            </a:solidFill>
                            <a:latin typeface="Cambria Math" panose="02040503050406030204" pitchFamily="18" charset="0"/>
                          </a:rPr>
                        </m:ctrlPr>
                      </m:dPr>
                      <m:e>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𝟐</m:t>
                            </m:r>
                          </m:sub>
                        </m:sSub>
                      </m:e>
                    </m:d>
                  </m:oMath>
                </a14:m>
                <a:r>
                  <a:rPr lang="zh-CN" altLang="en-US" sz="1400" b="1">
                    <a:solidFill>
                      <a:srgbClr val="002060"/>
                    </a:solidFill>
                  </a:rPr>
                  <a:t>使得文字集</a:t>
                </a:r>
                <a14:m>
                  <m:oMath xmlns:m="http://schemas.openxmlformats.org/officeDocument/2006/math">
                    <m:r>
                      <a:rPr lang="zh-CN" altLang="en-US" sz="1400" b="1" i="1">
                        <a:solidFill>
                          <a:srgbClr val="002060"/>
                        </a:solidFill>
                        <a:latin typeface="Cambria Math" panose="02040503050406030204" pitchFamily="18" charset="0"/>
                      </a:rPr>
                      <m:t>𝕃</m:t>
                    </m:r>
                    <m:r>
                      <a:rPr lang="en-US" altLang="zh-CN" sz="1400" b="1" i="1" smtClean="0">
                        <a:solidFill>
                          <a:srgbClr val="002060"/>
                        </a:solidFill>
                        <a:latin typeface="Cambria Math" panose="02040503050406030204" pitchFamily="18" charset="0"/>
                      </a:rPr>
                      <m:t>=</m:t>
                    </m:r>
                    <m:d>
                      <m:dPr>
                        <m:begChr m:val="{"/>
                        <m:endChr m:val="}"/>
                        <m:ctrlPr>
                          <a:rPr lang="en-US" altLang="zh-CN" sz="1400" b="1" i="1" smtClean="0">
                            <a:solidFill>
                              <a:srgbClr val="002060"/>
                            </a:solidFill>
                            <a:latin typeface="Cambria Math" panose="02040503050406030204" pitchFamily="18" charset="0"/>
                          </a:rPr>
                        </m:ctrlPr>
                      </m:dPr>
                      <m:e>
                        <m:acc>
                          <m:accPr>
                            <m:chr m:val="̅"/>
                            <m:ctrlPr>
                              <a:rPr lang="en-US" altLang="zh-CN" sz="1400" b="1" i="1" smtClean="0">
                                <a:solidFill>
                                  <a:srgbClr val="002060"/>
                                </a:solidFill>
                                <a:latin typeface="Cambria Math" panose="02040503050406030204" pitchFamily="18" charset="0"/>
                              </a:rPr>
                            </m:ctrlPr>
                          </m:accPr>
                          <m:e>
                            <m:sSub>
                              <m:sSubPr>
                                <m:ctrlPr>
                                  <a:rPr lang="en-US" altLang="zh-CN" sz="1400" b="1" i="1">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𝑳</m:t>
                                </m:r>
                              </m:e>
                              <m:sub>
                                <m:r>
                                  <a:rPr lang="en-US" altLang="zh-CN" sz="1400" b="1" i="1">
                                    <a:solidFill>
                                      <a:srgbClr val="002060"/>
                                    </a:solidFill>
                                    <a:latin typeface="Cambria Math" panose="02040503050406030204" pitchFamily="18" charset="0"/>
                                  </a:rPr>
                                  <m:t>𝟏</m:t>
                                </m:r>
                              </m:sub>
                            </m:sSub>
                          </m:e>
                        </m:acc>
                        <m:r>
                          <a:rPr lang="en-US" altLang="zh-CN" sz="1400" b="1" i="1" smtClean="0">
                            <a:solidFill>
                              <a:srgbClr val="002060"/>
                            </a:solidFill>
                            <a:latin typeface="Cambria Math" panose="02040503050406030204" pitchFamily="18" charset="0"/>
                          </a:rPr>
                          <m:t>, ⋯,</m:t>
                        </m:r>
                        <m:acc>
                          <m:accPr>
                            <m:chr m:val="̅"/>
                            <m:ctrlPr>
                              <a:rPr lang="en-US" altLang="zh-CN" sz="1400" b="1" i="1">
                                <a:solidFill>
                                  <a:srgbClr val="002060"/>
                                </a:solidFill>
                                <a:latin typeface="Cambria Math" panose="02040503050406030204" pitchFamily="18" charset="0"/>
                              </a:rPr>
                            </m:ctrlPr>
                          </m:accPr>
                          <m:e>
                            <m:sSub>
                              <m:sSubPr>
                                <m:ctrlPr>
                                  <a:rPr lang="en-US" altLang="zh-CN" sz="1400" b="1" i="1">
                                    <a:solidFill>
                                      <a:srgbClr val="002060"/>
                                    </a:solidFill>
                                    <a:latin typeface="Cambria Math" panose="02040503050406030204" pitchFamily="18" charset="0"/>
                                  </a:rPr>
                                </m:ctrlPr>
                              </m:sSubPr>
                              <m:e>
                                <m:r>
                                  <a:rPr lang="en-US" altLang="zh-CN" sz="1400" b="1" i="1">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𝒎</m:t>
                                </m:r>
                              </m:sub>
                            </m:sSub>
                          </m:e>
                        </m:acc>
                        <m:r>
                          <a:rPr lang="en-US" altLang="zh-CN" sz="1400" b="1" i="1" smtClean="0">
                            <a:solidFill>
                              <a:srgbClr val="002060"/>
                            </a:solidFill>
                            <a:latin typeface="Cambria Math" panose="02040503050406030204" pitchFamily="18" charset="0"/>
                          </a:rPr>
                          <m:t>, </m:t>
                        </m:r>
                        <m:sSubSup>
                          <m:sSubSupPr>
                            <m:ctrlPr>
                              <a:rPr lang="en-US" altLang="zh-CN" sz="1400" b="1" i="1" smtClean="0">
                                <a:solidFill>
                                  <a:srgbClr val="002060"/>
                                </a:solidFill>
                                <a:latin typeface="Cambria Math" panose="02040503050406030204" pitchFamily="18" charset="0"/>
                              </a:rPr>
                            </m:ctrlPr>
                          </m:sSubSup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𝟏</m:t>
                            </m:r>
                          </m:sub>
                          <m:sup>
                            <m:r>
                              <a:rPr lang="en-US" altLang="zh-CN" sz="1400" b="1" i="1" smtClean="0">
                                <a:solidFill>
                                  <a:srgbClr val="002060"/>
                                </a:solidFill>
                                <a:latin typeface="Cambria Math" panose="02040503050406030204" pitchFamily="18" charset="0"/>
                              </a:rPr>
                              <m:t>′</m:t>
                            </m:r>
                          </m:sup>
                        </m:sSubSup>
                        <m:r>
                          <a:rPr lang="en-US" altLang="zh-CN" sz="1400" b="1" i="1" smtClean="0">
                            <a:solidFill>
                              <a:srgbClr val="002060"/>
                            </a:solidFill>
                            <a:latin typeface="Cambria Math" panose="02040503050406030204" pitchFamily="18" charset="0"/>
                          </a:rPr>
                          <m:t>, ⋯, </m:t>
                        </m:r>
                        <m:sSubSup>
                          <m:sSubSupPr>
                            <m:ctrlPr>
                              <a:rPr lang="en-US" altLang="zh-CN" sz="1400" b="1" i="1" smtClean="0">
                                <a:solidFill>
                                  <a:srgbClr val="002060"/>
                                </a:solidFill>
                                <a:latin typeface="Cambria Math" panose="02040503050406030204" pitchFamily="18" charset="0"/>
                              </a:rPr>
                            </m:ctrlPr>
                          </m:sSubSupPr>
                          <m:e>
                            <m:r>
                              <a:rPr lang="en-US" altLang="zh-CN" sz="1400" b="1" i="1" smtClean="0">
                                <a:solidFill>
                                  <a:srgbClr val="002060"/>
                                </a:solidFill>
                                <a:latin typeface="Cambria Math" panose="02040503050406030204" pitchFamily="18" charset="0"/>
                              </a:rPr>
                              <m:t>𝑳</m:t>
                            </m:r>
                          </m:e>
                          <m:sub>
                            <m:r>
                              <a:rPr lang="en-US" altLang="zh-CN" sz="1400" b="1" i="1" smtClean="0">
                                <a:solidFill>
                                  <a:srgbClr val="002060"/>
                                </a:solidFill>
                                <a:latin typeface="Cambria Math" panose="02040503050406030204" pitchFamily="18" charset="0"/>
                              </a:rPr>
                              <m:t>𝒏</m:t>
                            </m:r>
                          </m:sub>
                          <m:sup>
                            <m:r>
                              <a:rPr lang="en-US" altLang="zh-CN" sz="1400" b="1" i="1" smtClean="0">
                                <a:solidFill>
                                  <a:srgbClr val="002060"/>
                                </a:solidFill>
                                <a:latin typeface="Cambria Math" panose="02040503050406030204" pitchFamily="18" charset="0"/>
                              </a:rPr>
                              <m:t>′</m:t>
                            </m:r>
                          </m:sup>
                        </m:sSubSup>
                      </m:e>
                    </m:d>
                  </m:oMath>
                </a14:m>
                <a:r>
                  <a:rPr lang="zh-CN" altLang="en-US" sz="1400" b="1">
                    <a:solidFill>
                      <a:srgbClr val="002060"/>
                    </a:solidFill>
                  </a:rPr>
                  <a:t>可合一，且</a:t>
                </a:r>
                <a14:m>
                  <m:oMath xmlns:m="http://schemas.openxmlformats.org/officeDocument/2006/math">
                    <m:r>
                      <a:rPr lang="en-US" altLang="zh-CN" sz="1400" b="1" i="1" smtClean="0">
                        <a:solidFill>
                          <a:srgbClr val="002060"/>
                        </a:solidFill>
                        <a:latin typeface="Cambria Math" panose="02040503050406030204" pitchFamily="18" charset="0"/>
                      </a:rPr>
                      <m:t>𝒔𝒖𝒃</m:t>
                    </m:r>
                  </m:oMath>
                </a14:m>
                <a:r>
                  <a:rPr lang="zh-CN" altLang="en-US" sz="1400" b="1">
                    <a:solidFill>
                      <a:srgbClr val="002060"/>
                    </a:solidFill>
                  </a:rPr>
                  <a:t>是</a:t>
                </a:r>
                <a14:m>
                  <m:oMath xmlns:m="http://schemas.openxmlformats.org/officeDocument/2006/math">
                    <m:r>
                      <a:rPr lang="zh-CN" altLang="en-US" sz="1400" b="1" i="1" smtClean="0">
                        <a:solidFill>
                          <a:srgbClr val="002060"/>
                        </a:solidFill>
                        <a:latin typeface="Cambria Math" panose="02040503050406030204" pitchFamily="18" charset="0"/>
                      </a:rPr>
                      <m:t>𝕃</m:t>
                    </m:r>
                  </m:oMath>
                </a14:m>
                <a:r>
                  <a:rPr lang="zh-CN" altLang="en-US" sz="1400" b="1">
                    <a:solidFill>
                      <a:srgbClr val="002060"/>
                    </a:solidFill>
                  </a:rPr>
                  <a:t>的最一般合一</a:t>
                </a:r>
                <a:endParaRPr lang="en-US" altLang="zh-CN" sz="1400" b="1">
                  <a:solidFill>
                    <a:srgbClr val="002060"/>
                  </a:solidFill>
                </a:endParaRPr>
              </a:p>
              <a:p>
                <a:pPr marL="285750" indent="-285750">
                  <a:spcBef>
                    <a:spcPts val="600"/>
                  </a:spcBef>
                  <a:spcAft>
                    <a:spcPts val="300"/>
                  </a:spcAft>
                  <a:buFont typeface="Arial" panose="020B0604020202020204" pitchFamily="34" charset="0"/>
                  <a:buChar char="•"/>
                </a:pPr>
                <a:r>
                  <a:rPr lang="zh-CN" altLang="en-US" sz="1400" b="1">
                    <a:solidFill>
                      <a:srgbClr val="002060"/>
                    </a:solidFill>
                  </a:rPr>
                  <a:t>则</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𝟏</m:t>
                        </m:r>
                      </m:sub>
                    </m:sSub>
                  </m:oMath>
                </a14:m>
                <a:r>
                  <a:rPr lang="zh-CN" altLang="en-US" sz="1400" b="1">
                    <a:solidFill>
                      <a:srgbClr val="002060"/>
                    </a:solidFill>
                  </a:rPr>
                  <a:t>和</a:t>
                </a:r>
                <a14:m>
                  <m:oMath xmlns:m="http://schemas.openxmlformats.org/officeDocument/2006/math">
                    <m:sSub>
                      <m:sSubPr>
                        <m:ctrlPr>
                          <a:rPr lang="en-US" altLang="zh-CN" sz="1400" b="1" i="1" smtClean="0">
                            <a:solidFill>
                              <a:srgbClr val="002060"/>
                            </a:solidFill>
                            <a:latin typeface="Cambria Math" panose="02040503050406030204" pitchFamily="18" charset="0"/>
                          </a:rPr>
                        </m:ctrlPr>
                      </m:sSubPr>
                      <m:e>
                        <m:r>
                          <a:rPr lang="en-US" altLang="zh-CN" sz="1400" b="1" i="1" smtClean="0">
                            <a:solidFill>
                              <a:srgbClr val="002060"/>
                            </a:solidFill>
                            <a:latin typeface="Cambria Math" panose="02040503050406030204" pitchFamily="18" charset="0"/>
                          </a:rPr>
                          <m:t>𝑪</m:t>
                        </m:r>
                      </m:e>
                      <m:sub>
                        <m:r>
                          <a:rPr lang="en-US" altLang="zh-CN" sz="1400" b="1" i="1" smtClean="0">
                            <a:solidFill>
                              <a:srgbClr val="002060"/>
                            </a:solidFill>
                            <a:latin typeface="Cambria Math" panose="02040503050406030204" pitchFamily="18" charset="0"/>
                          </a:rPr>
                          <m:t>𝟐</m:t>
                        </m:r>
                      </m:sub>
                    </m:sSub>
                  </m:oMath>
                </a14:m>
                <a:r>
                  <a:rPr lang="zh-CN" altLang="en-US" sz="1400" b="1">
                    <a:solidFill>
                      <a:srgbClr val="002060"/>
                    </a:solidFill>
                  </a:rPr>
                  <a:t>的消解式</a:t>
                </a:r>
                <a14:m>
                  <m:oMath xmlns:m="http://schemas.openxmlformats.org/officeDocument/2006/math">
                    <m:r>
                      <a:rPr lang="en-US" altLang="zh-CN" sz="1400" b="1" i="1" smtClean="0">
                        <a:solidFill>
                          <a:srgbClr val="C00000"/>
                        </a:solidFill>
                        <a:latin typeface="Cambria Math" panose="02040503050406030204" pitchFamily="18" charset="0"/>
                      </a:rPr>
                      <m:t>𝑹</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𝒔𝒖𝒃</m:t>
                    </m:r>
                    <m:d>
                      <m:dPr>
                        <m:ctrlPr>
                          <a:rPr lang="en-US" altLang="zh-CN" sz="1400" b="1" i="1" smtClean="0">
                            <a:solidFill>
                              <a:srgbClr val="C00000"/>
                            </a:solidFill>
                            <a:latin typeface="Cambria Math" panose="02040503050406030204" pitchFamily="18" charset="0"/>
                          </a:rPr>
                        </m:ctrlPr>
                      </m:dPr>
                      <m:e>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𝒔</m:t>
                                </m:r>
                              </m:e>
                              <m:sub>
                                <m:r>
                                  <a:rPr lang="en-US" altLang="zh-CN" sz="1400" b="1" i="1" smtClean="0">
                                    <a:solidFill>
                                      <a:srgbClr val="C00000"/>
                                    </a:solidFill>
                                    <a:latin typeface="Cambria Math" panose="02040503050406030204" pitchFamily="18" charset="0"/>
                                  </a:rPr>
                                  <m:t>𝟏</m:t>
                                </m:r>
                              </m:sub>
                            </m:sSub>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𝑪</m:t>
                                    </m:r>
                                  </m:e>
                                  <m:sub>
                                    <m:r>
                                      <a:rPr lang="en-US" altLang="zh-CN" sz="1400" b="1" i="1" smtClean="0">
                                        <a:solidFill>
                                          <a:srgbClr val="C00000"/>
                                        </a:solidFill>
                                        <a:latin typeface="Cambria Math" panose="02040503050406030204" pitchFamily="18" charset="0"/>
                                      </a:rPr>
                                      <m:t>𝟏</m:t>
                                    </m:r>
                                  </m:sub>
                                </m:sSub>
                              </m:e>
                            </m:d>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𝑳</m:t>
                                    </m:r>
                                  </m:e>
                                  <m:sub>
                                    <m:r>
                                      <a:rPr lang="en-US" altLang="zh-CN" sz="1400" b="1" i="1" smtClean="0">
                                        <a:solidFill>
                                          <a:srgbClr val="C00000"/>
                                        </a:solidFill>
                                        <a:latin typeface="Cambria Math" panose="02040503050406030204" pitchFamily="18" charset="0"/>
                                      </a:rPr>
                                      <m:t>𝟏</m:t>
                                    </m:r>
                                  </m:sub>
                                </m:sSub>
                                <m:r>
                                  <a:rPr lang="en-US" altLang="zh-CN" sz="1400" b="1" i="1" smtClean="0">
                                    <a:solidFill>
                                      <a:srgbClr val="C00000"/>
                                    </a:solidFill>
                                    <a:latin typeface="Cambria Math" panose="02040503050406030204" pitchFamily="18" charset="0"/>
                                  </a:rPr>
                                  <m:t>, ⋯, </m:t>
                                </m:r>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𝑳</m:t>
                                    </m:r>
                                  </m:e>
                                  <m:sub>
                                    <m:r>
                                      <a:rPr lang="en-US" altLang="zh-CN" sz="1400" b="1" i="1" smtClean="0">
                                        <a:solidFill>
                                          <a:srgbClr val="C00000"/>
                                        </a:solidFill>
                                        <a:latin typeface="Cambria Math" panose="02040503050406030204" pitchFamily="18" charset="0"/>
                                      </a:rPr>
                                      <m:t>𝒎</m:t>
                                    </m:r>
                                  </m:sub>
                                </m:sSub>
                              </m:e>
                            </m:d>
                          </m:e>
                        </m:d>
                        <m:r>
                          <a:rPr lang="en-US" altLang="zh-CN" sz="1400" b="1" i="1" smtClean="0">
                            <a:solidFill>
                              <a:srgbClr val="C00000"/>
                            </a:solidFill>
                            <a:latin typeface="Cambria Math" panose="02040503050406030204" pitchFamily="18" charset="0"/>
                          </a:rPr>
                          <m:t>∪</m:t>
                        </m:r>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𝒔</m:t>
                                </m:r>
                              </m:e>
                              <m:sub>
                                <m:r>
                                  <a:rPr lang="en-US" altLang="zh-CN" sz="1400" b="1" i="1" smtClean="0">
                                    <a:solidFill>
                                      <a:srgbClr val="C00000"/>
                                    </a:solidFill>
                                    <a:latin typeface="Cambria Math" panose="02040503050406030204" pitchFamily="18" charset="0"/>
                                  </a:rPr>
                                  <m:t>𝟐</m:t>
                                </m:r>
                              </m:sub>
                            </m:sSub>
                            <m:d>
                              <m:dPr>
                                <m:ctrlPr>
                                  <a:rPr lang="en-US" altLang="zh-CN" sz="1400" b="1" i="1" smtClean="0">
                                    <a:solidFill>
                                      <a:srgbClr val="C00000"/>
                                    </a:solidFill>
                                    <a:latin typeface="Cambria Math" panose="02040503050406030204" pitchFamily="18" charset="0"/>
                                  </a:rPr>
                                </m:ctrlPr>
                              </m:dPr>
                              <m:e>
                                <m:sSub>
                                  <m:sSubPr>
                                    <m:ctrlPr>
                                      <a:rPr lang="en-US" altLang="zh-CN" sz="1400" b="1" i="1" smtClean="0">
                                        <a:solidFill>
                                          <a:srgbClr val="C00000"/>
                                        </a:solidFill>
                                        <a:latin typeface="Cambria Math" panose="02040503050406030204" pitchFamily="18" charset="0"/>
                                      </a:rPr>
                                    </m:ctrlPr>
                                  </m:sSubPr>
                                  <m:e>
                                    <m:r>
                                      <a:rPr lang="en-US" altLang="zh-CN" sz="1400" b="1" i="1" smtClean="0">
                                        <a:solidFill>
                                          <a:srgbClr val="C00000"/>
                                        </a:solidFill>
                                        <a:latin typeface="Cambria Math" panose="02040503050406030204" pitchFamily="18" charset="0"/>
                                      </a:rPr>
                                      <m:t>𝑪</m:t>
                                    </m:r>
                                  </m:e>
                                  <m:sub>
                                    <m:r>
                                      <a:rPr lang="en-US" altLang="zh-CN" sz="1400" b="1" i="1" smtClean="0">
                                        <a:solidFill>
                                          <a:srgbClr val="C00000"/>
                                        </a:solidFill>
                                        <a:latin typeface="Cambria Math" panose="02040503050406030204" pitchFamily="18" charset="0"/>
                                      </a:rPr>
                                      <m:t>𝟐</m:t>
                                    </m:r>
                                  </m:sub>
                                </m:sSub>
                              </m:e>
                            </m:d>
                            <m:r>
                              <a:rPr lang="en-US" altLang="zh-CN" sz="1400" b="1" i="1" smtClean="0">
                                <a:solidFill>
                                  <a:srgbClr val="C00000"/>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sSubSup>
                                  <m:sSubSupPr>
                                    <m:ctrlPr>
                                      <a:rPr lang="en-US" altLang="zh-CN" sz="1400" b="1" i="1" smtClean="0">
                                        <a:solidFill>
                                          <a:srgbClr val="C00000"/>
                                        </a:solidFill>
                                        <a:latin typeface="Cambria Math" panose="02040503050406030204" pitchFamily="18" charset="0"/>
                                      </a:rPr>
                                    </m:ctrlPr>
                                  </m:sSubSupPr>
                                  <m:e>
                                    <m:r>
                                      <a:rPr lang="en-US" altLang="zh-CN" sz="1400" b="1" i="1" smtClean="0">
                                        <a:solidFill>
                                          <a:srgbClr val="C00000"/>
                                        </a:solidFill>
                                        <a:latin typeface="Cambria Math" panose="02040503050406030204" pitchFamily="18" charset="0"/>
                                      </a:rPr>
                                      <m:t>𝑳</m:t>
                                    </m:r>
                                  </m:e>
                                  <m:sub>
                                    <m:r>
                                      <a:rPr lang="en-US" altLang="zh-CN" sz="1400" b="1" i="1" smtClean="0">
                                        <a:solidFill>
                                          <a:srgbClr val="C00000"/>
                                        </a:solidFill>
                                        <a:latin typeface="Cambria Math" panose="02040503050406030204" pitchFamily="18" charset="0"/>
                                      </a:rPr>
                                      <m:t>𝟏</m:t>
                                    </m:r>
                                  </m:sub>
                                  <m:sup>
                                    <m:r>
                                      <a:rPr lang="en-US" altLang="zh-CN" sz="1400" b="1" i="1" smtClean="0">
                                        <a:solidFill>
                                          <a:srgbClr val="C00000"/>
                                        </a:solidFill>
                                        <a:latin typeface="Cambria Math" panose="02040503050406030204" pitchFamily="18" charset="0"/>
                                      </a:rPr>
                                      <m:t>′</m:t>
                                    </m:r>
                                  </m:sup>
                                </m:sSubSup>
                                <m:r>
                                  <a:rPr lang="en-US" altLang="zh-CN" sz="1400" b="1" i="1" smtClean="0">
                                    <a:solidFill>
                                      <a:srgbClr val="C00000"/>
                                    </a:solidFill>
                                    <a:latin typeface="Cambria Math" panose="02040503050406030204" pitchFamily="18" charset="0"/>
                                  </a:rPr>
                                  <m:t>, ⋯, </m:t>
                                </m:r>
                                <m:sSubSup>
                                  <m:sSubSupPr>
                                    <m:ctrlPr>
                                      <a:rPr lang="en-US" altLang="zh-CN" sz="1400" b="1" i="1" smtClean="0">
                                        <a:solidFill>
                                          <a:srgbClr val="C00000"/>
                                        </a:solidFill>
                                        <a:latin typeface="Cambria Math" panose="02040503050406030204" pitchFamily="18" charset="0"/>
                                      </a:rPr>
                                    </m:ctrlPr>
                                  </m:sSubSupPr>
                                  <m:e>
                                    <m:r>
                                      <a:rPr lang="en-US" altLang="zh-CN" sz="1400" b="1" i="1" smtClean="0">
                                        <a:solidFill>
                                          <a:srgbClr val="C00000"/>
                                        </a:solidFill>
                                        <a:latin typeface="Cambria Math" panose="02040503050406030204" pitchFamily="18" charset="0"/>
                                      </a:rPr>
                                      <m:t>𝑳</m:t>
                                    </m:r>
                                  </m:e>
                                  <m:sub>
                                    <m:r>
                                      <a:rPr lang="en-US" altLang="zh-CN" sz="1400" b="1" i="1" smtClean="0">
                                        <a:solidFill>
                                          <a:srgbClr val="C00000"/>
                                        </a:solidFill>
                                        <a:latin typeface="Cambria Math" panose="02040503050406030204" pitchFamily="18" charset="0"/>
                                      </a:rPr>
                                      <m:t>𝒏</m:t>
                                    </m:r>
                                  </m:sub>
                                  <m:sup>
                                    <m:r>
                                      <a:rPr lang="en-US" altLang="zh-CN" sz="1400" b="1" i="1" smtClean="0">
                                        <a:solidFill>
                                          <a:srgbClr val="C00000"/>
                                        </a:solidFill>
                                        <a:latin typeface="Cambria Math" panose="02040503050406030204" pitchFamily="18" charset="0"/>
                                      </a:rPr>
                                      <m:t>′</m:t>
                                    </m:r>
                                  </m:sup>
                                </m:sSubSup>
                              </m:e>
                            </m:d>
                          </m:e>
                        </m:d>
                      </m:e>
                    </m:d>
                  </m:oMath>
                </a14:m>
                <a:endParaRPr lang="zh-CN" altLang="en-US" sz="16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6D0EFD41-023A-46FA-808B-52F327109A09}"/>
                  </a:ext>
                </a:extLst>
              </p:cNvPr>
              <p:cNvSpPr txBox="1">
                <a:spLocks noRot="1" noChangeAspect="1" noMove="1" noResize="1" noEditPoints="1" noAdjustHandles="1" noChangeArrowheads="1" noChangeShapeType="1" noTextEdit="1"/>
              </p:cNvSpPr>
              <p:nvPr/>
            </p:nvSpPr>
            <p:spPr>
              <a:xfrm>
                <a:off x="916703" y="1316653"/>
                <a:ext cx="7310587" cy="1325491"/>
              </a:xfrm>
              <a:prstGeom prst="rect">
                <a:avLst/>
              </a:prstGeom>
              <a:blipFill>
                <a:blip r:embed="rId3"/>
                <a:stretch>
                  <a:fillRect l="-417" t="-1382" b="-32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D8E94CC-1E24-4080-BC6D-C9E81F406819}"/>
                  </a:ext>
                </a:extLst>
              </p:cNvPr>
              <p:cNvSpPr txBox="1"/>
              <p:nvPr/>
            </p:nvSpPr>
            <p:spPr>
              <a:xfrm>
                <a:off x="916704" y="2766634"/>
                <a:ext cx="5584110" cy="1737783"/>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是斯科伦范式形式的闭公式，从而</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是句子集</a:t>
                </a:r>
                <a14:m>
                  <m:oMath xmlns:m="http://schemas.openxmlformats.org/officeDocument/2006/math">
                    <m:d>
                      <m:dPr>
                        <m:begChr m:val="{"/>
                        <m:endChr m:val="}"/>
                        <m:ctrlPr>
                          <a:rPr lang="en-US" altLang="zh-CN" sz="1600" b="1" i="1" smtClean="0">
                            <a:solidFill>
                              <a:srgbClr val="002060"/>
                            </a:solidFill>
                            <a:latin typeface="Cambria Math" panose="02040503050406030204" pitchFamily="18" charset="0"/>
                          </a:rPr>
                        </m:ctrlPr>
                      </m:dPr>
                      <m:e>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 ⋯, </m:t>
                        </m:r>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𝒏</m:t>
                            </m:r>
                          </m:sub>
                        </m:sSub>
                      </m:e>
                    </m:d>
                  </m:oMath>
                </a14:m>
                <a:endParaRPr lang="en-US" altLang="zh-CN" sz="1600" b="1">
                  <a:solidFill>
                    <a:srgbClr val="002060"/>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定义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𝑹𝒆𝒔</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中某两个子句</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𝒊</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𝒋</m:t>
                        </m:r>
                      </m:sub>
                    </m:sSub>
                  </m:oMath>
                </a14:m>
                <a:r>
                  <a:rPr lang="zh-CN" altLang="en-US" sz="1400" b="1">
                    <a:solidFill>
                      <a:schemeClr val="accent2">
                        <a:lumMod val="50000"/>
                      </a:schemeClr>
                    </a:solidFill>
                  </a:rPr>
                  <a:t>的消解式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定义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𝟎</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oMath>
                </a14:m>
                <a:r>
                  <a:rPr lang="en-US" altLang="zh-CN" sz="1400" b="1">
                    <a:solidFill>
                      <a:schemeClr val="accent2">
                        <a:lumMod val="50000"/>
                      </a:schemeClr>
                    </a:solidFill>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𝒏</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𝑹𝒆𝒔</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𝒏</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e>
                    </m:d>
                  </m:oMath>
                </a14:m>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定义</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m:t>
                    </m:r>
                    <m:nary>
                      <m:naryPr>
                        <m:chr m:val="⋃"/>
                        <m:supHide m:val="on"/>
                        <m:ctrlPr>
                          <a:rPr lang="en-US" altLang="zh-CN" sz="1400" b="1" i="1" smtClean="0">
                            <a:solidFill>
                              <a:schemeClr val="accent2">
                                <a:lumMod val="50000"/>
                              </a:schemeClr>
                            </a:solidFill>
                            <a:latin typeface="Cambria Math" panose="02040503050406030204" pitchFamily="18" charset="0"/>
                          </a:rPr>
                        </m:ctrlPr>
                      </m:naryPr>
                      <m:sub>
                        <m:r>
                          <a:rPr lang="en-US" altLang="zh-CN" sz="1400" b="1" i="1" smtClean="0">
                            <a:solidFill>
                              <a:schemeClr val="accent2">
                                <a:lumMod val="50000"/>
                              </a:schemeClr>
                            </a:solidFill>
                            <a:latin typeface="Cambria Math" panose="02040503050406030204" pitchFamily="18" charset="0"/>
                          </a:rPr>
                          <m:t>𝒏</m:t>
                        </m:r>
                      </m:sub>
                      <m:sup/>
                      <m:e>
                        <m:r>
                          <a:rPr lang="en-US" altLang="zh-CN" sz="1400" b="1" i="1" smtClean="0">
                            <a:solidFill>
                              <a:schemeClr val="accent2">
                                <a:lumMod val="50000"/>
                              </a:schemeClr>
                            </a:solidFill>
                            <a:latin typeface="Cambria Math" panose="02040503050406030204" pitchFamily="18" charset="0"/>
                          </a:rPr>
                          <m:t>𝑹𝒆</m:t>
                        </m:r>
                        <m:sSup>
                          <m:sSupPr>
                            <m:ctrlPr>
                              <a:rPr lang="en-US" altLang="zh-CN" sz="1400" b="1" i="1" smtClean="0">
                                <a:solidFill>
                                  <a:schemeClr val="accent2">
                                    <a:lumMod val="50000"/>
                                  </a:schemeClr>
                                </a:solidFill>
                                <a:latin typeface="Cambria Math" panose="02040503050406030204" pitchFamily="18" charset="0"/>
                              </a:rPr>
                            </m:ctrlPr>
                          </m:sSupPr>
                          <m:e>
                            <m:r>
                              <a:rPr lang="en-US" altLang="zh-CN" sz="1400" b="1" i="1" smtClean="0">
                                <a:solidFill>
                                  <a:schemeClr val="accent2">
                                    <a:lumMod val="50000"/>
                                  </a:schemeClr>
                                </a:solidFill>
                                <a:latin typeface="Cambria Math" panose="02040503050406030204" pitchFamily="18" charset="0"/>
                              </a:rPr>
                              <m:t>𝒔</m:t>
                            </m:r>
                          </m:e>
                          <m:sup>
                            <m:r>
                              <a:rPr lang="en-US" altLang="zh-CN" sz="1400" b="1" i="1" smtClean="0">
                                <a:solidFill>
                                  <a:schemeClr val="accent2">
                                    <a:lumMod val="50000"/>
                                  </a:schemeClr>
                                </a:solidFill>
                                <a:latin typeface="Cambria Math" panose="02040503050406030204" pitchFamily="18" charset="0"/>
                              </a:rPr>
                              <m:t>𝒏</m:t>
                            </m:r>
                          </m:sup>
                        </m:sSup>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e>
                    </m:nary>
                  </m:oMath>
                </a14:m>
                <a:endParaRPr lang="en-US" altLang="zh-CN" sz="1400" b="1">
                  <a:solidFill>
                    <a:schemeClr val="accent2">
                      <a:lumMod val="50000"/>
                    </a:schemeClr>
                  </a:solidFill>
                </a:endParaRPr>
              </a:p>
              <a:p>
                <a:pPr>
                  <a:spcBef>
                    <a:spcPts val="600"/>
                  </a:spcBef>
                  <a:spcAft>
                    <a:spcPts val="300"/>
                  </a:spcAft>
                </a:pPr>
                <a14:m>
                  <m:oMath xmlns:m="http://schemas.openxmlformats.org/officeDocument/2006/math">
                    <m:r>
                      <a:rPr lang="en-US" altLang="zh-CN" sz="1600" b="1" i="1" smtClean="0">
                        <a:solidFill>
                          <a:srgbClr val="C00000"/>
                        </a:solidFill>
                        <a:latin typeface="Cambria Math" panose="02040503050406030204" pitchFamily="18" charset="0"/>
                      </a:rPr>
                      <m:t>𝑨</m:t>
                    </m:r>
                  </m:oMath>
                </a14:m>
                <a:r>
                  <a:rPr lang="zh-CN" altLang="en-US" sz="1600" b="1">
                    <a:solidFill>
                      <a:srgbClr val="C00000"/>
                    </a:solidFill>
                  </a:rPr>
                  <a:t>是矛盾式当且仅当</a:t>
                </a:r>
                <a14:m>
                  <m:oMath xmlns:m="http://schemas.openxmlformats.org/officeDocument/2006/math">
                    <m:r>
                      <a:rPr lang="en-US" altLang="zh-CN" sz="1600" b="1" i="1" smtClean="0">
                        <a:solidFill>
                          <a:srgbClr val="C00000"/>
                        </a:solidFill>
                        <a:latin typeface="Cambria Math" panose="02040503050406030204" pitchFamily="18" charset="0"/>
                        <a:ea typeface="Cambria Math" panose="02040503050406030204" pitchFamily="18" charset="0"/>
                      </a:rPr>
                      <m:t>∅</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𝑹𝒆</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𝒔</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rgbClr val="C00000"/>
                  </a:solidFill>
                </a:endParaRPr>
              </a:p>
            </p:txBody>
          </p:sp>
        </mc:Choice>
        <mc:Fallback>
          <p:sp>
            <p:nvSpPr>
              <p:cNvPr id="4" name="文本框 3">
                <a:extLst>
                  <a:ext uri="{FF2B5EF4-FFF2-40B4-BE49-F238E27FC236}">
                    <a16:creationId xmlns:a16="http://schemas.microsoft.com/office/drawing/2014/main" id="{6D8E94CC-1E24-4080-BC6D-C9E81F406819}"/>
                  </a:ext>
                </a:extLst>
              </p:cNvPr>
              <p:cNvSpPr txBox="1">
                <a:spLocks noRot="1" noChangeAspect="1" noMove="1" noResize="1" noEditPoints="1" noAdjustHandles="1" noChangeArrowheads="1" noChangeShapeType="1" noTextEdit="1"/>
              </p:cNvSpPr>
              <p:nvPr/>
            </p:nvSpPr>
            <p:spPr>
              <a:xfrm>
                <a:off x="916704" y="2766634"/>
                <a:ext cx="5584110" cy="1737783"/>
              </a:xfrm>
              <a:prstGeom prst="rect">
                <a:avLst/>
              </a:prstGeom>
              <a:blipFill>
                <a:blip r:embed="rId4"/>
                <a:stretch>
                  <a:fillRect l="-546" t="-1053" b="-38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2257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一阶逻辑消解原理简介</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一阶逻辑公式消解举例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CAD6C8D-9E04-428D-8066-7815A46D67A2}"/>
                  </a:ext>
                </a:extLst>
              </p:cNvPr>
              <p:cNvSpPr txBox="1"/>
              <p:nvPr/>
            </p:nvSpPr>
            <p:spPr>
              <a:xfrm>
                <a:off x="576618" y="904487"/>
                <a:ext cx="7990757" cy="2286973"/>
              </a:xfrm>
              <a:prstGeom prst="rect">
                <a:avLst/>
              </a:prstGeom>
              <a:solidFill>
                <a:schemeClr val="accent6">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rPr>
                  <a:t>设</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𝟏</m:t>
                        </m:r>
                      </m:sub>
                    </m:sSub>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𝑸</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𝑷</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𝒇</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e>
                    </m:d>
                  </m:oMath>
                </a14:m>
                <a:r>
                  <a:rPr lang="en-US" altLang="zh-CN" sz="1600" b="1">
                    <a:solidFill>
                      <a:srgbClr val="002060"/>
                    </a:solidFill>
                  </a:rPr>
                  <a:t>, </a:t>
                </a:r>
                <a14:m>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𝑪</m:t>
                        </m:r>
                      </m:e>
                      <m:sub>
                        <m:r>
                          <a:rPr lang="en-US" altLang="zh-CN" sz="1600" b="1" i="1" smtClean="0">
                            <a:solidFill>
                              <a:srgbClr val="002060"/>
                            </a:solidFill>
                            <a:latin typeface="Cambria Math" panose="02040503050406030204" pitchFamily="18" charset="0"/>
                          </a:rPr>
                          <m:t>𝟐</m:t>
                        </m:r>
                      </m:sub>
                    </m:sSub>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𝑹</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𝒄</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𝑷</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𝒇</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𝒄</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𝑷</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𝒇</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𝒚</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𝒉</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𝒛</m:t>
                                </m:r>
                              </m:e>
                            </m:d>
                          </m:e>
                        </m:d>
                      </m:e>
                    </m:d>
                  </m:oMath>
                </a14:m>
                <a:endParaRPr lang="en-US" altLang="zh-CN" sz="16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首先用替换</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𝒔</m:t>
                        </m:r>
                      </m:e>
                      <m:sub>
                        <m:r>
                          <a:rPr lang="en-US" altLang="zh-CN" sz="1400" b="1" i="1" smtClean="0">
                            <a:solidFill>
                              <a:schemeClr val="accent2">
                                <a:lumMod val="50000"/>
                              </a:schemeClr>
                            </a:solidFill>
                            <a:latin typeface="Cambria Math" panose="02040503050406030204" pitchFamily="18" charset="0"/>
                          </a:rPr>
                          <m:t>𝟏</m:t>
                        </m:r>
                      </m:sub>
                    </m:sSub>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𝒗</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得到</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𝒔</m:t>
                        </m:r>
                      </m:e>
                      <m:sub>
                        <m:r>
                          <a:rPr lang="en-US" altLang="zh-CN" sz="1400" b="1" i="1" smtClean="0">
                            <a:solidFill>
                              <a:schemeClr val="accent2">
                                <a:lumMod val="50000"/>
                              </a:schemeClr>
                            </a:solidFill>
                            <a:latin typeface="Cambria Math" panose="02040503050406030204" pitchFamily="18" charset="0"/>
                          </a:rPr>
                          <m:t>𝟏</m:t>
                        </m:r>
                      </m:sub>
                    </m:sSub>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𝑸</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𝒗</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𝒗</m:t>
                            </m:r>
                          </m:e>
                        </m:d>
                      </m:e>
                    </m:d>
                  </m:oMath>
                </a14:m>
                <a:r>
                  <a:rPr lang="zh-CN" altLang="en-US" sz="1400" b="1">
                    <a:solidFill>
                      <a:schemeClr val="accent2">
                        <a:lumMod val="50000"/>
                      </a:schemeClr>
                    </a:solidFill>
                  </a:rPr>
                  <a:t>，这样</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𝒔</m:t>
                        </m:r>
                      </m:e>
                      <m:sub>
                        <m:r>
                          <a:rPr lang="en-US" altLang="zh-CN" sz="1400" b="1" i="1" smtClean="0">
                            <a:solidFill>
                              <a:schemeClr val="accent2">
                                <a:lumMod val="50000"/>
                              </a:schemeClr>
                            </a:solidFill>
                            <a:latin typeface="Cambria Math" panose="02040503050406030204" pitchFamily="18" charset="0"/>
                          </a:rPr>
                          <m:t>𝟏</m:t>
                        </m:r>
                      </m:sub>
                    </m:sSub>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e>
                    </m:d>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没有相同的变量</a:t>
                </a:r>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其次令文字集</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𝕃</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𝒗</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e>
                        </m:d>
                      </m:e>
                    </m:d>
                  </m:oMath>
                </a14:m>
                <a:r>
                  <a:rPr lang="zh-CN" altLang="en-US" sz="1400" b="1">
                    <a:solidFill>
                      <a:schemeClr val="accent2">
                        <a:lumMod val="50000"/>
                      </a:schemeClr>
                    </a:solidFill>
                  </a:rPr>
                  <a:t>，使用合一算法可得到</a:t>
                </a:r>
                <a14:m>
                  <m:oMath xmlns:m="http://schemas.openxmlformats.org/officeDocument/2006/math">
                    <m:r>
                      <a:rPr lang="zh-CN" altLang="en-US" sz="1400" b="1" i="1">
                        <a:solidFill>
                          <a:schemeClr val="accent2">
                            <a:lumMod val="50000"/>
                          </a:schemeClr>
                        </a:solidFill>
                        <a:latin typeface="Cambria Math" panose="02040503050406030204" pitchFamily="18" charset="0"/>
                      </a:rPr>
                      <m:t>𝕃</m:t>
                    </m:r>
                  </m:oMath>
                </a14:m>
                <a:r>
                  <a:rPr lang="zh-CN" altLang="en-US" sz="1400" b="1">
                    <a:solidFill>
                      <a:schemeClr val="accent2">
                        <a:lumMod val="50000"/>
                      </a:schemeClr>
                    </a:solidFill>
                  </a:rPr>
                  <a:t>的最一般合一替换</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𝒔𝒖𝒃</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𝒖</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𝒉</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𝒗</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𝒉</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oMath>
                </a14:m>
                <a:endParaRPr lang="en-US" altLang="zh-CN" sz="1400"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sz="1400" b="1">
                    <a:solidFill>
                      <a:schemeClr val="accent2">
                        <a:lumMod val="50000"/>
                      </a:schemeClr>
                    </a:solidFill>
                  </a:rPr>
                  <a:t>从而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有消解式</a:t>
                </a:r>
                <a:endParaRPr lang="en-US" altLang="zh-CN" sz="1400" b="1" i="1">
                  <a:solidFill>
                    <a:schemeClr val="accent2">
                      <a:lumMod val="50000"/>
                    </a:schemeClr>
                  </a:solidFill>
                  <a:latin typeface="Cambria Math" panose="02040503050406030204" pitchFamily="18" charset="0"/>
                </a:endParaRPr>
              </a:p>
              <a:p>
                <a:pPr lvl="3">
                  <a:spcBef>
                    <a:spcPts val="600"/>
                  </a:spcBef>
                  <a:spcAft>
                    <a:spcPts val="300"/>
                  </a:spcAft>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𝒔𝒖𝒃</m:t>
                      </m:r>
                      <m:d>
                        <m:dPr>
                          <m:ctrlPr>
                            <a:rPr lang="en-US" altLang="zh-CN" sz="1400" b="1" i="1" smtClean="0">
                              <a:solidFill>
                                <a:schemeClr val="accent2">
                                  <a:lumMod val="50000"/>
                                </a:schemeClr>
                              </a:solidFill>
                              <a:latin typeface="Cambria Math" panose="02040503050406030204" pitchFamily="18" charset="0"/>
                            </a:rPr>
                          </m:ctrlPr>
                        </m:dPr>
                        <m:e>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𝒔</m:t>
                                  </m:r>
                                </m:e>
                                <m:sub>
                                  <m:r>
                                    <a:rPr lang="en-US" altLang="zh-CN" sz="1400" b="1" i="1" smtClean="0">
                                      <a:solidFill>
                                        <a:schemeClr val="accent2">
                                          <a:lumMod val="50000"/>
                                        </a:schemeClr>
                                      </a:solidFill>
                                      <a:latin typeface="Cambria Math" panose="02040503050406030204" pitchFamily="18" charset="0"/>
                                    </a:rPr>
                                    <m:t>𝟏</m:t>
                                  </m:r>
                                </m:sub>
                              </m:sSub>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𝒗</m:t>
                                      </m:r>
                                    </m:e>
                                  </m:d>
                                </m:e>
                              </m:d>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r>
                                <a:rPr lang="en-US" altLang="zh-CN" sz="1400" b="1" i="1" smtClean="0">
                                  <a:solidFill>
                                    <a:schemeClr val="accent2">
                                      <a:lumMod val="50000"/>
                                    </a:schemeClr>
                                  </a:solidFill>
                                  <a:latin typeface="Cambria Math" panose="02040503050406030204" pitchFamily="18" charset="0"/>
                                </a:rPr>
                                <m:t>− </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e>
                                  </m:d>
                                </m:e>
                              </m:d>
                            </m:e>
                          </m:d>
                        </m:e>
                      </m:d>
                    </m:oMath>
                  </m:oMathPara>
                </a14:m>
                <a:endParaRPr lang="en-US" altLang="zh-CN" sz="1400" b="1" i="1">
                  <a:solidFill>
                    <a:schemeClr val="accent2">
                      <a:lumMod val="50000"/>
                    </a:schemeClr>
                  </a:solidFill>
                  <a:latin typeface="Cambria Math" panose="02040503050406030204" pitchFamily="18" charset="0"/>
                </a:endParaRPr>
              </a:p>
              <a:p>
                <a:pPr lvl="3">
                  <a:spcBef>
                    <a:spcPts val="600"/>
                  </a:spcBef>
                  <a:spcAft>
                    <a:spcPts val="300"/>
                  </a:spcAft>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𝒔𝒖𝒃</m:t>
                      </m:r>
                      <m:d>
                        <m:dPr>
                          <m:ctrlPr>
                            <a:rPr lang="en-US" altLang="zh-CN" sz="1400" b="1" i="1" smtClean="0">
                              <a:solidFill>
                                <a:schemeClr val="accent2">
                                  <a:lumMod val="50000"/>
                                </a:schemeClr>
                              </a:solidFill>
                              <a:latin typeface="Cambria Math" panose="02040503050406030204" pitchFamily="18" charset="0"/>
                            </a:rPr>
                          </m:ctrlPr>
                        </m:dPr>
                        <m:e>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𝑸</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𝒖</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𝒗</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𝑹</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𝒄</m:t>
                                  </m:r>
                                </m:e>
                              </m:d>
                            </m:e>
                          </m:d>
                        </m:e>
                      </m:d>
                      <m:r>
                        <a:rPr lang="en-US" altLang="zh-CN" sz="1400" b="1" i="1" smtClean="0">
                          <a:solidFill>
                            <a:schemeClr val="accent2">
                              <a:lumMod val="50000"/>
                            </a:schemeClr>
                          </a:solidFill>
                          <a:latin typeface="Cambria Math" panose="02040503050406030204" pitchFamily="18" charset="0"/>
                        </a:rPr>
                        <m:t>= </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𝑸</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𝑹</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𝒄</m:t>
                              </m:r>
                            </m:e>
                          </m:d>
                        </m:e>
                      </m:d>
                    </m:oMath>
                  </m:oMathPara>
                </a14:m>
                <a:endParaRPr lang="zh-CN" altLang="en-US" sz="1400"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8CAD6C8D-9E04-428D-8066-7815A46D67A2}"/>
                  </a:ext>
                </a:extLst>
              </p:cNvPr>
              <p:cNvSpPr txBox="1">
                <a:spLocks noRot="1" noChangeAspect="1" noMove="1" noResize="1" noEditPoints="1" noAdjustHandles="1" noChangeArrowheads="1" noChangeShapeType="1" noTextEdit="1"/>
              </p:cNvSpPr>
              <p:nvPr/>
            </p:nvSpPr>
            <p:spPr>
              <a:xfrm>
                <a:off x="576618" y="904487"/>
                <a:ext cx="7990757" cy="2286973"/>
              </a:xfrm>
              <a:prstGeom prst="rect">
                <a:avLst/>
              </a:prstGeom>
              <a:blipFill>
                <a:blip r:embed="rId2"/>
                <a:stretch>
                  <a:fillRect l="-4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E3982B4-F519-4E42-B6C0-810D9650DED7}"/>
                  </a:ext>
                </a:extLst>
              </p:cNvPr>
              <p:cNvSpPr txBox="1"/>
              <p:nvPr/>
            </p:nvSpPr>
            <p:spPr>
              <a:xfrm>
                <a:off x="576618" y="3348037"/>
                <a:ext cx="7129107" cy="1027204"/>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1400" b="1">
                    <a:solidFill>
                      <a:schemeClr val="accent2">
                        <a:lumMod val="50000"/>
                      </a:schemeClr>
                    </a:solidFill>
                  </a:rPr>
                  <a:t>注意</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对应的闭公式是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𝑸</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𝒇</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e>
                    </m:d>
                  </m:oMath>
                </a14:m>
                <a:r>
                  <a:rPr lang="zh-CN" altLang="en-US" sz="1400" b="1">
                    <a:solidFill>
                      <a:schemeClr val="accent2">
                        <a:lumMod val="50000"/>
                      </a:schemeClr>
                    </a:solidFill>
                  </a:rPr>
                  <a:t>，</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对应的闭公式是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𝑷</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𝒇</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𝒉</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，而消解式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对应的闭公式是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𝑸</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𝒄</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𝑹</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𝒉</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𝒄</m:t>
                            </m:r>
                          </m:e>
                        </m:d>
                      </m:e>
                    </m:d>
                  </m:oMath>
                </a14:m>
                <a:endParaRPr lang="en-US" altLang="zh-CN" sz="1400"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400" b="1">
                    <a:solidFill>
                      <a:schemeClr val="accent2">
                        <a:lumMod val="50000"/>
                      </a:schemeClr>
                    </a:solidFill>
                  </a:rPr>
                  <a:t>可看到，当</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𝑪</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都是可满足式时，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也必定是可满足式</a:t>
                </a:r>
              </a:p>
            </p:txBody>
          </p:sp>
        </mc:Choice>
        <mc:Fallback>
          <p:sp>
            <p:nvSpPr>
              <p:cNvPr id="3" name="文本框 2">
                <a:extLst>
                  <a:ext uri="{FF2B5EF4-FFF2-40B4-BE49-F238E27FC236}">
                    <a16:creationId xmlns:a16="http://schemas.microsoft.com/office/drawing/2014/main" id="{9E3982B4-F519-4E42-B6C0-810D9650DED7}"/>
                  </a:ext>
                </a:extLst>
              </p:cNvPr>
              <p:cNvSpPr txBox="1">
                <a:spLocks noRot="1" noChangeAspect="1" noMove="1" noResize="1" noEditPoints="1" noAdjustHandles="1" noChangeArrowheads="1" noChangeShapeType="1" noTextEdit="1"/>
              </p:cNvSpPr>
              <p:nvPr/>
            </p:nvSpPr>
            <p:spPr>
              <a:xfrm>
                <a:off x="576618" y="3348037"/>
                <a:ext cx="7129107" cy="1027204"/>
              </a:xfrm>
              <a:prstGeom prst="rect">
                <a:avLst/>
              </a:prstGeom>
              <a:blipFill>
                <a:blip r:embed="rId3"/>
                <a:stretch>
                  <a:fillRect l="-257" b="-5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081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985892" y="823533"/>
            <a:ext cx="7172205" cy="2327560"/>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zh-CN" altLang="en-US" sz="1600" b="1">
                <a:solidFill>
                  <a:srgbClr val="002060"/>
                </a:solidFill>
              </a:rPr>
              <a:t>一阶逻辑的等值演算与范式</a:t>
            </a:r>
          </a:p>
          <a:p>
            <a:pPr marL="257175" indent="-257175">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一阶逻辑等值演算是命题逻辑等值演算的扩展</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lnSpc>
                <a:spcPts val="2400"/>
              </a:lnSpc>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不仅要熟悉命题逻辑公式等值式，还要熟悉量词否定等值式、量词分配等值式和量词辖域收缩和扩张等值式等量词公式等值式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任意一阶逻辑公式存在与之逻辑等值的前束范式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a:p>
            <a:pPr marL="257175" indent="-257175">
              <a:lnSpc>
                <a:spcPts val="2400"/>
              </a:lnSpc>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任意一阶逻辑公式可以斯科伦化，得到与之对应的斯科伦范式，使得它是可满足式当且仅当该斯科伦范式是可满足式</a:t>
            </a:r>
            <a:endParaRPr lang="en-US" altLang="zh-CN" sz="16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1208916" y="3390729"/>
            <a:ext cx="6726158"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能使用一阶逻辑等值演算证明两个一阶公式逻辑等值</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能给出与一个一阶逻辑公式等值的前束范式，能将其斯科伦化</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F7A20BC5-C9B9-48D8-A2CA-4F73E47F7635}"/>
              </a:ext>
            </a:extLst>
          </p:cNvPr>
          <p:cNvPicPr>
            <a:picLocks noChangeAspect="1"/>
          </p:cNvPicPr>
          <p:nvPr/>
        </p:nvPicPr>
        <p:blipFill>
          <a:blip r:embed="rId2"/>
          <a:stretch>
            <a:fillRect/>
          </a:stretch>
        </p:blipFill>
        <p:spPr>
          <a:xfrm>
            <a:off x="1076973" y="1190189"/>
            <a:ext cx="7352003" cy="323876"/>
          </a:xfrm>
          <a:prstGeom prst="rect">
            <a:avLst/>
          </a:prstGeom>
        </p:spPr>
      </p:pic>
      <p:pic>
        <p:nvPicPr>
          <p:cNvPr id="6" name="图片 5">
            <a:extLst>
              <a:ext uri="{FF2B5EF4-FFF2-40B4-BE49-F238E27FC236}">
                <a16:creationId xmlns:a16="http://schemas.microsoft.com/office/drawing/2014/main" id="{89CFEF31-9FF8-4299-BF26-DBF591C5601A}"/>
              </a:ext>
            </a:extLst>
          </p:cNvPr>
          <p:cNvPicPr>
            <a:picLocks noChangeAspect="1"/>
          </p:cNvPicPr>
          <p:nvPr/>
        </p:nvPicPr>
        <p:blipFill>
          <a:blip r:embed="rId3"/>
          <a:stretch>
            <a:fillRect/>
          </a:stretch>
        </p:blipFill>
        <p:spPr>
          <a:xfrm>
            <a:off x="797401" y="2261457"/>
            <a:ext cx="7549192" cy="1170602"/>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一阶逻辑公式逻辑等值的定义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518E324B-13D4-4E25-B37A-3D64A74539B0}"/>
              </a:ext>
            </a:extLst>
          </p:cNvPr>
          <p:cNvSpPr txBox="1"/>
          <p:nvPr/>
        </p:nvSpPr>
        <p:spPr>
          <a:xfrm>
            <a:off x="584133" y="1058172"/>
            <a:ext cx="4483476"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一阶逻辑的逻辑等值概念本质上与命题逻辑相同</a:t>
            </a:r>
          </a:p>
        </p:txBody>
      </p:sp>
      <p:sp>
        <p:nvSpPr>
          <p:cNvPr id="9" name="文本框 8">
            <a:extLst>
              <a:ext uri="{FF2B5EF4-FFF2-40B4-BE49-F238E27FC236}">
                <a16:creationId xmlns:a16="http://schemas.microsoft.com/office/drawing/2014/main" id="{1D5B99AD-C453-4D0B-AE91-56DD951C8D28}"/>
              </a:ext>
            </a:extLst>
          </p:cNvPr>
          <p:cNvSpPr txBox="1"/>
          <p:nvPr/>
        </p:nvSpPr>
        <p:spPr>
          <a:xfrm>
            <a:off x="584133" y="1587946"/>
            <a:ext cx="4290041" cy="659924"/>
          </a:xfrm>
          <a:prstGeom prst="rect">
            <a:avLst/>
          </a:prstGeom>
          <a:solidFill>
            <a:schemeClr val="accent2">
              <a:lumMod val="20000"/>
              <a:lumOff val="80000"/>
              <a:alpha val="50000"/>
            </a:schemeClr>
          </a:solidFill>
        </p:spPr>
        <p:txBody>
          <a:bodyPr wrap="square" rtlCol="0">
            <a:spAutoFit/>
          </a:bodyPr>
          <a:lstStyle/>
          <a:p>
            <a:pPr>
              <a:lnSpc>
                <a:spcPts val="2250"/>
              </a:lnSpc>
            </a:pPr>
            <a:r>
              <a:rPr lang="zh-CN" altLang="en-US" sz="1400" b="1">
                <a:solidFill>
                  <a:srgbClr val="002060"/>
                </a:solidFill>
              </a:rPr>
              <a:t>如果两个一阶逻辑公式在任意解释和任意个体变量指派函数下真值都相同，则称这两个公式</a:t>
            </a:r>
            <a:r>
              <a:rPr lang="zh-CN" altLang="en-US" sz="1400" b="1">
                <a:solidFill>
                  <a:srgbClr val="C00000"/>
                </a:solidFill>
              </a:rPr>
              <a:t>逻辑等值</a:t>
            </a:r>
          </a:p>
        </p:txBody>
      </p:sp>
      <p:sp>
        <p:nvSpPr>
          <p:cNvPr id="10" name="文本框 9">
            <a:extLst>
              <a:ext uri="{FF2B5EF4-FFF2-40B4-BE49-F238E27FC236}">
                <a16:creationId xmlns:a16="http://schemas.microsoft.com/office/drawing/2014/main" id="{47D0FDE6-5AB6-4ACD-90BA-B0CD31979AB1}"/>
              </a:ext>
            </a:extLst>
          </p:cNvPr>
          <p:cNvSpPr txBox="1"/>
          <p:nvPr/>
        </p:nvSpPr>
        <p:spPr>
          <a:xfrm>
            <a:off x="5155836" y="1654598"/>
            <a:ext cx="3265114" cy="526619"/>
          </a:xfrm>
          <a:prstGeom prst="rect">
            <a:avLst/>
          </a:prstGeom>
          <a:solidFill>
            <a:schemeClr val="accent4">
              <a:lumMod val="20000"/>
              <a:lumOff val="80000"/>
            </a:schemeClr>
          </a:solidFill>
        </p:spPr>
        <p:txBody>
          <a:bodyPr wrap="square" rtlCol="0">
            <a:spAutoFit/>
          </a:bodyPr>
          <a:lstStyle/>
          <a:p>
            <a:pPr>
              <a:lnSpc>
                <a:spcPts val="1800"/>
              </a:lnSpc>
            </a:pPr>
            <a:r>
              <a:rPr lang="zh-CN" altLang="en-US" sz="1400" b="1">
                <a:solidFill>
                  <a:srgbClr val="002060"/>
                </a:solidFill>
                <a:latin typeface="楷体" panose="02010609060101010101" pitchFamily="49" charset="-122"/>
                <a:ea typeface="楷体" panose="02010609060101010101" pitchFamily="49" charset="-122"/>
              </a:rPr>
              <a:t>总假定所研究的一阶逻辑公式基于同一个非逻辑符号集和个体变量集构造</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70850A0-39DD-4579-9645-B0DCDF8AD808}"/>
                  </a:ext>
                </a:extLst>
              </p:cNvPr>
              <p:cNvSpPr txBox="1"/>
              <p:nvPr/>
            </p:nvSpPr>
            <p:spPr>
              <a:xfrm>
                <a:off x="584133" y="2481405"/>
                <a:ext cx="5365019" cy="338554"/>
              </a:xfrm>
              <a:prstGeom prst="rect">
                <a:avLst/>
              </a:prstGeom>
              <a:solidFill>
                <a:schemeClr val="accent5">
                  <a:lumMod val="20000"/>
                  <a:lumOff val="80000"/>
                  <a:alpha val="50000"/>
                </a:schemeClr>
              </a:solidFill>
            </p:spPr>
            <p:txBody>
              <a:bodyPr wrap="square" rtlCol="0">
                <a:spAutoFit/>
              </a:bodyPr>
              <a:lstStyle/>
              <a:p>
                <a:r>
                  <a:rPr lang="zh-CN" altLang="en-US" sz="1600" b="1">
                    <a:solidFill>
                      <a:srgbClr val="002060"/>
                    </a:solidFill>
                  </a:rPr>
                  <a:t>一阶逻辑公式</a:t>
                </a:r>
                <a14:m>
                  <m:oMath xmlns:m="http://schemas.openxmlformats.org/officeDocument/2006/math">
                    <m:r>
                      <a:rPr lang="en-US" altLang="zh-CN" sz="1600" b="1" i="1">
                        <a:solidFill>
                          <a:srgbClr val="002060"/>
                        </a:solidFill>
                        <a:latin typeface="Cambria Math" panose="02040503050406030204" pitchFamily="18" charset="0"/>
                      </a:rPr>
                      <m:t>𝑨</m:t>
                    </m:r>
                  </m:oMath>
                </a14:m>
                <a:r>
                  <a:rPr lang="zh-CN" altLang="en-US" sz="1600" b="1">
                    <a:solidFill>
                      <a:srgbClr val="002060"/>
                    </a:solidFill>
                  </a:rPr>
                  <a:t>和</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rPr>
                  <a:t>逻辑等值当且仅当</a:t>
                </a:r>
                <a:r>
                  <a:rPr lang="zh-CN" altLang="en-US" sz="1600" b="1">
                    <a:solidFill>
                      <a:srgbClr val="C00000"/>
                    </a:solidFill>
                  </a:rPr>
                  <a:t>公式</a:t>
                </a:r>
                <a14:m>
                  <m:oMath xmlns:m="http://schemas.openxmlformats.org/officeDocument/2006/math">
                    <m:r>
                      <a:rPr lang="en-US" altLang="zh-CN" sz="1600" b="1" i="1">
                        <a:solidFill>
                          <a:srgbClr val="C00000"/>
                        </a:solidFill>
                        <a:latin typeface="Cambria Math" panose="02040503050406030204" pitchFamily="18" charset="0"/>
                      </a:rPr>
                      <m:t>𝑨</m:t>
                    </m:r>
                    <m:r>
                      <a:rPr lang="en-US" altLang="zh-CN" sz="1600" b="1" i="1">
                        <a:solidFill>
                          <a:srgbClr val="C00000"/>
                        </a:solidFill>
                        <a:latin typeface="Cambria Math" panose="02040503050406030204" pitchFamily="18" charset="0"/>
                      </a:rPr>
                      <m:t>↔</m:t>
                    </m:r>
                    <m:r>
                      <a:rPr lang="en-US" altLang="zh-CN" sz="1600" b="1" i="1">
                        <a:solidFill>
                          <a:srgbClr val="C00000"/>
                        </a:solidFill>
                        <a:latin typeface="Cambria Math" panose="02040503050406030204" pitchFamily="18" charset="0"/>
                      </a:rPr>
                      <m:t>𝑩</m:t>
                    </m:r>
                  </m:oMath>
                </a14:m>
                <a:r>
                  <a:rPr lang="zh-CN" altLang="en-US" sz="1600" b="1">
                    <a:solidFill>
                      <a:srgbClr val="C00000"/>
                    </a:solidFill>
                  </a:rPr>
                  <a:t>是永真式</a:t>
                </a:r>
                <a:endParaRPr lang="zh-CN" altLang="en-US" sz="1600" b="1">
                  <a:solidFill>
                    <a:srgbClr val="002060"/>
                  </a:solidFill>
                </a:endParaRPr>
              </a:p>
            </p:txBody>
          </p:sp>
        </mc:Choice>
        <mc:Fallback xmlns="">
          <p:sp>
            <p:nvSpPr>
              <p:cNvPr id="17" name="文本框 16">
                <a:extLst>
                  <a:ext uri="{FF2B5EF4-FFF2-40B4-BE49-F238E27FC236}">
                    <a16:creationId xmlns:a16="http://schemas.microsoft.com/office/drawing/2014/main" id="{670850A0-39DD-4579-9645-B0DCDF8AD808}"/>
                  </a:ext>
                </a:extLst>
              </p:cNvPr>
              <p:cNvSpPr txBox="1">
                <a:spLocks noRot="1" noChangeAspect="1" noMove="1" noResize="1" noEditPoints="1" noAdjustHandles="1" noChangeArrowheads="1" noChangeShapeType="1" noTextEdit="1"/>
              </p:cNvSpPr>
              <p:nvPr/>
            </p:nvSpPr>
            <p:spPr>
              <a:xfrm>
                <a:off x="584133" y="2481405"/>
                <a:ext cx="5365019" cy="338554"/>
              </a:xfrm>
              <a:prstGeom prst="rect">
                <a:avLst/>
              </a:prstGeom>
              <a:blipFill>
                <a:blip r:embed="rId2"/>
                <a:stretch>
                  <a:fillRect l="-682" t="-1786" b="-96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AFFCD1-39C7-4259-84E7-38961A48405E}"/>
                  </a:ext>
                </a:extLst>
              </p:cNvPr>
              <p:cNvSpPr txBox="1"/>
              <p:nvPr/>
            </p:nvSpPr>
            <p:spPr>
              <a:xfrm>
                <a:off x="584133" y="3053494"/>
                <a:ext cx="3719277" cy="1251625"/>
              </a:xfrm>
              <a:prstGeom prst="rect">
                <a:avLst/>
              </a:prstGeom>
              <a:solidFill>
                <a:schemeClr val="accent2">
                  <a:lumMod val="20000"/>
                  <a:lumOff val="80000"/>
                  <a:alpha val="25000"/>
                </a:schemeClr>
              </a:solidFill>
            </p:spPr>
            <p:txBody>
              <a:bodyPr wrap="square" rtlCol="0">
                <a:spAutoFit/>
              </a:bodyPr>
              <a:lstStyle/>
              <a:p>
                <a:pPr algn="ctr">
                  <a:spcBef>
                    <a:spcPts val="450"/>
                  </a:spcBef>
                  <a:spcAft>
                    <a:spcPts val="900"/>
                  </a:spcAft>
                </a:pPr>
                <a:r>
                  <a:rPr lang="zh-CN" altLang="en-US" sz="2000" b="1">
                    <a:solidFill>
                      <a:srgbClr val="C00000"/>
                    </a:solidFill>
                  </a:rPr>
                  <a:t>证明逻辑等值式</a:t>
                </a:r>
                <a14:m>
                  <m:oMath xmlns:m="http://schemas.openxmlformats.org/officeDocument/2006/math">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oMath>
                </a14:m>
                <a:r>
                  <a:rPr lang="zh-CN" altLang="en-US" sz="2000" b="1">
                    <a:solidFill>
                      <a:srgbClr val="C00000"/>
                    </a:solidFill>
                  </a:rPr>
                  <a:t>的方法</a:t>
                </a:r>
                <a:endParaRPr lang="en-US" altLang="zh-CN" sz="2000" b="1">
                  <a:solidFill>
                    <a:srgbClr val="C00000"/>
                  </a:solidFill>
                </a:endParaRPr>
              </a:p>
              <a:p>
                <a:pPr marL="257175" indent="-257175">
                  <a:spcBef>
                    <a:spcPts val="450"/>
                  </a:spcBef>
                  <a:spcAft>
                    <a:spcPts val="9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非形式化地证明</a:t>
                </a:r>
                <a14:m>
                  <m:oMath xmlns:m="http://schemas.openxmlformats.org/officeDocument/2006/math">
                    <m:r>
                      <a:rPr lang="en-US" altLang="zh-CN" sz="1600" b="1" i="1">
                        <a:solidFill>
                          <a:srgbClr val="002060"/>
                        </a:solidFill>
                        <a:latin typeface="Cambria Math" panose="02040503050406030204" pitchFamily="18" charset="0"/>
                      </a:rPr>
                      <m:t>𝑨</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楷体" panose="02010609060101010101" pitchFamily="49" charset="-122"/>
                    <a:ea typeface="楷体" panose="02010609060101010101" pitchFamily="49" charset="-122"/>
                  </a:rPr>
                  <a:t>是永真式</a:t>
                </a:r>
                <a:endParaRPr lang="en-US" altLang="zh-CN" sz="1600" b="1">
                  <a:solidFill>
                    <a:srgbClr val="002060"/>
                  </a:solidFill>
                  <a:latin typeface="楷体" panose="02010609060101010101" pitchFamily="49" charset="-122"/>
                  <a:ea typeface="楷体" panose="02010609060101010101" pitchFamily="49" charset="-122"/>
                </a:endParaRPr>
              </a:p>
              <a:p>
                <a:pPr marL="257175" indent="-257175">
                  <a:spcBef>
                    <a:spcPts val="450"/>
                  </a:spcBef>
                  <a:spcAft>
                    <a:spcPts val="9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从基本等值式出发进行</a:t>
                </a:r>
                <a:r>
                  <a:rPr lang="zh-CN" altLang="en-US" sz="1600" b="1">
                    <a:solidFill>
                      <a:srgbClr val="C00000"/>
                    </a:solidFill>
                    <a:latin typeface="黑体" panose="02010609060101010101" pitchFamily="49" charset="-122"/>
                    <a:ea typeface="黑体" panose="02010609060101010101" pitchFamily="49" charset="-122"/>
                  </a:rPr>
                  <a:t>等值演算</a:t>
                </a:r>
              </a:p>
            </p:txBody>
          </p:sp>
        </mc:Choice>
        <mc:Fallback xmlns="">
          <p:sp>
            <p:nvSpPr>
              <p:cNvPr id="18" name="文本框 17">
                <a:extLst>
                  <a:ext uri="{FF2B5EF4-FFF2-40B4-BE49-F238E27FC236}">
                    <a16:creationId xmlns:a16="http://schemas.microsoft.com/office/drawing/2014/main" id="{79AFFCD1-39C7-4259-84E7-38961A48405E}"/>
                  </a:ext>
                </a:extLst>
              </p:cNvPr>
              <p:cNvSpPr txBox="1">
                <a:spLocks noRot="1" noChangeAspect="1" noMove="1" noResize="1" noEditPoints="1" noAdjustHandles="1" noChangeArrowheads="1" noChangeShapeType="1" noTextEdit="1"/>
              </p:cNvSpPr>
              <p:nvPr/>
            </p:nvSpPr>
            <p:spPr>
              <a:xfrm>
                <a:off x="584133" y="3053494"/>
                <a:ext cx="3719277" cy="1251625"/>
              </a:xfrm>
              <a:prstGeom prst="rect">
                <a:avLst/>
              </a:prstGeom>
              <a:blipFill>
                <a:blip r:embed="rId3"/>
                <a:stretch>
                  <a:fillRect l="-656" t="-2927" b="-63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3887646-2EA5-40CF-9510-09428AEFBFBC}"/>
                  </a:ext>
                </a:extLst>
              </p:cNvPr>
              <p:cNvSpPr txBox="1"/>
              <p:nvPr/>
            </p:nvSpPr>
            <p:spPr>
              <a:xfrm>
                <a:off x="4701673" y="3028440"/>
                <a:ext cx="3719277" cy="1534459"/>
              </a:xfrm>
              <a:prstGeom prst="rect">
                <a:avLst/>
              </a:prstGeom>
              <a:solidFill>
                <a:schemeClr val="accent4">
                  <a:lumMod val="20000"/>
                  <a:lumOff val="80000"/>
                </a:schemeClr>
              </a:solidFill>
            </p:spPr>
            <p:txBody>
              <a:bodyPr wrap="square" rtlCol="0">
                <a:spAutoFit/>
              </a:bodyPr>
              <a:lstStyle/>
              <a:p>
                <a:pPr>
                  <a:lnSpc>
                    <a:spcPts val="2100"/>
                  </a:lnSpc>
                  <a:spcAft>
                    <a:spcPts val="450"/>
                  </a:spcAft>
                </a:pPr>
                <a:r>
                  <a:rPr lang="zh-CN" altLang="en-US" sz="1400" b="1">
                    <a:solidFill>
                      <a:srgbClr val="002060"/>
                    </a:solidFill>
                    <a:latin typeface="楷体" panose="02010609060101010101" pitchFamily="49" charset="-122"/>
                    <a:ea typeface="楷体" panose="02010609060101010101" pitchFamily="49" charset="-122"/>
                  </a:rPr>
                  <a:t>非形式化证明逻辑等值式</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oMath>
                </a14:m>
                <a:r>
                  <a:rPr lang="zh-CN" altLang="en-US" sz="1400" b="1">
                    <a:solidFill>
                      <a:srgbClr val="002060"/>
                    </a:solidFill>
                    <a:latin typeface="楷体" panose="02010609060101010101" pitchFamily="49" charset="-122"/>
                    <a:ea typeface="楷体" panose="02010609060101010101" pitchFamily="49" charset="-122"/>
                  </a:rPr>
                  <a:t>的方法与证明永真式</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oMath>
                </a14:m>
                <a:r>
                  <a:rPr lang="zh-CN" altLang="en-US" sz="1400" b="1">
                    <a:solidFill>
                      <a:srgbClr val="002060"/>
                    </a:solidFill>
                    <a:latin typeface="楷体" panose="02010609060101010101" pitchFamily="49" charset="-122"/>
                    <a:ea typeface="楷体" panose="02010609060101010101" pitchFamily="49" charset="-122"/>
                  </a:rPr>
                  <a:t>的方法相同</a:t>
                </a:r>
                <a:endParaRPr lang="en-US" altLang="zh-CN" sz="1400" b="1">
                  <a:solidFill>
                    <a:srgbClr val="002060"/>
                  </a:solidFill>
                  <a:latin typeface="楷体" panose="02010609060101010101" pitchFamily="49" charset="-122"/>
                  <a:ea typeface="楷体" panose="02010609060101010101" pitchFamily="49" charset="-122"/>
                </a:endParaRPr>
              </a:p>
              <a:p>
                <a:pPr marL="257175" indent="-257175">
                  <a:lnSpc>
                    <a:spcPts val="2100"/>
                  </a:lnSpc>
                  <a:spcAft>
                    <a:spcPts val="450"/>
                  </a:spcAft>
                  <a:buFont typeface="Arial" panose="020B0604020202020204" pitchFamily="34" charset="0"/>
                  <a:buChar char="•"/>
                </a:pPr>
                <a:r>
                  <a:rPr lang="zh-CN" altLang="en-US" sz="1400" b="1">
                    <a:solidFill>
                      <a:schemeClr val="accent2">
                        <a:lumMod val="50000"/>
                      </a:schemeClr>
                    </a:solidFill>
                  </a:rPr>
                  <a:t>证明对任意解释及任意个体变量指派函数，</a:t>
                </a:r>
                <a14:m>
                  <m:oMath xmlns:m="http://schemas.openxmlformats.org/officeDocument/2006/math">
                    <m:r>
                      <a:rPr lang="en-US" altLang="zh-CN" sz="1400" b="1" i="1">
                        <a:solidFill>
                          <a:srgbClr val="C00000"/>
                        </a:solidFill>
                        <a:latin typeface="Cambria Math" panose="02040503050406030204" pitchFamily="18" charset="0"/>
                      </a:rPr>
                      <m:t>𝑨</m:t>
                    </m:r>
                  </m:oMath>
                </a14:m>
                <a:r>
                  <a:rPr lang="zh-CN" altLang="en-US" sz="1400" b="1">
                    <a:solidFill>
                      <a:srgbClr val="C00000"/>
                    </a:solidFill>
                  </a:rPr>
                  <a:t>的真值为真当且仅当</a:t>
                </a:r>
                <a14:m>
                  <m:oMath xmlns:m="http://schemas.openxmlformats.org/officeDocument/2006/math">
                    <m:r>
                      <a:rPr lang="en-US" altLang="zh-CN" sz="1400" b="1" i="1">
                        <a:solidFill>
                          <a:srgbClr val="C00000"/>
                        </a:solidFill>
                        <a:latin typeface="Cambria Math" panose="02040503050406030204" pitchFamily="18" charset="0"/>
                      </a:rPr>
                      <m:t>𝑩</m:t>
                    </m:r>
                  </m:oMath>
                </a14:m>
                <a:r>
                  <a:rPr lang="zh-CN" altLang="en-US" sz="1400" b="1">
                    <a:solidFill>
                      <a:srgbClr val="C00000"/>
                    </a:solidFill>
                  </a:rPr>
                  <a:t>的真值为真</a:t>
                </a:r>
                <a:endParaRPr lang="en-US" altLang="zh-CN" sz="1400" b="1">
                  <a:solidFill>
                    <a:srgbClr val="C00000"/>
                  </a:solidFill>
                </a:endParaRPr>
              </a:p>
              <a:p>
                <a:pPr marL="600075" lvl="1" indent="-257175">
                  <a:lnSpc>
                    <a:spcPts val="2100"/>
                  </a:lnSpc>
                  <a:spcAft>
                    <a:spcPts val="45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公式都是闭公式时可不用个体变量指派函数</a:t>
                </a:r>
              </a:p>
            </p:txBody>
          </p:sp>
        </mc:Choice>
        <mc:Fallback xmlns="">
          <p:sp>
            <p:nvSpPr>
              <p:cNvPr id="19" name="文本框 18">
                <a:extLst>
                  <a:ext uri="{FF2B5EF4-FFF2-40B4-BE49-F238E27FC236}">
                    <a16:creationId xmlns:a16="http://schemas.microsoft.com/office/drawing/2014/main" id="{B3887646-2EA5-40CF-9510-09428AEFBFBC}"/>
                  </a:ext>
                </a:extLst>
              </p:cNvPr>
              <p:cNvSpPr txBox="1">
                <a:spLocks noRot="1" noChangeAspect="1" noMove="1" noResize="1" noEditPoints="1" noAdjustHandles="1" noChangeArrowheads="1" noChangeShapeType="1" noTextEdit="1"/>
              </p:cNvSpPr>
              <p:nvPr/>
            </p:nvSpPr>
            <p:spPr>
              <a:xfrm>
                <a:off x="4701673" y="3028440"/>
                <a:ext cx="3719277" cy="1534459"/>
              </a:xfrm>
              <a:prstGeom prst="rect">
                <a:avLst/>
              </a:prstGeom>
              <a:blipFill>
                <a:blip r:embed="rId4"/>
                <a:stretch>
                  <a:fillRect l="-492" r="-3115" b="-2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一阶逻辑等值演算</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9D189034-28F0-4440-87E3-81F5C7EB445D}"/>
              </a:ext>
            </a:extLst>
          </p:cNvPr>
          <p:cNvSpPr txBox="1"/>
          <p:nvPr/>
        </p:nvSpPr>
        <p:spPr>
          <a:xfrm>
            <a:off x="740485" y="818271"/>
            <a:ext cx="7663029" cy="969817"/>
          </a:xfrm>
          <a:prstGeom prst="rect">
            <a:avLst/>
          </a:prstGeom>
          <a:solidFill>
            <a:schemeClr val="accent4">
              <a:lumMod val="20000"/>
              <a:lumOff val="80000"/>
              <a:alpha val="50000"/>
            </a:schemeClr>
          </a:solidFill>
        </p:spPr>
        <p:txBody>
          <a:bodyPr wrap="square" rtlCol="0">
            <a:spAutoFit/>
          </a:bodyPr>
          <a:lstStyle/>
          <a:p>
            <a:pPr>
              <a:lnSpc>
                <a:spcPts val="1950"/>
              </a:lnSpc>
              <a:spcBef>
                <a:spcPts val="450"/>
              </a:spcBef>
              <a:spcAft>
                <a:spcPts val="450"/>
              </a:spcAft>
            </a:pPr>
            <a:r>
              <a:rPr lang="zh-CN" altLang="en-US" sz="1400" b="1">
                <a:solidFill>
                  <a:schemeClr val="accent2">
                    <a:lumMod val="50000"/>
                  </a:schemeClr>
                </a:solidFill>
              </a:rPr>
              <a:t>一阶逻辑的等值演算本质上与命题逻辑等值演算相同</a:t>
            </a:r>
            <a:endParaRPr lang="en-US" altLang="zh-CN" sz="1400" b="1">
              <a:solidFill>
                <a:schemeClr val="accent2">
                  <a:lumMod val="50000"/>
                </a:schemeClr>
              </a:solidFill>
            </a:endParaRPr>
          </a:p>
          <a:p>
            <a:pPr marL="214313" indent="-214313">
              <a:lnSpc>
                <a:spcPts val="1950"/>
              </a:lnSpc>
              <a:spcBef>
                <a:spcPts val="450"/>
              </a:spcBef>
              <a:spcAft>
                <a:spcPts val="450"/>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根据</a:t>
            </a:r>
            <a:r>
              <a:rPr lang="zh-CN" altLang="en-US" sz="1400" b="1">
                <a:solidFill>
                  <a:srgbClr val="C00000"/>
                </a:solidFill>
                <a:latin typeface="黑体" panose="02010609060101010101" pitchFamily="49" charset="-122"/>
                <a:ea typeface="黑体" panose="02010609060101010101" pitchFamily="49" charset="-122"/>
              </a:rPr>
              <a:t>基本逻辑等值式模式</a:t>
            </a:r>
            <a:r>
              <a:rPr lang="zh-CN" altLang="en-US" sz="1400" b="1">
                <a:solidFill>
                  <a:srgbClr val="002060"/>
                </a:solidFill>
                <a:latin typeface="楷体" panose="02010609060101010101" pitchFamily="49" charset="-122"/>
                <a:ea typeface="楷体" panose="02010609060101010101" pitchFamily="49" charset="-122"/>
              </a:rPr>
              <a:t>，从基本逻辑等值式出发，通过</a:t>
            </a:r>
            <a:r>
              <a:rPr lang="zh-CN" altLang="en-US" sz="1400" b="1">
                <a:solidFill>
                  <a:srgbClr val="C00000"/>
                </a:solidFill>
                <a:latin typeface="黑体" panose="02010609060101010101" pitchFamily="49" charset="-122"/>
                <a:ea typeface="黑体" panose="02010609060101010101" pitchFamily="49" charset="-122"/>
              </a:rPr>
              <a:t>等值子公式置换</a:t>
            </a:r>
            <a:r>
              <a:rPr lang="zh-CN" altLang="en-US" sz="1400" b="1">
                <a:solidFill>
                  <a:srgbClr val="002060"/>
                </a:solidFill>
                <a:latin typeface="楷体" panose="02010609060101010101" pitchFamily="49" charset="-122"/>
                <a:ea typeface="楷体" panose="02010609060101010101" pitchFamily="49" charset="-122"/>
              </a:rPr>
              <a:t>的方式对公式进行演算变形，从而验证两个公式逻辑等值</a:t>
            </a:r>
            <a:endParaRPr lang="zh-CN" altLang="en-US" sz="1400"/>
          </a:p>
        </p:txBody>
      </p:sp>
      <p:sp>
        <p:nvSpPr>
          <p:cNvPr id="9" name="文本框 8">
            <a:extLst>
              <a:ext uri="{FF2B5EF4-FFF2-40B4-BE49-F238E27FC236}">
                <a16:creationId xmlns:a16="http://schemas.microsoft.com/office/drawing/2014/main" id="{C3EDB0BA-D77F-4368-898C-F41F8BEB16EE}"/>
              </a:ext>
            </a:extLst>
          </p:cNvPr>
          <p:cNvSpPr txBox="1"/>
          <p:nvPr/>
        </p:nvSpPr>
        <p:spPr>
          <a:xfrm>
            <a:off x="740486" y="1885098"/>
            <a:ext cx="7060004" cy="276999"/>
          </a:xfrm>
          <a:prstGeom prst="rect">
            <a:avLst/>
          </a:prstGeom>
          <a:solidFill>
            <a:schemeClr val="accent5">
              <a:lumMod val="20000"/>
              <a:lumOff val="80000"/>
              <a:alpha val="50000"/>
            </a:schemeClr>
          </a:solidFill>
        </p:spPr>
        <p:txBody>
          <a:bodyPr wrap="square" rtlCol="0">
            <a:spAutoFit/>
          </a:bodyPr>
          <a:lstStyle/>
          <a:p>
            <a:r>
              <a:rPr lang="zh-CN" altLang="en-US" sz="1200" b="1">
                <a:solidFill>
                  <a:srgbClr val="002060"/>
                </a:solidFill>
              </a:rPr>
              <a:t>一阶逻辑的基本逻辑等值式可分为两类：</a:t>
            </a:r>
            <a:r>
              <a:rPr lang="zh-CN" altLang="en-US" sz="1200" b="1">
                <a:solidFill>
                  <a:srgbClr val="C00000"/>
                </a:solidFill>
              </a:rPr>
              <a:t>命题逻辑基本逻辑等值式的替换实例</a:t>
            </a:r>
            <a:r>
              <a:rPr lang="zh-CN" altLang="en-US" sz="1200" b="1">
                <a:solidFill>
                  <a:srgbClr val="002060"/>
                </a:solidFill>
              </a:rPr>
              <a:t>和</a:t>
            </a:r>
            <a:r>
              <a:rPr lang="zh-CN" altLang="en-US" sz="1200" b="1">
                <a:solidFill>
                  <a:srgbClr val="C00000"/>
                </a:solidFill>
              </a:rPr>
              <a:t>量词公式的基本等值式</a:t>
            </a:r>
          </a:p>
        </p:txBody>
      </p:sp>
      <p:sp>
        <p:nvSpPr>
          <p:cNvPr id="10" name="文本框 9">
            <a:extLst>
              <a:ext uri="{FF2B5EF4-FFF2-40B4-BE49-F238E27FC236}">
                <a16:creationId xmlns:a16="http://schemas.microsoft.com/office/drawing/2014/main" id="{62230BB1-E8A4-4EFF-AA8A-D88E3D54807D}"/>
              </a:ext>
            </a:extLst>
          </p:cNvPr>
          <p:cNvSpPr txBox="1"/>
          <p:nvPr/>
        </p:nvSpPr>
        <p:spPr>
          <a:xfrm>
            <a:off x="740485" y="2294740"/>
            <a:ext cx="4365870" cy="1515223"/>
          </a:xfrm>
          <a:prstGeom prst="rect">
            <a:avLst/>
          </a:prstGeom>
          <a:solidFill>
            <a:schemeClr val="accent2">
              <a:lumMod val="40000"/>
              <a:lumOff val="60000"/>
              <a:alpha val="25000"/>
            </a:schemeClr>
          </a:solidFill>
        </p:spPr>
        <p:txBody>
          <a:bodyPr wrap="square" rtlCol="0">
            <a:spAutoFit/>
          </a:bodyPr>
          <a:lstStyle/>
          <a:p>
            <a:pPr algn="ctr">
              <a:lnSpc>
                <a:spcPts val="1950"/>
              </a:lnSpc>
              <a:spcBef>
                <a:spcPts val="450"/>
              </a:spcBef>
            </a:pPr>
            <a:r>
              <a:rPr lang="zh-CN" altLang="en-US" sz="1500" b="1">
                <a:solidFill>
                  <a:srgbClr val="C00000"/>
                </a:solidFill>
              </a:rPr>
              <a:t>命题逻辑基本逻辑等值式</a:t>
            </a:r>
            <a:endParaRPr lang="en-US" altLang="zh-CN" sz="1500" b="1">
              <a:solidFill>
                <a:srgbClr val="C00000"/>
              </a:solidFill>
            </a:endParaRPr>
          </a:p>
          <a:p>
            <a:pPr>
              <a:lnSpc>
                <a:spcPts val="1950"/>
              </a:lnSpc>
              <a:spcBef>
                <a:spcPts val="450"/>
              </a:spcBef>
            </a:pPr>
            <a:r>
              <a:rPr lang="zh-CN" altLang="en-US" sz="1200" b="1">
                <a:solidFill>
                  <a:srgbClr val="002060"/>
                </a:solidFill>
                <a:latin typeface="楷体" panose="02010609060101010101" pitchFamily="49" charset="-122"/>
                <a:ea typeface="楷体" panose="02010609060101010101" pitchFamily="49" charset="-122"/>
              </a:rPr>
              <a:t>命题逻辑基本等值式模式主要与逻辑运算符的代数性质有关</a:t>
            </a:r>
          </a:p>
          <a:p>
            <a:pPr marL="214313" indent="-214313">
              <a:lnSpc>
                <a:spcPts val="2100"/>
              </a:lnSpc>
              <a:spcBef>
                <a:spcPts val="450"/>
              </a:spcBef>
              <a:buFont typeface="Arial" panose="020B0604020202020204" pitchFamily="34" charset="0"/>
              <a:buChar char="•"/>
            </a:pPr>
            <a:r>
              <a:rPr lang="zh-CN" altLang="en-US" sz="1200" b="1">
                <a:solidFill>
                  <a:schemeClr val="accent6">
                    <a:lumMod val="50000"/>
                  </a:schemeClr>
                </a:solidFill>
                <a:latin typeface="+mn-ea"/>
              </a:rPr>
              <a:t>同一律、零律、矛盾律、排中律、</a:t>
            </a:r>
            <a:r>
              <a:rPr lang="zh-CN" altLang="en-US" sz="1200" b="1">
                <a:solidFill>
                  <a:srgbClr val="C00000"/>
                </a:solidFill>
                <a:latin typeface="+mn-ea"/>
              </a:rPr>
              <a:t>双重否定律</a:t>
            </a:r>
            <a:r>
              <a:rPr lang="zh-CN" altLang="en-US" sz="1200" b="1">
                <a:solidFill>
                  <a:schemeClr val="accent6">
                    <a:lumMod val="50000"/>
                  </a:schemeClr>
                </a:solidFill>
                <a:latin typeface="+mn-ea"/>
              </a:rPr>
              <a:t>、幂等律、交换律、结合律、</a:t>
            </a:r>
            <a:r>
              <a:rPr lang="zh-CN" altLang="en-US" sz="1200" b="1">
                <a:solidFill>
                  <a:srgbClr val="C00000"/>
                </a:solidFill>
                <a:latin typeface="+mn-ea"/>
              </a:rPr>
              <a:t>分配律</a:t>
            </a:r>
            <a:r>
              <a:rPr lang="zh-CN" altLang="en-US" sz="1200" b="1">
                <a:solidFill>
                  <a:schemeClr val="accent6">
                    <a:lumMod val="50000"/>
                  </a:schemeClr>
                </a:solidFill>
                <a:latin typeface="+mn-ea"/>
              </a:rPr>
              <a:t>、</a:t>
            </a:r>
            <a:r>
              <a:rPr lang="zh-CN" altLang="en-US" sz="1200" b="1">
                <a:solidFill>
                  <a:srgbClr val="C00000"/>
                </a:solidFill>
                <a:latin typeface="+mn-ea"/>
              </a:rPr>
              <a:t>吸收律</a:t>
            </a:r>
            <a:r>
              <a:rPr lang="zh-CN" altLang="en-US" sz="1200" b="1">
                <a:solidFill>
                  <a:schemeClr val="accent6">
                    <a:lumMod val="50000"/>
                  </a:schemeClr>
                </a:solidFill>
                <a:latin typeface="+mn-ea"/>
              </a:rPr>
              <a:t>、</a:t>
            </a:r>
            <a:r>
              <a:rPr lang="zh-CN" altLang="en-US" sz="1200" b="1">
                <a:solidFill>
                  <a:srgbClr val="C00000"/>
                </a:solidFill>
                <a:latin typeface="+mn-ea"/>
              </a:rPr>
              <a:t>德摩尔根律</a:t>
            </a:r>
            <a:r>
              <a:rPr lang="zh-CN" altLang="en-US" sz="1200" b="1">
                <a:solidFill>
                  <a:schemeClr val="accent6">
                    <a:lumMod val="50000"/>
                  </a:schemeClr>
                </a:solidFill>
                <a:latin typeface="+mn-ea"/>
              </a:rPr>
              <a:t>、</a:t>
            </a:r>
            <a:r>
              <a:rPr lang="zh-CN" altLang="en-US" sz="1200" b="1">
                <a:solidFill>
                  <a:srgbClr val="C00000"/>
                </a:solidFill>
                <a:latin typeface="+mn-ea"/>
              </a:rPr>
              <a:t>蕴涵等值式</a:t>
            </a:r>
            <a:r>
              <a:rPr lang="zh-CN" altLang="en-US" sz="1200" b="1">
                <a:solidFill>
                  <a:schemeClr val="accent6">
                    <a:lumMod val="50000"/>
                  </a:schemeClr>
                </a:solidFill>
                <a:latin typeface="+mn-ea"/>
              </a:rPr>
              <a:t>和</a:t>
            </a:r>
            <a:r>
              <a:rPr lang="zh-CN" altLang="en-US" sz="1200" b="1">
                <a:solidFill>
                  <a:srgbClr val="C00000"/>
                </a:solidFill>
                <a:latin typeface="+mn-ea"/>
              </a:rPr>
              <a:t>双蕴涵等值式</a:t>
            </a:r>
          </a:p>
        </p:txBody>
      </p:sp>
      <p:sp>
        <p:nvSpPr>
          <p:cNvPr id="17" name="矩形 16">
            <a:extLst>
              <a:ext uri="{FF2B5EF4-FFF2-40B4-BE49-F238E27FC236}">
                <a16:creationId xmlns:a16="http://schemas.microsoft.com/office/drawing/2014/main" id="{59C42949-C6BD-47C2-9304-27CF635D2015}"/>
              </a:ext>
            </a:extLst>
          </p:cNvPr>
          <p:cNvSpPr/>
          <p:nvPr/>
        </p:nvSpPr>
        <p:spPr>
          <a:xfrm>
            <a:off x="740486" y="3942606"/>
            <a:ext cx="6221432" cy="612988"/>
          </a:xfrm>
          <a:prstGeom prst="rect">
            <a:avLst/>
          </a:prstGeom>
          <a:solidFill>
            <a:schemeClr val="accent4">
              <a:lumMod val="20000"/>
              <a:lumOff val="80000"/>
            </a:schemeClr>
          </a:solidFill>
        </p:spPr>
        <p:txBody>
          <a:bodyPr wrap="square">
            <a:spAutoFit/>
          </a:bodyPr>
          <a:lstStyle/>
          <a:p>
            <a:pPr>
              <a:spcBef>
                <a:spcPts val="450"/>
              </a:spcBef>
              <a:spcAft>
                <a:spcPts val="225"/>
              </a:spcAft>
            </a:pPr>
            <a:r>
              <a:rPr lang="zh-CN" altLang="en-US" sz="1400" b="1">
                <a:solidFill>
                  <a:schemeClr val="accent2">
                    <a:lumMod val="50000"/>
                  </a:schemeClr>
                </a:solidFill>
              </a:rPr>
              <a:t>命题逻辑的每个基本逻辑等值式的替换实例都是一阶逻辑的基本逻辑等值式</a:t>
            </a:r>
            <a:endParaRPr lang="en-US" altLang="zh-CN" sz="1400" b="1">
              <a:solidFill>
                <a:schemeClr val="accent2">
                  <a:lumMod val="50000"/>
                </a:schemeClr>
              </a:solidFill>
            </a:endParaRPr>
          </a:p>
          <a:p>
            <a:pPr marL="214313" indent="-214313">
              <a:spcBef>
                <a:spcPts val="450"/>
              </a:spcBef>
              <a:spcAft>
                <a:spcPts val="225"/>
              </a:spcAft>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命题逻辑永真式（在一阶逻辑）的替换实例都是一阶逻辑的永真式</a:t>
            </a:r>
          </a:p>
        </p:txBody>
      </p:sp>
      <p:sp>
        <p:nvSpPr>
          <p:cNvPr id="18" name="文本框 17">
            <a:extLst>
              <a:ext uri="{FF2B5EF4-FFF2-40B4-BE49-F238E27FC236}">
                <a16:creationId xmlns:a16="http://schemas.microsoft.com/office/drawing/2014/main" id="{67EF0641-94BF-4DD0-B9D4-26156810C06A}"/>
              </a:ext>
            </a:extLst>
          </p:cNvPr>
          <p:cNvSpPr txBox="1"/>
          <p:nvPr/>
        </p:nvSpPr>
        <p:spPr>
          <a:xfrm>
            <a:off x="5256047" y="2279907"/>
            <a:ext cx="3147468" cy="1534459"/>
          </a:xfrm>
          <a:prstGeom prst="rect">
            <a:avLst/>
          </a:prstGeom>
          <a:solidFill>
            <a:schemeClr val="accent2">
              <a:lumMod val="20000"/>
              <a:lumOff val="80000"/>
              <a:alpha val="25000"/>
            </a:schemeClr>
          </a:solidFill>
        </p:spPr>
        <p:txBody>
          <a:bodyPr wrap="square" rtlCol="0">
            <a:spAutoFit/>
          </a:bodyPr>
          <a:lstStyle/>
          <a:p>
            <a:pPr algn="ctr">
              <a:lnSpc>
                <a:spcPts val="2100"/>
              </a:lnSpc>
              <a:spcAft>
                <a:spcPts val="450"/>
              </a:spcAft>
            </a:pPr>
            <a:r>
              <a:rPr lang="zh-CN" altLang="en-US" sz="1500" b="1">
                <a:solidFill>
                  <a:srgbClr val="C00000"/>
                </a:solidFill>
              </a:rPr>
              <a:t>量词公式的基本等值式</a:t>
            </a:r>
            <a:endParaRPr lang="en-US" altLang="zh-CN" sz="1500" b="1">
              <a:solidFill>
                <a:srgbClr val="C00000"/>
              </a:solidFill>
            </a:endParaRPr>
          </a:p>
          <a:p>
            <a:pPr>
              <a:lnSpc>
                <a:spcPts val="2100"/>
              </a:lnSpc>
              <a:spcAft>
                <a:spcPts val="450"/>
              </a:spcAft>
            </a:pPr>
            <a:r>
              <a:rPr lang="zh-CN" altLang="en-US" sz="1200" b="1">
                <a:solidFill>
                  <a:srgbClr val="002060"/>
                </a:solidFill>
                <a:latin typeface="楷体" panose="02010609060101010101" pitchFamily="49" charset="-122"/>
                <a:ea typeface="楷体" panose="02010609060101010101" pitchFamily="49" charset="-122"/>
              </a:rPr>
              <a:t>包括消除量词等值式，</a:t>
            </a:r>
            <a:r>
              <a:rPr lang="zh-CN" altLang="en-US" sz="1200">
                <a:solidFill>
                  <a:srgbClr val="C00000"/>
                </a:solidFill>
                <a:latin typeface="黑体" panose="02010609060101010101" pitchFamily="49" charset="-122"/>
                <a:ea typeface="黑体" panose="02010609060101010101" pitchFamily="49" charset="-122"/>
              </a:rPr>
              <a:t>量词否定等值式</a:t>
            </a:r>
            <a:r>
              <a:rPr lang="zh-CN" altLang="en-US" sz="1200" b="1">
                <a:solidFill>
                  <a:srgbClr val="002060"/>
                </a:solidFill>
                <a:latin typeface="楷体" panose="02010609060101010101" pitchFamily="49" charset="-122"/>
                <a:ea typeface="楷体" panose="02010609060101010101" pitchFamily="49" charset="-122"/>
              </a:rPr>
              <a:t>、</a:t>
            </a:r>
            <a:r>
              <a:rPr lang="zh-CN" altLang="en-US" sz="1200">
                <a:solidFill>
                  <a:srgbClr val="C00000"/>
                </a:solidFill>
                <a:latin typeface="黑体" panose="02010609060101010101" pitchFamily="49" charset="-122"/>
                <a:ea typeface="黑体" panose="02010609060101010101" pitchFamily="49" charset="-122"/>
              </a:rPr>
              <a:t>量词辖域扩张收缩</a:t>
            </a:r>
            <a:r>
              <a:rPr lang="zh-CN" altLang="en-US" sz="1200" b="1">
                <a:solidFill>
                  <a:srgbClr val="002060"/>
                </a:solidFill>
                <a:latin typeface="楷体" panose="02010609060101010101" pitchFamily="49" charset="-122"/>
                <a:ea typeface="楷体" panose="02010609060101010101" pitchFamily="49" charset="-122"/>
              </a:rPr>
              <a:t>以及量词分配等值式</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2100"/>
              </a:lnSpc>
              <a:spcAft>
                <a:spcPts val="450"/>
              </a:spcAft>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这些基本逻辑等值式不是命题逻辑基本逻辑等值式的替换实例</a:t>
            </a:r>
          </a:p>
        </p:txBody>
      </p:sp>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量词公式的基本逻辑等值式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151F6B90-2FA7-4004-A4B6-E931218F3ABE}"/>
              </a:ext>
            </a:extLst>
          </p:cNvPr>
          <p:cNvSpPr txBox="1"/>
          <p:nvPr/>
        </p:nvSpPr>
        <p:spPr>
          <a:xfrm>
            <a:off x="5836395" y="985506"/>
            <a:ext cx="2625783" cy="461665"/>
          </a:xfrm>
          <a:prstGeom prst="rect">
            <a:avLst/>
          </a:prstGeom>
          <a:solidFill>
            <a:schemeClr val="accent5">
              <a:lumMod val="20000"/>
              <a:lumOff val="80000"/>
            </a:schemeClr>
          </a:solidFill>
        </p:spPr>
        <p:txBody>
          <a:bodyPr wrap="square" rtlCol="0">
            <a:spAutoFit/>
          </a:bodyPr>
          <a:lstStyle/>
          <a:p>
            <a:r>
              <a:rPr lang="zh-CN" altLang="en-US" sz="1200" b="1">
                <a:solidFill>
                  <a:srgbClr val="002060"/>
                </a:solidFill>
                <a:latin typeface="楷体" panose="02010609060101010101" pitchFamily="49" charset="-122"/>
                <a:ea typeface="楷体" panose="02010609060101010101" pitchFamily="49" charset="-122"/>
              </a:rPr>
              <a:t>消除量词等值式实际是量词公式在有限论域的展开</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03165F-D548-418F-AB65-B24367C4EF7D}"/>
                  </a:ext>
                </a:extLst>
              </p:cNvPr>
              <p:cNvSpPr txBox="1"/>
              <p:nvPr/>
            </p:nvSpPr>
            <p:spPr>
              <a:xfrm>
                <a:off x="5836396" y="1534367"/>
                <a:ext cx="2625783" cy="1370375"/>
              </a:xfrm>
              <a:prstGeom prst="rect">
                <a:avLst/>
              </a:prstGeom>
              <a:solidFill>
                <a:schemeClr val="accent4">
                  <a:lumMod val="20000"/>
                  <a:lumOff val="80000"/>
                  <a:alpha val="50000"/>
                </a:schemeClr>
              </a:solidFill>
            </p:spPr>
            <p:txBody>
              <a:bodyPr wrap="square" rtlCol="0">
                <a:spAutoFit/>
              </a:bodyPr>
              <a:lstStyle/>
              <a:p>
                <a:pPr algn="ctr">
                  <a:lnSpc>
                    <a:spcPts val="1800"/>
                  </a:lnSpc>
                  <a:spcBef>
                    <a:spcPts val="450"/>
                  </a:spcBef>
                  <a:spcAft>
                    <a:spcPts val="225"/>
                  </a:spcAft>
                </a:pPr>
                <a:r>
                  <a:rPr lang="zh-CN" altLang="en-US" sz="1200" b="1">
                    <a:solidFill>
                      <a:srgbClr val="C00000"/>
                    </a:solidFill>
                  </a:rPr>
                  <a:t>量词否定等值式的直观含义</a:t>
                </a:r>
                <a:endParaRPr lang="en-US" altLang="zh-CN" sz="1200" b="1">
                  <a:solidFill>
                    <a:srgbClr val="C00000"/>
                  </a:solidFill>
                </a:endParaRP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并非所有元素满足性质</a:t>
                </a:r>
                <a14:m>
                  <m:oMath xmlns:m="http://schemas.openxmlformats.org/officeDocument/2006/math">
                    <m:r>
                      <a:rPr lang="en-US" altLang="zh-CN" sz="1200" b="1" i="1">
                        <a:solidFill>
                          <a:srgbClr val="002060"/>
                        </a:solidFill>
                        <a:latin typeface="Cambria Math" panose="02040503050406030204" pitchFamily="18" charset="0"/>
                      </a:rPr>
                      <m:t>𝑨</m:t>
                    </m:r>
                  </m:oMath>
                </a14:m>
                <a:r>
                  <a:rPr lang="zh-CN" altLang="en-US" sz="1200" b="1">
                    <a:solidFill>
                      <a:srgbClr val="002060"/>
                    </a:solidFill>
                    <a:latin typeface="楷体" panose="02010609060101010101" pitchFamily="49" charset="-122"/>
                    <a:ea typeface="楷体" panose="02010609060101010101" pitchFamily="49" charset="-122"/>
                  </a:rPr>
                  <a:t>逻辑等值于存在元素不满足性质</a:t>
                </a:r>
                <a14:m>
                  <m:oMath xmlns:m="http://schemas.openxmlformats.org/officeDocument/2006/math">
                    <m:r>
                      <a:rPr lang="en-US" altLang="zh-CN" sz="1200" b="1" i="1">
                        <a:solidFill>
                          <a:srgbClr val="002060"/>
                        </a:solidFill>
                        <a:latin typeface="Cambria Math" panose="02040503050406030204" pitchFamily="18" charset="0"/>
                      </a:rPr>
                      <m:t>𝑨</m:t>
                    </m:r>
                  </m:oMath>
                </a14:m>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800"/>
                  </a:lnSpc>
                  <a:spcBef>
                    <a:spcPts val="450"/>
                  </a:spcBef>
                  <a:spcAft>
                    <a:spcPts val="225"/>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并非存在元素满足性质</a:t>
                </a:r>
                <a14:m>
                  <m:oMath xmlns:m="http://schemas.openxmlformats.org/officeDocument/2006/math">
                    <m:r>
                      <a:rPr lang="en-US" altLang="zh-CN" sz="1200" b="1" i="1">
                        <a:solidFill>
                          <a:srgbClr val="002060"/>
                        </a:solidFill>
                        <a:latin typeface="Cambria Math" panose="02040503050406030204" pitchFamily="18" charset="0"/>
                      </a:rPr>
                      <m:t>𝑨</m:t>
                    </m:r>
                  </m:oMath>
                </a14:m>
                <a:r>
                  <a:rPr lang="zh-CN" altLang="en-US" sz="1200" b="1">
                    <a:solidFill>
                      <a:srgbClr val="002060"/>
                    </a:solidFill>
                    <a:latin typeface="楷体" panose="02010609060101010101" pitchFamily="49" charset="-122"/>
                    <a:ea typeface="楷体" panose="02010609060101010101" pitchFamily="49" charset="-122"/>
                  </a:rPr>
                  <a:t>逻辑等值与所有元素都不满足性质</a:t>
                </a:r>
                <a14:m>
                  <m:oMath xmlns:m="http://schemas.openxmlformats.org/officeDocument/2006/math">
                    <m:r>
                      <a:rPr lang="en-US" altLang="zh-CN" sz="1200" b="1" i="1">
                        <a:solidFill>
                          <a:srgbClr val="002060"/>
                        </a:solidFill>
                        <a:latin typeface="Cambria Math" panose="02040503050406030204" pitchFamily="18" charset="0"/>
                      </a:rPr>
                      <m:t>𝑨</m:t>
                    </m:r>
                  </m:oMath>
                </a14:m>
                <a:endParaRPr lang="zh-CN" altLang="en-US" sz="1200" b="1">
                  <a:solidFill>
                    <a:srgbClr val="002060"/>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4703165F-D548-418F-AB65-B24367C4EF7D}"/>
                  </a:ext>
                </a:extLst>
              </p:cNvPr>
              <p:cNvSpPr txBox="1">
                <a:spLocks noRot="1" noChangeAspect="1" noMove="1" noResize="1" noEditPoints="1" noAdjustHandles="1" noChangeArrowheads="1" noChangeShapeType="1" noTextEdit="1"/>
              </p:cNvSpPr>
              <p:nvPr/>
            </p:nvSpPr>
            <p:spPr>
              <a:xfrm>
                <a:off x="5836396" y="1534367"/>
                <a:ext cx="2625783" cy="1370375"/>
              </a:xfrm>
              <a:prstGeom prst="rect">
                <a:avLst/>
              </a:prstGeom>
              <a:blipFill>
                <a:blip r:embed="rId2"/>
                <a:stretch>
                  <a:fillRect b="-312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94F64A4-5F71-4CED-8241-6EE39F62A9FD}"/>
              </a:ext>
            </a:extLst>
          </p:cNvPr>
          <p:cNvSpPr txBox="1"/>
          <p:nvPr/>
        </p:nvSpPr>
        <p:spPr>
          <a:xfrm>
            <a:off x="5836398" y="3015417"/>
            <a:ext cx="2625784" cy="461665"/>
          </a:xfrm>
          <a:prstGeom prst="rect">
            <a:avLst/>
          </a:prstGeom>
          <a:solidFill>
            <a:schemeClr val="accent4">
              <a:lumMod val="20000"/>
              <a:lumOff val="80000"/>
            </a:schemeClr>
          </a:solidFill>
        </p:spPr>
        <p:txBody>
          <a:bodyPr wrap="square" rtlCol="0">
            <a:spAutoFit/>
          </a:bodyPr>
          <a:lstStyle/>
          <a:p>
            <a:r>
              <a:rPr lang="zh-CN" altLang="en-US" sz="1200" b="1">
                <a:solidFill>
                  <a:srgbClr val="002060"/>
                </a:solidFill>
              </a:rPr>
              <a:t>当量词出现在蕴涵式的前件时，其辖域的扩张收缩需要</a:t>
            </a:r>
            <a:r>
              <a:rPr lang="zh-CN" altLang="en-US" sz="1200" b="1">
                <a:solidFill>
                  <a:srgbClr val="C00000"/>
                </a:solidFill>
              </a:rPr>
              <a:t>改变量词的类型</a:t>
            </a:r>
          </a:p>
        </p:txBody>
      </p:sp>
      <p:sp>
        <p:nvSpPr>
          <p:cNvPr id="17" name="文本框 16">
            <a:extLst>
              <a:ext uri="{FF2B5EF4-FFF2-40B4-BE49-F238E27FC236}">
                <a16:creationId xmlns:a16="http://schemas.microsoft.com/office/drawing/2014/main" id="{F54F1C40-102C-4018-8A42-B8B55A496CE9}"/>
              </a:ext>
            </a:extLst>
          </p:cNvPr>
          <p:cNvSpPr txBox="1"/>
          <p:nvPr/>
        </p:nvSpPr>
        <p:spPr>
          <a:xfrm>
            <a:off x="5836398" y="3589241"/>
            <a:ext cx="2625784" cy="1018292"/>
          </a:xfrm>
          <a:prstGeom prst="rect">
            <a:avLst/>
          </a:prstGeom>
          <a:solidFill>
            <a:schemeClr val="accent2">
              <a:lumMod val="20000"/>
              <a:lumOff val="80000"/>
            </a:schemeClr>
          </a:solidFill>
        </p:spPr>
        <p:txBody>
          <a:bodyPr wrap="square" rtlCol="0">
            <a:spAutoFit/>
          </a:bodyPr>
          <a:lstStyle/>
          <a:p>
            <a:pPr>
              <a:lnSpc>
                <a:spcPts val="1800"/>
              </a:lnSpc>
              <a:spcAft>
                <a:spcPts val="225"/>
              </a:spcAft>
            </a:pPr>
            <a:r>
              <a:rPr lang="zh-CN" altLang="en-US" sz="1200" b="1">
                <a:solidFill>
                  <a:srgbClr val="002060"/>
                </a:solidFill>
                <a:latin typeface="楷体" panose="02010609060101010101" pitchFamily="49" charset="-122"/>
                <a:ea typeface="楷体" panose="02010609060101010101" pitchFamily="49" charset="-122"/>
              </a:rPr>
              <a:t>全称量词对合取分配，存在量词对析取分配</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lnSpc>
                <a:spcPts val="1800"/>
              </a:lnSpc>
              <a:spcAft>
                <a:spcPts val="225"/>
              </a:spcAft>
              <a:buFont typeface="Arial" panose="020B0604020202020204" pitchFamily="34" charset="0"/>
              <a:buChar char="•"/>
            </a:pPr>
            <a:r>
              <a:rPr lang="zh-CN" altLang="en-US" sz="1200" b="1">
                <a:solidFill>
                  <a:srgbClr val="C00000"/>
                </a:solidFill>
              </a:rPr>
              <a:t>注意：全称量词对析取不分配，存在量词对合取不分配</a:t>
            </a:r>
          </a:p>
        </p:txBody>
      </p:sp>
      <p:pic>
        <p:nvPicPr>
          <p:cNvPr id="18" name="图片 17">
            <a:extLst>
              <a:ext uri="{FF2B5EF4-FFF2-40B4-BE49-F238E27FC236}">
                <a16:creationId xmlns:a16="http://schemas.microsoft.com/office/drawing/2014/main" id="{F3E51344-79F0-4FB2-B278-C6C78370A53B}"/>
              </a:ext>
            </a:extLst>
          </p:cNvPr>
          <p:cNvPicPr>
            <a:picLocks noChangeAspect="1"/>
          </p:cNvPicPr>
          <p:nvPr/>
        </p:nvPicPr>
        <p:blipFill>
          <a:blip r:embed="rId3">
            <a:duotone>
              <a:prstClr val="black"/>
              <a:srgbClr val="D9C3A5">
                <a:tint val="50000"/>
                <a:satMod val="180000"/>
              </a:srgbClr>
            </a:duotone>
          </a:blip>
          <a:stretch>
            <a:fillRect/>
          </a:stretch>
        </p:blipFill>
        <p:spPr>
          <a:xfrm>
            <a:off x="688500" y="652292"/>
            <a:ext cx="5026022" cy="3971642"/>
          </a:xfrm>
          <a:prstGeom prst="rect">
            <a:avLst/>
          </a:prstGeom>
          <a:noFill/>
        </p:spPr>
      </p:pic>
      <p:sp>
        <p:nvSpPr>
          <p:cNvPr id="19" name="矩形 18">
            <a:extLst>
              <a:ext uri="{FF2B5EF4-FFF2-40B4-BE49-F238E27FC236}">
                <a16:creationId xmlns:a16="http://schemas.microsoft.com/office/drawing/2014/main" id="{2981DD6B-5156-435B-953C-E5640B4DAD97}"/>
              </a:ext>
            </a:extLst>
          </p:cNvPr>
          <p:cNvSpPr/>
          <p:nvPr/>
        </p:nvSpPr>
        <p:spPr>
          <a:xfrm>
            <a:off x="1778872" y="2530802"/>
            <a:ext cx="2066705" cy="19620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C7B8B2D2-08BB-4037-ADE8-95BD4C935AA3}"/>
              </a:ext>
            </a:extLst>
          </p:cNvPr>
          <p:cNvSpPr/>
          <p:nvPr/>
        </p:nvSpPr>
        <p:spPr>
          <a:xfrm>
            <a:off x="1778872" y="3579367"/>
            <a:ext cx="2066705" cy="19620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5A757B5A-942C-4414-9C38-7B8FF2A0EA85}"/>
              </a:ext>
            </a:extLst>
          </p:cNvPr>
          <p:cNvSpPr txBox="1"/>
          <p:nvPr/>
        </p:nvSpPr>
        <p:spPr>
          <a:xfrm>
            <a:off x="836512" y="714693"/>
            <a:ext cx="522984" cy="196208"/>
          </a:xfrm>
          <a:prstGeom prst="rect">
            <a:avLst/>
          </a:prstGeom>
          <a:solidFill>
            <a:srgbClr val="F5E4D0"/>
          </a:solidFill>
        </p:spPr>
        <p:txBody>
          <a:bodyPr wrap="square" tIns="0" bIns="0" rtlCol="0">
            <a:spAutoFit/>
          </a:bodyPr>
          <a:lstStyle/>
          <a:p>
            <a:r>
              <a:rPr lang="zh-CN" altLang="en-US" sz="1275" b="1">
                <a:solidFill>
                  <a:srgbClr val="002060"/>
                </a:solidFill>
              </a:rPr>
              <a:t>名称</a:t>
            </a:r>
          </a:p>
        </p:txBody>
      </p:sp>
      <p:sp>
        <p:nvSpPr>
          <p:cNvPr id="22" name="文本框 21">
            <a:extLst>
              <a:ext uri="{FF2B5EF4-FFF2-40B4-BE49-F238E27FC236}">
                <a16:creationId xmlns:a16="http://schemas.microsoft.com/office/drawing/2014/main" id="{21E61391-45AC-4ED2-B6BD-243DF7431372}"/>
              </a:ext>
            </a:extLst>
          </p:cNvPr>
          <p:cNvSpPr txBox="1"/>
          <p:nvPr/>
        </p:nvSpPr>
        <p:spPr>
          <a:xfrm>
            <a:off x="2268553" y="714693"/>
            <a:ext cx="1329662" cy="196208"/>
          </a:xfrm>
          <a:prstGeom prst="rect">
            <a:avLst/>
          </a:prstGeom>
          <a:solidFill>
            <a:srgbClr val="F5E4D0"/>
          </a:solidFill>
        </p:spPr>
        <p:txBody>
          <a:bodyPr wrap="square" tIns="0" bIns="0" rtlCol="0">
            <a:spAutoFit/>
          </a:bodyPr>
          <a:lstStyle/>
          <a:p>
            <a:r>
              <a:rPr lang="zh-CN" altLang="en-US" sz="1275" b="1">
                <a:solidFill>
                  <a:srgbClr val="002060"/>
                </a:solidFill>
              </a:rPr>
              <a:t>基本等值式模式</a:t>
            </a:r>
          </a:p>
        </p:txBody>
      </p:sp>
      <p:sp>
        <p:nvSpPr>
          <p:cNvPr id="23" name="文本框 22">
            <a:extLst>
              <a:ext uri="{FF2B5EF4-FFF2-40B4-BE49-F238E27FC236}">
                <a16:creationId xmlns:a16="http://schemas.microsoft.com/office/drawing/2014/main" id="{4E9CFD3C-8209-44DC-A837-D66F0C9BE4BB}"/>
              </a:ext>
            </a:extLst>
          </p:cNvPr>
          <p:cNvSpPr txBox="1"/>
          <p:nvPr/>
        </p:nvSpPr>
        <p:spPr>
          <a:xfrm>
            <a:off x="4578588" y="720747"/>
            <a:ext cx="871648" cy="196208"/>
          </a:xfrm>
          <a:prstGeom prst="rect">
            <a:avLst/>
          </a:prstGeom>
          <a:solidFill>
            <a:srgbClr val="F5E4D0"/>
          </a:solidFill>
        </p:spPr>
        <p:txBody>
          <a:bodyPr wrap="square" tIns="0" bIns="0" rtlCol="0">
            <a:spAutoFit/>
          </a:bodyPr>
          <a:lstStyle/>
          <a:p>
            <a:r>
              <a:rPr lang="zh-CN" altLang="en-US" sz="1275" b="1">
                <a:solidFill>
                  <a:srgbClr val="002060"/>
                </a:solidFill>
              </a:rPr>
              <a:t>成立条件</a:t>
            </a:r>
          </a:p>
        </p:txBody>
      </p:sp>
      <p:sp>
        <p:nvSpPr>
          <p:cNvPr id="24" name="文本框 23">
            <a:extLst>
              <a:ext uri="{FF2B5EF4-FFF2-40B4-BE49-F238E27FC236}">
                <a16:creationId xmlns:a16="http://schemas.microsoft.com/office/drawing/2014/main" id="{78B33872-53B3-4CEC-866A-CCDA382C6619}"/>
              </a:ext>
            </a:extLst>
          </p:cNvPr>
          <p:cNvSpPr txBox="1"/>
          <p:nvPr/>
        </p:nvSpPr>
        <p:spPr>
          <a:xfrm>
            <a:off x="688500" y="1011764"/>
            <a:ext cx="725269" cy="409151"/>
          </a:xfrm>
          <a:prstGeom prst="rect">
            <a:avLst/>
          </a:prstGeom>
          <a:solidFill>
            <a:srgbClr val="F5E4D0"/>
          </a:solidFill>
        </p:spPr>
        <p:txBody>
          <a:bodyPr wrap="square" lIns="0" tIns="0" rIns="0" bIns="0" rtlCol="0">
            <a:spAutoFit/>
          </a:bodyPr>
          <a:lstStyle/>
          <a:p>
            <a:pPr algn="ctr">
              <a:lnSpc>
                <a:spcPts val="1725"/>
              </a:lnSpc>
            </a:pPr>
            <a:r>
              <a:rPr lang="zh-CN" altLang="en-US" sz="1200" b="1">
                <a:solidFill>
                  <a:srgbClr val="C00000"/>
                </a:solidFill>
                <a:latin typeface="楷体" panose="02010609060101010101" pitchFamily="49" charset="-122"/>
                <a:ea typeface="楷体" panose="02010609060101010101" pitchFamily="49" charset="-122"/>
              </a:rPr>
              <a:t>消除量词等值式</a:t>
            </a:r>
          </a:p>
        </p:txBody>
      </p:sp>
      <p:sp>
        <p:nvSpPr>
          <p:cNvPr id="25" name="文本框 24">
            <a:extLst>
              <a:ext uri="{FF2B5EF4-FFF2-40B4-BE49-F238E27FC236}">
                <a16:creationId xmlns:a16="http://schemas.microsoft.com/office/drawing/2014/main" id="{267A58B5-E3D1-41D4-B6A4-7B99842E3C22}"/>
              </a:ext>
            </a:extLst>
          </p:cNvPr>
          <p:cNvSpPr txBox="1"/>
          <p:nvPr/>
        </p:nvSpPr>
        <p:spPr>
          <a:xfrm>
            <a:off x="688500" y="1521778"/>
            <a:ext cx="725270" cy="409151"/>
          </a:xfrm>
          <a:prstGeom prst="rect">
            <a:avLst/>
          </a:prstGeom>
          <a:solidFill>
            <a:srgbClr val="F5E4D0"/>
          </a:solidFill>
        </p:spPr>
        <p:txBody>
          <a:bodyPr wrap="square" lIns="0" tIns="0" rIns="0" bIns="0" rtlCol="0">
            <a:spAutoFit/>
          </a:bodyPr>
          <a:lstStyle/>
          <a:p>
            <a:pPr algn="ctr">
              <a:lnSpc>
                <a:spcPts val="1725"/>
              </a:lnSpc>
            </a:pPr>
            <a:r>
              <a:rPr lang="zh-CN" altLang="en-US" sz="1200" b="1">
                <a:solidFill>
                  <a:srgbClr val="C00000"/>
                </a:solidFill>
                <a:latin typeface="楷体" panose="02010609060101010101" pitchFamily="49" charset="-122"/>
                <a:ea typeface="楷体" panose="02010609060101010101" pitchFamily="49" charset="-122"/>
              </a:rPr>
              <a:t>量词否定等值式</a:t>
            </a:r>
          </a:p>
        </p:txBody>
      </p:sp>
      <p:sp>
        <p:nvSpPr>
          <p:cNvPr id="26" name="文本框 25">
            <a:extLst>
              <a:ext uri="{FF2B5EF4-FFF2-40B4-BE49-F238E27FC236}">
                <a16:creationId xmlns:a16="http://schemas.microsoft.com/office/drawing/2014/main" id="{8C9985DF-E3A0-4F33-8FAB-9BDE82C8CE25}"/>
              </a:ext>
            </a:extLst>
          </p:cNvPr>
          <p:cNvSpPr txBox="1"/>
          <p:nvPr/>
        </p:nvSpPr>
        <p:spPr>
          <a:xfrm>
            <a:off x="688499" y="2822004"/>
            <a:ext cx="725270" cy="409151"/>
          </a:xfrm>
          <a:prstGeom prst="rect">
            <a:avLst/>
          </a:prstGeom>
          <a:solidFill>
            <a:srgbClr val="F5E4D0"/>
          </a:solidFill>
        </p:spPr>
        <p:txBody>
          <a:bodyPr wrap="square" lIns="0" tIns="0" rIns="0" bIns="0" rtlCol="0">
            <a:spAutoFit/>
          </a:bodyPr>
          <a:lstStyle/>
          <a:p>
            <a:pPr algn="ctr">
              <a:lnSpc>
                <a:spcPts val="1725"/>
              </a:lnSpc>
            </a:pPr>
            <a:r>
              <a:rPr lang="zh-CN" altLang="en-US" sz="1200" b="1">
                <a:solidFill>
                  <a:srgbClr val="C00000"/>
                </a:solidFill>
                <a:latin typeface="楷体" panose="02010609060101010101" pitchFamily="49" charset="-122"/>
                <a:ea typeface="楷体" panose="02010609060101010101" pitchFamily="49" charset="-122"/>
              </a:rPr>
              <a:t>量词辖域扩张收缩</a:t>
            </a:r>
          </a:p>
        </p:txBody>
      </p:sp>
      <p:sp>
        <p:nvSpPr>
          <p:cNvPr id="27" name="文本框 26">
            <a:extLst>
              <a:ext uri="{FF2B5EF4-FFF2-40B4-BE49-F238E27FC236}">
                <a16:creationId xmlns:a16="http://schemas.microsoft.com/office/drawing/2014/main" id="{91982799-6C9F-490B-94F0-7AB804EED35B}"/>
              </a:ext>
            </a:extLst>
          </p:cNvPr>
          <p:cNvSpPr txBox="1"/>
          <p:nvPr/>
        </p:nvSpPr>
        <p:spPr>
          <a:xfrm>
            <a:off x="688500" y="4145345"/>
            <a:ext cx="725270" cy="409151"/>
          </a:xfrm>
          <a:prstGeom prst="rect">
            <a:avLst/>
          </a:prstGeom>
          <a:solidFill>
            <a:srgbClr val="F5E4D0"/>
          </a:solidFill>
        </p:spPr>
        <p:txBody>
          <a:bodyPr wrap="square" lIns="0" tIns="0" rIns="0" bIns="0" rtlCol="0">
            <a:spAutoFit/>
          </a:bodyPr>
          <a:lstStyle/>
          <a:p>
            <a:pPr algn="ctr">
              <a:lnSpc>
                <a:spcPts val="1725"/>
              </a:lnSpc>
            </a:pPr>
            <a:r>
              <a:rPr lang="zh-CN" altLang="en-US" sz="1200" b="1">
                <a:solidFill>
                  <a:srgbClr val="C00000"/>
                </a:solidFill>
                <a:latin typeface="楷体" panose="02010609060101010101" pitchFamily="49" charset="-122"/>
                <a:ea typeface="楷体" panose="02010609060101010101" pitchFamily="49" charset="-122"/>
              </a:rPr>
              <a:t>量词分配等值式</a:t>
            </a:r>
          </a:p>
        </p:txBody>
      </p:sp>
    </p:spTree>
    <p:extLst>
      <p:ext uri="{BB962C8B-B14F-4D97-AF65-F5344CB8AC3E}">
        <p14:creationId xmlns:p14="http://schemas.microsoft.com/office/powerpoint/2010/main" val="28261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量词分配等值式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2B845BD9-B2E6-4194-B383-44E2CFECD01A}"/>
              </a:ext>
            </a:extLst>
          </p:cNvPr>
          <p:cNvSpPr txBox="1"/>
          <p:nvPr/>
        </p:nvSpPr>
        <p:spPr>
          <a:xfrm>
            <a:off x="559705" y="748760"/>
            <a:ext cx="7619642" cy="295787"/>
          </a:xfrm>
          <a:prstGeom prst="rect">
            <a:avLst/>
          </a:prstGeom>
          <a:solidFill>
            <a:schemeClr val="accent2">
              <a:lumMod val="20000"/>
              <a:lumOff val="80000"/>
            </a:schemeClr>
          </a:solidFill>
        </p:spPr>
        <p:txBody>
          <a:bodyPr wrap="square" rtlCol="0">
            <a:spAutoFit/>
          </a:bodyPr>
          <a:lstStyle/>
          <a:p>
            <a:pPr algn="ctr">
              <a:lnSpc>
                <a:spcPts val="1800"/>
              </a:lnSpc>
              <a:spcBef>
                <a:spcPts val="450"/>
              </a:spcBef>
              <a:spcAft>
                <a:spcPts val="450"/>
              </a:spcAft>
            </a:pPr>
            <a:r>
              <a:rPr lang="zh-CN" altLang="en-US" sz="1400" b="1">
                <a:solidFill>
                  <a:srgbClr val="002060"/>
                </a:solidFill>
                <a:latin typeface="黑体" panose="02010609060101010101" pitchFamily="49" charset="-122"/>
                <a:ea typeface="黑体" panose="02010609060101010101" pitchFamily="49" charset="-122"/>
              </a:rPr>
              <a:t>全称量词对合取分配，存在量词对析取分配</a:t>
            </a:r>
            <a:r>
              <a:rPr lang="en-US" altLang="zh-CN" sz="1400" b="1">
                <a:solidFill>
                  <a:srgbClr val="002060"/>
                </a:solidFill>
                <a:latin typeface="黑体" panose="02010609060101010101" pitchFamily="49" charset="-122"/>
                <a:ea typeface="黑体" panose="02010609060101010101" pitchFamily="49" charset="-122"/>
              </a:rPr>
              <a:t>;</a:t>
            </a:r>
            <a:r>
              <a:rPr lang="zh-CN" altLang="en-US" sz="1400" b="1">
                <a:solidFill>
                  <a:srgbClr val="002060"/>
                </a:solidFill>
                <a:latin typeface="黑体" panose="02010609060101010101" pitchFamily="49" charset="-122"/>
                <a:ea typeface="黑体" panose="02010609060101010101" pitchFamily="49" charset="-122"/>
              </a:rPr>
              <a:t>但</a:t>
            </a:r>
            <a:r>
              <a:rPr lang="zh-CN" altLang="en-US" sz="1400" b="1">
                <a:solidFill>
                  <a:srgbClr val="C00000"/>
                </a:solidFill>
                <a:latin typeface="黑体" panose="02010609060101010101" pitchFamily="49" charset="-122"/>
                <a:ea typeface="黑体" panose="02010609060101010101" pitchFamily="49" charset="-122"/>
              </a:rPr>
              <a:t>全称量词对析取不分配，存在量词对合取不分配</a:t>
            </a:r>
          </a:p>
        </p:txBody>
      </p:sp>
      <p:grpSp>
        <p:nvGrpSpPr>
          <p:cNvPr id="9" name="组合 8">
            <a:extLst>
              <a:ext uri="{FF2B5EF4-FFF2-40B4-BE49-F238E27FC236}">
                <a16:creationId xmlns:a16="http://schemas.microsoft.com/office/drawing/2014/main" id="{C852DC54-A40D-4463-ADF5-AA7FE746B7D7}"/>
              </a:ext>
            </a:extLst>
          </p:cNvPr>
          <p:cNvGrpSpPr/>
          <p:nvPr/>
        </p:nvGrpSpPr>
        <p:grpSpPr>
          <a:xfrm>
            <a:off x="813644" y="1184245"/>
            <a:ext cx="2998886" cy="902666"/>
            <a:chOff x="342078" y="2631577"/>
            <a:chExt cx="4183873" cy="1313803"/>
          </a:xfrm>
        </p:grpSpPr>
        <p:sp>
          <p:nvSpPr>
            <p:cNvPr id="10" name="文本框 9">
              <a:extLst>
                <a:ext uri="{FF2B5EF4-FFF2-40B4-BE49-F238E27FC236}">
                  <a16:creationId xmlns:a16="http://schemas.microsoft.com/office/drawing/2014/main" id="{91864776-232C-4A84-9F71-32892219A040}"/>
                </a:ext>
              </a:extLst>
            </p:cNvPr>
            <p:cNvSpPr txBox="1"/>
            <p:nvPr/>
          </p:nvSpPr>
          <p:spPr>
            <a:xfrm>
              <a:off x="1476672" y="2631577"/>
              <a:ext cx="2093093" cy="447960"/>
            </a:xfrm>
            <a:prstGeom prst="rect">
              <a:avLst/>
            </a:prstGeom>
            <a:noFill/>
          </p:spPr>
          <p:txBody>
            <a:bodyPr wrap="square" rtlCol="0">
              <a:spAutoFit/>
            </a:bodyPr>
            <a:lstStyle/>
            <a:p>
              <a:pPr algn="ctr"/>
              <a:r>
                <a:rPr lang="zh-CN" altLang="en-US" sz="1400" b="1">
                  <a:solidFill>
                    <a:srgbClr val="002060"/>
                  </a:solidFill>
                </a:rPr>
                <a:t>量词分配等值式</a:t>
              </a:r>
            </a:p>
          </p:txBody>
        </p:sp>
        <p:pic>
          <p:nvPicPr>
            <p:cNvPr id="17" name="图片 16">
              <a:extLst>
                <a:ext uri="{FF2B5EF4-FFF2-40B4-BE49-F238E27FC236}">
                  <a16:creationId xmlns:a16="http://schemas.microsoft.com/office/drawing/2014/main" id="{F0023404-7BE4-42F9-BD6C-3E058B7859F9}"/>
                </a:ext>
              </a:extLst>
            </p:cNvPr>
            <p:cNvPicPr>
              <a:picLocks noChangeAspect="1"/>
            </p:cNvPicPr>
            <p:nvPr/>
          </p:nvPicPr>
          <p:blipFill>
            <a:blip r:embed="rId2"/>
            <a:stretch>
              <a:fillRect/>
            </a:stretch>
          </p:blipFill>
          <p:spPr>
            <a:xfrm>
              <a:off x="396655" y="3059737"/>
              <a:ext cx="3997725" cy="775394"/>
            </a:xfrm>
            <a:prstGeom prst="rect">
              <a:avLst/>
            </a:prstGeom>
          </p:spPr>
        </p:pic>
        <p:sp>
          <p:nvSpPr>
            <p:cNvPr id="18" name="矩形: 圆角 17">
              <a:extLst>
                <a:ext uri="{FF2B5EF4-FFF2-40B4-BE49-F238E27FC236}">
                  <a16:creationId xmlns:a16="http://schemas.microsoft.com/office/drawing/2014/main" id="{102124FB-CF95-4D7C-9A5F-30F4EA945D5D}"/>
                </a:ext>
              </a:extLst>
            </p:cNvPr>
            <p:cNvSpPr/>
            <p:nvPr/>
          </p:nvSpPr>
          <p:spPr>
            <a:xfrm>
              <a:off x="342078" y="2631578"/>
              <a:ext cx="4183873" cy="131380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9" name="组合 18">
            <a:extLst>
              <a:ext uri="{FF2B5EF4-FFF2-40B4-BE49-F238E27FC236}">
                <a16:creationId xmlns:a16="http://schemas.microsoft.com/office/drawing/2014/main" id="{2DADA83C-EA0D-4E07-AC75-171113837E38}"/>
              </a:ext>
            </a:extLst>
          </p:cNvPr>
          <p:cNvGrpSpPr/>
          <p:nvPr/>
        </p:nvGrpSpPr>
        <p:grpSpPr>
          <a:xfrm>
            <a:off x="708774" y="2905544"/>
            <a:ext cx="3208625" cy="1068008"/>
            <a:chOff x="5626274" y="2427436"/>
            <a:chExt cx="4278167" cy="1424011"/>
          </a:xfrm>
        </p:grpSpPr>
        <p:sp>
          <p:nvSpPr>
            <p:cNvPr id="20" name="文本框 19">
              <a:extLst>
                <a:ext uri="{FF2B5EF4-FFF2-40B4-BE49-F238E27FC236}">
                  <a16:creationId xmlns:a16="http://schemas.microsoft.com/office/drawing/2014/main" id="{EE5FF4C5-D9C2-48B7-AA35-882F5A0FDFEA}"/>
                </a:ext>
              </a:extLst>
            </p:cNvPr>
            <p:cNvSpPr txBox="1"/>
            <p:nvPr/>
          </p:nvSpPr>
          <p:spPr>
            <a:xfrm>
              <a:off x="5987304" y="2431440"/>
              <a:ext cx="3098553" cy="410369"/>
            </a:xfrm>
            <a:prstGeom prst="rect">
              <a:avLst/>
            </a:prstGeom>
            <a:noFill/>
          </p:spPr>
          <p:txBody>
            <a:bodyPr wrap="square" rtlCol="0">
              <a:spAutoFit/>
            </a:bodyPr>
            <a:lstStyle/>
            <a:p>
              <a:pPr algn="ctr"/>
              <a:r>
                <a:rPr lang="zh-CN" altLang="en-US" sz="1400" b="1">
                  <a:solidFill>
                    <a:srgbClr val="002060"/>
                  </a:solidFill>
                </a:rPr>
                <a:t>下面公式是一阶逻辑永真式</a:t>
              </a:r>
            </a:p>
          </p:txBody>
        </p:sp>
        <p:pic>
          <p:nvPicPr>
            <p:cNvPr id="21" name="图片 20">
              <a:extLst>
                <a:ext uri="{FF2B5EF4-FFF2-40B4-BE49-F238E27FC236}">
                  <a16:creationId xmlns:a16="http://schemas.microsoft.com/office/drawing/2014/main" id="{EBF0FAF0-E965-4823-B6C4-C9C4997CD241}"/>
                </a:ext>
              </a:extLst>
            </p:cNvPr>
            <p:cNvPicPr>
              <a:picLocks noChangeAspect="1"/>
            </p:cNvPicPr>
            <p:nvPr/>
          </p:nvPicPr>
          <p:blipFill>
            <a:blip r:embed="rId3"/>
            <a:stretch>
              <a:fillRect/>
            </a:stretch>
          </p:blipFill>
          <p:spPr>
            <a:xfrm>
              <a:off x="5694978" y="2874971"/>
              <a:ext cx="4110153" cy="830644"/>
            </a:xfrm>
            <a:prstGeom prst="rect">
              <a:avLst/>
            </a:prstGeom>
          </p:spPr>
        </p:pic>
        <p:sp>
          <p:nvSpPr>
            <p:cNvPr id="22" name="矩形: 圆角 21">
              <a:extLst>
                <a:ext uri="{FF2B5EF4-FFF2-40B4-BE49-F238E27FC236}">
                  <a16:creationId xmlns:a16="http://schemas.microsoft.com/office/drawing/2014/main" id="{034383FF-81B3-4546-BF58-9ED2FD4A578C}"/>
                </a:ext>
              </a:extLst>
            </p:cNvPr>
            <p:cNvSpPr/>
            <p:nvPr/>
          </p:nvSpPr>
          <p:spPr>
            <a:xfrm>
              <a:off x="5626274" y="2427436"/>
              <a:ext cx="4278167" cy="142401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3" name="组合 22">
            <a:extLst>
              <a:ext uri="{FF2B5EF4-FFF2-40B4-BE49-F238E27FC236}">
                <a16:creationId xmlns:a16="http://schemas.microsoft.com/office/drawing/2014/main" id="{B88F67C8-F82A-4328-A2E0-2A4FD7FA75F8}"/>
              </a:ext>
            </a:extLst>
          </p:cNvPr>
          <p:cNvGrpSpPr/>
          <p:nvPr/>
        </p:nvGrpSpPr>
        <p:grpSpPr>
          <a:xfrm>
            <a:off x="4625776" y="1160223"/>
            <a:ext cx="3449827" cy="985352"/>
            <a:chOff x="5302204" y="4410725"/>
            <a:chExt cx="4599769" cy="1313802"/>
          </a:xfrm>
        </p:grpSpPr>
        <p:sp>
          <p:nvSpPr>
            <p:cNvPr id="24" name="文本框 23">
              <a:extLst>
                <a:ext uri="{FF2B5EF4-FFF2-40B4-BE49-F238E27FC236}">
                  <a16:creationId xmlns:a16="http://schemas.microsoft.com/office/drawing/2014/main" id="{B17ACB6D-A5E1-4C90-AD4A-0850B3FC4C81}"/>
                </a:ext>
              </a:extLst>
            </p:cNvPr>
            <p:cNvSpPr txBox="1"/>
            <p:nvPr/>
          </p:nvSpPr>
          <p:spPr>
            <a:xfrm>
              <a:off x="5488240" y="4410725"/>
              <a:ext cx="4015264" cy="410369"/>
            </a:xfrm>
            <a:prstGeom prst="rect">
              <a:avLst/>
            </a:prstGeom>
            <a:noFill/>
          </p:spPr>
          <p:txBody>
            <a:bodyPr wrap="square" rtlCol="0">
              <a:spAutoFit/>
            </a:bodyPr>
            <a:lstStyle/>
            <a:p>
              <a:pPr algn="ctr"/>
              <a:r>
                <a:rPr lang="zh-CN" altLang="en-US" sz="1400" b="1">
                  <a:solidFill>
                    <a:srgbClr val="C00000"/>
                  </a:solidFill>
                </a:rPr>
                <a:t>但下面公式不是一阶逻辑永真式</a:t>
              </a:r>
            </a:p>
          </p:txBody>
        </p:sp>
        <p:pic>
          <p:nvPicPr>
            <p:cNvPr id="25" name="图片 24">
              <a:extLst>
                <a:ext uri="{FF2B5EF4-FFF2-40B4-BE49-F238E27FC236}">
                  <a16:creationId xmlns:a16="http://schemas.microsoft.com/office/drawing/2014/main" id="{3F925D62-A75B-4E36-9D6D-C0F6D8167F2A}"/>
                </a:ext>
              </a:extLst>
            </p:cNvPr>
            <p:cNvPicPr>
              <a:picLocks noChangeAspect="1"/>
            </p:cNvPicPr>
            <p:nvPr/>
          </p:nvPicPr>
          <p:blipFill>
            <a:blip r:embed="rId4">
              <a:duotone>
                <a:prstClr val="black"/>
                <a:schemeClr val="accent3">
                  <a:tint val="45000"/>
                  <a:satMod val="400000"/>
                </a:schemeClr>
              </a:duotone>
            </a:blip>
            <a:stretch>
              <a:fillRect/>
            </a:stretch>
          </p:blipFill>
          <p:spPr>
            <a:xfrm>
              <a:off x="5430484" y="4847483"/>
              <a:ext cx="4374136" cy="720213"/>
            </a:xfrm>
            <a:prstGeom prst="rect">
              <a:avLst/>
            </a:prstGeom>
          </p:spPr>
        </p:pic>
        <p:sp>
          <p:nvSpPr>
            <p:cNvPr id="26" name="矩形: 圆角 25">
              <a:extLst>
                <a:ext uri="{FF2B5EF4-FFF2-40B4-BE49-F238E27FC236}">
                  <a16:creationId xmlns:a16="http://schemas.microsoft.com/office/drawing/2014/main" id="{583D529A-3506-414B-A398-838CECE7952D}"/>
                </a:ext>
              </a:extLst>
            </p:cNvPr>
            <p:cNvSpPr/>
            <p:nvPr/>
          </p:nvSpPr>
          <p:spPr>
            <a:xfrm>
              <a:off x="5302204" y="4410725"/>
              <a:ext cx="4599769" cy="1313802"/>
            </a:xfrm>
            <a:prstGeom prst="roundRect">
              <a:avLst>
                <a:gd name="adj" fmla="val 1254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C33E563-E474-4DCB-8C4A-6A7ADFDFBD8A}"/>
                  </a:ext>
                </a:extLst>
              </p:cNvPr>
              <p:cNvSpPr txBox="1"/>
              <p:nvPr/>
            </p:nvSpPr>
            <p:spPr>
              <a:xfrm>
                <a:off x="4321584" y="2327611"/>
                <a:ext cx="4298606" cy="2249014"/>
              </a:xfrm>
              <a:prstGeom prst="rect">
                <a:avLst/>
              </a:prstGeom>
              <a:solidFill>
                <a:schemeClr val="accent6">
                  <a:lumMod val="20000"/>
                  <a:lumOff val="80000"/>
                  <a:alpha val="50000"/>
                </a:schemeClr>
              </a:solidFill>
            </p:spPr>
            <p:txBody>
              <a:bodyPr wrap="square" rtlCol="0">
                <a:spAutoFit/>
              </a:bodyPr>
              <a:lstStyle/>
              <a:p>
                <a:pPr>
                  <a:spcAft>
                    <a:spcPts val="450"/>
                  </a:spcAft>
                </a:pPr>
                <a:r>
                  <a:rPr lang="zh-CN" altLang="en-US" sz="1200" b="1">
                    <a:solidFill>
                      <a:srgbClr val="C00000"/>
                    </a:solidFill>
                  </a:rPr>
                  <a:t>论域是自然数集，</a:t>
                </a:r>
                <a14:m>
                  <m:oMath xmlns:m="http://schemas.openxmlformats.org/officeDocument/2006/math">
                    <m:r>
                      <a:rPr lang="en-US" altLang="zh-CN" sz="1200" b="1" i="1">
                        <a:solidFill>
                          <a:srgbClr val="C00000"/>
                        </a:solidFill>
                        <a:latin typeface="Cambria Math" panose="02040503050406030204" pitchFamily="18" charset="0"/>
                      </a:rPr>
                      <m:t>𝑭</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a14:m>
                <a:r>
                  <a:rPr lang="zh-CN" altLang="en-US" sz="1200" b="1">
                    <a:solidFill>
                      <a:srgbClr val="C00000"/>
                    </a:solidFill>
                  </a:rPr>
                  <a:t>表示</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rPr>
                  <a:t>是奇数，</a:t>
                </a:r>
                <a14:m>
                  <m:oMath xmlns:m="http://schemas.openxmlformats.org/officeDocument/2006/math">
                    <m:r>
                      <a:rPr lang="en-US" altLang="zh-CN" sz="1200" b="1" i="1">
                        <a:solidFill>
                          <a:srgbClr val="C00000"/>
                        </a:solidFill>
                        <a:latin typeface="Cambria Math" panose="02040503050406030204" pitchFamily="18" charset="0"/>
                      </a:rPr>
                      <m:t>𝑮</m:t>
                    </m:r>
                    <m:r>
                      <a:rPr lang="en-US" altLang="zh-CN" sz="1200" b="1" i="1">
                        <a:solidFill>
                          <a:srgbClr val="C00000"/>
                        </a:solidFill>
                        <a:latin typeface="Cambria Math" panose="02040503050406030204" pitchFamily="18" charset="0"/>
                      </a:rPr>
                      <m:t>(</m:t>
                    </m:r>
                    <m:r>
                      <a:rPr lang="en-US" altLang="zh-CN" sz="1200" b="1" i="1">
                        <a:solidFill>
                          <a:srgbClr val="C00000"/>
                        </a:solidFill>
                        <a:latin typeface="Cambria Math" panose="02040503050406030204" pitchFamily="18" charset="0"/>
                      </a:rPr>
                      <m:t>𝒙</m:t>
                    </m:r>
                    <m:r>
                      <a:rPr lang="en-US" altLang="zh-CN" sz="1200" b="1" i="1">
                        <a:solidFill>
                          <a:srgbClr val="C00000"/>
                        </a:solidFill>
                        <a:latin typeface="Cambria Math" panose="02040503050406030204" pitchFamily="18" charset="0"/>
                      </a:rPr>
                      <m:t>)</m:t>
                    </m:r>
                  </m:oMath>
                </a14:m>
                <a:r>
                  <a:rPr lang="zh-CN" altLang="en-US" sz="1200" b="1">
                    <a:solidFill>
                      <a:srgbClr val="C00000"/>
                    </a:solidFill>
                  </a:rPr>
                  <a:t>表示</a:t>
                </a:r>
                <a14:m>
                  <m:oMath xmlns:m="http://schemas.openxmlformats.org/officeDocument/2006/math">
                    <m:r>
                      <a:rPr lang="en-US" altLang="zh-CN" sz="1200" b="1" i="1">
                        <a:solidFill>
                          <a:srgbClr val="C00000"/>
                        </a:solidFill>
                        <a:latin typeface="Cambria Math" panose="02040503050406030204" pitchFamily="18" charset="0"/>
                      </a:rPr>
                      <m:t>𝒙</m:t>
                    </m:r>
                  </m:oMath>
                </a14:m>
                <a:r>
                  <a:rPr lang="zh-CN" altLang="en-US" sz="1200" b="1">
                    <a:solidFill>
                      <a:srgbClr val="C00000"/>
                    </a:solidFill>
                  </a:rPr>
                  <a:t>是偶数</a:t>
                </a:r>
                <a:endParaRPr lang="en-US" altLang="zh-CN" sz="1200" b="1">
                  <a:solidFill>
                    <a:srgbClr val="C00000"/>
                  </a:solidFill>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rgbClr val="002060"/>
                    </a:solidFill>
                    <a:latin typeface="楷体" panose="02010609060101010101" pitchFamily="49" charset="-122"/>
                    <a:ea typeface="楷体" panose="02010609060101010101" pitchFamily="49" charset="-122"/>
                  </a:rPr>
                  <a:t>的含义是“任意自然数要么是奇数，要么是偶数”，</a:t>
                </a:r>
                <a:r>
                  <a:rPr lang="zh-CN" altLang="en-US" sz="1200" b="1">
                    <a:solidFill>
                      <a:srgbClr val="C00000"/>
                    </a:solidFill>
                    <a:latin typeface="黑体" panose="02010609060101010101" pitchFamily="49" charset="-122"/>
                    <a:ea typeface="黑体" panose="02010609060101010101" pitchFamily="49" charset="-122"/>
                  </a:rPr>
                  <a:t>真值为真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𝒙𝑭</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rgbClr val="002060"/>
                    </a:solidFill>
                    <a:latin typeface="楷体" panose="02010609060101010101" pitchFamily="49" charset="-122"/>
                    <a:ea typeface="楷体" panose="02010609060101010101" pitchFamily="49" charset="-122"/>
                  </a:rPr>
                  <a:t>的含义是“要么所有自然数是奇数，要么所有自然数是偶数”，</a:t>
                </a:r>
                <a:r>
                  <a:rPr lang="zh-CN" altLang="en-US" sz="1200" b="1">
                    <a:solidFill>
                      <a:srgbClr val="C00000"/>
                    </a:solidFill>
                    <a:latin typeface="黑体" panose="02010609060101010101" pitchFamily="49" charset="-122"/>
                    <a:ea typeface="黑体" panose="02010609060101010101" pitchFamily="49" charset="-122"/>
                  </a:rPr>
                  <a:t>真值为假</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𝒙𝑭</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𝒙𝑮</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200" b="1">
                    <a:solidFill>
                      <a:srgbClr val="002060"/>
                    </a:solidFill>
                    <a:latin typeface="楷体" panose="02010609060101010101" pitchFamily="49" charset="-122"/>
                    <a:ea typeface="楷体" panose="02010609060101010101" pitchFamily="49" charset="-122"/>
                  </a:rPr>
                  <a:t>的含义是“存在自然数是奇数，也存在自然数是偶数”，</a:t>
                </a:r>
                <a:r>
                  <a:rPr lang="zh-CN" altLang="en-US" sz="1200" b="1">
                    <a:solidFill>
                      <a:srgbClr val="C00000"/>
                    </a:solidFill>
                    <a:latin typeface="黑体" panose="02010609060101010101" pitchFamily="49" charset="-122"/>
                    <a:ea typeface="黑体" panose="02010609060101010101" pitchFamily="49" charset="-122"/>
                  </a:rPr>
                  <a:t>真值为真</a:t>
                </a:r>
                <a:endParaRPr lang="en-US" altLang="zh-CN" sz="1200" b="1">
                  <a:solidFill>
                    <a:srgbClr val="C00000"/>
                  </a:solidFill>
                  <a:latin typeface="黑体" panose="02010609060101010101" pitchFamily="49" charset="-122"/>
                  <a:ea typeface="黑体" panose="02010609060101010101" pitchFamily="49" charset="-122"/>
                </a:endParaRPr>
              </a:p>
              <a:p>
                <a:pPr marL="214313" indent="-214313">
                  <a:lnSpc>
                    <a:spcPts val="1650"/>
                  </a:lnSpc>
                  <a:spcAft>
                    <a:spcPts val="450"/>
                  </a:spcAft>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200" b="1" i="1">
                            <a:solidFill>
                              <a:schemeClr val="accent2">
                                <a:lumMod val="50000"/>
                              </a:schemeClr>
                            </a:solidFill>
                            <a:latin typeface="Cambria Math" panose="02040503050406030204" pitchFamily="18" charset="0"/>
                            <a:ea typeface="楷体" panose="02010609060101010101" pitchFamily="49" charset="-122"/>
                          </a:rPr>
                          <m:t>∧</m:t>
                        </m:r>
                        <m:r>
                          <a:rPr lang="en-US" altLang="zh-CN" sz="1200" b="1" i="1">
                            <a:solidFill>
                              <a:schemeClr val="accent2">
                                <a:lumMod val="50000"/>
                              </a:schemeClr>
                            </a:solidFill>
                            <a:latin typeface="Cambria Math" panose="02040503050406030204" pitchFamily="18" charset="0"/>
                            <a:ea typeface="楷体" panose="02010609060101010101" pitchFamily="49" charset="-122"/>
                          </a:rPr>
                          <m:t>𝑮</m:t>
                        </m:r>
                        <m:d>
                          <m:dPr>
                            <m:ctrlPr>
                              <a:rPr lang="en-US" altLang="zh-CN" sz="12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200" b="1" i="1">
                                <a:solidFill>
                                  <a:schemeClr val="accent2">
                                    <a:lumMod val="50000"/>
                                  </a:schemeClr>
                                </a:solidFill>
                                <a:latin typeface="Cambria Math" panose="02040503050406030204" pitchFamily="18" charset="0"/>
                                <a:ea typeface="楷体" panose="02010609060101010101" pitchFamily="49" charset="-122"/>
                              </a:rPr>
                              <m:t>𝒙</m:t>
                            </m:r>
                          </m:e>
                        </m:d>
                      </m:e>
                    </m:d>
                  </m:oMath>
                </a14:m>
                <a:r>
                  <a:rPr lang="zh-CN" altLang="en-US" sz="1200" b="1">
                    <a:solidFill>
                      <a:srgbClr val="002060"/>
                    </a:solidFill>
                    <a:latin typeface="楷体" panose="02010609060101010101" pitchFamily="49" charset="-122"/>
                    <a:ea typeface="楷体" panose="02010609060101010101" pitchFamily="49" charset="-122"/>
                  </a:rPr>
                  <a:t>的含义是“存在自然数，它既是奇数也是偶数”，</a:t>
                </a:r>
                <a:r>
                  <a:rPr lang="zh-CN" altLang="en-US" sz="1200" b="1">
                    <a:solidFill>
                      <a:srgbClr val="C00000"/>
                    </a:solidFill>
                    <a:latin typeface="黑体" panose="02010609060101010101" pitchFamily="49" charset="-122"/>
                    <a:ea typeface="黑体" panose="02010609060101010101" pitchFamily="49" charset="-122"/>
                  </a:rPr>
                  <a:t>真值为假</a:t>
                </a:r>
              </a:p>
            </p:txBody>
          </p:sp>
        </mc:Choice>
        <mc:Fallback xmlns="">
          <p:sp>
            <p:nvSpPr>
              <p:cNvPr id="27" name="文本框 26">
                <a:extLst>
                  <a:ext uri="{FF2B5EF4-FFF2-40B4-BE49-F238E27FC236}">
                    <a16:creationId xmlns:a16="http://schemas.microsoft.com/office/drawing/2014/main" id="{BC33E563-E474-4DCB-8C4A-6A7ADFDFBD8A}"/>
                  </a:ext>
                </a:extLst>
              </p:cNvPr>
              <p:cNvSpPr txBox="1">
                <a:spLocks noRot="1" noChangeAspect="1" noMove="1" noResize="1" noEditPoints="1" noAdjustHandles="1" noChangeArrowheads="1" noChangeShapeType="1" noTextEdit="1"/>
              </p:cNvSpPr>
              <p:nvPr/>
            </p:nvSpPr>
            <p:spPr>
              <a:xfrm>
                <a:off x="4321584" y="2327611"/>
                <a:ext cx="4298606" cy="2249014"/>
              </a:xfrm>
              <a:prstGeom prst="rect">
                <a:avLst/>
              </a:prstGeom>
              <a:blipFill>
                <a:blip r:embed="rId5"/>
                <a:stretch>
                  <a:fillRect l="-142" t="-271" b="-1355"/>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A40787E-C8DA-4101-B7F6-9410E10079AB}"/>
              </a:ext>
            </a:extLst>
          </p:cNvPr>
          <p:cNvSpPr txBox="1"/>
          <p:nvPr/>
        </p:nvSpPr>
        <p:spPr>
          <a:xfrm>
            <a:off x="574197" y="2179255"/>
            <a:ext cx="3623182" cy="630942"/>
          </a:xfrm>
          <a:prstGeom prst="rect">
            <a:avLst/>
          </a:prstGeom>
          <a:solidFill>
            <a:schemeClr val="accent2">
              <a:lumMod val="20000"/>
              <a:lumOff val="80000"/>
              <a:alpha val="25000"/>
            </a:schemeClr>
          </a:solidFill>
        </p:spPr>
        <p:txBody>
          <a:bodyPr wrap="square" rtlCol="0">
            <a:spAutoFit/>
          </a:bodyPr>
          <a:lstStyle/>
          <a:p>
            <a:pPr>
              <a:lnSpc>
                <a:spcPts val="1350"/>
              </a:lnSpc>
            </a:pPr>
            <a:r>
              <a:rPr lang="zh-CN" altLang="en-US" sz="1200" b="1">
                <a:solidFill>
                  <a:schemeClr val="accent2">
                    <a:lumMod val="50000"/>
                  </a:schemeClr>
                </a:solidFill>
              </a:rPr>
              <a:t>任意元素同时满足性质</a:t>
            </a:r>
            <a:r>
              <a:rPr lang="en-US" altLang="zh-CN" sz="1200" b="1">
                <a:solidFill>
                  <a:schemeClr val="accent2">
                    <a:lumMod val="50000"/>
                  </a:schemeClr>
                </a:solidFill>
              </a:rPr>
              <a:t>F</a:t>
            </a:r>
            <a:r>
              <a:rPr lang="zh-CN" altLang="en-US" sz="1200" b="1">
                <a:solidFill>
                  <a:schemeClr val="accent2">
                    <a:lumMod val="50000"/>
                  </a:schemeClr>
                </a:solidFill>
              </a:rPr>
              <a:t>和</a:t>
            </a:r>
            <a:r>
              <a:rPr lang="en-US" altLang="zh-CN" sz="1200" b="1">
                <a:solidFill>
                  <a:schemeClr val="accent2">
                    <a:lumMod val="50000"/>
                  </a:schemeClr>
                </a:solidFill>
              </a:rPr>
              <a:t>G</a:t>
            </a:r>
            <a:r>
              <a:rPr lang="zh-CN" altLang="en-US" sz="1200" b="1">
                <a:solidFill>
                  <a:schemeClr val="accent2">
                    <a:lumMod val="50000"/>
                  </a:schemeClr>
                </a:solidFill>
              </a:rPr>
              <a:t>，那么任意元素满足性质</a:t>
            </a:r>
            <a:r>
              <a:rPr lang="en-US" altLang="zh-CN" sz="1200" b="1">
                <a:solidFill>
                  <a:schemeClr val="accent2">
                    <a:lumMod val="50000"/>
                  </a:schemeClr>
                </a:solidFill>
              </a:rPr>
              <a:t>F</a:t>
            </a:r>
            <a:r>
              <a:rPr lang="zh-CN" altLang="en-US" sz="1200" b="1">
                <a:solidFill>
                  <a:schemeClr val="accent2">
                    <a:lumMod val="50000"/>
                  </a:schemeClr>
                </a:solidFill>
              </a:rPr>
              <a:t>而且任意元素满足性质</a:t>
            </a:r>
            <a:r>
              <a:rPr lang="en-US" altLang="zh-CN" sz="1200" b="1">
                <a:solidFill>
                  <a:schemeClr val="accent2">
                    <a:lumMod val="50000"/>
                  </a:schemeClr>
                </a:solidFill>
              </a:rPr>
              <a:t>G</a:t>
            </a:r>
            <a:r>
              <a:rPr lang="zh-CN" altLang="en-US" sz="1200" b="1">
                <a:solidFill>
                  <a:schemeClr val="accent2">
                    <a:lumMod val="50000"/>
                  </a:schemeClr>
                </a:solidFill>
              </a:rPr>
              <a:t>；存在元素满足性质</a:t>
            </a:r>
            <a:r>
              <a:rPr lang="en-US" altLang="zh-CN" sz="1200" b="1">
                <a:solidFill>
                  <a:schemeClr val="accent2">
                    <a:lumMod val="50000"/>
                  </a:schemeClr>
                </a:solidFill>
              </a:rPr>
              <a:t>F</a:t>
            </a:r>
            <a:r>
              <a:rPr lang="zh-CN" altLang="en-US" sz="1200" b="1">
                <a:solidFill>
                  <a:schemeClr val="accent2">
                    <a:lumMod val="50000"/>
                  </a:schemeClr>
                </a:solidFill>
              </a:rPr>
              <a:t>或</a:t>
            </a:r>
            <a:r>
              <a:rPr lang="en-US" altLang="zh-CN" sz="1200" b="1">
                <a:solidFill>
                  <a:schemeClr val="accent2">
                    <a:lumMod val="50000"/>
                  </a:schemeClr>
                </a:solidFill>
              </a:rPr>
              <a:t>G</a:t>
            </a:r>
            <a:r>
              <a:rPr lang="zh-CN" altLang="en-US" sz="1200" b="1">
                <a:solidFill>
                  <a:schemeClr val="accent2">
                    <a:lumMod val="50000"/>
                  </a:schemeClr>
                </a:solidFill>
              </a:rPr>
              <a:t>，那么存在元素满足性质</a:t>
            </a:r>
            <a:r>
              <a:rPr lang="en-US" altLang="zh-CN" sz="1200" b="1">
                <a:solidFill>
                  <a:schemeClr val="accent2">
                    <a:lumMod val="50000"/>
                  </a:schemeClr>
                </a:solidFill>
              </a:rPr>
              <a:t>F</a:t>
            </a:r>
            <a:r>
              <a:rPr lang="zh-CN" altLang="en-US" sz="1200" b="1">
                <a:solidFill>
                  <a:schemeClr val="accent2">
                    <a:lumMod val="50000"/>
                  </a:schemeClr>
                </a:solidFill>
              </a:rPr>
              <a:t>或存在元素满足性质</a:t>
            </a:r>
            <a:r>
              <a:rPr lang="en-US" altLang="zh-CN" sz="1200" b="1">
                <a:solidFill>
                  <a:schemeClr val="accent2">
                    <a:lumMod val="50000"/>
                  </a:schemeClr>
                </a:solidFill>
              </a:rPr>
              <a:t>G</a:t>
            </a:r>
          </a:p>
        </p:txBody>
      </p:sp>
      <p:sp>
        <p:nvSpPr>
          <p:cNvPr id="29" name="文本框 28">
            <a:extLst>
              <a:ext uri="{FF2B5EF4-FFF2-40B4-BE49-F238E27FC236}">
                <a16:creationId xmlns:a16="http://schemas.microsoft.com/office/drawing/2014/main" id="{E9D12CCD-4823-4352-BAA2-B5FD82AF3763}"/>
              </a:ext>
            </a:extLst>
          </p:cNvPr>
          <p:cNvSpPr txBox="1"/>
          <p:nvPr/>
        </p:nvSpPr>
        <p:spPr>
          <a:xfrm>
            <a:off x="574197" y="4016576"/>
            <a:ext cx="3623181" cy="630942"/>
          </a:xfrm>
          <a:prstGeom prst="rect">
            <a:avLst/>
          </a:prstGeom>
          <a:solidFill>
            <a:schemeClr val="accent2">
              <a:lumMod val="20000"/>
              <a:lumOff val="80000"/>
              <a:alpha val="25000"/>
            </a:schemeClr>
          </a:solidFill>
        </p:spPr>
        <p:txBody>
          <a:bodyPr wrap="square" rtlCol="0">
            <a:spAutoFit/>
          </a:bodyPr>
          <a:lstStyle/>
          <a:p>
            <a:pPr>
              <a:lnSpc>
                <a:spcPts val="1350"/>
              </a:lnSpc>
            </a:pPr>
            <a:r>
              <a:rPr lang="zh-CN" altLang="en-US" sz="1200" b="1">
                <a:solidFill>
                  <a:schemeClr val="accent2">
                    <a:lumMod val="50000"/>
                  </a:schemeClr>
                </a:solidFill>
              </a:rPr>
              <a:t>任意元素满足性质</a:t>
            </a:r>
            <a:r>
              <a:rPr lang="en-US" altLang="zh-CN" sz="1200" b="1">
                <a:solidFill>
                  <a:schemeClr val="accent2">
                    <a:lumMod val="50000"/>
                  </a:schemeClr>
                </a:solidFill>
              </a:rPr>
              <a:t>F</a:t>
            </a:r>
            <a:r>
              <a:rPr lang="zh-CN" altLang="en-US" sz="1200" b="1">
                <a:solidFill>
                  <a:schemeClr val="accent2">
                    <a:lumMod val="50000"/>
                  </a:schemeClr>
                </a:solidFill>
              </a:rPr>
              <a:t>或任意元素满足性质</a:t>
            </a:r>
            <a:r>
              <a:rPr lang="en-US" altLang="zh-CN" sz="1200" b="1">
                <a:solidFill>
                  <a:schemeClr val="accent2">
                    <a:lumMod val="50000"/>
                  </a:schemeClr>
                </a:solidFill>
              </a:rPr>
              <a:t>G</a:t>
            </a:r>
            <a:r>
              <a:rPr lang="zh-CN" altLang="en-US" sz="1200" b="1">
                <a:solidFill>
                  <a:schemeClr val="accent2">
                    <a:lumMod val="50000"/>
                  </a:schemeClr>
                </a:solidFill>
              </a:rPr>
              <a:t>，那么任意元素满足性质</a:t>
            </a:r>
            <a:r>
              <a:rPr lang="en-US" altLang="zh-CN" sz="1200" b="1">
                <a:solidFill>
                  <a:schemeClr val="accent2">
                    <a:lumMod val="50000"/>
                  </a:schemeClr>
                </a:solidFill>
              </a:rPr>
              <a:t>F</a:t>
            </a:r>
            <a:r>
              <a:rPr lang="zh-CN" altLang="en-US" sz="1200" b="1">
                <a:solidFill>
                  <a:schemeClr val="accent2">
                    <a:lumMod val="50000"/>
                  </a:schemeClr>
                </a:solidFill>
              </a:rPr>
              <a:t>或</a:t>
            </a:r>
            <a:r>
              <a:rPr lang="en-US" altLang="zh-CN" sz="1200" b="1">
                <a:solidFill>
                  <a:schemeClr val="accent2">
                    <a:lumMod val="50000"/>
                  </a:schemeClr>
                </a:solidFill>
              </a:rPr>
              <a:t>G</a:t>
            </a:r>
            <a:r>
              <a:rPr lang="zh-CN" altLang="en-US" sz="1200" b="1">
                <a:solidFill>
                  <a:schemeClr val="accent2">
                    <a:lumMod val="50000"/>
                  </a:schemeClr>
                </a:solidFill>
              </a:rPr>
              <a:t>；存在元素同时满足性质</a:t>
            </a:r>
            <a:r>
              <a:rPr lang="en-US" altLang="zh-CN" sz="1200" b="1">
                <a:solidFill>
                  <a:schemeClr val="accent2">
                    <a:lumMod val="50000"/>
                  </a:schemeClr>
                </a:solidFill>
              </a:rPr>
              <a:t>F</a:t>
            </a:r>
            <a:r>
              <a:rPr lang="zh-CN" altLang="en-US" sz="1200" b="1">
                <a:solidFill>
                  <a:schemeClr val="accent2">
                    <a:lumMod val="50000"/>
                  </a:schemeClr>
                </a:solidFill>
              </a:rPr>
              <a:t>和</a:t>
            </a:r>
            <a:r>
              <a:rPr lang="en-US" altLang="zh-CN" sz="1200" b="1">
                <a:solidFill>
                  <a:schemeClr val="accent2">
                    <a:lumMod val="50000"/>
                  </a:schemeClr>
                </a:solidFill>
              </a:rPr>
              <a:t>G</a:t>
            </a:r>
            <a:r>
              <a:rPr lang="zh-CN" altLang="en-US" sz="1200" b="1">
                <a:solidFill>
                  <a:schemeClr val="accent2">
                    <a:lumMod val="50000"/>
                  </a:schemeClr>
                </a:solidFill>
              </a:rPr>
              <a:t>，那么存在元素满足性质</a:t>
            </a:r>
            <a:r>
              <a:rPr lang="en-US" altLang="zh-CN" sz="1200" b="1">
                <a:solidFill>
                  <a:schemeClr val="accent2">
                    <a:lumMod val="50000"/>
                  </a:schemeClr>
                </a:solidFill>
              </a:rPr>
              <a:t>F</a:t>
            </a:r>
            <a:r>
              <a:rPr lang="zh-CN" altLang="en-US" sz="1200" b="1">
                <a:solidFill>
                  <a:schemeClr val="accent2">
                    <a:lumMod val="50000"/>
                  </a:schemeClr>
                </a:solidFill>
              </a:rPr>
              <a:t>而且存在元素满足性质</a:t>
            </a:r>
            <a:r>
              <a:rPr lang="en-US" altLang="zh-CN" sz="1200" b="1">
                <a:solidFill>
                  <a:schemeClr val="accent2">
                    <a:lumMod val="50000"/>
                  </a:schemeClr>
                </a:solidFill>
              </a:rPr>
              <a:t>G</a:t>
            </a:r>
          </a:p>
        </p:txBody>
      </p:sp>
    </p:spTree>
    <p:extLst>
      <p:ext uri="{BB962C8B-B14F-4D97-AF65-F5344CB8AC3E}">
        <p14:creationId xmlns:p14="http://schemas.microsoft.com/office/powerpoint/2010/main" val="397118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一阶逻辑等值演算举例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D3469C2-D123-488E-BC70-DC07AE8F379C}"/>
                  </a:ext>
                </a:extLst>
              </p:cNvPr>
              <p:cNvSpPr txBox="1"/>
              <p:nvPr/>
            </p:nvSpPr>
            <p:spPr>
              <a:xfrm>
                <a:off x="845254" y="889987"/>
                <a:ext cx="6899427" cy="457113"/>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使用等值演算证明</a:t>
                </a:r>
                <a14:m>
                  <m:oMath xmlns:m="http://schemas.openxmlformats.org/officeDocument/2006/math">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𝒙𝑷</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𝑸</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𝑷</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𝑸</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FD3469C2-D123-488E-BC70-DC07AE8F379C}"/>
                  </a:ext>
                </a:extLst>
              </p:cNvPr>
              <p:cNvSpPr txBox="1">
                <a:spLocks noRot="1" noChangeAspect="1" noMove="1" noResize="1" noEditPoints="1" noAdjustHandles="1" noChangeArrowheads="1" noChangeShapeType="1" noTextEdit="1"/>
              </p:cNvSpPr>
              <p:nvPr/>
            </p:nvSpPr>
            <p:spPr>
              <a:xfrm>
                <a:off x="845254" y="889987"/>
                <a:ext cx="6899427" cy="457113"/>
              </a:xfrm>
              <a:prstGeom prst="rect">
                <a:avLst/>
              </a:prstGeom>
              <a:blipFill>
                <a:blip r:embed="rId2"/>
                <a:stretch>
                  <a:fillRect l="-973" t="-8000" b="-1066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7AB4E80-E213-4896-BE6E-6013EA4D6BE9}"/>
              </a:ext>
            </a:extLst>
          </p:cNvPr>
          <p:cNvPicPr>
            <a:picLocks noChangeAspect="1"/>
          </p:cNvPicPr>
          <p:nvPr/>
        </p:nvPicPr>
        <p:blipFill>
          <a:blip r:embed="rId3"/>
          <a:stretch>
            <a:fillRect/>
          </a:stretch>
        </p:blipFill>
        <p:spPr>
          <a:xfrm>
            <a:off x="845255" y="1417714"/>
            <a:ext cx="6550216" cy="1964521"/>
          </a:xfrm>
          <a:prstGeom prst="rect">
            <a:avLst/>
          </a:prstGeom>
        </p:spPr>
      </p:pic>
      <p:sp>
        <p:nvSpPr>
          <p:cNvPr id="10" name="文本框 9">
            <a:extLst>
              <a:ext uri="{FF2B5EF4-FFF2-40B4-BE49-F238E27FC236}">
                <a16:creationId xmlns:a16="http://schemas.microsoft.com/office/drawing/2014/main" id="{6A273E68-5CF3-4A42-AA18-40547DB49CA6}"/>
              </a:ext>
            </a:extLst>
          </p:cNvPr>
          <p:cNvSpPr txBox="1"/>
          <p:nvPr/>
        </p:nvSpPr>
        <p:spPr>
          <a:xfrm>
            <a:off x="845255" y="3510149"/>
            <a:ext cx="7505433" cy="973728"/>
          </a:xfrm>
          <a:prstGeom prst="rect">
            <a:avLst/>
          </a:prstGeom>
          <a:solidFill>
            <a:schemeClr val="accent2">
              <a:lumMod val="20000"/>
              <a:lumOff val="80000"/>
            </a:schemeClr>
          </a:solidFill>
        </p:spPr>
        <p:txBody>
          <a:bodyPr wrap="square" rtlCol="0">
            <a:spAutoFit/>
          </a:bodyPr>
          <a:lstStyle/>
          <a:p>
            <a:pPr>
              <a:lnSpc>
                <a:spcPts val="1950"/>
              </a:lnSpc>
              <a:spcBef>
                <a:spcPts val="450"/>
              </a:spcBef>
            </a:pPr>
            <a:r>
              <a:rPr lang="zh-CN" altLang="en-US" sz="1500" b="1">
                <a:solidFill>
                  <a:srgbClr val="002060"/>
                </a:solidFill>
                <a:latin typeface="楷体" panose="02010609060101010101" pitchFamily="49" charset="-122"/>
                <a:ea typeface="楷体" panose="02010609060101010101" pitchFamily="49" charset="-122"/>
              </a:rPr>
              <a:t>同样，在等值演算过程中要使用</a:t>
            </a:r>
            <a:r>
              <a:rPr lang="zh-CN" altLang="en-US" sz="1500" b="1">
                <a:solidFill>
                  <a:srgbClr val="C00000"/>
                </a:solidFill>
                <a:latin typeface="黑体" panose="02010609060101010101" pitchFamily="49" charset="-122"/>
                <a:ea typeface="黑体" panose="02010609060101010101" pitchFamily="49" charset="-122"/>
              </a:rPr>
              <a:t>注释</a:t>
            </a:r>
            <a:r>
              <a:rPr lang="zh-CN" altLang="en-US" sz="1500" b="1">
                <a:solidFill>
                  <a:srgbClr val="002060"/>
                </a:solidFill>
                <a:latin typeface="楷体" panose="02010609060101010101" pitchFamily="49" charset="-122"/>
                <a:ea typeface="楷体" panose="02010609060101010101" pitchFamily="49" charset="-122"/>
              </a:rPr>
              <a:t>写清楚每一步用到的重要基本逻辑等值式，特别是：</a:t>
            </a:r>
            <a:endParaRPr lang="en-US" altLang="zh-CN" sz="1500" b="1">
              <a:solidFill>
                <a:srgbClr val="002060"/>
              </a:solidFill>
              <a:latin typeface="楷体" panose="02010609060101010101" pitchFamily="49" charset="-122"/>
              <a:ea typeface="楷体" panose="02010609060101010101" pitchFamily="49" charset="-122"/>
            </a:endParaRPr>
          </a:p>
          <a:p>
            <a:pPr marL="214313" indent="-214313">
              <a:lnSpc>
                <a:spcPts val="1950"/>
              </a:lnSpc>
              <a:spcBef>
                <a:spcPts val="450"/>
              </a:spcBef>
              <a:buFont typeface="Arial" panose="020B0604020202020204" pitchFamily="34" charset="0"/>
              <a:buChar char="•"/>
            </a:pPr>
            <a:r>
              <a:rPr lang="zh-CN" altLang="en-US" sz="1400" b="1">
                <a:solidFill>
                  <a:srgbClr val="C00000"/>
                </a:solidFill>
              </a:rPr>
              <a:t>分配律、吸收律、德摩尔根律、蕴涵等值式、双蕴涵等值式</a:t>
            </a:r>
            <a:endParaRPr lang="en-US" altLang="zh-CN" sz="1400" b="1">
              <a:solidFill>
                <a:srgbClr val="C00000"/>
              </a:solidFill>
            </a:endParaRPr>
          </a:p>
          <a:p>
            <a:pPr marL="214313" indent="-214313">
              <a:lnSpc>
                <a:spcPts val="1950"/>
              </a:lnSpc>
              <a:spcBef>
                <a:spcPts val="450"/>
              </a:spcBef>
              <a:buFont typeface="Arial" panose="020B0604020202020204" pitchFamily="34" charset="0"/>
              <a:buChar char="•"/>
            </a:pPr>
            <a:r>
              <a:rPr lang="zh-CN" altLang="en-US" sz="1400" b="1">
                <a:solidFill>
                  <a:srgbClr val="C00000"/>
                </a:solidFill>
              </a:rPr>
              <a:t>量词否定等值式、量词辖域扩张收缩、量词分配等值式</a:t>
            </a:r>
          </a:p>
        </p:txBody>
      </p:sp>
    </p:spTree>
    <p:extLst>
      <p:ext uri="{BB962C8B-B14F-4D97-AF65-F5344CB8AC3E}">
        <p14:creationId xmlns:p14="http://schemas.microsoft.com/office/powerpoint/2010/main" val="119630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一阶逻辑等值式判断练习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689AC1D-20CE-4FC3-AEFC-D35B1B4FED99}"/>
                  </a:ext>
                </a:extLst>
              </p:cNvPr>
              <p:cNvSpPr txBox="1"/>
              <p:nvPr/>
            </p:nvSpPr>
            <p:spPr>
              <a:xfrm>
                <a:off x="768193" y="898412"/>
                <a:ext cx="6576773" cy="3444917"/>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2100" b="1">
                    <a:solidFill>
                      <a:srgbClr val="002060"/>
                    </a:solidFill>
                    <a:latin typeface="Arial" panose="020B0604020202020204" pitchFamily="34" charset="0"/>
                    <a:cs typeface="Arial" panose="020B0604020202020204" pitchFamily="34" charset="0"/>
                  </a:rPr>
                  <a:t>下面哪些一阶逻辑公式逻辑等值式是正确的（多选）？</a:t>
                </a: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A.</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B.</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C.</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D.</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E.</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F.</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oMath>
                </a14:m>
                <a:endParaRPr lang="zh-CN" altLang="en-US" sz="2100" b="1">
                  <a:solidFill>
                    <a:schemeClr val="accent2">
                      <a:lumMod val="50000"/>
                    </a:schemeClr>
                  </a:solidFill>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4689AC1D-20CE-4FC3-AEFC-D35B1B4FED99}"/>
                  </a:ext>
                </a:extLst>
              </p:cNvPr>
              <p:cNvSpPr txBox="1">
                <a:spLocks noRot="1" noChangeAspect="1" noMove="1" noResize="1" noEditPoints="1" noAdjustHandles="1" noChangeArrowheads="1" noChangeShapeType="1" noTextEdit="1"/>
              </p:cNvSpPr>
              <p:nvPr/>
            </p:nvSpPr>
            <p:spPr>
              <a:xfrm>
                <a:off x="768193" y="898412"/>
                <a:ext cx="6576773" cy="3444917"/>
              </a:xfrm>
              <a:prstGeom prst="rect">
                <a:avLst/>
              </a:prstGeom>
              <a:blipFill>
                <a:blip r:embed="rId2"/>
                <a:stretch>
                  <a:fillRect l="-1112" t="-1062" r="-1205" b="-1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572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一阶逻辑公式的等值</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一阶逻辑等值式判断练习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第十四讲  一阶逻辑等值演算</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4</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/26</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0DBAA4F-4EA5-47BF-B220-46FC933A3BF8}"/>
                  </a:ext>
                </a:extLst>
              </p:cNvPr>
              <p:cNvSpPr txBox="1"/>
              <p:nvPr/>
            </p:nvSpPr>
            <p:spPr>
              <a:xfrm>
                <a:off x="768193" y="898412"/>
                <a:ext cx="6576773" cy="3444917"/>
              </a:xfrm>
              <a:prstGeom prst="rect">
                <a:avLst/>
              </a:prstGeom>
              <a:solidFill>
                <a:schemeClr val="accent6">
                  <a:lumMod val="20000"/>
                  <a:lumOff val="80000"/>
                  <a:alpha val="50000"/>
                </a:schemeClr>
              </a:solidFill>
            </p:spPr>
            <p:txBody>
              <a:bodyPr wrap="square" rtlCol="0">
                <a:spAutoFit/>
              </a:bodyPr>
              <a:lstStyle/>
              <a:p>
                <a:pPr>
                  <a:spcBef>
                    <a:spcPts val="450"/>
                  </a:spcBef>
                  <a:spcAft>
                    <a:spcPts val="450"/>
                  </a:spcAft>
                </a:pPr>
                <a:r>
                  <a:rPr lang="zh-CN" altLang="en-US" sz="2100" b="1">
                    <a:solidFill>
                      <a:srgbClr val="002060"/>
                    </a:solidFill>
                    <a:latin typeface="Arial" panose="020B0604020202020204" pitchFamily="34" charset="0"/>
                    <a:cs typeface="Arial" panose="020B0604020202020204" pitchFamily="34" charset="0"/>
                  </a:rPr>
                  <a:t>下面哪些一阶逻辑公式逻辑等值式是正确的（多选）？</a:t>
                </a: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A.</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B.</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C.</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D.</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E.</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𝒚</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𝒙𝑭</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r>
                          <a:rPr lang="en-US" altLang="zh-CN" sz="2100" b="1" i="1">
                            <a:solidFill>
                              <a:schemeClr val="accent2">
                                <a:lumMod val="50000"/>
                              </a:schemeClr>
                            </a:solidFill>
                            <a:latin typeface="Cambria Math" panose="02040503050406030204" pitchFamily="18" charset="0"/>
                          </a:rPr>
                          <m:t>, </m:t>
                        </m:r>
                        <m:r>
                          <a:rPr lang="en-US" altLang="zh-CN" sz="2100" b="1" i="1">
                            <a:solidFill>
                              <a:schemeClr val="accent2">
                                <a:lumMod val="50000"/>
                              </a:schemeClr>
                            </a:solidFill>
                            <a:latin typeface="Cambria Math" panose="02040503050406030204" pitchFamily="18" charset="0"/>
                          </a:rPr>
                          <m:t>𝒚</m:t>
                        </m:r>
                      </m:e>
                    </m:d>
                  </m:oMath>
                </a14:m>
                <a:endParaRPr lang="en-US" altLang="zh-CN" sz="2100" b="1">
                  <a:solidFill>
                    <a:schemeClr val="accent2">
                      <a:lumMod val="50000"/>
                    </a:schemeClr>
                  </a:solidFill>
                  <a:latin typeface="Arial" panose="020B0604020202020204" pitchFamily="34" charset="0"/>
                  <a:cs typeface="Arial" panose="020B0604020202020204" pitchFamily="34" charset="0"/>
                </a:endParaRPr>
              </a:p>
              <a:p>
                <a:pPr>
                  <a:spcBef>
                    <a:spcPts val="450"/>
                  </a:spcBef>
                  <a:spcAft>
                    <a:spcPts val="450"/>
                  </a:spcAft>
                </a:pPr>
                <a:r>
                  <a:rPr lang="en-US" altLang="zh-CN" sz="2100">
                    <a:solidFill>
                      <a:schemeClr val="accent2">
                        <a:lumMod val="50000"/>
                      </a:schemeClr>
                    </a:solidFill>
                    <a:latin typeface="Arial" panose="020B0604020202020204" pitchFamily="34" charset="0"/>
                    <a:cs typeface="Arial" panose="020B0604020202020204" pitchFamily="34" charset="0"/>
                  </a:rPr>
                  <a:t>F.</a:t>
                </a:r>
                <a:r>
                  <a:rPr lang="en-US" altLang="zh-CN" sz="2100" b="1">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𝒙𝑷</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m:t>
                    </m:r>
                    <m:r>
                      <a:rPr lang="en-US" altLang="zh-CN" sz="2100" b="1" i="1">
                        <a:solidFill>
                          <a:schemeClr val="accent2">
                            <a:lumMod val="50000"/>
                          </a:schemeClr>
                        </a:solidFill>
                        <a:latin typeface="Cambria Math" panose="02040503050406030204" pitchFamily="18" charset="0"/>
                      </a:rPr>
                      <m:t>𝒙𝑸</m:t>
                    </m:r>
                    <m:d>
                      <m:dPr>
                        <m:ctrlPr>
                          <a:rPr lang="en-US" altLang="zh-CN" sz="2100" b="1" i="1">
                            <a:solidFill>
                              <a:schemeClr val="accent2">
                                <a:lumMod val="50000"/>
                              </a:schemeClr>
                            </a:solidFill>
                            <a:latin typeface="Cambria Math" panose="02040503050406030204" pitchFamily="18" charset="0"/>
                          </a:rPr>
                        </m:ctrlPr>
                      </m:dPr>
                      <m:e>
                        <m:r>
                          <a:rPr lang="en-US" altLang="zh-CN" sz="2100" b="1" i="1">
                            <a:solidFill>
                              <a:schemeClr val="accent2">
                                <a:lumMod val="50000"/>
                              </a:schemeClr>
                            </a:solidFill>
                            <a:latin typeface="Cambria Math" panose="02040503050406030204" pitchFamily="18" charset="0"/>
                          </a:rPr>
                          <m:t>𝒙</m:t>
                        </m:r>
                      </m:e>
                    </m:d>
                  </m:oMath>
                </a14:m>
                <a:endParaRPr lang="zh-CN" altLang="en-US" sz="2100" b="1">
                  <a:solidFill>
                    <a:schemeClr val="accent2">
                      <a:lumMod val="50000"/>
                    </a:schemeClr>
                  </a:solidFill>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F0DBAA4F-4EA5-47BF-B220-46FC933A3BF8}"/>
                  </a:ext>
                </a:extLst>
              </p:cNvPr>
              <p:cNvSpPr txBox="1">
                <a:spLocks noRot="1" noChangeAspect="1" noMove="1" noResize="1" noEditPoints="1" noAdjustHandles="1" noChangeArrowheads="1" noChangeShapeType="1" noTextEdit="1"/>
              </p:cNvSpPr>
              <p:nvPr/>
            </p:nvSpPr>
            <p:spPr>
              <a:xfrm>
                <a:off x="768193" y="898412"/>
                <a:ext cx="6576773" cy="3444917"/>
              </a:xfrm>
              <a:prstGeom prst="rect">
                <a:avLst/>
              </a:prstGeom>
              <a:blipFill>
                <a:blip r:embed="rId2"/>
                <a:stretch>
                  <a:fillRect l="-1112" t="-1062" r="-1205" b="-17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814D263-6011-43DA-AEAD-A88BBBCBA9BC}"/>
              </a:ext>
            </a:extLst>
          </p:cNvPr>
          <p:cNvSpPr txBox="1"/>
          <p:nvPr/>
        </p:nvSpPr>
        <p:spPr>
          <a:xfrm>
            <a:off x="725701" y="2463262"/>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D63B447-AD10-46B3-B760-0180CE8351BF}"/>
              </a:ext>
            </a:extLst>
          </p:cNvPr>
          <p:cNvSpPr txBox="1"/>
          <p:nvPr/>
        </p:nvSpPr>
        <p:spPr>
          <a:xfrm>
            <a:off x="725701" y="2939684"/>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5901EF9-949F-41E9-A822-E5192E7E1ABA}"/>
                  </a:ext>
                </a:extLst>
              </p:cNvPr>
              <p:cNvSpPr txBox="1"/>
              <p:nvPr/>
            </p:nvSpPr>
            <p:spPr>
              <a:xfrm>
                <a:off x="5349240" y="1331515"/>
                <a:ext cx="3366506" cy="369332"/>
              </a:xfrm>
              <a:prstGeom prst="rect">
                <a:avLst/>
              </a:prstGeom>
              <a:solidFill>
                <a:schemeClr val="accent4">
                  <a:lumMod val="20000"/>
                  <a:lumOff val="80000"/>
                </a:schemeClr>
              </a:solidFill>
            </p:spPr>
            <p:txBody>
              <a:bodyPr wrap="square" tIns="0" bIns="0" rtlCol="0">
                <a:spAutoFit/>
              </a:bodyPr>
              <a:lstStyle/>
              <a:p>
                <a:r>
                  <a:rPr lang="zh-CN" altLang="en-US" sz="1200" b="1">
                    <a:solidFill>
                      <a:schemeClr val="accent6">
                        <a:lumMod val="50000"/>
                      </a:schemeClr>
                    </a:solidFill>
                  </a:rPr>
                  <a:t>考虑论域 </a:t>
                </a:r>
                <a14:m>
                  <m:oMath xmlns:m="http://schemas.openxmlformats.org/officeDocument/2006/math">
                    <m:r>
                      <a:rPr lang="en-US" altLang="zh-CN" sz="1200" b="1" i="1">
                        <a:solidFill>
                          <a:schemeClr val="accent6">
                            <a:lumMod val="50000"/>
                          </a:schemeClr>
                        </a:solidFill>
                        <a:latin typeface="Cambria Math" panose="02040503050406030204" pitchFamily="18" charset="0"/>
                      </a:rPr>
                      <m:t>𝑫</m:t>
                    </m:r>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𝒂</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𝒂</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 </m:t>
                    </m:r>
                  </m:oMath>
                </a14:m>
                <a:r>
                  <a:rPr lang="en-US" altLang="zh-CN" sz="1200" b="1">
                    <a:solidFill>
                      <a:schemeClr val="accent6">
                        <a:lumMod val="50000"/>
                      </a:schemeClr>
                    </a:solidFill>
                    <a:latin typeface="+mj-lt"/>
                  </a:rPr>
                  <a:t>(</a:t>
                </a:r>
                <a:r>
                  <a:rPr lang="zh-CN" altLang="en-US" sz="1200" b="1">
                    <a:solidFill>
                      <a:schemeClr val="accent6">
                        <a:lumMod val="50000"/>
                      </a:schemeClr>
                    </a:solidFill>
                    <a:latin typeface="+mj-lt"/>
                  </a:rPr>
                  <a:t>即</a:t>
                </a:r>
                <a14:m>
                  <m:oMath xmlns:m="http://schemas.openxmlformats.org/officeDocument/2006/math">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𝑭</m:t>
                        </m:r>
                      </m:e>
                    </m:d>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𝒃</m:t>
                        </m:r>
                      </m:e>
                    </m:d>
                    <m:r>
                      <m:rPr>
                        <m:nor/>
                      </m:rPr>
                      <a:rPr lang="zh-CN" altLang="en-US" sz="12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𝒂</m:t>
                        </m:r>
                      </m:e>
                    </m:d>
                    <m:r>
                      <a:rPr lang="en-US" altLang="zh-CN" sz="1200" b="1" i="1">
                        <a:solidFill>
                          <a:schemeClr val="accent6">
                            <a:lumMod val="50000"/>
                          </a:schemeClr>
                        </a:solidFill>
                        <a:latin typeface="Cambria Math" panose="02040503050406030204" pitchFamily="18" charset="0"/>
                      </a:rPr>
                      <m:t>}</m:t>
                    </m:r>
                    <m:r>
                      <a:rPr lang="en-US" altLang="zh-CN" sz="1200" i="1">
                        <a:solidFill>
                          <a:schemeClr val="accent6">
                            <a:lumMod val="50000"/>
                          </a:schemeClr>
                        </a:solidFill>
                        <a:latin typeface="Cambria Math" panose="02040503050406030204" pitchFamily="18" charset="0"/>
                      </a:rPr>
                      <m:t>)</m:t>
                    </m:r>
                  </m:oMath>
                </a14:m>
                <a:endParaRPr lang="zh-CN" altLang="en-US" sz="1200"/>
              </a:p>
            </p:txBody>
          </p:sp>
        </mc:Choice>
        <mc:Fallback xmlns="">
          <p:sp>
            <p:nvSpPr>
              <p:cNvPr id="17" name="文本框 16">
                <a:extLst>
                  <a:ext uri="{FF2B5EF4-FFF2-40B4-BE49-F238E27FC236}">
                    <a16:creationId xmlns:a16="http://schemas.microsoft.com/office/drawing/2014/main" id="{65901EF9-949F-41E9-A822-E5192E7E1ABA}"/>
                  </a:ext>
                </a:extLst>
              </p:cNvPr>
              <p:cNvSpPr txBox="1">
                <a:spLocks noRot="1" noChangeAspect="1" noMove="1" noResize="1" noEditPoints="1" noAdjustHandles="1" noChangeArrowheads="1" noChangeShapeType="1" noTextEdit="1"/>
              </p:cNvSpPr>
              <p:nvPr/>
            </p:nvSpPr>
            <p:spPr>
              <a:xfrm>
                <a:off x="5349240" y="1331515"/>
                <a:ext cx="3366506" cy="369332"/>
              </a:xfrm>
              <a:prstGeom prst="rect">
                <a:avLst/>
              </a:prstGeom>
              <a:blipFill>
                <a:blip r:embed="rId3"/>
                <a:stretch>
                  <a:fillRect l="-181" t="-1311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608C121-9D8E-4057-BB12-792C8AB9A738}"/>
                  </a:ext>
                </a:extLst>
              </p:cNvPr>
              <p:cNvSpPr txBox="1"/>
              <p:nvPr/>
            </p:nvSpPr>
            <p:spPr>
              <a:xfrm>
                <a:off x="6274397" y="1895561"/>
                <a:ext cx="2437494" cy="369332"/>
              </a:xfrm>
              <a:prstGeom prst="rect">
                <a:avLst/>
              </a:prstGeom>
              <a:solidFill>
                <a:schemeClr val="accent4">
                  <a:lumMod val="20000"/>
                  <a:lumOff val="80000"/>
                </a:schemeClr>
              </a:solidFill>
            </p:spPr>
            <p:txBody>
              <a:bodyPr wrap="square" tIns="0" bIns="0" rtlCol="0">
                <a:spAutoFit/>
              </a:bodyPr>
              <a:lstStyle/>
              <a:p>
                <a:r>
                  <a:rPr lang="zh-CN" altLang="en-US" sz="1200" b="1">
                    <a:solidFill>
                      <a:schemeClr val="accent6">
                        <a:lumMod val="50000"/>
                      </a:schemeClr>
                    </a:solidFill>
                  </a:rPr>
                  <a:t>考虑论域 </a:t>
                </a:r>
                <a14:m>
                  <m:oMath xmlns:m="http://schemas.openxmlformats.org/officeDocument/2006/math">
                    <m:r>
                      <a:rPr lang="en-US" altLang="zh-CN" sz="1200" b="1" i="1">
                        <a:solidFill>
                          <a:schemeClr val="accent6">
                            <a:lumMod val="50000"/>
                          </a:schemeClr>
                        </a:solidFill>
                        <a:latin typeface="Cambria Math" panose="02040503050406030204" pitchFamily="18" charset="0"/>
                      </a:rPr>
                      <m:t>𝑫</m:t>
                    </m:r>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𝑷</m:t>
                    </m:r>
                    <m:d>
                      <m:dPr>
                        <m:ctrlPr>
                          <a:rPr lang="pt-BR" altLang="zh-CN" sz="1200" b="1" i="1">
                            <a:solidFill>
                              <a:schemeClr val="accent6">
                                <a:lumMod val="50000"/>
                              </a:schemeClr>
                            </a:solidFill>
                            <a:latin typeface="Cambria Math" panose="02040503050406030204" pitchFamily="18" charset="0"/>
                          </a:rPr>
                        </m:ctrlPr>
                      </m:dPr>
                      <m:e>
                        <m:r>
                          <a:rPr lang="pt-BR" altLang="zh-CN" sz="1200" b="1" i="1">
                            <a:solidFill>
                              <a:schemeClr val="accent6">
                                <a:lumMod val="50000"/>
                              </a:schemeClr>
                            </a:solidFill>
                            <a:latin typeface="Cambria Math" panose="02040503050406030204" pitchFamily="18" charset="0"/>
                          </a:rPr>
                          <m:t>𝒂</m:t>
                        </m:r>
                      </m:e>
                    </m:d>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𝟎</m:t>
                    </m:r>
                    <m:r>
                      <a:rPr lang="pt-BR" altLang="zh-CN" sz="1200" b="1" i="1">
                        <a:solidFill>
                          <a:schemeClr val="accent6">
                            <a:lumMod val="50000"/>
                          </a:schemeClr>
                        </a:solidFill>
                        <a:latin typeface="Cambria Math" panose="02040503050406030204" pitchFamily="18" charset="0"/>
                      </a:rPr>
                      <m:t>, </m:t>
                    </m:r>
                  </m:oMath>
                </a14:m>
                <a:endParaRPr lang="en-US" altLang="zh-CN" sz="1200" b="1" i="1">
                  <a:solidFill>
                    <a:schemeClr val="accent6">
                      <a:lumMod val="50000"/>
                    </a:schemeClr>
                  </a:solidFill>
                  <a:latin typeface="Cambria Math" panose="02040503050406030204" pitchFamily="18" charset="0"/>
                </a:endParaRPr>
              </a:p>
              <a:p>
                <a:r>
                  <a:rPr lang="en-US" altLang="zh-CN" sz="1200" b="1">
                    <a:solidFill>
                      <a:schemeClr val="accent6">
                        <a:lumMod val="50000"/>
                      </a:schemeClr>
                    </a:solidFill>
                  </a:rPr>
                  <a:t> </a:t>
                </a:r>
                <a14:m>
                  <m:oMath xmlns:m="http://schemas.openxmlformats.org/officeDocument/2006/math">
                    <m:r>
                      <a:rPr lang="pt-BR" altLang="zh-CN" sz="1200" b="1" i="1">
                        <a:solidFill>
                          <a:schemeClr val="accent6">
                            <a:lumMod val="50000"/>
                          </a:schemeClr>
                        </a:solidFill>
                        <a:latin typeface="Cambria Math" panose="02040503050406030204" pitchFamily="18" charset="0"/>
                      </a:rPr>
                      <m:t>𝑷</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𝒃</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𝟏</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𝑸</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𝒂</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𝟏</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𝑸</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𝒃</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𝟎</m:t>
                    </m:r>
                  </m:oMath>
                </a14:m>
                <a:endParaRPr lang="zh-CN" altLang="en-US" sz="1200"/>
              </a:p>
            </p:txBody>
          </p:sp>
        </mc:Choice>
        <mc:Fallback xmlns="">
          <p:sp>
            <p:nvSpPr>
              <p:cNvPr id="18" name="文本框 17">
                <a:extLst>
                  <a:ext uri="{FF2B5EF4-FFF2-40B4-BE49-F238E27FC236}">
                    <a16:creationId xmlns:a16="http://schemas.microsoft.com/office/drawing/2014/main" id="{C608C121-9D8E-4057-BB12-792C8AB9A738}"/>
                  </a:ext>
                </a:extLst>
              </p:cNvPr>
              <p:cNvSpPr txBox="1">
                <a:spLocks noRot="1" noChangeAspect="1" noMove="1" noResize="1" noEditPoints="1" noAdjustHandles="1" noChangeArrowheads="1" noChangeShapeType="1" noTextEdit="1"/>
              </p:cNvSpPr>
              <p:nvPr/>
            </p:nvSpPr>
            <p:spPr>
              <a:xfrm>
                <a:off x="6274397" y="1895561"/>
                <a:ext cx="2437494" cy="369332"/>
              </a:xfrm>
              <a:prstGeom prst="rect">
                <a:avLst/>
              </a:prstGeom>
              <a:blipFill>
                <a:blip r:embed="rId4"/>
                <a:stretch>
                  <a:fillRect t="-11475"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5CED9CE-EFC5-42D9-A302-254652BA499A}"/>
                  </a:ext>
                </a:extLst>
              </p:cNvPr>
              <p:cNvSpPr txBox="1"/>
              <p:nvPr/>
            </p:nvSpPr>
            <p:spPr>
              <a:xfrm>
                <a:off x="5978041" y="3306076"/>
                <a:ext cx="2733850" cy="369332"/>
              </a:xfrm>
              <a:prstGeom prst="rect">
                <a:avLst/>
              </a:prstGeom>
              <a:solidFill>
                <a:schemeClr val="accent4">
                  <a:lumMod val="20000"/>
                  <a:lumOff val="80000"/>
                </a:schemeClr>
              </a:solidFill>
            </p:spPr>
            <p:txBody>
              <a:bodyPr wrap="square" tIns="0" bIns="0" rtlCol="0">
                <a:spAutoFit/>
              </a:bodyPr>
              <a:lstStyle/>
              <a:p>
                <a:r>
                  <a:rPr lang="zh-CN" altLang="en-US" sz="1200" b="1">
                    <a:solidFill>
                      <a:schemeClr val="accent6">
                        <a:lumMod val="50000"/>
                      </a:schemeClr>
                    </a:solidFill>
                  </a:rPr>
                  <a:t>考虑论域 </a:t>
                </a:r>
                <a14:m>
                  <m:oMath xmlns:m="http://schemas.openxmlformats.org/officeDocument/2006/math">
                    <m:r>
                      <a:rPr lang="en-US" altLang="zh-CN" sz="1200" b="1" i="1">
                        <a:solidFill>
                          <a:schemeClr val="accent6">
                            <a:lumMod val="50000"/>
                          </a:schemeClr>
                        </a:solidFill>
                        <a:latin typeface="Cambria Math" panose="02040503050406030204" pitchFamily="18" charset="0"/>
                      </a:rPr>
                      <m:t>𝑫</m:t>
                    </m:r>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𝒂</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 </m:t>
                    </m:r>
                  </m:oMath>
                </a14:m>
                <a:endParaRPr lang="en-US" altLang="zh-CN" sz="1200" b="1" i="1">
                  <a:solidFill>
                    <a:schemeClr val="accent6">
                      <a:lumMod val="50000"/>
                    </a:schemeClr>
                  </a:solidFill>
                  <a:latin typeface="Cambria Math" panose="02040503050406030204" pitchFamily="18" charset="0"/>
                </a:endParaRPr>
              </a:p>
              <a:p>
                <a:r>
                  <a:rPr lang="en-US" altLang="zh-CN" sz="1200" b="1">
                    <a:solidFill>
                      <a:schemeClr val="accent6">
                        <a:lumMod val="50000"/>
                      </a:schemeClr>
                    </a:solidFill>
                  </a:rPr>
                  <a:t> </a:t>
                </a:r>
                <a14:m>
                  <m:oMath xmlns:m="http://schemas.openxmlformats.org/officeDocument/2006/math">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𝒂</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𝟎</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𝑭</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𝒃</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𝟏</m:t>
                    </m:r>
                  </m:oMath>
                </a14:m>
                <a:endParaRPr lang="zh-CN" altLang="en-US" sz="1200"/>
              </a:p>
            </p:txBody>
          </p:sp>
        </mc:Choice>
        <mc:Fallback xmlns="">
          <p:sp>
            <p:nvSpPr>
              <p:cNvPr id="19" name="文本框 18">
                <a:extLst>
                  <a:ext uri="{FF2B5EF4-FFF2-40B4-BE49-F238E27FC236}">
                    <a16:creationId xmlns:a16="http://schemas.microsoft.com/office/drawing/2014/main" id="{D5CED9CE-EFC5-42D9-A302-254652BA499A}"/>
                  </a:ext>
                </a:extLst>
              </p:cNvPr>
              <p:cNvSpPr txBox="1">
                <a:spLocks noRot="1" noChangeAspect="1" noMove="1" noResize="1" noEditPoints="1" noAdjustHandles="1" noChangeArrowheads="1" noChangeShapeType="1" noTextEdit="1"/>
              </p:cNvSpPr>
              <p:nvPr/>
            </p:nvSpPr>
            <p:spPr>
              <a:xfrm>
                <a:off x="5978041" y="3306076"/>
                <a:ext cx="2733850" cy="369332"/>
              </a:xfrm>
              <a:prstGeom prst="rect">
                <a:avLst/>
              </a:prstGeom>
              <a:blipFill>
                <a:blip r:embed="rId5"/>
                <a:stretch>
                  <a:fillRect l="-223" t="-11475"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03AA30E-1F7C-443A-8BE5-C20BF4154959}"/>
                  </a:ext>
                </a:extLst>
              </p:cNvPr>
              <p:cNvSpPr txBox="1"/>
              <p:nvPr/>
            </p:nvSpPr>
            <p:spPr>
              <a:xfrm>
                <a:off x="6304378" y="3826865"/>
                <a:ext cx="2411368" cy="369332"/>
              </a:xfrm>
              <a:prstGeom prst="rect">
                <a:avLst/>
              </a:prstGeom>
              <a:solidFill>
                <a:schemeClr val="accent4">
                  <a:lumMod val="20000"/>
                  <a:lumOff val="80000"/>
                </a:schemeClr>
              </a:solidFill>
            </p:spPr>
            <p:txBody>
              <a:bodyPr wrap="square" tIns="0" bIns="0" rtlCol="0">
                <a:spAutoFit/>
              </a:bodyPr>
              <a:lstStyle/>
              <a:p>
                <a:r>
                  <a:rPr lang="zh-CN" altLang="en-US" sz="1200" b="1">
                    <a:solidFill>
                      <a:schemeClr val="accent6">
                        <a:lumMod val="50000"/>
                      </a:schemeClr>
                    </a:solidFill>
                  </a:rPr>
                  <a:t>考虑论域 </a:t>
                </a:r>
                <a14:m>
                  <m:oMath xmlns:m="http://schemas.openxmlformats.org/officeDocument/2006/math">
                    <m:r>
                      <a:rPr lang="en-US" altLang="zh-CN" sz="1200" b="1" i="1">
                        <a:solidFill>
                          <a:schemeClr val="accent6">
                            <a:lumMod val="50000"/>
                          </a:schemeClr>
                        </a:solidFill>
                        <a:latin typeface="Cambria Math" panose="02040503050406030204" pitchFamily="18" charset="0"/>
                      </a:rPr>
                      <m:t>𝑫</m:t>
                    </m:r>
                    <m:r>
                      <a:rPr lang="en-US" altLang="zh-CN" sz="1200" b="1" i="1">
                        <a:solidFill>
                          <a:schemeClr val="accent6">
                            <a:lumMod val="50000"/>
                          </a:schemeClr>
                        </a:solidFill>
                        <a:latin typeface="Cambria Math" panose="02040503050406030204" pitchFamily="18" charset="0"/>
                      </a:rPr>
                      <m:t>=</m:t>
                    </m:r>
                    <m:d>
                      <m:dPr>
                        <m:begChr m:val="{"/>
                        <m:endChr m:val="}"/>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𝒂</m:t>
                        </m:r>
                        <m:r>
                          <a:rPr lang="en-US" altLang="zh-CN" sz="1200" b="1" i="1">
                            <a:solidFill>
                              <a:schemeClr val="accent6">
                                <a:lumMod val="50000"/>
                              </a:schemeClr>
                            </a:solidFill>
                            <a:latin typeface="Cambria Math" panose="02040503050406030204" pitchFamily="18" charset="0"/>
                          </a:rPr>
                          <m:t>, </m:t>
                        </m:r>
                        <m:r>
                          <a:rPr lang="en-US" altLang="zh-CN" sz="1200" b="1" i="1">
                            <a:solidFill>
                              <a:schemeClr val="accent6">
                                <a:lumMod val="50000"/>
                              </a:schemeClr>
                            </a:solidFill>
                            <a:latin typeface="Cambria Math" panose="02040503050406030204" pitchFamily="18" charset="0"/>
                          </a:rPr>
                          <m:t>𝒃</m:t>
                        </m:r>
                      </m:e>
                    </m:d>
                    <m:r>
                      <a:rPr lang="en-US"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𝑷</m:t>
                    </m:r>
                    <m:d>
                      <m:dPr>
                        <m:ctrlPr>
                          <a:rPr lang="pt-BR" altLang="zh-CN" sz="1200" b="1" i="1">
                            <a:solidFill>
                              <a:schemeClr val="accent6">
                                <a:lumMod val="50000"/>
                              </a:schemeClr>
                            </a:solidFill>
                            <a:latin typeface="Cambria Math" panose="02040503050406030204" pitchFamily="18" charset="0"/>
                          </a:rPr>
                        </m:ctrlPr>
                      </m:dPr>
                      <m:e>
                        <m:r>
                          <a:rPr lang="pt-BR" altLang="zh-CN" sz="1200" b="1" i="1">
                            <a:solidFill>
                              <a:schemeClr val="accent6">
                                <a:lumMod val="50000"/>
                              </a:schemeClr>
                            </a:solidFill>
                            <a:latin typeface="Cambria Math" panose="02040503050406030204" pitchFamily="18" charset="0"/>
                          </a:rPr>
                          <m:t>𝒂</m:t>
                        </m:r>
                      </m:e>
                    </m:d>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𝟎</m:t>
                    </m:r>
                    <m:r>
                      <a:rPr lang="pt-BR" altLang="zh-CN" sz="1200" b="1" i="1">
                        <a:solidFill>
                          <a:schemeClr val="accent6">
                            <a:lumMod val="50000"/>
                          </a:schemeClr>
                        </a:solidFill>
                        <a:latin typeface="Cambria Math" panose="02040503050406030204" pitchFamily="18" charset="0"/>
                      </a:rPr>
                      <m:t>, </m:t>
                    </m:r>
                  </m:oMath>
                </a14:m>
                <a:endParaRPr lang="en-US" altLang="zh-CN" sz="1200" b="1" i="1">
                  <a:solidFill>
                    <a:schemeClr val="accent6">
                      <a:lumMod val="50000"/>
                    </a:schemeClr>
                  </a:solidFill>
                  <a:latin typeface="Cambria Math" panose="02040503050406030204" pitchFamily="18" charset="0"/>
                </a:endParaRPr>
              </a:p>
              <a:p>
                <a:r>
                  <a:rPr lang="en-US" altLang="zh-CN" sz="1200" b="1">
                    <a:solidFill>
                      <a:schemeClr val="accent6">
                        <a:lumMod val="50000"/>
                      </a:schemeClr>
                    </a:solidFill>
                  </a:rPr>
                  <a:t> </a:t>
                </a:r>
                <a14:m>
                  <m:oMath xmlns:m="http://schemas.openxmlformats.org/officeDocument/2006/math">
                    <m:r>
                      <a:rPr lang="pt-BR" altLang="zh-CN" sz="1200" b="1" i="1">
                        <a:solidFill>
                          <a:schemeClr val="accent6">
                            <a:lumMod val="50000"/>
                          </a:schemeClr>
                        </a:solidFill>
                        <a:latin typeface="Cambria Math" panose="02040503050406030204" pitchFamily="18" charset="0"/>
                      </a:rPr>
                      <m:t>𝑷</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𝒃</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𝟏</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𝑸</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𝒂</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𝟏</m:t>
                    </m:r>
                    <m:r>
                      <a:rPr lang="pt-BR" altLang="zh-CN" sz="1200" b="1" i="1">
                        <a:solidFill>
                          <a:schemeClr val="accent6">
                            <a:lumMod val="50000"/>
                          </a:schemeClr>
                        </a:solidFill>
                        <a:latin typeface="Cambria Math" panose="02040503050406030204" pitchFamily="18" charset="0"/>
                      </a:rPr>
                      <m:t>, </m:t>
                    </m:r>
                    <m:r>
                      <a:rPr lang="pt-BR" altLang="zh-CN" sz="1200" b="1" i="1">
                        <a:solidFill>
                          <a:schemeClr val="accent6">
                            <a:lumMod val="50000"/>
                          </a:schemeClr>
                        </a:solidFill>
                        <a:latin typeface="Cambria Math" panose="02040503050406030204" pitchFamily="18" charset="0"/>
                      </a:rPr>
                      <m:t>𝑸</m:t>
                    </m:r>
                    <m:r>
                      <a:rPr lang="pt-BR" altLang="zh-CN" sz="1200" b="1" i="1">
                        <a:solidFill>
                          <a:schemeClr val="accent6">
                            <a:lumMod val="50000"/>
                          </a:schemeClr>
                        </a:solidFill>
                        <a:latin typeface="Cambria Math" panose="02040503050406030204" pitchFamily="18" charset="0"/>
                      </a:rPr>
                      <m:t>(</m:t>
                    </m:r>
                    <m:r>
                      <a:rPr lang="pt-BR" altLang="zh-CN" sz="1200" b="1" i="1">
                        <a:solidFill>
                          <a:schemeClr val="accent6">
                            <a:lumMod val="50000"/>
                          </a:schemeClr>
                        </a:solidFill>
                        <a:latin typeface="Cambria Math" panose="02040503050406030204" pitchFamily="18" charset="0"/>
                      </a:rPr>
                      <m:t>𝒃</m:t>
                    </m:r>
                    <m:r>
                      <a:rPr lang="pt-BR" altLang="zh-CN" sz="1200" b="1" i="1">
                        <a:solidFill>
                          <a:schemeClr val="accent6">
                            <a:lumMod val="50000"/>
                          </a:schemeClr>
                        </a:solidFill>
                        <a:latin typeface="Cambria Math" panose="02040503050406030204" pitchFamily="18" charset="0"/>
                      </a:rPr>
                      <m:t>) = </m:t>
                    </m:r>
                    <m:r>
                      <a:rPr lang="pt-BR" altLang="zh-CN" sz="1200" b="1" i="1">
                        <a:solidFill>
                          <a:schemeClr val="accent6">
                            <a:lumMod val="50000"/>
                          </a:schemeClr>
                        </a:solidFill>
                        <a:latin typeface="Cambria Math" panose="02040503050406030204" pitchFamily="18" charset="0"/>
                      </a:rPr>
                      <m:t>𝟎</m:t>
                    </m:r>
                  </m:oMath>
                </a14:m>
                <a:endParaRPr lang="zh-CN" altLang="en-US" sz="1200"/>
              </a:p>
            </p:txBody>
          </p:sp>
        </mc:Choice>
        <mc:Fallback xmlns="">
          <p:sp>
            <p:nvSpPr>
              <p:cNvPr id="20" name="文本框 19">
                <a:extLst>
                  <a:ext uri="{FF2B5EF4-FFF2-40B4-BE49-F238E27FC236}">
                    <a16:creationId xmlns:a16="http://schemas.microsoft.com/office/drawing/2014/main" id="{303AA30E-1F7C-443A-8BE5-C20BF4154959}"/>
                  </a:ext>
                </a:extLst>
              </p:cNvPr>
              <p:cNvSpPr txBox="1">
                <a:spLocks noRot="1" noChangeAspect="1" noMove="1" noResize="1" noEditPoints="1" noAdjustHandles="1" noChangeArrowheads="1" noChangeShapeType="1" noTextEdit="1"/>
              </p:cNvSpPr>
              <p:nvPr/>
            </p:nvSpPr>
            <p:spPr>
              <a:xfrm>
                <a:off x="6304378" y="3826865"/>
                <a:ext cx="2411368" cy="369332"/>
              </a:xfrm>
              <a:prstGeom prst="rect">
                <a:avLst/>
              </a:prstGeom>
              <a:blipFill>
                <a:blip r:embed="rId6"/>
                <a:stretch>
                  <a:fillRect t="-11667" b="-18333"/>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D36B638-4148-41F0-A673-C40D9B1A2355}"/>
              </a:ext>
            </a:extLst>
          </p:cNvPr>
          <p:cNvSpPr txBox="1"/>
          <p:nvPr/>
        </p:nvSpPr>
        <p:spPr>
          <a:xfrm>
            <a:off x="5551714" y="2638155"/>
            <a:ext cx="3241093" cy="276999"/>
          </a:xfrm>
          <a:prstGeom prst="rect">
            <a:avLst/>
          </a:prstGeom>
          <a:solidFill>
            <a:schemeClr val="accent2">
              <a:lumMod val="20000"/>
              <a:lumOff val="80000"/>
            </a:schemeClr>
          </a:solidFill>
        </p:spPr>
        <p:txBody>
          <a:bodyPr wrap="square" rtlCol="0">
            <a:spAutoFit/>
          </a:bodyPr>
          <a:lstStyle/>
          <a:p>
            <a:r>
              <a:rPr lang="zh-CN" altLang="en-US" sz="1200" b="1">
                <a:solidFill>
                  <a:srgbClr val="C00000"/>
                </a:solidFill>
              </a:rPr>
              <a:t>同是全称量词或同是存在量词可交换量词顺序</a:t>
            </a:r>
          </a:p>
        </p:txBody>
      </p:sp>
    </p:spTree>
    <p:extLst>
      <p:ext uri="{BB962C8B-B14F-4D97-AF65-F5344CB8AC3E}">
        <p14:creationId xmlns:p14="http://schemas.microsoft.com/office/powerpoint/2010/main" val="35744794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TotalTime>
  <Words>3998</Words>
  <Application>Microsoft Office PowerPoint</Application>
  <PresentationFormat>全屏显示(16:9)</PresentationFormat>
  <Paragraphs>332</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仿宋</vt:lpstr>
      <vt:lpstr>黑体</vt:lpstr>
      <vt:lpstr>华文新魏</vt:lpstr>
      <vt:lpstr>楷体</vt:lpstr>
      <vt:lpstr>宋体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57</cp:revision>
  <dcterms:created xsi:type="dcterms:W3CDTF">2022-01-01T06:39:40Z</dcterms:created>
  <dcterms:modified xsi:type="dcterms:W3CDTF">2023-03-30T08:15:50Z</dcterms:modified>
</cp:coreProperties>
</file>