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83" r:id="rId5"/>
    <p:sldId id="289" r:id="rId6"/>
    <p:sldId id="284" r:id="rId7"/>
    <p:sldId id="285" r:id="rId8"/>
    <p:sldId id="290" r:id="rId9"/>
    <p:sldId id="286" r:id="rId10"/>
    <p:sldId id="287" r:id="rId11"/>
    <p:sldId id="288" r:id="rId12"/>
    <p:sldId id="292" r:id="rId13"/>
    <p:sldId id="291" r:id="rId14"/>
    <p:sldId id="299" r:id="rId15"/>
    <p:sldId id="293" r:id="rId16"/>
    <p:sldId id="300" r:id="rId17"/>
    <p:sldId id="301" r:id="rId18"/>
    <p:sldId id="294" r:id="rId19"/>
    <p:sldId id="302" r:id="rId20"/>
    <p:sldId id="303" r:id="rId21"/>
    <p:sldId id="304" r:id="rId22"/>
    <p:sldId id="305" r:id="rId23"/>
    <p:sldId id="306" r:id="rId24"/>
    <p:sldId id="307" r:id="rId25"/>
    <p:sldId id="310" r:id="rId26"/>
    <p:sldId id="311" r:id="rId27"/>
    <p:sldId id="312" r:id="rId28"/>
    <p:sldId id="313" r:id="rId29"/>
    <p:sldId id="324" r:id="rId30"/>
    <p:sldId id="314" r:id="rId31"/>
    <p:sldId id="316" r:id="rId32"/>
    <p:sldId id="295" r:id="rId33"/>
    <p:sldId id="315" r:id="rId34"/>
    <p:sldId id="317" r:id="rId35"/>
    <p:sldId id="318" r:id="rId36"/>
    <p:sldId id="319" r:id="rId37"/>
    <p:sldId id="320" r:id="rId38"/>
    <p:sldId id="321" r:id="rId39"/>
    <p:sldId id="296" r:id="rId40"/>
    <p:sldId id="297" r:id="rId41"/>
    <p:sldId id="298" r:id="rId42"/>
    <p:sldId id="308" r:id="rId43"/>
    <p:sldId id="325" r:id="rId44"/>
    <p:sldId id="309" r:id="rId45"/>
    <p:sldId id="322" r:id="rId46"/>
    <p:sldId id="326" r:id="rId47"/>
    <p:sldId id="327" r:id="rId48"/>
    <p:sldId id="272" r:id="rId49"/>
    <p:sldId id="280" r:id="rId50"/>
    <p:sldId id="262" r:id="rId5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1" d="100"/>
          <a:sy n="201" d="100"/>
        </p:scale>
        <p:origin x="6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4265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533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8514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5916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2023/04/04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100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2023/04/04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0736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2023/04/04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745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2023/04/04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02634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2023/04/04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966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2023/04/04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578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2023/04/04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953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2023/04/04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3786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5" Type="http://schemas.openxmlformats.org/officeDocument/2006/relationships/image" Target="../media/image410.png"/><Relationship Id="rId4" Type="http://schemas.openxmlformats.org/officeDocument/2006/relationships/image" Target="../media/image7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4" Type="http://schemas.openxmlformats.org/officeDocument/2006/relationships/image" Target="../media/image77.png"/></Relationships>
</file>

<file path=ppt/slides/_rels/slide14.xml.rels><?xml version="1.0" encoding="UTF-8" standalone="yes"?>
<Relationships xmlns="http://schemas.openxmlformats.org/package/2006/relationships"><Relationship Id="rId3" Type="http://schemas.openxmlformats.org/officeDocument/2006/relationships/image" Target="../media/image510.png"/><Relationship Id="rId1" Type="http://schemas.openxmlformats.org/officeDocument/2006/relationships/slideLayout" Target="../slideLayouts/slideLayout1.xml"/><Relationship Id="rId5" Type="http://schemas.openxmlformats.org/officeDocument/2006/relationships/image" Target="../media/image78.png"/><Relationship Id="rId4" Type="http://schemas.openxmlformats.org/officeDocument/2006/relationships/image" Target="../media/image610.png"/></Relationships>
</file>

<file path=ppt/slides/_rels/slide15.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6.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56.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image" Target="../media/image86.png"/><Relationship Id="rId16" Type="http://schemas.openxmlformats.org/officeDocument/2006/relationships/image" Target="../media/image97.png"/><Relationship Id="rId1" Type="http://schemas.openxmlformats.org/officeDocument/2006/relationships/slideLayout" Target="../slideLayouts/slideLayout1.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67.png"/><Relationship Id="rId15" Type="http://schemas.openxmlformats.org/officeDocument/2006/relationships/image" Target="../media/image96.png"/><Relationship Id="rId10" Type="http://schemas.openxmlformats.org/officeDocument/2006/relationships/image" Target="../media/image91.png"/><Relationship Id="rId4" Type="http://schemas.openxmlformats.org/officeDocument/2006/relationships/image" Target="../media/image57.png"/><Relationship Id="rId9" Type="http://schemas.openxmlformats.org/officeDocument/2006/relationships/image" Target="../media/image90.png"/><Relationship Id="rId14" Type="http://schemas.openxmlformats.org/officeDocument/2006/relationships/image" Target="../media/image95.png"/></Relationships>
</file>

<file path=ppt/slides/_rels/slide17.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1.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1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1.xml"/><Relationship Id="rId4" Type="http://schemas.openxmlformats.org/officeDocument/2006/relationships/image" Target="../media/image107.png"/></Relationships>
</file>

<file path=ppt/slides/_rels/slide19.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1.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image" Target="../media/image111.png"/><Relationship Id="rId1" Type="http://schemas.openxmlformats.org/officeDocument/2006/relationships/slideLayout" Target="../slideLayouts/slideLayout1.xml"/><Relationship Id="rId6" Type="http://schemas.openxmlformats.org/officeDocument/2006/relationships/image" Target="../media/image115.png"/><Relationship Id="rId11" Type="http://schemas.openxmlformats.org/officeDocument/2006/relationships/image" Target="../media/image120.png"/><Relationship Id="rId5" Type="http://schemas.openxmlformats.org/officeDocument/2006/relationships/image" Target="../media/image114.png"/><Relationship Id="rId10" Type="http://schemas.openxmlformats.org/officeDocument/2006/relationships/image" Target="../media/image119.png"/><Relationship Id="rId4" Type="http://schemas.openxmlformats.org/officeDocument/2006/relationships/image" Target="../media/image113.png"/><Relationship Id="rId9" Type="http://schemas.openxmlformats.org/officeDocument/2006/relationships/image" Target="../media/image118.png"/></Relationships>
</file>

<file path=ppt/slides/_rels/slide21.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image" Target="../media/image122.png"/><Relationship Id="rId7" Type="http://schemas.openxmlformats.org/officeDocument/2006/relationships/image" Target="../media/image124.png"/><Relationship Id="rId2"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23.png"/><Relationship Id="rId5" Type="http://schemas.openxmlformats.org/officeDocument/2006/relationships/image" Target="../media/image82.png"/><Relationship Id="rId4" Type="http://schemas.openxmlformats.org/officeDocument/2006/relationships/image" Target="../media/image81.png"/></Relationships>
</file>

<file path=ppt/slides/_rels/slide22.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26.png"/><Relationship Id="rId16" Type="http://schemas.openxmlformats.org/officeDocument/2006/relationships/image" Target="../media/image140.png"/><Relationship Id="rId1" Type="http://schemas.openxmlformats.org/officeDocument/2006/relationships/slideLayout" Target="../slideLayouts/slideLayout1.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5" Type="http://schemas.openxmlformats.org/officeDocument/2006/relationships/image" Target="../media/image13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23.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image" Target="../media/image152.png"/><Relationship Id="rId18" Type="http://schemas.openxmlformats.org/officeDocument/2006/relationships/image" Target="../media/image157.png"/><Relationship Id="rId3" Type="http://schemas.openxmlformats.org/officeDocument/2006/relationships/image" Target="../media/image142.png"/><Relationship Id="rId21" Type="http://schemas.openxmlformats.org/officeDocument/2006/relationships/image" Target="../media/image160.png"/><Relationship Id="rId7" Type="http://schemas.openxmlformats.org/officeDocument/2006/relationships/image" Target="../media/image146.png"/><Relationship Id="rId12" Type="http://schemas.openxmlformats.org/officeDocument/2006/relationships/image" Target="../media/image151.png"/><Relationship Id="rId17" Type="http://schemas.openxmlformats.org/officeDocument/2006/relationships/image" Target="../media/image156.png"/><Relationship Id="rId2" Type="http://schemas.openxmlformats.org/officeDocument/2006/relationships/image" Target="../media/image141.png"/><Relationship Id="rId16" Type="http://schemas.openxmlformats.org/officeDocument/2006/relationships/image" Target="../media/image155.png"/><Relationship Id="rId20" Type="http://schemas.openxmlformats.org/officeDocument/2006/relationships/image" Target="../media/image159.png"/><Relationship Id="rId1" Type="http://schemas.openxmlformats.org/officeDocument/2006/relationships/slideLayout" Target="../slideLayouts/slideLayout1.xml"/><Relationship Id="rId6" Type="http://schemas.openxmlformats.org/officeDocument/2006/relationships/image" Target="../media/image145.png"/><Relationship Id="rId11" Type="http://schemas.openxmlformats.org/officeDocument/2006/relationships/image" Target="../media/image150.png"/><Relationship Id="rId24" Type="http://schemas.openxmlformats.org/officeDocument/2006/relationships/image" Target="../media/image163.png"/><Relationship Id="rId5" Type="http://schemas.openxmlformats.org/officeDocument/2006/relationships/image" Target="../media/image144.png"/><Relationship Id="rId15" Type="http://schemas.openxmlformats.org/officeDocument/2006/relationships/image" Target="../media/image154.png"/><Relationship Id="rId23" Type="http://schemas.openxmlformats.org/officeDocument/2006/relationships/image" Target="../media/image162.png"/><Relationship Id="rId10" Type="http://schemas.openxmlformats.org/officeDocument/2006/relationships/image" Target="../media/image149.png"/><Relationship Id="rId19" Type="http://schemas.openxmlformats.org/officeDocument/2006/relationships/image" Target="../media/image158.png"/><Relationship Id="rId4" Type="http://schemas.openxmlformats.org/officeDocument/2006/relationships/image" Target="../media/image143.png"/><Relationship Id="rId9" Type="http://schemas.openxmlformats.org/officeDocument/2006/relationships/image" Target="../media/image148.png"/><Relationship Id="rId14" Type="http://schemas.openxmlformats.org/officeDocument/2006/relationships/image" Target="../media/image153.png"/><Relationship Id="rId22" Type="http://schemas.openxmlformats.org/officeDocument/2006/relationships/image" Target="../media/image16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810.png"/><Relationship Id="rId3" Type="http://schemas.openxmlformats.org/officeDocument/2006/relationships/image" Target="../media/image310.png"/><Relationship Id="rId7" Type="http://schemas.openxmlformats.org/officeDocument/2006/relationships/image" Target="../media/image710.png"/><Relationship Id="rId12" Type="http://schemas.openxmlformats.org/officeDocument/2006/relationships/image" Target="../media/image1210.png"/><Relationship Id="rId2" Type="http://schemas.openxmlformats.org/officeDocument/2006/relationships/image" Target="../media/image164.png"/><Relationship Id="rId1" Type="http://schemas.openxmlformats.org/officeDocument/2006/relationships/slideLayout" Target="../slideLayouts/slideLayout1.xml"/><Relationship Id="rId6" Type="http://schemas.openxmlformats.org/officeDocument/2006/relationships/image" Target="../media/image611.png"/><Relationship Id="rId11" Type="http://schemas.openxmlformats.org/officeDocument/2006/relationships/image" Target="../media/image1110.png"/><Relationship Id="rId5" Type="http://schemas.openxmlformats.org/officeDocument/2006/relationships/image" Target="../media/image511.png"/><Relationship Id="rId10" Type="http://schemas.openxmlformats.org/officeDocument/2006/relationships/image" Target="../media/image1010.png"/><Relationship Id="rId4" Type="http://schemas.openxmlformats.org/officeDocument/2006/relationships/image" Target="../media/image411.png"/><Relationship Id="rId9" Type="http://schemas.openxmlformats.org/officeDocument/2006/relationships/image" Target="../media/image910.png"/></Relationships>
</file>

<file path=ppt/slides/_rels/slide26.xml.rels><?xml version="1.0" encoding="UTF-8" standalone="yes"?>
<Relationships xmlns="http://schemas.openxmlformats.org/package/2006/relationships"><Relationship Id="rId8" Type="http://schemas.openxmlformats.org/officeDocument/2006/relationships/image" Target="../media/image171.png"/><Relationship Id="rId3" Type="http://schemas.openxmlformats.org/officeDocument/2006/relationships/image" Target="../media/image166.png"/><Relationship Id="rId7" Type="http://schemas.openxmlformats.org/officeDocument/2006/relationships/image" Target="../media/image170.png"/><Relationship Id="rId2" Type="http://schemas.openxmlformats.org/officeDocument/2006/relationships/image" Target="../media/image165.png"/><Relationship Id="rId1" Type="http://schemas.openxmlformats.org/officeDocument/2006/relationships/slideLayout" Target="../slideLayouts/slideLayout1.xml"/><Relationship Id="rId6" Type="http://schemas.openxmlformats.org/officeDocument/2006/relationships/image" Target="../media/image169.png"/><Relationship Id="rId5" Type="http://schemas.openxmlformats.org/officeDocument/2006/relationships/image" Target="../media/image168.png"/><Relationship Id="rId10" Type="http://schemas.openxmlformats.org/officeDocument/2006/relationships/image" Target="../media/image173.png"/><Relationship Id="rId4" Type="http://schemas.openxmlformats.org/officeDocument/2006/relationships/image" Target="../media/image167.png"/><Relationship Id="rId9" Type="http://schemas.openxmlformats.org/officeDocument/2006/relationships/image" Target="../media/image172.png"/></Relationships>
</file>

<file path=ppt/slides/_rels/slide27.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75.png"/><Relationship Id="rId7" Type="http://schemas.openxmlformats.org/officeDocument/2006/relationships/image" Target="../media/image179.png"/><Relationship Id="rId2" Type="http://schemas.openxmlformats.org/officeDocument/2006/relationships/image" Target="../media/image174.png"/><Relationship Id="rId1" Type="http://schemas.openxmlformats.org/officeDocument/2006/relationships/slideLayout" Target="../slideLayouts/slideLayout1.xml"/><Relationship Id="rId6" Type="http://schemas.openxmlformats.org/officeDocument/2006/relationships/image" Target="../media/image178.png"/><Relationship Id="rId5" Type="http://schemas.openxmlformats.org/officeDocument/2006/relationships/image" Target="../media/image177.png"/><Relationship Id="rId10" Type="http://schemas.openxmlformats.org/officeDocument/2006/relationships/image" Target="../media/image182.png"/><Relationship Id="rId4" Type="http://schemas.openxmlformats.org/officeDocument/2006/relationships/image" Target="../media/image176.png"/><Relationship Id="rId9" Type="http://schemas.openxmlformats.org/officeDocument/2006/relationships/image" Target="../media/image181.png"/></Relationships>
</file>

<file path=ppt/slides/_rels/slide28.xml.rels><?xml version="1.0" encoding="UTF-8" standalone="yes"?>
<Relationships xmlns="http://schemas.openxmlformats.org/package/2006/relationships"><Relationship Id="rId8" Type="http://schemas.openxmlformats.org/officeDocument/2006/relationships/image" Target="../media/image189.png"/><Relationship Id="rId3" Type="http://schemas.openxmlformats.org/officeDocument/2006/relationships/image" Target="../media/image184.png"/><Relationship Id="rId7" Type="http://schemas.openxmlformats.org/officeDocument/2006/relationships/image" Target="../media/image188.png"/><Relationship Id="rId2" Type="http://schemas.openxmlformats.org/officeDocument/2006/relationships/image" Target="../media/image183.png"/><Relationship Id="rId1" Type="http://schemas.openxmlformats.org/officeDocument/2006/relationships/slideLayout" Target="../slideLayouts/slideLayout1.xml"/><Relationship Id="rId6" Type="http://schemas.openxmlformats.org/officeDocument/2006/relationships/image" Target="../media/image187.png"/><Relationship Id="rId5" Type="http://schemas.openxmlformats.org/officeDocument/2006/relationships/image" Target="../media/image186.png"/><Relationship Id="rId10" Type="http://schemas.openxmlformats.org/officeDocument/2006/relationships/image" Target="../media/image191.png"/><Relationship Id="rId4" Type="http://schemas.openxmlformats.org/officeDocument/2006/relationships/image" Target="../media/image185.png"/><Relationship Id="rId9" Type="http://schemas.openxmlformats.org/officeDocument/2006/relationships/image" Target="../media/image190.png"/></Relationships>
</file>

<file path=ppt/slides/_rels/slide29.xml.rels><?xml version="1.0" encoding="UTF-8" standalone="yes"?>
<Relationships xmlns="http://schemas.openxmlformats.org/package/2006/relationships"><Relationship Id="rId8" Type="http://schemas.openxmlformats.org/officeDocument/2006/relationships/image" Target="../media/image198.png"/><Relationship Id="rId13" Type="http://schemas.openxmlformats.org/officeDocument/2006/relationships/image" Target="../media/image203.png"/><Relationship Id="rId3" Type="http://schemas.openxmlformats.org/officeDocument/2006/relationships/image" Target="../media/image193.png"/><Relationship Id="rId7" Type="http://schemas.openxmlformats.org/officeDocument/2006/relationships/image" Target="../media/image197.png"/><Relationship Id="rId12" Type="http://schemas.openxmlformats.org/officeDocument/2006/relationships/image" Target="../media/image202.png"/><Relationship Id="rId2" Type="http://schemas.openxmlformats.org/officeDocument/2006/relationships/image" Target="../media/image192.png"/><Relationship Id="rId1" Type="http://schemas.openxmlformats.org/officeDocument/2006/relationships/slideLayout" Target="../slideLayouts/slideLayout1.xml"/><Relationship Id="rId6" Type="http://schemas.openxmlformats.org/officeDocument/2006/relationships/image" Target="../media/image196.png"/><Relationship Id="rId11" Type="http://schemas.openxmlformats.org/officeDocument/2006/relationships/image" Target="../media/image201.png"/><Relationship Id="rId5" Type="http://schemas.openxmlformats.org/officeDocument/2006/relationships/image" Target="../media/image195.png"/><Relationship Id="rId10" Type="http://schemas.openxmlformats.org/officeDocument/2006/relationships/image" Target="../media/image200.png"/><Relationship Id="rId4" Type="http://schemas.openxmlformats.org/officeDocument/2006/relationships/image" Target="../media/image194.png"/><Relationship Id="rId9" Type="http://schemas.openxmlformats.org/officeDocument/2006/relationships/image" Target="../media/image199.png"/><Relationship Id="rId14" Type="http://schemas.openxmlformats.org/officeDocument/2006/relationships/image" Target="../media/image2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980.png"/><Relationship Id="rId3" Type="http://schemas.openxmlformats.org/officeDocument/2006/relationships/image" Target="../media/image1930.png"/><Relationship Id="rId7" Type="http://schemas.openxmlformats.org/officeDocument/2006/relationships/image" Target="../media/image1970.png"/><Relationship Id="rId12" Type="http://schemas.openxmlformats.org/officeDocument/2006/relationships/image" Target="../media/image2020.png"/><Relationship Id="rId2" Type="http://schemas.openxmlformats.org/officeDocument/2006/relationships/image" Target="../media/image1920.png"/><Relationship Id="rId1" Type="http://schemas.openxmlformats.org/officeDocument/2006/relationships/slideLayout" Target="../slideLayouts/slideLayout1.xml"/><Relationship Id="rId6" Type="http://schemas.openxmlformats.org/officeDocument/2006/relationships/image" Target="../media/image1960.png"/><Relationship Id="rId11" Type="http://schemas.openxmlformats.org/officeDocument/2006/relationships/image" Target="../media/image2010.png"/><Relationship Id="rId5" Type="http://schemas.openxmlformats.org/officeDocument/2006/relationships/image" Target="../media/image1950.png"/><Relationship Id="rId10" Type="http://schemas.openxmlformats.org/officeDocument/2006/relationships/image" Target="../media/image2000.png"/><Relationship Id="rId4" Type="http://schemas.openxmlformats.org/officeDocument/2006/relationships/image" Target="../media/image1940.png"/><Relationship Id="rId9" Type="http://schemas.openxmlformats.org/officeDocument/2006/relationships/image" Target="../media/image1990.png"/></Relationships>
</file>

<file path=ppt/slides/_rels/slide31.xml.rels><?xml version="1.0" encoding="UTF-8" standalone="yes"?>
<Relationships xmlns="http://schemas.openxmlformats.org/package/2006/relationships"><Relationship Id="rId2" Type="http://schemas.openxmlformats.org/officeDocument/2006/relationships/image" Target="../media/image203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040.png"/><Relationship Id="rId2" Type="http://schemas.openxmlformats.org/officeDocument/2006/relationships/image" Target="../media/image2030.png"/><Relationship Id="rId1" Type="http://schemas.openxmlformats.org/officeDocument/2006/relationships/slideLayout" Target="../slideLayouts/slideLayout1.xml"/><Relationship Id="rId4" Type="http://schemas.openxmlformats.org/officeDocument/2006/relationships/image" Target="../media/image205.png"/></Relationships>
</file>

<file path=ppt/slides/_rels/slide33.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image" Target="../media/image2030.png"/><Relationship Id="rId1" Type="http://schemas.openxmlformats.org/officeDocument/2006/relationships/slideLayout" Target="../slideLayouts/slideLayout1.xml"/><Relationship Id="rId4" Type="http://schemas.openxmlformats.org/officeDocument/2006/relationships/image" Target="../media/image207.png"/></Relationships>
</file>

<file path=ppt/slides/_rels/slide34.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8.png"/><Relationship Id="rId1" Type="http://schemas.openxmlformats.org/officeDocument/2006/relationships/slideLayout" Target="../slideLayouts/slideLayout1.xml"/><Relationship Id="rId5" Type="http://schemas.openxmlformats.org/officeDocument/2006/relationships/image" Target="../media/image209.png"/><Relationship Id="rId4" Type="http://schemas.openxmlformats.org/officeDocument/2006/relationships/image" Target="../media/image211.png"/></Relationships>
</file>

<file path=ppt/slides/_rels/slide36.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12.png"/><Relationship Id="rId1" Type="http://schemas.openxmlformats.org/officeDocument/2006/relationships/slideLayout" Target="../slideLayouts/slideLayout1.xml"/><Relationship Id="rId5" Type="http://schemas.openxmlformats.org/officeDocument/2006/relationships/image" Target="../media/image215.png"/><Relationship Id="rId4" Type="http://schemas.openxmlformats.org/officeDocument/2006/relationships/image" Target="../media/image214.png"/></Relationships>
</file>

<file path=ppt/slides/_rels/slide37.xml.rels><?xml version="1.0" encoding="UTF-8" standalone="yes"?>
<Relationships xmlns="http://schemas.openxmlformats.org/package/2006/relationships"><Relationship Id="rId3" Type="http://schemas.openxmlformats.org/officeDocument/2006/relationships/image" Target="../media/image217.png"/><Relationship Id="rId2" Type="http://schemas.openxmlformats.org/officeDocument/2006/relationships/image" Target="../media/image216.png"/><Relationship Id="rId1" Type="http://schemas.openxmlformats.org/officeDocument/2006/relationships/slideLayout" Target="../slideLayouts/slideLayout1.xml"/><Relationship Id="rId4" Type="http://schemas.openxmlformats.org/officeDocument/2006/relationships/image" Target="../media/image218.png"/></Relationships>
</file>

<file path=ppt/slides/_rels/slide3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1.xml"/><Relationship Id="rId4" Type="http://schemas.openxmlformats.org/officeDocument/2006/relationships/image" Target="../media/image2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225.png"/><Relationship Id="rId13" Type="http://schemas.openxmlformats.org/officeDocument/2006/relationships/image" Target="../media/image229.png"/><Relationship Id="rId7" Type="http://schemas.openxmlformats.org/officeDocument/2006/relationships/image" Target="../media/image1030.png"/><Relationship Id="rId12" Type="http://schemas.openxmlformats.org/officeDocument/2006/relationships/image" Target="../media/image228.png"/><Relationship Id="rId2" Type="http://schemas.openxmlformats.org/officeDocument/2006/relationships/image" Target="../media/image222.png"/><Relationship Id="rId1" Type="http://schemas.openxmlformats.org/officeDocument/2006/relationships/slideLayout" Target="../slideLayouts/slideLayout1.xml"/><Relationship Id="rId6" Type="http://schemas.openxmlformats.org/officeDocument/2006/relationships/image" Target="../media/image224.png"/><Relationship Id="rId11" Type="http://schemas.openxmlformats.org/officeDocument/2006/relationships/image" Target="../media/image227.png"/><Relationship Id="rId5" Type="http://schemas.openxmlformats.org/officeDocument/2006/relationships/image" Target="../media/image223.png"/><Relationship Id="rId10" Type="http://schemas.openxmlformats.org/officeDocument/2006/relationships/image" Target="../media/image1060.png"/><Relationship Id="rId4" Type="http://schemas.openxmlformats.org/officeDocument/2006/relationships/image" Target="../media/image1000.png"/><Relationship Id="rId9" Type="http://schemas.openxmlformats.org/officeDocument/2006/relationships/image" Target="../media/image226.png"/></Relationships>
</file>

<file path=ppt/slides/_rels/slide41.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1180.png"/><Relationship Id="rId13" Type="http://schemas.openxmlformats.org/officeDocument/2006/relationships/image" Target="../media/image235.png"/><Relationship Id="rId3" Type="http://schemas.openxmlformats.org/officeDocument/2006/relationships/image" Target="../media/image232.png"/><Relationship Id="rId12" Type="http://schemas.openxmlformats.org/officeDocument/2006/relationships/image" Target="../media/image1220.png"/><Relationship Id="rId2" Type="http://schemas.openxmlformats.org/officeDocument/2006/relationships/image" Target="../media/image231.png"/><Relationship Id="rId16" Type="http://schemas.openxmlformats.org/officeDocument/2006/relationships/image" Target="../media/image236.png"/><Relationship Id="rId1" Type="http://schemas.openxmlformats.org/officeDocument/2006/relationships/slideLayout" Target="../slideLayouts/slideLayout1.xml"/><Relationship Id="rId6" Type="http://schemas.openxmlformats.org/officeDocument/2006/relationships/image" Target="../media/image233.png"/><Relationship Id="rId5" Type="http://schemas.openxmlformats.org/officeDocument/2006/relationships/image" Target="../media/image1150.png"/><Relationship Id="rId15" Type="http://schemas.openxmlformats.org/officeDocument/2006/relationships/image" Target="../media/image1250.png"/><Relationship Id="rId9" Type="http://schemas.openxmlformats.org/officeDocument/2006/relationships/image" Target="../media/image234.png"/></Relationships>
</file>

<file path=ppt/slides/_rels/slide43.xml.rels><?xml version="1.0" encoding="UTF-8" standalone="yes"?>
<Relationships xmlns="http://schemas.openxmlformats.org/package/2006/relationships"><Relationship Id="rId8" Type="http://schemas.openxmlformats.org/officeDocument/2006/relationships/image" Target="../media/image1180.png"/><Relationship Id="rId13" Type="http://schemas.openxmlformats.org/officeDocument/2006/relationships/image" Target="../media/image242.png"/><Relationship Id="rId3" Type="http://schemas.openxmlformats.org/officeDocument/2006/relationships/image" Target="../media/image232.png"/><Relationship Id="rId7" Type="http://schemas.openxmlformats.org/officeDocument/2006/relationships/image" Target="../media/image238.png"/><Relationship Id="rId12" Type="http://schemas.openxmlformats.org/officeDocument/2006/relationships/image" Target="../media/image1220.png"/><Relationship Id="rId2" Type="http://schemas.openxmlformats.org/officeDocument/2006/relationships/image" Target="../media/image231.png"/><Relationship Id="rId16" Type="http://schemas.openxmlformats.org/officeDocument/2006/relationships/image" Target="../media/image236.png"/><Relationship Id="rId1" Type="http://schemas.openxmlformats.org/officeDocument/2006/relationships/slideLayout" Target="../slideLayouts/slideLayout1.xml"/><Relationship Id="rId6" Type="http://schemas.openxmlformats.org/officeDocument/2006/relationships/image" Target="../media/image237.png"/><Relationship Id="rId11" Type="http://schemas.openxmlformats.org/officeDocument/2006/relationships/image" Target="../media/image241.png"/><Relationship Id="rId5" Type="http://schemas.openxmlformats.org/officeDocument/2006/relationships/image" Target="../media/image1150.png"/><Relationship Id="rId15" Type="http://schemas.openxmlformats.org/officeDocument/2006/relationships/image" Target="../media/image1250.png"/><Relationship Id="rId10" Type="http://schemas.openxmlformats.org/officeDocument/2006/relationships/image" Target="../media/image240.png"/><Relationship Id="rId9" Type="http://schemas.openxmlformats.org/officeDocument/2006/relationships/image" Target="../media/image239.png"/><Relationship Id="rId14" Type="http://schemas.openxmlformats.org/officeDocument/2006/relationships/image" Target="../media/image243.png"/></Relationships>
</file>

<file path=ppt/slides/_rels/slide44.xml.rels><?xml version="1.0" encoding="UTF-8" standalone="yes"?>
<Relationships xmlns="http://schemas.openxmlformats.org/package/2006/relationships"><Relationship Id="rId8" Type="http://schemas.openxmlformats.org/officeDocument/2006/relationships/image" Target="../media/image249.png"/><Relationship Id="rId3" Type="http://schemas.openxmlformats.org/officeDocument/2006/relationships/image" Target="../media/image244.png"/><Relationship Id="rId7" Type="http://schemas.openxmlformats.org/officeDocument/2006/relationships/image" Target="../media/image248.png"/><Relationship Id="rId2" Type="http://schemas.openxmlformats.org/officeDocument/2006/relationships/image" Target="../media/image231.png"/><Relationship Id="rId1" Type="http://schemas.openxmlformats.org/officeDocument/2006/relationships/slideLayout" Target="../slideLayouts/slideLayout1.xml"/><Relationship Id="rId6" Type="http://schemas.openxmlformats.org/officeDocument/2006/relationships/image" Target="../media/image247.png"/><Relationship Id="rId5" Type="http://schemas.openxmlformats.org/officeDocument/2006/relationships/image" Target="../media/image246.png"/><Relationship Id="rId4" Type="http://schemas.openxmlformats.org/officeDocument/2006/relationships/image" Target="../media/image245.png"/></Relationships>
</file>

<file path=ppt/slides/_rels/slide45.xml.rels><?xml version="1.0" encoding="UTF-8" standalone="yes"?>
<Relationships xmlns="http://schemas.openxmlformats.org/package/2006/relationships"><Relationship Id="rId8" Type="http://schemas.openxmlformats.org/officeDocument/2006/relationships/image" Target="../media/image252.png"/><Relationship Id="rId7" Type="http://schemas.openxmlformats.org/officeDocument/2006/relationships/image" Target="../media/image1340.png"/><Relationship Id="rId12" Type="http://schemas.openxmlformats.org/officeDocument/2006/relationships/image" Target="../media/image253.png"/><Relationship Id="rId2" Type="http://schemas.openxmlformats.org/officeDocument/2006/relationships/image" Target="../media/image250.png"/><Relationship Id="rId1" Type="http://schemas.openxmlformats.org/officeDocument/2006/relationships/slideLayout" Target="../slideLayouts/slideLayout1.xml"/><Relationship Id="rId11" Type="http://schemas.openxmlformats.org/officeDocument/2006/relationships/image" Target="../media/image1380.png"/><Relationship Id="rId5" Type="http://schemas.openxmlformats.org/officeDocument/2006/relationships/image" Target="../media/image251.png"/><Relationship Id="rId4" Type="http://schemas.openxmlformats.org/officeDocument/2006/relationships/image" Target="../media/image1310.png"/></Relationships>
</file>

<file path=ppt/slides/_rels/slide46.xml.rels><?xml version="1.0" encoding="UTF-8" standalone="yes"?>
<Relationships xmlns="http://schemas.openxmlformats.org/package/2006/relationships"><Relationship Id="rId8" Type="http://schemas.openxmlformats.org/officeDocument/2006/relationships/image" Target="../media/image1350.png"/><Relationship Id="rId13" Type="http://schemas.openxmlformats.org/officeDocument/2006/relationships/image" Target="../media/image256.png"/><Relationship Id="rId7" Type="http://schemas.openxmlformats.org/officeDocument/2006/relationships/image" Target="../media/image1340.png"/><Relationship Id="rId12" Type="http://schemas.openxmlformats.org/officeDocument/2006/relationships/image" Target="../media/image1390.png"/><Relationship Id="rId2" Type="http://schemas.openxmlformats.org/officeDocument/2006/relationships/image" Target="../media/image250.png"/><Relationship Id="rId1" Type="http://schemas.openxmlformats.org/officeDocument/2006/relationships/slideLayout" Target="../slideLayouts/slideLayout1.xml"/><Relationship Id="rId6" Type="http://schemas.openxmlformats.org/officeDocument/2006/relationships/image" Target="../media/image254.png"/><Relationship Id="rId11" Type="http://schemas.openxmlformats.org/officeDocument/2006/relationships/image" Target="../media/image1380.png"/><Relationship Id="rId5" Type="http://schemas.openxmlformats.org/officeDocument/2006/relationships/image" Target="../media/image1320.png"/><Relationship Id="rId10" Type="http://schemas.openxmlformats.org/officeDocument/2006/relationships/image" Target="../media/image1370.png"/><Relationship Id="rId4" Type="http://schemas.openxmlformats.org/officeDocument/2006/relationships/image" Target="../media/image1310.png"/><Relationship Id="rId9" Type="http://schemas.openxmlformats.org/officeDocument/2006/relationships/image" Target="../media/image255.png"/></Relationships>
</file>

<file path=ppt/slides/_rels/slide47.xml.rels><?xml version="1.0" encoding="UTF-8" standalone="yes"?>
<Relationships xmlns="http://schemas.openxmlformats.org/package/2006/relationships"><Relationship Id="rId3" Type="http://schemas.openxmlformats.org/officeDocument/2006/relationships/image" Target="../media/image258.png"/><Relationship Id="rId2" Type="http://schemas.openxmlformats.org/officeDocument/2006/relationships/image" Target="../media/image257.png"/><Relationship Id="rId1" Type="http://schemas.openxmlformats.org/officeDocument/2006/relationships/slideLayout" Target="../slideLayouts/slideLayout1.xml"/><Relationship Id="rId4" Type="http://schemas.openxmlformats.org/officeDocument/2006/relationships/image" Target="../media/image2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image" Target="../media/image260.png"/><Relationship Id="rId1" Type="http://schemas.openxmlformats.org/officeDocument/2006/relationships/slideLayout" Target="../slideLayouts/slideLayout1.xml"/><Relationship Id="rId6" Type="http://schemas.openxmlformats.org/officeDocument/2006/relationships/image" Target="../media/image264.png"/><Relationship Id="rId5" Type="http://schemas.openxmlformats.org/officeDocument/2006/relationships/image" Target="../media/image263.png"/><Relationship Id="rId4" Type="http://schemas.openxmlformats.org/officeDocument/2006/relationships/image" Target="../media/image26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610.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34.png"/><Relationship Id="rId21" Type="http://schemas.openxmlformats.org/officeDocument/2006/relationships/image" Target="../media/image52.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image" Target="../media/image33.png"/><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23" Type="http://schemas.openxmlformats.org/officeDocument/2006/relationships/image" Target="../media/image54.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 Id="rId22" Type="http://schemas.openxmlformats.org/officeDocument/2006/relationships/image" Target="../media/image53.png"/></Relationships>
</file>

<file path=ppt/slides/_rels/slide9.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png"/><Relationship Id="rId2" Type="http://schemas.openxmlformats.org/officeDocument/2006/relationships/image" Target="../media/image55.png"/><Relationship Id="rId16"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5" Type="http://schemas.openxmlformats.org/officeDocument/2006/relationships/image" Target="../media/image6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318C8156-B6E9-4049-9054-EB38920B4B5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954880" y="901966"/>
            <a:ext cx="7234237"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第十五讲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一阶逻辑自然推理系统</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4</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一阶逻辑自然推理系统概述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一阶逻辑自然推理系统的内定理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6BA40D7-635E-4B93-9B08-4AF414B0D89D}"/>
                  </a:ext>
                </a:extLst>
              </p:cNvPr>
              <p:cNvSpPr txBox="1"/>
              <p:nvPr/>
            </p:nvSpPr>
            <p:spPr>
              <a:xfrm>
                <a:off x="679582" y="967795"/>
                <a:ext cx="7240657" cy="2705421"/>
              </a:xfrm>
              <a:prstGeom prst="rect">
                <a:avLst/>
              </a:prstGeom>
              <a:solidFill>
                <a:schemeClr val="accent2">
                  <a:lumMod val="20000"/>
                  <a:lumOff val="80000"/>
                </a:schemeClr>
              </a:solidFill>
            </p:spPr>
            <p:txBody>
              <a:bodyPr wrap="square" rtlCol="0">
                <a:spAutoFit/>
              </a:bodyPr>
              <a:lstStyle/>
              <a:p>
                <a:pPr>
                  <a:lnSpc>
                    <a:spcPts val="2600"/>
                  </a:lnSpc>
                  <a:spcBef>
                    <a:spcPts val="600"/>
                  </a:spcBef>
                  <a:spcAft>
                    <a:spcPts val="600"/>
                  </a:spcAft>
                </a:pPr>
                <a:r>
                  <a:rPr lang="zh-CN" altLang="en-US" sz="1600" b="1">
                    <a:solidFill>
                      <a:srgbClr val="002060"/>
                    </a:solidFill>
                    <a:latin typeface="楷体" panose="02010609060101010101" pitchFamily="49" charset="-122"/>
                    <a:ea typeface="楷体" panose="02010609060101010101" pitchFamily="49" charset="-122"/>
                  </a:rPr>
                  <a:t>一阶逻辑自然推理系统的内定理具有形式</a:t>
                </a:r>
                <a14:m>
                  <m:oMath xmlns:m="http://schemas.openxmlformats.org/officeDocument/2006/math">
                    <m:r>
                      <a:rPr lang="en-US" altLang="zh-CN" sz="1600" b="1" i="0" smtClean="0">
                        <a:solidFill>
                          <a:srgbClr val="002060"/>
                        </a:solidFill>
                        <a:latin typeface="Cambria Math" panose="02040503050406030204" pitchFamily="18" charset="0"/>
                      </a:rPr>
                      <m:t>𝚪</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，其中</a:t>
                </a:r>
                <a14:m>
                  <m:oMath xmlns:m="http://schemas.openxmlformats.org/officeDocument/2006/math">
                    <m:r>
                      <a:rPr lang="en-US" altLang="zh-CN" sz="1600" b="1" i="0" smtClean="0">
                        <a:solidFill>
                          <a:srgbClr val="002060"/>
                        </a:solidFill>
                        <a:latin typeface="Cambria Math" panose="02040503050406030204" pitchFamily="18" charset="0"/>
                      </a:rPr>
                      <m:t>𝚪</m:t>
                    </m:r>
                  </m:oMath>
                </a14:m>
                <a:r>
                  <a:rPr lang="zh-CN" altLang="en-US" sz="1600" b="1">
                    <a:solidFill>
                      <a:srgbClr val="002060"/>
                    </a:solidFill>
                    <a:latin typeface="楷体" panose="02010609060101010101" pitchFamily="49" charset="-122"/>
                    <a:ea typeface="楷体" panose="02010609060101010101" pitchFamily="49" charset="-122"/>
                  </a:rPr>
                  <a:t>是公式集，而</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是公式，所有内定理构成的集合归纳定义如下：</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600"/>
                  </a:lnSpc>
                  <a:spcBef>
                    <a:spcPts val="600"/>
                  </a:spcBef>
                  <a:spcAft>
                    <a:spcPts val="600"/>
                  </a:spcAft>
                  <a:buFont typeface="Arial" panose="020B0604020202020204" pitchFamily="34" charset="0"/>
                  <a:buChar char="•"/>
                </a:pPr>
                <a:r>
                  <a:rPr lang="zh-CN" altLang="en-US" sz="1600" b="1">
                    <a:solidFill>
                      <a:srgbClr val="002060"/>
                    </a:solidFill>
                  </a:rPr>
                  <a:t>归纳基</a:t>
                </a:r>
                <a:r>
                  <a:rPr lang="zh-CN" altLang="en-US" sz="1600" b="1">
                    <a:solidFill>
                      <a:schemeClr val="accent6">
                        <a:lumMod val="50000"/>
                      </a:schemeClr>
                    </a:solidFill>
                  </a:rPr>
                  <a:t>：如果</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r>
                      <a:rPr lang="en-US" altLang="zh-CN" sz="1600" b="1" i="1" smtClean="0">
                        <a:solidFill>
                          <a:schemeClr val="accent6">
                            <a:lumMod val="50000"/>
                          </a:schemeClr>
                        </a:solidFill>
                        <a:latin typeface="Cambria Math" panose="02040503050406030204" pitchFamily="18" charset="0"/>
                      </a:rPr>
                      <m:t>∈</m:t>
                    </m:r>
                    <m:r>
                      <a:rPr lang="en-US" altLang="zh-CN" sz="1600" b="1" i="0" smtClean="0">
                        <a:solidFill>
                          <a:schemeClr val="accent6">
                            <a:lumMod val="50000"/>
                          </a:schemeClr>
                        </a:solidFill>
                        <a:latin typeface="Cambria Math" panose="02040503050406030204" pitchFamily="18" charset="0"/>
                      </a:rPr>
                      <m:t>𝚪</m:t>
                    </m:r>
                  </m:oMath>
                </a14:m>
                <a:r>
                  <a:rPr lang="zh-CN" altLang="en-US" sz="1600" b="1">
                    <a:solidFill>
                      <a:schemeClr val="accent6">
                        <a:lumMod val="50000"/>
                      </a:schemeClr>
                    </a:solidFill>
                  </a:rPr>
                  <a:t>，则</a:t>
                </a:r>
                <a14:m>
                  <m:oMath xmlns:m="http://schemas.openxmlformats.org/officeDocument/2006/math">
                    <m:r>
                      <a:rPr lang="en-US" altLang="zh-CN" sz="1600" b="1" i="0" smtClean="0">
                        <a:solidFill>
                          <a:schemeClr val="accent6">
                            <a:lumMod val="50000"/>
                          </a:schemeClr>
                        </a:solidFill>
                        <a:latin typeface="Cambria Math" panose="02040503050406030204" pitchFamily="18" charset="0"/>
                      </a:rPr>
                      <m:t>𝚪</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是内定理</a:t>
                </a:r>
                <a:endParaRPr lang="en-US" altLang="zh-CN" sz="1600" b="1">
                  <a:solidFill>
                    <a:schemeClr val="accent6">
                      <a:lumMod val="50000"/>
                    </a:schemeClr>
                  </a:solidFill>
                </a:endParaRPr>
              </a:p>
              <a:p>
                <a:pPr marL="285750" indent="-285750">
                  <a:lnSpc>
                    <a:spcPts val="2600"/>
                  </a:lnSpc>
                  <a:spcBef>
                    <a:spcPts val="600"/>
                  </a:spcBef>
                  <a:spcAft>
                    <a:spcPts val="600"/>
                  </a:spcAft>
                  <a:buFont typeface="Arial" panose="020B0604020202020204" pitchFamily="34" charset="0"/>
                  <a:buChar char="•"/>
                </a:pPr>
                <a:r>
                  <a:rPr lang="zh-CN" altLang="en-US" sz="1600" b="1">
                    <a:solidFill>
                      <a:srgbClr val="002060"/>
                    </a:solidFill>
                  </a:rPr>
                  <a:t>归纳步</a:t>
                </a:r>
                <a:r>
                  <a:rPr lang="zh-CN" altLang="en-US" sz="1600" b="1">
                    <a:solidFill>
                      <a:schemeClr val="accent6">
                        <a:lumMod val="50000"/>
                      </a:schemeClr>
                    </a:solidFill>
                  </a:rPr>
                  <a:t>：对于上面给出的</a:t>
                </a:r>
                <a:r>
                  <a:rPr lang="zh-CN" altLang="en-US" sz="1600" b="1">
                    <a:solidFill>
                      <a:srgbClr val="C00000"/>
                    </a:solidFill>
                  </a:rPr>
                  <a:t>反证法一</a:t>
                </a:r>
                <a:r>
                  <a:rPr lang="zh-CN" altLang="en-US" sz="1600" b="1">
                    <a:solidFill>
                      <a:schemeClr val="accent6">
                        <a:lumMod val="50000"/>
                      </a:schemeClr>
                    </a:solidFill>
                  </a:rPr>
                  <a:t>、</a:t>
                </a:r>
                <a:r>
                  <a:rPr lang="zh-CN" altLang="en-US" sz="1600" b="1">
                    <a:solidFill>
                      <a:srgbClr val="C00000"/>
                    </a:solidFill>
                  </a:rPr>
                  <a:t>合取规则</a:t>
                </a:r>
                <a:r>
                  <a:rPr lang="zh-CN" altLang="en-US" sz="1600" b="1">
                    <a:solidFill>
                      <a:schemeClr val="accent6">
                        <a:lumMod val="50000"/>
                      </a:schemeClr>
                    </a:solidFill>
                  </a:rPr>
                  <a:t>、</a:t>
                </a:r>
                <a:r>
                  <a:rPr lang="zh-CN" altLang="en-US" sz="1600" b="1">
                    <a:solidFill>
                      <a:srgbClr val="C00000"/>
                    </a:solidFill>
                  </a:rPr>
                  <a:t>化简规则</a:t>
                </a:r>
                <a:r>
                  <a:rPr lang="zh-CN" altLang="en-US" sz="1600" b="1">
                    <a:solidFill>
                      <a:schemeClr val="accent6">
                        <a:lumMod val="50000"/>
                      </a:schemeClr>
                    </a:solidFill>
                  </a:rPr>
                  <a:t>、</a:t>
                </a:r>
                <a:r>
                  <a:rPr lang="zh-CN" altLang="en-US" sz="1600" b="1">
                    <a:solidFill>
                      <a:srgbClr val="C00000"/>
                    </a:solidFill>
                  </a:rPr>
                  <a:t>附加规则</a:t>
                </a:r>
                <a:r>
                  <a:rPr lang="zh-CN" altLang="en-US" sz="1600" b="1">
                    <a:solidFill>
                      <a:schemeClr val="accent6">
                        <a:lumMod val="50000"/>
                      </a:schemeClr>
                    </a:solidFill>
                  </a:rPr>
                  <a:t>、</a:t>
                </a:r>
                <a:r>
                  <a:rPr lang="zh-CN" altLang="en-US" sz="1600" b="1">
                    <a:solidFill>
                      <a:srgbClr val="C00000"/>
                    </a:solidFill>
                  </a:rPr>
                  <a:t>析取消除</a:t>
                </a:r>
                <a:r>
                  <a:rPr lang="zh-CN" altLang="en-US" sz="1600" b="1">
                    <a:solidFill>
                      <a:schemeClr val="accent6">
                        <a:lumMod val="50000"/>
                      </a:schemeClr>
                    </a:solidFill>
                  </a:rPr>
                  <a:t>、</a:t>
                </a:r>
                <a:r>
                  <a:rPr lang="zh-CN" altLang="en-US" sz="1600" b="1">
                    <a:solidFill>
                      <a:srgbClr val="C00000"/>
                    </a:solidFill>
                  </a:rPr>
                  <a:t>蕴涵引入</a:t>
                </a:r>
                <a:r>
                  <a:rPr lang="zh-CN" altLang="en-US" sz="1600" b="1">
                    <a:solidFill>
                      <a:schemeClr val="accent6">
                        <a:lumMod val="50000"/>
                      </a:schemeClr>
                    </a:solidFill>
                  </a:rPr>
                  <a:t>、</a:t>
                </a:r>
                <a:r>
                  <a:rPr lang="zh-CN" altLang="en-US" sz="1600" b="1">
                    <a:solidFill>
                      <a:srgbClr val="C00000"/>
                    </a:solidFill>
                  </a:rPr>
                  <a:t>假言推理</a:t>
                </a:r>
                <a:r>
                  <a:rPr lang="zh-CN" altLang="en-US" sz="1600" b="1">
                    <a:solidFill>
                      <a:schemeClr val="accent6">
                        <a:lumMod val="50000"/>
                      </a:schemeClr>
                    </a:solidFill>
                  </a:rPr>
                  <a:t>、</a:t>
                </a:r>
                <a:r>
                  <a:rPr lang="zh-CN" altLang="en-US" sz="1600" b="1">
                    <a:solidFill>
                      <a:srgbClr val="C00000"/>
                    </a:solidFill>
                  </a:rPr>
                  <a:t>双蕴涵引入、双蕴涵消除、全称量词引入、全称量词消除、存在量词引入和存在量词消除</a:t>
                </a:r>
                <a:r>
                  <a:rPr lang="zh-CN" altLang="en-US" sz="1600" b="1">
                    <a:solidFill>
                      <a:schemeClr val="accent6">
                        <a:lumMod val="50000"/>
                      </a:schemeClr>
                    </a:solidFill>
                  </a:rPr>
                  <a:t>规则中给出的每个规则（模式），如果横线上的推出形式都是内定理，则横线下面的推出形式也是内定理</a:t>
                </a:r>
                <a:endParaRPr lang="en-US" altLang="zh-CN" sz="1600" b="1">
                  <a:solidFill>
                    <a:schemeClr val="accent6">
                      <a:lumMod val="50000"/>
                    </a:schemeClr>
                  </a:solidFill>
                </a:endParaRPr>
              </a:p>
            </p:txBody>
          </p:sp>
        </mc:Choice>
        <mc:Fallback xmlns="">
          <p:sp>
            <p:nvSpPr>
              <p:cNvPr id="8" name="文本框 7">
                <a:extLst>
                  <a:ext uri="{FF2B5EF4-FFF2-40B4-BE49-F238E27FC236}">
                    <a16:creationId xmlns:a16="http://schemas.microsoft.com/office/drawing/2014/main" id="{A6BA40D7-635E-4B93-9B08-4AF414B0D89D}"/>
                  </a:ext>
                </a:extLst>
              </p:cNvPr>
              <p:cNvSpPr txBox="1">
                <a:spLocks noRot="1" noChangeAspect="1" noMove="1" noResize="1" noEditPoints="1" noAdjustHandles="1" noChangeArrowheads="1" noChangeShapeType="1" noTextEdit="1"/>
              </p:cNvSpPr>
              <p:nvPr/>
            </p:nvSpPr>
            <p:spPr>
              <a:xfrm>
                <a:off x="679582" y="967795"/>
                <a:ext cx="7240657" cy="2705421"/>
              </a:xfrm>
              <a:prstGeom prst="rect">
                <a:avLst/>
              </a:prstGeom>
              <a:blipFill>
                <a:blip r:embed="rId2"/>
                <a:stretch>
                  <a:fillRect l="-421" r="-3367" b="-202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225BFE35-B5CD-4CC7-B10F-DD65E9B49E74}"/>
              </a:ext>
            </a:extLst>
          </p:cNvPr>
          <p:cNvSpPr txBox="1"/>
          <p:nvPr/>
        </p:nvSpPr>
        <p:spPr>
          <a:xfrm>
            <a:off x="5360913" y="1822340"/>
            <a:ext cx="2559326" cy="307777"/>
          </a:xfrm>
          <a:prstGeom prst="rect">
            <a:avLst/>
          </a:prstGeom>
          <a:solidFill>
            <a:schemeClr val="accent2">
              <a:lumMod val="50000"/>
            </a:schemeClr>
          </a:solidFill>
        </p:spPr>
        <p:txBody>
          <a:bodyPr wrap="square" rtlCol="0">
            <a:spAutoFit/>
          </a:bodyPr>
          <a:lstStyle/>
          <a:p>
            <a:r>
              <a:rPr lang="zh-CN" altLang="en-US" sz="1400" b="1">
                <a:solidFill>
                  <a:srgbClr val="FFC000"/>
                </a:solidFill>
              </a:rPr>
              <a:t>前提引入</a:t>
            </a:r>
            <a:r>
              <a:rPr lang="en-US" altLang="zh-CN" sz="1400" b="1">
                <a:solidFill>
                  <a:schemeClr val="bg1"/>
                </a:solidFill>
              </a:rPr>
              <a:t>(</a:t>
            </a:r>
            <a:r>
              <a:rPr lang="zh-CN" altLang="en-US" sz="1400" b="1">
                <a:solidFill>
                  <a:schemeClr val="bg1"/>
                </a:solidFill>
              </a:rPr>
              <a:t>规则</a:t>
            </a:r>
            <a:r>
              <a:rPr lang="en-US" altLang="zh-CN" sz="1400" b="1">
                <a:solidFill>
                  <a:schemeClr val="bg1"/>
                </a:solidFill>
              </a:rPr>
              <a:t>)</a:t>
            </a:r>
            <a:r>
              <a:rPr lang="zh-CN" altLang="en-US" sz="1400" b="1">
                <a:solidFill>
                  <a:schemeClr val="bg1"/>
                </a:solidFill>
              </a:rPr>
              <a:t>作为归纳基</a:t>
            </a:r>
          </a:p>
        </p:txBody>
      </p:sp>
      <p:sp>
        <p:nvSpPr>
          <p:cNvPr id="2" name="文本框 1">
            <a:extLst>
              <a:ext uri="{FF2B5EF4-FFF2-40B4-BE49-F238E27FC236}">
                <a16:creationId xmlns:a16="http://schemas.microsoft.com/office/drawing/2014/main" id="{94B9ED7A-E7DD-452B-9352-A47F45C41920}"/>
              </a:ext>
            </a:extLst>
          </p:cNvPr>
          <p:cNvSpPr txBox="1"/>
          <p:nvPr/>
        </p:nvSpPr>
        <p:spPr>
          <a:xfrm>
            <a:off x="679583" y="3807172"/>
            <a:ext cx="7067970"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2">
                    <a:lumMod val="50000"/>
                  </a:schemeClr>
                </a:solidFill>
              </a:rPr>
              <a:t>一阶逻辑自然推理系统的基本规则就是这个定义中给出的规则，而反证法二、矛盾律、假言三段论、双重否定律、假言易位、析取三段论则是派生规则</a:t>
            </a:r>
          </a:p>
        </p:txBody>
      </p:sp>
    </p:spTree>
    <p:extLst>
      <p:ext uri="{BB962C8B-B14F-4D97-AF65-F5344CB8AC3E}">
        <p14:creationId xmlns:p14="http://schemas.microsoft.com/office/powerpoint/2010/main" val="16914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一阶逻辑自然推理系统概述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一阶逻辑自然推理系统的内定理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8" name="组合 7">
            <a:extLst>
              <a:ext uri="{FF2B5EF4-FFF2-40B4-BE49-F238E27FC236}">
                <a16:creationId xmlns:a16="http://schemas.microsoft.com/office/drawing/2014/main" id="{E24B87D0-CEF4-47AD-8CE3-B0EA7275031F}"/>
              </a:ext>
            </a:extLst>
          </p:cNvPr>
          <p:cNvGrpSpPr/>
          <p:nvPr/>
        </p:nvGrpSpPr>
        <p:grpSpPr>
          <a:xfrm>
            <a:off x="643553" y="770830"/>
            <a:ext cx="7856885" cy="3812326"/>
            <a:chOff x="643554" y="830775"/>
            <a:chExt cx="7856885" cy="3812326"/>
          </a:xfrm>
        </p:grpSpPr>
        <p:grpSp>
          <p:nvGrpSpPr>
            <p:cNvPr id="9" name="组合 8">
              <a:extLst>
                <a:ext uri="{FF2B5EF4-FFF2-40B4-BE49-F238E27FC236}">
                  <a16:creationId xmlns:a16="http://schemas.microsoft.com/office/drawing/2014/main" id="{4CDF6DC4-0F1F-41C1-8023-3446B1C8CCDB}"/>
                </a:ext>
              </a:extLst>
            </p:cNvPr>
            <p:cNvGrpSpPr/>
            <p:nvPr/>
          </p:nvGrpSpPr>
          <p:grpSpPr>
            <a:xfrm>
              <a:off x="643554" y="830775"/>
              <a:ext cx="7856885" cy="3499518"/>
              <a:chOff x="755372" y="814697"/>
              <a:chExt cx="7856885" cy="3499518"/>
            </a:xfrm>
          </p:grpSpPr>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A0B190F-A951-4D63-8F0F-E20C1F2AC6A7}"/>
                      </a:ext>
                    </a:extLst>
                  </p:cNvPr>
                  <p:cNvSpPr txBox="1"/>
                  <p:nvPr/>
                </p:nvSpPr>
                <p:spPr>
                  <a:xfrm>
                    <a:off x="755374" y="814697"/>
                    <a:ext cx="7856883" cy="2169825"/>
                  </a:xfrm>
                  <a:prstGeom prst="rect">
                    <a:avLst/>
                  </a:prstGeom>
                  <a:solidFill>
                    <a:schemeClr val="accent5">
                      <a:lumMod val="20000"/>
                      <a:lumOff val="80000"/>
                    </a:schemeClr>
                  </a:solidFill>
                </p:spPr>
                <p:txBody>
                  <a:bodyPr wrap="square" rtlCol="0">
                    <a:spAutoFit/>
                  </a:bodyPr>
                  <a:lstStyle/>
                  <a:p>
                    <a:pPr>
                      <a:lnSpc>
                        <a:spcPts val="18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是公式集，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是内定理当且仅当存在形式推出的有限序列：</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a:lnSpc>
                        <a:spcPts val="1800"/>
                      </a:lnSpc>
                      <a:spcBef>
                        <a:spcPts val="600"/>
                      </a:spcBef>
                    </a:pPr>
                    <a14:m>
                      <m:oMathPara xmlns:m="http://schemas.openxmlformats.org/officeDocument/2006/math">
                        <m:oMathParaPr>
                          <m:jc m:val="centerGroup"/>
                        </m:oMathParaPr>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0" smtClean="0">
                                  <a:solidFill>
                                    <a:srgbClr val="C00000"/>
                                  </a:solidFill>
                                  <a:latin typeface="Cambria Math" panose="02040503050406030204" pitchFamily="18" charset="0"/>
                                </a:rPr>
                                <m:t>𝚪</m:t>
                              </m:r>
                            </m:e>
                            <m:sub>
                              <m:r>
                                <a:rPr lang="en-US" altLang="zh-CN" sz="1600" b="1" i="1" smtClean="0">
                                  <a:solidFill>
                                    <a:srgbClr val="C00000"/>
                                  </a:solidFill>
                                  <a:latin typeface="Cambria Math" panose="02040503050406030204" pitchFamily="18" charset="0"/>
                                </a:rPr>
                                <m:t>𝟏</m:t>
                              </m:r>
                            </m:sub>
                          </m:sSub>
                          <m:r>
                            <a:rPr lang="en-US" altLang="zh-CN" sz="1600" b="1" i="1" smtClean="0">
                              <a:solidFill>
                                <a:srgbClr val="C00000"/>
                              </a:solidFill>
                              <a:latin typeface="Cambria Math" panose="02040503050406030204" pitchFamily="18" charset="0"/>
                            </a:rPr>
                            <m:t>⊢</m:t>
                          </m:r>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𝑨</m:t>
                              </m:r>
                            </m:e>
                            <m:sub>
                              <m:r>
                                <a:rPr lang="en-US" altLang="zh-CN" sz="1600" b="1" i="1" smtClean="0">
                                  <a:solidFill>
                                    <a:srgbClr val="C00000"/>
                                  </a:solidFill>
                                  <a:latin typeface="Cambria Math" panose="02040503050406030204" pitchFamily="18" charset="0"/>
                                </a:rPr>
                                <m:t>𝟏</m:t>
                              </m:r>
                            </m:sub>
                          </m:sSub>
                        </m:oMath>
                      </m:oMathPara>
                    </a14:m>
                    <a:endParaRPr lang="en-US" altLang="zh-CN" sz="1600" b="1">
                      <a:solidFill>
                        <a:srgbClr val="C00000"/>
                      </a:solidFill>
                    </a:endParaRPr>
                  </a:p>
                  <a:p>
                    <a:pPr>
                      <a:lnSpc>
                        <a:spcPts val="1800"/>
                      </a:lnSpc>
                      <a:spcBef>
                        <a:spcPts val="600"/>
                      </a:spcBef>
                    </a:pPr>
                    <a14:m>
                      <m:oMathPara xmlns:m="http://schemas.openxmlformats.org/officeDocument/2006/math">
                        <m:oMathParaPr>
                          <m:jc m:val="centerGroup"/>
                        </m:oMathParaPr>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0" smtClean="0">
                                  <a:solidFill>
                                    <a:srgbClr val="C00000"/>
                                  </a:solidFill>
                                  <a:latin typeface="Cambria Math" panose="02040503050406030204" pitchFamily="18" charset="0"/>
                                </a:rPr>
                                <m:t>𝚪</m:t>
                              </m:r>
                            </m:e>
                            <m:sub>
                              <m:r>
                                <a:rPr lang="en-US" altLang="zh-CN" sz="1600" b="1" i="1" smtClean="0">
                                  <a:solidFill>
                                    <a:srgbClr val="C00000"/>
                                  </a:solidFill>
                                  <a:latin typeface="Cambria Math" panose="02040503050406030204" pitchFamily="18" charset="0"/>
                                </a:rPr>
                                <m:t>𝟐</m:t>
                              </m:r>
                            </m:sub>
                          </m:sSub>
                          <m:r>
                            <a:rPr lang="en-US" altLang="zh-CN" sz="1600" b="1" i="1" smtClean="0">
                              <a:solidFill>
                                <a:srgbClr val="C00000"/>
                              </a:solidFill>
                              <a:latin typeface="Cambria Math" panose="02040503050406030204" pitchFamily="18" charset="0"/>
                            </a:rPr>
                            <m:t>⊢</m:t>
                          </m:r>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𝑨</m:t>
                              </m:r>
                            </m:e>
                            <m:sub>
                              <m:r>
                                <a:rPr lang="en-US" altLang="zh-CN" sz="1600" b="1" i="1" smtClean="0">
                                  <a:solidFill>
                                    <a:srgbClr val="C00000"/>
                                  </a:solidFill>
                                  <a:latin typeface="Cambria Math" panose="02040503050406030204" pitchFamily="18" charset="0"/>
                                </a:rPr>
                                <m:t>𝟐</m:t>
                              </m:r>
                            </m:sub>
                          </m:sSub>
                        </m:oMath>
                      </m:oMathPara>
                    </a14:m>
                    <a:endParaRPr lang="en-US" altLang="zh-CN" sz="1600" b="1">
                      <a:solidFill>
                        <a:srgbClr val="C00000"/>
                      </a:solidFill>
                    </a:endParaRPr>
                  </a:p>
                  <a:p>
                    <a:pPr>
                      <a:lnSpc>
                        <a:spcPts val="1800"/>
                      </a:lnSpc>
                      <a:spcBef>
                        <a:spcPts val="600"/>
                      </a:spcBef>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m:t>
                          </m:r>
                        </m:oMath>
                      </m:oMathPara>
                    </a14:m>
                    <a:endParaRPr lang="en-US" altLang="zh-CN" sz="1600" b="1">
                      <a:solidFill>
                        <a:srgbClr val="C00000"/>
                      </a:solidFill>
                    </a:endParaRPr>
                  </a:p>
                  <a:p>
                    <a:pPr>
                      <a:lnSpc>
                        <a:spcPts val="1800"/>
                      </a:lnSpc>
                      <a:spcBef>
                        <a:spcPts val="600"/>
                      </a:spcBef>
                    </a:pPr>
                    <a14:m>
                      <m:oMathPara xmlns:m="http://schemas.openxmlformats.org/officeDocument/2006/math">
                        <m:oMathParaPr>
                          <m:jc m:val="centerGroup"/>
                        </m:oMathParaPr>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sSub>
                            <m:sSubPr>
                              <m:ctrlPr>
                                <a:rPr lang="en-US" altLang="zh-CN" sz="1600" b="1" i="1" smtClean="0">
                                  <a:solidFill>
                                    <a:srgbClr val="C00000"/>
                                  </a:solidFill>
                                  <a:latin typeface="Cambria Math" panose="02040503050406030204" pitchFamily="18" charset="0"/>
                                </a:rPr>
                              </m:ctrlPr>
                            </m:sSubPr>
                            <m:e>
                              <m:r>
                                <a:rPr lang="en-US" altLang="zh-CN" sz="1600" b="1" i="0" smtClean="0">
                                  <a:solidFill>
                                    <a:srgbClr val="C00000"/>
                                  </a:solidFill>
                                  <a:latin typeface="Cambria Math" panose="02040503050406030204" pitchFamily="18" charset="0"/>
                                </a:rPr>
                                <m:t>𝚪</m:t>
                              </m:r>
                            </m:e>
                            <m:sub>
                              <m:r>
                                <a:rPr lang="en-US" altLang="zh-CN" sz="1600" b="1" i="1" smtClean="0">
                                  <a:solidFill>
                                    <a:srgbClr val="C00000"/>
                                  </a:solidFill>
                                  <a:latin typeface="Cambria Math" panose="02040503050406030204" pitchFamily="18" charset="0"/>
                                </a:rPr>
                                <m:t>𝒏</m:t>
                              </m:r>
                            </m:sub>
                          </m:sSub>
                          <m:r>
                            <a:rPr lang="en-US" altLang="zh-CN" sz="1600" b="1" i="1" smtClean="0">
                              <a:solidFill>
                                <a:srgbClr val="C00000"/>
                              </a:solidFill>
                              <a:latin typeface="Cambria Math" panose="02040503050406030204" pitchFamily="18" charset="0"/>
                            </a:rPr>
                            <m:t>⊢</m:t>
                          </m:r>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𝑨</m:t>
                              </m:r>
                            </m:e>
                            <m:sub>
                              <m:r>
                                <a:rPr lang="en-US" altLang="zh-CN" sz="1600" b="1" i="1" smtClean="0">
                                  <a:solidFill>
                                    <a:srgbClr val="C00000"/>
                                  </a:solidFill>
                                  <a:latin typeface="Cambria Math" panose="02040503050406030204" pitchFamily="18" charset="0"/>
                                </a:rPr>
                                <m:t>𝒏</m:t>
                              </m:r>
                            </m:sub>
                          </m:sSub>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m:oMathPara>
                    </a14:m>
                    <a:endParaRPr lang="en-US" altLang="zh-CN" sz="1600" b="1">
                      <a:solidFill>
                        <a:srgbClr val="C00000"/>
                      </a:solidFill>
                    </a:endParaRPr>
                  </a:p>
                  <a:p>
                    <a:pPr>
                      <a:lnSpc>
                        <a:spcPts val="1800"/>
                      </a:lnSpc>
                      <a:spcBef>
                        <a:spcPts val="600"/>
                      </a:spcBef>
                    </a:pPr>
                    <a:r>
                      <a:rPr lang="zh-CN" altLang="en-US" sz="1600" b="1">
                        <a:solidFill>
                          <a:schemeClr val="accent2">
                            <a:lumMod val="50000"/>
                          </a:schemeClr>
                        </a:solidFill>
                        <a:latin typeface="楷体" panose="02010609060101010101" pitchFamily="49" charset="-122"/>
                        <a:ea typeface="楷体" panose="02010609060101010101" pitchFamily="49" charset="-122"/>
                      </a:rPr>
                      <a:t>且满足，对任意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𝒊</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𝒏</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，下面条件之一成立：</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a:lnSpc>
                        <a:spcPts val="1800"/>
                      </a:lnSpc>
                      <a:spcBef>
                        <a:spcPts val="600"/>
                      </a:spcBef>
                    </a:pPr>
                    <a:r>
                      <a:rPr lang="en-US" altLang="zh-CN" sz="1600" b="1">
                        <a:solidFill>
                          <a:schemeClr val="accent6">
                            <a:lumMod val="50000"/>
                          </a:schemeClr>
                        </a:solidFill>
                      </a:rPr>
                      <a:t>(1)	</a:t>
                    </a:r>
                    <a14:m>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𝑨</m:t>
                            </m:r>
                          </m:e>
                          <m:sub>
                            <m:r>
                              <a:rPr lang="en-US" altLang="zh-CN" sz="1600" b="1" i="1" smtClean="0">
                                <a:solidFill>
                                  <a:schemeClr val="accent6">
                                    <a:lumMod val="50000"/>
                                  </a:schemeClr>
                                </a:solidFill>
                                <a:latin typeface="Cambria Math" panose="02040503050406030204" pitchFamily="18" charset="0"/>
                              </a:rPr>
                              <m:t>𝒊</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0" smtClean="0">
                                <a:solidFill>
                                  <a:schemeClr val="accent6">
                                    <a:lumMod val="50000"/>
                                  </a:schemeClr>
                                </a:solidFill>
                                <a:latin typeface="Cambria Math" panose="02040503050406030204" pitchFamily="18" charset="0"/>
                              </a:rPr>
                              <m:t>𝚪</m:t>
                            </m:r>
                          </m:e>
                          <m:sub>
                            <m:r>
                              <a:rPr lang="en-US" altLang="zh-CN" sz="1600" b="1" i="1" smtClean="0">
                                <a:solidFill>
                                  <a:schemeClr val="accent6">
                                    <a:lumMod val="50000"/>
                                  </a:schemeClr>
                                </a:solidFill>
                                <a:latin typeface="Cambria Math" panose="02040503050406030204" pitchFamily="18" charset="0"/>
                              </a:rPr>
                              <m:t>𝒊</m:t>
                            </m:r>
                          </m:sub>
                        </m:sSub>
                      </m:oMath>
                    </a14:m>
                    <a:r>
                      <a:rPr lang="zh-CN" altLang="en-US" sz="1600" b="1">
                        <a:solidFill>
                          <a:schemeClr val="accent6">
                            <a:lumMod val="50000"/>
                          </a:schemeClr>
                        </a:solidFill>
                      </a:rPr>
                      <a:t>，或者</a:t>
                    </a:r>
                    <a:endParaRPr lang="en-US" altLang="zh-CN" sz="1600" b="1">
                      <a:solidFill>
                        <a:schemeClr val="accent6">
                          <a:lumMod val="50000"/>
                        </a:schemeClr>
                      </a:solidFill>
                    </a:endParaRPr>
                  </a:p>
                  <a:p>
                    <a:pPr>
                      <a:lnSpc>
                        <a:spcPts val="1800"/>
                      </a:lnSpc>
                      <a:spcBef>
                        <a:spcPts val="600"/>
                      </a:spcBef>
                    </a:pPr>
                    <a:r>
                      <a:rPr lang="en-US" altLang="zh-CN" sz="1600" b="1">
                        <a:solidFill>
                          <a:schemeClr val="accent6">
                            <a:lumMod val="50000"/>
                          </a:schemeClr>
                        </a:solidFill>
                      </a:rPr>
                      <a:t>(2)	</a:t>
                    </a:r>
                    <a:r>
                      <a:rPr lang="zh-CN" altLang="en-US" sz="1600" b="1">
                        <a:solidFill>
                          <a:schemeClr val="accent6">
                            <a:lumMod val="50000"/>
                          </a:schemeClr>
                        </a:solidFill>
                      </a:rPr>
                      <a:t>存在</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𝟏</m:t>
                        </m:r>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𝒋</m:t>
                            </m:r>
                          </m:e>
                          <m:sub>
                            <m:r>
                              <a:rPr lang="en-US" altLang="zh-CN" sz="1600" b="1" i="1" smtClean="0">
                                <a:solidFill>
                                  <a:schemeClr val="accent6">
                                    <a:lumMod val="50000"/>
                                  </a:schemeClr>
                                </a:solidFill>
                                <a:latin typeface="Cambria Math" panose="02040503050406030204" pitchFamily="18" charset="0"/>
                              </a:rPr>
                              <m:t>𝟏</m:t>
                            </m:r>
                          </m:sub>
                        </m:sSub>
                        <m:r>
                          <a:rPr lang="en-US" altLang="zh-CN" sz="1600" b="1" i="1" smtClean="0">
                            <a:solidFill>
                              <a:schemeClr val="accent6">
                                <a:lumMod val="50000"/>
                              </a:schemeClr>
                            </a:solidFill>
                            <a:latin typeface="Cambria Math" panose="02040503050406030204" pitchFamily="18" charset="0"/>
                          </a:rPr>
                          <m:t>, ⋯, </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𝒋</m:t>
                            </m:r>
                          </m:e>
                          <m:sub>
                            <m:r>
                              <a:rPr lang="en-US" altLang="zh-CN" sz="1600" b="1" i="1" smtClean="0">
                                <a:solidFill>
                                  <a:schemeClr val="accent6">
                                    <a:lumMod val="50000"/>
                                  </a:schemeClr>
                                </a:solidFill>
                                <a:latin typeface="Cambria Math" panose="02040503050406030204" pitchFamily="18" charset="0"/>
                              </a:rPr>
                              <m:t>𝒌</m:t>
                            </m:r>
                          </m:sub>
                        </m:sSub>
                        <m:r>
                          <a:rPr lang="en-US" altLang="zh-CN" sz="1600" b="1" i="1" smtClean="0">
                            <a:solidFill>
                              <a:schemeClr val="accent6">
                                <a:lumMod val="50000"/>
                              </a:schemeClr>
                            </a:solidFill>
                            <a:latin typeface="Cambria Math" panose="02040503050406030204" pitchFamily="18" charset="0"/>
                          </a:rPr>
                          <m:t>&lt; </m:t>
                        </m:r>
                        <m:r>
                          <a:rPr lang="en-US" altLang="zh-CN" sz="1600" b="1" i="1" smtClean="0">
                            <a:solidFill>
                              <a:schemeClr val="accent6">
                                <a:lumMod val="50000"/>
                              </a:schemeClr>
                            </a:solidFill>
                            <a:latin typeface="Cambria Math" panose="02040503050406030204" pitchFamily="18" charset="0"/>
                          </a:rPr>
                          <m:t>𝒊</m:t>
                        </m:r>
                      </m:oMath>
                    </a14:m>
                    <a:r>
                      <a:rPr lang="zh-CN" altLang="en-US" sz="1600" b="1">
                        <a:solidFill>
                          <a:schemeClr val="accent6">
                            <a:lumMod val="50000"/>
                          </a:schemeClr>
                        </a:solidFill>
                      </a:rPr>
                      <a:t>，使得</a:t>
                    </a:r>
                    <a:endParaRPr lang="en-US" altLang="zh-CN" sz="1600" b="1">
                      <a:solidFill>
                        <a:schemeClr val="accent6">
                          <a:lumMod val="50000"/>
                        </a:schemeClr>
                      </a:solidFill>
                    </a:endParaRPr>
                  </a:p>
                </p:txBody>
              </p:sp>
            </mc:Choice>
            <mc:Fallback xmlns="">
              <p:sp>
                <p:nvSpPr>
                  <p:cNvPr id="17" name="文本框 16">
                    <a:extLst>
                      <a:ext uri="{FF2B5EF4-FFF2-40B4-BE49-F238E27FC236}">
                        <a16:creationId xmlns:a16="http://schemas.microsoft.com/office/drawing/2014/main" id="{FA0B190F-A951-4D63-8F0F-E20C1F2AC6A7}"/>
                      </a:ext>
                    </a:extLst>
                  </p:cNvPr>
                  <p:cNvSpPr txBox="1">
                    <a:spLocks noRot="1" noChangeAspect="1" noMove="1" noResize="1" noEditPoints="1" noAdjustHandles="1" noChangeArrowheads="1" noChangeShapeType="1" noTextEdit="1"/>
                  </p:cNvSpPr>
                  <p:nvPr/>
                </p:nvSpPr>
                <p:spPr>
                  <a:xfrm>
                    <a:off x="755374" y="814697"/>
                    <a:ext cx="7856883" cy="2169825"/>
                  </a:xfrm>
                  <a:prstGeom prst="rect">
                    <a:avLst/>
                  </a:prstGeom>
                  <a:blipFill>
                    <a:blip r:embed="rId2"/>
                    <a:stretch>
                      <a:fillRect l="-466" t="-2247" r="-3028" b="-28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FBFC578-2F06-447C-86B4-D003B542017C}"/>
                      </a:ext>
                    </a:extLst>
                  </p:cNvPr>
                  <p:cNvSpPr txBox="1"/>
                  <p:nvPr/>
                </p:nvSpPr>
                <p:spPr>
                  <a:xfrm>
                    <a:off x="755372" y="2955169"/>
                    <a:ext cx="7856883" cy="256480"/>
                  </a:xfrm>
                  <a:prstGeom prst="rect">
                    <a:avLst/>
                  </a:prstGeom>
                  <a:solidFill>
                    <a:schemeClr val="accent5">
                      <a:lumMod val="20000"/>
                      <a:lumOff val="80000"/>
                    </a:schemeClr>
                  </a:solidFill>
                </p:spPr>
                <p:txBody>
                  <a:bodyPr wrap="square" tIns="0" bIns="0" rtlCol="0">
                    <a:spAutoFit/>
                  </a:bodyPr>
                  <a:lstStyle/>
                  <a:p>
                    <a:pPr>
                      <a:lnSpc>
                        <a:spcPts val="2000"/>
                      </a:lnSpc>
                      <a:spcBef>
                        <a:spcPts val="600"/>
                      </a:spcBef>
                    </a:pP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0" smtClean="0">
                                  <a:solidFill>
                                    <a:schemeClr val="accent6">
                                      <a:lumMod val="50000"/>
                                    </a:schemeClr>
                                  </a:solidFill>
                                  <a:latin typeface="Cambria Math" panose="02040503050406030204" pitchFamily="18" charset="0"/>
                                </a:rPr>
                                <m:t>𝚪</m:t>
                              </m:r>
                            </m:e>
                            <m:sub>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𝒋</m:t>
                                  </m:r>
                                </m:e>
                                <m:sub>
                                  <m:r>
                                    <a:rPr lang="en-US" altLang="zh-CN" sz="1600" b="1" i="1" smtClean="0">
                                      <a:solidFill>
                                        <a:schemeClr val="accent6">
                                          <a:lumMod val="50000"/>
                                        </a:schemeClr>
                                      </a:solidFill>
                                      <a:latin typeface="Cambria Math" panose="02040503050406030204" pitchFamily="18" charset="0"/>
                                    </a:rPr>
                                    <m:t>𝟏</m:t>
                                  </m:r>
                                </m:sub>
                              </m:sSub>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𝑨</m:t>
                              </m:r>
                            </m:e>
                            <m:sub>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𝒋</m:t>
                                  </m:r>
                                </m:e>
                                <m:sub>
                                  <m:r>
                                    <a:rPr lang="en-US" altLang="zh-CN" sz="1600" b="1" i="1">
                                      <a:solidFill>
                                        <a:schemeClr val="accent6">
                                          <a:lumMod val="50000"/>
                                        </a:schemeClr>
                                      </a:solidFill>
                                      <a:latin typeface="Cambria Math" panose="02040503050406030204" pitchFamily="18" charset="0"/>
                                    </a:rPr>
                                    <m:t>𝟏</m:t>
                                  </m:r>
                                </m:sub>
                              </m:sSub>
                            </m:sub>
                          </m:sSub>
                          <m:r>
                            <a:rPr lang="en-US" altLang="zh-CN" sz="1600" b="1" i="1" smtClean="0">
                              <a:solidFill>
                                <a:schemeClr val="accent6">
                                  <a:lumMod val="50000"/>
                                </a:schemeClr>
                              </a:solidFill>
                              <a:latin typeface="Cambria Math" panose="02040503050406030204" pitchFamily="18" charset="0"/>
                            </a:rPr>
                            <m:t>   </m:t>
                          </m:r>
                          <m:r>
                            <a:rPr lang="zh-CN" altLang="en-US" sz="1600" b="1" i="1">
                              <a:solidFill>
                                <a:schemeClr val="accent6">
                                  <a:lumMod val="50000"/>
                                </a:schemeClr>
                              </a:solidFill>
                              <a:latin typeface="Cambria Math" panose="02040503050406030204" pitchFamily="18" charset="0"/>
                            </a:rPr>
                            <m:t> </m:t>
                          </m:r>
                          <m:r>
                            <a:rPr lang="en-US" altLang="zh-CN" sz="1600" b="1" i="1">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     </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0">
                                  <a:solidFill>
                                    <a:schemeClr val="accent6">
                                      <a:lumMod val="50000"/>
                                    </a:schemeClr>
                                  </a:solidFill>
                                  <a:latin typeface="Cambria Math" panose="02040503050406030204" pitchFamily="18" charset="0"/>
                                </a:rPr>
                                <m:t>𝚪</m:t>
                              </m:r>
                            </m:e>
                            <m:sub>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𝒋</m:t>
                                  </m:r>
                                </m:e>
                                <m:sub>
                                  <m:r>
                                    <a:rPr lang="en-US" altLang="zh-CN" sz="1600" b="1" i="1" smtClean="0">
                                      <a:solidFill>
                                        <a:schemeClr val="accent6">
                                          <a:lumMod val="50000"/>
                                        </a:schemeClr>
                                      </a:solidFill>
                                      <a:latin typeface="Cambria Math" panose="02040503050406030204" pitchFamily="18" charset="0"/>
                                    </a:rPr>
                                    <m:t>𝒌</m:t>
                                  </m:r>
                                </m:sub>
                              </m:sSub>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𝑨</m:t>
                              </m:r>
                            </m:e>
                            <m:sub>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𝒋</m:t>
                                  </m:r>
                                </m:e>
                                <m:sub>
                                  <m:r>
                                    <a:rPr lang="en-US" altLang="zh-CN" sz="1600" b="1" i="1" smtClean="0">
                                      <a:solidFill>
                                        <a:schemeClr val="accent6">
                                          <a:lumMod val="50000"/>
                                        </a:schemeClr>
                                      </a:solidFill>
                                      <a:latin typeface="Cambria Math" panose="02040503050406030204" pitchFamily="18" charset="0"/>
                                    </a:rPr>
                                    <m:t>𝒌</m:t>
                                  </m:r>
                                </m:sub>
                              </m:sSub>
                            </m:sub>
                          </m:sSub>
                        </m:oMath>
                      </m:oMathPara>
                    </a14:m>
                    <a:endParaRPr lang="zh-CN" altLang="en-US" sz="1600" b="1">
                      <a:solidFill>
                        <a:schemeClr val="accent6">
                          <a:lumMod val="50000"/>
                        </a:schemeClr>
                      </a:solidFill>
                    </a:endParaRPr>
                  </a:p>
                </p:txBody>
              </p:sp>
            </mc:Choice>
            <mc:Fallback xmlns="">
              <p:sp>
                <p:nvSpPr>
                  <p:cNvPr id="18" name="文本框 17">
                    <a:extLst>
                      <a:ext uri="{FF2B5EF4-FFF2-40B4-BE49-F238E27FC236}">
                        <a16:creationId xmlns:a16="http://schemas.microsoft.com/office/drawing/2014/main" id="{4FBFC578-2F06-447C-86B4-D003B542017C}"/>
                      </a:ext>
                    </a:extLst>
                  </p:cNvPr>
                  <p:cNvSpPr txBox="1">
                    <a:spLocks noRot="1" noChangeAspect="1" noMove="1" noResize="1" noEditPoints="1" noAdjustHandles="1" noChangeArrowheads="1" noChangeShapeType="1" noTextEdit="1"/>
                  </p:cNvSpPr>
                  <p:nvPr/>
                </p:nvSpPr>
                <p:spPr>
                  <a:xfrm>
                    <a:off x="755372" y="2955169"/>
                    <a:ext cx="7856883" cy="256480"/>
                  </a:xfrm>
                  <a:prstGeom prst="rect">
                    <a:avLst/>
                  </a:prstGeom>
                  <a:blipFill>
                    <a:blip r:embed="rId3"/>
                    <a:stretch>
                      <a:fillRect b="-261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82C7C6F-B1D1-4EF7-B91E-A3F63EEB29B4}"/>
                      </a:ext>
                    </a:extLst>
                  </p:cNvPr>
                  <p:cNvSpPr txBox="1"/>
                  <p:nvPr/>
                </p:nvSpPr>
                <p:spPr>
                  <a:xfrm>
                    <a:off x="755372" y="3211622"/>
                    <a:ext cx="7856883" cy="256480"/>
                  </a:xfrm>
                  <a:prstGeom prst="rect">
                    <a:avLst/>
                  </a:prstGeom>
                  <a:solidFill>
                    <a:schemeClr val="accent5">
                      <a:lumMod val="20000"/>
                      <a:lumOff val="80000"/>
                    </a:schemeClr>
                  </a:solidFill>
                </p:spPr>
                <p:txBody>
                  <a:bodyPr wrap="square" tIns="0" bIns="0" rtlCol="0">
                    <a:spAutoFit/>
                  </a:bodyPr>
                  <a:lstStyle/>
                  <a:p>
                    <a:pPr>
                      <a:lnSpc>
                        <a:spcPts val="2000"/>
                      </a:lnSpc>
                      <a:spcBef>
                        <a:spcPts val="600"/>
                      </a:spcBef>
                    </a:pP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0" smtClean="0">
                                  <a:solidFill>
                                    <a:schemeClr val="accent6">
                                      <a:lumMod val="50000"/>
                                    </a:schemeClr>
                                  </a:solidFill>
                                  <a:latin typeface="Cambria Math" panose="02040503050406030204" pitchFamily="18" charset="0"/>
                                </a:rPr>
                                <m:t>𝚪</m:t>
                              </m:r>
                            </m:e>
                            <m:sub>
                              <m:r>
                                <a:rPr lang="en-US" altLang="zh-CN" sz="1600" b="1" i="1" smtClean="0">
                                  <a:solidFill>
                                    <a:schemeClr val="accent6">
                                      <a:lumMod val="50000"/>
                                    </a:schemeClr>
                                  </a:solidFill>
                                  <a:latin typeface="Cambria Math" panose="02040503050406030204" pitchFamily="18" charset="0"/>
                                </a:rPr>
                                <m:t>𝒊</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𝑨</m:t>
                              </m:r>
                            </m:e>
                            <m:sub>
                              <m:r>
                                <a:rPr lang="en-US" altLang="zh-CN" sz="1600" b="1" i="1" smtClean="0">
                                  <a:solidFill>
                                    <a:schemeClr val="accent6">
                                      <a:lumMod val="50000"/>
                                    </a:schemeClr>
                                  </a:solidFill>
                                  <a:latin typeface="Cambria Math" panose="02040503050406030204" pitchFamily="18" charset="0"/>
                                </a:rPr>
                                <m:t>𝒊</m:t>
                              </m:r>
                            </m:sub>
                          </m:sSub>
                        </m:oMath>
                      </m:oMathPara>
                    </a14:m>
                    <a:endParaRPr lang="zh-CN" altLang="en-US" sz="1600" b="1">
                      <a:solidFill>
                        <a:schemeClr val="accent6">
                          <a:lumMod val="50000"/>
                        </a:schemeClr>
                      </a:solidFill>
                    </a:endParaRPr>
                  </a:p>
                </p:txBody>
              </p:sp>
            </mc:Choice>
            <mc:Fallback xmlns="">
              <p:sp>
                <p:nvSpPr>
                  <p:cNvPr id="19" name="文本框 18">
                    <a:extLst>
                      <a:ext uri="{FF2B5EF4-FFF2-40B4-BE49-F238E27FC236}">
                        <a16:creationId xmlns:a16="http://schemas.microsoft.com/office/drawing/2014/main" id="{182C7C6F-B1D1-4EF7-B91E-A3F63EEB29B4}"/>
                      </a:ext>
                    </a:extLst>
                  </p:cNvPr>
                  <p:cNvSpPr txBox="1">
                    <a:spLocks noRot="1" noChangeAspect="1" noMove="1" noResize="1" noEditPoints="1" noAdjustHandles="1" noChangeArrowheads="1" noChangeShapeType="1" noTextEdit="1"/>
                  </p:cNvSpPr>
                  <p:nvPr/>
                </p:nvSpPr>
                <p:spPr>
                  <a:xfrm>
                    <a:off x="755372" y="3211622"/>
                    <a:ext cx="7856883" cy="256480"/>
                  </a:xfrm>
                  <a:prstGeom prst="rect">
                    <a:avLst/>
                  </a:prstGeom>
                  <a:blipFill>
                    <a:blip r:embed="rId4"/>
                    <a:stretch>
                      <a:fillRect b="-9524"/>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E73DCB96-C914-43E2-BD98-558D3A571674}"/>
                  </a:ext>
                </a:extLst>
              </p:cNvPr>
              <p:cNvSpPr txBox="1"/>
              <p:nvPr/>
            </p:nvSpPr>
            <p:spPr>
              <a:xfrm>
                <a:off x="755372" y="3461866"/>
                <a:ext cx="7856882" cy="852349"/>
              </a:xfrm>
              <a:prstGeom prst="rect">
                <a:avLst/>
              </a:prstGeom>
              <a:solidFill>
                <a:schemeClr val="accent5">
                  <a:lumMod val="20000"/>
                  <a:lumOff val="80000"/>
                </a:schemeClr>
              </a:solidFill>
            </p:spPr>
            <p:txBody>
              <a:bodyPr wrap="square" rtlCol="0">
                <a:spAutoFit/>
              </a:bodyPr>
              <a:lstStyle/>
              <a:p>
                <a:pPr lvl="1">
                  <a:lnSpc>
                    <a:spcPts val="2000"/>
                  </a:lnSpc>
                  <a:spcBef>
                    <a:spcPts val="600"/>
                  </a:spcBef>
                </a:pPr>
                <a:r>
                  <a:rPr lang="zh-CN" altLang="en-US" sz="1600" b="1">
                    <a:solidFill>
                      <a:schemeClr val="accent6">
                        <a:lumMod val="50000"/>
                      </a:schemeClr>
                    </a:solidFill>
                  </a:rPr>
                  <a:t>是反证法一、合取规则、化简规则、附加规则、析取消除、蕴涵引入、假言推理、双蕴涵引入、双蕴涵消除、全称量词消除、全称量词引入、存在量词消除或存在量词引入规则的代入实例</a:t>
                </a:r>
              </a:p>
            </p:txBody>
          </p:sp>
          <p:cxnSp>
            <p:nvCxnSpPr>
              <p:cNvPr id="21" name="直接连接符 20">
                <a:extLst>
                  <a:ext uri="{FF2B5EF4-FFF2-40B4-BE49-F238E27FC236}">
                    <a16:creationId xmlns:a16="http://schemas.microsoft.com/office/drawing/2014/main" id="{CD394B52-6EDC-4540-AE75-4F46AF6D2B87}"/>
                  </a:ext>
                </a:extLst>
              </p:cNvPr>
              <p:cNvCxnSpPr/>
              <p:nvPr/>
            </p:nvCxnSpPr>
            <p:spPr>
              <a:xfrm>
                <a:off x="3404152" y="3230207"/>
                <a:ext cx="2474843"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CA60074-9ED0-438D-8BBA-571915FC9BBA}"/>
                    </a:ext>
                  </a:extLst>
                </p:cNvPr>
                <p:cNvSpPr txBox="1"/>
                <p:nvPr/>
              </p:nvSpPr>
              <p:spPr>
                <a:xfrm>
                  <a:off x="643555" y="4304547"/>
                  <a:ext cx="7856882" cy="338554"/>
                </a:xfrm>
                <a:prstGeom prst="rect">
                  <a:avLst/>
                </a:prstGeom>
                <a:solidFill>
                  <a:schemeClr val="accent5">
                    <a:lumMod val="20000"/>
                    <a:lumOff val="80000"/>
                  </a:schemeClr>
                </a:solidFill>
              </p:spPr>
              <p:txBody>
                <a:bodyPr wrap="square" rtlCol="0">
                  <a:spAutoFit/>
                </a:bodyPr>
                <a:lstStyle/>
                <a:p>
                  <a:pPr>
                    <a:spcBef>
                      <a:spcPts val="600"/>
                    </a:spcBef>
                  </a:pPr>
                  <a:r>
                    <a:rPr lang="zh-CN" altLang="en-US" sz="1600" b="1">
                      <a:solidFill>
                        <a:schemeClr val="accent2">
                          <a:lumMod val="50000"/>
                        </a:schemeClr>
                      </a:solidFill>
                      <a:latin typeface="楷体" panose="02010609060101010101" pitchFamily="49" charset="-122"/>
                      <a:ea typeface="楷体" panose="02010609060101010101" pitchFamily="49" charset="-122"/>
                    </a:rPr>
                    <a:t>满足上述条件的形式推出有限序列称为内定理</a:t>
                  </a:r>
                  <a14:m>
                    <m:oMath xmlns:m="http://schemas.openxmlformats.org/officeDocument/2006/math">
                      <m:r>
                        <a:rPr lang="en-US" altLang="zh-CN" sz="1600" b="1" i="0" smtClean="0">
                          <a:solidFill>
                            <a:schemeClr val="accent2">
                              <a:lumMod val="50000"/>
                            </a:schemeClr>
                          </a:solidFill>
                          <a:latin typeface="Cambria Math" panose="02040503050406030204" pitchFamily="18" charset="0"/>
                          <a:ea typeface="楷体" panose="02010609060101010101" pitchFamily="49" charset="-122"/>
                        </a:rPr>
                        <m:t>𝚪</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的</a:t>
                  </a:r>
                  <a:r>
                    <a:rPr lang="zh-CN" altLang="en-US" sz="1600" b="1">
                      <a:solidFill>
                        <a:srgbClr val="C00000"/>
                      </a:solidFill>
                      <a:latin typeface="+mn-ea"/>
                    </a:rPr>
                    <a:t>证明</a:t>
                  </a:r>
                  <a:r>
                    <a:rPr lang="en-US" altLang="zh-CN" sz="1600" b="1">
                      <a:solidFill>
                        <a:srgbClr val="C00000"/>
                      </a:solidFill>
                      <a:latin typeface="+mn-ea"/>
                    </a:rPr>
                    <a:t>(</a:t>
                  </a:r>
                  <a:r>
                    <a:rPr lang="zh-CN" altLang="en-US" sz="1600" b="1">
                      <a:solidFill>
                        <a:srgbClr val="C00000"/>
                      </a:solidFill>
                      <a:latin typeface="+mn-ea"/>
                    </a:rPr>
                    <a:t>序列</a:t>
                  </a:r>
                  <a:r>
                    <a:rPr lang="en-US" altLang="zh-CN" sz="1600" b="1">
                      <a:solidFill>
                        <a:srgbClr val="C00000"/>
                      </a:solidFill>
                      <a:latin typeface="+mn-ea"/>
                    </a:rPr>
                    <a:t>)</a:t>
                  </a:r>
                  <a:endParaRPr lang="zh-CN" altLang="en-US" sz="1600" b="1">
                    <a:solidFill>
                      <a:srgbClr val="C00000"/>
                    </a:solidFill>
                    <a:latin typeface="+mn-ea"/>
                  </a:endParaRPr>
                </a:p>
              </p:txBody>
            </p:sp>
          </mc:Choice>
          <mc:Fallback xmlns="">
            <p:sp>
              <p:nvSpPr>
                <p:cNvPr id="10" name="文本框 9">
                  <a:extLst>
                    <a:ext uri="{FF2B5EF4-FFF2-40B4-BE49-F238E27FC236}">
                      <a16:creationId xmlns:a16="http://schemas.microsoft.com/office/drawing/2014/main" id="{68BBBE96-5ABB-4BED-BDCE-378FA024CD5A}"/>
                    </a:ext>
                  </a:extLst>
                </p:cNvPr>
                <p:cNvSpPr txBox="1">
                  <a:spLocks noRot="1" noChangeAspect="1" noMove="1" noResize="1" noEditPoints="1" noAdjustHandles="1" noChangeArrowheads="1" noChangeShapeType="1" noTextEdit="1"/>
                </p:cNvSpPr>
                <p:nvPr/>
              </p:nvSpPr>
              <p:spPr>
                <a:xfrm>
                  <a:off x="643555" y="4304547"/>
                  <a:ext cx="7856882" cy="338554"/>
                </a:xfrm>
                <a:prstGeom prst="rect">
                  <a:avLst/>
                </a:prstGeom>
                <a:blipFill>
                  <a:blip r:embed="rId5"/>
                  <a:stretch>
                    <a:fillRect l="-466" t="-9091" b="-25455"/>
                  </a:stretch>
                </a:blipFill>
              </p:spPr>
              <p:txBody>
                <a:bodyPr/>
                <a:lstStyle/>
                <a:p>
                  <a:r>
                    <a:rPr lang="zh-CN" altLang="en-US">
                      <a:noFill/>
                    </a:rPr>
                    <a:t> </a:t>
                  </a:r>
                </a:p>
              </p:txBody>
            </p:sp>
          </mc:Fallback>
        </mc:AlternateContent>
      </p:grpSp>
      <p:sp>
        <p:nvSpPr>
          <p:cNvPr id="22" name="文本框 21">
            <a:extLst>
              <a:ext uri="{FF2B5EF4-FFF2-40B4-BE49-F238E27FC236}">
                <a16:creationId xmlns:a16="http://schemas.microsoft.com/office/drawing/2014/main" id="{B054A32E-C023-44CE-B725-EE6E7DE88F53}"/>
              </a:ext>
            </a:extLst>
          </p:cNvPr>
          <p:cNvSpPr txBox="1"/>
          <p:nvPr/>
        </p:nvSpPr>
        <p:spPr>
          <a:xfrm>
            <a:off x="5670274" y="1991703"/>
            <a:ext cx="2830164" cy="584775"/>
          </a:xfrm>
          <a:prstGeom prst="rect">
            <a:avLst/>
          </a:prstGeom>
          <a:solidFill>
            <a:schemeClr val="accent6">
              <a:lumMod val="50000"/>
            </a:schemeClr>
          </a:solidFill>
        </p:spPr>
        <p:txBody>
          <a:bodyPr wrap="square" rtlCol="0">
            <a:spAutoFit/>
          </a:bodyPr>
          <a:lstStyle/>
          <a:p>
            <a:r>
              <a:rPr lang="zh-CN" altLang="en-US" sz="1600" b="1">
                <a:solidFill>
                  <a:schemeClr val="bg1"/>
                </a:solidFill>
              </a:rPr>
              <a:t>归纳定义集合的每个元素都存在构造树，也存在形成序列</a:t>
            </a:r>
          </a:p>
        </p:txBody>
      </p:sp>
    </p:spTree>
    <p:extLst>
      <p:ext uri="{BB962C8B-B14F-4D97-AF65-F5344CB8AC3E}">
        <p14:creationId xmlns:p14="http://schemas.microsoft.com/office/powerpoint/2010/main" val="14956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0425" y="1086007"/>
            <a:ext cx="4089238" cy="2683427"/>
          </a:xfrm>
          <a:prstGeom prst="rect">
            <a:avLst/>
          </a:prstGeom>
          <a:noFill/>
        </p:spPr>
        <p:txBody>
          <a:bodyPr wrap="square" rtlCol="0">
            <a:spAutoFit/>
          </a:bodyPr>
          <a:lstStyle/>
          <a:p>
            <a:pPr>
              <a:lnSpc>
                <a:spcPct val="250000"/>
              </a:lnSpc>
            </a:pPr>
            <a:r>
              <a:rPr lang="zh-CN" altLang="en-US" sz="2400" b="1">
                <a:solidFill>
                  <a:schemeClr val="bg1">
                    <a:lumMod val="95000"/>
                  </a:schemeClr>
                </a:solidFill>
                <a:latin typeface="仿宋" panose="02010609060101010101" pitchFamily="49" charset="-122"/>
                <a:ea typeface="仿宋" panose="02010609060101010101" pitchFamily="49" charset="-122"/>
              </a:rPr>
              <a:t>一阶逻辑自然推理系统概述</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量词公式的推理规则</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内定理的证明</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801199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量词公式的推理规则</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推理规则的合理性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A80D07B-183B-4C4E-B0DC-C076FA7A905B}"/>
                  </a:ext>
                </a:extLst>
              </p:cNvPr>
              <p:cNvSpPr txBox="1"/>
              <p:nvPr/>
            </p:nvSpPr>
            <p:spPr>
              <a:xfrm>
                <a:off x="798023" y="957177"/>
                <a:ext cx="7547945" cy="1146661"/>
              </a:xfrm>
              <a:prstGeom prst="rect">
                <a:avLst/>
              </a:prstGeom>
              <a:solidFill>
                <a:schemeClr val="accent2">
                  <a:lumMod val="20000"/>
                  <a:lumOff val="80000"/>
                  <a:alpha val="55000"/>
                </a:schemeClr>
              </a:solidFill>
            </p:spPr>
            <p:txBody>
              <a:bodyPr wrap="square" rtlCol="0">
                <a:spAutoFit/>
              </a:bodyPr>
              <a:lstStyle/>
              <a:p>
                <a:pPr>
                  <a:lnSpc>
                    <a:spcPts val="2400"/>
                  </a:lnSpc>
                  <a:spcBef>
                    <a:spcPts val="600"/>
                  </a:spcBef>
                </a:pPr>
                <a:r>
                  <a:rPr lang="zh-CN" altLang="en-US" b="1">
                    <a:solidFill>
                      <a:schemeClr val="accent2">
                        <a:lumMod val="50000"/>
                      </a:schemeClr>
                    </a:solidFill>
                  </a:rPr>
                  <a:t>给定一阶语言</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Cambria Math" panose="02040503050406030204" pitchFamily="18" charset="0"/>
                      </a:rPr>
                      <m:t>𝓛</m:t>
                    </m:r>
                  </m:oMath>
                </a14:m>
                <a:r>
                  <a:rPr lang="zh-CN" altLang="en-US" b="1">
                    <a:solidFill>
                      <a:schemeClr val="accent2">
                        <a:lumMod val="50000"/>
                      </a:schemeClr>
                    </a:solidFill>
                  </a:rPr>
                  <a:t>的解释</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b="1">
                    <a:solidFill>
                      <a:schemeClr val="accent2">
                        <a:lumMod val="50000"/>
                      </a:schemeClr>
                    </a:solidFill>
                  </a:rPr>
                  <a:t>，</a:t>
                </a:r>
                <a:r>
                  <a:rPr lang="en-US" altLang="zh-CN" b="1">
                    <a:solidFill>
                      <a:schemeClr val="accent2">
                        <a:lumMod val="50000"/>
                      </a:schemeClr>
                    </a:solidFill>
                  </a:rPr>
                  <a:t> </a:t>
                </a:r>
                <a14:m>
                  <m:oMath xmlns:m="http://schemas.openxmlformats.org/officeDocument/2006/math">
                    <m:r>
                      <a:rPr lang="en-US" altLang="zh-CN" b="1" i="1">
                        <a:solidFill>
                          <a:schemeClr val="accent2">
                            <a:lumMod val="50000"/>
                          </a:schemeClr>
                        </a:solidFill>
                        <a:latin typeface="Cambria Math" panose="02040503050406030204" pitchFamily="18" charset="0"/>
                      </a:rPr>
                      <m:t>𝝈</m:t>
                    </m:r>
                  </m:oMath>
                </a14:m>
                <a:r>
                  <a:rPr lang="zh-CN" altLang="en-US" b="1">
                    <a:solidFill>
                      <a:schemeClr val="accent2">
                        <a:lumMod val="50000"/>
                      </a:schemeClr>
                    </a:solidFill>
                  </a:rPr>
                  <a:t>是个体变量指派函数</a:t>
                </a:r>
                <a:endParaRPr lang="en-US" altLang="zh-CN"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rPr>
                  <a:t>若一阶逻辑公式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的真值为真，即</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，则称</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rgbClr val="C00000"/>
                    </a:solidFill>
                  </a:rPr>
                  <a:t>满足</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，记为</a:t>
                </a:r>
                <a14:m>
                  <m:oMath xmlns:m="http://schemas.openxmlformats.org/officeDocument/2006/math">
                    <m:r>
                      <a:rPr lang="en-US" altLang="zh-CN" sz="1600" b="1" i="1" smtClean="0">
                        <a:solidFill>
                          <a:srgbClr val="C00000"/>
                        </a:solidFill>
                        <a:latin typeface="Cambria Math" panose="02040503050406030204" pitchFamily="18" charset="0"/>
                        <a:ea typeface="Cambria Math" panose="02040503050406030204" pitchFamily="18" charset="0"/>
                      </a:rPr>
                      <m:t>𝓜</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𝝈</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endParaRPr lang="en-US" altLang="zh-CN" sz="1600"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rPr>
                  <a:t>若对公式集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中的每个公式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，都有</a:t>
                </a:r>
                <a14:m>
                  <m:oMath xmlns:m="http://schemas.openxmlformats.org/officeDocument/2006/math">
                    <m:r>
                      <a:rPr lang="en-US" altLang="zh-CN" sz="16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，则称</a:t>
                </a:r>
                <a14:m>
                  <m:oMath xmlns:m="http://schemas.openxmlformats.org/officeDocument/2006/math">
                    <m:r>
                      <a:rPr lang="en-US" altLang="zh-CN" sz="1600" b="1" i="1">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rgbClr val="C00000"/>
                    </a:solidFill>
                  </a:rPr>
                  <a:t>满足</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，记为</a:t>
                </a:r>
                <a14:m>
                  <m:oMath xmlns:m="http://schemas.openxmlformats.org/officeDocument/2006/math">
                    <m:r>
                      <a:rPr lang="en-US" altLang="zh-CN" sz="1600" b="1" i="1" smtClean="0">
                        <a:solidFill>
                          <a:srgbClr val="C00000"/>
                        </a:solidFill>
                        <a:latin typeface="Cambria Math" panose="02040503050406030204" pitchFamily="18" charset="0"/>
                        <a:ea typeface="Cambria Math" panose="02040503050406030204" pitchFamily="18" charset="0"/>
                      </a:rPr>
                      <m:t>𝓜</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r>
                      <a:rPr lang="en-US" altLang="zh-CN" sz="1600" b="1" i="1" smtClean="0">
                        <a:solidFill>
                          <a:srgbClr val="C00000"/>
                        </a:solidFill>
                        <a:latin typeface="Cambria Math" panose="02040503050406030204" pitchFamily="18" charset="0"/>
                      </a:rPr>
                      <m:t>⊨</m:t>
                    </m:r>
                    <m:r>
                      <a:rPr lang="en-US" altLang="zh-CN" sz="1600" b="1" i="0" smtClean="0">
                        <a:solidFill>
                          <a:srgbClr val="C00000"/>
                        </a:solidFill>
                        <a:latin typeface="Cambria Math" panose="02040503050406030204" pitchFamily="18" charset="0"/>
                      </a:rPr>
                      <m:t>𝚪</m:t>
                    </m:r>
                  </m:oMath>
                </a14:m>
                <a:endParaRPr lang="en-US" altLang="zh-CN" sz="1600" b="1">
                  <a:solidFill>
                    <a:srgbClr val="C00000"/>
                  </a:solidFill>
                </a:endParaRPr>
              </a:p>
            </p:txBody>
          </p:sp>
        </mc:Choice>
        <mc:Fallback xmlns="">
          <p:sp>
            <p:nvSpPr>
              <p:cNvPr id="8" name="文本框 7">
                <a:extLst>
                  <a:ext uri="{FF2B5EF4-FFF2-40B4-BE49-F238E27FC236}">
                    <a16:creationId xmlns:a16="http://schemas.microsoft.com/office/drawing/2014/main" id="{3A80D07B-183B-4C4E-B0DC-C076FA7A905B}"/>
                  </a:ext>
                </a:extLst>
              </p:cNvPr>
              <p:cNvSpPr txBox="1">
                <a:spLocks noRot="1" noChangeAspect="1" noMove="1" noResize="1" noEditPoints="1" noAdjustHandles="1" noChangeArrowheads="1" noChangeShapeType="1" noTextEdit="1"/>
              </p:cNvSpPr>
              <p:nvPr/>
            </p:nvSpPr>
            <p:spPr>
              <a:xfrm>
                <a:off x="798023" y="957177"/>
                <a:ext cx="7547945" cy="1146661"/>
              </a:xfrm>
              <a:prstGeom prst="rect">
                <a:avLst/>
              </a:prstGeom>
              <a:blipFill>
                <a:blip r:embed="rId2"/>
                <a:stretch>
                  <a:fillRect l="-727" t="-1064" b="-63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26EF620-1489-4F66-8065-D609664D6BB4}"/>
                  </a:ext>
                </a:extLst>
              </p:cNvPr>
              <p:cNvSpPr txBox="1"/>
              <p:nvPr/>
            </p:nvSpPr>
            <p:spPr>
              <a:xfrm>
                <a:off x="798022" y="2390764"/>
                <a:ext cx="7547945" cy="1000210"/>
              </a:xfrm>
              <a:prstGeom prst="rect">
                <a:avLst/>
              </a:prstGeom>
              <a:solidFill>
                <a:schemeClr val="accent2">
                  <a:lumMod val="20000"/>
                  <a:lumOff val="80000"/>
                  <a:alpha val="55000"/>
                </a:schemeClr>
              </a:solidFill>
            </p:spPr>
            <p:txBody>
              <a:bodyPr wrap="square" rtlCol="0">
                <a:spAutoFit/>
              </a:bodyPr>
              <a:lstStyle/>
              <a:p>
                <a:pPr>
                  <a:lnSpc>
                    <a:spcPts val="2400"/>
                  </a:lnSpc>
                  <a:spcBef>
                    <a:spcPts val="600"/>
                  </a:spcBef>
                </a:pPr>
                <a:r>
                  <a:rPr lang="zh-CN" altLang="en-US" b="1">
                    <a:solidFill>
                      <a:schemeClr val="accent2">
                        <a:lumMod val="50000"/>
                      </a:schemeClr>
                    </a:solidFill>
                  </a:rPr>
                  <a:t>对公式集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和公式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，若对一阶语言</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Cambria Math" panose="02040503050406030204" pitchFamily="18" charset="0"/>
                      </a:rPr>
                      <m:t>𝓛</m:t>
                    </m:r>
                  </m:oMath>
                </a14:m>
                <a:r>
                  <a:rPr lang="zh-CN" altLang="en-US" b="1">
                    <a:solidFill>
                      <a:schemeClr val="accent2">
                        <a:lumMod val="50000"/>
                      </a:schemeClr>
                    </a:solidFill>
                  </a:rPr>
                  <a:t>的任意解释</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b="1">
                    <a:solidFill>
                      <a:schemeClr val="accent2">
                        <a:lumMod val="50000"/>
                      </a:schemeClr>
                    </a:solidFill>
                  </a:rPr>
                  <a:t>和任意个体变量指派函数</a:t>
                </a:r>
                <a:r>
                  <a:rPr lang="en-US" altLang="zh-CN" b="1">
                    <a:solidFill>
                      <a:schemeClr val="accent2">
                        <a:lumMod val="50000"/>
                      </a:schemeClr>
                    </a:solidFill>
                  </a:rPr>
                  <a:t> </a:t>
                </a:r>
                <a14:m>
                  <m:oMath xmlns:m="http://schemas.openxmlformats.org/officeDocument/2006/math">
                    <m:r>
                      <a:rPr lang="en-US" altLang="zh-CN" b="1" i="1">
                        <a:solidFill>
                          <a:schemeClr val="accent2">
                            <a:lumMod val="50000"/>
                          </a:schemeClr>
                        </a:solidFill>
                        <a:latin typeface="Cambria Math" panose="02040503050406030204" pitchFamily="18" charset="0"/>
                      </a:rPr>
                      <m:t>𝝈</m:t>
                    </m:r>
                  </m:oMath>
                </a14:m>
                <a:r>
                  <a:rPr lang="zh-CN" altLang="en-US" b="1">
                    <a:solidFill>
                      <a:schemeClr val="accent2">
                        <a:lumMod val="50000"/>
                      </a:schemeClr>
                    </a:solidFill>
                  </a:rPr>
                  <a:t>都有</a:t>
                </a:r>
                <a14:m>
                  <m:oMath xmlns:m="http://schemas.openxmlformats.org/officeDocument/2006/math">
                    <m:r>
                      <a:rPr lang="en-US" altLang="zh-CN" b="1" i="1">
                        <a:solidFill>
                          <a:schemeClr val="accent2">
                            <a:lumMod val="50000"/>
                          </a:schemeClr>
                        </a:solidFill>
                        <a:latin typeface="Cambria Math" panose="02040503050406030204" pitchFamily="18" charset="0"/>
                        <a:ea typeface="Cambria Math" panose="02040503050406030204" pitchFamily="18" charset="0"/>
                      </a:rPr>
                      <m:t>𝓜</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𝝈</m:t>
                    </m:r>
                    <m:r>
                      <a:rPr lang="en-US" altLang="zh-CN" b="1" i="1" smtClean="0">
                        <a:solidFill>
                          <a:schemeClr val="accent2">
                            <a:lumMod val="50000"/>
                          </a:schemeClr>
                        </a:solidFill>
                        <a:latin typeface="Cambria Math" panose="02040503050406030204" pitchFamily="18" charset="0"/>
                      </a:rPr>
                      <m:t>⊨</m:t>
                    </m:r>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蕴涵</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𝑴</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𝝈</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，则称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的</a:t>
                </a:r>
                <a:r>
                  <a:rPr lang="zh-CN" altLang="en-US" b="1">
                    <a:solidFill>
                      <a:srgbClr val="C00000"/>
                    </a:solidFill>
                  </a:rPr>
                  <a:t>（语义）推论</a:t>
                </a:r>
                <a:r>
                  <a:rPr lang="en-US" altLang="zh-CN" b="1">
                    <a:solidFill>
                      <a:schemeClr val="accent2">
                        <a:lumMod val="50000"/>
                      </a:schemeClr>
                    </a:solidFill>
                  </a:rPr>
                  <a:t>(consequence)</a:t>
                </a:r>
                <a:r>
                  <a:rPr lang="zh-CN" altLang="en-US" b="1">
                    <a:solidFill>
                      <a:schemeClr val="accent2">
                        <a:lumMod val="50000"/>
                      </a:schemeClr>
                    </a:solidFill>
                  </a:rPr>
                  <a:t>，记为</a:t>
                </a:r>
                <a14:m>
                  <m:oMath xmlns:m="http://schemas.openxmlformats.org/officeDocument/2006/math">
                    <m:r>
                      <a:rPr lang="en-US" altLang="zh-CN" b="1" i="0" smtClean="0">
                        <a:solidFill>
                          <a:srgbClr val="C00000"/>
                        </a:solidFill>
                        <a:latin typeface="Cambria Math" panose="02040503050406030204" pitchFamily="18" charset="0"/>
                      </a:rPr>
                      <m:t>𝚪</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𝑨</m:t>
                    </m:r>
                  </m:oMath>
                </a14:m>
                <a:endParaRPr lang="en-US" altLang="zh-CN"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A26EF620-1489-4F66-8065-D609664D6BB4}"/>
                  </a:ext>
                </a:extLst>
              </p:cNvPr>
              <p:cNvSpPr txBox="1">
                <a:spLocks noRot="1" noChangeAspect="1" noMove="1" noResize="1" noEditPoints="1" noAdjustHandles="1" noChangeArrowheads="1" noChangeShapeType="1" noTextEdit="1"/>
              </p:cNvSpPr>
              <p:nvPr/>
            </p:nvSpPr>
            <p:spPr>
              <a:xfrm>
                <a:off x="798022" y="2390764"/>
                <a:ext cx="7547945" cy="1000210"/>
              </a:xfrm>
              <a:prstGeom prst="rect">
                <a:avLst/>
              </a:prstGeom>
              <a:blipFill>
                <a:blip r:embed="rId3"/>
                <a:stretch>
                  <a:fillRect l="-727" t="-1220" r="-3635" b="-91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EF22213-15D8-4F7D-8245-AFC1A5565466}"/>
                  </a:ext>
                </a:extLst>
              </p:cNvPr>
              <p:cNvSpPr txBox="1"/>
              <p:nvPr/>
            </p:nvSpPr>
            <p:spPr>
              <a:xfrm>
                <a:off x="798021" y="3673352"/>
                <a:ext cx="7547945"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逻辑演算系统的合理性</a:t>
                </a:r>
                <a:r>
                  <a:rPr lang="en-US" altLang="zh-CN" b="1">
                    <a:solidFill>
                      <a:schemeClr val="accent2">
                        <a:lumMod val="50000"/>
                      </a:schemeClr>
                    </a:solidFill>
                  </a:rPr>
                  <a:t>(soundness</a:t>
                </a:r>
                <a:r>
                  <a:rPr lang="zh-CN" altLang="en-US" b="1">
                    <a:solidFill>
                      <a:schemeClr val="accent2">
                        <a:lumMod val="50000"/>
                      </a:schemeClr>
                    </a:solidFill>
                  </a:rPr>
                  <a:t>，也称为可靠性</a:t>
                </a:r>
                <a:r>
                  <a:rPr lang="en-US" altLang="zh-CN" b="1">
                    <a:solidFill>
                      <a:schemeClr val="accent2">
                        <a:lumMod val="50000"/>
                      </a:schemeClr>
                    </a:solidFill>
                  </a:rPr>
                  <a:t>)</a:t>
                </a:r>
                <a:r>
                  <a:rPr lang="zh-CN" altLang="en-US" b="1">
                    <a:solidFill>
                      <a:schemeClr val="accent2">
                        <a:lumMod val="50000"/>
                      </a:schemeClr>
                    </a:solidFill>
                  </a:rPr>
                  <a:t>是指，对公式集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和公式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，若</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是内定理，则有</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DEF22213-15D8-4F7D-8245-AFC1A5565466}"/>
                  </a:ext>
                </a:extLst>
              </p:cNvPr>
              <p:cNvSpPr txBox="1">
                <a:spLocks noRot="1" noChangeAspect="1" noMove="1" noResize="1" noEditPoints="1" noAdjustHandles="1" noChangeArrowheads="1" noChangeShapeType="1" noTextEdit="1"/>
              </p:cNvSpPr>
              <p:nvPr/>
            </p:nvSpPr>
            <p:spPr>
              <a:xfrm>
                <a:off x="798021" y="3673352"/>
                <a:ext cx="7547945" cy="646331"/>
              </a:xfrm>
              <a:prstGeom prst="rect">
                <a:avLst/>
              </a:prstGeom>
              <a:blipFill>
                <a:blip r:embed="rId4"/>
                <a:stretch>
                  <a:fillRect l="-727"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198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量词公式的推理规则</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推理规则的合理性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3" name="文本框 2">
            <a:extLst>
              <a:ext uri="{FF2B5EF4-FFF2-40B4-BE49-F238E27FC236}">
                <a16:creationId xmlns:a16="http://schemas.microsoft.com/office/drawing/2014/main" id="{DFA51449-AF4C-4110-9B24-199D58E099D0}"/>
              </a:ext>
            </a:extLst>
          </p:cNvPr>
          <p:cNvSpPr txBox="1"/>
          <p:nvPr/>
        </p:nvSpPr>
        <p:spPr>
          <a:xfrm>
            <a:off x="790160" y="921639"/>
            <a:ext cx="6008205" cy="369332"/>
          </a:xfrm>
          <a:prstGeom prst="rect">
            <a:avLst/>
          </a:prstGeom>
          <a:solidFill>
            <a:schemeClr val="accent5">
              <a:lumMod val="20000"/>
              <a:lumOff val="80000"/>
            </a:schemeClr>
          </a:solidFill>
        </p:spPr>
        <p:txBody>
          <a:bodyPr wrap="square" rtlCol="0">
            <a:spAutoFit/>
          </a:bodyPr>
          <a:lstStyle/>
          <a:p>
            <a:r>
              <a:rPr lang="zh-CN" altLang="en-US" b="1">
                <a:solidFill>
                  <a:schemeClr val="accent2">
                    <a:lumMod val="50000"/>
                  </a:schemeClr>
                </a:solidFill>
              </a:rPr>
              <a:t>逻辑演算系统的合理性建立在推理规则合理性的基础之上</a:t>
            </a:r>
          </a:p>
        </p:txBody>
      </p:sp>
      <p:grpSp>
        <p:nvGrpSpPr>
          <p:cNvPr id="17" name="组合 16">
            <a:extLst>
              <a:ext uri="{FF2B5EF4-FFF2-40B4-BE49-F238E27FC236}">
                <a16:creationId xmlns:a16="http://schemas.microsoft.com/office/drawing/2014/main" id="{ADC9F36B-200F-4EFB-8D9D-52474F297F2D}"/>
              </a:ext>
            </a:extLst>
          </p:cNvPr>
          <p:cNvGrpSpPr/>
          <p:nvPr/>
        </p:nvGrpSpPr>
        <p:grpSpPr>
          <a:xfrm>
            <a:off x="1575351" y="1500650"/>
            <a:ext cx="4890052" cy="738664"/>
            <a:chOff x="2126974" y="3102938"/>
            <a:chExt cx="4890052" cy="738664"/>
          </a:xfrm>
        </p:grpSpPr>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181EDD2-E3D0-4BD2-B33F-0CA7596421B8}"/>
                    </a:ext>
                  </a:extLst>
                </p:cNvPr>
                <p:cNvSpPr txBox="1"/>
                <p:nvPr/>
              </p:nvSpPr>
              <p:spPr>
                <a:xfrm>
                  <a:off x="2126974" y="3102938"/>
                  <a:ext cx="4890052" cy="369332"/>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0">
                                <a:solidFill>
                                  <a:schemeClr val="accent2">
                                    <a:lumMod val="50000"/>
                                  </a:schemeClr>
                                </a:solidFill>
                                <a:latin typeface="Cambria Math" panose="02040503050406030204" pitchFamily="18" charset="0"/>
                              </a:rPr>
                              <m:t>𝚪</m:t>
                            </m:r>
                          </m:e>
                          <m:sub>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𝑨</m:t>
                            </m:r>
                          </m:e>
                          <m:sub>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0">
                                <a:solidFill>
                                  <a:schemeClr val="accent2">
                                    <a:lumMod val="50000"/>
                                  </a:schemeClr>
                                </a:solidFill>
                                <a:latin typeface="Cambria Math" panose="02040503050406030204" pitchFamily="18" charset="0"/>
                              </a:rPr>
                              <m:t>𝚪</m:t>
                            </m:r>
                          </m:e>
                          <m:sub>
                            <m:r>
                              <a:rPr lang="en-US" altLang="zh-CN" b="1" i="1">
                                <a:solidFill>
                                  <a:schemeClr val="accent2">
                                    <a:lumMod val="50000"/>
                                  </a:schemeClr>
                                </a:solidFill>
                                <a:latin typeface="Cambria Math" panose="02040503050406030204" pitchFamily="18" charset="0"/>
                              </a:rPr>
                              <m:t>𝟐</m:t>
                            </m:r>
                          </m:sub>
                        </m:sSub>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𝑨</m:t>
                            </m:r>
                          </m:e>
                          <m:sub>
                            <m:r>
                              <a:rPr lang="en-US" altLang="zh-CN" b="1" i="1">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0">
                                <a:solidFill>
                                  <a:schemeClr val="accent2">
                                    <a:lumMod val="50000"/>
                                  </a:schemeClr>
                                </a:solidFill>
                                <a:latin typeface="Cambria Math" panose="02040503050406030204" pitchFamily="18" charset="0"/>
                              </a:rPr>
                              <m:t>𝚪</m:t>
                            </m:r>
                          </m:e>
                          <m:sub>
                            <m:r>
                              <a:rPr lang="en-US" altLang="zh-CN" b="1" i="1">
                                <a:solidFill>
                                  <a:schemeClr val="accent2">
                                    <a:lumMod val="50000"/>
                                  </a:schemeClr>
                                </a:solidFill>
                                <a:latin typeface="Cambria Math" panose="02040503050406030204" pitchFamily="18" charset="0"/>
                              </a:rPr>
                              <m:t>𝒏</m:t>
                            </m:r>
                          </m:sub>
                        </m:sSub>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𝑨</m:t>
                            </m:r>
                          </m:e>
                          <m:sub>
                            <m:r>
                              <a:rPr lang="en-US" altLang="zh-CN" b="1" i="1">
                                <a:solidFill>
                                  <a:schemeClr val="accent2">
                                    <a:lumMod val="50000"/>
                                  </a:schemeClr>
                                </a:solidFill>
                                <a:latin typeface="Cambria Math" panose="02040503050406030204" pitchFamily="18" charset="0"/>
                              </a:rPr>
                              <m:t>𝒏</m:t>
                            </m:r>
                          </m:sub>
                        </m:sSub>
                      </m:oMath>
                    </m:oMathPara>
                  </a14:m>
                  <a:endParaRPr lang="en-US" altLang="zh-CN"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479737C9-665D-4AFB-93B0-E2B372B1E3CF}"/>
                    </a:ext>
                  </a:extLst>
                </p:cNvPr>
                <p:cNvSpPr txBox="1">
                  <a:spLocks noRot="1" noChangeAspect="1" noMove="1" noResize="1" noEditPoints="1" noAdjustHandles="1" noChangeArrowheads="1" noChangeShapeType="1" noTextEdit="1"/>
                </p:cNvSpPr>
                <p:nvPr/>
              </p:nvSpPr>
              <p:spPr>
                <a:xfrm>
                  <a:off x="2126974" y="3102938"/>
                  <a:ext cx="4890052"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88F55A1-6544-4D03-9CCF-DC0CFB987089}"/>
                    </a:ext>
                  </a:extLst>
                </p:cNvPr>
                <p:cNvSpPr txBox="1"/>
                <p:nvPr/>
              </p:nvSpPr>
              <p:spPr>
                <a:xfrm>
                  <a:off x="2126974" y="3472270"/>
                  <a:ext cx="4890052" cy="369332"/>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𝑨</m:t>
                        </m:r>
                      </m:oMath>
                    </m:oMathPara>
                  </a14:m>
                  <a:endParaRPr lang="en-US" altLang="zh-CN"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B6CBBBEF-DAC0-4E5B-9D5C-C1E90050BE22}"/>
                    </a:ext>
                  </a:extLst>
                </p:cNvPr>
                <p:cNvSpPr txBox="1">
                  <a:spLocks noRot="1" noChangeAspect="1" noMove="1" noResize="1" noEditPoints="1" noAdjustHandles="1" noChangeArrowheads="1" noChangeShapeType="1" noTextEdit="1"/>
                </p:cNvSpPr>
                <p:nvPr/>
              </p:nvSpPr>
              <p:spPr>
                <a:xfrm>
                  <a:off x="2126974" y="3472270"/>
                  <a:ext cx="4890052" cy="369332"/>
                </a:xfrm>
                <a:prstGeom prst="rect">
                  <a:avLst/>
                </a:prstGeom>
                <a:blipFill>
                  <a:blip r:embed="rId4"/>
                  <a:stretch>
                    <a:fillRect/>
                  </a:stretch>
                </a:blipFill>
              </p:spPr>
              <p:txBody>
                <a:bodyPr/>
                <a:lstStyle/>
                <a:p>
                  <a:r>
                    <a:rPr lang="zh-CN" altLang="en-US">
                      <a:noFill/>
                    </a:rPr>
                    <a:t> </a:t>
                  </a:r>
                </a:p>
              </p:txBody>
            </p:sp>
          </mc:Fallback>
        </mc:AlternateContent>
        <p:cxnSp>
          <p:nvCxnSpPr>
            <p:cNvPr id="20" name="直接连接符 19">
              <a:extLst>
                <a:ext uri="{FF2B5EF4-FFF2-40B4-BE49-F238E27FC236}">
                  <a16:creationId xmlns:a16="http://schemas.microsoft.com/office/drawing/2014/main" id="{8DF95AFE-C76E-411D-99DA-B52576FFC361}"/>
                </a:ext>
              </a:extLst>
            </p:cNvPr>
            <p:cNvCxnSpPr/>
            <p:nvPr/>
          </p:nvCxnSpPr>
          <p:spPr>
            <a:xfrm>
              <a:off x="2126974" y="3472270"/>
              <a:ext cx="4890052"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95842E7-085D-4939-897A-460A19BBD8D5}"/>
                  </a:ext>
                </a:extLst>
              </p:cNvPr>
              <p:cNvSpPr txBox="1"/>
              <p:nvPr/>
            </p:nvSpPr>
            <p:spPr>
              <a:xfrm>
                <a:off x="802583" y="2492308"/>
                <a:ext cx="7374835" cy="1153393"/>
              </a:xfrm>
              <a:prstGeom prst="rect">
                <a:avLst/>
              </a:prstGeom>
              <a:solidFill>
                <a:schemeClr val="accent5">
                  <a:lumMod val="20000"/>
                  <a:lumOff val="80000"/>
                </a:schemeClr>
              </a:solidFill>
            </p:spPr>
            <p:txBody>
              <a:bodyPr wrap="square" rtlCol="0">
                <a:spAutoFit/>
              </a:bodyPr>
              <a:lstStyle/>
              <a:p>
                <a:pPr marL="285750" indent="-285750">
                  <a:lnSpc>
                    <a:spcPts val="2400"/>
                  </a:lnSpc>
                  <a:spcBef>
                    <a:spcPts val="600"/>
                  </a:spcBef>
                  <a:spcAft>
                    <a:spcPts val="600"/>
                  </a:spcAft>
                  <a:buFont typeface="Arial" panose="020B0604020202020204" pitchFamily="34" charset="0"/>
                  <a:buChar char="•"/>
                </a:pPr>
                <a:r>
                  <a:rPr lang="zh-CN" altLang="en-US" b="1">
                    <a:solidFill>
                      <a:schemeClr val="accent2">
                        <a:lumMod val="50000"/>
                      </a:schemeClr>
                    </a:solidFill>
                  </a:rPr>
                  <a:t>推理规则的直观含义是：当</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0" smtClean="0">
                            <a:solidFill>
                              <a:schemeClr val="accent2">
                                <a:lumMod val="50000"/>
                              </a:schemeClr>
                            </a:solidFill>
                            <a:latin typeface="Cambria Math" panose="02040503050406030204" pitchFamily="18" charset="0"/>
                          </a:rPr>
                          <m:t>𝚪</m:t>
                        </m:r>
                      </m:e>
                      <m:sub>
                        <m:r>
                          <a:rPr lang="en-US" altLang="zh-CN" b="1" i="1" smtClean="0">
                            <a:solidFill>
                              <a:schemeClr val="accent2">
                                <a:lumMod val="50000"/>
                              </a:schemeClr>
                            </a:solidFill>
                            <a:latin typeface="Cambria Math" panose="02040503050406030204" pitchFamily="18" charset="0"/>
                          </a:rPr>
                          <m:t>𝒊</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𝒊</m:t>
                        </m:r>
                      </m:sub>
                    </m:sSub>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𝒊</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𝒏</m:t>
                        </m:r>
                      </m:e>
                    </m:d>
                  </m:oMath>
                </a14:m>
                <a:r>
                  <a:rPr lang="zh-CN" altLang="en-US" b="1">
                    <a:solidFill>
                      <a:schemeClr val="accent2">
                        <a:lumMod val="50000"/>
                      </a:schemeClr>
                    </a:solidFill>
                  </a:rPr>
                  <a:t>都是内定理时，</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也是内定理</a:t>
                </a:r>
                <a:endParaRPr lang="en-U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r>
                  <a:rPr lang="zh-CN" altLang="en-US" b="1">
                    <a:solidFill>
                      <a:schemeClr val="accent2">
                        <a:lumMod val="50000"/>
                      </a:schemeClr>
                    </a:solidFill>
                  </a:rPr>
                  <a:t>推理规则合理性的含义就是：当</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0" smtClean="0">
                            <a:solidFill>
                              <a:schemeClr val="accent2">
                                <a:lumMod val="50000"/>
                              </a:schemeClr>
                            </a:solidFill>
                            <a:latin typeface="Cambria Math" panose="02040503050406030204" pitchFamily="18" charset="0"/>
                          </a:rPr>
                          <m:t>𝚪</m:t>
                        </m:r>
                      </m:e>
                      <m:sub>
                        <m:r>
                          <a:rPr lang="en-US" altLang="zh-CN" b="1" i="1" smtClean="0">
                            <a:solidFill>
                              <a:schemeClr val="accent2">
                                <a:lumMod val="50000"/>
                              </a:schemeClr>
                            </a:solidFill>
                            <a:latin typeface="Cambria Math" panose="02040503050406030204" pitchFamily="18" charset="0"/>
                          </a:rPr>
                          <m:t>𝒊</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𝒊</m:t>
                        </m:r>
                      </m:sub>
                    </m:sSub>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𝒊</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𝒏</m:t>
                        </m:r>
                      </m:e>
                    </m:d>
                  </m:oMath>
                </a14:m>
                <a:r>
                  <a:rPr lang="zh-CN" altLang="en-US" b="1">
                    <a:solidFill>
                      <a:schemeClr val="accent2">
                        <a:lumMod val="50000"/>
                      </a:schemeClr>
                    </a:solidFill>
                  </a:rPr>
                  <a:t>时也有</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295842E7-085D-4939-897A-460A19BBD8D5}"/>
                  </a:ext>
                </a:extLst>
              </p:cNvPr>
              <p:cNvSpPr txBox="1">
                <a:spLocks noRot="1" noChangeAspect="1" noMove="1" noResize="1" noEditPoints="1" noAdjustHandles="1" noChangeArrowheads="1" noChangeShapeType="1" noTextEdit="1"/>
              </p:cNvSpPr>
              <p:nvPr/>
            </p:nvSpPr>
            <p:spPr>
              <a:xfrm>
                <a:off x="802583" y="2492308"/>
                <a:ext cx="7374835" cy="1153393"/>
              </a:xfrm>
              <a:prstGeom prst="rect">
                <a:avLst/>
              </a:prstGeom>
              <a:blipFill>
                <a:blip r:embed="rId5"/>
                <a:stretch>
                  <a:fillRect l="-579" t="-1587" b="-7937"/>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C0900719-452F-4CAD-8276-D125763E72EC}"/>
              </a:ext>
            </a:extLst>
          </p:cNvPr>
          <p:cNvSpPr txBox="1"/>
          <p:nvPr/>
        </p:nvSpPr>
        <p:spPr>
          <a:xfrm>
            <a:off x="790161" y="3840847"/>
            <a:ext cx="6644310" cy="640753"/>
          </a:xfrm>
          <a:prstGeom prst="rect">
            <a:avLst/>
          </a:prstGeom>
          <a:solidFill>
            <a:schemeClr val="accent4">
              <a:lumMod val="20000"/>
              <a:lumOff val="80000"/>
            </a:schemeClr>
          </a:solidFill>
        </p:spPr>
        <p:txBody>
          <a:bodyPr wrap="square" rtlCol="0">
            <a:spAutoFit/>
          </a:bodyPr>
          <a:lstStyle/>
          <a:p>
            <a:pPr>
              <a:lnSpc>
                <a:spcPts val="2200"/>
              </a:lnSpc>
            </a:pPr>
            <a:r>
              <a:rPr lang="zh-CN" altLang="en-US" sz="1600" b="1">
                <a:solidFill>
                  <a:schemeClr val="accent2">
                    <a:lumMod val="50000"/>
                  </a:schemeClr>
                </a:solidFill>
              </a:rPr>
              <a:t>有关逻辑运算符推理规则的合理性已经在命题演算系统讨论过，下面通过讨论量词公式的推理规则的合理性来进一步熟悉量词公式的推理规则</a:t>
            </a:r>
          </a:p>
        </p:txBody>
      </p:sp>
    </p:spTree>
    <p:extLst>
      <p:ext uri="{BB962C8B-B14F-4D97-AF65-F5344CB8AC3E}">
        <p14:creationId xmlns:p14="http://schemas.microsoft.com/office/powerpoint/2010/main" val="1546362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量词公式的推理规则</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全称量词消除规则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7">
            <a:extLst>
              <a:ext uri="{FF2B5EF4-FFF2-40B4-BE49-F238E27FC236}">
                <a16:creationId xmlns:a16="http://schemas.microsoft.com/office/drawing/2014/main" id="{2D6E3CFF-D46B-43FA-9F41-F9F5407F9D43}"/>
              </a:ext>
            </a:extLst>
          </p:cNvPr>
          <p:cNvSpPr/>
          <p:nvPr/>
        </p:nvSpPr>
        <p:spPr>
          <a:xfrm>
            <a:off x="483244" y="1023836"/>
            <a:ext cx="4444448"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9150030-99FB-4851-BF17-D19A84C43975}"/>
                  </a:ext>
                </a:extLst>
              </p:cNvPr>
              <p:cNvSpPr txBox="1"/>
              <p:nvPr/>
            </p:nvSpPr>
            <p:spPr>
              <a:xfrm>
                <a:off x="1356231" y="1363208"/>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59150030-99FB-4851-BF17-D19A84C43975}"/>
                  </a:ext>
                </a:extLst>
              </p:cNvPr>
              <p:cNvSpPr txBox="1">
                <a:spLocks noRot="1" noChangeAspect="1" noMove="1" noResize="1" noEditPoints="1" noAdjustHandles="1" noChangeArrowheads="1" noChangeShapeType="1" noTextEdit="1"/>
              </p:cNvSpPr>
              <p:nvPr/>
            </p:nvSpPr>
            <p:spPr>
              <a:xfrm>
                <a:off x="1356231" y="1363208"/>
                <a:ext cx="1283800" cy="246221"/>
              </a:xfrm>
              <a:prstGeom prst="rect">
                <a:avLst/>
              </a:prstGeom>
              <a:blipFill>
                <a:blip r:embed="rId2"/>
                <a:stretch>
                  <a:fillRect b="-32500"/>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8CD8EE58-C8D3-4212-8937-8911BF6C48C4}"/>
              </a:ext>
            </a:extLst>
          </p:cNvPr>
          <p:cNvCxnSpPr>
            <a:cxnSpLocks/>
          </p:cNvCxnSpPr>
          <p:nvPr/>
        </p:nvCxnSpPr>
        <p:spPr>
          <a:xfrm flipV="1">
            <a:off x="1336352" y="1328885"/>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9B7E136-F975-4E90-BAF6-AF31624C6378}"/>
              </a:ext>
            </a:extLst>
          </p:cNvPr>
          <p:cNvSpPr txBox="1"/>
          <p:nvPr/>
        </p:nvSpPr>
        <p:spPr>
          <a:xfrm>
            <a:off x="483244" y="1039962"/>
            <a:ext cx="800100" cy="584775"/>
          </a:xfrm>
          <a:prstGeom prst="rect">
            <a:avLst/>
          </a:prstGeom>
          <a:noFill/>
        </p:spPr>
        <p:txBody>
          <a:bodyPr wrap="square" rtlCol="0">
            <a:spAutoFit/>
          </a:bodyPr>
          <a:lstStyle/>
          <a:p>
            <a:r>
              <a:rPr lang="zh-CN" altLang="en-US" sz="1600" b="1">
                <a:solidFill>
                  <a:srgbClr val="002060"/>
                </a:solidFill>
              </a:rPr>
              <a:t>全称量词消除</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1CC7A3F-7C61-4414-AD4C-CF141E59DED3}"/>
                  </a:ext>
                </a:extLst>
              </p:cNvPr>
              <p:cNvSpPr txBox="1"/>
              <p:nvPr/>
            </p:nvSpPr>
            <p:spPr>
              <a:xfrm>
                <a:off x="1336351" y="1048332"/>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61CC7A3F-7C61-4414-AD4C-CF141E59DED3}"/>
                  </a:ext>
                </a:extLst>
              </p:cNvPr>
              <p:cNvSpPr txBox="1">
                <a:spLocks noRot="1" noChangeAspect="1" noMove="1" noResize="1" noEditPoints="1" noAdjustHandles="1" noChangeArrowheads="1" noChangeShapeType="1" noTextEdit="1"/>
              </p:cNvSpPr>
              <p:nvPr/>
            </p:nvSpPr>
            <p:spPr>
              <a:xfrm>
                <a:off x="1336351" y="1048332"/>
                <a:ext cx="1303679" cy="246221"/>
              </a:xfrm>
              <a:prstGeom prst="rect">
                <a:avLst/>
              </a:prstGeom>
              <a:blipFill>
                <a:blip r:embed="rId3"/>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6C9589E-22AF-4CD2-87C3-39A469DDD096}"/>
                  </a:ext>
                </a:extLst>
              </p:cNvPr>
              <p:cNvSpPr txBox="1"/>
              <p:nvPr/>
            </p:nvSpPr>
            <p:spPr>
              <a:xfrm>
                <a:off x="2803199" y="1160276"/>
                <a:ext cx="2029242"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𝑨</m:t>
                    </m:r>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𝒕</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e>
                    </m:d>
                  </m:oMath>
                </a14:m>
                <a:r>
                  <a:rPr lang="zh-CN" altLang="en-US" b="1">
                    <a:solidFill>
                      <a:srgbClr val="C00000"/>
                    </a:solidFill>
                  </a:rPr>
                  <a:t>是自由替换</a:t>
                </a:r>
              </a:p>
            </p:txBody>
          </p:sp>
        </mc:Choice>
        <mc:Fallback xmlns="">
          <p:sp>
            <p:nvSpPr>
              <p:cNvPr id="19" name="文本框 18">
                <a:extLst>
                  <a:ext uri="{FF2B5EF4-FFF2-40B4-BE49-F238E27FC236}">
                    <a16:creationId xmlns:a16="http://schemas.microsoft.com/office/drawing/2014/main" id="{46C9589E-22AF-4CD2-87C3-39A469DDD096}"/>
                  </a:ext>
                </a:extLst>
              </p:cNvPr>
              <p:cNvSpPr txBox="1">
                <a:spLocks noRot="1" noChangeAspect="1" noMove="1" noResize="1" noEditPoints="1" noAdjustHandles="1" noChangeArrowheads="1" noChangeShapeType="1" noTextEdit="1"/>
              </p:cNvSpPr>
              <p:nvPr/>
            </p:nvSpPr>
            <p:spPr>
              <a:xfrm>
                <a:off x="2803199" y="1160276"/>
                <a:ext cx="2029242" cy="369332"/>
              </a:xfrm>
              <a:prstGeom prst="rect">
                <a:avLst/>
              </a:prstGeom>
              <a:blipFill>
                <a:blip r:embed="rId4"/>
                <a:stretch>
                  <a:fillRect t="-6349" r="-299" b="-22222"/>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6EDD4BA-092A-4906-811A-F465018084BA}"/>
                  </a:ext>
                </a:extLst>
              </p:cNvPr>
              <p:cNvSpPr txBox="1"/>
              <p:nvPr/>
            </p:nvSpPr>
            <p:spPr>
              <a:xfrm>
                <a:off x="5560945" y="929443"/>
                <a:ext cx="2927073" cy="830997"/>
              </a:xfrm>
              <a:prstGeom prst="rect">
                <a:avLst/>
              </a:prstGeom>
              <a:solidFill>
                <a:schemeClr val="accent4">
                  <a:lumMod val="40000"/>
                  <a:lumOff val="6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是自由替换当且仅当对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的每个变量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中的每处自由出现不在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的辖域中</a:t>
                </a:r>
              </a:p>
            </p:txBody>
          </p:sp>
        </mc:Choice>
        <mc:Fallback xmlns="">
          <p:sp>
            <p:nvSpPr>
              <p:cNvPr id="20" name="文本框 19">
                <a:extLst>
                  <a:ext uri="{FF2B5EF4-FFF2-40B4-BE49-F238E27FC236}">
                    <a16:creationId xmlns:a16="http://schemas.microsoft.com/office/drawing/2014/main" id="{A6EDD4BA-092A-4906-811A-F465018084BA}"/>
                  </a:ext>
                </a:extLst>
              </p:cNvPr>
              <p:cNvSpPr txBox="1">
                <a:spLocks noRot="1" noChangeAspect="1" noMove="1" noResize="1" noEditPoints="1" noAdjustHandles="1" noChangeArrowheads="1" noChangeShapeType="1" noTextEdit="1"/>
              </p:cNvSpPr>
              <p:nvPr/>
            </p:nvSpPr>
            <p:spPr>
              <a:xfrm>
                <a:off x="5560945" y="929443"/>
                <a:ext cx="2927073" cy="830997"/>
              </a:xfrm>
              <a:prstGeom prst="rect">
                <a:avLst/>
              </a:prstGeom>
              <a:blipFill>
                <a:blip r:embed="rId5"/>
                <a:stretch>
                  <a:fillRect l="-1042" t="-2190" b="-80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033F7A-5072-4795-9CFF-27D94D63D2E1}"/>
                  </a:ext>
                </a:extLst>
              </p:cNvPr>
              <p:cNvSpPr txBox="1"/>
              <p:nvPr/>
            </p:nvSpPr>
            <p:spPr>
              <a:xfrm>
                <a:off x="483244" y="1929593"/>
                <a:ext cx="7844546" cy="684996"/>
              </a:xfrm>
              <a:prstGeom prst="rect">
                <a:avLst/>
              </a:prstGeom>
              <a:solidFill>
                <a:schemeClr val="accent5">
                  <a:lumMod val="20000"/>
                  <a:lumOff val="80000"/>
                </a:schemeClr>
              </a:solidFill>
            </p:spPr>
            <p:txBody>
              <a:bodyPr wrap="square" rtlCol="0">
                <a:spAutoFit/>
              </a:bodyPr>
              <a:lstStyle/>
              <a:p>
                <a:pPr>
                  <a:lnSpc>
                    <a:spcPts val="2400"/>
                  </a:lnSpc>
                  <a:spcBef>
                    <a:spcPts val="600"/>
                  </a:spcBef>
                  <a:spcAft>
                    <a:spcPts val="600"/>
                  </a:spcAft>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是公式集，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是一阶公式，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是项，且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是自由替换，则</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r>
                  <a:rPr lang="zh-CN" altLang="en-US" sz="1600" b="1">
                    <a:solidFill>
                      <a:schemeClr val="accent2">
                        <a:lumMod val="50000"/>
                      </a:schemeClr>
                    </a:solidFill>
                  </a:rPr>
                  <a:t>蕴涵</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e>
                    </m:d>
                  </m:oMath>
                </a14:m>
                <a:endParaRPr lang="en-US" altLang="zh-CN" sz="1600"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B9033F7A-5072-4795-9CFF-27D94D63D2E1}"/>
                  </a:ext>
                </a:extLst>
              </p:cNvPr>
              <p:cNvSpPr txBox="1">
                <a:spLocks noRot="1" noChangeAspect="1" noMove="1" noResize="1" noEditPoints="1" noAdjustHandles="1" noChangeArrowheads="1" noChangeShapeType="1" noTextEdit="1"/>
              </p:cNvSpPr>
              <p:nvPr/>
            </p:nvSpPr>
            <p:spPr>
              <a:xfrm>
                <a:off x="483244" y="1929593"/>
                <a:ext cx="7844546" cy="684996"/>
              </a:xfrm>
              <a:prstGeom prst="rect">
                <a:avLst/>
              </a:prstGeom>
              <a:blipFill>
                <a:blip r:embed="rId6"/>
                <a:stretch>
                  <a:fillRect l="-389" b="-11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9195D29-ED9A-47F5-9FEC-799BD962EBDD}"/>
                  </a:ext>
                </a:extLst>
              </p:cNvPr>
              <p:cNvSpPr txBox="1"/>
              <p:nvPr/>
            </p:nvSpPr>
            <p:spPr>
              <a:xfrm>
                <a:off x="483244" y="2783743"/>
                <a:ext cx="7844546" cy="838178"/>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a:t>
                </a:r>
                <a:r>
                  <a:rPr lang="zh-CN" altLang="en-US" sz="1200" b="1">
                    <a:solidFill>
                      <a:schemeClr val="accent2">
                        <a:lumMod val="50000"/>
                      </a:schemeClr>
                    </a:solidFill>
                  </a:rPr>
                  <a:t>设</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是任意解释，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的任意个体变量指派函数。若</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0" smtClean="0">
                        <a:solidFill>
                          <a:schemeClr val="accent2">
                            <a:lumMod val="50000"/>
                          </a:schemeClr>
                        </a:solidFill>
                        <a:latin typeface="Cambria Math" panose="02040503050406030204" pitchFamily="18" charset="0"/>
                      </a:rPr>
                      <m:t>𝚪</m:t>
                    </m:r>
                  </m:oMath>
                </a14:m>
                <a:r>
                  <a:rPr lang="zh-CN" altLang="en-US" sz="1200" b="1">
                    <a:solidFill>
                      <a:schemeClr val="accent2">
                        <a:lumMod val="50000"/>
                      </a:schemeClr>
                    </a:solidFill>
                  </a:rPr>
                  <a:t>，则由</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a14:m>
                <a:r>
                  <a:rPr lang="zh-CN" altLang="en-US" sz="1200" b="1">
                    <a:solidFill>
                      <a:schemeClr val="accent2">
                        <a:lumMod val="50000"/>
                      </a:schemeClr>
                    </a:solidFill>
                  </a:rPr>
                  <a:t>有</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a14:m>
                <a:r>
                  <a:rPr lang="zh-CN" altLang="en-US" sz="1200" b="1">
                    <a:solidFill>
                      <a:schemeClr val="accent2">
                        <a:lumMod val="50000"/>
                      </a:schemeClr>
                    </a:solidFill>
                  </a:rPr>
                  <a:t>，即有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，而当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是自由替换时，</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，因此也有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𝒕</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，即有</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𝒕</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，这就证明了</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𝒕</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a:t>
                </a:r>
                <a:endParaRPr lang="en-US" altLang="zh-CN" sz="12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D9195D29-ED9A-47F5-9FEC-799BD962EBDD}"/>
                  </a:ext>
                </a:extLst>
              </p:cNvPr>
              <p:cNvSpPr txBox="1">
                <a:spLocks noRot="1" noChangeAspect="1" noMove="1" noResize="1" noEditPoints="1" noAdjustHandles="1" noChangeArrowheads="1" noChangeShapeType="1" noTextEdit="1"/>
              </p:cNvSpPr>
              <p:nvPr/>
            </p:nvSpPr>
            <p:spPr>
              <a:xfrm>
                <a:off x="483244" y="2783743"/>
                <a:ext cx="7844546" cy="838178"/>
              </a:xfrm>
              <a:prstGeom prst="rect">
                <a:avLst/>
              </a:prstGeom>
              <a:blipFill>
                <a:blip r:embed="rId7"/>
                <a:stretch>
                  <a:fillRect r="-2020" b="-58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185D1A3-F02F-4180-AB1A-FD4AC3FB8BEE}"/>
                  </a:ext>
                </a:extLst>
              </p:cNvPr>
              <p:cNvSpPr txBox="1"/>
              <p:nvPr/>
            </p:nvSpPr>
            <p:spPr>
              <a:xfrm>
                <a:off x="483244" y="3868930"/>
                <a:ext cx="8197385" cy="307777"/>
              </a:xfrm>
              <a:prstGeom prst="rect">
                <a:avLst/>
              </a:prstGeom>
              <a:solidFill>
                <a:schemeClr val="accent4">
                  <a:lumMod val="20000"/>
                  <a:lumOff val="80000"/>
                </a:schemeClr>
              </a:solidFill>
            </p:spPr>
            <p:txBody>
              <a:bodyPr wrap="square" rtlCol="0">
                <a:spAutoFit/>
              </a:bodyPr>
              <a:lstStyle/>
              <a:p>
                <a:pPr>
                  <a:spcBef>
                    <a:spcPts val="600"/>
                  </a:spcBef>
                </a:pPr>
                <a:r>
                  <a:rPr lang="zh-CN" altLang="en-US" sz="1400" b="1">
                    <a:solidFill>
                      <a:schemeClr val="accent2">
                        <a:lumMod val="50000"/>
                      </a:schemeClr>
                    </a:solidFill>
                  </a:rPr>
                  <a:t>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rPr>
                  <a:t>时，</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rPr>
                  <a:t>不是自由替换，所以不能从</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𝒚𝑨</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oMath>
                </a14:m>
                <a:r>
                  <a:rPr lang="en-US" altLang="zh-CN" sz="1400" b="1">
                    <a:solidFill>
                      <a:schemeClr val="accent2">
                        <a:lumMod val="50000"/>
                      </a:schemeClr>
                    </a:solidFill>
                  </a:rPr>
                  <a:t> </a:t>
                </a:r>
                <a:r>
                  <a:rPr lang="zh-CN" altLang="en-US" sz="1400" b="1">
                    <a:solidFill>
                      <a:schemeClr val="accent2">
                        <a:lumMod val="50000"/>
                      </a:schemeClr>
                    </a:solidFill>
                  </a:rPr>
                  <a:t>得到</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𝒚𝑨</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oMath>
                </a14:m>
                <a:endParaRPr lang="en-US" altLang="zh-CN" sz="1400"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5185D1A3-F02F-4180-AB1A-FD4AC3FB8BEE}"/>
                  </a:ext>
                </a:extLst>
              </p:cNvPr>
              <p:cNvSpPr txBox="1">
                <a:spLocks noRot="1" noChangeAspect="1" noMove="1" noResize="1" noEditPoints="1" noAdjustHandles="1" noChangeArrowheads="1" noChangeShapeType="1" noTextEdit="1"/>
              </p:cNvSpPr>
              <p:nvPr/>
            </p:nvSpPr>
            <p:spPr>
              <a:xfrm>
                <a:off x="483244" y="3868930"/>
                <a:ext cx="8197385" cy="307777"/>
              </a:xfrm>
              <a:prstGeom prst="rect">
                <a:avLst/>
              </a:prstGeom>
              <a:blipFill>
                <a:blip r:embed="rId8"/>
                <a:stretch>
                  <a:fillRect l="-223" t="-4000"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136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量词公式的推理规则</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全称量词消除规则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7">
            <a:extLst>
              <a:ext uri="{FF2B5EF4-FFF2-40B4-BE49-F238E27FC236}">
                <a16:creationId xmlns:a16="http://schemas.microsoft.com/office/drawing/2014/main" id="{2D6E3CFF-D46B-43FA-9F41-F9F5407F9D43}"/>
              </a:ext>
            </a:extLst>
          </p:cNvPr>
          <p:cNvSpPr/>
          <p:nvPr/>
        </p:nvSpPr>
        <p:spPr>
          <a:xfrm>
            <a:off x="473304" y="1023836"/>
            <a:ext cx="4444448"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9150030-99FB-4851-BF17-D19A84C43975}"/>
                  </a:ext>
                </a:extLst>
              </p:cNvPr>
              <p:cNvSpPr txBox="1"/>
              <p:nvPr/>
            </p:nvSpPr>
            <p:spPr>
              <a:xfrm>
                <a:off x="1346291" y="1363208"/>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59150030-99FB-4851-BF17-D19A84C43975}"/>
                  </a:ext>
                </a:extLst>
              </p:cNvPr>
              <p:cNvSpPr txBox="1">
                <a:spLocks noRot="1" noChangeAspect="1" noMove="1" noResize="1" noEditPoints="1" noAdjustHandles="1" noChangeArrowheads="1" noChangeShapeType="1" noTextEdit="1"/>
              </p:cNvSpPr>
              <p:nvPr/>
            </p:nvSpPr>
            <p:spPr>
              <a:xfrm>
                <a:off x="1346291" y="1363208"/>
                <a:ext cx="1283800" cy="246221"/>
              </a:xfrm>
              <a:prstGeom prst="rect">
                <a:avLst/>
              </a:prstGeom>
              <a:blipFill>
                <a:blip r:embed="rId2"/>
                <a:stretch>
                  <a:fillRect b="-32500"/>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8CD8EE58-C8D3-4212-8937-8911BF6C48C4}"/>
              </a:ext>
            </a:extLst>
          </p:cNvPr>
          <p:cNvCxnSpPr>
            <a:cxnSpLocks/>
          </p:cNvCxnSpPr>
          <p:nvPr/>
        </p:nvCxnSpPr>
        <p:spPr>
          <a:xfrm flipV="1">
            <a:off x="1326412" y="1328885"/>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9B7E136-F975-4E90-BAF6-AF31624C6378}"/>
              </a:ext>
            </a:extLst>
          </p:cNvPr>
          <p:cNvSpPr txBox="1"/>
          <p:nvPr/>
        </p:nvSpPr>
        <p:spPr>
          <a:xfrm>
            <a:off x="473304" y="1039962"/>
            <a:ext cx="800100" cy="584775"/>
          </a:xfrm>
          <a:prstGeom prst="rect">
            <a:avLst/>
          </a:prstGeom>
          <a:noFill/>
        </p:spPr>
        <p:txBody>
          <a:bodyPr wrap="square" rtlCol="0">
            <a:spAutoFit/>
          </a:bodyPr>
          <a:lstStyle/>
          <a:p>
            <a:r>
              <a:rPr lang="zh-CN" altLang="en-US" sz="1600" b="1">
                <a:solidFill>
                  <a:srgbClr val="002060"/>
                </a:solidFill>
              </a:rPr>
              <a:t>全称量词消除</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1CC7A3F-7C61-4414-AD4C-CF141E59DED3}"/>
                  </a:ext>
                </a:extLst>
              </p:cNvPr>
              <p:cNvSpPr txBox="1"/>
              <p:nvPr/>
            </p:nvSpPr>
            <p:spPr>
              <a:xfrm>
                <a:off x="1326411" y="1048332"/>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61CC7A3F-7C61-4414-AD4C-CF141E59DED3}"/>
                  </a:ext>
                </a:extLst>
              </p:cNvPr>
              <p:cNvSpPr txBox="1">
                <a:spLocks noRot="1" noChangeAspect="1" noMove="1" noResize="1" noEditPoints="1" noAdjustHandles="1" noChangeArrowheads="1" noChangeShapeType="1" noTextEdit="1"/>
              </p:cNvSpPr>
              <p:nvPr/>
            </p:nvSpPr>
            <p:spPr>
              <a:xfrm>
                <a:off x="1326411" y="1048332"/>
                <a:ext cx="1303679" cy="246221"/>
              </a:xfrm>
              <a:prstGeom prst="rect">
                <a:avLst/>
              </a:prstGeom>
              <a:blipFill>
                <a:blip r:embed="rId3"/>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6C9589E-22AF-4CD2-87C3-39A469DDD096}"/>
                  </a:ext>
                </a:extLst>
              </p:cNvPr>
              <p:cNvSpPr txBox="1"/>
              <p:nvPr/>
            </p:nvSpPr>
            <p:spPr>
              <a:xfrm>
                <a:off x="2793259" y="1160276"/>
                <a:ext cx="2029242"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𝑨</m:t>
                    </m:r>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𝒕</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e>
                    </m:d>
                  </m:oMath>
                </a14:m>
                <a:r>
                  <a:rPr lang="zh-CN" altLang="en-US" b="1">
                    <a:solidFill>
                      <a:srgbClr val="C00000"/>
                    </a:solidFill>
                  </a:rPr>
                  <a:t>是自由替换</a:t>
                </a:r>
              </a:p>
            </p:txBody>
          </p:sp>
        </mc:Choice>
        <mc:Fallback xmlns="">
          <p:sp>
            <p:nvSpPr>
              <p:cNvPr id="19" name="文本框 18">
                <a:extLst>
                  <a:ext uri="{FF2B5EF4-FFF2-40B4-BE49-F238E27FC236}">
                    <a16:creationId xmlns:a16="http://schemas.microsoft.com/office/drawing/2014/main" id="{46C9589E-22AF-4CD2-87C3-39A469DDD096}"/>
                  </a:ext>
                </a:extLst>
              </p:cNvPr>
              <p:cNvSpPr txBox="1">
                <a:spLocks noRot="1" noChangeAspect="1" noMove="1" noResize="1" noEditPoints="1" noAdjustHandles="1" noChangeArrowheads="1" noChangeShapeType="1" noTextEdit="1"/>
              </p:cNvSpPr>
              <p:nvPr/>
            </p:nvSpPr>
            <p:spPr>
              <a:xfrm>
                <a:off x="2793259" y="1160276"/>
                <a:ext cx="2029242" cy="369332"/>
              </a:xfrm>
              <a:prstGeom prst="rect">
                <a:avLst/>
              </a:prstGeom>
              <a:blipFill>
                <a:blip r:embed="rId4"/>
                <a:stretch>
                  <a:fillRect t="-6349" r="-597" b="-22222"/>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6EDD4BA-092A-4906-811A-F465018084BA}"/>
                  </a:ext>
                </a:extLst>
              </p:cNvPr>
              <p:cNvSpPr txBox="1"/>
              <p:nvPr/>
            </p:nvSpPr>
            <p:spPr>
              <a:xfrm>
                <a:off x="5551005" y="929443"/>
                <a:ext cx="2927073" cy="830997"/>
              </a:xfrm>
              <a:prstGeom prst="rect">
                <a:avLst/>
              </a:prstGeom>
              <a:solidFill>
                <a:schemeClr val="accent4">
                  <a:lumMod val="40000"/>
                  <a:lumOff val="6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是自由替换当且仅当对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的每个变量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中的每处自由出现不在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的辖域中</a:t>
                </a:r>
              </a:p>
            </p:txBody>
          </p:sp>
        </mc:Choice>
        <mc:Fallback xmlns="">
          <p:sp>
            <p:nvSpPr>
              <p:cNvPr id="20" name="文本框 19">
                <a:extLst>
                  <a:ext uri="{FF2B5EF4-FFF2-40B4-BE49-F238E27FC236}">
                    <a16:creationId xmlns:a16="http://schemas.microsoft.com/office/drawing/2014/main" id="{A6EDD4BA-092A-4906-811A-F465018084BA}"/>
                  </a:ext>
                </a:extLst>
              </p:cNvPr>
              <p:cNvSpPr txBox="1">
                <a:spLocks noRot="1" noChangeAspect="1" noMove="1" noResize="1" noEditPoints="1" noAdjustHandles="1" noChangeArrowheads="1" noChangeShapeType="1" noTextEdit="1"/>
              </p:cNvSpPr>
              <p:nvPr/>
            </p:nvSpPr>
            <p:spPr>
              <a:xfrm>
                <a:off x="5551005" y="929443"/>
                <a:ext cx="2927073" cy="830997"/>
              </a:xfrm>
              <a:prstGeom prst="rect">
                <a:avLst/>
              </a:prstGeom>
              <a:blipFill>
                <a:blip r:embed="rId5"/>
                <a:stretch>
                  <a:fillRect l="-1250" t="-2190" b="-80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ABA79AA-23EE-4024-9F8C-BC9961A3FE7B}"/>
                  </a:ext>
                </a:extLst>
              </p:cNvPr>
              <p:cNvSpPr txBox="1"/>
              <p:nvPr/>
            </p:nvSpPr>
            <p:spPr>
              <a:xfrm>
                <a:off x="473304" y="1825364"/>
                <a:ext cx="7264309"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中的每处自由出现不在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的辖域，即</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是自由替换时有规则：</a:t>
                </a:r>
              </a:p>
            </p:txBody>
          </p:sp>
        </mc:Choice>
        <mc:Fallback xmlns="">
          <p:sp>
            <p:nvSpPr>
              <p:cNvPr id="2" name="文本框 1">
                <a:extLst>
                  <a:ext uri="{FF2B5EF4-FFF2-40B4-BE49-F238E27FC236}">
                    <a16:creationId xmlns:a16="http://schemas.microsoft.com/office/drawing/2014/main" id="{FABA79AA-23EE-4024-9F8C-BC9961A3FE7B}"/>
                  </a:ext>
                </a:extLst>
              </p:cNvPr>
              <p:cNvSpPr txBox="1">
                <a:spLocks noRot="1" noChangeAspect="1" noMove="1" noResize="1" noEditPoints="1" noAdjustHandles="1" noChangeArrowheads="1" noChangeShapeType="1" noTextEdit="1"/>
              </p:cNvSpPr>
              <p:nvPr/>
            </p:nvSpPr>
            <p:spPr>
              <a:xfrm>
                <a:off x="473304" y="1825364"/>
                <a:ext cx="7264309" cy="338554"/>
              </a:xfrm>
              <a:prstGeom prst="rect">
                <a:avLst/>
              </a:prstGeom>
              <a:blipFill>
                <a:blip r:embed="rId6"/>
                <a:stretch>
                  <a:fillRect l="-504" t="-5357" b="-21429"/>
                </a:stretch>
              </a:blipFill>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36033C7C-2271-4F86-8AC5-F1D529AB5FF7}"/>
              </a:ext>
            </a:extLst>
          </p:cNvPr>
          <p:cNvSpPr/>
          <p:nvPr/>
        </p:nvSpPr>
        <p:spPr>
          <a:xfrm>
            <a:off x="473304" y="2315695"/>
            <a:ext cx="4829222"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7ECAD07-073A-4B58-BC3C-E83A977F210F}"/>
                  </a:ext>
                </a:extLst>
              </p:cNvPr>
              <p:cNvSpPr txBox="1"/>
              <p:nvPr/>
            </p:nvSpPr>
            <p:spPr>
              <a:xfrm>
                <a:off x="1346291" y="2655067"/>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C7ECAD07-073A-4B58-BC3C-E83A977F210F}"/>
                  </a:ext>
                </a:extLst>
              </p:cNvPr>
              <p:cNvSpPr txBox="1">
                <a:spLocks noRot="1" noChangeAspect="1" noMove="1" noResize="1" noEditPoints="1" noAdjustHandles="1" noChangeArrowheads="1" noChangeShapeType="1" noTextEdit="1"/>
              </p:cNvSpPr>
              <p:nvPr/>
            </p:nvSpPr>
            <p:spPr>
              <a:xfrm>
                <a:off x="1346291" y="2655067"/>
                <a:ext cx="1283800" cy="246221"/>
              </a:xfrm>
              <a:prstGeom prst="rect">
                <a:avLst/>
              </a:prstGeom>
              <a:blipFill>
                <a:blip r:embed="rId7"/>
                <a:stretch>
                  <a:fillRect b="-32500"/>
                </a:stretch>
              </a:blipFill>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5C1BCF98-3F1F-4CB2-A9B8-6C0A2453E8EF}"/>
              </a:ext>
            </a:extLst>
          </p:cNvPr>
          <p:cNvCxnSpPr>
            <a:cxnSpLocks/>
          </p:cNvCxnSpPr>
          <p:nvPr/>
        </p:nvCxnSpPr>
        <p:spPr>
          <a:xfrm flipV="1">
            <a:off x="1326412" y="2620744"/>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EF9D1318-5EC9-4645-A93B-725A092F1427}"/>
              </a:ext>
            </a:extLst>
          </p:cNvPr>
          <p:cNvSpPr txBox="1"/>
          <p:nvPr/>
        </p:nvSpPr>
        <p:spPr>
          <a:xfrm>
            <a:off x="473304" y="2331821"/>
            <a:ext cx="800100" cy="584775"/>
          </a:xfrm>
          <a:prstGeom prst="rect">
            <a:avLst/>
          </a:prstGeom>
          <a:noFill/>
        </p:spPr>
        <p:txBody>
          <a:bodyPr wrap="square" rtlCol="0">
            <a:spAutoFit/>
          </a:bodyPr>
          <a:lstStyle/>
          <a:p>
            <a:r>
              <a:rPr lang="zh-CN" altLang="en-US" sz="1600" b="1">
                <a:solidFill>
                  <a:srgbClr val="002060"/>
                </a:solidFill>
              </a:rPr>
              <a:t>全称量词消除</a:t>
            </a: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BBFDDC69-4F8E-4FF5-ABE4-66657D17CDB1}"/>
                  </a:ext>
                </a:extLst>
              </p:cNvPr>
              <p:cNvSpPr txBox="1"/>
              <p:nvPr/>
            </p:nvSpPr>
            <p:spPr>
              <a:xfrm>
                <a:off x="1326411" y="2340191"/>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BBFDDC69-4F8E-4FF5-ABE4-66657D17CDB1}"/>
                  </a:ext>
                </a:extLst>
              </p:cNvPr>
              <p:cNvSpPr txBox="1">
                <a:spLocks noRot="1" noChangeAspect="1" noMove="1" noResize="1" noEditPoints="1" noAdjustHandles="1" noChangeArrowheads="1" noChangeShapeType="1" noTextEdit="1"/>
              </p:cNvSpPr>
              <p:nvPr/>
            </p:nvSpPr>
            <p:spPr>
              <a:xfrm>
                <a:off x="1326411" y="2340191"/>
                <a:ext cx="1303679" cy="246221"/>
              </a:xfrm>
              <a:prstGeom prst="rect">
                <a:avLst/>
              </a:prstGeom>
              <a:blipFill>
                <a:blip r:embed="rId8"/>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2A560C7-D246-4874-B54D-EC5C6589D359}"/>
                  </a:ext>
                </a:extLst>
              </p:cNvPr>
              <p:cNvSpPr txBox="1"/>
              <p:nvPr/>
            </p:nvSpPr>
            <p:spPr>
              <a:xfrm>
                <a:off x="2793259" y="2331136"/>
                <a:ext cx="2320424" cy="584775"/>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sz="1600" b="1" i="1" smtClean="0">
                        <a:solidFill>
                          <a:srgbClr val="C00000"/>
                        </a:solidFill>
                        <a:latin typeface="Cambria Math" panose="02040503050406030204" pitchFamily="18" charset="0"/>
                      </a:rPr>
                      <m:t>𝒙</m:t>
                    </m:r>
                  </m:oMath>
                </a14:m>
                <a:r>
                  <a:rPr lang="zh-CN" altLang="en-US" sz="1600" b="1">
                    <a:solidFill>
                      <a:srgbClr val="C00000"/>
                    </a:solidFill>
                  </a:rPr>
                  <a:t>在</a:t>
                </a:r>
                <a14:m>
                  <m:oMath xmlns:m="http://schemas.openxmlformats.org/officeDocument/2006/math">
                    <m:r>
                      <a:rPr lang="en-US" altLang="zh-CN" sz="1600" b="1" i="1" smtClean="0">
                        <a:solidFill>
                          <a:srgbClr val="C00000"/>
                        </a:solidFill>
                        <a:latin typeface="Cambria Math" panose="02040503050406030204" pitchFamily="18" charset="0"/>
                      </a:rPr>
                      <m:t>𝑨</m:t>
                    </m:r>
                  </m:oMath>
                </a14:m>
                <a:r>
                  <a:rPr lang="zh-CN" altLang="en-US" sz="1600" b="1">
                    <a:solidFill>
                      <a:srgbClr val="C00000"/>
                    </a:solidFill>
                  </a:rPr>
                  <a:t>中的每处自由出现不在</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𝒚</m:t>
                    </m:r>
                  </m:oMath>
                </a14:m>
                <a:r>
                  <a:rPr lang="zh-CN" altLang="en-US" sz="1600" b="1">
                    <a:solidFill>
                      <a:srgbClr val="C00000"/>
                    </a:solidFill>
                  </a:rPr>
                  <a:t>或</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𝒚</m:t>
                    </m:r>
                  </m:oMath>
                </a14:m>
                <a:r>
                  <a:rPr lang="zh-CN" altLang="en-US" sz="1600" b="1">
                    <a:solidFill>
                      <a:srgbClr val="C00000"/>
                    </a:solidFill>
                  </a:rPr>
                  <a:t>的辖域中</a:t>
                </a:r>
              </a:p>
            </p:txBody>
          </p:sp>
        </mc:Choice>
        <mc:Fallback xmlns="">
          <p:sp>
            <p:nvSpPr>
              <p:cNvPr id="29" name="文本框 28">
                <a:extLst>
                  <a:ext uri="{FF2B5EF4-FFF2-40B4-BE49-F238E27FC236}">
                    <a16:creationId xmlns:a16="http://schemas.microsoft.com/office/drawing/2014/main" id="{72A560C7-D246-4874-B54D-EC5C6589D359}"/>
                  </a:ext>
                </a:extLst>
              </p:cNvPr>
              <p:cNvSpPr txBox="1">
                <a:spLocks noRot="1" noChangeAspect="1" noMove="1" noResize="1" noEditPoints="1" noAdjustHandles="1" noChangeArrowheads="1" noChangeShapeType="1" noTextEdit="1"/>
              </p:cNvSpPr>
              <p:nvPr/>
            </p:nvSpPr>
            <p:spPr>
              <a:xfrm>
                <a:off x="2793259" y="2331136"/>
                <a:ext cx="2320424" cy="584775"/>
              </a:xfrm>
              <a:prstGeom prst="rect">
                <a:avLst/>
              </a:prstGeom>
              <a:blipFill>
                <a:blip r:embed="rId9"/>
                <a:stretch>
                  <a:fillRect l="-1044" t="-2041" b="-11224"/>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8EFA06F-181A-471D-B292-841B9A9E8283}"/>
                  </a:ext>
                </a:extLst>
              </p:cNvPr>
              <p:cNvSpPr txBox="1"/>
              <p:nvPr/>
            </p:nvSpPr>
            <p:spPr>
              <a:xfrm>
                <a:off x="5839239" y="2331136"/>
                <a:ext cx="1823831"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2">
                        <a:lumMod val="50000"/>
                      </a:schemeClr>
                    </a:solidFill>
                  </a:rPr>
                  <a:t>通常选不在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中出现的新变量符号</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oMath>
                </a14:m>
                <a:endParaRPr lang="zh-CN" altLang="en-US"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38EFA06F-181A-471D-B292-841B9A9E8283}"/>
                  </a:ext>
                </a:extLst>
              </p:cNvPr>
              <p:cNvSpPr txBox="1">
                <a:spLocks noRot="1" noChangeAspect="1" noMove="1" noResize="1" noEditPoints="1" noAdjustHandles="1" noChangeArrowheads="1" noChangeShapeType="1" noTextEdit="1"/>
              </p:cNvSpPr>
              <p:nvPr/>
            </p:nvSpPr>
            <p:spPr>
              <a:xfrm>
                <a:off x="5839239" y="2331136"/>
                <a:ext cx="1823831" cy="584775"/>
              </a:xfrm>
              <a:prstGeom prst="rect">
                <a:avLst/>
              </a:prstGeom>
              <a:blipFill>
                <a:blip r:embed="rId10"/>
                <a:stretch>
                  <a:fillRect l="-2007"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4D7A5F4B-90CE-46E3-9765-22D770EEC86A}"/>
                  </a:ext>
                </a:extLst>
              </p:cNvPr>
              <p:cNvSpPr txBox="1"/>
              <p:nvPr/>
            </p:nvSpPr>
            <p:spPr>
              <a:xfrm>
                <a:off x="473304" y="3159597"/>
                <a:ext cx="3885005" cy="338554"/>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是自由替换，因此</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可以是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本身：</a:t>
                </a:r>
              </a:p>
            </p:txBody>
          </p:sp>
        </mc:Choice>
        <mc:Fallback xmlns="">
          <p:sp>
            <p:nvSpPr>
              <p:cNvPr id="30" name="文本框 29">
                <a:extLst>
                  <a:ext uri="{FF2B5EF4-FFF2-40B4-BE49-F238E27FC236}">
                    <a16:creationId xmlns:a16="http://schemas.microsoft.com/office/drawing/2014/main" id="{4D7A5F4B-90CE-46E3-9765-22D770EEC86A}"/>
                  </a:ext>
                </a:extLst>
              </p:cNvPr>
              <p:cNvSpPr txBox="1">
                <a:spLocks noRot="1" noChangeAspect="1" noMove="1" noResize="1" noEditPoints="1" noAdjustHandles="1" noChangeArrowheads="1" noChangeShapeType="1" noTextEdit="1"/>
              </p:cNvSpPr>
              <p:nvPr/>
            </p:nvSpPr>
            <p:spPr>
              <a:xfrm>
                <a:off x="473304" y="3159597"/>
                <a:ext cx="3885005" cy="338554"/>
              </a:xfrm>
              <a:prstGeom prst="rect">
                <a:avLst/>
              </a:prstGeom>
              <a:blipFill>
                <a:blip r:embed="rId11"/>
                <a:stretch>
                  <a:fillRect t="-5357" b="-21429"/>
                </a:stretch>
              </a:blipFill>
            </p:spPr>
            <p:txBody>
              <a:bodyPr/>
              <a:lstStyle/>
              <a:p>
                <a:r>
                  <a:rPr lang="zh-CN" altLang="en-US">
                    <a:noFill/>
                  </a:rPr>
                  <a:t> </a:t>
                </a:r>
              </a:p>
            </p:txBody>
          </p:sp>
        </mc:Fallback>
      </mc:AlternateContent>
      <p:sp>
        <p:nvSpPr>
          <p:cNvPr id="31" name="矩形 30">
            <a:extLst>
              <a:ext uri="{FF2B5EF4-FFF2-40B4-BE49-F238E27FC236}">
                <a16:creationId xmlns:a16="http://schemas.microsoft.com/office/drawing/2014/main" id="{7BA32031-064B-46C4-87E6-8DC33BB6E70F}"/>
              </a:ext>
            </a:extLst>
          </p:cNvPr>
          <p:cNvSpPr/>
          <p:nvPr/>
        </p:nvSpPr>
        <p:spPr>
          <a:xfrm>
            <a:off x="474038" y="3694291"/>
            <a:ext cx="2418983"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9E5B8C1-11EF-4373-A366-E61A2E48D7D1}"/>
                  </a:ext>
                </a:extLst>
              </p:cNvPr>
              <p:cNvSpPr txBox="1"/>
              <p:nvPr/>
            </p:nvSpPr>
            <p:spPr>
              <a:xfrm>
                <a:off x="1347025" y="4033663"/>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79E5B8C1-11EF-4373-A366-E61A2E48D7D1}"/>
                  </a:ext>
                </a:extLst>
              </p:cNvPr>
              <p:cNvSpPr txBox="1">
                <a:spLocks noRot="1" noChangeAspect="1" noMove="1" noResize="1" noEditPoints="1" noAdjustHandles="1" noChangeArrowheads="1" noChangeShapeType="1" noTextEdit="1"/>
              </p:cNvSpPr>
              <p:nvPr/>
            </p:nvSpPr>
            <p:spPr>
              <a:xfrm>
                <a:off x="1347025" y="4033663"/>
                <a:ext cx="1283800" cy="246221"/>
              </a:xfrm>
              <a:prstGeom prst="rect">
                <a:avLst/>
              </a:prstGeom>
              <a:blipFill>
                <a:blip r:embed="rId12"/>
                <a:stretch>
                  <a:fillRect b="-5000"/>
                </a:stretch>
              </a:blipFill>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B7E4842B-386B-49E6-9D46-38566B57BDE7}"/>
              </a:ext>
            </a:extLst>
          </p:cNvPr>
          <p:cNvCxnSpPr>
            <a:cxnSpLocks/>
          </p:cNvCxnSpPr>
          <p:nvPr/>
        </p:nvCxnSpPr>
        <p:spPr>
          <a:xfrm flipV="1">
            <a:off x="1327146" y="3999340"/>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0D26515E-D62F-44D6-A462-855E8D356A78}"/>
              </a:ext>
            </a:extLst>
          </p:cNvPr>
          <p:cNvSpPr txBox="1"/>
          <p:nvPr/>
        </p:nvSpPr>
        <p:spPr>
          <a:xfrm>
            <a:off x="474038" y="3710417"/>
            <a:ext cx="800100" cy="584775"/>
          </a:xfrm>
          <a:prstGeom prst="rect">
            <a:avLst/>
          </a:prstGeom>
          <a:noFill/>
        </p:spPr>
        <p:txBody>
          <a:bodyPr wrap="square" rtlCol="0">
            <a:spAutoFit/>
          </a:bodyPr>
          <a:lstStyle/>
          <a:p>
            <a:r>
              <a:rPr lang="zh-CN" altLang="en-US" sz="1600" b="1">
                <a:solidFill>
                  <a:srgbClr val="002060"/>
                </a:solidFill>
              </a:rPr>
              <a:t>全称量词消除</a:t>
            </a: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2EA41AC3-99B0-4247-8A6B-3FCE8CAB849D}"/>
                  </a:ext>
                </a:extLst>
              </p:cNvPr>
              <p:cNvSpPr txBox="1"/>
              <p:nvPr/>
            </p:nvSpPr>
            <p:spPr>
              <a:xfrm>
                <a:off x="1327145" y="3718787"/>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35" name="文本框 34">
                <a:extLst>
                  <a:ext uri="{FF2B5EF4-FFF2-40B4-BE49-F238E27FC236}">
                    <a16:creationId xmlns:a16="http://schemas.microsoft.com/office/drawing/2014/main" id="{2EA41AC3-99B0-4247-8A6B-3FCE8CAB849D}"/>
                  </a:ext>
                </a:extLst>
              </p:cNvPr>
              <p:cNvSpPr txBox="1">
                <a:spLocks noRot="1" noChangeAspect="1" noMove="1" noResize="1" noEditPoints="1" noAdjustHandles="1" noChangeArrowheads="1" noChangeShapeType="1" noTextEdit="1"/>
              </p:cNvSpPr>
              <p:nvPr/>
            </p:nvSpPr>
            <p:spPr>
              <a:xfrm>
                <a:off x="1327145" y="3718787"/>
                <a:ext cx="1303679" cy="246221"/>
              </a:xfrm>
              <a:prstGeom prst="rect">
                <a:avLst/>
              </a:prstGeom>
              <a:blipFill>
                <a:blip r:embed="rId13"/>
                <a:stretch>
                  <a:fillRect b="-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711C8709-9C04-413D-9CA1-593C6540A7D2}"/>
                  </a:ext>
                </a:extLst>
              </p:cNvPr>
              <p:cNvSpPr txBox="1"/>
              <p:nvPr/>
            </p:nvSpPr>
            <p:spPr>
              <a:xfrm>
                <a:off x="4511904" y="3158974"/>
                <a:ext cx="3885005" cy="338554"/>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可以是任意常量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𝒂</m:t>
                    </m:r>
                  </m:oMath>
                </a14:m>
                <a:r>
                  <a:rPr lang="zh-CN" altLang="en-US" sz="1600" b="1">
                    <a:solidFill>
                      <a:schemeClr val="accent2">
                        <a:lumMod val="50000"/>
                      </a:schemeClr>
                    </a:solidFill>
                  </a:rPr>
                  <a:t>：</a:t>
                </a:r>
              </a:p>
            </p:txBody>
          </p:sp>
        </mc:Choice>
        <mc:Fallback xmlns="">
          <p:sp>
            <p:nvSpPr>
              <p:cNvPr id="37" name="文本框 36">
                <a:extLst>
                  <a:ext uri="{FF2B5EF4-FFF2-40B4-BE49-F238E27FC236}">
                    <a16:creationId xmlns:a16="http://schemas.microsoft.com/office/drawing/2014/main" id="{711C8709-9C04-413D-9CA1-593C6540A7D2}"/>
                  </a:ext>
                </a:extLst>
              </p:cNvPr>
              <p:cNvSpPr txBox="1">
                <a:spLocks noRot="1" noChangeAspect="1" noMove="1" noResize="1" noEditPoints="1" noAdjustHandles="1" noChangeArrowheads="1" noChangeShapeType="1" noTextEdit="1"/>
              </p:cNvSpPr>
              <p:nvPr/>
            </p:nvSpPr>
            <p:spPr>
              <a:xfrm>
                <a:off x="4511904" y="3158974"/>
                <a:ext cx="3885005" cy="338554"/>
              </a:xfrm>
              <a:prstGeom prst="rect">
                <a:avLst/>
              </a:prstGeom>
              <a:blipFill>
                <a:blip r:embed="rId14"/>
                <a:stretch>
                  <a:fillRect t="-5357" b="-21429"/>
                </a:stretch>
              </a:blipFill>
            </p:spPr>
            <p:txBody>
              <a:bodyPr/>
              <a:lstStyle/>
              <a:p>
                <a:r>
                  <a:rPr lang="zh-CN" altLang="en-US">
                    <a:noFill/>
                  </a:rPr>
                  <a:t> </a:t>
                </a:r>
              </a:p>
            </p:txBody>
          </p:sp>
        </mc:Fallback>
      </mc:AlternateContent>
      <p:sp>
        <p:nvSpPr>
          <p:cNvPr id="38" name="矩形 37">
            <a:extLst>
              <a:ext uri="{FF2B5EF4-FFF2-40B4-BE49-F238E27FC236}">
                <a16:creationId xmlns:a16="http://schemas.microsoft.com/office/drawing/2014/main" id="{F17978B9-D2E9-46B2-AD62-047A5FE7F729}"/>
              </a:ext>
            </a:extLst>
          </p:cNvPr>
          <p:cNvSpPr/>
          <p:nvPr/>
        </p:nvSpPr>
        <p:spPr>
          <a:xfrm>
            <a:off x="4511904" y="3696747"/>
            <a:ext cx="2418983"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C88920E2-D10B-4BD7-9CEB-E2361EDA31A6}"/>
                  </a:ext>
                </a:extLst>
              </p:cNvPr>
              <p:cNvSpPr txBox="1"/>
              <p:nvPr/>
            </p:nvSpPr>
            <p:spPr>
              <a:xfrm>
                <a:off x="5384891" y="4036119"/>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39" name="文本框 38">
                <a:extLst>
                  <a:ext uri="{FF2B5EF4-FFF2-40B4-BE49-F238E27FC236}">
                    <a16:creationId xmlns:a16="http://schemas.microsoft.com/office/drawing/2014/main" id="{C88920E2-D10B-4BD7-9CEB-E2361EDA31A6}"/>
                  </a:ext>
                </a:extLst>
              </p:cNvPr>
              <p:cNvSpPr txBox="1">
                <a:spLocks noRot="1" noChangeAspect="1" noMove="1" noResize="1" noEditPoints="1" noAdjustHandles="1" noChangeArrowheads="1" noChangeShapeType="1" noTextEdit="1"/>
              </p:cNvSpPr>
              <p:nvPr/>
            </p:nvSpPr>
            <p:spPr>
              <a:xfrm>
                <a:off x="5384891" y="4036119"/>
                <a:ext cx="1283800" cy="246221"/>
              </a:xfrm>
              <a:prstGeom prst="rect">
                <a:avLst/>
              </a:prstGeom>
              <a:blipFill>
                <a:blip r:embed="rId15"/>
                <a:stretch>
                  <a:fillRect b="-35000"/>
                </a:stretch>
              </a:blipFill>
            </p:spPr>
            <p:txBody>
              <a:bodyPr/>
              <a:lstStyle/>
              <a:p>
                <a:r>
                  <a:rPr lang="zh-CN" altLang="en-US">
                    <a:noFill/>
                  </a:rPr>
                  <a:t> </a:t>
                </a:r>
              </a:p>
            </p:txBody>
          </p:sp>
        </mc:Fallback>
      </mc:AlternateContent>
      <p:cxnSp>
        <p:nvCxnSpPr>
          <p:cNvPr id="40" name="直接连接符 39">
            <a:extLst>
              <a:ext uri="{FF2B5EF4-FFF2-40B4-BE49-F238E27FC236}">
                <a16:creationId xmlns:a16="http://schemas.microsoft.com/office/drawing/2014/main" id="{BBAA3833-2F68-4ED4-B051-6E8BAB5D5693}"/>
              </a:ext>
            </a:extLst>
          </p:cNvPr>
          <p:cNvCxnSpPr>
            <a:cxnSpLocks/>
          </p:cNvCxnSpPr>
          <p:nvPr/>
        </p:nvCxnSpPr>
        <p:spPr>
          <a:xfrm flipV="1">
            <a:off x="5365012" y="4001796"/>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3127A136-AC8D-43DB-9620-ADE4FD8E92C0}"/>
              </a:ext>
            </a:extLst>
          </p:cNvPr>
          <p:cNvSpPr txBox="1"/>
          <p:nvPr/>
        </p:nvSpPr>
        <p:spPr>
          <a:xfrm>
            <a:off x="4511904" y="3712873"/>
            <a:ext cx="800100" cy="584775"/>
          </a:xfrm>
          <a:prstGeom prst="rect">
            <a:avLst/>
          </a:prstGeom>
          <a:noFill/>
        </p:spPr>
        <p:txBody>
          <a:bodyPr wrap="square" rtlCol="0">
            <a:spAutoFit/>
          </a:bodyPr>
          <a:lstStyle/>
          <a:p>
            <a:r>
              <a:rPr lang="zh-CN" altLang="en-US" sz="1600" b="1">
                <a:solidFill>
                  <a:srgbClr val="002060"/>
                </a:solidFill>
              </a:rPr>
              <a:t>全称量词消除</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24CB5B44-2A60-4B62-B226-B669B0879DCC}"/>
                  </a:ext>
                </a:extLst>
              </p:cNvPr>
              <p:cNvSpPr txBox="1"/>
              <p:nvPr/>
            </p:nvSpPr>
            <p:spPr>
              <a:xfrm>
                <a:off x="5365011" y="3721243"/>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42" name="文本框 41">
                <a:extLst>
                  <a:ext uri="{FF2B5EF4-FFF2-40B4-BE49-F238E27FC236}">
                    <a16:creationId xmlns:a16="http://schemas.microsoft.com/office/drawing/2014/main" id="{24CB5B44-2A60-4B62-B226-B669B0879DCC}"/>
                  </a:ext>
                </a:extLst>
              </p:cNvPr>
              <p:cNvSpPr txBox="1">
                <a:spLocks noRot="1" noChangeAspect="1" noMove="1" noResize="1" noEditPoints="1" noAdjustHandles="1" noChangeArrowheads="1" noChangeShapeType="1" noTextEdit="1"/>
              </p:cNvSpPr>
              <p:nvPr/>
            </p:nvSpPr>
            <p:spPr>
              <a:xfrm>
                <a:off x="5365011" y="3721243"/>
                <a:ext cx="1303679" cy="246221"/>
              </a:xfrm>
              <a:prstGeom prst="rect">
                <a:avLst/>
              </a:prstGeom>
              <a:blipFill>
                <a:blip r:embed="rId16"/>
                <a:stretch>
                  <a:fillRect b="-4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5439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量词公式的推理规则</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全称量词引入规则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6EDD4BA-092A-4906-811A-F465018084BA}"/>
                  </a:ext>
                </a:extLst>
              </p:cNvPr>
              <p:cNvSpPr txBox="1"/>
              <p:nvPr/>
            </p:nvSpPr>
            <p:spPr>
              <a:xfrm>
                <a:off x="5213075" y="1066289"/>
                <a:ext cx="3104776" cy="338554"/>
              </a:xfrm>
              <a:prstGeom prst="rect">
                <a:avLst/>
              </a:prstGeom>
              <a:solidFill>
                <a:schemeClr val="accent4">
                  <a:lumMod val="40000"/>
                  <a:lumOff val="6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在</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的每个公式中都不自由出现</a:t>
                </a:r>
              </a:p>
            </p:txBody>
          </p:sp>
        </mc:Choice>
        <mc:Fallback xmlns="">
          <p:sp>
            <p:nvSpPr>
              <p:cNvPr id="20" name="文本框 19">
                <a:extLst>
                  <a:ext uri="{FF2B5EF4-FFF2-40B4-BE49-F238E27FC236}">
                    <a16:creationId xmlns:a16="http://schemas.microsoft.com/office/drawing/2014/main" id="{A6EDD4BA-092A-4906-811A-F465018084BA}"/>
                  </a:ext>
                </a:extLst>
              </p:cNvPr>
              <p:cNvSpPr txBox="1">
                <a:spLocks noRot="1" noChangeAspect="1" noMove="1" noResize="1" noEditPoints="1" noAdjustHandles="1" noChangeArrowheads="1" noChangeShapeType="1" noTextEdit="1"/>
              </p:cNvSpPr>
              <p:nvPr/>
            </p:nvSpPr>
            <p:spPr>
              <a:xfrm>
                <a:off x="5213075" y="1066289"/>
                <a:ext cx="3104776" cy="338554"/>
              </a:xfrm>
              <a:prstGeom prst="rect">
                <a:avLst/>
              </a:prstGeom>
              <a:blipFill>
                <a:blip r:embed="rId2"/>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033F7A-5072-4795-9CFF-27D94D63D2E1}"/>
                  </a:ext>
                </a:extLst>
              </p:cNvPr>
              <p:cNvSpPr txBox="1"/>
              <p:nvPr/>
            </p:nvSpPr>
            <p:spPr>
              <a:xfrm>
                <a:off x="473305" y="1785243"/>
                <a:ext cx="7844546" cy="684996"/>
              </a:xfrm>
              <a:prstGeom prst="rect">
                <a:avLst/>
              </a:prstGeom>
              <a:solidFill>
                <a:schemeClr val="accent5">
                  <a:lumMod val="20000"/>
                  <a:lumOff val="80000"/>
                </a:schemeClr>
              </a:solidFill>
            </p:spPr>
            <p:txBody>
              <a:bodyPr wrap="square" rtlCol="0">
                <a:spAutoFit/>
              </a:bodyPr>
              <a:lstStyle/>
              <a:p>
                <a:pPr>
                  <a:lnSpc>
                    <a:spcPts val="2400"/>
                  </a:lnSpc>
                  <a:spcBef>
                    <a:spcPts val="600"/>
                  </a:spcBef>
                  <a:spcAft>
                    <a:spcPts val="600"/>
                  </a:spcAft>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是公式集，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是一阶公式，且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在</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的每个公式中都不自由出现，则</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蕴涵</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endParaRPr lang="en-US" altLang="zh-CN" sz="1600"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B9033F7A-5072-4795-9CFF-27D94D63D2E1}"/>
                  </a:ext>
                </a:extLst>
              </p:cNvPr>
              <p:cNvSpPr txBox="1">
                <a:spLocks noRot="1" noChangeAspect="1" noMove="1" noResize="1" noEditPoints="1" noAdjustHandles="1" noChangeArrowheads="1" noChangeShapeType="1" noTextEdit="1"/>
              </p:cNvSpPr>
              <p:nvPr/>
            </p:nvSpPr>
            <p:spPr>
              <a:xfrm>
                <a:off x="473305" y="1785243"/>
                <a:ext cx="7844546" cy="684996"/>
              </a:xfrm>
              <a:prstGeom prst="rect">
                <a:avLst/>
              </a:prstGeom>
              <a:blipFill>
                <a:blip r:embed="rId3"/>
                <a:stretch>
                  <a:fillRect l="-467" b="-11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9195D29-ED9A-47F5-9FEC-799BD962EBDD}"/>
                  </a:ext>
                </a:extLst>
              </p:cNvPr>
              <p:cNvSpPr txBox="1"/>
              <p:nvPr/>
            </p:nvSpPr>
            <p:spPr>
              <a:xfrm>
                <a:off x="473305" y="2660166"/>
                <a:ext cx="7844546" cy="1094659"/>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a:t>
                </a:r>
                <a:r>
                  <a:rPr lang="zh-CN" altLang="en-US" sz="1200" b="1">
                    <a:solidFill>
                      <a:schemeClr val="accent2">
                        <a:lumMod val="50000"/>
                      </a:schemeClr>
                    </a:solidFill>
                  </a:rPr>
                  <a:t>设</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是任意解释，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的任意个体变量指派函数。对任意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，由于对任意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0" smtClean="0">
                        <a:solidFill>
                          <a:schemeClr val="accent2">
                            <a:lumMod val="50000"/>
                          </a:schemeClr>
                        </a:solidFill>
                        <a:latin typeface="Cambria Math" panose="02040503050406030204" pitchFamily="18" charset="0"/>
                      </a:rPr>
                      <m:t>𝚪</m:t>
                    </m:r>
                  </m:oMath>
                </a14:m>
                <a:r>
                  <a:rPr lang="zh-CN" altLang="en-US" sz="1200" b="1">
                    <a:solidFill>
                      <a:schemeClr val="accent2">
                        <a:lumMod val="50000"/>
                      </a:schemeClr>
                    </a:solidFill>
                  </a:rPr>
                  <a:t>都有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oMath>
                </a14:m>
                <a:r>
                  <a:rPr lang="zh-CN" altLang="en-US" sz="1200" b="1">
                    <a:solidFill>
                      <a:schemeClr val="accent2">
                        <a:lumMod val="50000"/>
                      </a:schemeClr>
                    </a:solidFill>
                  </a:rPr>
                  <a:t>，因此</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rPr>
                  <a:t>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oMath>
                </a14:m>
                <a:r>
                  <a:rPr lang="zh-CN" altLang="en-US" sz="1200" b="1">
                    <a:solidFill>
                      <a:schemeClr val="accent2">
                        <a:lumMod val="50000"/>
                      </a:schemeClr>
                    </a:solidFill>
                  </a:rPr>
                  <a:t>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上合同，因此</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oMath>
                </a14:m>
                <a:r>
                  <a:rPr lang="zh-CN" altLang="en-US" sz="1200" b="1">
                    <a:solidFill>
                      <a:schemeClr val="accent2">
                        <a:lumMod val="50000"/>
                      </a:schemeClr>
                    </a:solidFill>
                  </a:rPr>
                  <a:t>。因此若</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r>
                      <a:rPr lang="en-US" altLang="zh-CN" sz="1200" b="1" i="1">
                        <a:solidFill>
                          <a:schemeClr val="accent2">
                            <a:lumMod val="50000"/>
                          </a:schemeClr>
                        </a:solidFill>
                        <a:latin typeface="Cambria Math" panose="02040503050406030204" pitchFamily="18" charset="0"/>
                      </a:rPr>
                      <m:t>⊨</m:t>
                    </m:r>
                    <m:r>
                      <a:rPr lang="en-US" altLang="zh-CN" sz="1200" b="1">
                        <a:solidFill>
                          <a:schemeClr val="accent2">
                            <a:lumMod val="50000"/>
                          </a:schemeClr>
                        </a:solidFill>
                        <a:latin typeface="Cambria Math" panose="02040503050406030204" pitchFamily="18" charset="0"/>
                      </a:rPr>
                      <m:t>𝚪</m:t>
                    </m:r>
                  </m:oMath>
                </a14:m>
                <a:r>
                  <a:rPr lang="zh-CN" altLang="en-US" sz="1200" b="1">
                    <a:solidFill>
                      <a:schemeClr val="accent2">
                        <a:lumMod val="50000"/>
                      </a:schemeClr>
                    </a:solidFill>
                  </a:rPr>
                  <a:t>，则对任意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r>
                      <a:rPr lang="en-US" altLang="zh-CN" sz="1200" b="1" i="1" smtClean="0">
                        <a:solidFill>
                          <a:schemeClr val="accent2">
                            <a:lumMod val="50000"/>
                          </a:schemeClr>
                        </a:solidFill>
                        <a:latin typeface="Cambria Math" panose="02040503050406030204" pitchFamily="18" charset="0"/>
                      </a:rPr>
                      <m:t>⊨</m:t>
                    </m:r>
                    <m:r>
                      <a:rPr lang="en-US" altLang="zh-CN" sz="1200" b="1" i="0" smtClean="0">
                        <a:solidFill>
                          <a:schemeClr val="accent2">
                            <a:lumMod val="50000"/>
                          </a:schemeClr>
                        </a:solidFill>
                        <a:latin typeface="Cambria Math" panose="02040503050406030204" pitchFamily="18" charset="0"/>
                      </a:rPr>
                      <m:t>𝚪</m:t>
                    </m:r>
                  </m:oMath>
                </a14:m>
                <a:r>
                  <a:rPr lang="zh-CN" altLang="en-US" sz="1200" b="1">
                    <a:solidFill>
                      <a:schemeClr val="accent2">
                        <a:lumMod val="50000"/>
                      </a:schemeClr>
                    </a:solidFill>
                  </a:rPr>
                  <a:t>，从而由</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有</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，也就是说，对任意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𝒅</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，即有</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0"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a14:m>
                <a:r>
                  <a:rPr lang="zh-CN" altLang="en-US" sz="1200" b="1">
                    <a:solidFill>
                      <a:schemeClr val="accent2">
                        <a:lumMod val="50000"/>
                      </a:schemeClr>
                    </a:solidFill>
                  </a:rPr>
                  <a:t>，这就证明了</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a14:m>
                <a:r>
                  <a:rPr lang="zh-CN" altLang="en-US" sz="1200" b="1">
                    <a:solidFill>
                      <a:schemeClr val="accent2">
                        <a:lumMod val="50000"/>
                      </a:schemeClr>
                    </a:solidFill>
                  </a:rPr>
                  <a:t>。</a:t>
                </a:r>
                <a:endParaRPr lang="en-US" altLang="zh-CN" sz="12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D9195D29-ED9A-47F5-9FEC-799BD962EBDD}"/>
                  </a:ext>
                </a:extLst>
              </p:cNvPr>
              <p:cNvSpPr txBox="1">
                <a:spLocks noRot="1" noChangeAspect="1" noMove="1" noResize="1" noEditPoints="1" noAdjustHandles="1" noChangeArrowheads="1" noChangeShapeType="1" noTextEdit="1"/>
              </p:cNvSpPr>
              <p:nvPr/>
            </p:nvSpPr>
            <p:spPr>
              <a:xfrm>
                <a:off x="473305" y="2660166"/>
                <a:ext cx="7844546" cy="1094659"/>
              </a:xfrm>
              <a:prstGeom prst="rect">
                <a:avLst/>
              </a:prstGeom>
              <a:blipFill>
                <a:blip r:embed="rId4"/>
                <a:stretch>
                  <a:fillRect l="-78" r="-78"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185D1A3-F02F-4180-AB1A-FD4AC3FB8BEE}"/>
                  </a:ext>
                </a:extLst>
              </p:cNvPr>
              <p:cNvSpPr txBox="1"/>
              <p:nvPr/>
            </p:nvSpPr>
            <p:spPr>
              <a:xfrm>
                <a:off x="473305" y="4002278"/>
                <a:ext cx="8069378" cy="338554"/>
              </a:xfrm>
              <a:prstGeom prst="rect">
                <a:avLst/>
              </a:prstGeom>
              <a:solidFill>
                <a:schemeClr val="accent4">
                  <a:lumMod val="20000"/>
                  <a:lumOff val="80000"/>
                </a:schemeClr>
              </a:solidFill>
            </p:spPr>
            <p:txBody>
              <a:bodyPr wrap="square" rtlCol="0">
                <a:spAutoFit/>
              </a:bodyPr>
              <a:lstStyle/>
              <a:p>
                <a:pPr>
                  <a:spcBef>
                    <a:spcPts val="600"/>
                  </a:spcBef>
                </a:pPr>
                <a:r>
                  <a:rPr lang="zh-CN" altLang="en-US" sz="1600" b="1">
                    <a:solidFill>
                      <a:schemeClr val="accent2">
                        <a:lumMod val="50000"/>
                      </a:schemeClr>
                    </a:solidFill>
                  </a:rPr>
                  <a:t>不能由</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得到</a:t>
                </a:r>
                <a14:m>
                  <m:oMath xmlns:m="http://schemas.openxmlformats.org/officeDocument/2006/math">
                    <m:r>
                      <a:rPr lang="en-US" altLang="zh-CN" sz="1600" b="1" i="1">
                        <a:solidFill>
                          <a:schemeClr val="accent2">
                            <a:lumMod val="50000"/>
                          </a:schemeClr>
                        </a:solidFill>
                        <a:latin typeface="Cambria Math" panose="02040503050406030204" pitchFamily="18" charset="0"/>
                      </a:rPr>
                      <m:t>𝑨</m:t>
                    </m:r>
                    <m:r>
                      <a:rPr lang="en-US" altLang="zh-CN" sz="1600" b="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r>
                      <a:rPr lang="en-US" altLang="zh-CN" sz="1600" b="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d>
                      <m:dPr>
                        <m:ctrlPr>
                          <a:rPr lang="en-US" altLang="zh-CN" sz="1600" b="1" i="1">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！实际上，</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不是永真式（</a:t>
                </a:r>
                <a:r>
                  <a:rPr lang="zh-CN" altLang="en-US" sz="1600" b="1">
                    <a:solidFill>
                      <a:srgbClr val="C00000"/>
                    </a:solidFill>
                  </a:rPr>
                  <a:t>为什么</a:t>
                </a:r>
                <a:r>
                  <a:rPr lang="zh-CN" altLang="en-US" sz="1600" b="1">
                    <a:solidFill>
                      <a:schemeClr val="accent2">
                        <a:lumMod val="50000"/>
                      </a:schemeClr>
                    </a:solidFill>
                  </a:rPr>
                  <a:t>？）</a:t>
                </a:r>
                <a:endParaRPr lang="en-US" altLang="zh-CN" sz="1600"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5185D1A3-F02F-4180-AB1A-FD4AC3FB8BEE}"/>
                  </a:ext>
                </a:extLst>
              </p:cNvPr>
              <p:cNvSpPr txBox="1">
                <a:spLocks noRot="1" noChangeAspect="1" noMove="1" noResize="1" noEditPoints="1" noAdjustHandles="1" noChangeArrowheads="1" noChangeShapeType="1" noTextEdit="1"/>
              </p:cNvSpPr>
              <p:nvPr/>
            </p:nvSpPr>
            <p:spPr>
              <a:xfrm>
                <a:off x="473305" y="4002278"/>
                <a:ext cx="8069378" cy="338554"/>
              </a:xfrm>
              <a:prstGeom prst="rect">
                <a:avLst/>
              </a:prstGeom>
              <a:blipFill>
                <a:blip r:embed="rId5"/>
                <a:stretch>
                  <a:fillRect l="-454" t="-5455" r="-2948" b="-23636"/>
                </a:stretch>
              </a:blipFill>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391F87D5-0218-466B-BFB4-A256E660829F}"/>
              </a:ext>
            </a:extLst>
          </p:cNvPr>
          <p:cNvSpPr/>
          <p:nvPr/>
        </p:nvSpPr>
        <p:spPr>
          <a:xfrm>
            <a:off x="473305" y="918070"/>
            <a:ext cx="4444448"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9A1B1AF-0A0A-4EE3-9DC1-8639C32C836D}"/>
                  </a:ext>
                </a:extLst>
              </p:cNvPr>
              <p:cNvSpPr txBox="1"/>
              <p:nvPr/>
            </p:nvSpPr>
            <p:spPr>
              <a:xfrm>
                <a:off x="1293284" y="1256507"/>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F9A1B1AF-0A0A-4EE3-9DC1-8639C32C836D}"/>
                  </a:ext>
                </a:extLst>
              </p:cNvPr>
              <p:cNvSpPr txBox="1">
                <a:spLocks noRot="1" noChangeAspect="1" noMove="1" noResize="1" noEditPoints="1" noAdjustHandles="1" noChangeArrowheads="1" noChangeShapeType="1" noTextEdit="1"/>
              </p:cNvSpPr>
              <p:nvPr/>
            </p:nvSpPr>
            <p:spPr>
              <a:xfrm>
                <a:off x="1293284" y="1256507"/>
                <a:ext cx="1283800" cy="246221"/>
              </a:xfrm>
              <a:prstGeom prst="rect">
                <a:avLst/>
              </a:prstGeom>
              <a:blipFill>
                <a:blip r:embed="rId6"/>
                <a:stretch>
                  <a:fillRect b="-4878"/>
                </a:stretch>
              </a:blipFill>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02396DBA-0DE4-4842-980B-EE912BDEB3E0}"/>
              </a:ext>
            </a:extLst>
          </p:cNvPr>
          <p:cNvCxnSpPr>
            <a:cxnSpLocks/>
          </p:cNvCxnSpPr>
          <p:nvPr/>
        </p:nvCxnSpPr>
        <p:spPr>
          <a:xfrm flipV="1">
            <a:off x="1273405" y="1222184"/>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6A36AD4A-37A5-4076-AE7A-85A2E3F5C37F}"/>
              </a:ext>
            </a:extLst>
          </p:cNvPr>
          <p:cNvSpPr txBox="1"/>
          <p:nvPr/>
        </p:nvSpPr>
        <p:spPr>
          <a:xfrm>
            <a:off x="420297" y="933261"/>
            <a:ext cx="800100" cy="584775"/>
          </a:xfrm>
          <a:prstGeom prst="rect">
            <a:avLst/>
          </a:prstGeom>
          <a:noFill/>
        </p:spPr>
        <p:txBody>
          <a:bodyPr wrap="square" rtlCol="0">
            <a:spAutoFit/>
          </a:bodyPr>
          <a:lstStyle/>
          <a:p>
            <a:r>
              <a:rPr lang="zh-CN" altLang="en-US" sz="1600" b="1">
                <a:solidFill>
                  <a:srgbClr val="002060"/>
                </a:solidFill>
              </a:rPr>
              <a:t>全称量词引入</a:t>
            </a: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88CFC2B9-8C46-4AB4-8DF9-965523CBE3E9}"/>
                  </a:ext>
                </a:extLst>
              </p:cNvPr>
              <p:cNvSpPr txBox="1"/>
              <p:nvPr/>
            </p:nvSpPr>
            <p:spPr>
              <a:xfrm>
                <a:off x="1273404" y="941631"/>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88CFC2B9-8C46-4AB4-8DF9-965523CBE3E9}"/>
                  </a:ext>
                </a:extLst>
              </p:cNvPr>
              <p:cNvSpPr txBox="1">
                <a:spLocks noRot="1" noChangeAspect="1" noMove="1" noResize="1" noEditPoints="1" noAdjustHandles="1" noChangeArrowheads="1" noChangeShapeType="1" noTextEdit="1"/>
              </p:cNvSpPr>
              <p:nvPr/>
            </p:nvSpPr>
            <p:spPr>
              <a:xfrm>
                <a:off x="1273404" y="941631"/>
                <a:ext cx="1303679" cy="246221"/>
              </a:xfrm>
              <a:prstGeom prst="rect">
                <a:avLst/>
              </a:prstGeom>
              <a:blipFill>
                <a:blip r:embed="rId7"/>
                <a:stretch>
                  <a:fillRect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BA24CD3-08D6-4820-BB40-B9238E5342D7}"/>
                  </a:ext>
                </a:extLst>
              </p:cNvPr>
              <p:cNvSpPr txBox="1"/>
              <p:nvPr/>
            </p:nvSpPr>
            <p:spPr>
              <a:xfrm>
                <a:off x="2707536" y="1034288"/>
                <a:ext cx="2094674"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𝒙</m:t>
                    </m:r>
                  </m:oMath>
                </a14:m>
                <a:r>
                  <a:rPr lang="zh-CN" altLang="en-US" b="1">
                    <a:solidFill>
                      <a:srgbClr val="C00000"/>
                    </a:solidFill>
                  </a:rPr>
                  <a:t>不在</a:t>
                </a:r>
                <a14:m>
                  <m:oMath xmlns:m="http://schemas.openxmlformats.org/officeDocument/2006/math">
                    <m:r>
                      <a:rPr lang="en-US" altLang="zh-CN" b="1" i="0" smtClean="0">
                        <a:solidFill>
                          <a:srgbClr val="C00000"/>
                        </a:solidFill>
                        <a:latin typeface="Cambria Math" panose="02040503050406030204" pitchFamily="18" charset="0"/>
                      </a:rPr>
                      <m:t>𝚪</m:t>
                    </m:r>
                  </m:oMath>
                </a14:m>
                <a:r>
                  <a:rPr lang="zh-CN" altLang="en-US" b="1">
                    <a:solidFill>
                      <a:srgbClr val="C00000"/>
                    </a:solidFill>
                  </a:rPr>
                  <a:t>中自由出现</a:t>
                </a:r>
              </a:p>
            </p:txBody>
          </p:sp>
        </mc:Choice>
        <mc:Fallback xmlns="">
          <p:sp>
            <p:nvSpPr>
              <p:cNvPr id="29" name="文本框 28">
                <a:extLst>
                  <a:ext uri="{FF2B5EF4-FFF2-40B4-BE49-F238E27FC236}">
                    <a16:creationId xmlns:a16="http://schemas.microsoft.com/office/drawing/2014/main" id="{BBA24CD3-08D6-4820-BB40-B9238E5342D7}"/>
                  </a:ext>
                </a:extLst>
              </p:cNvPr>
              <p:cNvSpPr txBox="1">
                <a:spLocks noRot="1" noChangeAspect="1" noMove="1" noResize="1" noEditPoints="1" noAdjustHandles="1" noChangeArrowheads="1" noChangeShapeType="1" noTextEdit="1"/>
              </p:cNvSpPr>
              <p:nvPr/>
            </p:nvSpPr>
            <p:spPr>
              <a:xfrm>
                <a:off x="2707536" y="1034288"/>
                <a:ext cx="2094674" cy="369332"/>
              </a:xfrm>
              <a:prstGeom prst="rect">
                <a:avLst/>
              </a:prstGeom>
              <a:blipFill>
                <a:blip r:embed="rId8"/>
                <a:stretch>
                  <a:fillRect t="-8065" r="-578" b="-24194"/>
                </a:stretch>
              </a:blipFill>
              <a:ln>
                <a:solidFill>
                  <a:schemeClr val="accent2">
                    <a:lumMod val="50000"/>
                  </a:schemeClr>
                </a:solidFill>
              </a:ln>
            </p:spPr>
            <p:txBody>
              <a:bodyPr/>
              <a:lstStyle/>
              <a:p>
                <a:r>
                  <a:rPr lang="zh-CN" altLang="en-US">
                    <a:noFill/>
                  </a:rPr>
                  <a:t> </a:t>
                </a:r>
              </a:p>
            </p:txBody>
          </p:sp>
        </mc:Fallback>
      </mc:AlternateContent>
    </p:spTree>
    <p:extLst>
      <p:ext uri="{BB962C8B-B14F-4D97-AF65-F5344CB8AC3E}">
        <p14:creationId xmlns:p14="http://schemas.microsoft.com/office/powerpoint/2010/main" val="264560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量词公式的推理规则</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一阶逻辑公式的书写习惯</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2C55A67-2EC8-4ED9-A954-4268B552BC9C}"/>
                  </a:ext>
                </a:extLst>
              </p:cNvPr>
              <p:cNvSpPr txBox="1"/>
              <p:nvPr/>
            </p:nvSpPr>
            <p:spPr>
              <a:xfrm>
                <a:off x="612450" y="1071401"/>
                <a:ext cx="7845747" cy="800219"/>
              </a:xfrm>
              <a:prstGeom prst="rect">
                <a:avLst/>
              </a:prstGeom>
              <a:solidFill>
                <a:schemeClr val="accent5">
                  <a:lumMod val="20000"/>
                  <a:lumOff val="8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b="1">
                    <a:solidFill>
                      <a:schemeClr val="accent2">
                        <a:lumMod val="50000"/>
                      </a:schemeClr>
                    </a:solidFill>
                  </a:rPr>
                  <a:t>注意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是同一公式，只是写</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oMath>
                </a14:m>
                <a:r>
                  <a:rPr lang="zh-CN" altLang="en-US" b="1">
                    <a:solidFill>
                      <a:schemeClr val="accent2">
                        <a:lumMod val="50000"/>
                      </a:schemeClr>
                    </a:solidFill>
                  </a:rPr>
                  <a:t>时强调</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中自由出现</a:t>
                </a:r>
                <a:endParaRPr lang="en-US" altLang="zh-CN" b="1">
                  <a:solidFill>
                    <a:schemeClr val="accent2">
                      <a:lumMod val="50000"/>
                    </a:schemeClr>
                  </a:solidFill>
                </a:endParaRPr>
              </a:p>
              <a:p>
                <a:pPr marL="742950" lvl="1"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这时</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中可能还出现其他自由变量，除非上下文强调</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只有自由变量</a:t>
                </a:r>
                <a14:m>
                  <m:oMath xmlns:m="http://schemas.openxmlformats.org/officeDocument/2006/math">
                    <m:r>
                      <a:rPr lang="en-US" altLang="zh-CN" b="1" i="1" smtClean="0">
                        <a:solidFill>
                          <a:srgbClr val="002060"/>
                        </a:solidFill>
                        <a:latin typeface="Cambria Math" panose="02040503050406030204" pitchFamily="18" charset="0"/>
                      </a:rPr>
                      <m:t>𝒙</m:t>
                    </m:r>
                  </m:oMath>
                </a14:m>
                <a:endParaRPr lang="zh-CN" altLang="en-US" b="1">
                  <a:solidFill>
                    <a:srgbClr val="002060"/>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12C55A67-2EC8-4ED9-A954-4268B552BC9C}"/>
                  </a:ext>
                </a:extLst>
              </p:cNvPr>
              <p:cNvSpPr txBox="1">
                <a:spLocks noRot="1" noChangeAspect="1" noMove="1" noResize="1" noEditPoints="1" noAdjustHandles="1" noChangeArrowheads="1" noChangeShapeType="1" noTextEdit="1"/>
              </p:cNvSpPr>
              <p:nvPr/>
            </p:nvSpPr>
            <p:spPr>
              <a:xfrm>
                <a:off x="612450" y="1071401"/>
                <a:ext cx="7845747" cy="800219"/>
              </a:xfrm>
              <a:prstGeom prst="rect">
                <a:avLst/>
              </a:prstGeom>
              <a:blipFill>
                <a:blip r:embed="rId2"/>
                <a:stretch>
                  <a:fillRect l="-466" t="-4580" b="-99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D637C5A-A5BA-4669-BC04-3345554A9AE4}"/>
                  </a:ext>
                </a:extLst>
              </p:cNvPr>
              <p:cNvSpPr txBox="1"/>
              <p:nvPr/>
            </p:nvSpPr>
            <p:spPr>
              <a:xfrm>
                <a:off x="612450" y="2168596"/>
                <a:ext cx="7845747" cy="1077218"/>
              </a:xfrm>
              <a:prstGeom prst="rect">
                <a:avLst/>
              </a:prstGeom>
              <a:solidFill>
                <a:schemeClr val="accent5">
                  <a:lumMod val="20000"/>
                  <a:lumOff val="8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b="1">
                    <a:solidFill>
                      <a:schemeClr val="accent2">
                        <a:lumMod val="50000"/>
                      </a:schemeClr>
                    </a:solidFill>
                  </a:rPr>
                  <a:t>在使用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𝒙</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 ⋯,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𝒙</m:t>
                        </m:r>
                      </m:e>
                      <m:sub>
                        <m:r>
                          <a:rPr lang="en-US" altLang="zh-CN" b="1" i="1" smtClean="0">
                            <a:solidFill>
                              <a:schemeClr val="accent2">
                                <a:lumMod val="50000"/>
                              </a:schemeClr>
                            </a:solidFill>
                            <a:latin typeface="Cambria Math" panose="02040503050406030204" pitchFamily="18" charset="0"/>
                          </a:rPr>
                          <m:t>𝒏</m:t>
                        </m:r>
                      </m:sub>
                    </m:sSub>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的形式给出公式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时，通常为了强调公式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中出现的自由变量都在</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𝒙</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 ⋯,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𝒙</m:t>
                        </m:r>
                      </m:e>
                      <m:sub>
                        <m:r>
                          <a:rPr lang="en-US" altLang="zh-CN" b="1" i="1" smtClean="0">
                            <a:solidFill>
                              <a:schemeClr val="accent2">
                                <a:lumMod val="50000"/>
                              </a:schemeClr>
                            </a:solidFill>
                            <a:latin typeface="Cambria Math" panose="02040503050406030204" pitchFamily="18" charset="0"/>
                          </a:rPr>
                          <m:t>𝒏</m:t>
                        </m:r>
                      </m:sub>
                    </m:sSub>
                  </m:oMath>
                </a14:m>
                <a:r>
                  <a:rPr lang="zh-CN" altLang="en-US" b="1">
                    <a:solidFill>
                      <a:schemeClr val="accent2">
                        <a:lumMod val="50000"/>
                      </a:schemeClr>
                    </a:solidFill>
                  </a:rPr>
                  <a:t>中</a:t>
                </a:r>
                <a:endParaRPr lang="en-US" altLang="zh-CN" b="1">
                  <a:solidFill>
                    <a:schemeClr val="accent2">
                      <a:lumMod val="50000"/>
                    </a:schemeClr>
                  </a:solidFill>
                </a:endParaRPr>
              </a:p>
              <a:p>
                <a:pPr marL="742950" lvl="1"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这时</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中可能自由出现所有的</a:t>
                </a:r>
                <a14:m>
                  <m:oMath xmlns:m="http://schemas.openxmlformats.org/officeDocument/2006/math">
                    <m:sSub>
                      <m:sSubPr>
                        <m:ctrlPr>
                          <a:rPr lang="en-US" altLang="zh-CN" b="1" i="1" smtClean="0">
                            <a:solidFill>
                              <a:srgbClr val="002060"/>
                            </a:solidFill>
                            <a:latin typeface="Cambria Math" panose="02040503050406030204" pitchFamily="18" charset="0"/>
                            <a:ea typeface="楷体" panose="02010609060101010101" pitchFamily="49" charset="-122"/>
                          </a:rPr>
                        </m:ctrlPr>
                      </m:sSubPr>
                      <m:e>
                        <m:r>
                          <a:rPr lang="en-US" altLang="zh-CN" b="1" i="1" smtClean="0">
                            <a:solidFill>
                              <a:srgbClr val="002060"/>
                            </a:solidFill>
                            <a:latin typeface="Cambria Math" panose="02040503050406030204" pitchFamily="18" charset="0"/>
                            <a:ea typeface="楷体" panose="02010609060101010101" pitchFamily="49" charset="-122"/>
                          </a:rPr>
                          <m:t>𝒙</m:t>
                        </m:r>
                      </m:e>
                      <m:sub>
                        <m:r>
                          <a:rPr lang="en-US" altLang="zh-CN" b="1" i="1" smtClean="0">
                            <a:solidFill>
                              <a:srgbClr val="002060"/>
                            </a:solidFill>
                            <a:latin typeface="Cambria Math" panose="02040503050406030204" pitchFamily="18" charset="0"/>
                            <a:ea typeface="楷体" panose="02010609060101010101" pitchFamily="49" charset="-122"/>
                          </a:rPr>
                          <m:t>𝒊</m:t>
                        </m:r>
                      </m:sub>
                    </m:sSub>
                  </m:oMath>
                </a14:m>
                <a:r>
                  <a:rPr lang="zh-CN" altLang="en-US" b="1">
                    <a:solidFill>
                      <a:srgbClr val="002060"/>
                    </a:solidFill>
                    <a:latin typeface="楷体" panose="02010609060101010101" pitchFamily="49" charset="-122"/>
                    <a:ea typeface="楷体" panose="02010609060101010101" pitchFamily="49" charset="-122"/>
                  </a:rPr>
                  <a:t>，也可能只出现其中的某些</a:t>
                </a:r>
                <a14:m>
                  <m:oMath xmlns:m="http://schemas.openxmlformats.org/officeDocument/2006/math">
                    <m:sSub>
                      <m:sSubPr>
                        <m:ctrlPr>
                          <a:rPr lang="en-US" altLang="zh-CN" b="1" i="1" smtClean="0">
                            <a:solidFill>
                              <a:srgbClr val="002060"/>
                            </a:solidFill>
                            <a:latin typeface="Cambria Math" panose="02040503050406030204" pitchFamily="18" charset="0"/>
                            <a:ea typeface="楷体" panose="02010609060101010101" pitchFamily="49" charset="-122"/>
                          </a:rPr>
                        </m:ctrlPr>
                      </m:sSubPr>
                      <m:e>
                        <m:r>
                          <a:rPr lang="en-US" altLang="zh-CN" b="1" i="1" smtClean="0">
                            <a:solidFill>
                              <a:srgbClr val="002060"/>
                            </a:solidFill>
                            <a:latin typeface="Cambria Math" panose="02040503050406030204" pitchFamily="18" charset="0"/>
                            <a:ea typeface="楷体" panose="02010609060101010101" pitchFamily="49" charset="-122"/>
                          </a:rPr>
                          <m:t>𝒙</m:t>
                        </m:r>
                      </m:e>
                      <m:sub>
                        <m:r>
                          <a:rPr lang="en-US" altLang="zh-CN" b="1" i="1" smtClean="0">
                            <a:solidFill>
                              <a:srgbClr val="002060"/>
                            </a:solidFill>
                            <a:latin typeface="Cambria Math" panose="02040503050406030204" pitchFamily="18" charset="0"/>
                            <a:ea typeface="楷体" panose="02010609060101010101" pitchFamily="49" charset="-122"/>
                          </a:rPr>
                          <m:t>𝒊</m:t>
                        </m:r>
                      </m:sub>
                    </m:sSub>
                  </m:oMath>
                </a14:m>
                <a:endParaRPr lang="zh-CN" altLang="en-US" b="1">
                  <a:solidFill>
                    <a:srgbClr val="002060"/>
                  </a:solidFill>
                  <a:latin typeface="楷体" panose="02010609060101010101" pitchFamily="49" charset="-122"/>
                  <a:ea typeface="楷体" panose="02010609060101010101" pitchFamily="49" charset="-122"/>
                </a:endParaRPr>
              </a:p>
            </p:txBody>
          </p:sp>
        </mc:Choice>
        <mc:Fallback xmlns="">
          <p:sp>
            <p:nvSpPr>
              <p:cNvPr id="9" name="文本框 8">
                <a:extLst>
                  <a:ext uri="{FF2B5EF4-FFF2-40B4-BE49-F238E27FC236}">
                    <a16:creationId xmlns:a16="http://schemas.microsoft.com/office/drawing/2014/main" id="{CD637C5A-A5BA-4669-BC04-3345554A9AE4}"/>
                  </a:ext>
                </a:extLst>
              </p:cNvPr>
              <p:cNvSpPr txBox="1">
                <a:spLocks noRot="1" noChangeAspect="1" noMove="1" noResize="1" noEditPoints="1" noAdjustHandles="1" noChangeArrowheads="1" noChangeShapeType="1" noTextEdit="1"/>
              </p:cNvSpPr>
              <p:nvPr/>
            </p:nvSpPr>
            <p:spPr>
              <a:xfrm>
                <a:off x="612450" y="2168596"/>
                <a:ext cx="7845747" cy="1077218"/>
              </a:xfrm>
              <a:prstGeom prst="rect">
                <a:avLst/>
              </a:prstGeom>
              <a:blipFill>
                <a:blip r:embed="rId3"/>
                <a:stretch>
                  <a:fillRect l="-466" t="-3409" b="-73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430232B-159C-4B3F-BF0D-A594B69936F5}"/>
                  </a:ext>
                </a:extLst>
              </p:cNvPr>
              <p:cNvSpPr txBox="1"/>
              <p:nvPr/>
            </p:nvSpPr>
            <p:spPr>
              <a:xfrm>
                <a:off x="612450" y="3526580"/>
                <a:ext cx="7845747" cy="800219"/>
              </a:xfrm>
              <a:prstGeom prst="rect">
                <a:avLst/>
              </a:prstGeom>
              <a:solidFill>
                <a:schemeClr val="accent5">
                  <a:lumMod val="20000"/>
                  <a:lumOff val="80000"/>
                </a:schemeClr>
              </a:solidFill>
            </p:spPr>
            <p:txBody>
              <a:bodyPr wrap="square" rtlCol="0">
                <a:spAutoFit/>
              </a:bodyPr>
              <a:lstStyle>
                <a:defPPr>
                  <a:defRPr lang="en-US"/>
                </a:defPPr>
                <a:lvl1pPr marL="285750" indent="-285750">
                  <a:spcBef>
                    <a:spcPts val="600"/>
                  </a:spcBef>
                  <a:spcAft>
                    <a:spcPts val="600"/>
                  </a:spcAft>
                  <a:buFont typeface="Arial" panose="020B0604020202020204" pitchFamily="34" charset="0"/>
                  <a:buChar char="•"/>
                  <a:defRPr b="1">
                    <a:solidFill>
                      <a:schemeClr val="accent2">
                        <a:lumMod val="50000"/>
                      </a:schemeClr>
                    </a:solidFill>
                  </a:defRPr>
                </a:lvl1pPr>
                <a:lvl2pPr marL="742950" lvl="1" indent="-285750">
                  <a:spcBef>
                    <a:spcPts val="600"/>
                  </a:spcBef>
                  <a:spcAft>
                    <a:spcPts val="600"/>
                  </a:spcAft>
                  <a:buFont typeface="Arial" panose="020B0604020202020204" pitchFamily="34" charset="0"/>
                  <a:buChar char="•"/>
                  <a:defRPr b="1">
                    <a:solidFill>
                      <a:srgbClr val="002060"/>
                    </a:solidFill>
                    <a:latin typeface="楷体" panose="02010609060101010101" pitchFamily="49" charset="-122"/>
                    <a:ea typeface="楷体" panose="02010609060101010101" pitchFamily="49" charset="-122"/>
                  </a:defRPr>
                </a:lvl2pPr>
              </a:lstStyle>
              <a:p>
                <a:r>
                  <a:rPr lang="zh-CN" altLang="en-US"/>
                  <a:t>在给出公式</a:t>
                </a:r>
                <a14:m>
                  <m:oMath xmlns:m="http://schemas.openxmlformats.org/officeDocument/2006/math">
                    <m:r>
                      <a:rPr lang="en-US" altLang="zh-CN">
                        <a:latin typeface="Cambria Math" panose="02040503050406030204" pitchFamily="18" charset="0"/>
                      </a:rPr>
                      <m:t>∀</m:t>
                    </m:r>
                    <m:r>
                      <a:rPr lang="en-US" altLang="zh-CN">
                        <a:latin typeface="Cambria Math" panose="02040503050406030204" pitchFamily="18" charset="0"/>
                      </a:rPr>
                      <m:t>𝒙𝑨</m:t>
                    </m:r>
                  </m:oMath>
                </a14:m>
                <a:r>
                  <a:rPr lang="zh-CN" altLang="en-US"/>
                  <a:t>或</a:t>
                </a:r>
                <a14:m>
                  <m:oMath xmlns:m="http://schemas.openxmlformats.org/officeDocument/2006/math">
                    <m:r>
                      <a:rPr lang="en-US" altLang="zh-CN">
                        <a:latin typeface="Cambria Math" panose="02040503050406030204" pitchFamily="18" charset="0"/>
                      </a:rPr>
                      <m:t>∃</m:t>
                    </m:r>
                    <m:r>
                      <a:rPr lang="en-US" altLang="zh-CN">
                        <a:latin typeface="Cambria Math" panose="02040503050406030204" pitchFamily="18" charset="0"/>
                      </a:rPr>
                      <m:t>𝒙𝑨</m:t>
                    </m:r>
                  </m:oMath>
                </a14:m>
                <a:r>
                  <a:rPr lang="zh-CN" altLang="en-US"/>
                  <a:t>时，没有要求</a:t>
                </a:r>
                <a14:m>
                  <m:oMath xmlns:m="http://schemas.openxmlformats.org/officeDocument/2006/math">
                    <m:r>
                      <a:rPr lang="en-US" altLang="zh-CN">
                        <a:latin typeface="Cambria Math" panose="02040503050406030204" pitchFamily="18" charset="0"/>
                      </a:rPr>
                      <m:t>𝒙</m:t>
                    </m:r>
                  </m:oMath>
                </a14:m>
                <a:r>
                  <a:rPr lang="zh-CN" altLang="en-US"/>
                  <a:t>一定在</a:t>
                </a:r>
                <a14:m>
                  <m:oMath xmlns:m="http://schemas.openxmlformats.org/officeDocument/2006/math">
                    <m:r>
                      <a:rPr lang="en-US" altLang="zh-CN">
                        <a:latin typeface="Cambria Math" panose="02040503050406030204" pitchFamily="18" charset="0"/>
                      </a:rPr>
                      <m:t>𝑨</m:t>
                    </m:r>
                  </m:oMath>
                </a14:m>
                <a:r>
                  <a:rPr lang="zh-CN" altLang="en-US"/>
                  <a:t>中自由出现</a:t>
                </a:r>
                <a:endParaRPr lang="en-US" altLang="zh-CN"/>
              </a:p>
              <a:p>
                <a:pPr lvl="1"/>
                <a:r>
                  <a:rPr lang="zh-CN" altLang="en-US"/>
                  <a:t>但当</a:t>
                </a:r>
                <a14:m>
                  <m:oMath xmlns:m="http://schemas.openxmlformats.org/officeDocument/2006/math">
                    <m:r>
                      <a:rPr lang="en-US" altLang="zh-CN">
                        <a:latin typeface="Cambria Math" panose="02040503050406030204" pitchFamily="18" charset="0"/>
                      </a:rPr>
                      <m:t>𝒙</m:t>
                    </m:r>
                  </m:oMath>
                </a14:m>
                <a:r>
                  <a:rPr lang="zh-CN" altLang="en-US"/>
                  <a:t>不在</a:t>
                </a:r>
                <a:r>
                  <a:rPr lang="en-US" altLang="zh-CN"/>
                  <a:t>A</a:t>
                </a:r>
                <a:r>
                  <a:rPr lang="zh-CN" altLang="en-US"/>
                  <a:t>中自由出现时</a:t>
                </a:r>
                <a14:m>
                  <m:oMath xmlns:m="http://schemas.openxmlformats.org/officeDocument/2006/math">
                    <m:r>
                      <a:rPr lang="en-US" altLang="zh-CN">
                        <a:latin typeface="Cambria Math" panose="02040503050406030204" pitchFamily="18" charset="0"/>
                      </a:rPr>
                      <m:t>∀</m:t>
                    </m:r>
                    <m:r>
                      <a:rPr lang="en-US" altLang="zh-CN">
                        <a:latin typeface="Cambria Math" panose="02040503050406030204" pitchFamily="18" charset="0"/>
                      </a:rPr>
                      <m:t>𝒙𝑨</m:t>
                    </m:r>
                  </m:oMath>
                </a14:m>
                <a:r>
                  <a:rPr lang="zh-CN" altLang="en-US"/>
                  <a:t>和</a:t>
                </a:r>
                <a14:m>
                  <m:oMath xmlns:m="http://schemas.openxmlformats.org/officeDocument/2006/math">
                    <m:r>
                      <a:rPr lang="en-US" altLang="zh-CN">
                        <a:latin typeface="Cambria Math" panose="02040503050406030204" pitchFamily="18" charset="0"/>
                      </a:rPr>
                      <m:t>∃</m:t>
                    </m:r>
                    <m:r>
                      <a:rPr lang="en-US" altLang="zh-CN">
                        <a:latin typeface="Cambria Math" panose="02040503050406030204" pitchFamily="18" charset="0"/>
                      </a:rPr>
                      <m:t>𝒙𝑨</m:t>
                    </m:r>
                  </m:oMath>
                </a14:m>
                <a:r>
                  <a:rPr lang="zh-CN" altLang="en-US"/>
                  <a:t>都逻辑等值于</a:t>
                </a:r>
                <a14:m>
                  <m:oMath xmlns:m="http://schemas.openxmlformats.org/officeDocument/2006/math">
                    <m:r>
                      <a:rPr lang="en-US" altLang="zh-CN">
                        <a:latin typeface="Cambria Math" panose="02040503050406030204" pitchFamily="18" charset="0"/>
                      </a:rPr>
                      <m:t>𝑨</m:t>
                    </m:r>
                  </m:oMath>
                </a14:m>
                <a:r>
                  <a:rPr lang="zh-CN" altLang="en-US"/>
                  <a:t>，且</a:t>
                </a:r>
                <a14:m>
                  <m:oMath xmlns:m="http://schemas.openxmlformats.org/officeDocument/2006/math">
                    <m:r>
                      <a:rPr lang="en-US" altLang="zh-CN">
                        <a:latin typeface="Cambria Math" panose="02040503050406030204" pitchFamily="18" charset="0"/>
                      </a:rPr>
                      <m:t>𝑨</m:t>
                    </m:r>
                    <m:r>
                      <a:rPr lang="en-US" altLang="zh-CN">
                        <a:latin typeface="Cambria Math" panose="02040503050406030204" pitchFamily="18" charset="0"/>
                      </a:rPr>
                      <m:t>[</m:t>
                    </m:r>
                    <m:r>
                      <a:rPr lang="en-US" altLang="zh-CN">
                        <a:latin typeface="Cambria Math" panose="02040503050406030204" pitchFamily="18" charset="0"/>
                      </a:rPr>
                      <m:t>𝒕</m:t>
                    </m:r>
                    <m:r>
                      <a:rPr lang="en-US" altLang="zh-CN">
                        <a:latin typeface="Cambria Math" panose="02040503050406030204" pitchFamily="18" charset="0"/>
                      </a:rPr>
                      <m:t>/</m:t>
                    </m:r>
                    <m:r>
                      <a:rPr lang="en-US" altLang="zh-CN">
                        <a:latin typeface="Cambria Math" panose="02040503050406030204" pitchFamily="18" charset="0"/>
                      </a:rPr>
                      <m:t>𝒙</m:t>
                    </m:r>
                    <m:r>
                      <a:rPr lang="en-US" altLang="zh-CN">
                        <a:latin typeface="Cambria Math" panose="02040503050406030204" pitchFamily="18" charset="0"/>
                      </a:rPr>
                      <m:t>]=</m:t>
                    </m:r>
                    <m:r>
                      <a:rPr lang="en-US" altLang="zh-CN">
                        <a:latin typeface="Cambria Math" panose="02040503050406030204" pitchFamily="18" charset="0"/>
                      </a:rPr>
                      <m:t>𝑨</m:t>
                    </m:r>
                  </m:oMath>
                </a14:m>
                <a:endParaRPr lang="zh-CN" altLang="en-US"/>
              </a:p>
            </p:txBody>
          </p:sp>
        </mc:Choice>
        <mc:Fallback xmlns="">
          <p:sp>
            <p:nvSpPr>
              <p:cNvPr id="2" name="文本框 1">
                <a:extLst>
                  <a:ext uri="{FF2B5EF4-FFF2-40B4-BE49-F238E27FC236}">
                    <a16:creationId xmlns:a16="http://schemas.microsoft.com/office/drawing/2014/main" id="{E430232B-159C-4B3F-BF0D-A594B69936F5}"/>
                  </a:ext>
                </a:extLst>
              </p:cNvPr>
              <p:cNvSpPr txBox="1">
                <a:spLocks noRot="1" noChangeAspect="1" noMove="1" noResize="1" noEditPoints="1" noAdjustHandles="1" noChangeArrowheads="1" noChangeShapeType="1" noTextEdit="1"/>
              </p:cNvSpPr>
              <p:nvPr/>
            </p:nvSpPr>
            <p:spPr>
              <a:xfrm>
                <a:off x="612450" y="3526580"/>
                <a:ext cx="7845747" cy="800219"/>
              </a:xfrm>
              <a:prstGeom prst="rect">
                <a:avLst/>
              </a:prstGeom>
              <a:blipFill>
                <a:blip r:embed="rId4"/>
                <a:stretch>
                  <a:fillRect l="-466" t="-4580" b="-99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9104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量词公式的推理规则</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存在量词消除规则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033F7A-5072-4795-9CFF-27D94D63D2E1}"/>
                  </a:ext>
                </a:extLst>
              </p:cNvPr>
              <p:cNvSpPr txBox="1"/>
              <p:nvPr/>
            </p:nvSpPr>
            <p:spPr>
              <a:xfrm>
                <a:off x="473305" y="1726620"/>
                <a:ext cx="7844546" cy="684996"/>
              </a:xfrm>
              <a:prstGeom prst="rect">
                <a:avLst/>
              </a:prstGeom>
              <a:solidFill>
                <a:schemeClr val="accent5">
                  <a:lumMod val="20000"/>
                  <a:lumOff val="80000"/>
                </a:schemeClr>
              </a:solidFill>
            </p:spPr>
            <p:txBody>
              <a:bodyPr wrap="square" rtlCol="0">
                <a:spAutoFit/>
              </a:bodyPr>
              <a:lstStyle/>
              <a:p>
                <a:pPr>
                  <a:lnSpc>
                    <a:spcPts val="2400"/>
                  </a:lnSpc>
                  <a:spcBef>
                    <a:spcPts val="600"/>
                  </a:spcBef>
                  <a:spcAft>
                    <a:spcPts val="600"/>
                  </a:spcAft>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是公式集，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是一阶公式，且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在</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的每个公式以及公式</a:t>
                </a:r>
                <a:r>
                  <a:rPr lang="en-US" altLang="zh-CN" sz="1600" b="1">
                    <a:solidFill>
                      <a:schemeClr val="accent2">
                        <a:lumMod val="50000"/>
                      </a:schemeClr>
                    </a:solidFill>
                  </a:rPr>
                  <a:t>B</a:t>
                </a:r>
                <a:r>
                  <a:rPr lang="zh-CN" altLang="en-US" sz="1600" b="1">
                    <a:solidFill>
                      <a:schemeClr val="accent2">
                        <a:lumMod val="50000"/>
                      </a:schemeClr>
                    </a:solidFill>
                  </a:rPr>
                  <a:t>中都不自由出现，则</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r>
                  <a:rPr lang="zh-CN" altLang="en-US" sz="1600" b="1">
                    <a:solidFill>
                      <a:schemeClr val="accent2">
                        <a:lumMod val="50000"/>
                      </a:schemeClr>
                    </a:solidFill>
                  </a:rPr>
                  <a:t>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蕴涵</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en-US" altLang="zh-CN" sz="1600"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B9033F7A-5072-4795-9CFF-27D94D63D2E1}"/>
                  </a:ext>
                </a:extLst>
              </p:cNvPr>
              <p:cNvSpPr txBox="1">
                <a:spLocks noRot="1" noChangeAspect="1" noMove="1" noResize="1" noEditPoints="1" noAdjustHandles="1" noChangeArrowheads="1" noChangeShapeType="1" noTextEdit="1"/>
              </p:cNvSpPr>
              <p:nvPr/>
            </p:nvSpPr>
            <p:spPr>
              <a:xfrm>
                <a:off x="473305" y="1726620"/>
                <a:ext cx="7844546" cy="684996"/>
              </a:xfrm>
              <a:prstGeom prst="rect">
                <a:avLst/>
              </a:prstGeom>
              <a:blipFill>
                <a:blip r:embed="rId2"/>
                <a:stretch>
                  <a:fillRect l="-467" b="-106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9195D29-ED9A-47F5-9FEC-799BD962EBDD}"/>
                  </a:ext>
                </a:extLst>
              </p:cNvPr>
              <p:cNvSpPr txBox="1"/>
              <p:nvPr/>
            </p:nvSpPr>
            <p:spPr>
              <a:xfrm>
                <a:off x="473305" y="2601543"/>
                <a:ext cx="7844546" cy="1094787"/>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a:t>
                </a:r>
                <a:r>
                  <a:rPr lang="zh-CN" altLang="en-US" sz="1200" b="1">
                    <a:solidFill>
                      <a:schemeClr val="accent2">
                        <a:lumMod val="50000"/>
                      </a:schemeClr>
                    </a:solidFill>
                  </a:rPr>
                  <a:t>设</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是任意解释，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的任意个体变量指派函数。若</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r>
                      <a:rPr lang="en-US" altLang="zh-CN" sz="1200" b="1" i="1">
                        <a:solidFill>
                          <a:schemeClr val="accent2">
                            <a:lumMod val="50000"/>
                          </a:schemeClr>
                        </a:solidFill>
                        <a:latin typeface="Cambria Math" panose="02040503050406030204" pitchFamily="18" charset="0"/>
                      </a:rPr>
                      <m:t>⊨</m:t>
                    </m:r>
                    <m:r>
                      <a:rPr lang="en-US" altLang="zh-CN" sz="1200" b="1">
                        <a:solidFill>
                          <a:schemeClr val="accent2">
                            <a:lumMod val="50000"/>
                          </a:schemeClr>
                        </a:solidFill>
                        <a:latin typeface="Cambria Math" panose="02040503050406030204" pitchFamily="18" charset="0"/>
                      </a:rPr>
                      <m:t>𝚪</m:t>
                    </m:r>
                  </m:oMath>
                </a14:m>
                <a:r>
                  <a:rPr lang="zh-CN" altLang="en-US" sz="1200" b="1">
                    <a:solidFill>
                      <a:schemeClr val="accent2">
                        <a:lumMod val="50000"/>
                      </a:schemeClr>
                    </a:solidFill>
                  </a:rPr>
                  <a:t>且</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r>
                      <a:rPr lang="en-US" altLang="zh-CN" sz="1200" b="1" i="1">
                        <a:solidFill>
                          <a:schemeClr val="accent2">
                            <a:lumMod val="50000"/>
                          </a:schemeClr>
                        </a:solidFill>
                        <a:latin typeface="Cambria Math" panose="02040503050406030204" pitchFamily="18" charset="0"/>
                      </a:rPr>
                      <m:t>⊨</m:t>
                    </m:r>
                    <m:r>
                      <a:rPr lang="en-US" altLang="zh-CN" sz="1200" b="1" i="0" smtClean="0">
                        <a:solidFill>
                          <a:schemeClr val="accent2">
                            <a:lumMod val="50000"/>
                          </a:schemeClr>
                        </a:solidFill>
                        <a:latin typeface="Cambria Math" panose="02040503050406030204" pitchFamily="18" charset="0"/>
                      </a:rPr>
                      <m:t>𝚫</m:t>
                    </m:r>
                  </m:oMath>
                </a14:m>
                <a:r>
                  <a:rPr lang="zh-CN" altLang="en-US" sz="1200" b="1">
                    <a:solidFill>
                      <a:schemeClr val="accent2">
                        <a:lumMod val="50000"/>
                      </a:schemeClr>
                    </a:solidFill>
                  </a:rPr>
                  <a:t>，我们需要证明有</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。由</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r>
                      <a:rPr lang="en-US" altLang="zh-CN" sz="1200" b="1" i="1">
                        <a:solidFill>
                          <a:schemeClr val="accent2">
                            <a:lumMod val="50000"/>
                          </a:schemeClr>
                        </a:solidFill>
                        <a:latin typeface="Cambria Math" panose="02040503050406030204" pitchFamily="18" charset="0"/>
                      </a:rPr>
                      <m:t>⊨</m:t>
                    </m:r>
                    <m:r>
                      <a:rPr lang="en-US" altLang="zh-CN" sz="1200" b="1" i="0" smtClean="0">
                        <a:solidFill>
                          <a:schemeClr val="accent2">
                            <a:lumMod val="50000"/>
                          </a:schemeClr>
                        </a:solidFill>
                        <a:latin typeface="Cambria Math" panose="02040503050406030204" pitchFamily="18" charset="0"/>
                      </a:rPr>
                      <m:t>𝚫</m:t>
                    </m:r>
                  </m:oMath>
                </a14:m>
                <a:r>
                  <a:rPr lang="zh-CN" altLang="en-US" sz="1200" b="1">
                    <a:solidFill>
                      <a:schemeClr val="accent2">
                        <a:lumMod val="50000"/>
                      </a:schemeClr>
                    </a:solidFill>
                  </a:rPr>
                  <a:t>及</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𝚫</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a14:m>
                <a:r>
                  <a:rPr lang="zh-CN" altLang="en-US" sz="1200" b="1">
                    <a:solidFill>
                      <a:schemeClr val="accent2">
                        <a:lumMod val="50000"/>
                      </a:schemeClr>
                    </a:solidFill>
                  </a:rPr>
                  <a:t>有，存在论域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的元素</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oMath>
                </a14:m>
                <a:r>
                  <a:rPr lang="zh-CN" altLang="en-US" sz="1200" b="1">
                    <a:solidFill>
                      <a:schemeClr val="accent2">
                        <a:lumMod val="50000"/>
                      </a:schemeClr>
                    </a:solidFill>
                  </a:rPr>
                  <a:t>使得</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。又由于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在</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oMath>
                </a14:m>
                <a:r>
                  <a:rPr lang="zh-CN" altLang="en-US" sz="1200" b="1">
                    <a:solidFill>
                      <a:schemeClr val="accent2">
                        <a:lumMod val="50000"/>
                      </a:schemeClr>
                    </a:solidFill>
                  </a:rPr>
                  <a:t>的每个公式都不自由出现，因此由</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r>
                      <a:rPr lang="en-US" altLang="zh-CN" sz="1200" b="1" i="1">
                        <a:solidFill>
                          <a:schemeClr val="accent2">
                            <a:lumMod val="50000"/>
                          </a:schemeClr>
                        </a:solidFill>
                        <a:latin typeface="Cambria Math" panose="02040503050406030204" pitchFamily="18" charset="0"/>
                      </a:rPr>
                      <m:t>⊨</m:t>
                    </m:r>
                    <m:r>
                      <a:rPr lang="en-US" altLang="zh-CN" sz="1200" b="1">
                        <a:solidFill>
                          <a:schemeClr val="accent2">
                            <a:lumMod val="50000"/>
                          </a:schemeClr>
                        </a:solidFill>
                        <a:latin typeface="Cambria Math" panose="02040503050406030204" pitchFamily="18" charset="0"/>
                      </a:rPr>
                      <m:t>𝚪</m:t>
                    </m:r>
                  </m:oMath>
                </a14:m>
                <a:r>
                  <a:rPr lang="zh-CN" altLang="en-US" sz="1200" b="1">
                    <a:solidFill>
                      <a:schemeClr val="accent2">
                        <a:lumMod val="50000"/>
                      </a:schemeClr>
                    </a:solidFill>
                  </a:rPr>
                  <a:t>有</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sSub>
                          <m:sSubPr>
                            <m:ctrlPr>
                              <a:rPr lang="en-US" altLang="zh-CN" sz="1200" b="1" i="1">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𝒅</m:t>
                            </m:r>
                          </m:e>
                          <m:sub>
                            <m:r>
                              <a:rPr lang="en-US" altLang="zh-CN" sz="1200" b="1" i="1">
                                <a:solidFill>
                                  <a:schemeClr val="accent2">
                                    <a:lumMod val="50000"/>
                                  </a:schemeClr>
                                </a:solidFill>
                                <a:latin typeface="Cambria Math" panose="02040503050406030204" pitchFamily="18" charset="0"/>
                              </a:rPr>
                              <m:t>𝟎</m:t>
                            </m:r>
                          </m:sub>
                        </m:sSub>
                      </m:e>
                    </m:d>
                    <m:r>
                      <a:rPr lang="en-US" altLang="zh-CN" sz="1200" b="1" i="1">
                        <a:solidFill>
                          <a:schemeClr val="accent2">
                            <a:lumMod val="50000"/>
                          </a:schemeClr>
                        </a:solidFill>
                        <a:latin typeface="Cambria Math" panose="02040503050406030204" pitchFamily="18" charset="0"/>
                      </a:rPr>
                      <m:t>⊨</m:t>
                    </m:r>
                    <m:r>
                      <a:rPr lang="en-US" altLang="zh-CN" sz="1200" b="1" i="0" smtClean="0">
                        <a:solidFill>
                          <a:schemeClr val="accent2">
                            <a:lumMod val="50000"/>
                          </a:schemeClr>
                        </a:solidFill>
                        <a:latin typeface="Cambria Math" panose="02040503050406030204" pitchFamily="18" charset="0"/>
                      </a:rPr>
                      <m:t>𝚪</m:t>
                    </m:r>
                  </m:oMath>
                </a14:m>
                <a:r>
                  <a:rPr lang="zh-CN" altLang="en-US" sz="1200" b="1">
                    <a:solidFill>
                      <a:schemeClr val="accent2">
                        <a:lumMod val="50000"/>
                      </a:schemeClr>
                    </a:solidFill>
                  </a:rPr>
                  <a:t>，从而有</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sSub>
                          <m:sSubPr>
                            <m:ctrlPr>
                              <a:rPr lang="en-US" altLang="zh-CN" sz="1200" b="1" i="1">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𝒅</m:t>
                            </m:r>
                          </m:e>
                          <m:sub>
                            <m:r>
                              <a:rPr lang="en-US" altLang="zh-CN" sz="1200" b="1" i="1">
                                <a:solidFill>
                                  <a:schemeClr val="accent2">
                                    <a:lumMod val="50000"/>
                                  </a:schemeClr>
                                </a:solidFill>
                                <a:latin typeface="Cambria Math" panose="02040503050406030204" pitchFamily="18" charset="0"/>
                              </a:rPr>
                              <m:t>𝟎</m:t>
                            </m:r>
                          </m:sub>
                        </m:sSub>
                      </m:e>
                    </m:d>
                    <m:r>
                      <a:rPr lang="en-US" altLang="zh-CN" sz="1200" b="1" i="1">
                        <a:solidFill>
                          <a:schemeClr val="accent2">
                            <a:lumMod val="50000"/>
                          </a:schemeClr>
                        </a:solidFill>
                        <a:latin typeface="Cambria Math" panose="02040503050406030204" pitchFamily="18" charset="0"/>
                      </a:rPr>
                      <m:t>⊨</m:t>
                    </m:r>
                    <m:r>
                      <a:rPr lang="en-US" altLang="zh-CN" sz="1200" b="1">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，从而由</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有</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sSub>
                          <m:sSubPr>
                            <m:ctrlPr>
                              <a:rPr lang="en-US" altLang="zh-CN" sz="1200" b="1" i="1">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𝒅</m:t>
                            </m:r>
                          </m:e>
                          <m:sub>
                            <m:r>
                              <a:rPr lang="en-US" altLang="zh-CN" sz="1200" b="1" i="1">
                                <a:solidFill>
                                  <a:schemeClr val="accent2">
                                    <a:lumMod val="50000"/>
                                  </a:schemeClr>
                                </a:solidFill>
                                <a:latin typeface="Cambria Math" panose="02040503050406030204" pitchFamily="18" charset="0"/>
                              </a:rPr>
                              <m:t>𝟎</m:t>
                            </m:r>
                          </m:sub>
                        </m:sSub>
                      </m:e>
                    </m:d>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，但</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不在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中自由出现，因此</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oMath>
                </a14:m>
                <a:r>
                  <a:rPr lang="zh-CN" altLang="en-US" sz="1200" b="1">
                    <a:solidFill>
                      <a:schemeClr val="accent2">
                        <a:lumMod val="50000"/>
                      </a:schemeClr>
                    </a:solidFill>
                  </a:rPr>
                  <a:t>，因此</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a:t>
                </a:r>
                <a:endParaRPr lang="en-US" altLang="zh-CN" sz="12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D9195D29-ED9A-47F5-9FEC-799BD962EBDD}"/>
                  </a:ext>
                </a:extLst>
              </p:cNvPr>
              <p:cNvSpPr txBox="1">
                <a:spLocks noRot="1" noChangeAspect="1" noMove="1" noResize="1" noEditPoints="1" noAdjustHandles="1" noChangeArrowheads="1" noChangeShapeType="1" noTextEdit="1"/>
              </p:cNvSpPr>
              <p:nvPr/>
            </p:nvSpPr>
            <p:spPr>
              <a:xfrm>
                <a:off x="473305" y="2601543"/>
                <a:ext cx="7844546" cy="1094787"/>
              </a:xfrm>
              <a:prstGeom prst="rect">
                <a:avLst/>
              </a:prstGeom>
              <a:blipFill>
                <a:blip r:embed="rId3"/>
                <a:stretch>
                  <a:fillRect l="-78" b="-39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185D1A3-F02F-4180-AB1A-FD4AC3FB8BEE}"/>
                  </a:ext>
                </a:extLst>
              </p:cNvPr>
              <p:cNvSpPr txBox="1"/>
              <p:nvPr/>
            </p:nvSpPr>
            <p:spPr>
              <a:xfrm>
                <a:off x="473305" y="3884236"/>
                <a:ext cx="7844546" cy="640112"/>
              </a:xfrm>
              <a:prstGeom prst="rect">
                <a:avLst/>
              </a:prstGeom>
              <a:solidFill>
                <a:schemeClr val="accent4">
                  <a:lumMod val="20000"/>
                  <a:lumOff val="80000"/>
                </a:schemeClr>
              </a:solidFill>
            </p:spPr>
            <p:txBody>
              <a:bodyPr wrap="square" rtlCol="0">
                <a:spAutoFit/>
              </a:bodyPr>
              <a:lstStyle/>
              <a:p>
                <a:pPr>
                  <a:lnSpc>
                    <a:spcPts val="2200"/>
                  </a:lnSpc>
                  <a:spcBef>
                    <a:spcPts val="600"/>
                  </a:spcBef>
                </a:pPr>
                <a:r>
                  <a:rPr lang="zh-CN" altLang="en-US" sz="1600" b="1">
                    <a:solidFill>
                      <a:schemeClr val="accent2">
                        <a:lumMod val="50000"/>
                      </a:schemeClr>
                    </a:solidFill>
                  </a:rPr>
                  <a:t>不能由</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得到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r>
                      <a:rPr lang="en-US" altLang="zh-CN" sz="1600" b="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d>
                      <m:dPr>
                        <m:ctrlPr>
                          <a:rPr lang="en-US" altLang="zh-CN" sz="1600" b="1" i="1">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（这里试图取</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oMath>
                </a14:m>
                <a:r>
                  <a:rPr lang="zh-CN" altLang="en-US" sz="1600" b="1">
                    <a:solidFill>
                      <a:schemeClr val="accent2">
                        <a:lumMod val="50000"/>
                      </a:schemeClr>
                    </a:solidFill>
                  </a:rPr>
                  <a:t>，</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为空集，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）！实际上，</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不是永真式（</a:t>
                </a:r>
                <a:r>
                  <a:rPr lang="zh-CN" altLang="en-US" sz="1600" b="1">
                    <a:solidFill>
                      <a:srgbClr val="C00000"/>
                    </a:solidFill>
                  </a:rPr>
                  <a:t>为什么</a:t>
                </a:r>
                <a:r>
                  <a:rPr lang="zh-CN" altLang="en-US" sz="1600" b="1">
                    <a:solidFill>
                      <a:schemeClr val="accent2">
                        <a:lumMod val="50000"/>
                      </a:schemeClr>
                    </a:solidFill>
                  </a:rPr>
                  <a:t>？）</a:t>
                </a:r>
                <a:endParaRPr lang="en-US" altLang="zh-CN" sz="1600"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5185D1A3-F02F-4180-AB1A-FD4AC3FB8BEE}"/>
                  </a:ext>
                </a:extLst>
              </p:cNvPr>
              <p:cNvSpPr txBox="1">
                <a:spLocks noRot="1" noChangeAspect="1" noMove="1" noResize="1" noEditPoints="1" noAdjustHandles="1" noChangeArrowheads="1" noChangeShapeType="1" noTextEdit="1"/>
              </p:cNvSpPr>
              <p:nvPr/>
            </p:nvSpPr>
            <p:spPr>
              <a:xfrm>
                <a:off x="473305" y="3884236"/>
                <a:ext cx="7844546" cy="640112"/>
              </a:xfrm>
              <a:prstGeom prst="rect">
                <a:avLst/>
              </a:prstGeom>
              <a:blipFill>
                <a:blip r:embed="rId4"/>
                <a:stretch>
                  <a:fillRect l="-467" r="-3110" b="-11429"/>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8859999F-EB6E-4872-B9B4-64C7CA371831}"/>
              </a:ext>
            </a:extLst>
          </p:cNvPr>
          <p:cNvSpPr/>
          <p:nvPr/>
        </p:nvSpPr>
        <p:spPr>
          <a:xfrm>
            <a:off x="526312" y="851149"/>
            <a:ext cx="5497996"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EB41D4F-F6F2-4860-A221-8454989B082D}"/>
                  </a:ext>
                </a:extLst>
              </p:cNvPr>
              <p:cNvSpPr txBox="1"/>
              <p:nvPr/>
            </p:nvSpPr>
            <p:spPr>
              <a:xfrm>
                <a:off x="1346292" y="1189586"/>
                <a:ext cx="1964632"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6EB41D4F-F6F2-4860-A221-8454989B082D}"/>
                  </a:ext>
                </a:extLst>
              </p:cNvPr>
              <p:cNvSpPr txBox="1">
                <a:spLocks noRot="1" noChangeAspect="1" noMove="1" noResize="1" noEditPoints="1" noAdjustHandles="1" noChangeArrowheads="1" noChangeShapeType="1" noTextEdit="1"/>
              </p:cNvSpPr>
              <p:nvPr/>
            </p:nvSpPr>
            <p:spPr>
              <a:xfrm>
                <a:off x="1346292" y="1189586"/>
                <a:ext cx="1964632" cy="246221"/>
              </a:xfrm>
              <a:prstGeom prst="rect">
                <a:avLst/>
              </a:prstGeom>
              <a:blipFill>
                <a:blip r:embed="rId5"/>
                <a:stretch>
                  <a:fillRect b="-4878"/>
                </a:stretch>
              </a:blipFill>
            </p:spPr>
            <p:txBody>
              <a:bodyPr/>
              <a:lstStyle/>
              <a:p>
                <a:r>
                  <a:rPr lang="zh-CN" altLang="en-US">
                    <a:noFill/>
                  </a:rPr>
                  <a:t> </a:t>
                </a:r>
              </a:p>
            </p:txBody>
          </p:sp>
        </mc:Fallback>
      </mc:AlternateContent>
      <p:cxnSp>
        <p:nvCxnSpPr>
          <p:cNvPr id="30" name="直接连接符 29">
            <a:extLst>
              <a:ext uri="{FF2B5EF4-FFF2-40B4-BE49-F238E27FC236}">
                <a16:creationId xmlns:a16="http://schemas.microsoft.com/office/drawing/2014/main" id="{8C0AAED3-2C1D-4480-AD97-625AFC7B2BF6}"/>
              </a:ext>
            </a:extLst>
          </p:cNvPr>
          <p:cNvCxnSpPr>
            <a:cxnSpLocks/>
          </p:cNvCxnSpPr>
          <p:nvPr/>
        </p:nvCxnSpPr>
        <p:spPr>
          <a:xfrm>
            <a:off x="1326413" y="1155265"/>
            <a:ext cx="1984512"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9D659F05-63FE-459A-952A-DD80F6FFD95A}"/>
              </a:ext>
            </a:extLst>
          </p:cNvPr>
          <p:cNvSpPr txBox="1"/>
          <p:nvPr/>
        </p:nvSpPr>
        <p:spPr>
          <a:xfrm>
            <a:off x="473305" y="866340"/>
            <a:ext cx="800100" cy="584775"/>
          </a:xfrm>
          <a:prstGeom prst="rect">
            <a:avLst/>
          </a:prstGeom>
          <a:noFill/>
        </p:spPr>
        <p:txBody>
          <a:bodyPr wrap="square" rtlCol="0">
            <a:spAutoFit/>
          </a:bodyPr>
          <a:lstStyle/>
          <a:p>
            <a:r>
              <a:rPr lang="zh-CN" altLang="en-US" sz="1600" b="1">
                <a:solidFill>
                  <a:srgbClr val="002060"/>
                </a:solidFill>
              </a:rPr>
              <a:t>存在量词消除</a:t>
            </a: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4C995EC0-6C5D-43BD-8B09-E0CC5FF79470}"/>
                  </a:ext>
                </a:extLst>
              </p:cNvPr>
              <p:cNvSpPr txBox="1"/>
              <p:nvPr/>
            </p:nvSpPr>
            <p:spPr>
              <a:xfrm>
                <a:off x="1326412" y="874710"/>
                <a:ext cx="1984512" cy="246221"/>
              </a:xfrm>
              <a:prstGeom prst="rect">
                <a:avLst/>
              </a:prstGeom>
              <a:noFill/>
            </p:spPr>
            <p:txBody>
              <a:bodyPr wrap="square" tIns="0" bIns="0" rtlCol="0">
                <a:spAutoFit/>
              </a:bodyPr>
              <a:lstStyle/>
              <a:p>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r>
                  <a:rPr lang="zh-CN" altLang="en-US" sz="1600" b="1">
                    <a:solidFill>
                      <a:schemeClr val="accent2">
                        <a:lumMod val="50000"/>
                      </a:schemeClr>
                    </a:solidFill>
                  </a:rPr>
                  <a:t>      </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4C995EC0-6C5D-43BD-8B09-E0CC5FF79470}"/>
                  </a:ext>
                </a:extLst>
              </p:cNvPr>
              <p:cNvSpPr txBox="1">
                <a:spLocks noRot="1" noChangeAspect="1" noMove="1" noResize="1" noEditPoints="1" noAdjustHandles="1" noChangeArrowheads="1" noChangeShapeType="1" noTextEdit="1"/>
              </p:cNvSpPr>
              <p:nvPr/>
            </p:nvSpPr>
            <p:spPr>
              <a:xfrm>
                <a:off x="1326412" y="874710"/>
                <a:ext cx="1984512" cy="246221"/>
              </a:xfrm>
              <a:prstGeom prst="rect">
                <a:avLst/>
              </a:prstGeom>
              <a:blipFill>
                <a:blip r:embed="rId6"/>
                <a:stretch>
                  <a:fillRect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2B1E77BD-0BB2-4F47-BAFF-3B77E7D4B1E2}"/>
                  </a:ext>
                </a:extLst>
              </p:cNvPr>
              <p:cNvSpPr txBox="1"/>
              <p:nvPr/>
            </p:nvSpPr>
            <p:spPr>
              <a:xfrm>
                <a:off x="3454214" y="969075"/>
                <a:ext cx="2454965"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𝒙</m:t>
                    </m:r>
                  </m:oMath>
                </a14:m>
                <a:r>
                  <a:rPr lang="zh-CN" altLang="en-US" b="1">
                    <a:solidFill>
                      <a:srgbClr val="C00000"/>
                    </a:solidFill>
                  </a:rPr>
                  <a:t>不在</a:t>
                </a:r>
                <a14:m>
                  <m:oMath xmlns:m="http://schemas.openxmlformats.org/officeDocument/2006/math">
                    <m:r>
                      <a:rPr lang="en-US" altLang="zh-CN" b="1" i="0" smtClean="0">
                        <a:solidFill>
                          <a:srgbClr val="C00000"/>
                        </a:solidFill>
                        <a:latin typeface="Cambria Math" panose="02040503050406030204" pitchFamily="18" charset="0"/>
                      </a:rPr>
                      <m:t>𝚪</m:t>
                    </m:r>
                  </m:oMath>
                </a14:m>
                <a:r>
                  <a:rPr lang="zh-CN" altLang="en-US" b="1">
                    <a:solidFill>
                      <a:srgbClr val="C00000"/>
                    </a:solidFill>
                  </a:rPr>
                  <a:t>和</a:t>
                </a:r>
                <a14:m>
                  <m:oMath xmlns:m="http://schemas.openxmlformats.org/officeDocument/2006/math">
                    <m:r>
                      <a:rPr lang="en-US" altLang="zh-CN" b="1" i="1" smtClean="0">
                        <a:solidFill>
                          <a:srgbClr val="C00000"/>
                        </a:solidFill>
                        <a:latin typeface="Cambria Math" panose="02040503050406030204" pitchFamily="18" charset="0"/>
                      </a:rPr>
                      <m:t>𝑩</m:t>
                    </m:r>
                  </m:oMath>
                </a14:m>
                <a:r>
                  <a:rPr lang="zh-CN" altLang="en-US" b="1">
                    <a:solidFill>
                      <a:srgbClr val="C00000"/>
                    </a:solidFill>
                  </a:rPr>
                  <a:t>中自由出现</a:t>
                </a:r>
              </a:p>
            </p:txBody>
          </p:sp>
        </mc:Choice>
        <mc:Fallback xmlns="">
          <p:sp>
            <p:nvSpPr>
              <p:cNvPr id="33" name="文本框 32">
                <a:extLst>
                  <a:ext uri="{FF2B5EF4-FFF2-40B4-BE49-F238E27FC236}">
                    <a16:creationId xmlns:a16="http://schemas.microsoft.com/office/drawing/2014/main" id="{2B1E77BD-0BB2-4F47-BAFF-3B77E7D4B1E2}"/>
                  </a:ext>
                </a:extLst>
              </p:cNvPr>
              <p:cNvSpPr txBox="1">
                <a:spLocks noRot="1" noChangeAspect="1" noMove="1" noResize="1" noEditPoints="1" noAdjustHandles="1" noChangeArrowheads="1" noChangeShapeType="1" noTextEdit="1"/>
              </p:cNvSpPr>
              <p:nvPr/>
            </p:nvSpPr>
            <p:spPr>
              <a:xfrm>
                <a:off x="3454214" y="969075"/>
                <a:ext cx="2454965" cy="369332"/>
              </a:xfrm>
              <a:prstGeom prst="rect">
                <a:avLst/>
              </a:prstGeom>
              <a:blipFill>
                <a:blip r:embed="rId7"/>
                <a:stretch>
                  <a:fillRect t="-7937" r="-1980" b="-22222"/>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FD3FE8F0-0B67-44E3-8BF5-61DF77620179}"/>
                  </a:ext>
                </a:extLst>
              </p:cNvPr>
              <p:cNvSpPr txBox="1"/>
              <p:nvPr/>
            </p:nvSpPr>
            <p:spPr>
              <a:xfrm>
                <a:off x="6426844" y="861353"/>
                <a:ext cx="1923220" cy="584775"/>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注意，这里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可在</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oMath>
                </a14:m>
                <a:r>
                  <a:rPr lang="zh-CN" altLang="en-US" sz="1600" b="1">
                    <a:solidFill>
                      <a:schemeClr val="accent2">
                        <a:lumMod val="50000"/>
                      </a:schemeClr>
                    </a:solidFill>
                  </a:rPr>
                  <a:t>中的公式自由出现</a:t>
                </a:r>
              </a:p>
            </p:txBody>
          </p:sp>
        </mc:Choice>
        <mc:Fallback xmlns="">
          <p:sp>
            <p:nvSpPr>
              <p:cNvPr id="34" name="文本框 33">
                <a:extLst>
                  <a:ext uri="{FF2B5EF4-FFF2-40B4-BE49-F238E27FC236}">
                    <a16:creationId xmlns:a16="http://schemas.microsoft.com/office/drawing/2014/main" id="{FD3FE8F0-0B67-44E3-8BF5-61DF77620179}"/>
                  </a:ext>
                </a:extLst>
              </p:cNvPr>
              <p:cNvSpPr txBox="1">
                <a:spLocks noRot="1" noChangeAspect="1" noMove="1" noResize="1" noEditPoints="1" noAdjustHandles="1" noChangeArrowheads="1" noChangeShapeType="1" noTextEdit="1"/>
              </p:cNvSpPr>
              <p:nvPr/>
            </p:nvSpPr>
            <p:spPr>
              <a:xfrm>
                <a:off x="6426844" y="861353"/>
                <a:ext cx="1923220" cy="584775"/>
              </a:xfrm>
              <a:prstGeom prst="rect">
                <a:avLst/>
              </a:prstGeom>
              <a:blipFill>
                <a:blip r:embed="rId8"/>
                <a:stretch>
                  <a:fillRect l="-1582" t="-3125"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69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0425" y="1086007"/>
            <a:ext cx="4089238" cy="2683427"/>
          </a:xfrm>
          <a:prstGeom prst="rect">
            <a:avLst/>
          </a:prstGeom>
          <a:noFill/>
        </p:spPr>
        <p:txBody>
          <a:bodyPr wrap="square" rtlCol="0">
            <a:spAutoFit/>
          </a:bodyPr>
          <a:lstStyle/>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一阶逻辑自然推理系统概述</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量词公式的推理规则</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内定理的证明</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量词公式的推理规则</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存在量词消除规则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8859999F-EB6E-4872-B9B4-64C7CA371831}"/>
              </a:ext>
            </a:extLst>
          </p:cNvPr>
          <p:cNvSpPr/>
          <p:nvPr/>
        </p:nvSpPr>
        <p:spPr>
          <a:xfrm>
            <a:off x="526312" y="851149"/>
            <a:ext cx="5497996"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EB41D4F-F6F2-4860-A221-8454989B082D}"/>
                  </a:ext>
                </a:extLst>
              </p:cNvPr>
              <p:cNvSpPr txBox="1"/>
              <p:nvPr/>
            </p:nvSpPr>
            <p:spPr>
              <a:xfrm>
                <a:off x="1346292" y="1189586"/>
                <a:ext cx="1964632"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6EB41D4F-F6F2-4860-A221-8454989B082D}"/>
                  </a:ext>
                </a:extLst>
              </p:cNvPr>
              <p:cNvSpPr txBox="1">
                <a:spLocks noRot="1" noChangeAspect="1" noMove="1" noResize="1" noEditPoints="1" noAdjustHandles="1" noChangeArrowheads="1" noChangeShapeType="1" noTextEdit="1"/>
              </p:cNvSpPr>
              <p:nvPr/>
            </p:nvSpPr>
            <p:spPr>
              <a:xfrm>
                <a:off x="1346292" y="1189586"/>
                <a:ext cx="1964632" cy="246221"/>
              </a:xfrm>
              <a:prstGeom prst="rect">
                <a:avLst/>
              </a:prstGeom>
              <a:blipFill>
                <a:blip r:embed="rId2"/>
                <a:stretch>
                  <a:fillRect b="-4878"/>
                </a:stretch>
              </a:blipFill>
            </p:spPr>
            <p:txBody>
              <a:bodyPr/>
              <a:lstStyle/>
              <a:p>
                <a:r>
                  <a:rPr lang="zh-CN" altLang="en-US">
                    <a:noFill/>
                  </a:rPr>
                  <a:t> </a:t>
                </a:r>
              </a:p>
            </p:txBody>
          </p:sp>
        </mc:Fallback>
      </mc:AlternateContent>
      <p:cxnSp>
        <p:nvCxnSpPr>
          <p:cNvPr id="30" name="直接连接符 29">
            <a:extLst>
              <a:ext uri="{FF2B5EF4-FFF2-40B4-BE49-F238E27FC236}">
                <a16:creationId xmlns:a16="http://schemas.microsoft.com/office/drawing/2014/main" id="{8C0AAED3-2C1D-4480-AD97-625AFC7B2BF6}"/>
              </a:ext>
            </a:extLst>
          </p:cNvPr>
          <p:cNvCxnSpPr>
            <a:cxnSpLocks/>
          </p:cNvCxnSpPr>
          <p:nvPr/>
        </p:nvCxnSpPr>
        <p:spPr>
          <a:xfrm>
            <a:off x="1326413" y="1155265"/>
            <a:ext cx="1984512"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9D659F05-63FE-459A-952A-DD80F6FFD95A}"/>
              </a:ext>
            </a:extLst>
          </p:cNvPr>
          <p:cNvSpPr txBox="1"/>
          <p:nvPr/>
        </p:nvSpPr>
        <p:spPr>
          <a:xfrm>
            <a:off x="473305" y="866340"/>
            <a:ext cx="800100" cy="584775"/>
          </a:xfrm>
          <a:prstGeom prst="rect">
            <a:avLst/>
          </a:prstGeom>
          <a:noFill/>
        </p:spPr>
        <p:txBody>
          <a:bodyPr wrap="square" rtlCol="0">
            <a:spAutoFit/>
          </a:bodyPr>
          <a:lstStyle/>
          <a:p>
            <a:r>
              <a:rPr lang="zh-CN" altLang="en-US" sz="1600" b="1">
                <a:solidFill>
                  <a:srgbClr val="002060"/>
                </a:solidFill>
              </a:rPr>
              <a:t>存在量词消除</a:t>
            </a: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4C995EC0-6C5D-43BD-8B09-E0CC5FF79470}"/>
                  </a:ext>
                </a:extLst>
              </p:cNvPr>
              <p:cNvSpPr txBox="1"/>
              <p:nvPr/>
            </p:nvSpPr>
            <p:spPr>
              <a:xfrm>
                <a:off x="1326412" y="874710"/>
                <a:ext cx="1984512" cy="246221"/>
              </a:xfrm>
              <a:prstGeom prst="rect">
                <a:avLst/>
              </a:prstGeom>
              <a:noFill/>
            </p:spPr>
            <p:txBody>
              <a:bodyPr wrap="square" tIns="0" bIns="0" rtlCol="0">
                <a:spAutoFit/>
              </a:bodyPr>
              <a:lstStyle/>
              <a:p>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r>
                  <a:rPr lang="zh-CN" altLang="en-US" sz="1600" b="1">
                    <a:solidFill>
                      <a:schemeClr val="accent2">
                        <a:lumMod val="50000"/>
                      </a:schemeClr>
                    </a:solidFill>
                  </a:rPr>
                  <a:t>      </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4C995EC0-6C5D-43BD-8B09-E0CC5FF79470}"/>
                  </a:ext>
                </a:extLst>
              </p:cNvPr>
              <p:cNvSpPr txBox="1">
                <a:spLocks noRot="1" noChangeAspect="1" noMove="1" noResize="1" noEditPoints="1" noAdjustHandles="1" noChangeArrowheads="1" noChangeShapeType="1" noTextEdit="1"/>
              </p:cNvSpPr>
              <p:nvPr/>
            </p:nvSpPr>
            <p:spPr>
              <a:xfrm>
                <a:off x="1326412" y="874710"/>
                <a:ext cx="1984512" cy="246221"/>
              </a:xfrm>
              <a:prstGeom prst="rect">
                <a:avLst/>
              </a:prstGeom>
              <a:blipFill>
                <a:blip r:embed="rId3"/>
                <a:stretch>
                  <a:fillRect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2B1E77BD-0BB2-4F47-BAFF-3B77E7D4B1E2}"/>
                  </a:ext>
                </a:extLst>
              </p:cNvPr>
              <p:cNvSpPr txBox="1"/>
              <p:nvPr/>
            </p:nvSpPr>
            <p:spPr>
              <a:xfrm>
                <a:off x="3454214" y="969075"/>
                <a:ext cx="2454965"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𝒙</m:t>
                    </m:r>
                  </m:oMath>
                </a14:m>
                <a:r>
                  <a:rPr lang="zh-CN" altLang="en-US" b="1">
                    <a:solidFill>
                      <a:srgbClr val="C00000"/>
                    </a:solidFill>
                  </a:rPr>
                  <a:t>不在</a:t>
                </a:r>
                <a14:m>
                  <m:oMath xmlns:m="http://schemas.openxmlformats.org/officeDocument/2006/math">
                    <m:r>
                      <a:rPr lang="en-US" altLang="zh-CN" b="1" i="0" smtClean="0">
                        <a:solidFill>
                          <a:srgbClr val="C00000"/>
                        </a:solidFill>
                        <a:latin typeface="Cambria Math" panose="02040503050406030204" pitchFamily="18" charset="0"/>
                      </a:rPr>
                      <m:t>𝚪</m:t>
                    </m:r>
                  </m:oMath>
                </a14:m>
                <a:r>
                  <a:rPr lang="zh-CN" altLang="en-US" b="1">
                    <a:solidFill>
                      <a:srgbClr val="C00000"/>
                    </a:solidFill>
                  </a:rPr>
                  <a:t>和</a:t>
                </a:r>
                <a14:m>
                  <m:oMath xmlns:m="http://schemas.openxmlformats.org/officeDocument/2006/math">
                    <m:r>
                      <a:rPr lang="en-US" altLang="zh-CN" b="1" i="1" smtClean="0">
                        <a:solidFill>
                          <a:srgbClr val="C00000"/>
                        </a:solidFill>
                        <a:latin typeface="Cambria Math" panose="02040503050406030204" pitchFamily="18" charset="0"/>
                      </a:rPr>
                      <m:t>𝑩</m:t>
                    </m:r>
                  </m:oMath>
                </a14:m>
                <a:r>
                  <a:rPr lang="zh-CN" altLang="en-US" b="1">
                    <a:solidFill>
                      <a:srgbClr val="C00000"/>
                    </a:solidFill>
                  </a:rPr>
                  <a:t>中自由出现</a:t>
                </a:r>
              </a:p>
            </p:txBody>
          </p:sp>
        </mc:Choice>
        <mc:Fallback xmlns="">
          <p:sp>
            <p:nvSpPr>
              <p:cNvPr id="33" name="文本框 32">
                <a:extLst>
                  <a:ext uri="{FF2B5EF4-FFF2-40B4-BE49-F238E27FC236}">
                    <a16:creationId xmlns:a16="http://schemas.microsoft.com/office/drawing/2014/main" id="{2B1E77BD-0BB2-4F47-BAFF-3B77E7D4B1E2}"/>
                  </a:ext>
                </a:extLst>
              </p:cNvPr>
              <p:cNvSpPr txBox="1">
                <a:spLocks noRot="1" noChangeAspect="1" noMove="1" noResize="1" noEditPoints="1" noAdjustHandles="1" noChangeArrowheads="1" noChangeShapeType="1" noTextEdit="1"/>
              </p:cNvSpPr>
              <p:nvPr/>
            </p:nvSpPr>
            <p:spPr>
              <a:xfrm>
                <a:off x="3454214" y="969075"/>
                <a:ext cx="2454965" cy="369332"/>
              </a:xfrm>
              <a:prstGeom prst="rect">
                <a:avLst/>
              </a:prstGeom>
              <a:blipFill>
                <a:blip r:embed="rId4"/>
                <a:stretch>
                  <a:fillRect t="-7937" r="-1980" b="-22222"/>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FD3FE8F0-0B67-44E3-8BF5-61DF77620179}"/>
                  </a:ext>
                </a:extLst>
              </p:cNvPr>
              <p:cNvSpPr txBox="1"/>
              <p:nvPr/>
            </p:nvSpPr>
            <p:spPr>
              <a:xfrm>
                <a:off x="6426844" y="861353"/>
                <a:ext cx="1923220" cy="584775"/>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注意，这里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可在</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oMath>
                </a14:m>
                <a:r>
                  <a:rPr lang="zh-CN" altLang="en-US" sz="1600" b="1">
                    <a:solidFill>
                      <a:schemeClr val="accent2">
                        <a:lumMod val="50000"/>
                      </a:schemeClr>
                    </a:solidFill>
                  </a:rPr>
                  <a:t>中的公式自由出现</a:t>
                </a:r>
              </a:p>
            </p:txBody>
          </p:sp>
        </mc:Choice>
        <mc:Fallback xmlns="">
          <p:sp>
            <p:nvSpPr>
              <p:cNvPr id="34" name="文本框 33">
                <a:extLst>
                  <a:ext uri="{FF2B5EF4-FFF2-40B4-BE49-F238E27FC236}">
                    <a16:creationId xmlns:a16="http://schemas.microsoft.com/office/drawing/2014/main" id="{FD3FE8F0-0B67-44E3-8BF5-61DF77620179}"/>
                  </a:ext>
                </a:extLst>
              </p:cNvPr>
              <p:cNvSpPr txBox="1">
                <a:spLocks noRot="1" noChangeAspect="1" noMove="1" noResize="1" noEditPoints="1" noAdjustHandles="1" noChangeArrowheads="1" noChangeShapeType="1" noTextEdit="1"/>
              </p:cNvSpPr>
              <p:nvPr/>
            </p:nvSpPr>
            <p:spPr>
              <a:xfrm>
                <a:off x="6426844" y="861353"/>
                <a:ext cx="1923220" cy="584775"/>
              </a:xfrm>
              <a:prstGeom prst="rect">
                <a:avLst/>
              </a:prstGeom>
              <a:blipFill>
                <a:blip r:embed="rId5"/>
                <a:stretch>
                  <a:fillRect l="-1582"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CE1CA0D-704B-4874-815D-F8C9226A0073}"/>
                  </a:ext>
                </a:extLst>
              </p:cNvPr>
              <p:cNvSpPr txBox="1"/>
              <p:nvPr/>
            </p:nvSpPr>
            <p:spPr>
              <a:xfrm>
                <a:off x="526312" y="1823989"/>
                <a:ext cx="5246666"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取</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，则得到下面最常用的存在量词消除规则：</a:t>
                </a:r>
              </a:p>
            </p:txBody>
          </p:sp>
        </mc:Choice>
        <mc:Fallback xmlns="">
          <p:sp>
            <p:nvSpPr>
              <p:cNvPr id="20" name="文本框 19">
                <a:extLst>
                  <a:ext uri="{FF2B5EF4-FFF2-40B4-BE49-F238E27FC236}">
                    <a16:creationId xmlns:a16="http://schemas.microsoft.com/office/drawing/2014/main" id="{5CE1CA0D-704B-4874-815D-F8C9226A0073}"/>
                  </a:ext>
                </a:extLst>
              </p:cNvPr>
              <p:cNvSpPr txBox="1">
                <a:spLocks noRot="1" noChangeAspect="1" noMove="1" noResize="1" noEditPoints="1" noAdjustHandles="1" noChangeArrowheads="1" noChangeShapeType="1" noTextEdit="1"/>
              </p:cNvSpPr>
              <p:nvPr/>
            </p:nvSpPr>
            <p:spPr>
              <a:xfrm>
                <a:off x="526312" y="1823989"/>
                <a:ext cx="5246666" cy="338554"/>
              </a:xfrm>
              <a:prstGeom prst="rect">
                <a:avLst/>
              </a:prstGeom>
              <a:blipFill>
                <a:blip r:embed="rId6"/>
                <a:stretch>
                  <a:fillRect l="-581" t="-5357" b="-21429"/>
                </a:stretch>
              </a:blipFill>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D2FCB033-8BDA-4572-85B9-167FBB1E526E}"/>
              </a:ext>
            </a:extLst>
          </p:cNvPr>
          <p:cNvSpPr/>
          <p:nvPr/>
        </p:nvSpPr>
        <p:spPr>
          <a:xfrm>
            <a:off x="526312" y="2417963"/>
            <a:ext cx="4829222"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D326F446-6257-40E9-9D82-7D2747F6E4DA}"/>
                  </a:ext>
                </a:extLst>
              </p:cNvPr>
              <p:cNvSpPr txBox="1"/>
              <p:nvPr/>
            </p:nvSpPr>
            <p:spPr>
              <a:xfrm>
                <a:off x="1399299" y="2757335"/>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D326F446-6257-40E9-9D82-7D2747F6E4DA}"/>
                  </a:ext>
                </a:extLst>
              </p:cNvPr>
              <p:cNvSpPr txBox="1">
                <a:spLocks noRot="1" noChangeAspect="1" noMove="1" noResize="1" noEditPoints="1" noAdjustHandles="1" noChangeArrowheads="1" noChangeShapeType="1" noTextEdit="1"/>
              </p:cNvSpPr>
              <p:nvPr/>
            </p:nvSpPr>
            <p:spPr>
              <a:xfrm>
                <a:off x="1399299" y="2757335"/>
                <a:ext cx="1283800" cy="246221"/>
              </a:xfrm>
              <a:prstGeom prst="rect">
                <a:avLst/>
              </a:prstGeom>
              <a:blipFill>
                <a:blip r:embed="rId7"/>
                <a:stretch>
                  <a:fillRect b="-4878"/>
                </a:stretch>
              </a:blipFill>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0CEEC9B9-4229-4C78-9D83-88D9D9B06398}"/>
              </a:ext>
            </a:extLst>
          </p:cNvPr>
          <p:cNvCxnSpPr>
            <a:cxnSpLocks/>
          </p:cNvCxnSpPr>
          <p:nvPr/>
        </p:nvCxnSpPr>
        <p:spPr>
          <a:xfrm flipV="1">
            <a:off x="1379420" y="2723012"/>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787AF1E5-115C-452E-9D3B-E9F718800FA5}"/>
              </a:ext>
            </a:extLst>
          </p:cNvPr>
          <p:cNvSpPr txBox="1"/>
          <p:nvPr/>
        </p:nvSpPr>
        <p:spPr>
          <a:xfrm>
            <a:off x="526312" y="2434089"/>
            <a:ext cx="800100" cy="584775"/>
          </a:xfrm>
          <a:prstGeom prst="rect">
            <a:avLst/>
          </a:prstGeom>
          <a:noFill/>
        </p:spPr>
        <p:txBody>
          <a:bodyPr wrap="square" rtlCol="0">
            <a:spAutoFit/>
          </a:bodyPr>
          <a:lstStyle/>
          <a:p>
            <a:r>
              <a:rPr lang="zh-CN" altLang="en-US" sz="1600" b="1">
                <a:solidFill>
                  <a:srgbClr val="002060"/>
                </a:solidFill>
              </a:rPr>
              <a:t>存在量词消除</a:t>
            </a: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2A1F9286-6650-40B2-B49D-E9BFC4A74EFD}"/>
                  </a:ext>
                </a:extLst>
              </p:cNvPr>
              <p:cNvSpPr txBox="1"/>
              <p:nvPr/>
            </p:nvSpPr>
            <p:spPr>
              <a:xfrm>
                <a:off x="1379419" y="2442459"/>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2A1F9286-6650-40B2-B49D-E9BFC4A74EFD}"/>
                  </a:ext>
                </a:extLst>
              </p:cNvPr>
              <p:cNvSpPr txBox="1">
                <a:spLocks noRot="1" noChangeAspect="1" noMove="1" noResize="1" noEditPoints="1" noAdjustHandles="1" noChangeArrowheads="1" noChangeShapeType="1" noTextEdit="1"/>
              </p:cNvSpPr>
              <p:nvPr/>
            </p:nvSpPr>
            <p:spPr>
              <a:xfrm>
                <a:off x="1379419" y="2442459"/>
                <a:ext cx="1303679" cy="246221"/>
              </a:xfrm>
              <a:prstGeom prst="rect">
                <a:avLst/>
              </a:prstGeom>
              <a:blipFill>
                <a:blip r:embed="rId8"/>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E3DB6C5-E2B5-42EA-8026-39FC29B6216E}"/>
                  </a:ext>
                </a:extLst>
              </p:cNvPr>
              <p:cNvSpPr txBox="1"/>
              <p:nvPr/>
            </p:nvSpPr>
            <p:spPr>
              <a:xfrm>
                <a:off x="3008288" y="2565569"/>
                <a:ext cx="2227976" cy="338554"/>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sz="1600" b="1" i="1" smtClean="0">
                        <a:solidFill>
                          <a:srgbClr val="C00000"/>
                        </a:solidFill>
                        <a:latin typeface="Cambria Math" panose="02040503050406030204" pitchFamily="18" charset="0"/>
                      </a:rPr>
                      <m:t>𝒙</m:t>
                    </m:r>
                  </m:oMath>
                </a14:m>
                <a:r>
                  <a:rPr lang="zh-CN" altLang="en-US" sz="1600" b="1">
                    <a:solidFill>
                      <a:srgbClr val="C00000"/>
                    </a:solidFill>
                  </a:rPr>
                  <a:t>不在</a:t>
                </a:r>
                <a14:m>
                  <m:oMath xmlns:m="http://schemas.openxmlformats.org/officeDocument/2006/math">
                    <m:r>
                      <a:rPr lang="en-US" altLang="zh-CN" sz="1600" b="1" i="0" smtClean="0">
                        <a:solidFill>
                          <a:srgbClr val="C00000"/>
                        </a:solidFill>
                        <a:latin typeface="Cambria Math" panose="02040503050406030204" pitchFamily="18" charset="0"/>
                      </a:rPr>
                      <m:t>𝚪</m:t>
                    </m:r>
                  </m:oMath>
                </a14:m>
                <a:r>
                  <a:rPr lang="zh-CN" altLang="en-US" sz="1600" b="1">
                    <a:solidFill>
                      <a:srgbClr val="C00000"/>
                    </a:solidFill>
                  </a:rPr>
                  <a:t>和</a:t>
                </a:r>
                <a14:m>
                  <m:oMath xmlns:m="http://schemas.openxmlformats.org/officeDocument/2006/math">
                    <m:r>
                      <a:rPr lang="en-US" altLang="zh-CN" sz="1600" b="1" i="1" smtClean="0">
                        <a:solidFill>
                          <a:srgbClr val="C00000"/>
                        </a:solidFill>
                        <a:latin typeface="Cambria Math" panose="02040503050406030204" pitchFamily="18" charset="0"/>
                      </a:rPr>
                      <m:t>𝑩</m:t>
                    </m:r>
                  </m:oMath>
                </a14:m>
                <a:r>
                  <a:rPr lang="zh-CN" altLang="en-US" sz="1600" b="1">
                    <a:solidFill>
                      <a:srgbClr val="C00000"/>
                    </a:solidFill>
                  </a:rPr>
                  <a:t>中自由出现</a:t>
                </a:r>
              </a:p>
            </p:txBody>
          </p:sp>
        </mc:Choice>
        <mc:Fallback xmlns="">
          <p:sp>
            <p:nvSpPr>
              <p:cNvPr id="29" name="文本框 28">
                <a:extLst>
                  <a:ext uri="{FF2B5EF4-FFF2-40B4-BE49-F238E27FC236}">
                    <a16:creationId xmlns:a16="http://schemas.microsoft.com/office/drawing/2014/main" id="{DE3DB6C5-E2B5-42EA-8026-39FC29B6216E}"/>
                  </a:ext>
                </a:extLst>
              </p:cNvPr>
              <p:cNvSpPr txBox="1">
                <a:spLocks noRot="1" noChangeAspect="1" noMove="1" noResize="1" noEditPoints="1" noAdjustHandles="1" noChangeArrowheads="1" noChangeShapeType="1" noTextEdit="1"/>
              </p:cNvSpPr>
              <p:nvPr/>
            </p:nvSpPr>
            <p:spPr>
              <a:xfrm>
                <a:off x="3008288" y="2565569"/>
                <a:ext cx="2227976" cy="338554"/>
              </a:xfrm>
              <a:prstGeom prst="rect">
                <a:avLst/>
              </a:prstGeom>
              <a:blipFill>
                <a:blip r:embed="rId9"/>
                <a:stretch>
                  <a:fillRect t="-3509" b="-21053"/>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7B73C2A-172E-4A09-B687-708AB947C815}"/>
                  </a:ext>
                </a:extLst>
              </p:cNvPr>
              <p:cNvSpPr txBox="1"/>
              <p:nvPr/>
            </p:nvSpPr>
            <p:spPr>
              <a:xfrm>
                <a:off x="5892708" y="1847132"/>
                <a:ext cx="2777987" cy="1300549"/>
              </a:xfrm>
              <a:prstGeom prst="rect">
                <a:avLst/>
              </a:prstGeom>
              <a:solidFill>
                <a:schemeClr val="accent6">
                  <a:lumMod val="20000"/>
                  <a:lumOff val="80000"/>
                </a:schemeClr>
              </a:solidFill>
            </p:spPr>
            <p:txBody>
              <a:bodyPr wrap="square" rtlCol="0">
                <a:spAutoFit/>
              </a:bodyPr>
              <a:lstStyle/>
              <a:p>
                <a:pPr>
                  <a:lnSpc>
                    <a:spcPts val="2400"/>
                  </a:lnSpc>
                </a:pPr>
                <a:r>
                  <a:rPr lang="zh-CN" altLang="en-US" sz="1600" b="1">
                    <a:solidFill>
                      <a:schemeClr val="accent2">
                        <a:lumMod val="50000"/>
                      </a:schemeClr>
                    </a:solidFill>
                  </a:rPr>
                  <a:t>直观地说，</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的含义是对某个不确定的个体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可推出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，因此这可得到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A7B73C2A-172E-4A09-B687-708AB947C815}"/>
                  </a:ext>
                </a:extLst>
              </p:cNvPr>
              <p:cNvSpPr txBox="1">
                <a:spLocks noRot="1" noChangeAspect="1" noMove="1" noResize="1" noEditPoints="1" noAdjustHandles="1" noChangeArrowheads="1" noChangeShapeType="1" noTextEdit="1"/>
              </p:cNvSpPr>
              <p:nvPr/>
            </p:nvSpPr>
            <p:spPr>
              <a:xfrm>
                <a:off x="5892708" y="1847132"/>
                <a:ext cx="2777987" cy="1300549"/>
              </a:xfrm>
              <a:prstGeom prst="rect">
                <a:avLst/>
              </a:prstGeom>
              <a:blipFill>
                <a:blip r:embed="rId10"/>
                <a:stretch>
                  <a:fillRect l="-1319" b="-56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8E1AA88-A0C3-4AD3-A96F-29B43FEA8D93}"/>
                  </a:ext>
                </a:extLst>
              </p:cNvPr>
              <p:cNvSpPr txBox="1"/>
              <p:nvPr/>
            </p:nvSpPr>
            <p:spPr>
              <a:xfrm>
                <a:off x="526312" y="3323913"/>
                <a:ext cx="8109134" cy="1218923"/>
              </a:xfrm>
              <a:prstGeom prst="rect">
                <a:avLst/>
              </a:prstGeom>
              <a:solidFill>
                <a:schemeClr val="accent5">
                  <a:lumMod val="20000"/>
                  <a:lumOff val="80000"/>
                  <a:alpha val="33000"/>
                </a:schemeClr>
              </a:solidFill>
            </p:spPr>
            <p:txBody>
              <a:bodyPr wrap="square" rtlCol="0">
                <a:spAutoFit/>
              </a:bodyPr>
              <a:lstStyle/>
              <a:p>
                <a:r>
                  <a:rPr lang="zh-CN" altLang="en-US" sz="1400" b="1">
                    <a:solidFill>
                      <a:schemeClr val="accent2">
                        <a:lumMod val="50000"/>
                      </a:schemeClr>
                    </a:solidFill>
                  </a:rPr>
                  <a:t>多数教材在给出一阶逻辑自然推理系统时，存在量词消除规则都是从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oMath>
                </a14:m>
                <a:r>
                  <a:rPr lang="zh-CN" altLang="en-US" sz="1400" b="1">
                    <a:solidFill>
                      <a:schemeClr val="accent2">
                        <a:lumMod val="50000"/>
                      </a:schemeClr>
                    </a:solidFill>
                  </a:rPr>
                  <a:t>可得到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𝒄</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，其中</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𝒄</m:t>
                    </m:r>
                  </m:oMath>
                </a14:m>
                <a:r>
                  <a:rPr lang="zh-CN" altLang="en-US" sz="1400" b="1">
                    <a:solidFill>
                      <a:schemeClr val="accent2">
                        <a:lumMod val="50000"/>
                      </a:schemeClr>
                    </a:solidFill>
                  </a:rPr>
                  <a:t>要求是一个新的个体常量符号。这虽然对非形式化证明有更明确的指导意义（在证明中引入常量时要使用新的常量符号），但在形式化证明中，这个条件不好检查，更麻烦的是，当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中含有其他自由变量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𝒚</m:t>
                    </m:r>
                  </m:oMath>
                </a14:m>
                <a:r>
                  <a:rPr lang="zh-CN" altLang="en-US" sz="1400" b="1">
                    <a:solidFill>
                      <a:schemeClr val="accent2">
                        <a:lumMod val="50000"/>
                      </a:schemeClr>
                    </a:solidFill>
                  </a:rPr>
                  <a:t>时，不能只是用简单的常量符号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𝒄</m:t>
                    </m:r>
                  </m:oMath>
                </a14:m>
                <a:r>
                  <a:rPr lang="zh-CN" altLang="en-US" sz="1400" b="1">
                    <a:solidFill>
                      <a:schemeClr val="accent2">
                        <a:lumMod val="50000"/>
                      </a:schemeClr>
                    </a:solidFill>
                  </a:rPr>
                  <a:t>替换</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，而需要使用带下标的常量符号</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𝒄</m:t>
                        </m:r>
                      </m:e>
                      <m:sub>
                        <m:r>
                          <a:rPr lang="en-US" altLang="zh-CN" sz="1400" b="1" i="1" smtClean="0">
                            <a:solidFill>
                              <a:schemeClr val="accent2">
                                <a:lumMod val="50000"/>
                              </a:schemeClr>
                            </a:solidFill>
                            <a:latin typeface="Cambria Math" panose="02040503050406030204" pitchFamily="18" charset="0"/>
                          </a:rPr>
                          <m:t>𝒚</m:t>
                        </m:r>
                      </m:sub>
                    </m:sSub>
                  </m:oMath>
                </a14:m>
                <a:r>
                  <a:rPr lang="zh-CN" altLang="en-US" sz="1400" b="1">
                    <a:solidFill>
                      <a:schemeClr val="accent2">
                        <a:lumMod val="50000"/>
                      </a:schemeClr>
                    </a:solidFill>
                  </a:rPr>
                  <a:t>去替换，因为从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rPr>
                  <a:t>只能得到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𝒄</m:t>
                            </m:r>
                          </m:e>
                          <m:sub>
                            <m:r>
                              <a:rPr lang="en-US" altLang="zh-CN" sz="1400" b="1" i="1" smtClean="0">
                                <a:solidFill>
                                  <a:schemeClr val="accent2">
                                    <a:lumMod val="50000"/>
                                  </a:schemeClr>
                                </a:solidFill>
                                <a:latin typeface="Cambria Math" panose="02040503050406030204" pitchFamily="18" charset="0"/>
                              </a:rPr>
                              <m:t>𝒚</m:t>
                            </m:r>
                          </m:sub>
                        </m:sSub>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rPr>
                  <a:t>，存在的常量是与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𝒚</m:t>
                    </m:r>
                  </m:oMath>
                </a14:m>
                <a:r>
                  <a:rPr lang="zh-CN" altLang="en-US" sz="1400" b="1">
                    <a:solidFill>
                      <a:schemeClr val="accent2">
                        <a:lumMod val="50000"/>
                      </a:schemeClr>
                    </a:solidFill>
                  </a:rPr>
                  <a:t>有关的，这使得对自然推理系统的描述会显得非常复杂。</a:t>
                </a:r>
              </a:p>
            </p:txBody>
          </p:sp>
        </mc:Choice>
        <mc:Fallback xmlns="">
          <p:sp>
            <p:nvSpPr>
              <p:cNvPr id="3" name="文本框 2">
                <a:extLst>
                  <a:ext uri="{FF2B5EF4-FFF2-40B4-BE49-F238E27FC236}">
                    <a16:creationId xmlns:a16="http://schemas.microsoft.com/office/drawing/2014/main" id="{78E1AA88-A0C3-4AD3-A96F-29B43FEA8D93}"/>
                  </a:ext>
                </a:extLst>
              </p:cNvPr>
              <p:cNvSpPr txBox="1">
                <a:spLocks noRot="1" noChangeAspect="1" noMove="1" noResize="1" noEditPoints="1" noAdjustHandles="1" noChangeArrowheads="1" noChangeShapeType="1" noTextEdit="1"/>
              </p:cNvSpPr>
              <p:nvPr/>
            </p:nvSpPr>
            <p:spPr>
              <a:xfrm>
                <a:off x="526312" y="3323913"/>
                <a:ext cx="8109134" cy="1218923"/>
              </a:xfrm>
              <a:prstGeom prst="rect">
                <a:avLst/>
              </a:prstGeom>
              <a:blipFill>
                <a:blip r:embed="rId11"/>
                <a:stretch>
                  <a:fillRect l="-225" t="-500" b="-3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064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量词公式的推理规则</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存在量词引入规则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7">
            <a:extLst>
              <a:ext uri="{FF2B5EF4-FFF2-40B4-BE49-F238E27FC236}">
                <a16:creationId xmlns:a16="http://schemas.microsoft.com/office/drawing/2014/main" id="{2D6E3CFF-D46B-43FA-9F41-F9F5407F9D43}"/>
              </a:ext>
            </a:extLst>
          </p:cNvPr>
          <p:cNvSpPr/>
          <p:nvPr/>
        </p:nvSpPr>
        <p:spPr>
          <a:xfrm>
            <a:off x="483244" y="1023836"/>
            <a:ext cx="4444448"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9150030-99FB-4851-BF17-D19A84C43975}"/>
                  </a:ext>
                </a:extLst>
              </p:cNvPr>
              <p:cNvSpPr txBox="1"/>
              <p:nvPr/>
            </p:nvSpPr>
            <p:spPr>
              <a:xfrm>
                <a:off x="1356231" y="1363208"/>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59150030-99FB-4851-BF17-D19A84C43975}"/>
                  </a:ext>
                </a:extLst>
              </p:cNvPr>
              <p:cNvSpPr txBox="1">
                <a:spLocks noRot="1" noChangeAspect="1" noMove="1" noResize="1" noEditPoints="1" noAdjustHandles="1" noChangeArrowheads="1" noChangeShapeType="1" noTextEdit="1"/>
              </p:cNvSpPr>
              <p:nvPr/>
            </p:nvSpPr>
            <p:spPr>
              <a:xfrm>
                <a:off x="1356231" y="1363208"/>
                <a:ext cx="1283800" cy="246221"/>
              </a:xfrm>
              <a:prstGeom prst="rect">
                <a:avLst/>
              </a:prstGeom>
              <a:blipFill>
                <a:blip r:embed="rId2"/>
                <a:stretch>
                  <a:fillRect b="-5000"/>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8CD8EE58-C8D3-4212-8937-8911BF6C48C4}"/>
              </a:ext>
            </a:extLst>
          </p:cNvPr>
          <p:cNvCxnSpPr>
            <a:cxnSpLocks/>
          </p:cNvCxnSpPr>
          <p:nvPr/>
        </p:nvCxnSpPr>
        <p:spPr>
          <a:xfrm flipV="1">
            <a:off x="1336352" y="1328885"/>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9B7E136-F975-4E90-BAF6-AF31624C6378}"/>
              </a:ext>
            </a:extLst>
          </p:cNvPr>
          <p:cNvSpPr txBox="1"/>
          <p:nvPr/>
        </p:nvSpPr>
        <p:spPr>
          <a:xfrm>
            <a:off x="483244" y="1039962"/>
            <a:ext cx="800100" cy="584775"/>
          </a:xfrm>
          <a:prstGeom prst="rect">
            <a:avLst/>
          </a:prstGeom>
          <a:noFill/>
        </p:spPr>
        <p:txBody>
          <a:bodyPr wrap="square" rtlCol="0">
            <a:spAutoFit/>
          </a:bodyPr>
          <a:lstStyle/>
          <a:p>
            <a:r>
              <a:rPr lang="zh-CN" altLang="en-US" sz="1600" b="1">
                <a:solidFill>
                  <a:srgbClr val="002060"/>
                </a:solidFill>
              </a:rPr>
              <a:t>存在量词引入</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1CC7A3F-7C61-4414-AD4C-CF141E59DED3}"/>
                  </a:ext>
                </a:extLst>
              </p:cNvPr>
              <p:cNvSpPr txBox="1"/>
              <p:nvPr/>
            </p:nvSpPr>
            <p:spPr>
              <a:xfrm>
                <a:off x="1336351" y="1048332"/>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𝒕</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61CC7A3F-7C61-4414-AD4C-CF141E59DED3}"/>
                  </a:ext>
                </a:extLst>
              </p:cNvPr>
              <p:cNvSpPr txBox="1">
                <a:spLocks noRot="1" noChangeAspect="1" noMove="1" noResize="1" noEditPoints="1" noAdjustHandles="1" noChangeArrowheads="1" noChangeShapeType="1" noTextEdit="1"/>
              </p:cNvSpPr>
              <p:nvPr/>
            </p:nvSpPr>
            <p:spPr>
              <a:xfrm>
                <a:off x="1336351" y="1048332"/>
                <a:ext cx="1303679" cy="246221"/>
              </a:xfrm>
              <a:prstGeom prst="rect">
                <a:avLst/>
              </a:prstGeom>
              <a:blipFill>
                <a:blip r:embed="rId3"/>
                <a:stretch>
                  <a:fillRect b="-3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6C9589E-22AF-4CD2-87C3-39A469DDD096}"/>
                  </a:ext>
                </a:extLst>
              </p:cNvPr>
              <p:cNvSpPr txBox="1"/>
              <p:nvPr/>
            </p:nvSpPr>
            <p:spPr>
              <a:xfrm>
                <a:off x="2803199" y="1160276"/>
                <a:ext cx="2029242"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𝑨</m:t>
                    </m:r>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𝒕</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e>
                    </m:d>
                  </m:oMath>
                </a14:m>
                <a:r>
                  <a:rPr lang="zh-CN" altLang="en-US" b="1">
                    <a:solidFill>
                      <a:srgbClr val="C00000"/>
                    </a:solidFill>
                  </a:rPr>
                  <a:t>是自由替换</a:t>
                </a:r>
              </a:p>
            </p:txBody>
          </p:sp>
        </mc:Choice>
        <mc:Fallback xmlns="">
          <p:sp>
            <p:nvSpPr>
              <p:cNvPr id="19" name="文本框 18">
                <a:extLst>
                  <a:ext uri="{FF2B5EF4-FFF2-40B4-BE49-F238E27FC236}">
                    <a16:creationId xmlns:a16="http://schemas.microsoft.com/office/drawing/2014/main" id="{46C9589E-22AF-4CD2-87C3-39A469DDD096}"/>
                  </a:ext>
                </a:extLst>
              </p:cNvPr>
              <p:cNvSpPr txBox="1">
                <a:spLocks noRot="1" noChangeAspect="1" noMove="1" noResize="1" noEditPoints="1" noAdjustHandles="1" noChangeArrowheads="1" noChangeShapeType="1" noTextEdit="1"/>
              </p:cNvSpPr>
              <p:nvPr/>
            </p:nvSpPr>
            <p:spPr>
              <a:xfrm>
                <a:off x="2803199" y="1160276"/>
                <a:ext cx="2029242" cy="369332"/>
              </a:xfrm>
              <a:prstGeom prst="rect">
                <a:avLst/>
              </a:prstGeom>
              <a:blipFill>
                <a:blip r:embed="rId4"/>
                <a:stretch>
                  <a:fillRect t="-6349" r="-299" b="-22222"/>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6EDD4BA-092A-4906-811A-F465018084BA}"/>
                  </a:ext>
                </a:extLst>
              </p:cNvPr>
              <p:cNvSpPr txBox="1"/>
              <p:nvPr/>
            </p:nvSpPr>
            <p:spPr>
              <a:xfrm>
                <a:off x="5560945" y="929443"/>
                <a:ext cx="2927073" cy="830997"/>
              </a:xfrm>
              <a:prstGeom prst="rect">
                <a:avLst/>
              </a:prstGeom>
              <a:solidFill>
                <a:schemeClr val="accent4">
                  <a:lumMod val="40000"/>
                  <a:lumOff val="6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是自由替换当且仅当对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的每个变量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中的每处自由出现不在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的辖域中</a:t>
                </a:r>
              </a:p>
            </p:txBody>
          </p:sp>
        </mc:Choice>
        <mc:Fallback xmlns="">
          <p:sp>
            <p:nvSpPr>
              <p:cNvPr id="20" name="文本框 19">
                <a:extLst>
                  <a:ext uri="{FF2B5EF4-FFF2-40B4-BE49-F238E27FC236}">
                    <a16:creationId xmlns:a16="http://schemas.microsoft.com/office/drawing/2014/main" id="{A6EDD4BA-092A-4906-811A-F465018084BA}"/>
                  </a:ext>
                </a:extLst>
              </p:cNvPr>
              <p:cNvSpPr txBox="1">
                <a:spLocks noRot="1" noChangeAspect="1" noMove="1" noResize="1" noEditPoints="1" noAdjustHandles="1" noChangeArrowheads="1" noChangeShapeType="1" noTextEdit="1"/>
              </p:cNvSpPr>
              <p:nvPr/>
            </p:nvSpPr>
            <p:spPr>
              <a:xfrm>
                <a:off x="5560945" y="929443"/>
                <a:ext cx="2927073" cy="830997"/>
              </a:xfrm>
              <a:prstGeom prst="rect">
                <a:avLst/>
              </a:prstGeom>
              <a:blipFill>
                <a:blip r:embed="rId5"/>
                <a:stretch>
                  <a:fillRect l="-1042" t="-2190" b="-80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033F7A-5072-4795-9CFF-27D94D63D2E1}"/>
                  </a:ext>
                </a:extLst>
              </p:cNvPr>
              <p:cNvSpPr txBox="1"/>
              <p:nvPr/>
            </p:nvSpPr>
            <p:spPr>
              <a:xfrm>
                <a:off x="483244" y="1929593"/>
                <a:ext cx="7844546" cy="684996"/>
              </a:xfrm>
              <a:prstGeom prst="rect">
                <a:avLst/>
              </a:prstGeom>
              <a:solidFill>
                <a:schemeClr val="accent5">
                  <a:lumMod val="20000"/>
                  <a:lumOff val="80000"/>
                </a:schemeClr>
              </a:solidFill>
            </p:spPr>
            <p:txBody>
              <a:bodyPr wrap="square" rtlCol="0">
                <a:spAutoFit/>
              </a:bodyPr>
              <a:lstStyle/>
              <a:p>
                <a:pPr>
                  <a:lnSpc>
                    <a:spcPts val="2400"/>
                  </a:lnSpc>
                  <a:spcBef>
                    <a:spcPts val="600"/>
                  </a:spcBef>
                  <a:spcAft>
                    <a:spcPts val="600"/>
                  </a:spcAft>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是公式集，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是一阶公式，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是项，且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是自由替换，则</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𝒕</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蕴涵</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oMath>
                </a14:m>
                <a:r>
                  <a:rPr lang="en-US" altLang="zh-CN" sz="1600" b="1">
                    <a:solidFill>
                      <a:schemeClr val="accent2">
                        <a:lumMod val="50000"/>
                      </a:schemeClr>
                    </a:solidFill>
                  </a:rPr>
                  <a:t> </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𝒙𝑨</m:t>
                    </m:r>
                  </m:oMath>
                </a14:m>
                <a:endParaRPr lang="en-US" altLang="zh-CN" sz="1600"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B9033F7A-5072-4795-9CFF-27D94D63D2E1}"/>
                  </a:ext>
                </a:extLst>
              </p:cNvPr>
              <p:cNvSpPr txBox="1">
                <a:spLocks noRot="1" noChangeAspect="1" noMove="1" noResize="1" noEditPoints="1" noAdjustHandles="1" noChangeArrowheads="1" noChangeShapeType="1" noTextEdit="1"/>
              </p:cNvSpPr>
              <p:nvPr/>
            </p:nvSpPr>
            <p:spPr>
              <a:xfrm>
                <a:off x="483244" y="1929593"/>
                <a:ext cx="7844546" cy="684996"/>
              </a:xfrm>
              <a:prstGeom prst="rect">
                <a:avLst/>
              </a:prstGeom>
              <a:blipFill>
                <a:blip r:embed="rId6"/>
                <a:stretch>
                  <a:fillRect l="-389" b="-11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9195D29-ED9A-47F5-9FEC-799BD962EBDD}"/>
                  </a:ext>
                </a:extLst>
              </p:cNvPr>
              <p:cNvSpPr txBox="1"/>
              <p:nvPr/>
            </p:nvSpPr>
            <p:spPr>
              <a:xfrm>
                <a:off x="483244" y="2783743"/>
                <a:ext cx="7844546" cy="838178"/>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a:t>
                </a:r>
                <a:r>
                  <a:rPr lang="zh-CN" altLang="en-US" sz="1200" b="1">
                    <a:solidFill>
                      <a:schemeClr val="accent2">
                        <a:lumMod val="50000"/>
                      </a:schemeClr>
                    </a:solidFill>
                  </a:rPr>
                  <a:t>设</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是任意解释，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是解释</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200" b="1">
                    <a:solidFill>
                      <a:schemeClr val="accent2">
                        <a:lumMod val="50000"/>
                      </a:schemeClr>
                    </a:solidFill>
                  </a:rPr>
                  <a:t>的任意个体变量指派函数。若</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0" smtClean="0">
                        <a:solidFill>
                          <a:schemeClr val="accent2">
                            <a:lumMod val="50000"/>
                          </a:schemeClr>
                        </a:solidFill>
                        <a:latin typeface="Cambria Math" panose="02040503050406030204" pitchFamily="18" charset="0"/>
                      </a:rPr>
                      <m:t>𝚪</m:t>
                    </m:r>
                  </m:oMath>
                </a14:m>
                <a:r>
                  <a:rPr lang="zh-CN" altLang="en-US" sz="1200" b="1">
                    <a:solidFill>
                      <a:schemeClr val="accent2">
                        <a:lumMod val="50000"/>
                      </a:schemeClr>
                    </a:solidFill>
                  </a:rPr>
                  <a:t>，则由</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𝒕</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有</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𝒕</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，即有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𝒕</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。而当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是自由替换时，</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，因此有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 </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，从而有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，即有</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𝓜</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a14:m>
                <a:r>
                  <a:rPr lang="zh-CN" altLang="en-US" sz="1200" b="1">
                    <a:solidFill>
                      <a:schemeClr val="accent2">
                        <a:lumMod val="50000"/>
                      </a:schemeClr>
                    </a:solidFill>
                  </a:rPr>
                  <a:t>，这就证明了</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a14:m>
                <a:r>
                  <a:rPr lang="zh-CN" altLang="en-US" sz="1200" b="1">
                    <a:solidFill>
                      <a:schemeClr val="accent2">
                        <a:lumMod val="50000"/>
                      </a:schemeClr>
                    </a:solidFill>
                  </a:rPr>
                  <a:t>。</a:t>
                </a:r>
                <a:endParaRPr lang="en-US" altLang="zh-CN" sz="12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D9195D29-ED9A-47F5-9FEC-799BD962EBDD}"/>
                  </a:ext>
                </a:extLst>
              </p:cNvPr>
              <p:cNvSpPr txBox="1">
                <a:spLocks noRot="1" noChangeAspect="1" noMove="1" noResize="1" noEditPoints="1" noAdjustHandles="1" noChangeArrowheads="1" noChangeShapeType="1" noTextEdit="1"/>
              </p:cNvSpPr>
              <p:nvPr/>
            </p:nvSpPr>
            <p:spPr>
              <a:xfrm>
                <a:off x="483244" y="2783743"/>
                <a:ext cx="7844546" cy="838178"/>
              </a:xfrm>
              <a:prstGeom prst="rect">
                <a:avLst/>
              </a:prstGeom>
              <a:blipFill>
                <a:blip r:embed="rId7"/>
                <a:stretch>
                  <a:fillRect b="-58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185D1A3-F02F-4180-AB1A-FD4AC3FB8BEE}"/>
                  </a:ext>
                </a:extLst>
              </p:cNvPr>
              <p:cNvSpPr txBox="1"/>
              <p:nvPr/>
            </p:nvSpPr>
            <p:spPr>
              <a:xfrm>
                <a:off x="483244" y="3868930"/>
                <a:ext cx="8197385" cy="307777"/>
              </a:xfrm>
              <a:prstGeom prst="rect">
                <a:avLst/>
              </a:prstGeom>
              <a:solidFill>
                <a:schemeClr val="accent4">
                  <a:lumMod val="20000"/>
                  <a:lumOff val="80000"/>
                </a:schemeClr>
              </a:solidFill>
            </p:spPr>
            <p:txBody>
              <a:bodyPr wrap="square" rtlCol="0">
                <a:spAutoFit/>
              </a:bodyPr>
              <a:lstStyle/>
              <a:p>
                <a:pPr>
                  <a:spcBef>
                    <a:spcPts val="600"/>
                  </a:spcBef>
                </a:pPr>
                <a:r>
                  <a:rPr lang="zh-CN" altLang="en-US" sz="1400" b="1">
                    <a:solidFill>
                      <a:schemeClr val="accent2">
                        <a:lumMod val="50000"/>
                      </a:schemeClr>
                    </a:solidFill>
                  </a:rPr>
                  <a:t>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rPr>
                  <a:t>时，</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rPr>
                  <a:t>不是自由替换，所以不能从</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oMath>
                </a14:m>
                <a:r>
                  <a:rPr lang="en-US" altLang="zh-CN" sz="1400" b="1">
                    <a:solidFill>
                      <a:schemeClr val="accent2">
                        <a:lumMod val="50000"/>
                      </a:schemeClr>
                    </a:solidFill>
                  </a:rPr>
                  <a:t> </a:t>
                </a:r>
                <a:r>
                  <a:rPr lang="zh-CN" altLang="en-US" sz="1400" b="1">
                    <a:solidFill>
                      <a:schemeClr val="accent2">
                        <a:lumMod val="50000"/>
                      </a:schemeClr>
                    </a:solidFill>
                  </a:rPr>
                  <a:t>得到</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𝒚𝑨</m:t>
                    </m:r>
                    <m:d>
                      <m:dPr>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oMath>
                </a14:m>
                <a:endParaRPr lang="en-US" altLang="zh-CN" sz="1400"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5185D1A3-F02F-4180-AB1A-FD4AC3FB8BEE}"/>
                  </a:ext>
                </a:extLst>
              </p:cNvPr>
              <p:cNvSpPr txBox="1">
                <a:spLocks noRot="1" noChangeAspect="1" noMove="1" noResize="1" noEditPoints="1" noAdjustHandles="1" noChangeArrowheads="1" noChangeShapeType="1" noTextEdit="1"/>
              </p:cNvSpPr>
              <p:nvPr/>
            </p:nvSpPr>
            <p:spPr>
              <a:xfrm>
                <a:off x="483244" y="3868930"/>
                <a:ext cx="8197385" cy="307777"/>
              </a:xfrm>
              <a:prstGeom prst="rect">
                <a:avLst/>
              </a:prstGeom>
              <a:blipFill>
                <a:blip r:embed="rId8"/>
                <a:stretch>
                  <a:fillRect l="-223" t="-4000"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3345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量词公式的推理规则</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存在量词引入规则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7">
            <a:extLst>
              <a:ext uri="{FF2B5EF4-FFF2-40B4-BE49-F238E27FC236}">
                <a16:creationId xmlns:a16="http://schemas.microsoft.com/office/drawing/2014/main" id="{2D6E3CFF-D46B-43FA-9F41-F9F5407F9D43}"/>
              </a:ext>
            </a:extLst>
          </p:cNvPr>
          <p:cNvSpPr/>
          <p:nvPr/>
        </p:nvSpPr>
        <p:spPr>
          <a:xfrm>
            <a:off x="498152" y="775925"/>
            <a:ext cx="4444448"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9150030-99FB-4851-BF17-D19A84C43975}"/>
                  </a:ext>
                </a:extLst>
              </p:cNvPr>
              <p:cNvSpPr txBox="1"/>
              <p:nvPr/>
            </p:nvSpPr>
            <p:spPr>
              <a:xfrm>
                <a:off x="1371139" y="1115297"/>
                <a:ext cx="1283800" cy="246221"/>
              </a:xfrm>
              <a:prstGeom prst="rect">
                <a:avLst/>
              </a:prstGeom>
              <a:noFill/>
            </p:spPr>
            <p:txBody>
              <a:bodyPr wrap="square" tIns="0" bIns="0" rtlCol="0">
                <a:spAutoFit/>
              </a:bodyPr>
              <a:lstStyle/>
              <a:p>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oMath>
                </a14:m>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𝒙𝑨</m:t>
                    </m:r>
                  </m:oMath>
                </a14:m>
                <a:endParaRPr lang="zh-CN" altLang="en-US" sz="16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59150030-99FB-4851-BF17-D19A84C43975}"/>
                  </a:ext>
                </a:extLst>
              </p:cNvPr>
              <p:cNvSpPr txBox="1">
                <a:spLocks noRot="1" noChangeAspect="1" noMove="1" noResize="1" noEditPoints="1" noAdjustHandles="1" noChangeArrowheads="1" noChangeShapeType="1" noTextEdit="1"/>
              </p:cNvSpPr>
              <p:nvPr/>
            </p:nvSpPr>
            <p:spPr>
              <a:xfrm>
                <a:off x="1371139" y="1115297"/>
                <a:ext cx="1283800" cy="246221"/>
              </a:xfrm>
              <a:prstGeom prst="rect">
                <a:avLst/>
              </a:prstGeom>
              <a:blipFill>
                <a:blip r:embed="rId2"/>
                <a:stretch>
                  <a:fillRect b="-5000"/>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8CD8EE58-C8D3-4212-8937-8911BF6C48C4}"/>
              </a:ext>
            </a:extLst>
          </p:cNvPr>
          <p:cNvCxnSpPr>
            <a:cxnSpLocks/>
          </p:cNvCxnSpPr>
          <p:nvPr/>
        </p:nvCxnSpPr>
        <p:spPr>
          <a:xfrm flipV="1">
            <a:off x="1351260" y="1080974"/>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9B7E136-F975-4E90-BAF6-AF31624C6378}"/>
              </a:ext>
            </a:extLst>
          </p:cNvPr>
          <p:cNvSpPr txBox="1"/>
          <p:nvPr/>
        </p:nvSpPr>
        <p:spPr>
          <a:xfrm>
            <a:off x="498152" y="792051"/>
            <a:ext cx="800100" cy="584775"/>
          </a:xfrm>
          <a:prstGeom prst="rect">
            <a:avLst/>
          </a:prstGeom>
          <a:noFill/>
        </p:spPr>
        <p:txBody>
          <a:bodyPr wrap="square" rtlCol="0">
            <a:spAutoFit/>
          </a:bodyPr>
          <a:lstStyle/>
          <a:p>
            <a:r>
              <a:rPr lang="zh-CN" altLang="en-US" sz="1600" b="1">
                <a:solidFill>
                  <a:srgbClr val="002060"/>
                </a:solidFill>
              </a:rPr>
              <a:t>存在量词引入</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1CC7A3F-7C61-4414-AD4C-CF141E59DED3}"/>
                  </a:ext>
                </a:extLst>
              </p:cNvPr>
              <p:cNvSpPr txBox="1"/>
              <p:nvPr/>
            </p:nvSpPr>
            <p:spPr>
              <a:xfrm>
                <a:off x="1351259" y="800421"/>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𝒕</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61CC7A3F-7C61-4414-AD4C-CF141E59DED3}"/>
                  </a:ext>
                </a:extLst>
              </p:cNvPr>
              <p:cNvSpPr txBox="1">
                <a:spLocks noRot="1" noChangeAspect="1" noMove="1" noResize="1" noEditPoints="1" noAdjustHandles="1" noChangeArrowheads="1" noChangeShapeType="1" noTextEdit="1"/>
              </p:cNvSpPr>
              <p:nvPr/>
            </p:nvSpPr>
            <p:spPr>
              <a:xfrm>
                <a:off x="1351259" y="800421"/>
                <a:ext cx="1303679" cy="246221"/>
              </a:xfrm>
              <a:prstGeom prst="rect">
                <a:avLst/>
              </a:prstGeom>
              <a:blipFill>
                <a:blip r:embed="rId3"/>
                <a:stretch>
                  <a:fillRect b="-317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6C9589E-22AF-4CD2-87C3-39A469DDD096}"/>
                  </a:ext>
                </a:extLst>
              </p:cNvPr>
              <p:cNvSpPr txBox="1"/>
              <p:nvPr/>
            </p:nvSpPr>
            <p:spPr>
              <a:xfrm>
                <a:off x="2818107" y="912365"/>
                <a:ext cx="2029242"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𝑨</m:t>
                    </m:r>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𝒕</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e>
                    </m:d>
                  </m:oMath>
                </a14:m>
                <a:r>
                  <a:rPr lang="zh-CN" altLang="en-US" b="1">
                    <a:solidFill>
                      <a:srgbClr val="C00000"/>
                    </a:solidFill>
                  </a:rPr>
                  <a:t>是自由替换</a:t>
                </a:r>
              </a:p>
            </p:txBody>
          </p:sp>
        </mc:Choice>
        <mc:Fallback xmlns="">
          <p:sp>
            <p:nvSpPr>
              <p:cNvPr id="19" name="文本框 18">
                <a:extLst>
                  <a:ext uri="{FF2B5EF4-FFF2-40B4-BE49-F238E27FC236}">
                    <a16:creationId xmlns:a16="http://schemas.microsoft.com/office/drawing/2014/main" id="{46C9589E-22AF-4CD2-87C3-39A469DDD096}"/>
                  </a:ext>
                </a:extLst>
              </p:cNvPr>
              <p:cNvSpPr txBox="1">
                <a:spLocks noRot="1" noChangeAspect="1" noMove="1" noResize="1" noEditPoints="1" noAdjustHandles="1" noChangeArrowheads="1" noChangeShapeType="1" noTextEdit="1"/>
              </p:cNvSpPr>
              <p:nvPr/>
            </p:nvSpPr>
            <p:spPr>
              <a:xfrm>
                <a:off x="2818107" y="912365"/>
                <a:ext cx="2029242" cy="369332"/>
              </a:xfrm>
              <a:prstGeom prst="rect">
                <a:avLst/>
              </a:prstGeom>
              <a:blipFill>
                <a:blip r:embed="rId4"/>
                <a:stretch>
                  <a:fillRect t="-8065" r="-597" b="-24194"/>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6EDD4BA-092A-4906-811A-F465018084BA}"/>
                  </a:ext>
                </a:extLst>
              </p:cNvPr>
              <p:cNvSpPr txBox="1"/>
              <p:nvPr/>
            </p:nvSpPr>
            <p:spPr>
              <a:xfrm>
                <a:off x="5575853" y="681532"/>
                <a:ext cx="2927073" cy="830997"/>
              </a:xfrm>
              <a:prstGeom prst="rect">
                <a:avLst/>
              </a:prstGeom>
              <a:solidFill>
                <a:schemeClr val="accent4">
                  <a:lumMod val="40000"/>
                  <a:lumOff val="6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是自由替换当且仅当对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的每个变量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中的每处自由出现不在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的辖域中</a:t>
                </a:r>
              </a:p>
            </p:txBody>
          </p:sp>
        </mc:Choice>
        <mc:Fallback xmlns="">
          <p:sp>
            <p:nvSpPr>
              <p:cNvPr id="20" name="文本框 19">
                <a:extLst>
                  <a:ext uri="{FF2B5EF4-FFF2-40B4-BE49-F238E27FC236}">
                    <a16:creationId xmlns:a16="http://schemas.microsoft.com/office/drawing/2014/main" id="{A6EDD4BA-092A-4906-811A-F465018084BA}"/>
                  </a:ext>
                </a:extLst>
              </p:cNvPr>
              <p:cNvSpPr txBox="1">
                <a:spLocks noRot="1" noChangeAspect="1" noMove="1" noResize="1" noEditPoints="1" noAdjustHandles="1" noChangeArrowheads="1" noChangeShapeType="1" noTextEdit="1"/>
              </p:cNvSpPr>
              <p:nvPr/>
            </p:nvSpPr>
            <p:spPr>
              <a:xfrm>
                <a:off x="5575853" y="681532"/>
                <a:ext cx="2927073" cy="830997"/>
              </a:xfrm>
              <a:prstGeom prst="rect">
                <a:avLst/>
              </a:prstGeom>
              <a:blipFill>
                <a:blip r:embed="rId5"/>
                <a:stretch>
                  <a:fillRect l="-1250" t="-2206"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ABA79AA-23EE-4024-9F8C-BC9961A3FE7B}"/>
                  </a:ext>
                </a:extLst>
              </p:cNvPr>
              <p:cNvSpPr txBox="1"/>
              <p:nvPr/>
            </p:nvSpPr>
            <p:spPr>
              <a:xfrm>
                <a:off x="498152" y="1577453"/>
                <a:ext cx="7264309"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中的每处自由出现不在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的辖域，即</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是自由替换时有规则：</a:t>
                </a:r>
              </a:p>
            </p:txBody>
          </p:sp>
        </mc:Choice>
        <mc:Fallback xmlns="">
          <p:sp>
            <p:nvSpPr>
              <p:cNvPr id="2" name="文本框 1">
                <a:extLst>
                  <a:ext uri="{FF2B5EF4-FFF2-40B4-BE49-F238E27FC236}">
                    <a16:creationId xmlns:a16="http://schemas.microsoft.com/office/drawing/2014/main" id="{FABA79AA-23EE-4024-9F8C-BC9961A3FE7B}"/>
                  </a:ext>
                </a:extLst>
              </p:cNvPr>
              <p:cNvSpPr txBox="1">
                <a:spLocks noRot="1" noChangeAspect="1" noMove="1" noResize="1" noEditPoints="1" noAdjustHandles="1" noChangeArrowheads="1" noChangeShapeType="1" noTextEdit="1"/>
              </p:cNvSpPr>
              <p:nvPr/>
            </p:nvSpPr>
            <p:spPr>
              <a:xfrm>
                <a:off x="498152" y="1577453"/>
                <a:ext cx="7264309" cy="338554"/>
              </a:xfrm>
              <a:prstGeom prst="rect">
                <a:avLst/>
              </a:prstGeom>
              <a:blipFill>
                <a:blip r:embed="rId6"/>
                <a:stretch>
                  <a:fillRect l="-504" t="-5455" b="-23636"/>
                </a:stretch>
              </a:blipFill>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36033C7C-2271-4F86-8AC5-F1D529AB5FF7}"/>
              </a:ext>
            </a:extLst>
          </p:cNvPr>
          <p:cNvSpPr/>
          <p:nvPr/>
        </p:nvSpPr>
        <p:spPr>
          <a:xfrm>
            <a:off x="498152" y="2067784"/>
            <a:ext cx="4829222"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7ECAD07-073A-4B58-BC3C-E83A977F210F}"/>
                  </a:ext>
                </a:extLst>
              </p:cNvPr>
              <p:cNvSpPr txBox="1"/>
              <p:nvPr/>
            </p:nvSpPr>
            <p:spPr>
              <a:xfrm>
                <a:off x="1371139" y="2407156"/>
                <a:ext cx="1283800" cy="246221"/>
              </a:xfrm>
              <a:prstGeom prst="rect">
                <a:avLst/>
              </a:prstGeom>
              <a:noFill/>
            </p:spPr>
            <p:txBody>
              <a:bodyPr wrap="square" tIns="0" bIns="0" rtlCol="0">
                <a:spAutoFit/>
              </a:bodyPr>
              <a:lstStyle/>
              <a:p>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oMath>
                </a14:m>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endParaRPr lang="zh-CN" altLang="en-US" sz="1600"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C7ECAD07-073A-4B58-BC3C-E83A977F210F}"/>
                  </a:ext>
                </a:extLst>
              </p:cNvPr>
              <p:cNvSpPr txBox="1">
                <a:spLocks noRot="1" noChangeAspect="1" noMove="1" noResize="1" noEditPoints="1" noAdjustHandles="1" noChangeArrowheads="1" noChangeShapeType="1" noTextEdit="1"/>
              </p:cNvSpPr>
              <p:nvPr/>
            </p:nvSpPr>
            <p:spPr>
              <a:xfrm>
                <a:off x="1371139" y="2407156"/>
                <a:ext cx="1283800" cy="246221"/>
              </a:xfrm>
              <a:prstGeom prst="rect">
                <a:avLst/>
              </a:prstGeom>
              <a:blipFill>
                <a:blip r:embed="rId7"/>
                <a:stretch>
                  <a:fillRect b="-5000"/>
                </a:stretch>
              </a:blipFill>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5C1BCF98-3F1F-4CB2-A9B8-6C0A2453E8EF}"/>
              </a:ext>
            </a:extLst>
          </p:cNvPr>
          <p:cNvCxnSpPr>
            <a:cxnSpLocks/>
          </p:cNvCxnSpPr>
          <p:nvPr/>
        </p:nvCxnSpPr>
        <p:spPr>
          <a:xfrm flipV="1">
            <a:off x="1351260" y="2372833"/>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EF9D1318-5EC9-4645-A93B-725A092F1427}"/>
              </a:ext>
            </a:extLst>
          </p:cNvPr>
          <p:cNvSpPr txBox="1"/>
          <p:nvPr/>
        </p:nvSpPr>
        <p:spPr>
          <a:xfrm>
            <a:off x="498152" y="2083910"/>
            <a:ext cx="800100" cy="584775"/>
          </a:xfrm>
          <a:prstGeom prst="rect">
            <a:avLst/>
          </a:prstGeom>
          <a:noFill/>
        </p:spPr>
        <p:txBody>
          <a:bodyPr wrap="square" rtlCol="0">
            <a:spAutoFit/>
          </a:bodyPr>
          <a:lstStyle/>
          <a:p>
            <a:r>
              <a:rPr lang="zh-CN" altLang="en-US" sz="1600" b="1">
                <a:solidFill>
                  <a:srgbClr val="002060"/>
                </a:solidFill>
              </a:rPr>
              <a:t>存在量词引入</a:t>
            </a: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BBFDDC69-4F8E-4FF5-ABE4-66657D17CDB1}"/>
                  </a:ext>
                </a:extLst>
              </p:cNvPr>
              <p:cNvSpPr txBox="1"/>
              <p:nvPr/>
            </p:nvSpPr>
            <p:spPr>
              <a:xfrm>
                <a:off x="1351259" y="2092280"/>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𝒚</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BBFDDC69-4F8E-4FF5-ABE4-66657D17CDB1}"/>
                  </a:ext>
                </a:extLst>
              </p:cNvPr>
              <p:cNvSpPr txBox="1">
                <a:spLocks noRot="1" noChangeAspect="1" noMove="1" noResize="1" noEditPoints="1" noAdjustHandles="1" noChangeArrowheads="1" noChangeShapeType="1" noTextEdit="1"/>
              </p:cNvSpPr>
              <p:nvPr/>
            </p:nvSpPr>
            <p:spPr>
              <a:xfrm>
                <a:off x="1351259" y="2092280"/>
                <a:ext cx="1303679" cy="246221"/>
              </a:xfrm>
              <a:prstGeom prst="rect">
                <a:avLst/>
              </a:prstGeom>
              <a:blipFill>
                <a:blip r:embed="rId8"/>
                <a:stretch>
                  <a:fillRect b="-317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2A560C7-D246-4874-B54D-EC5C6589D359}"/>
                  </a:ext>
                </a:extLst>
              </p:cNvPr>
              <p:cNvSpPr txBox="1"/>
              <p:nvPr/>
            </p:nvSpPr>
            <p:spPr>
              <a:xfrm>
                <a:off x="2818107" y="2083225"/>
                <a:ext cx="2320424" cy="584775"/>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sz="1600" b="1" i="1" smtClean="0">
                        <a:solidFill>
                          <a:srgbClr val="C00000"/>
                        </a:solidFill>
                        <a:latin typeface="Cambria Math" panose="02040503050406030204" pitchFamily="18" charset="0"/>
                      </a:rPr>
                      <m:t>𝒙</m:t>
                    </m:r>
                  </m:oMath>
                </a14:m>
                <a:r>
                  <a:rPr lang="zh-CN" altLang="en-US" sz="1600" b="1">
                    <a:solidFill>
                      <a:srgbClr val="C00000"/>
                    </a:solidFill>
                  </a:rPr>
                  <a:t>在</a:t>
                </a:r>
                <a14:m>
                  <m:oMath xmlns:m="http://schemas.openxmlformats.org/officeDocument/2006/math">
                    <m:r>
                      <a:rPr lang="en-US" altLang="zh-CN" sz="1600" b="1" i="1" smtClean="0">
                        <a:solidFill>
                          <a:srgbClr val="C00000"/>
                        </a:solidFill>
                        <a:latin typeface="Cambria Math" panose="02040503050406030204" pitchFamily="18" charset="0"/>
                      </a:rPr>
                      <m:t>𝑨</m:t>
                    </m:r>
                  </m:oMath>
                </a14:m>
                <a:r>
                  <a:rPr lang="zh-CN" altLang="en-US" sz="1600" b="1">
                    <a:solidFill>
                      <a:srgbClr val="C00000"/>
                    </a:solidFill>
                  </a:rPr>
                  <a:t>中的每处自由出现不在</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𝒚</m:t>
                    </m:r>
                  </m:oMath>
                </a14:m>
                <a:r>
                  <a:rPr lang="zh-CN" altLang="en-US" sz="1600" b="1">
                    <a:solidFill>
                      <a:srgbClr val="C00000"/>
                    </a:solidFill>
                  </a:rPr>
                  <a:t>或</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𝒚</m:t>
                    </m:r>
                  </m:oMath>
                </a14:m>
                <a:r>
                  <a:rPr lang="zh-CN" altLang="en-US" sz="1600" b="1">
                    <a:solidFill>
                      <a:srgbClr val="C00000"/>
                    </a:solidFill>
                  </a:rPr>
                  <a:t>的辖域中</a:t>
                </a:r>
              </a:p>
            </p:txBody>
          </p:sp>
        </mc:Choice>
        <mc:Fallback xmlns="">
          <p:sp>
            <p:nvSpPr>
              <p:cNvPr id="29" name="文本框 28">
                <a:extLst>
                  <a:ext uri="{FF2B5EF4-FFF2-40B4-BE49-F238E27FC236}">
                    <a16:creationId xmlns:a16="http://schemas.microsoft.com/office/drawing/2014/main" id="{72A560C7-D246-4874-B54D-EC5C6589D359}"/>
                  </a:ext>
                </a:extLst>
              </p:cNvPr>
              <p:cNvSpPr txBox="1">
                <a:spLocks noRot="1" noChangeAspect="1" noMove="1" noResize="1" noEditPoints="1" noAdjustHandles="1" noChangeArrowheads="1" noChangeShapeType="1" noTextEdit="1"/>
              </p:cNvSpPr>
              <p:nvPr/>
            </p:nvSpPr>
            <p:spPr>
              <a:xfrm>
                <a:off x="2818107" y="2083225"/>
                <a:ext cx="2320424" cy="584775"/>
              </a:xfrm>
              <a:prstGeom prst="rect">
                <a:avLst/>
              </a:prstGeom>
              <a:blipFill>
                <a:blip r:embed="rId9"/>
                <a:stretch>
                  <a:fillRect l="-1044" t="-2041" b="-11224"/>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8EFA06F-181A-471D-B292-841B9A9E8283}"/>
                  </a:ext>
                </a:extLst>
              </p:cNvPr>
              <p:cNvSpPr txBox="1"/>
              <p:nvPr/>
            </p:nvSpPr>
            <p:spPr>
              <a:xfrm>
                <a:off x="5864087" y="2083225"/>
                <a:ext cx="1898374"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2">
                        <a:lumMod val="50000"/>
                      </a:schemeClr>
                    </a:solidFill>
                  </a:rPr>
                  <a:t>通常让</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是不在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中出现的新变量符号</a:t>
                </a:r>
              </a:p>
            </p:txBody>
          </p:sp>
        </mc:Choice>
        <mc:Fallback xmlns="">
          <p:sp>
            <p:nvSpPr>
              <p:cNvPr id="3" name="文本框 2">
                <a:extLst>
                  <a:ext uri="{FF2B5EF4-FFF2-40B4-BE49-F238E27FC236}">
                    <a16:creationId xmlns:a16="http://schemas.microsoft.com/office/drawing/2014/main" id="{38EFA06F-181A-471D-B292-841B9A9E8283}"/>
                  </a:ext>
                </a:extLst>
              </p:cNvPr>
              <p:cNvSpPr txBox="1">
                <a:spLocks noRot="1" noChangeAspect="1" noMove="1" noResize="1" noEditPoints="1" noAdjustHandles="1" noChangeArrowheads="1" noChangeShapeType="1" noTextEdit="1"/>
              </p:cNvSpPr>
              <p:nvPr/>
            </p:nvSpPr>
            <p:spPr>
              <a:xfrm>
                <a:off x="5864087" y="2083225"/>
                <a:ext cx="1898374" cy="584775"/>
              </a:xfrm>
              <a:prstGeom prst="rect">
                <a:avLst/>
              </a:prstGeom>
              <a:blipFill>
                <a:blip r:embed="rId10"/>
                <a:stretch>
                  <a:fillRect l="-1929"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4D7A5F4B-90CE-46E3-9765-22D770EEC86A}"/>
                  </a:ext>
                </a:extLst>
              </p:cNvPr>
              <p:cNvSpPr txBox="1"/>
              <p:nvPr/>
            </p:nvSpPr>
            <p:spPr>
              <a:xfrm>
                <a:off x="498152" y="2911686"/>
                <a:ext cx="3885005" cy="338554"/>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是自由替换，因此</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可以是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本身：</a:t>
                </a:r>
              </a:p>
            </p:txBody>
          </p:sp>
        </mc:Choice>
        <mc:Fallback xmlns="">
          <p:sp>
            <p:nvSpPr>
              <p:cNvPr id="30" name="文本框 29">
                <a:extLst>
                  <a:ext uri="{FF2B5EF4-FFF2-40B4-BE49-F238E27FC236}">
                    <a16:creationId xmlns:a16="http://schemas.microsoft.com/office/drawing/2014/main" id="{4D7A5F4B-90CE-46E3-9765-22D770EEC86A}"/>
                  </a:ext>
                </a:extLst>
              </p:cNvPr>
              <p:cNvSpPr txBox="1">
                <a:spLocks noRot="1" noChangeAspect="1" noMove="1" noResize="1" noEditPoints="1" noAdjustHandles="1" noChangeArrowheads="1" noChangeShapeType="1" noTextEdit="1"/>
              </p:cNvSpPr>
              <p:nvPr/>
            </p:nvSpPr>
            <p:spPr>
              <a:xfrm>
                <a:off x="498152" y="2911686"/>
                <a:ext cx="3885005" cy="338554"/>
              </a:xfrm>
              <a:prstGeom prst="rect">
                <a:avLst/>
              </a:prstGeom>
              <a:blipFill>
                <a:blip r:embed="rId11"/>
                <a:stretch>
                  <a:fillRect t="-5455" b="-23636"/>
                </a:stretch>
              </a:blipFill>
            </p:spPr>
            <p:txBody>
              <a:bodyPr/>
              <a:lstStyle/>
              <a:p>
                <a:r>
                  <a:rPr lang="zh-CN" altLang="en-US">
                    <a:noFill/>
                  </a:rPr>
                  <a:t> </a:t>
                </a:r>
              </a:p>
            </p:txBody>
          </p:sp>
        </mc:Fallback>
      </mc:AlternateContent>
      <p:sp>
        <p:nvSpPr>
          <p:cNvPr id="31" name="矩形 30">
            <a:extLst>
              <a:ext uri="{FF2B5EF4-FFF2-40B4-BE49-F238E27FC236}">
                <a16:creationId xmlns:a16="http://schemas.microsoft.com/office/drawing/2014/main" id="{7BA32031-064B-46C4-87E6-8DC33BB6E70F}"/>
              </a:ext>
            </a:extLst>
          </p:cNvPr>
          <p:cNvSpPr/>
          <p:nvPr/>
        </p:nvSpPr>
        <p:spPr>
          <a:xfrm>
            <a:off x="498886" y="3446380"/>
            <a:ext cx="2418983"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9E5B8C1-11EF-4373-A366-E61A2E48D7D1}"/>
                  </a:ext>
                </a:extLst>
              </p:cNvPr>
              <p:cNvSpPr txBox="1"/>
              <p:nvPr/>
            </p:nvSpPr>
            <p:spPr>
              <a:xfrm>
                <a:off x="1371873" y="3785752"/>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79E5B8C1-11EF-4373-A366-E61A2E48D7D1}"/>
                  </a:ext>
                </a:extLst>
              </p:cNvPr>
              <p:cNvSpPr txBox="1">
                <a:spLocks noRot="1" noChangeAspect="1" noMove="1" noResize="1" noEditPoints="1" noAdjustHandles="1" noChangeArrowheads="1" noChangeShapeType="1" noTextEdit="1"/>
              </p:cNvSpPr>
              <p:nvPr/>
            </p:nvSpPr>
            <p:spPr>
              <a:xfrm>
                <a:off x="1371873" y="3785752"/>
                <a:ext cx="1283800" cy="246221"/>
              </a:xfrm>
              <a:prstGeom prst="rect">
                <a:avLst/>
              </a:prstGeom>
              <a:blipFill>
                <a:blip r:embed="rId12"/>
                <a:stretch>
                  <a:fillRect b="-7500"/>
                </a:stretch>
              </a:blipFill>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B7E4842B-386B-49E6-9D46-38566B57BDE7}"/>
              </a:ext>
            </a:extLst>
          </p:cNvPr>
          <p:cNvCxnSpPr>
            <a:cxnSpLocks/>
          </p:cNvCxnSpPr>
          <p:nvPr/>
        </p:nvCxnSpPr>
        <p:spPr>
          <a:xfrm flipV="1">
            <a:off x="1351994" y="3751429"/>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0D26515E-D62F-44D6-A462-855E8D356A78}"/>
              </a:ext>
            </a:extLst>
          </p:cNvPr>
          <p:cNvSpPr txBox="1"/>
          <p:nvPr/>
        </p:nvSpPr>
        <p:spPr>
          <a:xfrm>
            <a:off x="498886" y="3462506"/>
            <a:ext cx="800100" cy="584775"/>
          </a:xfrm>
          <a:prstGeom prst="rect">
            <a:avLst/>
          </a:prstGeom>
          <a:noFill/>
        </p:spPr>
        <p:txBody>
          <a:bodyPr wrap="square" rtlCol="0">
            <a:spAutoFit/>
          </a:bodyPr>
          <a:lstStyle/>
          <a:p>
            <a:r>
              <a:rPr lang="zh-CN" altLang="en-US" sz="1600" b="1">
                <a:solidFill>
                  <a:srgbClr val="002060"/>
                </a:solidFill>
              </a:rPr>
              <a:t>存在量词引入</a:t>
            </a: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2EA41AC3-99B0-4247-8A6B-3FCE8CAB849D}"/>
                  </a:ext>
                </a:extLst>
              </p:cNvPr>
              <p:cNvSpPr txBox="1"/>
              <p:nvPr/>
            </p:nvSpPr>
            <p:spPr>
              <a:xfrm>
                <a:off x="1351993" y="3470876"/>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35" name="文本框 34">
                <a:extLst>
                  <a:ext uri="{FF2B5EF4-FFF2-40B4-BE49-F238E27FC236}">
                    <a16:creationId xmlns:a16="http://schemas.microsoft.com/office/drawing/2014/main" id="{2EA41AC3-99B0-4247-8A6B-3FCE8CAB849D}"/>
                  </a:ext>
                </a:extLst>
              </p:cNvPr>
              <p:cNvSpPr txBox="1">
                <a:spLocks noRot="1" noChangeAspect="1" noMove="1" noResize="1" noEditPoints="1" noAdjustHandles="1" noChangeArrowheads="1" noChangeShapeType="1" noTextEdit="1"/>
              </p:cNvSpPr>
              <p:nvPr/>
            </p:nvSpPr>
            <p:spPr>
              <a:xfrm>
                <a:off x="1351993" y="3470876"/>
                <a:ext cx="1303679" cy="246221"/>
              </a:xfrm>
              <a:prstGeom prst="rect">
                <a:avLst/>
              </a:prstGeom>
              <a:blipFill>
                <a:blip r:embed="rId13"/>
                <a:stretch>
                  <a:fillRect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711C8709-9C04-413D-9CA1-593C6540A7D2}"/>
                  </a:ext>
                </a:extLst>
              </p:cNvPr>
              <p:cNvSpPr txBox="1"/>
              <p:nvPr/>
            </p:nvSpPr>
            <p:spPr>
              <a:xfrm>
                <a:off x="4536752" y="2911063"/>
                <a:ext cx="3885005" cy="338554"/>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可以是任意常量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𝒂</m:t>
                    </m:r>
                  </m:oMath>
                </a14:m>
                <a:r>
                  <a:rPr lang="zh-CN" altLang="en-US" sz="1600" b="1">
                    <a:solidFill>
                      <a:schemeClr val="accent2">
                        <a:lumMod val="50000"/>
                      </a:schemeClr>
                    </a:solidFill>
                  </a:rPr>
                  <a:t>：</a:t>
                </a:r>
              </a:p>
            </p:txBody>
          </p:sp>
        </mc:Choice>
        <mc:Fallback xmlns="">
          <p:sp>
            <p:nvSpPr>
              <p:cNvPr id="37" name="文本框 36">
                <a:extLst>
                  <a:ext uri="{FF2B5EF4-FFF2-40B4-BE49-F238E27FC236}">
                    <a16:creationId xmlns:a16="http://schemas.microsoft.com/office/drawing/2014/main" id="{711C8709-9C04-413D-9CA1-593C6540A7D2}"/>
                  </a:ext>
                </a:extLst>
              </p:cNvPr>
              <p:cNvSpPr txBox="1">
                <a:spLocks noRot="1" noChangeAspect="1" noMove="1" noResize="1" noEditPoints="1" noAdjustHandles="1" noChangeArrowheads="1" noChangeShapeType="1" noTextEdit="1"/>
              </p:cNvSpPr>
              <p:nvPr/>
            </p:nvSpPr>
            <p:spPr>
              <a:xfrm>
                <a:off x="4536752" y="2911063"/>
                <a:ext cx="3885005" cy="338554"/>
              </a:xfrm>
              <a:prstGeom prst="rect">
                <a:avLst/>
              </a:prstGeom>
              <a:blipFill>
                <a:blip r:embed="rId14"/>
                <a:stretch>
                  <a:fillRect t="-5455" b="-23636"/>
                </a:stretch>
              </a:blipFill>
            </p:spPr>
            <p:txBody>
              <a:bodyPr/>
              <a:lstStyle/>
              <a:p>
                <a:r>
                  <a:rPr lang="zh-CN" altLang="en-US">
                    <a:noFill/>
                  </a:rPr>
                  <a:t> </a:t>
                </a:r>
              </a:p>
            </p:txBody>
          </p:sp>
        </mc:Fallback>
      </mc:AlternateContent>
      <p:sp>
        <p:nvSpPr>
          <p:cNvPr id="38" name="矩形 37">
            <a:extLst>
              <a:ext uri="{FF2B5EF4-FFF2-40B4-BE49-F238E27FC236}">
                <a16:creationId xmlns:a16="http://schemas.microsoft.com/office/drawing/2014/main" id="{F17978B9-D2E9-46B2-AD62-047A5FE7F729}"/>
              </a:ext>
            </a:extLst>
          </p:cNvPr>
          <p:cNvSpPr/>
          <p:nvPr/>
        </p:nvSpPr>
        <p:spPr>
          <a:xfrm>
            <a:off x="4536752" y="3448836"/>
            <a:ext cx="2418983"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C88920E2-D10B-4BD7-9CEB-E2361EDA31A6}"/>
                  </a:ext>
                </a:extLst>
              </p:cNvPr>
              <p:cNvSpPr txBox="1"/>
              <p:nvPr/>
            </p:nvSpPr>
            <p:spPr>
              <a:xfrm>
                <a:off x="5409739" y="3788208"/>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39" name="文本框 38">
                <a:extLst>
                  <a:ext uri="{FF2B5EF4-FFF2-40B4-BE49-F238E27FC236}">
                    <a16:creationId xmlns:a16="http://schemas.microsoft.com/office/drawing/2014/main" id="{C88920E2-D10B-4BD7-9CEB-E2361EDA31A6}"/>
                  </a:ext>
                </a:extLst>
              </p:cNvPr>
              <p:cNvSpPr txBox="1">
                <a:spLocks noRot="1" noChangeAspect="1" noMove="1" noResize="1" noEditPoints="1" noAdjustHandles="1" noChangeArrowheads="1" noChangeShapeType="1" noTextEdit="1"/>
              </p:cNvSpPr>
              <p:nvPr/>
            </p:nvSpPr>
            <p:spPr>
              <a:xfrm>
                <a:off x="5409739" y="3788208"/>
                <a:ext cx="1283800" cy="246221"/>
              </a:xfrm>
              <a:prstGeom prst="rect">
                <a:avLst/>
              </a:prstGeom>
              <a:blipFill>
                <a:blip r:embed="rId15"/>
                <a:stretch>
                  <a:fillRect b="-31707"/>
                </a:stretch>
              </a:blipFill>
            </p:spPr>
            <p:txBody>
              <a:bodyPr/>
              <a:lstStyle/>
              <a:p>
                <a:r>
                  <a:rPr lang="zh-CN" altLang="en-US">
                    <a:noFill/>
                  </a:rPr>
                  <a:t> </a:t>
                </a:r>
              </a:p>
            </p:txBody>
          </p:sp>
        </mc:Fallback>
      </mc:AlternateContent>
      <p:cxnSp>
        <p:nvCxnSpPr>
          <p:cNvPr id="40" name="直接连接符 39">
            <a:extLst>
              <a:ext uri="{FF2B5EF4-FFF2-40B4-BE49-F238E27FC236}">
                <a16:creationId xmlns:a16="http://schemas.microsoft.com/office/drawing/2014/main" id="{BBAA3833-2F68-4ED4-B051-6E8BAB5D5693}"/>
              </a:ext>
            </a:extLst>
          </p:cNvPr>
          <p:cNvCxnSpPr>
            <a:cxnSpLocks/>
          </p:cNvCxnSpPr>
          <p:nvPr/>
        </p:nvCxnSpPr>
        <p:spPr>
          <a:xfrm flipV="1">
            <a:off x="5389860" y="3753885"/>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3127A136-AC8D-43DB-9620-ADE4FD8E92C0}"/>
              </a:ext>
            </a:extLst>
          </p:cNvPr>
          <p:cNvSpPr txBox="1"/>
          <p:nvPr/>
        </p:nvSpPr>
        <p:spPr>
          <a:xfrm>
            <a:off x="4536752" y="3464962"/>
            <a:ext cx="800100" cy="584775"/>
          </a:xfrm>
          <a:prstGeom prst="rect">
            <a:avLst/>
          </a:prstGeom>
          <a:noFill/>
        </p:spPr>
        <p:txBody>
          <a:bodyPr wrap="square" rtlCol="0">
            <a:spAutoFit/>
          </a:bodyPr>
          <a:lstStyle/>
          <a:p>
            <a:r>
              <a:rPr lang="zh-CN" altLang="en-US" sz="1600" b="1">
                <a:solidFill>
                  <a:srgbClr val="002060"/>
                </a:solidFill>
              </a:rPr>
              <a:t>存在量词引入</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24CB5B44-2A60-4B62-B226-B669B0879DCC}"/>
                  </a:ext>
                </a:extLst>
              </p:cNvPr>
              <p:cNvSpPr txBox="1"/>
              <p:nvPr/>
            </p:nvSpPr>
            <p:spPr>
              <a:xfrm>
                <a:off x="5389859" y="3473332"/>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42" name="文本框 41">
                <a:extLst>
                  <a:ext uri="{FF2B5EF4-FFF2-40B4-BE49-F238E27FC236}">
                    <a16:creationId xmlns:a16="http://schemas.microsoft.com/office/drawing/2014/main" id="{24CB5B44-2A60-4B62-B226-B669B0879DCC}"/>
                  </a:ext>
                </a:extLst>
              </p:cNvPr>
              <p:cNvSpPr txBox="1">
                <a:spLocks noRot="1" noChangeAspect="1" noMove="1" noResize="1" noEditPoints="1" noAdjustHandles="1" noChangeArrowheads="1" noChangeShapeType="1" noTextEdit="1"/>
              </p:cNvSpPr>
              <p:nvPr/>
            </p:nvSpPr>
            <p:spPr>
              <a:xfrm>
                <a:off x="5389859" y="3473332"/>
                <a:ext cx="1303679" cy="246221"/>
              </a:xfrm>
              <a:prstGeom prst="rect">
                <a:avLst/>
              </a:prstGeom>
              <a:blipFill>
                <a:blip r:embed="rId16"/>
                <a:stretch>
                  <a:fillRect b="-3250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EDBE636-3DFE-4948-A88F-74D5D2D6893D}"/>
              </a:ext>
            </a:extLst>
          </p:cNvPr>
          <p:cNvSpPr txBox="1"/>
          <p:nvPr/>
        </p:nvSpPr>
        <p:spPr>
          <a:xfrm>
            <a:off x="447858" y="4184465"/>
            <a:ext cx="7364895"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2">
                    <a:lumMod val="50000"/>
                  </a:schemeClr>
                </a:solidFill>
              </a:rPr>
              <a:t>实际上，由于前面的存在量词消除规则不需要常量，因此除非形式推理的前提本身有常量，否则并不需要针对常量使用存在量词引入规则和全称量词消除规则</a:t>
            </a:r>
          </a:p>
        </p:txBody>
      </p:sp>
    </p:spTree>
    <p:extLst>
      <p:ext uri="{BB962C8B-B14F-4D97-AF65-F5344CB8AC3E}">
        <p14:creationId xmlns:p14="http://schemas.microsoft.com/office/powerpoint/2010/main" val="1362360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量词公式的推理规则</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量词公式的推理规则汇总</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7">
            <a:extLst>
              <a:ext uri="{FF2B5EF4-FFF2-40B4-BE49-F238E27FC236}">
                <a16:creationId xmlns:a16="http://schemas.microsoft.com/office/drawing/2014/main" id="{3B9E5842-255C-463C-9301-9EF490D3A17F}"/>
              </a:ext>
            </a:extLst>
          </p:cNvPr>
          <p:cNvSpPr/>
          <p:nvPr/>
        </p:nvSpPr>
        <p:spPr>
          <a:xfrm>
            <a:off x="659296" y="960166"/>
            <a:ext cx="7878416"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8F73A54-DEFE-4ED6-B935-BFD75C1CDB54}"/>
                  </a:ext>
                </a:extLst>
              </p:cNvPr>
              <p:cNvSpPr txBox="1"/>
              <p:nvPr/>
            </p:nvSpPr>
            <p:spPr>
              <a:xfrm>
                <a:off x="1479275" y="1298603"/>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58F73A54-DEFE-4ED6-B935-BFD75C1CDB54}"/>
                  </a:ext>
                </a:extLst>
              </p:cNvPr>
              <p:cNvSpPr txBox="1">
                <a:spLocks noRot="1" noChangeAspect="1" noMove="1" noResize="1" noEditPoints="1" noAdjustHandles="1" noChangeArrowheads="1" noChangeShapeType="1" noTextEdit="1"/>
              </p:cNvSpPr>
              <p:nvPr/>
            </p:nvSpPr>
            <p:spPr>
              <a:xfrm>
                <a:off x="1479275" y="1298603"/>
                <a:ext cx="1283800" cy="246221"/>
              </a:xfrm>
              <a:prstGeom prst="rect">
                <a:avLst/>
              </a:prstGeom>
              <a:blipFill>
                <a:blip r:embed="rId2"/>
                <a:stretch>
                  <a:fillRect b="-35000"/>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AF5CFB04-37AD-4898-BAD4-318767494C6A}"/>
              </a:ext>
            </a:extLst>
          </p:cNvPr>
          <p:cNvCxnSpPr>
            <a:cxnSpLocks/>
          </p:cNvCxnSpPr>
          <p:nvPr/>
        </p:nvCxnSpPr>
        <p:spPr>
          <a:xfrm flipV="1">
            <a:off x="1459396" y="1264280"/>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A4AF608-2A19-4504-928A-6A93BB9F6E9C}"/>
              </a:ext>
            </a:extLst>
          </p:cNvPr>
          <p:cNvSpPr txBox="1"/>
          <p:nvPr/>
        </p:nvSpPr>
        <p:spPr>
          <a:xfrm>
            <a:off x="606288" y="975357"/>
            <a:ext cx="800100" cy="584775"/>
          </a:xfrm>
          <a:prstGeom prst="rect">
            <a:avLst/>
          </a:prstGeom>
          <a:noFill/>
        </p:spPr>
        <p:txBody>
          <a:bodyPr wrap="square" rtlCol="0">
            <a:spAutoFit/>
          </a:bodyPr>
          <a:lstStyle/>
          <a:p>
            <a:r>
              <a:rPr lang="zh-CN" altLang="en-US" sz="1600" b="1">
                <a:solidFill>
                  <a:srgbClr val="002060"/>
                </a:solidFill>
              </a:rPr>
              <a:t>全称量词消除</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3B81A0A-D4FF-43B8-AC70-CBFB3D9F6E4D}"/>
                  </a:ext>
                </a:extLst>
              </p:cNvPr>
              <p:cNvSpPr txBox="1"/>
              <p:nvPr/>
            </p:nvSpPr>
            <p:spPr>
              <a:xfrm>
                <a:off x="1459395" y="983727"/>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03B81A0A-D4FF-43B8-AC70-CBFB3D9F6E4D}"/>
                  </a:ext>
                </a:extLst>
              </p:cNvPr>
              <p:cNvSpPr txBox="1">
                <a:spLocks noRot="1" noChangeAspect="1" noMove="1" noResize="1" noEditPoints="1" noAdjustHandles="1" noChangeArrowheads="1" noChangeShapeType="1" noTextEdit="1"/>
              </p:cNvSpPr>
              <p:nvPr/>
            </p:nvSpPr>
            <p:spPr>
              <a:xfrm>
                <a:off x="1459395" y="983727"/>
                <a:ext cx="1303679" cy="246221"/>
              </a:xfrm>
              <a:prstGeom prst="rect">
                <a:avLst/>
              </a:prstGeom>
              <a:blipFill>
                <a:blip r:embed="rId3"/>
                <a:stretch>
                  <a:fillRect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7911E38-E97E-4451-8AC8-7B993D6A90DD}"/>
                  </a:ext>
                </a:extLst>
              </p:cNvPr>
              <p:cNvSpPr txBox="1"/>
              <p:nvPr/>
            </p:nvSpPr>
            <p:spPr>
              <a:xfrm>
                <a:off x="2926243" y="1095671"/>
                <a:ext cx="2029242"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𝑨</m:t>
                    </m:r>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𝒕</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e>
                    </m:d>
                  </m:oMath>
                </a14:m>
                <a:r>
                  <a:rPr lang="zh-CN" altLang="en-US" b="1">
                    <a:solidFill>
                      <a:srgbClr val="C00000"/>
                    </a:solidFill>
                  </a:rPr>
                  <a:t>是自由替换</a:t>
                </a:r>
              </a:p>
            </p:txBody>
          </p:sp>
        </mc:Choice>
        <mc:Fallback xmlns="">
          <p:sp>
            <p:nvSpPr>
              <p:cNvPr id="3" name="文本框 2">
                <a:extLst>
                  <a:ext uri="{FF2B5EF4-FFF2-40B4-BE49-F238E27FC236}">
                    <a16:creationId xmlns:a16="http://schemas.microsoft.com/office/drawing/2014/main" id="{C7911E38-E97E-4451-8AC8-7B993D6A90DD}"/>
                  </a:ext>
                </a:extLst>
              </p:cNvPr>
              <p:cNvSpPr txBox="1">
                <a:spLocks noRot="1" noChangeAspect="1" noMove="1" noResize="1" noEditPoints="1" noAdjustHandles="1" noChangeArrowheads="1" noChangeShapeType="1" noTextEdit="1"/>
              </p:cNvSpPr>
              <p:nvPr/>
            </p:nvSpPr>
            <p:spPr>
              <a:xfrm>
                <a:off x="2926243" y="1095671"/>
                <a:ext cx="2029242" cy="369332"/>
              </a:xfrm>
              <a:prstGeom prst="rect">
                <a:avLst/>
              </a:prstGeom>
              <a:blipFill>
                <a:blip r:embed="rId4"/>
                <a:stretch>
                  <a:fillRect t="-8065" r="-597" b="-24194"/>
                </a:stretch>
              </a:blipFill>
              <a:ln>
                <a:solidFill>
                  <a:schemeClr val="accent2">
                    <a:lumMod val="50000"/>
                  </a:schemeClr>
                </a:solidFill>
              </a:ln>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7718663E-AA65-4525-9B5F-A02C60DD9569}"/>
              </a:ext>
            </a:extLst>
          </p:cNvPr>
          <p:cNvSpPr/>
          <p:nvPr/>
        </p:nvSpPr>
        <p:spPr>
          <a:xfrm>
            <a:off x="659296" y="1866118"/>
            <a:ext cx="4444448"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09BD820-3C19-487B-B886-3B673E0C8853}"/>
                  </a:ext>
                </a:extLst>
              </p:cNvPr>
              <p:cNvSpPr txBox="1"/>
              <p:nvPr/>
            </p:nvSpPr>
            <p:spPr>
              <a:xfrm>
                <a:off x="1479275" y="2204555"/>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609BD820-3C19-487B-B886-3B673E0C8853}"/>
                  </a:ext>
                </a:extLst>
              </p:cNvPr>
              <p:cNvSpPr txBox="1">
                <a:spLocks noRot="1" noChangeAspect="1" noMove="1" noResize="1" noEditPoints="1" noAdjustHandles="1" noChangeArrowheads="1" noChangeShapeType="1" noTextEdit="1"/>
              </p:cNvSpPr>
              <p:nvPr/>
            </p:nvSpPr>
            <p:spPr>
              <a:xfrm>
                <a:off x="1479275" y="2204555"/>
                <a:ext cx="1283800" cy="246221"/>
              </a:xfrm>
              <a:prstGeom prst="rect">
                <a:avLst/>
              </a:prstGeom>
              <a:blipFill>
                <a:blip r:embed="rId5"/>
                <a:stretch>
                  <a:fillRect b="-5000"/>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0A50F2B2-7F23-4BC2-AD2F-5C4E66F86D9A}"/>
              </a:ext>
            </a:extLst>
          </p:cNvPr>
          <p:cNvCxnSpPr>
            <a:cxnSpLocks/>
          </p:cNvCxnSpPr>
          <p:nvPr/>
        </p:nvCxnSpPr>
        <p:spPr>
          <a:xfrm flipV="1">
            <a:off x="1459396" y="2170232"/>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6E5BAB8B-7669-4C4E-861F-5B56A968CAC8}"/>
              </a:ext>
            </a:extLst>
          </p:cNvPr>
          <p:cNvSpPr txBox="1"/>
          <p:nvPr/>
        </p:nvSpPr>
        <p:spPr>
          <a:xfrm>
            <a:off x="606288" y="1881309"/>
            <a:ext cx="800100" cy="584775"/>
          </a:xfrm>
          <a:prstGeom prst="rect">
            <a:avLst/>
          </a:prstGeom>
          <a:noFill/>
        </p:spPr>
        <p:txBody>
          <a:bodyPr wrap="square" rtlCol="0">
            <a:spAutoFit/>
          </a:bodyPr>
          <a:lstStyle/>
          <a:p>
            <a:r>
              <a:rPr lang="zh-CN" altLang="en-US" sz="1600" b="1">
                <a:solidFill>
                  <a:srgbClr val="002060"/>
                </a:solidFill>
              </a:rPr>
              <a:t>全称量词引入</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E86C3BF0-719F-4D45-AEA3-F68856A72E36}"/>
                  </a:ext>
                </a:extLst>
              </p:cNvPr>
              <p:cNvSpPr txBox="1"/>
              <p:nvPr/>
            </p:nvSpPr>
            <p:spPr>
              <a:xfrm>
                <a:off x="1459395" y="1889679"/>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E86C3BF0-719F-4D45-AEA3-F68856A72E36}"/>
                  </a:ext>
                </a:extLst>
              </p:cNvPr>
              <p:cNvSpPr txBox="1">
                <a:spLocks noRot="1" noChangeAspect="1" noMove="1" noResize="1" noEditPoints="1" noAdjustHandles="1" noChangeArrowheads="1" noChangeShapeType="1" noTextEdit="1"/>
              </p:cNvSpPr>
              <p:nvPr/>
            </p:nvSpPr>
            <p:spPr>
              <a:xfrm>
                <a:off x="1459395" y="1889679"/>
                <a:ext cx="1303679" cy="246221"/>
              </a:xfrm>
              <a:prstGeom prst="rect">
                <a:avLst/>
              </a:prstGeom>
              <a:blipFill>
                <a:blip r:embed="rId6"/>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7BC0340E-1397-49CD-BEF7-82A88988626B}"/>
                  </a:ext>
                </a:extLst>
              </p:cNvPr>
              <p:cNvSpPr txBox="1"/>
              <p:nvPr/>
            </p:nvSpPr>
            <p:spPr>
              <a:xfrm>
                <a:off x="2893527" y="1982336"/>
                <a:ext cx="2094674"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𝒙</m:t>
                    </m:r>
                  </m:oMath>
                </a14:m>
                <a:r>
                  <a:rPr lang="zh-CN" altLang="en-US" b="1">
                    <a:solidFill>
                      <a:srgbClr val="C00000"/>
                    </a:solidFill>
                  </a:rPr>
                  <a:t>不在</a:t>
                </a:r>
                <a14:m>
                  <m:oMath xmlns:m="http://schemas.openxmlformats.org/officeDocument/2006/math">
                    <m:r>
                      <a:rPr lang="en-US" altLang="zh-CN" b="1" i="0" smtClean="0">
                        <a:solidFill>
                          <a:srgbClr val="C00000"/>
                        </a:solidFill>
                        <a:latin typeface="Cambria Math" panose="02040503050406030204" pitchFamily="18" charset="0"/>
                      </a:rPr>
                      <m:t>𝚪</m:t>
                    </m:r>
                  </m:oMath>
                </a14:m>
                <a:r>
                  <a:rPr lang="zh-CN" altLang="en-US" b="1">
                    <a:solidFill>
                      <a:srgbClr val="C00000"/>
                    </a:solidFill>
                  </a:rPr>
                  <a:t>中自由出现</a:t>
                </a:r>
              </a:p>
            </p:txBody>
          </p:sp>
        </mc:Choice>
        <mc:Fallback xmlns="">
          <p:sp>
            <p:nvSpPr>
              <p:cNvPr id="24" name="文本框 23">
                <a:extLst>
                  <a:ext uri="{FF2B5EF4-FFF2-40B4-BE49-F238E27FC236}">
                    <a16:creationId xmlns:a16="http://schemas.microsoft.com/office/drawing/2014/main" id="{7BC0340E-1397-49CD-BEF7-82A88988626B}"/>
                  </a:ext>
                </a:extLst>
              </p:cNvPr>
              <p:cNvSpPr txBox="1">
                <a:spLocks noRot="1" noChangeAspect="1" noMove="1" noResize="1" noEditPoints="1" noAdjustHandles="1" noChangeArrowheads="1" noChangeShapeType="1" noTextEdit="1"/>
              </p:cNvSpPr>
              <p:nvPr/>
            </p:nvSpPr>
            <p:spPr>
              <a:xfrm>
                <a:off x="2893527" y="1982336"/>
                <a:ext cx="2094674" cy="369332"/>
              </a:xfrm>
              <a:prstGeom prst="rect">
                <a:avLst/>
              </a:prstGeom>
              <a:blipFill>
                <a:blip r:embed="rId7"/>
                <a:stretch>
                  <a:fillRect t="-6349" r="-580" b="-22222"/>
                </a:stretch>
              </a:blipFill>
              <a:ln>
                <a:solidFill>
                  <a:schemeClr val="accent2">
                    <a:lumMod val="50000"/>
                  </a:schemeClr>
                </a:solidFill>
              </a:ln>
            </p:spPr>
            <p:txBody>
              <a:bodyPr/>
              <a:lstStyle/>
              <a:p>
                <a:r>
                  <a:rPr lang="zh-CN" altLang="en-US">
                    <a:noFill/>
                  </a:rPr>
                  <a:t> </a:t>
                </a:r>
              </a:p>
            </p:txBody>
          </p:sp>
        </mc:Fallback>
      </mc:AlternateContent>
      <p:sp>
        <p:nvSpPr>
          <p:cNvPr id="25" name="矩形 24">
            <a:extLst>
              <a:ext uri="{FF2B5EF4-FFF2-40B4-BE49-F238E27FC236}">
                <a16:creationId xmlns:a16="http://schemas.microsoft.com/office/drawing/2014/main" id="{7266782F-A83C-4EEA-8EC9-F8EA2FCCAE68}"/>
              </a:ext>
            </a:extLst>
          </p:cNvPr>
          <p:cNvSpPr/>
          <p:nvPr/>
        </p:nvSpPr>
        <p:spPr>
          <a:xfrm>
            <a:off x="659294" y="2792992"/>
            <a:ext cx="7878415"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6F4D853-5628-4E65-9C5C-04141DEDA7E3}"/>
                  </a:ext>
                </a:extLst>
              </p:cNvPr>
              <p:cNvSpPr txBox="1"/>
              <p:nvPr/>
            </p:nvSpPr>
            <p:spPr>
              <a:xfrm>
                <a:off x="1479275" y="3131429"/>
                <a:ext cx="1964632"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26" name="文本框 25">
                <a:extLst>
                  <a:ext uri="{FF2B5EF4-FFF2-40B4-BE49-F238E27FC236}">
                    <a16:creationId xmlns:a16="http://schemas.microsoft.com/office/drawing/2014/main" id="{26F4D853-5628-4E65-9C5C-04141DEDA7E3}"/>
                  </a:ext>
                </a:extLst>
              </p:cNvPr>
              <p:cNvSpPr txBox="1">
                <a:spLocks noRot="1" noChangeAspect="1" noMove="1" noResize="1" noEditPoints="1" noAdjustHandles="1" noChangeArrowheads="1" noChangeShapeType="1" noTextEdit="1"/>
              </p:cNvSpPr>
              <p:nvPr/>
            </p:nvSpPr>
            <p:spPr>
              <a:xfrm>
                <a:off x="1479275" y="3131429"/>
                <a:ext cx="1964632" cy="246221"/>
              </a:xfrm>
              <a:prstGeom prst="rect">
                <a:avLst/>
              </a:prstGeom>
              <a:blipFill>
                <a:blip r:embed="rId8"/>
                <a:stretch>
                  <a:fillRect b="-5000"/>
                </a:stretch>
              </a:blipFill>
            </p:spPr>
            <p:txBody>
              <a:bodyPr/>
              <a:lstStyle/>
              <a:p>
                <a:r>
                  <a:rPr lang="zh-CN" altLang="en-US">
                    <a:noFill/>
                  </a:rPr>
                  <a:t> </a:t>
                </a:r>
              </a:p>
            </p:txBody>
          </p:sp>
        </mc:Fallback>
      </mc:AlternateContent>
      <p:cxnSp>
        <p:nvCxnSpPr>
          <p:cNvPr id="27" name="直接连接符 26">
            <a:extLst>
              <a:ext uri="{FF2B5EF4-FFF2-40B4-BE49-F238E27FC236}">
                <a16:creationId xmlns:a16="http://schemas.microsoft.com/office/drawing/2014/main" id="{72C9AF61-A7A1-42F5-B591-BCDA725056F3}"/>
              </a:ext>
            </a:extLst>
          </p:cNvPr>
          <p:cNvCxnSpPr>
            <a:cxnSpLocks/>
          </p:cNvCxnSpPr>
          <p:nvPr/>
        </p:nvCxnSpPr>
        <p:spPr>
          <a:xfrm>
            <a:off x="1459396" y="3097108"/>
            <a:ext cx="1984512"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40232B4-ABFB-4C8B-841F-F04BC7B53E69}"/>
              </a:ext>
            </a:extLst>
          </p:cNvPr>
          <p:cNvSpPr txBox="1"/>
          <p:nvPr/>
        </p:nvSpPr>
        <p:spPr>
          <a:xfrm>
            <a:off x="606288" y="2808183"/>
            <a:ext cx="800100" cy="584775"/>
          </a:xfrm>
          <a:prstGeom prst="rect">
            <a:avLst/>
          </a:prstGeom>
          <a:noFill/>
        </p:spPr>
        <p:txBody>
          <a:bodyPr wrap="square" rtlCol="0">
            <a:spAutoFit/>
          </a:bodyPr>
          <a:lstStyle/>
          <a:p>
            <a:r>
              <a:rPr lang="zh-CN" altLang="en-US" sz="1600" b="1">
                <a:solidFill>
                  <a:srgbClr val="002060"/>
                </a:solidFill>
              </a:rPr>
              <a:t>存在量词消除</a:t>
            </a: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A1A5CFDB-01A8-4747-BF6C-936106D93A15}"/>
                  </a:ext>
                </a:extLst>
              </p:cNvPr>
              <p:cNvSpPr txBox="1"/>
              <p:nvPr/>
            </p:nvSpPr>
            <p:spPr>
              <a:xfrm>
                <a:off x="1459395" y="2816553"/>
                <a:ext cx="1984512" cy="246221"/>
              </a:xfrm>
              <a:prstGeom prst="rect">
                <a:avLst/>
              </a:prstGeom>
              <a:noFill/>
            </p:spPr>
            <p:txBody>
              <a:bodyPr wrap="square" tIns="0" bIns="0" rtlCol="0">
                <a:spAutoFit/>
              </a:bodyPr>
              <a:lstStyle/>
              <a:p>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r>
                  <a:rPr lang="zh-CN" altLang="en-US" sz="1600" b="1">
                    <a:solidFill>
                      <a:schemeClr val="accent2">
                        <a:lumMod val="50000"/>
                      </a:schemeClr>
                    </a:solidFill>
                  </a:rPr>
                  <a:t>      </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29" name="文本框 28">
                <a:extLst>
                  <a:ext uri="{FF2B5EF4-FFF2-40B4-BE49-F238E27FC236}">
                    <a16:creationId xmlns:a16="http://schemas.microsoft.com/office/drawing/2014/main" id="{A1A5CFDB-01A8-4747-BF6C-936106D93A15}"/>
                  </a:ext>
                </a:extLst>
              </p:cNvPr>
              <p:cNvSpPr txBox="1">
                <a:spLocks noRot="1" noChangeAspect="1" noMove="1" noResize="1" noEditPoints="1" noAdjustHandles="1" noChangeArrowheads="1" noChangeShapeType="1" noTextEdit="1"/>
              </p:cNvSpPr>
              <p:nvPr/>
            </p:nvSpPr>
            <p:spPr>
              <a:xfrm>
                <a:off x="1459395" y="2816553"/>
                <a:ext cx="1984512" cy="246221"/>
              </a:xfrm>
              <a:prstGeom prst="rect">
                <a:avLst/>
              </a:prstGeom>
              <a:blipFill>
                <a:blip r:embed="rId9"/>
                <a:stretch>
                  <a:fillRect b="-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BD669CC9-4F86-43C3-8A8D-D72A5BB9A942}"/>
                  </a:ext>
                </a:extLst>
              </p:cNvPr>
              <p:cNvSpPr txBox="1"/>
              <p:nvPr/>
            </p:nvSpPr>
            <p:spPr>
              <a:xfrm>
                <a:off x="3587197" y="2910918"/>
                <a:ext cx="2454965"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𝒙</m:t>
                    </m:r>
                  </m:oMath>
                </a14:m>
                <a:r>
                  <a:rPr lang="zh-CN" altLang="en-US" b="1">
                    <a:solidFill>
                      <a:srgbClr val="C00000"/>
                    </a:solidFill>
                  </a:rPr>
                  <a:t>不在</a:t>
                </a:r>
                <a14:m>
                  <m:oMath xmlns:m="http://schemas.openxmlformats.org/officeDocument/2006/math">
                    <m:r>
                      <a:rPr lang="en-US" altLang="zh-CN" b="1" i="0" smtClean="0">
                        <a:solidFill>
                          <a:srgbClr val="C00000"/>
                        </a:solidFill>
                        <a:latin typeface="Cambria Math" panose="02040503050406030204" pitchFamily="18" charset="0"/>
                      </a:rPr>
                      <m:t>𝚪</m:t>
                    </m:r>
                  </m:oMath>
                </a14:m>
                <a:r>
                  <a:rPr lang="zh-CN" altLang="en-US" b="1">
                    <a:solidFill>
                      <a:srgbClr val="C00000"/>
                    </a:solidFill>
                  </a:rPr>
                  <a:t>和</a:t>
                </a:r>
                <a14:m>
                  <m:oMath xmlns:m="http://schemas.openxmlformats.org/officeDocument/2006/math">
                    <m:r>
                      <a:rPr lang="en-US" altLang="zh-CN" b="1" i="1" smtClean="0">
                        <a:solidFill>
                          <a:srgbClr val="C00000"/>
                        </a:solidFill>
                        <a:latin typeface="Cambria Math" panose="02040503050406030204" pitchFamily="18" charset="0"/>
                      </a:rPr>
                      <m:t>𝑩</m:t>
                    </m:r>
                  </m:oMath>
                </a14:m>
                <a:r>
                  <a:rPr lang="zh-CN" altLang="en-US" b="1">
                    <a:solidFill>
                      <a:srgbClr val="C00000"/>
                    </a:solidFill>
                  </a:rPr>
                  <a:t>中自由出现</a:t>
                </a:r>
              </a:p>
            </p:txBody>
          </p:sp>
        </mc:Choice>
        <mc:Fallback xmlns="">
          <p:sp>
            <p:nvSpPr>
              <p:cNvPr id="30" name="文本框 29">
                <a:extLst>
                  <a:ext uri="{FF2B5EF4-FFF2-40B4-BE49-F238E27FC236}">
                    <a16:creationId xmlns:a16="http://schemas.microsoft.com/office/drawing/2014/main" id="{BD669CC9-4F86-43C3-8A8D-D72A5BB9A942}"/>
                  </a:ext>
                </a:extLst>
              </p:cNvPr>
              <p:cNvSpPr txBox="1">
                <a:spLocks noRot="1" noChangeAspect="1" noMove="1" noResize="1" noEditPoints="1" noAdjustHandles="1" noChangeArrowheads="1" noChangeShapeType="1" noTextEdit="1"/>
              </p:cNvSpPr>
              <p:nvPr/>
            </p:nvSpPr>
            <p:spPr>
              <a:xfrm>
                <a:off x="3587197" y="2910918"/>
                <a:ext cx="2454965" cy="369332"/>
              </a:xfrm>
              <a:prstGeom prst="rect">
                <a:avLst/>
              </a:prstGeom>
              <a:blipFill>
                <a:blip r:embed="rId10"/>
                <a:stretch>
                  <a:fillRect t="-8065" r="-1975" b="-24194"/>
                </a:stretch>
              </a:blipFill>
              <a:ln>
                <a:solidFill>
                  <a:schemeClr val="accent2">
                    <a:lumMod val="50000"/>
                  </a:schemeClr>
                </a:solidFill>
              </a:ln>
            </p:spPr>
            <p:txBody>
              <a:bodyPr/>
              <a:lstStyle/>
              <a:p>
                <a:r>
                  <a:rPr lang="zh-CN" altLang="en-US">
                    <a:noFill/>
                  </a:rPr>
                  <a:t> </a:t>
                </a:r>
              </a:p>
            </p:txBody>
          </p:sp>
        </mc:Fallback>
      </mc:AlternateContent>
      <p:sp>
        <p:nvSpPr>
          <p:cNvPr id="31" name="矩形 30">
            <a:extLst>
              <a:ext uri="{FF2B5EF4-FFF2-40B4-BE49-F238E27FC236}">
                <a16:creationId xmlns:a16="http://schemas.microsoft.com/office/drawing/2014/main" id="{04736253-79EB-4383-99B9-E5E9AAA7D2AE}"/>
              </a:ext>
            </a:extLst>
          </p:cNvPr>
          <p:cNvSpPr/>
          <p:nvPr/>
        </p:nvSpPr>
        <p:spPr>
          <a:xfrm>
            <a:off x="659295" y="3701858"/>
            <a:ext cx="7878413"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C50473E9-2FC2-422C-8424-E5383C8B7EC3}"/>
                  </a:ext>
                </a:extLst>
              </p:cNvPr>
              <p:cNvSpPr txBox="1"/>
              <p:nvPr/>
            </p:nvSpPr>
            <p:spPr>
              <a:xfrm>
                <a:off x="1479275" y="4040295"/>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C50473E9-2FC2-422C-8424-E5383C8B7EC3}"/>
                  </a:ext>
                </a:extLst>
              </p:cNvPr>
              <p:cNvSpPr txBox="1">
                <a:spLocks noRot="1" noChangeAspect="1" noMove="1" noResize="1" noEditPoints="1" noAdjustHandles="1" noChangeArrowheads="1" noChangeShapeType="1" noTextEdit="1"/>
              </p:cNvSpPr>
              <p:nvPr/>
            </p:nvSpPr>
            <p:spPr>
              <a:xfrm>
                <a:off x="1479275" y="4040295"/>
                <a:ext cx="1283800" cy="246221"/>
              </a:xfrm>
              <a:prstGeom prst="rect">
                <a:avLst/>
              </a:prstGeom>
              <a:blipFill>
                <a:blip r:embed="rId11"/>
                <a:stretch>
                  <a:fillRect b="-5000"/>
                </a:stretch>
              </a:blipFill>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67936067-3BED-4299-9C50-74AD6A19D3E4}"/>
              </a:ext>
            </a:extLst>
          </p:cNvPr>
          <p:cNvCxnSpPr>
            <a:cxnSpLocks/>
          </p:cNvCxnSpPr>
          <p:nvPr/>
        </p:nvCxnSpPr>
        <p:spPr>
          <a:xfrm flipV="1">
            <a:off x="1459396" y="4005972"/>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2506478A-D38D-41A9-BB88-C224FECC3A4D}"/>
              </a:ext>
            </a:extLst>
          </p:cNvPr>
          <p:cNvSpPr txBox="1"/>
          <p:nvPr/>
        </p:nvSpPr>
        <p:spPr>
          <a:xfrm>
            <a:off x="606288" y="3717049"/>
            <a:ext cx="800100" cy="584775"/>
          </a:xfrm>
          <a:prstGeom prst="rect">
            <a:avLst/>
          </a:prstGeom>
          <a:noFill/>
        </p:spPr>
        <p:txBody>
          <a:bodyPr wrap="square" rtlCol="0">
            <a:spAutoFit/>
          </a:bodyPr>
          <a:lstStyle/>
          <a:p>
            <a:r>
              <a:rPr lang="zh-CN" altLang="en-US" sz="1600" b="1">
                <a:solidFill>
                  <a:srgbClr val="002060"/>
                </a:solidFill>
              </a:rPr>
              <a:t>存在量词引入</a:t>
            </a: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D266CB96-136C-4039-A43F-CEFC1B0D1D82}"/>
                  </a:ext>
                </a:extLst>
              </p:cNvPr>
              <p:cNvSpPr txBox="1"/>
              <p:nvPr/>
            </p:nvSpPr>
            <p:spPr>
              <a:xfrm>
                <a:off x="1459395" y="3725419"/>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35" name="文本框 34">
                <a:extLst>
                  <a:ext uri="{FF2B5EF4-FFF2-40B4-BE49-F238E27FC236}">
                    <a16:creationId xmlns:a16="http://schemas.microsoft.com/office/drawing/2014/main" id="{D266CB96-136C-4039-A43F-CEFC1B0D1D82}"/>
                  </a:ext>
                </a:extLst>
              </p:cNvPr>
              <p:cNvSpPr txBox="1">
                <a:spLocks noRot="1" noChangeAspect="1" noMove="1" noResize="1" noEditPoints="1" noAdjustHandles="1" noChangeArrowheads="1" noChangeShapeType="1" noTextEdit="1"/>
              </p:cNvSpPr>
              <p:nvPr/>
            </p:nvSpPr>
            <p:spPr>
              <a:xfrm>
                <a:off x="1459395" y="3725419"/>
                <a:ext cx="1303679" cy="246221"/>
              </a:xfrm>
              <a:prstGeom prst="rect">
                <a:avLst/>
              </a:prstGeom>
              <a:blipFill>
                <a:blip r:embed="rId12"/>
                <a:stretch>
                  <a:fillRect b="-317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A8E62DD3-73C3-4106-A117-D83F890146F1}"/>
                  </a:ext>
                </a:extLst>
              </p:cNvPr>
              <p:cNvSpPr txBox="1"/>
              <p:nvPr/>
            </p:nvSpPr>
            <p:spPr>
              <a:xfrm>
                <a:off x="2926243" y="3837363"/>
                <a:ext cx="2029242"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𝑨</m:t>
                    </m:r>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𝒕</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e>
                    </m:d>
                  </m:oMath>
                </a14:m>
                <a:r>
                  <a:rPr lang="zh-CN" altLang="en-US" b="1">
                    <a:solidFill>
                      <a:srgbClr val="C00000"/>
                    </a:solidFill>
                  </a:rPr>
                  <a:t>是自由替换</a:t>
                </a:r>
              </a:p>
            </p:txBody>
          </p:sp>
        </mc:Choice>
        <mc:Fallback xmlns="">
          <p:sp>
            <p:nvSpPr>
              <p:cNvPr id="36" name="文本框 35">
                <a:extLst>
                  <a:ext uri="{FF2B5EF4-FFF2-40B4-BE49-F238E27FC236}">
                    <a16:creationId xmlns:a16="http://schemas.microsoft.com/office/drawing/2014/main" id="{A8E62DD3-73C3-4106-A117-D83F890146F1}"/>
                  </a:ext>
                </a:extLst>
              </p:cNvPr>
              <p:cNvSpPr txBox="1">
                <a:spLocks noRot="1" noChangeAspect="1" noMove="1" noResize="1" noEditPoints="1" noAdjustHandles="1" noChangeArrowheads="1" noChangeShapeType="1" noTextEdit="1"/>
              </p:cNvSpPr>
              <p:nvPr/>
            </p:nvSpPr>
            <p:spPr>
              <a:xfrm>
                <a:off x="2926243" y="3837363"/>
                <a:ext cx="2029242" cy="369332"/>
              </a:xfrm>
              <a:prstGeom prst="rect">
                <a:avLst/>
              </a:prstGeom>
              <a:blipFill>
                <a:blip r:embed="rId13"/>
                <a:stretch>
                  <a:fillRect t="-6349" r="-597" b="-22222"/>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621EE6CC-28D1-4E0A-8CA4-D615FEE9B33C}"/>
                  </a:ext>
                </a:extLst>
              </p:cNvPr>
              <p:cNvSpPr txBox="1"/>
              <p:nvPr/>
            </p:nvSpPr>
            <p:spPr>
              <a:xfrm>
                <a:off x="5216384" y="1298603"/>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40" name="文本框 39">
                <a:extLst>
                  <a:ext uri="{FF2B5EF4-FFF2-40B4-BE49-F238E27FC236}">
                    <a16:creationId xmlns:a16="http://schemas.microsoft.com/office/drawing/2014/main" id="{621EE6CC-28D1-4E0A-8CA4-D615FEE9B33C}"/>
                  </a:ext>
                </a:extLst>
              </p:cNvPr>
              <p:cNvSpPr txBox="1">
                <a:spLocks noRot="1" noChangeAspect="1" noMove="1" noResize="1" noEditPoints="1" noAdjustHandles="1" noChangeArrowheads="1" noChangeShapeType="1" noTextEdit="1"/>
              </p:cNvSpPr>
              <p:nvPr/>
            </p:nvSpPr>
            <p:spPr>
              <a:xfrm>
                <a:off x="5216384" y="1298603"/>
                <a:ext cx="1283800" cy="246221"/>
              </a:xfrm>
              <a:prstGeom prst="rect">
                <a:avLst/>
              </a:prstGeom>
              <a:blipFill>
                <a:blip r:embed="rId14"/>
                <a:stretch>
                  <a:fillRect b="-7500"/>
                </a:stretch>
              </a:blipFill>
            </p:spPr>
            <p:txBody>
              <a:bodyPr/>
              <a:lstStyle/>
              <a:p>
                <a:r>
                  <a:rPr lang="zh-CN" altLang="en-US">
                    <a:noFill/>
                  </a:rPr>
                  <a:t> </a:t>
                </a:r>
              </a:p>
            </p:txBody>
          </p:sp>
        </mc:Fallback>
      </mc:AlternateContent>
      <p:cxnSp>
        <p:nvCxnSpPr>
          <p:cNvPr id="41" name="直接连接符 40">
            <a:extLst>
              <a:ext uri="{FF2B5EF4-FFF2-40B4-BE49-F238E27FC236}">
                <a16:creationId xmlns:a16="http://schemas.microsoft.com/office/drawing/2014/main" id="{F6E0BBEE-2FE7-4EC7-8F6B-8ECA7A58F62F}"/>
              </a:ext>
            </a:extLst>
          </p:cNvPr>
          <p:cNvCxnSpPr>
            <a:cxnSpLocks/>
          </p:cNvCxnSpPr>
          <p:nvPr/>
        </p:nvCxnSpPr>
        <p:spPr>
          <a:xfrm flipV="1">
            <a:off x="5196505" y="1264280"/>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A9D723C8-378F-4841-8FC3-31A1995D9009}"/>
                  </a:ext>
                </a:extLst>
              </p:cNvPr>
              <p:cNvSpPr txBox="1"/>
              <p:nvPr/>
            </p:nvSpPr>
            <p:spPr>
              <a:xfrm>
                <a:off x="5196504" y="983727"/>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42" name="文本框 41">
                <a:extLst>
                  <a:ext uri="{FF2B5EF4-FFF2-40B4-BE49-F238E27FC236}">
                    <a16:creationId xmlns:a16="http://schemas.microsoft.com/office/drawing/2014/main" id="{A9D723C8-378F-4841-8FC3-31A1995D9009}"/>
                  </a:ext>
                </a:extLst>
              </p:cNvPr>
              <p:cNvSpPr txBox="1">
                <a:spLocks noRot="1" noChangeAspect="1" noMove="1" noResize="1" noEditPoints="1" noAdjustHandles="1" noChangeArrowheads="1" noChangeShapeType="1" noTextEdit="1"/>
              </p:cNvSpPr>
              <p:nvPr/>
            </p:nvSpPr>
            <p:spPr>
              <a:xfrm>
                <a:off x="5196504" y="983727"/>
                <a:ext cx="1303679" cy="246221"/>
              </a:xfrm>
              <a:prstGeom prst="rect">
                <a:avLst/>
              </a:prstGeom>
              <a:blipFill>
                <a:blip r:embed="rId15"/>
                <a:stretch>
                  <a:fillRect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57E0DAEF-7329-4BD6-8C71-DE9725016606}"/>
                  </a:ext>
                </a:extLst>
              </p:cNvPr>
              <p:cNvSpPr txBox="1"/>
              <p:nvPr/>
            </p:nvSpPr>
            <p:spPr>
              <a:xfrm>
                <a:off x="6886987" y="1299184"/>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43" name="文本框 42">
                <a:extLst>
                  <a:ext uri="{FF2B5EF4-FFF2-40B4-BE49-F238E27FC236}">
                    <a16:creationId xmlns:a16="http://schemas.microsoft.com/office/drawing/2014/main" id="{57E0DAEF-7329-4BD6-8C71-DE9725016606}"/>
                  </a:ext>
                </a:extLst>
              </p:cNvPr>
              <p:cNvSpPr txBox="1">
                <a:spLocks noRot="1" noChangeAspect="1" noMove="1" noResize="1" noEditPoints="1" noAdjustHandles="1" noChangeArrowheads="1" noChangeShapeType="1" noTextEdit="1"/>
              </p:cNvSpPr>
              <p:nvPr/>
            </p:nvSpPr>
            <p:spPr>
              <a:xfrm>
                <a:off x="6886987" y="1299184"/>
                <a:ext cx="1283800" cy="246221"/>
              </a:xfrm>
              <a:prstGeom prst="rect">
                <a:avLst/>
              </a:prstGeom>
              <a:blipFill>
                <a:blip r:embed="rId16"/>
                <a:stretch>
                  <a:fillRect b="-31707"/>
                </a:stretch>
              </a:blipFill>
            </p:spPr>
            <p:txBody>
              <a:bodyPr/>
              <a:lstStyle/>
              <a:p>
                <a:r>
                  <a:rPr lang="zh-CN" altLang="en-US">
                    <a:noFill/>
                  </a:rPr>
                  <a:t> </a:t>
                </a:r>
              </a:p>
            </p:txBody>
          </p:sp>
        </mc:Fallback>
      </mc:AlternateContent>
      <p:cxnSp>
        <p:nvCxnSpPr>
          <p:cNvPr id="44" name="直接连接符 43">
            <a:extLst>
              <a:ext uri="{FF2B5EF4-FFF2-40B4-BE49-F238E27FC236}">
                <a16:creationId xmlns:a16="http://schemas.microsoft.com/office/drawing/2014/main" id="{80C46E5A-DC24-4D5F-A37A-539F05BBB690}"/>
              </a:ext>
            </a:extLst>
          </p:cNvPr>
          <p:cNvCxnSpPr>
            <a:cxnSpLocks/>
          </p:cNvCxnSpPr>
          <p:nvPr/>
        </p:nvCxnSpPr>
        <p:spPr>
          <a:xfrm flipV="1">
            <a:off x="6867108" y="1264861"/>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D0059653-1DC9-44FF-8B41-115BAACD1B37}"/>
                  </a:ext>
                </a:extLst>
              </p:cNvPr>
              <p:cNvSpPr txBox="1"/>
              <p:nvPr/>
            </p:nvSpPr>
            <p:spPr>
              <a:xfrm>
                <a:off x="6867107" y="984308"/>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45" name="文本框 44">
                <a:extLst>
                  <a:ext uri="{FF2B5EF4-FFF2-40B4-BE49-F238E27FC236}">
                    <a16:creationId xmlns:a16="http://schemas.microsoft.com/office/drawing/2014/main" id="{D0059653-1DC9-44FF-8B41-115BAACD1B37}"/>
                  </a:ext>
                </a:extLst>
              </p:cNvPr>
              <p:cNvSpPr txBox="1">
                <a:spLocks noRot="1" noChangeAspect="1" noMove="1" noResize="1" noEditPoints="1" noAdjustHandles="1" noChangeArrowheads="1" noChangeShapeType="1" noTextEdit="1"/>
              </p:cNvSpPr>
              <p:nvPr/>
            </p:nvSpPr>
            <p:spPr>
              <a:xfrm>
                <a:off x="6867107" y="984308"/>
                <a:ext cx="1303679" cy="246221"/>
              </a:xfrm>
              <a:prstGeom prst="rect">
                <a:avLst/>
              </a:prstGeom>
              <a:blipFill>
                <a:blip r:embed="rId17"/>
                <a:stretch>
                  <a:fillRect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7195B0A4-0C78-4DA8-B176-E2BABB103F6B}"/>
                  </a:ext>
                </a:extLst>
              </p:cNvPr>
              <p:cNvSpPr txBox="1"/>
              <p:nvPr/>
            </p:nvSpPr>
            <p:spPr>
              <a:xfrm>
                <a:off x="6302649" y="3142143"/>
                <a:ext cx="1544293"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46" name="文本框 45">
                <a:extLst>
                  <a:ext uri="{FF2B5EF4-FFF2-40B4-BE49-F238E27FC236}">
                    <a16:creationId xmlns:a16="http://schemas.microsoft.com/office/drawing/2014/main" id="{7195B0A4-0C78-4DA8-B176-E2BABB103F6B}"/>
                  </a:ext>
                </a:extLst>
              </p:cNvPr>
              <p:cNvSpPr txBox="1">
                <a:spLocks noRot="1" noChangeAspect="1" noMove="1" noResize="1" noEditPoints="1" noAdjustHandles="1" noChangeArrowheads="1" noChangeShapeType="1" noTextEdit="1"/>
              </p:cNvSpPr>
              <p:nvPr/>
            </p:nvSpPr>
            <p:spPr>
              <a:xfrm>
                <a:off x="6302649" y="3142143"/>
                <a:ext cx="1544293" cy="246221"/>
              </a:xfrm>
              <a:prstGeom prst="rect">
                <a:avLst/>
              </a:prstGeom>
              <a:blipFill>
                <a:blip r:embed="rId18"/>
                <a:stretch>
                  <a:fillRect b="-4878"/>
                </a:stretch>
              </a:blipFill>
            </p:spPr>
            <p:txBody>
              <a:bodyPr/>
              <a:lstStyle/>
              <a:p>
                <a:r>
                  <a:rPr lang="zh-CN" altLang="en-US">
                    <a:noFill/>
                  </a:rPr>
                  <a:t> </a:t>
                </a:r>
              </a:p>
            </p:txBody>
          </p:sp>
        </mc:Fallback>
      </mc:AlternateContent>
      <p:cxnSp>
        <p:nvCxnSpPr>
          <p:cNvPr id="47" name="直接连接符 46">
            <a:extLst>
              <a:ext uri="{FF2B5EF4-FFF2-40B4-BE49-F238E27FC236}">
                <a16:creationId xmlns:a16="http://schemas.microsoft.com/office/drawing/2014/main" id="{65868B46-16DF-405D-BCD1-5733C98A598A}"/>
              </a:ext>
            </a:extLst>
          </p:cNvPr>
          <p:cNvCxnSpPr>
            <a:cxnSpLocks/>
          </p:cNvCxnSpPr>
          <p:nvPr/>
        </p:nvCxnSpPr>
        <p:spPr>
          <a:xfrm>
            <a:off x="6282770" y="3107822"/>
            <a:ext cx="1564173"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D4EF1E10-B110-4E44-ABC8-6643139A4B68}"/>
                  </a:ext>
                </a:extLst>
              </p:cNvPr>
              <p:cNvSpPr txBox="1"/>
              <p:nvPr/>
            </p:nvSpPr>
            <p:spPr>
              <a:xfrm>
                <a:off x="6282769" y="2827267"/>
                <a:ext cx="1564173"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48" name="文本框 47">
                <a:extLst>
                  <a:ext uri="{FF2B5EF4-FFF2-40B4-BE49-F238E27FC236}">
                    <a16:creationId xmlns:a16="http://schemas.microsoft.com/office/drawing/2014/main" id="{D4EF1E10-B110-4E44-ABC8-6643139A4B68}"/>
                  </a:ext>
                </a:extLst>
              </p:cNvPr>
              <p:cNvSpPr txBox="1">
                <a:spLocks noRot="1" noChangeAspect="1" noMove="1" noResize="1" noEditPoints="1" noAdjustHandles="1" noChangeArrowheads="1" noChangeShapeType="1" noTextEdit="1"/>
              </p:cNvSpPr>
              <p:nvPr/>
            </p:nvSpPr>
            <p:spPr>
              <a:xfrm>
                <a:off x="6282769" y="2827267"/>
                <a:ext cx="1564173" cy="246221"/>
              </a:xfrm>
              <a:prstGeom prst="rect">
                <a:avLst/>
              </a:prstGeom>
              <a:blipFill>
                <a:blip r:embed="rId19"/>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2AB4EF0B-CD40-4684-BFC7-96AADBE15018}"/>
                  </a:ext>
                </a:extLst>
              </p:cNvPr>
              <p:cNvSpPr txBox="1"/>
              <p:nvPr/>
            </p:nvSpPr>
            <p:spPr>
              <a:xfrm>
                <a:off x="5294241" y="4070985"/>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49" name="文本框 48">
                <a:extLst>
                  <a:ext uri="{FF2B5EF4-FFF2-40B4-BE49-F238E27FC236}">
                    <a16:creationId xmlns:a16="http://schemas.microsoft.com/office/drawing/2014/main" id="{2AB4EF0B-CD40-4684-BFC7-96AADBE15018}"/>
                  </a:ext>
                </a:extLst>
              </p:cNvPr>
              <p:cNvSpPr txBox="1">
                <a:spLocks noRot="1" noChangeAspect="1" noMove="1" noResize="1" noEditPoints="1" noAdjustHandles="1" noChangeArrowheads="1" noChangeShapeType="1" noTextEdit="1"/>
              </p:cNvSpPr>
              <p:nvPr/>
            </p:nvSpPr>
            <p:spPr>
              <a:xfrm>
                <a:off x="5294241" y="4070985"/>
                <a:ext cx="1283800" cy="246221"/>
              </a:xfrm>
              <a:prstGeom prst="rect">
                <a:avLst/>
              </a:prstGeom>
              <a:blipFill>
                <a:blip r:embed="rId20"/>
                <a:stretch>
                  <a:fillRect b="-5000"/>
                </a:stretch>
              </a:blipFill>
            </p:spPr>
            <p:txBody>
              <a:bodyPr/>
              <a:lstStyle/>
              <a:p>
                <a:r>
                  <a:rPr lang="zh-CN" altLang="en-US">
                    <a:noFill/>
                  </a:rPr>
                  <a:t> </a:t>
                </a:r>
              </a:p>
            </p:txBody>
          </p:sp>
        </mc:Fallback>
      </mc:AlternateContent>
      <p:cxnSp>
        <p:nvCxnSpPr>
          <p:cNvPr id="50" name="直接连接符 49">
            <a:extLst>
              <a:ext uri="{FF2B5EF4-FFF2-40B4-BE49-F238E27FC236}">
                <a16:creationId xmlns:a16="http://schemas.microsoft.com/office/drawing/2014/main" id="{D7B72DF2-02E6-4CC0-8E85-272FB60480A7}"/>
              </a:ext>
            </a:extLst>
          </p:cNvPr>
          <p:cNvCxnSpPr>
            <a:cxnSpLocks/>
          </p:cNvCxnSpPr>
          <p:nvPr/>
        </p:nvCxnSpPr>
        <p:spPr>
          <a:xfrm flipV="1">
            <a:off x="5274362" y="4036662"/>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71A9945A-59A7-4065-9416-4BCABA6C2D41}"/>
                  </a:ext>
                </a:extLst>
              </p:cNvPr>
              <p:cNvSpPr txBox="1"/>
              <p:nvPr/>
            </p:nvSpPr>
            <p:spPr>
              <a:xfrm>
                <a:off x="5274361" y="3756109"/>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51" name="文本框 50">
                <a:extLst>
                  <a:ext uri="{FF2B5EF4-FFF2-40B4-BE49-F238E27FC236}">
                    <a16:creationId xmlns:a16="http://schemas.microsoft.com/office/drawing/2014/main" id="{71A9945A-59A7-4065-9416-4BCABA6C2D41}"/>
                  </a:ext>
                </a:extLst>
              </p:cNvPr>
              <p:cNvSpPr txBox="1">
                <a:spLocks noRot="1" noChangeAspect="1" noMove="1" noResize="1" noEditPoints="1" noAdjustHandles="1" noChangeArrowheads="1" noChangeShapeType="1" noTextEdit="1"/>
              </p:cNvSpPr>
              <p:nvPr/>
            </p:nvSpPr>
            <p:spPr>
              <a:xfrm>
                <a:off x="5274361" y="3756109"/>
                <a:ext cx="1303679" cy="246221"/>
              </a:xfrm>
              <a:prstGeom prst="rect">
                <a:avLst/>
              </a:prstGeom>
              <a:blipFill>
                <a:blip r:embed="rId21"/>
                <a:stretch>
                  <a:fillRect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3B18D5E7-38F9-4B7A-A1CA-90AEA13F12DE}"/>
                  </a:ext>
                </a:extLst>
              </p:cNvPr>
              <p:cNvSpPr txBox="1"/>
              <p:nvPr/>
            </p:nvSpPr>
            <p:spPr>
              <a:xfrm>
                <a:off x="6950757" y="4074627"/>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52" name="文本框 51">
                <a:extLst>
                  <a:ext uri="{FF2B5EF4-FFF2-40B4-BE49-F238E27FC236}">
                    <a16:creationId xmlns:a16="http://schemas.microsoft.com/office/drawing/2014/main" id="{3B18D5E7-38F9-4B7A-A1CA-90AEA13F12DE}"/>
                  </a:ext>
                </a:extLst>
              </p:cNvPr>
              <p:cNvSpPr txBox="1">
                <a:spLocks noRot="1" noChangeAspect="1" noMove="1" noResize="1" noEditPoints="1" noAdjustHandles="1" noChangeArrowheads="1" noChangeShapeType="1" noTextEdit="1"/>
              </p:cNvSpPr>
              <p:nvPr/>
            </p:nvSpPr>
            <p:spPr>
              <a:xfrm>
                <a:off x="6950757" y="4074627"/>
                <a:ext cx="1283800" cy="246221"/>
              </a:xfrm>
              <a:prstGeom prst="rect">
                <a:avLst/>
              </a:prstGeom>
              <a:blipFill>
                <a:blip r:embed="rId22"/>
                <a:stretch>
                  <a:fillRect b="-4878"/>
                </a:stretch>
              </a:blipFill>
            </p:spPr>
            <p:txBody>
              <a:bodyPr/>
              <a:lstStyle/>
              <a:p>
                <a:r>
                  <a:rPr lang="zh-CN" altLang="en-US">
                    <a:noFill/>
                  </a:rPr>
                  <a:t> </a:t>
                </a:r>
              </a:p>
            </p:txBody>
          </p:sp>
        </mc:Fallback>
      </mc:AlternateContent>
      <p:cxnSp>
        <p:nvCxnSpPr>
          <p:cNvPr id="53" name="直接连接符 52">
            <a:extLst>
              <a:ext uri="{FF2B5EF4-FFF2-40B4-BE49-F238E27FC236}">
                <a16:creationId xmlns:a16="http://schemas.microsoft.com/office/drawing/2014/main" id="{DA92705B-687A-495C-ACC5-99F5FE93705C}"/>
              </a:ext>
            </a:extLst>
          </p:cNvPr>
          <p:cNvCxnSpPr>
            <a:cxnSpLocks/>
          </p:cNvCxnSpPr>
          <p:nvPr/>
        </p:nvCxnSpPr>
        <p:spPr>
          <a:xfrm flipV="1">
            <a:off x="6930878" y="4040304"/>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3EC8D46D-ADB1-4852-B7B5-1DF96A35FC2E}"/>
                  </a:ext>
                </a:extLst>
              </p:cNvPr>
              <p:cNvSpPr txBox="1"/>
              <p:nvPr/>
            </p:nvSpPr>
            <p:spPr>
              <a:xfrm>
                <a:off x="6930877" y="3759751"/>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54" name="文本框 53">
                <a:extLst>
                  <a:ext uri="{FF2B5EF4-FFF2-40B4-BE49-F238E27FC236}">
                    <a16:creationId xmlns:a16="http://schemas.microsoft.com/office/drawing/2014/main" id="{3EC8D46D-ADB1-4852-B7B5-1DF96A35FC2E}"/>
                  </a:ext>
                </a:extLst>
              </p:cNvPr>
              <p:cNvSpPr txBox="1">
                <a:spLocks noRot="1" noChangeAspect="1" noMove="1" noResize="1" noEditPoints="1" noAdjustHandles="1" noChangeArrowheads="1" noChangeShapeType="1" noTextEdit="1"/>
              </p:cNvSpPr>
              <p:nvPr/>
            </p:nvSpPr>
            <p:spPr>
              <a:xfrm>
                <a:off x="6930877" y="3759751"/>
                <a:ext cx="1303679" cy="246221"/>
              </a:xfrm>
              <a:prstGeom prst="rect">
                <a:avLst/>
              </a:prstGeom>
              <a:blipFill>
                <a:blip r:embed="rId23"/>
                <a:stretch>
                  <a:fillRect b="-3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05163467-4FDE-4655-87DE-6024FAA5793A}"/>
                  </a:ext>
                </a:extLst>
              </p:cNvPr>
              <p:cNvSpPr txBox="1"/>
              <p:nvPr/>
            </p:nvSpPr>
            <p:spPr>
              <a:xfrm>
                <a:off x="5396943" y="1789567"/>
                <a:ext cx="3140765" cy="830997"/>
              </a:xfrm>
              <a:prstGeom prst="rect">
                <a:avLst/>
              </a:prstGeom>
              <a:solidFill>
                <a:schemeClr val="accent5">
                  <a:lumMod val="20000"/>
                  <a:lumOff val="80000"/>
                </a:schemeClr>
              </a:solidFill>
            </p:spPr>
            <p:txBody>
              <a:bodyPr wrap="square" rtlCol="0">
                <a:spAutoFit/>
              </a:bodyPr>
              <a:lstStyle/>
              <a:p>
                <a:r>
                  <a:rPr lang="zh-CN" altLang="en-US" sz="1600" b="1"/>
                  <a:t>这些规则中，</a:t>
                </a:r>
                <a14:m>
                  <m:oMath xmlns:m="http://schemas.openxmlformats.org/officeDocument/2006/math">
                    <m:r>
                      <a:rPr lang="en-US" altLang="zh-CN" sz="1600" b="1" i="0" smtClean="0">
                        <a:latin typeface="Cambria Math" panose="02040503050406030204" pitchFamily="18" charset="0"/>
                      </a:rPr>
                      <m:t>𝚪</m:t>
                    </m:r>
                  </m:oMath>
                </a14:m>
                <a:r>
                  <a:rPr lang="en-US" altLang="zh-CN" sz="1600" b="1"/>
                  <a:t>, </a:t>
                </a:r>
                <a14:m>
                  <m:oMath xmlns:m="http://schemas.openxmlformats.org/officeDocument/2006/math">
                    <m:r>
                      <a:rPr lang="en-US" altLang="zh-CN" sz="1600" b="1" i="0" smtClean="0">
                        <a:latin typeface="Cambria Math" panose="02040503050406030204" pitchFamily="18" charset="0"/>
                      </a:rPr>
                      <m:t>𝚫</m:t>
                    </m:r>
                  </m:oMath>
                </a14:m>
                <a:r>
                  <a:rPr lang="zh-CN" altLang="en-US" sz="1600" b="1"/>
                  <a:t>是任意公式集，</a:t>
                </a:r>
                <a14:m>
                  <m:oMath xmlns:m="http://schemas.openxmlformats.org/officeDocument/2006/math">
                    <m:r>
                      <a:rPr lang="en-US" altLang="zh-CN" sz="1600" b="1" i="1" smtClean="0">
                        <a:latin typeface="Cambria Math" panose="02040503050406030204" pitchFamily="18" charset="0"/>
                      </a:rPr>
                      <m:t>𝑨</m:t>
                    </m:r>
                    <m:r>
                      <a:rPr lang="en-US" altLang="zh-CN" sz="1600" b="1" i="1" smtClean="0">
                        <a:latin typeface="Cambria Math" panose="02040503050406030204" pitchFamily="18" charset="0"/>
                      </a:rPr>
                      <m:t>, </m:t>
                    </m:r>
                    <m:r>
                      <a:rPr lang="en-US" altLang="zh-CN" sz="1600" b="1" i="1" smtClean="0">
                        <a:latin typeface="Cambria Math" panose="02040503050406030204" pitchFamily="18" charset="0"/>
                      </a:rPr>
                      <m:t>𝑩</m:t>
                    </m:r>
                  </m:oMath>
                </a14:m>
                <a:r>
                  <a:rPr lang="zh-CN" altLang="en-US" sz="1600" b="1"/>
                  <a:t>是任意公式，</a:t>
                </a:r>
                <a14:m>
                  <m:oMath xmlns:m="http://schemas.openxmlformats.org/officeDocument/2006/math">
                    <m:r>
                      <a:rPr lang="en-US" altLang="zh-CN" sz="1600" b="1" i="1" smtClean="0">
                        <a:latin typeface="Cambria Math" panose="02040503050406030204" pitchFamily="18" charset="0"/>
                      </a:rPr>
                      <m:t>𝒙</m:t>
                    </m:r>
                  </m:oMath>
                </a14:m>
                <a:r>
                  <a:rPr lang="zh-CN" altLang="en-US" sz="1600" b="1"/>
                  <a:t>是任意个体变量，</a:t>
                </a:r>
                <a14:m>
                  <m:oMath xmlns:m="http://schemas.openxmlformats.org/officeDocument/2006/math">
                    <m:r>
                      <a:rPr lang="en-US" altLang="zh-CN" sz="1600" b="1" i="1" smtClean="0">
                        <a:latin typeface="Cambria Math" panose="02040503050406030204" pitchFamily="18" charset="0"/>
                      </a:rPr>
                      <m:t>𝒕</m:t>
                    </m:r>
                  </m:oMath>
                </a14:m>
                <a:r>
                  <a:rPr lang="zh-CN" altLang="en-US" sz="1600" b="1"/>
                  <a:t>是项，</a:t>
                </a:r>
                <a14:m>
                  <m:oMath xmlns:m="http://schemas.openxmlformats.org/officeDocument/2006/math">
                    <m:r>
                      <a:rPr lang="en-US" altLang="zh-CN" sz="1600" b="1" i="1" smtClean="0">
                        <a:latin typeface="Cambria Math" panose="02040503050406030204" pitchFamily="18" charset="0"/>
                      </a:rPr>
                      <m:t>𝒂</m:t>
                    </m:r>
                  </m:oMath>
                </a14:m>
                <a:r>
                  <a:rPr lang="zh-CN" altLang="en-US" sz="1600" b="1"/>
                  <a:t>是任意个体常量</a:t>
                </a:r>
              </a:p>
            </p:txBody>
          </p:sp>
        </mc:Choice>
        <mc:Fallback xmlns="">
          <p:sp>
            <p:nvSpPr>
              <p:cNvPr id="55" name="文本框 54">
                <a:extLst>
                  <a:ext uri="{FF2B5EF4-FFF2-40B4-BE49-F238E27FC236}">
                    <a16:creationId xmlns:a16="http://schemas.microsoft.com/office/drawing/2014/main" id="{05163467-4FDE-4655-87DE-6024FAA5793A}"/>
                  </a:ext>
                </a:extLst>
              </p:cNvPr>
              <p:cNvSpPr txBox="1">
                <a:spLocks noRot="1" noChangeAspect="1" noMove="1" noResize="1" noEditPoints="1" noAdjustHandles="1" noChangeArrowheads="1" noChangeShapeType="1" noTextEdit="1"/>
              </p:cNvSpPr>
              <p:nvPr/>
            </p:nvSpPr>
            <p:spPr>
              <a:xfrm>
                <a:off x="5396943" y="1789567"/>
                <a:ext cx="3140765" cy="830997"/>
              </a:xfrm>
              <a:prstGeom prst="rect">
                <a:avLst/>
              </a:prstGeom>
              <a:blipFill>
                <a:blip r:embed="rId24"/>
                <a:stretch>
                  <a:fillRect l="-969" t="-2206" r="-7558" b="-88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7437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0425" y="1086007"/>
            <a:ext cx="4089238" cy="2683427"/>
          </a:xfrm>
          <a:prstGeom prst="rect">
            <a:avLst/>
          </a:prstGeom>
          <a:noFill/>
        </p:spPr>
        <p:txBody>
          <a:bodyPr wrap="square" rtlCol="0">
            <a:spAutoFit/>
          </a:bodyPr>
          <a:lstStyle/>
          <a:p>
            <a:pPr>
              <a:lnSpc>
                <a:spcPct val="250000"/>
              </a:lnSpc>
            </a:pPr>
            <a:r>
              <a:rPr lang="zh-CN" altLang="en-US" sz="2400" b="1">
                <a:solidFill>
                  <a:schemeClr val="bg1">
                    <a:lumMod val="95000"/>
                  </a:schemeClr>
                </a:solidFill>
                <a:latin typeface="仿宋" panose="02010609060101010101" pitchFamily="49" charset="-122"/>
                <a:ea typeface="仿宋" panose="02010609060101010101" pitchFamily="49" charset="-122"/>
              </a:rPr>
              <a:t>一阶逻辑自然推理系统概述</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bg1">
                    <a:lumMod val="95000"/>
                  </a:schemeClr>
                </a:solidFill>
                <a:latin typeface="仿宋" panose="02010609060101010101" pitchFamily="49" charset="-122"/>
                <a:ea typeface="仿宋" panose="02010609060101010101" pitchFamily="49" charset="-122"/>
              </a:rPr>
              <a:t>量词公式的推理规则</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内定理的证明</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468878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量词否定</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3286792-A7CA-4E4F-8FFB-7FCD7D4BE440}"/>
                  </a:ext>
                </a:extLst>
              </p:cNvPr>
              <p:cNvSpPr txBox="1"/>
              <p:nvPr/>
            </p:nvSpPr>
            <p:spPr>
              <a:xfrm>
                <a:off x="630308" y="889306"/>
                <a:ext cx="2270055"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03286792-A7CA-4E4F-8FFB-7FCD7D4BE440}"/>
                  </a:ext>
                </a:extLst>
              </p:cNvPr>
              <p:cNvSpPr txBox="1">
                <a:spLocks noRot="1" noChangeAspect="1" noMove="1" noResize="1" noEditPoints="1" noAdjustHandles="1" noChangeArrowheads="1" noChangeShapeType="1" noTextEdit="1"/>
              </p:cNvSpPr>
              <p:nvPr/>
            </p:nvSpPr>
            <p:spPr>
              <a:xfrm>
                <a:off x="630308" y="889306"/>
                <a:ext cx="2270055" cy="369332"/>
              </a:xfrm>
              <a:prstGeom prst="rect">
                <a:avLst/>
              </a:prstGeom>
              <a:blipFill>
                <a:blip r:embed="rId2"/>
                <a:stretch>
                  <a:fillRect l="-2145"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F1B8F243-0820-4F08-B24D-C6BD5AE9EF81}"/>
                  </a:ext>
                </a:extLst>
              </p:cNvPr>
              <p:cNvGraphicFramePr>
                <a:graphicFrameLocks noGrp="1"/>
              </p:cNvGraphicFramePr>
              <p:nvPr/>
            </p:nvGraphicFramePr>
            <p:xfrm>
              <a:off x="630307" y="1415251"/>
              <a:ext cx="4607322" cy="2595880"/>
            </p:xfrm>
            <a:graphic>
              <a:graphicData uri="http://schemas.openxmlformats.org/drawingml/2006/table">
                <a:tbl>
                  <a:tblPr bandRow="1">
                    <a:tableStyleId>{68D230F3-CF80-4859-8CE7-A43EE81993B5}</a:tableStyleId>
                  </a:tblPr>
                  <a:tblGrid>
                    <a:gridCol w="337881">
                      <a:extLst>
                        <a:ext uri="{9D8B030D-6E8A-4147-A177-3AD203B41FA5}">
                          <a16:colId xmlns:a16="http://schemas.microsoft.com/office/drawing/2014/main" val="918762525"/>
                        </a:ext>
                      </a:extLst>
                    </a:gridCol>
                    <a:gridCol w="1465730">
                      <a:extLst>
                        <a:ext uri="{9D8B030D-6E8A-4147-A177-3AD203B41FA5}">
                          <a16:colId xmlns:a16="http://schemas.microsoft.com/office/drawing/2014/main" val="2719862703"/>
                        </a:ext>
                      </a:extLst>
                    </a:gridCol>
                    <a:gridCol w="262217">
                      <a:extLst>
                        <a:ext uri="{9D8B030D-6E8A-4147-A177-3AD203B41FA5}">
                          <a16:colId xmlns:a16="http://schemas.microsoft.com/office/drawing/2014/main" val="1879101947"/>
                        </a:ext>
                      </a:extLst>
                    </a:gridCol>
                    <a:gridCol w="927847">
                      <a:extLst>
                        <a:ext uri="{9D8B030D-6E8A-4147-A177-3AD203B41FA5}">
                          <a16:colId xmlns:a16="http://schemas.microsoft.com/office/drawing/2014/main" val="2422001383"/>
                        </a:ext>
                      </a:extLst>
                    </a:gridCol>
                    <a:gridCol w="1613647">
                      <a:extLst>
                        <a:ext uri="{9D8B030D-6E8A-4147-A177-3AD203B41FA5}">
                          <a16:colId xmlns:a16="http://schemas.microsoft.com/office/drawing/2014/main" val="335760230"/>
                        </a:ext>
                      </a:extLst>
                    </a:gridCol>
                  </a:tblGrid>
                  <a:tr h="37084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7084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4029824592"/>
                      </a:ext>
                    </a:extLst>
                  </a:tr>
                  <a:tr h="37084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7084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2874351106"/>
                      </a:ext>
                    </a:extLst>
                  </a:tr>
                  <a:tr h="37084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651613783"/>
                      </a:ext>
                    </a:extLst>
                  </a:tr>
                  <a:tr h="370840">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95527168"/>
                      </a:ext>
                    </a:extLst>
                  </a:tr>
                  <a:tr h="370840">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(5),(6)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1047546466"/>
                      </a:ext>
                    </a:extLst>
                  </a:tr>
                </a:tbl>
              </a:graphicData>
            </a:graphic>
          </p:graphicFrame>
        </mc:Choice>
        <mc:Fallback xmlns="">
          <p:graphicFrame>
            <p:nvGraphicFramePr>
              <p:cNvPr id="9" name="表格 8">
                <a:extLst>
                  <a:ext uri="{FF2B5EF4-FFF2-40B4-BE49-F238E27FC236}">
                    <a16:creationId xmlns:a16="http://schemas.microsoft.com/office/drawing/2014/main" id="{F1B8F243-0820-4F08-B24D-C6BD5AE9EF81}"/>
                  </a:ext>
                </a:extLst>
              </p:cNvPr>
              <p:cNvGraphicFramePr>
                <a:graphicFrameLocks noGrp="1"/>
              </p:cNvGraphicFramePr>
              <p:nvPr>
                <p:extLst>
                  <p:ext uri="{D42A27DB-BD31-4B8C-83A1-F6EECF244321}">
                    <p14:modId xmlns:p14="http://schemas.microsoft.com/office/powerpoint/2010/main" val="1373265426"/>
                  </p:ext>
                </p:extLst>
              </p:nvPr>
            </p:nvGraphicFramePr>
            <p:xfrm>
              <a:off x="630307" y="1415251"/>
              <a:ext cx="4607322" cy="2595880"/>
            </p:xfrm>
            <a:graphic>
              <a:graphicData uri="http://schemas.openxmlformats.org/drawingml/2006/table">
                <a:tbl>
                  <a:tblPr bandRow="1">
                    <a:tableStyleId>{68D230F3-CF80-4859-8CE7-A43EE81993B5}</a:tableStyleId>
                  </a:tblPr>
                  <a:tblGrid>
                    <a:gridCol w="337881">
                      <a:extLst>
                        <a:ext uri="{9D8B030D-6E8A-4147-A177-3AD203B41FA5}">
                          <a16:colId xmlns:a16="http://schemas.microsoft.com/office/drawing/2014/main" val="918762525"/>
                        </a:ext>
                      </a:extLst>
                    </a:gridCol>
                    <a:gridCol w="1465730">
                      <a:extLst>
                        <a:ext uri="{9D8B030D-6E8A-4147-A177-3AD203B41FA5}">
                          <a16:colId xmlns:a16="http://schemas.microsoft.com/office/drawing/2014/main" val="2719862703"/>
                        </a:ext>
                      </a:extLst>
                    </a:gridCol>
                    <a:gridCol w="262217">
                      <a:extLst>
                        <a:ext uri="{9D8B030D-6E8A-4147-A177-3AD203B41FA5}">
                          <a16:colId xmlns:a16="http://schemas.microsoft.com/office/drawing/2014/main" val="1879101947"/>
                        </a:ext>
                      </a:extLst>
                    </a:gridCol>
                    <a:gridCol w="927847">
                      <a:extLst>
                        <a:ext uri="{9D8B030D-6E8A-4147-A177-3AD203B41FA5}">
                          <a16:colId xmlns:a16="http://schemas.microsoft.com/office/drawing/2014/main" val="2422001383"/>
                        </a:ext>
                      </a:extLst>
                    </a:gridCol>
                    <a:gridCol w="1613647">
                      <a:extLst>
                        <a:ext uri="{9D8B030D-6E8A-4147-A177-3AD203B41FA5}">
                          <a16:colId xmlns:a16="http://schemas.microsoft.com/office/drawing/2014/main" val="335760230"/>
                        </a:ext>
                      </a:extLst>
                    </a:gridCol>
                  </a:tblGrid>
                  <a:tr h="37084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1639" r="-192500" b="-601639"/>
                          </a:stretch>
                        </a:blipFill>
                      </a:tcPr>
                    </a:tc>
                    <a:tc>
                      <a:txBody>
                        <a:bodyPr/>
                        <a:lstStyle/>
                        <a:p>
                          <a:endParaRPr lang="zh-CN"/>
                        </a:p>
                      </a:txBody>
                      <a:tcPr anchor="ctr">
                        <a:blipFill>
                          <a:blip r:embed="rId3"/>
                          <a:stretch>
                            <a:fillRect l="-688372" t="-1639" r="-974419" b="-601639"/>
                          </a:stretch>
                        </a:blipFill>
                      </a:tcPr>
                    </a:tc>
                    <a:tc>
                      <a:txBody>
                        <a:bodyPr/>
                        <a:lstStyle/>
                        <a:p>
                          <a:endParaRPr lang="zh-CN"/>
                        </a:p>
                      </a:txBody>
                      <a:tcPr anchor="ctr">
                        <a:blipFill>
                          <a:blip r:embed="rId3"/>
                          <a:stretch>
                            <a:fillRect l="-221569" t="-1639" r="-173856" b="-60163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7084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101639" r="-192500" b="-501639"/>
                          </a:stretch>
                        </a:blipFill>
                      </a:tcPr>
                    </a:tc>
                    <a:tc>
                      <a:txBody>
                        <a:bodyPr/>
                        <a:lstStyle/>
                        <a:p>
                          <a:endParaRPr lang="zh-CN"/>
                        </a:p>
                      </a:txBody>
                      <a:tcPr anchor="ctr">
                        <a:blipFill>
                          <a:blip r:embed="rId3"/>
                          <a:stretch>
                            <a:fillRect l="-688372" t="-101639" r="-974419" b="-501639"/>
                          </a:stretch>
                        </a:blipFill>
                      </a:tcPr>
                    </a:tc>
                    <a:tc>
                      <a:txBody>
                        <a:bodyPr/>
                        <a:lstStyle/>
                        <a:p>
                          <a:endParaRPr lang="zh-CN"/>
                        </a:p>
                      </a:txBody>
                      <a:tcPr anchor="ctr">
                        <a:blipFill>
                          <a:blip r:embed="rId3"/>
                          <a:stretch>
                            <a:fillRect l="-221569" t="-101639" r="-173856" b="-501639"/>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4029824592"/>
                      </a:ext>
                    </a:extLst>
                  </a:tr>
                  <a:tr h="37084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201639" r="-192500" b="-401639"/>
                          </a:stretch>
                        </a:blipFill>
                      </a:tcPr>
                    </a:tc>
                    <a:tc>
                      <a:txBody>
                        <a:bodyPr/>
                        <a:lstStyle/>
                        <a:p>
                          <a:endParaRPr lang="zh-CN"/>
                        </a:p>
                      </a:txBody>
                      <a:tcPr anchor="ctr">
                        <a:blipFill>
                          <a:blip r:embed="rId3"/>
                          <a:stretch>
                            <a:fillRect l="-688372" t="-201639" r="-974419" b="-401639"/>
                          </a:stretch>
                        </a:blipFill>
                      </a:tcPr>
                    </a:tc>
                    <a:tc>
                      <a:txBody>
                        <a:bodyPr/>
                        <a:lstStyle/>
                        <a:p>
                          <a:endParaRPr lang="zh-CN"/>
                        </a:p>
                      </a:txBody>
                      <a:tcPr anchor="ctr">
                        <a:blipFill>
                          <a:blip r:embed="rId3"/>
                          <a:stretch>
                            <a:fillRect l="-221569" t="-201639" r="-173856" b="-40163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7084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306667" r="-192500" b="-308333"/>
                          </a:stretch>
                        </a:blipFill>
                      </a:tcPr>
                    </a:tc>
                    <a:tc>
                      <a:txBody>
                        <a:bodyPr/>
                        <a:lstStyle/>
                        <a:p>
                          <a:endParaRPr lang="zh-CN"/>
                        </a:p>
                      </a:txBody>
                      <a:tcPr anchor="ctr">
                        <a:blipFill>
                          <a:blip r:embed="rId3"/>
                          <a:stretch>
                            <a:fillRect l="-688372" t="-306667" r="-974419" b="-308333"/>
                          </a:stretch>
                        </a:blipFill>
                      </a:tcPr>
                    </a:tc>
                    <a:tc>
                      <a:txBody>
                        <a:bodyPr/>
                        <a:lstStyle/>
                        <a:p>
                          <a:endParaRPr lang="zh-CN"/>
                        </a:p>
                      </a:txBody>
                      <a:tcPr anchor="ctr">
                        <a:blipFill>
                          <a:blip r:embed="rId3"/>
                          <a:stretch>
                            <a:fillRect l="-221569" t="-306667" r="-173856" b="-308333"/>
                          </a:stretch>
                        </a:blipFill>
                      </a:tcP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2874351106"/>
                      </a:ext>
                    </a:extLst>
                  </a:tr>
                  <a:tr h="37084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400000" r="-192500" b="-203279"/>
                          </a:stretch>
                        </a:blipFill>
                      </a:tcPr>
                    </a:tc>
                    <a:tc>
                      <a:txBody>
                        <a:bodyPr/>
                        <a:lstStyle/>
                        <a:p>
                          <a:endParaRPr lang="zh-CN"/>
                        </a:p>
                      </a:txBody>
                      <a:tcPr anchor="ctr">
                        <a:blipFill>
                          <a:blip r:embed="rId3"/>
                          <a:stretch>
                            <a:fillRect l="-688372" t="-400000" r="-974419" b="-203279"/>
                          </a:stretch>
                        </a:blipFill>
                      </a:tcPr>
                    </a:tc>
                    <a:tc>
                      <a:txBody>
                        <a:bodyPr/>
                        <a:lstStyle/>
                        <a:p>
                          <a:endParaRPr lang="zh-CN"/>
                        </a:p>
                      </a:txBody>
                      <a:tcPr anchor="ctr">
                        <a:blipFill>
                          <a:blip r:embed="rId3"/>
                          <a:stretch>
                            <a:fillRect l="-221569" t="-400000" r="-173856" b="-203279"/>
                          </a:stretch>
                        </a:blipFill>
                      </a:tcP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651613783"/>
                      </a:ext>
                    </a:extLst>
                  </a:tr>
                  <a:tr h="370840">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500000" r="-192500" b="-103279"/>
                          </a:stretch>
                        </a:blipFill>
                      </a:tcPr>
                    </a:tc>
                    <a:tc>
                      <a:txBody>
                        <a:bodyPr/>
                        <a:lstStyle/>
                        <a:p>
                          <a:endParaRPr lang="zh-CN"/>
                        </a:p>
                      </a:txBody>
                      <a:tcPr anchor="ctr">
                        <a:blipFill>
                          <a:blip r:embed="rId3"/>
                          <a:stretch>
                            <a:fillRect l="-688372" t="-500000" r="-974419" b="-103279"/>
                          </a:stretch>
                        </a:blipFill>
                      </a:tcPr>
                    </a:tc>
                    <a:tc>
                      <a:txBody>
                        <a:bodyPr/>
                        <a:lstStyle/>
                        <a:p>
                          <a:endParaRPr lang="zh-CN"/>
                        </a:p>
                      </a:txBody>
                      <a:tcPr anchor="ctr">
                        <a:blipFill>
                          <a:blip r:embed="rId3"/>
                          <a:stretch>
                            <a:fillRect l="-221569" t="-500000" r="-173856" b="-10327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95527168"/>
                      </a:ext>
                    </a:extLst>
                  </a:tr>
                  <a:tr h="370840">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600000" r="-192500" b="-3279"/>
                          </a:stretch>
                        </a:blipFill>
                      </a:tcPr>
                    </a:tc>
                    <a:tc>
                      <a:txBody>
                        <a:bodyPr/>
                        <a:lstStyle/>
                        <a:p>
                          <a:endParaRPr lang="zh-CN"/>
                        </a:p>
                      </a:txBody>
                      <a:tcPr anchor="ctr">
                        <a:blipFill>
                          <a:blip r:embed="rId3"/>
                          <a:stretch>
                            <a:fillRect l="-688372" t="-600000" r="-974419" b="-3279"/>
                          </a:stretch>
                        </a:blipFill>
                      </a:tcPr>
                    </a:tc>
                    <a:tc>
                      <a:txBody>
                        <a:bodyPr/>
                        <a:lstStyle/>
                        <a:p>
                          <a:endParaRPr lang="zh-CN"/>
                        </a:p>
                      </a:txBody>
                      <a:tcPr anchor="ctr">
                        <a:blipFill>
                          <a:blip r:embed="rId3"/>
                          <a:stretch>
                            <a:fillRect l="-221569" t="-600000" r="-173856" b="-3279"/>
                          </a:stretch>
                        </a:blipFill>
                      </a:tcPr>
                    </a:tc>
                    <a:tc>
                      <a:txBody>
                        <a:bodyPr/>
                        <a:lstStyle/>
                        <a:p>
                          <a:r>
                            <a:rPr lang="en-US" altLang="zh-CN" sz="1200" b="1">
                              <a:solidFill>
                                <a:schemeClr val="accent2">
                                  <a:lumMod val="50000"/>
                                </a:schemeClr>
                              </a:solidFill>
                            </a:rPr>
                            <a:t>// (5),(6)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1047546466"/>
                      </a:ext>
                    </a:extLst>
                  </a:tr>
                </a:tbl>
              </a:graphicData>
            </a:graphic>
          </p:graphicFrame>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6E0C1F9-17D0-4FCA-9E58-7C795758B9F7}"/>
                  </a:ext>
                </a:extLst>
              </p:cNvPr>
              <p:cNvSpPr txBox="1"/>
              <p:nvPr/>
            </p:nvSpPr>
            <p:spPr>
              <a:xfrm>
                <a:off x="630307" y="4115230"/>
                <a:ext cx="4277869" cy="523220"/>
              </a:xfrm>
              <a:prstGeom prst="rect">
                <a:avLst/>
              </a:prstGeom>
              <a:solidFill>
                <a:schemeClr val="accent4">
                  <a:lumMod val="20000"/>
                  <a:lumOff val="80000"/>
                </a:schemeClr>
              </a:solidFill>
            </p:spPr>
            <p:txBody>
              <a:bodyPr wrap="square" rtlCol="0">
                <a:spAutoFit/>
              </a:bodyPr>
              <a:lstStyle/>
              <a:p>
                <a:r>
                  <a:rPr lang="en-US" altLang="zh-CN" sz="1400" b="1">
                    <a:solidFill>
                      <a:schemeClr val="accent2">
                        <a:lumMod val="50000"/>
                      </a:schemeClr>
                    </a:solidFill>
                  </a:rPr>
                  <a:t>(1)</a:t>
                </a:r>
                <a:r>
                  <a:rPr lang="zh-CN" altLang="en-US" sz="1400" b="1">
                    <a:solidFill>
                      <a:schemeClr val="accent2">
                        <a:lumMod val="50000"/>
                      </a:schemeClr>
                    </a:solidFill>
                  </a:rPr>
                  <a:t>到</a:t>
                </a:r>
                <a:r>
                  <a:rPr lang="en-US" altLang="zh-CN" sz="1400" b="1">
                    <a:solidFill>
                      <a:schemeClr val="accent2">
                        <a:lumMod val="50000"/>
                      </a:schemeClr>
                    </a:solidFill>
                  </a:rPr>
                  <a:t>(2)</a:t>
                </a:r>
                <a:r>
                  <a:rPr lang="zh-CN" altLang="en-US" sz="1400" b="1">
                    <a:solidFill>
                      <a:schemeClr val="accent2">
                        <a:lumMod val="50000"/>
                      </a:schemeClr>
                    </a:solidFill>
                  </a:rPr>
                  <a:t>的存在量词引入对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没有任何约束条件，但</a:t>
                </a:r>
                <a:r>
                  <a:rPr lang="en-US" altLang="zh-CN" sz="1400" b="1">
                    <a:solidFill>
                      <a:schemeClr val="accent2">
                        <a:lumMod val="50000"/>
                      </a:schemeClr>
                    </a:solidFill>
                  </a:rPr>
                  <a:t>(4)</a:t>
                </a:r>
                <a:r>
                  <a:rPr lang="zh-CN" altLang="en-US" sz="1400" b="1">
                    <a:solidFill>
                      <a:schemeClr val="accent2">
                        <a:lumMod val="50000"/>
                      </a:schemeClr>
                    </a:solidFill>
                  </a:rPr>
                  <a:t>到</a:t>
                </a:r>
                <a:r>
                  <a:rPr lang="en-US" altLang="zh-CN" sz="1400" b="1">
                    <a:solidFill>
                      <a:schemeClr val="accent2">
                        <a:lumMod val="50000"/>
                      </a:schemeClr>
                    </a:solidFill>
                  </a:rPr>
                  <a:t>(5)</a:t>
                </a:r>
                <a:r>
                  <a:rPr lang="zh-CN" altLang="en-US" sz="1400" b="1">
                    <a:solidFill>
                      <a:schemeClr val="accent2">
                        <a:lumMod val="50000"/>
                      </a:schemeClr>
                    </a:solidFill>
                  </a:rPr>
                  <a:t>的全称量词引入需要前提集不含自由出现的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endParaRPr lang="zh-CN" altLang="en-US" sz="14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C6E0C1F9-17D0-4FCA-9E58-7C795758B9F7}"/>
                  </a:ext>
                </a:extLst>
              </p:cNvPr>
              <p:cNvSpPr txBox="1">
                <a:spLocks noRot="1" noChangeAspect="1" noMove="1" noResize="1" noEditPoints="1" noAdjustHandles="1" noChangeArrowheads="1" noChangeShapeType="1" noTextEdit="1"/>
              </p:cNvSpPr>
              <p:nvPr/>
            </p:nvSpPr>
            <p:spPr>
              <a:xfrm>
                <a:off x="630307" y="4115230"/>
                <a:ext cx="4277869" cy="523220"/>
              </a:xfrm>
              <a:prstGeom prst="rect">
                <a:avLst/>
              </a:prstGeom>
              <a:blipFill>
                <a:blip r:embed="rId4"/>
                <a:stretch>
                  <a:fillRect l="-427" t="-2326" b="-11628"/>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F420D4F8-0DB2-49FF-8784-A056E8AA9EFD}"/>
              </a:ext>
            </a:extLst>
          </p:cNvPr>
          <p:cNvGrpSpPr/>
          <p:nvPr/>
        </p:nvGrpSpPr>
        <p:grpSpPr>
          <a:xfrm>
            <a:off x="6134370" y="716441"/>
            <a:ext cx="2105197" cy="2181240"/>
            <a:chOff x="6207529" y="775855"/>
            <a:chExt cx="2105197" cy="2181240"/>
          </a:xfrm>
        </p:grpSpPr>
        <p:sp>
          <p:nvSpPr>
            <p:cNvPr id="6" name="矩形: 圆角 5">
              <a:extLst>
                <a:ext uri="{FF2B5EF4-FFF2-40B4-BE49-F238E27FC236}">
                  <a16:creationId xmlns:a16="http://schemas.microsoft.com/office/drawing/2014/main" id="{00D4AC96-D17C-40D0-AF7D-485D89A6B0C0}"/>
                </a:ext>
              </a:extLst>
            </p:cNvPr>
            <p:cNvSpPr/>
            <p:nvPr/>
          </p:nvSpPr>
          <p:spPr>
            <a:xfrm>
              <a:off x="6207529" y="775855"/>
              <a:ext cx="2105197" cy="2181240"/>
            </a:xfrm>
            <a:prstGeom prst="roundRect">
              <a:avLst>
                <a:gd name="adj" fmla="val 11131"/>
              </a:avLst>
            </a:prstGeom>
            <a:solidFill>
              <a:schemeClr val="accent3">
                <a:lumMod val="20000"/>
                <a:lumOff val="80000"/>
                <a:alpha val="48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4D9E3C57-4337-4376-9FFF-56BB62EF817F}"/>
                </a:ext>
              </a:extLst>
            </p:cNvPr>
            <p:cNvGrpSpPr/>
            <p:nvPr/>
          </p:nvGrpSpPr>
          <p:grpSpPr>
            <a:xfrm>
              <a:off x="6253249" y="896751"/>
              <a:ext cx="2001982" cy="1931820"/>
              <a:chOff x="6092536" y="981639"/>
              <a:chExt cx="2001982" cy="1931820"/>
            </a:xfrm>
            <a:solidFill>
              <a:schemeClr val="accent5">
                <a:lumMod val="20000"/>
                <a:lumOff val="80000"/>
              </a:schemeClr>
            </a:solidFill>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265468E-E4BC-4A6A-98AE-A9447844ED51}"/>
                      </a:ext>
                    </a:extLst>
                  </p:cNvPr>
                  <p:cNvSpPr txBox="1"/>
                  <p:nvPr/>
                </p:nvSpPr>
                <p:spPr>
                  <a:xfrm>
                    <a:off x="6449291" y="981639"/>
                    <a:ext cx="1219200" cy="184666"/>
                  </a:xfrm>
                  <a:prstGeom prst="rect">
                    <a:avLst/>
                  </a:prstGeom>
                  <a:grp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oMath>
                      </m:oMathPara>
                    </a14:m>
                    <a:endParaRPr lang="zh-CN" altLang="en-US" sz="1200" b="1">
                      <a:solidFill>
                        <a:srgbClr val="002060"/>
                      </a:solidFill>
                    </a:endParaRPr>
                  </a:p>
                </p:txBody>
              </p:sp>
            </mc:Choice>
            <mc:Fallback xmlns="">
              <p:sp>
                <p:nvSpPr>
                  <p:cNvPr id="3" name="文本框 2">
                    <a:extLst>
                      <a:ext uri="{FF2B5EF4-FFF2-40B4-BE49-F238E27FC236}">
                        <a16:creationId xmlns:a16="http://schemas.microsoft.com/office/drawing/2014/main" id="{F265468E-E4BC-4A6A-98AE-A9447844ED51}"/>
                      </a:ext>
                    </a:extLst>
                  </p:cNvPr>
                  <p:cNvSpPr txBox="1">
                    <a:spLocks noRot="1" noChangeAspect="1" noMove="1" noResize="1" noEditPoints="1" noAdjustHandles="1" noChangeArrowheads="1" noChangeShapeType="1" noTextEdit="1"/>
                  </p:cNvSpPr>
                  <p:nvPr/>
                </p:nvSpPr>
                <p:spPr>
                  <a:xfrm>
                    <a:off x="6449291" y="981639"/>
                    <a:ext cx="1219200" cy="184666"/>
                  </a:xfrm>
                  <a:prstGeom prst="rect">
                    <a:avLst/>
                  </a:prstGeom>
                  <a:blipFill>
                    <a:blip r:embed="rId5"/>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6573BFC-8768-420D-94AF-BB329EEA3C74}"/>
                      </a:ext>
                    </a:extLst>
                  </p:cNvPr>
                  <p:cNvSpPr txBox="1"/>
                  <p:nvPr/>
                </p:nvSpPr>
                <p:spPr>
                  <a:xfrm>
                    <a:off x="6264331" y="1415251"/>
                    <a:ext cx="1634837" cy="184666"/>
                  </a:xfrm>
                  <a:prstGeom prst="rect">
                    <a:avLst/>
                  </a:prstGeom>
                  <a:grp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oMath>
                      </m:oMathPara>
                    </a14:m>
                    <a:endParaRPr lang="zh-CN" altLang="en-US" sz="1200" b="1">
                      <a:solidFill>
                        <a:srgbClr val="002060"/>
                      </a:solidFill>
                    </a:endParaRPr>
                  </a:p>
                </p:txBody>
              </p:sp>
            </mc:Choice>
            <mc:Fallback xmlns="">
              <p:sp>
                <p:nvSpPr>
                  <p:cNvPr id="17" name="文本框 16">
                    <a:extLst>
                      <a:ext uri="{FF2B5EF4-FFF2-40B4-BE49-F238E27FC236}">
                        <a16:creationId xmlns:a16="http://schemas.microsoft.com/office/drawing/2014/main" id="{C6573BFC-8768-420D-94AF-BB329EEA3C74}"/>
                      </a:ext>
                    </a:extLst>
                  </p:cNvPr>
                  <p:cNvSpPr txBox="1">
                    <a:spLocks noRot="1" noChangeAspect="1" noMove="1" noResize="1" noEditPoints="1" noAdjustHandles="1" noChangeArrowheads="1" noChangeShapeType="1" noTextEdit="1"/>
                  </p:cNvSpPr>
                  <p:nvPr/>
                </p:nvSpPr>
                <p:spPr>
                  <a:xfrm>
                    <a:off x="6264331" y="1415251"/>
                    <a:ext cx="1634837" cy="184666"/>
                  </a:xfrm>
                  <a:prstGeom prst="rect">
                    <a:avLst/>
                  </a:prstGeom>
                  <a:blipFill>
                    <a:blip r:embed="rId6"/>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A544468-834C-416E-8B12-2468C33D5300}"/>
                      </a:ext>
                    </a:extLst>
                  </p:cNvPr>
                  <p:cNvSpPr txBox="1"/>
                  <p:nvPr/>
                </p:nvSpPr>
                <p:spPr>
                  <a:xfrm>
                    <a:off x="6324600" y="1863515"/>
                    <a:ext cx="1489364" cy="184666"/>
                  </a:xfrm>
                  <a:prstGeom prst="rect">
                    <a:avLst/>
                  </a:prstGeom>
                  <a:grp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oMath>
                      </m:oMathPara>
                    </a14:m>
                    <a:endParaRPr lang="zh-CN" altLang="en-US" sz="1200" b="1">
                      <a:solidFill>
                        <a:srgbClr val="002060"/>
                      </a:solidFill>
                    </a:endParaRPr>
                  </a:p>
                </p:txBody>
              </p:sp>
            </mc:Choice>
            <mc:Fallback xmlns="">
              <p:sp>
                <p:nvSpPr>
                  <p:cNvPr id="18" name="文本框 17">
                    <a:extLst>
                      <a:ext uri="{FF2B5EF4-FFF2-40B4-BE49-F238E27FC236}">
                        <a16:creationId xmlns:a16="http://schemas.microsoft.com/office/drawing/2014/main" id="{0A544468-834C-416E-8B12-2468C33D5300}"/>
                      </a:ext>
                    </a:extLst>
                  </p:cNvPr>
                  <p:cNvSpPr txBox="1">
                    <a:spLocks noRot="1" noChangeAspect="1" noMove="1" noResize="1" noEditPoints="1" noAdjustHandles="1" noChangeArrowheads="1" noChangeShapeType="1" noTextEdit="1"/>
                  </p:cNvSpPr>
                  <p:nvPr/>
                </p:nvSpPr>
                <p:spPr>
                  <a:xfrm>
                    <a:off x="6324600" y="1863515"/>
                    <a:ext cx="1489364" cy="184666"/>
                  </a:xfrm>
                  <a:prstGeom prst="rect">
                    <a:avLst/>
                  </a:prstGeom>
                  <a:blipFill>
                    <a:blip r:embed="rId7"/>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A77D301-1484-4788-A355-F89042D296C1}"/>
                      </a:ext>
                    </a:extLst>
                  </p:cNvPr>
                  <p:cNvSpPr txBox="1"/>
                  <p:nvPr/>
                </p:nvSpPr>
                <p:spPr>
                  <a:xfrm>
                    <a:off x="6092536" y="2283350"/>
                    <a:ext cx="2001982" cy="184666"/>
                  </a:xfrm>
                  <a:prstGeom prst="rect">
                    <a:avLst/>
                  </a:prstGeom>
                  <a:grp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oMath>
                      </m:oMathPara>
                    </a14:m>
                    <a:endParaRPr lang="zh-CN" altLang="en-US" sz="1200" b="1">
                      <a:solidFill>
                        <a:srgbClr val="002060"/>
                      </a:solidFill>
                    </a:endParaRPr>
                  </a:p>
                </p:txBody>
              </p:sp>
            </mc:Choice>
            <mc:Fallback xmlns="">
              <p:sp>
                <p:nvSpPr>
                  <p:cNvPr id="19" name="文本框 18">
                    <a:extLst>
                      <a:ext uri="{FF2B5EF4-FFF2-40B4-BE49-F238E27FC236}">
                        <a16:creationId xmlns:a16="http://schemas.microsoft.com/office/drawing/2014/main" id="{2A77D301-1484-4788-A355-F89042D296C1}"/>
                      </a:ext>
                    </a:extLst>
                  </p:cNvPr>
                  <p:cNvSpPr txBox="1">
                    <a:spLocks noRot="1" noChangeAspect="1" noMove="1" noResize="1" noEditPoints="1" noAdjustHandles="1" noChangeArrowheads="1" noChangeShapeType="1" noTextEdit="1"/>
                  </p:cNvSpPr>
                  <p:nvPr/>
                </p:nvSpPr>
                <p:spPr>
                  <a:xfrm>
                    <a:off x="6092536" y="2283350"/>
                    <a:ext cx="2001982" cy="184666"/>
                  </a:xfrm>
                  <a:prstGeom prst="rect">
                    <a:avLst/>
                  </a:prstGeom>
                  <a:blipFill>
                    <a:blip r:embed="rId8"/>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8127420-837D-4340-AA8F-2D66468C1237}"/>
                      </a:ext>
                    </a:extLst>
                  </p:cNvPr>
                  <p:cNvSpPr txBox="1"/>
                  <p:nvPr/>
                </p:nvSpPr>
                <p:spPr>
                  <a:xfrm>
                    <a:off x="6144491" y="2728793"/>
                    <a:ext cx="1849582" cy="184666"/>
                  </a:xfrm>
                  <a:prstGeom prst="rect">
                    <a:avLst/>
                  </a:prstGeom>
                  <a:grp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oMath>
                      </m:oMathPara>
                    </a14:m>
                    <a:endParaRPr lang="zh-CN" altLang="en-US" sz="1200" b="1">
                      <a:solidFill>
                        <a:srgbClr val="002060"/>
                      </a:solidFill>
                    </a:endParaRPr>
                  </a:p>
                </p:txBody>
              </p:sp>
            </mc:Choice>
            <mc:Fallback xmlns="">
              <p:sp>
                <p:nvSpPr>
                  <p:cNvPr id="20" name="文本框 19">
                    <a:extLst>
                      <a:ext uri="{FF2B5EF4-FFF2-40B4-BE49-F238E27FC236}">
                        <a16:creationId xmlns:a16="http://schemas.microsoft.com/office/drawing/2014/main" id="{D8127420-837D-4340-AA8F-2D66468C1237}"/>
                      </a:ext>
                    </a:extLst>
                  </p:cNvPr>
                  <p:cNvSpPr txBox="1">
                    <a:spLocks noRot="1" noChangeAspect="1" noMove="1" noResize="1" noEditPoints="1" noAdjustHandles="1" noChangeArrowheads="1" noChangeShapeType="1" noTextEdit="1"/>
                  </p:cNvSpPr>
                  <p:nvPr/>
                </p:nvSpPr>
                <p:spPr>
                  <a:xfrm>
                    <a:off x="6144491" y="2728793"/>
                    <a:ext cx="1849582" cy="184666"/>
                  </a:xfrm>
                  <a:prstGeom prst="rect">
                    <a:avLst/>
                  </a:prstGeom>
                  <a:blipFill>
                    <a:blip r:embed="rId9"/>
                    <a:stretch>
                      <a:fillRect b="-6667"/>
                    </a:stretch>
                  </a:blipFill>
                </p:spPr>
                <p:txBody>
                  <a:bodyPr/>
                  <a:lstStyle/>
                  <a:p>
                    <a:r>
                      <a:rPr lang="zh-CN" altLang="en-US">
                        <a:noFill/>
                      </a:rPr>
                      <a:t> </a:t>
                    </a:r>
                  </a:p>
                </p:txBody>
              </p:sp>
            </mc:Fallback>
          </mc:AlternateContent>
          <p:sp>
            <p:nvSpPr>
              <p:cNvPr id="4" name="箭头: 上 3">
                <a:extLst>
                  <a:ext uri="{FF2B5EF4-FFF2-40B4-BE49-F238E27FC236}">
                    <a16:creationId xmlns:a16="http://schemas.microsoft.com/office/drawing/2014/main" id="{5D7B3CF6-2E0F-4F73-87A4-949ACCAC1327}"/>
                  </a:ext>
                </a:extLst>
              </p:cNvPr>
              <p:cNvSpPr/>
              <p:nvPr/>
            </p:nvSpPr>
            <p:spPr>
              <a:xfrm>
                <a:off x="7047808" y="2474782"/>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上 20">
                <a:extLst>
                  <a:ext uri="{FF2B5EF4-FFF2-40B4-BE49-F238E27FC236}">
                    <a16:creationId xmlns:a16="http://schemas.microsoft.com/office/drawing/2014/main" id="{EC58F6F7-943F-477D-9B35-D0E0DCEC3A9B}"/>
                  </a:ext>
                </a:extLst>
              </p:cNvPr>
              <p:cNvSpPr/>
              <p:nvPr/>
            </p:nvSpPr>
            <p:spPr>
              <a:xfrm>
                <a:off x="7047808" y="2048181"/>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 21">
                <a:extLst>
                  <a:ext uri="{FF2B5EF4-FFF2-40B4-BE49-F238E27FC236}">
                    <a16:creationId xmlns:a16="http://schemas.microsoft.com/office/drawing/2014/main" id="{1B3BAB7F-E485-4A88-AEC6-3B375BBD3152}"/>
                  </a:ext>
                </a:extLst>
              </p:cNvPr>
              <p:cNvSpPr/>
              <p:nvPr/>
            </p:nvSpPr>
            <p:spPr>
              <a:xfrm>
                <a:off x="7047808" y="1599917"/>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上 22">
                <a:extLst>
                  <a:ext uri="{FF2B5EF4-FFF2-40B4-BE49-F238E27FC236}">
                    <a16:creationId xmlns:a16="http://schemas.microsoft.com/office/drawing/2014/main" id="{35A1499C-F9C6-404B-BD04-24DD97622CA3}"/>
                  </a:ext>
                </a:extLst>
              </p:cNvPr>
              <p:cNvSpPr/>
              <p:nvPr/>
            </p:nvSpPr>
            <p:spPr>
              <a:xfrm>
                <a:off x="7036031" y="1148626"/>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 name="组合 6">
            <a:extLst>
              <a:ext uri="{FF2B5EF4-FFF2-40B4-BE49-F238E27FC236}">
                <a16:creationId xmlns:a16="http://schemas.microsoft.com/office/drawing/2014/main" id="{4B1572B5-4363-4A1D-B3D2-2E8AD68FBD13}"/>
              </a:ext>
            </a:extLst>
          </p:cNvPr>
          <p:cNvGrpSpPr/>
          <p:nvPr/>
        </p:nvGrpSpPr>
        <p:grpSpPr>
          <a:xfrm>
            <a:off x="6412154" y="3051163"/>
            <a:ext cx="1520536" cy="1674235"/>
            <a:chOff x="6539345" y="3124082"/>
            <a:chExt cx="1520536" cy="1674235"/>
          </a:xfrm>
        </p:grpSpPr>
        <p:sp>
          <p:nvSpPr>
            <p:cNvPr id="34" name="矩形: 圆角 33">
              <a:extLst>
                <a:ext uri="{FF2B5EF4-FFF2-40B4-BE49-F238E27FC236}">
                  <a16:creationId xmlns:a16="http://schemas.microsoft.com/office/drawing/2014/main" id="{5E51198D-0D3A-40A3-BA01-B36897E99D3E}"/>
                </a:ext>
              </a:extLst>
            </p:cNvPr>
            <p:cNvSpPr/>
            <p:nvPr/>
          </p:nvSpPr>
          <p:spPr>
            <a:xfrm>
              <a:off x="6539345" y="3124082"/>
              <a:ext cx="1520536" cy="1674235"/>
            </a:xfrm>
            <a:prstGeom prst="roundRect">
              <a:avLst>
                <a:gd name="adj" fmla="val 11131"/>
              </a:avLst>
            </a:prstGeom>
            <a:solidFill>
              <a:schemeClr val="accent3">
                <a:lumMod val="20000"/>
                <a:lumOff val="80000"/>
                <a:alpha val="48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E15886A5-A108-4827-9AAF-46CDC37DB7A3}"/>
                </a:ext>
              </a:extLst>
            </p:cNvPr>
            <p:cNvGrpSpPr/>
            <p:nvPr/>
          </p:nvGrpSpPr>
          <p:grpSpPr>
            <a:xfrm>
              <a:off x="6638750" y="3220693"/>
              <a:ext cx="1297481" cy="1510090"/>
              <a:chOff x="6420541" y="981639"/>
              <a:chExt cx="1297481" cy="1510090"/>
            </a:xfrm>
          </p:grpSpPr>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794DACA-B327-4DFD-AD91-66EAE306FA17}"/>
                      </a:ext>
                    </a:extLst>
                  </p:cNvPr>
                  <p:cNvSpPr txBox="1"/>
                  <p:nvPr/>
                </p:nvSpPr>
                <p:spPr>
                  <a:xfrm>
                    <a:off x="6449291" y="981639"/>
                    <a:ext cx="1219200" cy="184666"/>
                  </a:xfrm>
                  <a:prstGeom prst="rect">
                    <a:avLst/>
                  </a:prstGeom>
                  <a:solidFill>
                    <a:schemeClr val="accent5">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oMath>
                      </m:oMathPara>
                    </a14:m>
                    <a:endParaRPr lang="zh-CN" altLang="en-US" sz="1200" b="1">
                      <a:solidFill>
                        <a:srgbClr val="002060"/>
                      </a:solidFill>
                    </a:endParaRPr>
                  </a:p>
                </p:txBody>
              </p:sp>
            </mc:Choice>
            <mc:Fallback xmlns="">
              <p:sp>
                <p:nvSpPr>
                  <p:cNvPr id="25" name="文本框 24">
                    <a:extLst>
                      <a:ext uri="{FF2B5EF4-FFF2-40B4-BE49-F238E27FC236}">
                        <a16:creationId xmlns:a16="http://schemas.microsoft.com/office/drawing/2014/main" id="{2794DACA-B327-4DFD-AD91-66EAE306FA17}"/>
                      </a:ext>
                    </a:extLst>
                  </p:cNvPr>
                  <p:cNvSpPr txBox="1">
                    <a:spLocks noRot="1" noChangeAspect="1" noMove="1" noResize="1" noEditPoints="1" noAdjustHandles="1" noChangeArrowheads="1" noChangeShapeType="1" noTextEdit="1"/>
                  </p:cNvSpPr>
                  <p:nvPr/>
                </p:nvSpPr>
                <p:spPr>
                  <a:xfrm>
                    <a:off x="6449291" y="981639"/>
                    <a:ext cx="1219200" cy="184666"/>
                  </a:xfrm>
                  <a:prstGeom prst="rect">
                    <a:avLst/>
                  </a:prstGeom>
                  <a:blipFill>
                    <a:blip r:embed="rId5"/>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15B7AC4-13DB-417C-A227-1E769A57FAC8}"/>
                      </a:ext>
                    </a:extLst>
                  </p:cNvPr>
                  <p:cNvSpPr txBox="1"/>
                  <p:nvPr/>
                </p:nvSpPr>
                <p:spPr>
                  <a:xfrm>
                    <a:off x="6554930" y="1415251"/>
                    <a:ext cx="1007919" cy="184666"/>
                  </a:xfrm>
                  <a:prstGeom prst="rect">
                    <a:avLst/>
                  </a:prstGeom>
                  <a:solidFill>
                    <a:schemeClr val="accent5">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oMath>
                      </m:oMathPara>
                    </a14:m>
                    <a:endParaRPr lang="zh-CN" altLang="en-US" sz="1200" b="1">
                      <a:solidFill>
                        <a:srgbClr val="002060"/>
                      </a:solidFill>
                    </a:endParaRPr>
                  </a:p>
                </p:txBody>
              </p:sp>
            </mc:Choice>
            <mc:Fallback xmlns="">
              <p:sp>
                <p:nvSpPr>
                  <p:cNvPr id="26" name="文本框 25">
                    <a:extLst>
                      <a:ext uri="{FF2B5EF4-FFF2-40B4-BE49-F238E27FC236}">
                        <a16:creationId xmlns:a16="http://schemas.microsoft.com/office/drawing/2014/main" id="{215B7AC4-13DB-417C-A227-1E769A57FAC8}"/>
                      </a:ext>
                    </a:extLst>
                  </p:cNvPr>
                  <p:cNvSpPr txBox="1">
                    <a:spLocks noRot="1" noChangeAspect="1" noMove="1" noResize="1" noEditPoints="1" noAdjustHandles="1" noChangeArrowheads="1" noChangeShapeType="1" noTextEdit="1"/>
                  </p:cNvSpPr>
                  <p:nvPr/>
                </p:nvSpPr>
                <p:spPr>
                  <a:xfrm>
                    <a:off x="6554930" y="1415251"/>
                    <a:ext cx="1007919" cy="184666"/>
                  </a:xfrm>
                  <a:prstGeom prst="rect">
                    <a:avLst/>
                  </a:prstGeom>
                  <a:blipFill>
                    <a:blip r:embed="rId10"/>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40163C96-D88A-40E0-8D0A-7422286274D5}"/>
                      </a:ext>
                    </a:extLst>
                  </p:cNvPr>
                  <p:cNvSpPr txBox="1"/>
                  <p:nvPr/>
                </p:nvSpPr>
                <p:spPr>
                  <a:xfrm>
                    <a:off x="6420541" y="1865026"/>
                    <a:ext cx="1297481" cy="184666"/>
                  </a:xfrm>
                  <a:prstGeom prst="rect">
                    <a:avLst/>
                  </a:prstGeom>
                  <a:solidFill>
                    <a:schemeClr val="accent5">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oMath>
                      </m:oMathPara>
                    </a14:m>
                    <a:endParaRPr lang="zh-CN" altLang="en-US" sz="1200" b="1">
                      <a:solidFill>
                        <a:srgbClr val="002060"/>
                      </a:solidFill>
                    </a:endParaRPr>
                  </a:p>
                </p:txBody>
              </p:sp>
            </mc:Choice>
            <mc:Fallback xmlns="">
              <p:sp>
                <p:nvSpPr>
                  <p:cNvPr id="27" name="文本框 26">
                    <a:extLst>
                      <a:ext uri="{FF2B5EF4-FFF2-40B4-BE49-F238E27FC236}">
                        <a16:creationId xmlns:a16="http://schemas.microsoft.com/office/drawing/2014/main" id="{40163C96-D88A-40E0-8D0A-7422286274D5}"/>
                      </a:ext>
                    </a:extLst>
                  </p:cNvPr>
                  <p:cNvSpPr txBox="1">
                    <a:spLocks noRot="1" noChangeAspect="1" noMove="1" noResize="1" noEditPoints="1" noAdjustHandles="1" noChangeArrowheads="1" noChangeShapeType="1" noTextEdit="1"/>
                  </p:cNvSpPr>
                  <p:nvPr/>
                </p:nvSpPr>
                <p:spPr>
                  <a:xfrm>
                    <a:off x="6420541" y="1865026"/>
                    <a:ext cx="1297481" cy="184666"/>
                  </a:xfrm>
                  <a:prstGeom prst="rect">
                    <a:avLst/>
                  </a:prstGeom>
                  <a:blipFill>
                    <a:blip r:embed="rId11"/>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D8CD95CC-802B-4C34-AF24-CC7707BDBF3B}"/>
                      </a:ext>
                    </a:extLst>
                  </p:cNvPr>
                  <p:cNvSpPr txBox="1"/>
                  <p:nvPr/>
                </p:nvSpPr>
                <p:spPr>
                  <a:xfrm>
                    <a:off x="6516483" y="2307063"/>
                    <a:ext cx="1105598" cy="184666"/>
                  </a:xfrm>
                  <a:prstGeom prst="rect">
                    <a:avLst/>
                  </a:prstGeom>
                  <a:solidFill>
                    <a:schemeClr val="accent5">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oMath>
                      </m:oMathPara>
                    </a14:m>
                    <a:endParaRPr lang="zh-CN" altLang="en-US" sz="1200" b="1">
                      <a:solidFill>
                        <a:srgbClr val="002060"/>
                      </a:solidFill>
                    </a:endParaRPr>
                  </a:p>
                </p:txBody>
              </p:sp>
            </mc:Choice>
            <mc:Fallback xmlns="">
              <p:sp>
                <p:nvSpPr>
                  <p:cNvPr id="28" name="文本框 27">
                    <a:extLst>
                      <a:ext uri="{FF2B5EF4-FFF2-40B4-BE49-F238E27FC236}">
                        <a16:creationId xmlns:a16="http://schemas.microsoft.com/office/drawing/2014/main" id="{D8CD95CC-802B-4C34-AF24-CC7707BDBF3B}"/>
                      </a:ext>
                    </a:extLst>
                  </p:cNvPr>
                  <p:cNvSpPr txBox="1">
                    <a:spLocks noRot="1" noChangeAspect="1" noMove="1" noResize="1" noEditPoints="1" noAdjustHandles="1" noChangeArrowheads="1" noChangeShapeType="1" noTextEdit="1"/>
                  </p:cNvSpPr>
                  <p:nvPr/>
                </p:nvSpPr>
                <p:spPr>
                  <a:xfrm>
                    <a:off x="6516483" y="2307063"/>
                    <a:ext cx="1105598" cy="184666"/>
                  </a:xfrm>
                  <a:prstGeom prst="rect">
                    <a:avLst/>
                  </a:prstGeom>
                  <a:blipFill>
                    <a:blip r:embed="rId12"/>
                    <a:stretch>
                      <a:fillRect b="-6667"/>
                    </a:stretch>
                  </a:blipFill>
                </p:spPr>
                <p:txBody>
                  <a:bodyPr/>
                  <a:lstStyle/>
                  <a:p>
                    <a:r>
                      <a:rPr lang="zh-CN" altLang="en-US">
                        <a:noFill/>
                      </a:rPr>
                      <a:t> </a:t>
                    </a:r>
                  </a:p>
                </p:txBody>
              </p:sp>
            </mc:Fallback>
          </mc:AlternateContent>
          <p:sp>
            <p:nvSpPr>
              <p:cNvPr id="31" name="箭头: 上 30">
                <a:extLst>
                  <a:ext uri="{FF2B5EF4-FFF2-40B4-BE49-F238E27FC236}">
                    <a16:creationId xmlns:a16="http://schemas.microsoft.com/office/drawing/2014/main" id="{B0EBE88E-AFF6-4DA4-B102-94E110B7C23F}"/>
                  </a:ext>
                </a:extLst>
              </p:cNvPr>
              <p:cNvSpPr/>
              <p:nvPr/>
            </p:nvSpPr>
            <p:spPr>
              <a:xfrm>
                <a:off x="7047808" y="2048181"/>
                <a:ext cx="45719" cy="2588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上 31">
                <a:extLst>
                  <a:ext uri="{FF2B5EF4-FFF2-40B4-BE49-F238E27FC236}">
                    <a16:creationId xmlns:a16="http://schemas.microsoft.com/office/drawing/2014/main" id="{A2163228-3473-4C8F-9C7D-C9E7AA8DF85E}"/>
                  </a:ext>
                </a:extLst>
              </p:cNvPr>
              <p:cNvSpPr/>
              <p:nvPr/>
            </p:nvSpPr>
            <p:spPr>
              <a:xfrm>
                <a:off x="7047808" y="1599917"/>
                <a:ext cx="45719" cy="2588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上 32">
                <a:extLst>
                  <a:ext uri="{FF2B5EF4-FFF2-40B4-BE49-F238E27FC236}">
                    <a16:creationId xmlns:a16="http://schemas.microsoft.com/office/drawing/2014/main" id="{8110647C-76D5-4830-9A72-C6FBAAED82C0}"/>
                  </a:ext>
                </a:extLst>
              </p:cNvPr>
              <p:cNvSpPr/>
              <p:nvPr/>
            </p:nvSpPr>
            <p:spPr>
              <a:xfrm>
                <a:off x="7036031" y="1148626"/>
                <a:ext cx="45719" cy="2588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5" name="文本框 34">
            <a:extLst>
              <a:ext uri="{FF2B5EF4-FFF2-40B4-BE49-F238E27FC236}">
                <a16:creationId xmlns:a16="http://schemas.microsoft.com/office/drawing/2014/main" id="{3785F77C-A667-4DA3-A2E8-BA29C43F4111}"/>
              </a:ext>
            </a:extLst>
          </p:cNvPr>
          <p:cNvSpPr txBox="1"/>
          <p:nvPr/>
        </p:nvSpPr>
        <p:spPr>
          <a:xfrm>
            <a:off x="5037363" y="889306"/>
            <a:ext cx="1058758"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证明思路</a:t>
            </a:r>
          </a:p>
        </p:txBody>
      </p:sp>
      <p:sp>
        <p:nvSpPr>
          <p:cNvPr id="36" name="文本框 35">
            <a:extLst>
              <a:ext uri="{FF2B5EF4-FFF2-40B4-BE49-F238E27FC236}">
                <a16:creationId xmlns:a16="http://schemas.microsoft.com/office/drawing/2014/main" id="{AA7990D7-4D88-4039-9548-1430FC42CDF3}"/>
              </a:ext>
            </a:extLst>
          </p:cNvPr>
          <p:cNvSpPr txBox="1"/>
          <p:nvPr/>
        </p:nvSpPr>
        <p:spPr>
          <a:xfrm>
            <a:off x="5401054" y="3186072"/>
            <a:ext cx="961954" cy="954107"/>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一个错误的证明思路，哪里有错误？</a:t>
            </a:r>
          </a:p>
        </p:txBody>
      </p:sp>
    </p:spTree>
    <p:extLst>
      <p:ext uri="{BB962C8B-B14F-4D97-AF65-F5344CB8AC3E}">
        <p14:creationId xmlns:p14="http://schemas.microsoft.com/office/powerpoint/2010/main" val="214347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量词否定</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3286792-A7CA-4E4F-8FFB-7FCD7D4BE440}"/>
                  </a:ext>
                </a:extLst>
              </p:cNvPr>
              <p:cNvSpPr txBox="1"/>
              <p:nvPr/>
            </p:nvSpPr>
            <p:spPr>
              <a:xfrm>
                <a:off x="630308" y="889306"/>
                <a:ext cx="2284342"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𝒙𝑨</m:t>
                    </m:r>
                  </m:oMath>
                </a14:m>
                <a:endParaRPr lang="zh-CN" altLang="en-US"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03286792-A7CA-4E4F-8FFB-7FCD7D4BE440}"/>
                  </a:ext>
                </a:extLst>
              </p:cNvPr>
              <p:cNvSpPr txBox="1">
                <a:spLocks noRot="1" noChangeAspect="1" noMove="1" noResize="1" noEditPoints="1" noAdjustHandles="1" noChangeArrowheads="1" noChangeShapeType="1" noTextEdit="1"/>
              </p:cNvSpPr>
              <p:nvPr/>
            </p:nvSpPr>
            <p:spPr>
              <a:xfrm>
                <a:off x="630308" y="889306"/>
                <a:ext cx="2284342" cy="369332"/>
              </a:xfrm>
              <a:prstGeom prst="rect">
                <a:avLst/>
              </a:prstGeom>
              <a:blipFill>
                <a:blip r:embed="rId2"/>
                <a:stretch>
                  <a:fillRect l="-2133"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F1B8F243-0820-4F08-B24D-C6BD5AE9EF81}"/>
                  </a:ext>
                </a:extLst>
              </p:cNvPr>
              <p:cNvGraphicFramePr>
                <a:graphicFrameLocks noGrp="1"/>
              </p:cNvGraphicFramePr>
              <p:nvPr>
                <p:extLst>
                  <p:ext uri="{D42A27DB-BD31-4B8C-83A1-F6EECF244321}">
                    <p14:modId xmlns:p14="http://schemas.microsoft.com/office/powerpoint/2010/main" val="4086946280"/>
                  </p:ext>
                </p:extLst>
              </p:nvPr>
            </p:nvGraphicFramePr>
            <p:xfrm>
              <a:off x="636942" y="1565173"/>
              <a:ext cx="4607322" cy="1854200"/>
            </p:xfrm>
            <a:graphic>
              <a:graphicData uri="http://schemas.openxmlformats.org/drawingml/2006/table">
                <a:tbl>
                  <a:tblPr bandRow="1">
                    <a:tableStyleId>{68D230F3-CF80-4859-8CE7-A43EE81993B5}</a:tableStyleId>
                  </a:tblPr>
                  <a:tblGrid>
                    <a:gridCol w="337881">
                      <a:extLst>
                        <a:ext uri="{9D8B030D-6E8A-4147-A177-3AD203B41FA5}">
                          <a16:colId xmlns:a16="http://schemas.microsoft.com/office/drawing/2014/main" val="918762525"/>
                        </a:ext>
                      </a:extLst>
                    </a:gridCol>
                    <a:gridCol w="1465730">
                      <a:extLst>
                        <a:ext uri="{9D8B030D-6E8A-4147-A177-3AD203B41FA5}">
                          <a16:colId xmlns:a16="http://schemas.microsoft.com/office/drawing/2014/main" val="2719862703"/>
                        </a:ext>
                      </a:extLst>
                    </a:gridCol>
                    <a:gridCol w="262217">
                      <a:extLst>
                        <a:ext uri="{9D8B030D-6E8A-4147-A177-3AD203B41FA5}">
                          <a16:colId xmlns:a16="http://schemas.microsoft.com/office/drawing/2014/main" val="1879101947"/>
                        </a:ext>
                      </a:extLst>
                    </a:gridCol>
                    <a:gridCol w="927847">
                      <a:extLst>
                        <a:ext uri="{9D8B030D-6E8A-4147-A177-3AD203B41FA5}">
                          <a16:colId xmlns:a16="http://schemas.microsoft.com/office/drawing/2014/main" val="2422001383"/>
                        </a:ext>
                      </a:extLst>
                    </a:gridCol>
                    <a:gridCol w="1613647">
                      <a:extLst>
                        <a:ext uri="{9D8B030D-6E8A-4147-A177-3AD203B41FA5}">
                          <a16:colId xmlns:a16="http://schemas.microsoft.com/office/drawing/2014/main" val="335760230"/>
                        </a:ext>
                      </a:extLst>
                    </a:gridCol>
                  </a:tblGrid>
                  <a:tr h="37084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7084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37084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7084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2874351106"/>
                      </a:ext>
                    </a:extLst>
                  </a:tr>
                  <a:tr h="37084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651613783"/>
                      </a:ext>
                    </a:extLst>
                  </a:tr>
                </a:tbl>
              </a:graphicData>
            </a:graphic>
          </p:graphicFrame>
        </mc:Choice>
        <mc:Fallback xmlns="">
          <p:graphicFrame>
            <p:nvGraphicFramePr>
              <p:cNvPr id="9" name="表格 8">
                <a:extLst>
                  <a:ext uri="{FF2B5EF4-FFF2-40B4-BE49-F238E27FC236}">
                    <a16:creationId xmlns:a16="http://schemas.microsoft.com/office/drawing/2014/main" id="{F1B8F243-0820-4F08-B24D-C6BD5AE9EF81}"/>
                  </a:ext>
                </a:extLst>
              </p:cNvPr>
              <p:cNvGraphicFramePr>
                <a:graphicFrameLocks noGrp="1"/>
              </p:cNvGraphicFramePr>
              <p:nvPr>
                <p:extLst>
                  <p:ext uri="{D42A27DB-BD31-4B8C-83A1-F6EECF244321}">
                    <p14:modId xmlns:p14="http://schemas.microsoft.com/office/powerpoint/2010/main" val="4086946280"/>
                  </p:ext>
                </p:extLst>
              </p:nvPr>
            </p:nvGraphicFramePr>
            <p:xfrm>
              <a:off x="636942" y="1565173"/>
              <a:ext cx="4607322" cy="1854200"/>
            </p:xfrm>
            <a:graphic>
              <a:graphicData uri="http://schemas.openxmlformats.org/drawingml/2006/table">
                <a:tbl>
                  <a:tblPr bandRow="1">
                    <a:tableStyleId>{68D230F3-CF80-4859-8CE7-A43EE81993B5}</a:tableStyleId>
                  </a:tblPr>
                  <a:tblGrid>
                    <a:gridCol w="337881">
                      <a:extLst>
                        <a:ext uri="{9D8B030D-6E8A-4147-A177-3AD203B41FA5}">
                          <a16:colId xmlns:a16="http://schemas.microsoft.com/office/drawing/2014/main" val="918762525"/>
                        </a:ext>
                      </a:extLst>
                    </a:gridCol>
                    <a:gridCol w="1465730">
                      <a:extLst>
                        <a:ext uri="{9D8B030D-6E8A-4147-A177-3AD203B41FA5}">
                          <a16:colId xmlns:a16="http://schemas.microsoft.com/office/drawing/2014/main" val="2719862703"/>
                        </a:ext>
                      </a:extLst>
                    </a:gridCol>
                    <a:gridCol w="262217">
                      <a:extLst>
                        <a:ext uri="{9D8B030D-6E8A-4147-A177-3AD203B41FA5}">
                          <a16:colId xmlns:a16="http://schemas.microsoft.com/office/drawing/2014/main" val="1879101947"/>
                        </a:ext>
                      </a:extLst>
                    </a:gridCol>
                    <a:gridCol w="927847">
                      <a:extLst>
                        <a:ext uri="{9D8B030D-6E8A-4147-A177-3AD203B41FA5}">
                          <a16:colId xmlns:a16="http://schemas.microsoft.com/office/drawing/2014/main" val="2422001383"/>
                        </a:ext>
                      </a:extLst>
                    </a:gridCol>
                    <a:gridCol w="1613647">
                      <a:extLst>
                        <a:ext uri="{9D8B030D-6E8A-4147-A177-3AD203B41FA5}">
                          <a16:colId xmlns:a16="http://schemas.microsoft.com/office/drawing/2014/main" val="335760230"/>
                        </a:ext>
                      </a:extLst>
                    </a:gridCol>
                  </a:tblGrid>
                  <a:tr h="37084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1639" r="-192500" b="-401639"/>
                          </a:stretch>
                        </a:blipFill>
                      </a:tcPr>
                    </a:tc>
                    <a:tc>
                      <a:txBody>
                        <a:bodyPr/>
                        <a:lstStyle/>
                        <a:p>
                          <a:endParaRPr lang="zh-CN"/>
                        </a:p>
                      </a:txBody>
                      <a:tcPr anchor="ctr">
                        <a:blipFill>
                          <a:blip r:embed="rId3"/>
                          <a:stretch>
                            <a:fillRect l="-688372" t="-1639" r="-974419" b="-401639"/>
                          </a:stretch>
                        </a:blipFill>
                      </a:tcPr>
                    </a:tc>
                    <a:tc>
                      <a:txBody>
                        <a:bodyPr/>
                        <a:lstStyle/>
                        <a:p>
                          <a:endParaRPr lang="zh-CN"/>
                        </a:p>
                      </a:txBody>
                      <a:tcPr anchor="ctr">
                        <a:blipFill>
                          <a:blip r:embed="rId3"/>
                          <a:stretch>
                            <a:fillRect l="-221569" t="-1639" r="-173856" b="-40163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7084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101639" r="-192500" b="-301639"/>
                          </a:stretch>
                        </a:blipFill>
                      </a:tcPr>
                    </a:tc>
                    <a:tc>
                      <a:txBody>
                        <a:bodyPr/>
                        <a:lstStyle/>
                        <a:p>
                          <a:endParaRPr lang="zh-CN"/>
                        </a:p>
                      </a:txBody>
                      <a:tcPr anchor="ctr">
                        <a:blipFill>
                          <a:blip r:embed="rId3"/>
                          <a:stretch>
                            <a:fillRect l="-688372" t="-101639" r="-974419" b="-301639"/>
                          </a:stretch>
                        </a:blipFill>
                      </a:tcPr>
                    </a:tc>
                    <a:tc>
                      <a:txBody>
                        <a:bodyPr/>
                        <a:lstStyle/>
                        <a:p>
                          <a:endParaRPr lang="zh-CN"/>
                        </a:p>
                      </a:txBody>
                      <a:tcPr anchor="ctr">
                        <a:blipFill>
                          <a:blip r:embed="rId3"/>
                          <a:stretch>
                            <a:fillRect l="-221569" t="-101639" r="-173856" b="-301639"/>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37084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201639" r="-192500" b="-201639"/>
                          </a:stretch>
                        </a:blipFill>
                      </a:tcPr>
                    </a:tc>
                    <a:tc>
                      <a:txBody>
                        <a:bodyPr/>
                        <a:lstStyle/>
                        <a:p>
                          <a:endParaRPr lang="zh-CN"/>
                        </a:p>
                      </a:txBody>
                      <a:tcPr anchor="ctr">
                        <a:blipFill>
                          <a:blip r:embed="rId3"/>
                          <a:stretch>
                            <a:fillRect l="-688372" t="-201639" r="-974419" b="-201639"/>
                          </a:stretch>
                        </a:blipFill>
                      </a:tcPr>
                    </a:tc>
                    <a:tc>
                      <a:txBody>
                        <a:bodyPr/>
                        <a:lstStyle/>
                        <a:p>
                          <a:endParaRPr lang="zh-CN"/>
                        </a:p>
                      </a:txBody>
                      <a:tcPr anchor="ctr">
                        <a:blipFill>
                          <a:blip r:embed="rId3"/>
                          <a:stretch>
                            <a:fillRect l="-221569" t="-201639" r="-173856" b="-20163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7084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301639" r="-192500" b="-101639"/>
                          </a:stretch>
                        </a:blipFill>
                      </a:tcPr>
                    </a:tc>
                    <a:tc>
                      <a:txBody>
                        <a:bodyPr/>
                        <a:lstStyle/>
                        <a:p>
                          <a:endParaRPr lang="zh-CN"/>
                        </a:p>
                      </a:txBody>
                      <a:tcPr anchor="ctr">
                        <a:blipFill>
                          <a:blip r:embed="rId3"/>
                          <a:stretch>
                            <a:fillRect l="-688372" t="-301639" r="-974419" b="-101639"/>
                          </a:stretch>
                        </a:blipFill>
                      </a:tcPr>
                    </a:tc>
                    <a:tc>
                      <a:txBody>
                        <a:bodyPr/>
                        <a:lstStyle/>
                        <a:p>
                          <a:endParaRPr lang="zh-CN"/>
                        </a:p>
                      </a:txBody>
                      <a:tcPr anchor="ctr">
                        <a:blipFill>
                          <a:blip r:embed="rId3"/>
                          <a:stretch>
                            <a:fillRect l="-221569" t="-301639" r="-173856" b="-101639"/>
                          </a:stretch>
                        </a:blipFill>
                      </a:tcP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2874351106"/>
                      </a:ext>
                    </a:extLst>
                  </a:tr>
                  <a:tr h="37084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401639" r="-192500" b="-1639"/>
                          </a:stretch>
                        </a:blipFill>
                      </a:tcPr>
                    </a:tc>
                    <a:tc>
                      <a:txBody>
                        <a:bodyPr/>
                        <a:lstStyle/>
                        <a:p>
                          <a:endParaRPr lang="zh-CN"/>
                        </a:p>
                      </a:txBody>
                      <a:tcPr anchor="ctr">
                        <a:blipFill>
                          <a:blip r:embed="rId3"/>
                          <a:stretch>
                            <a:fillRect l="-688372" t="-401639" r="-974419" b="-1639"/>
                          </a:stretch>
                        </a:blipFill>
                      </a:tcPr>
                    </a:tc>
                    <a:tc>
                      <a:txBody>
                        <a:bodyPr/>
                        <a:lstStyle/>
                        <a:p>
                          <a:endParaRPr lang="zh-CN"/>
                        </a:p>
                      </a:txBody>
                      <a:tcPr anchor="ctr">
                        <a:blipFill>
                          <a:blip r:embed="rId3"/>
                          <a:stretch>
                            <a:fillRect l="-221569" t="-401639" r="-173856" b="-1639"/>
                          </a:stretch>
                        </a:blipFill>
                      </a:tcP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651613783"/>
                      </a:ext>
                    </a:extLst>
                  </a:tr>
                </a:tbl>
              </a:graphicData>
            </a:graphic>
          </p:graphicFrame>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6E0C1F9-17D0-4FCA-9E58-7C795758B9F7}"/>
                  </a:ext>
                </a:extLst>
              </p:cNvPr>
              <p:cNvSpPr txBox="1"/>
              <p:nvPr/>
            </p:nvSpPr>
            <p:spPr>
              <a:xfrm>
                <a:off x="636942" y="3802297"/>
                <a:ext cx="4277869" cy="523220"/>
              </a:xfrm>
              <a:prstGeom prst="rect">
                <a:avLst/>
              </a:prstGeom>
              <a:solidFill>
                <a:schemeClr val="accent4">
                  <a:lumMod val="20000"/>
                  <a:lumOff val="80000"/>
                </a:schemeClr>
              </a:solidFill>
            </p:spPr>
            <p:txBody>
              <a:bodyPr wrap="square" rtlCol="0">
                <a:spAutoFit/>
              </a:bodyPr>
              <a:lstStyle/>
              <a:p>
                <a:r>
                  <a:rPr lang="en-US" altLang="zh-CN" sz="1400" b="1">
                    <a:solidFill>
                      <a:schemeClr val="accent2">
                        <a:lumMod val="50000"/>
                      </a:schemeClr>
                    </a:solidFill>
                  </a:rPr>
                  <a:t>(1)</a:t>
                </a:r>
                <a:r>
                  <a:rPr lang="zh-CN" altLang="en-US" sz="1400" b="1">
                    <a:solidFill>
                      <a:schemeClr val="accent2">
                        <a:lumMod val="50000"/>
                      </a:schemeClr>
                    </a:solidFill>
                  </a:rPr>
                  <a:t>到</a:t>
                </a:r>
                <a:r>
                  <a:rPr lang="en-US" altLang="zh-CN" sz="1400" b="1">
                    <a:solidFill>
                      <a:schemeClr val="accent2">
                        <a:lumMod val="50000"/>
                      </a:schemeClr>
                    </a:solidFill>
                  </a:rPr>
                  <a:t>(2)</a:t>
                </a:r>
                <a:r>
                  <a:rPr lang="zh-CN" altLang="en-US" sz="1400" b="1">
                    <a:solidFill>
                      <a:schemeClr val="accent2">
                        <a:lumMod val="50000"/>
                      </a:schemeClr>
                    </a:solidFill>
                  </a:rPr>
                  <a:t>的全称量词消除对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没有任何约束条件，但</a:t>
                </a:r>
                <a:r>
                  <a:rPr lang="en-US" altLang="zh-CN" sz="1400" b="1">
                    <a:solidFill>
                      <a:schemeClr val="accent2">
                        <a:lumMod val="50000"/>
                      </a:schemeClr>
                    </a:solidFill>
                  </a:rPr>
                  <a:t>(4)</a:t>
                </a:r>
                <a:r>
                  <a:rPr lang="zh-CN" altLang="en-US" sz="1400" b="1">
                    <a:solidFill>
                      <a:schemeClr val="accent2">
                        <a:lumMod val="50000"/>
                      </a:schemeClr>
                    </a:solidFill>
                  </a:rPr>
                  <a:t>到</a:t>
                </a:r>
                <a:r>
                  <a:rPr lang="en-US" altLang="zh-CN" sz="1400" b="1">
                    <a:solidFill>
                      <a:schemeClr val="accent2">
                        <a:lumMod val="50000"/>
                      </a:schemeClr>
                    </a:solidFill>
                  </a:rPr>
                  <a:t>(5)</a:t>
                </a:r>
                <a:r>
                  <a:rPr lang="zh-CN" altLang="en-US" sz="1400" b="1">
                    <a:solidFill>
                      <a:schemeClr val="accent2">
                        <a:lumMod val="50000"/>
                      </a:schemeClr>
                    </a:solidFill>
                  </a:rPr>
                  <a:t>的存在量词消除需要结论公式不含自由出现的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endParaRPr lang="zh-CN" altLang="en-US" sz="14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C6E0C1F9-17D0-4FCA-9E58-7C795758B9F7}"/>
                  </a:ext>
                </a:extLst>
              </p:cNvPr>
              <p:cNvSpPr txBox="1">
                <a:spLocks noRot="1" noChangeAspect="1" noMove="1" noResize="1" noEditPoints="1" noAdjustHandles="1" noChangeArrowheads="1" noChangeShapeType="1" noTextEdit="1"/>
              </p:cNvSpPr>
              <p:nvPr/>
            </p:nvSpPr>
            <p:spPr>
              <a:xfrm>
                <a:off x="636942" y="3802297"/>
                <a:ext cx="4277869" cy="523220"/>
              </a:xfrm>
              <a:prstGeom prst="rect">
                <a:avLst/>
              </a:prstGeom>
              <a:blipFill>
                <a:blip r:embed="rId4"/>
                <a:stretch>
                  <a:fillRect l="-427" t="-2326" b="-10465"/>
                </a:stretch>
              </a:blipFill>
            </p:spPr>
            <p:txBody>
              <a:bodyPr/>
              <a:lstStyle/>
              <a:p>
                <a:r>
                  <a:rPr lang="zh-CN" altLang="en-US">
                    <a:noFill/>
                  </a:rPr>
                  <a:t> </a:t>
                </a:r>
              </a:p>
            </p:txBody>
          </p:sp>
        </mc:Fallback>
      </mc:AlternateContent>
      <p:sp>
        <p:nvSpPr>
          <p:cNvPr id="35" name="文本框 34">
            <a:extLst>
              <a:ext uri="{FF2B5EF4-FFF2-40B4-BE49-F238E27FC236}">
                <a16:creationId xmlns:a16="http://schemas.microsoft.com/office/drawing/2014/main" id="{3785F77C-A667-4DA3-A2E8-BA29C43F4111}"/>
              </a:ext>
            </a:extLst>
          </p:cNvPr>
          <p:cNvSpPr txBox="1"/>
          <p:nvPr/>
        </p:nvSpPr>
        <p:spPr>
          <a:xfrm>
            <a:off x="6553683" y="3725353"/>
            <a:ext cx="1058758"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证明思路</a:t>
            </a:r>
          </a:p>
        </p:txBody>
      </p:sp>
      <p:grpSp>
        <p:nvGrpSpPr>
          <p:cNvPr id="29" name="组合 28">
            <a:extLst>
              <a:ext uri="{FF2B5EF4-FFF2-40B4-BE49-F238E27FC236}">
                <a16:creationId xmlns:a16="http://schemas.microsoft.com/office/drawing/2014/main" id="{70CAD617-DA5D-47E5-A6C9-B7D6B3CF6A21}"/>
              </a:ext>
            </a:extLst>
          </p:cNvPr>
          <p:cNvGrpSpPr/>
          <p:nvPr/>
        </p:nvGrpSpPr>
        <p:grpSpPr>
          <a:xfrm>
            <a:off x="5672138" y="1197235"/>
            <a:ext cx="2886075" cy="2181240"/>
            <a:chOff x="5867400" y="721203"/>
            <a:chExt cx="2886075" cy="2181240"/>
          </a:xfrm>
        </p:grpSpPr>
        <p:grpSp>
          <p:nvGrpSpPr>
            <p:cNvPr id="10" name="组合 9">
              <a:extLst>
                <a:ext uri="{FF2B5EF4-FFF2-40B4-BE49-F238E27FC236}">
                  <a16:creationId xmlns:a16="http://schemas.microsoft.com/office/drawing/2014/main" id="{F420D4F8-0DB2-49FF-8784-A056E8AA9EFD}"/>
                </a:ext>
              </a:extLst>
            </p:cNvPr>
            <p:cNvGrpSpPr/>
            <p:nvPr/>
          </p:nvGrpSpPr>
          <p:grpSpPr>
            <a:xfrm>
              <a:off x="5867400" y="721203"/>
              <a:ext cx="2886075" cy="2181240"/>
              <a:chOff x="5887601" y="775855"/>
              <a:chExt cx="2886075" cy="2181240"/>
            </a:xfrm>
          </p:grpSpPr>
          <p:sp>
            <p:nvSpPr>
              <p:cNvPr id="6" name="矩形: 圆角 5">
                <a:extLst>
                  <a:ext uri="{FF2B5EF4-FFF2-40B4-BE49-F238E27FC236}">
                    <a16:creationId xmlns:a16="http://schemas.microsoft.com/office/drawing/2014/main" id="{00D4AC96-D17C-40D0-AF7D-485D89A6B0C0}"/>
                  </a:ext>
                </a:extLst>
              </p:cNvPr>
              <p:cNvSpPr/>
              <p:nvPr/>
            </p:nvSpPr>
            <p:spPr>
              <a:xfrm>
                <a:off x="5887601" y="775855"/>
                <a:ext cx="2886075" cy="2181240"/>
              </a:xfrm>
              <a:prstGeom prst="roundRect">
                <a:avLst>
                  <a:gd name="adj" fmla="val 11131"/>
                </a:avLst>
              </a:prstGeom>
              <a:solidFill>
                <a:schemeClr val="accent3">
                  <a:lumMod val="20000"/>
                  <a:lumOff val="80000"/>
                  <a:alpha val="48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4D9E3C57-4337-4376-9FFF-56BB62EF817F}"/>
                  </a:ext>
                </a:extLst>
              </p:cNvPr>
              <p:cNvGrpSpPr/>
              <p:nvPr/>
            </p:nvGrpSpPr>
            <p:grpSpPr>
              <a:xfrm>
                <a:off x="5948568" y="896751"/>
                <a:ext cx="2757729" cy="1936640"/>
                <a:chOff x="5787855" y="981639"/>
                <a:chExt cx="2757729" cy="1936640"/>
              </a:xfrm>
              <a:solidFill>
                <a:schemeClr val="accent5">
                  <a:lumMod val="20000"/>
                  <a:lumOff val="80000"/>
                </a:schemeClr>
              </a:solidFill>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265468E-E4BC-4A6A-98AE-A9447844ED51}"/>
                        </a:ext>
                      </a:extLst>
                    </p:cNvPr>
                    <p:cNvSpPr txBox="1"/>
                    <p:nvPr/>
                  </p:nvSpPr>
                  <p:spPr>
                    <a:xfrm>
                      <a:off x="6449291" y="981639"/>
                      <a:ext cx="1219200" cy="184666"/>
                    </a:xfrm>
                    <a:prstGeom prst="rect">
                      <a:avLst/>
                    </a:prstGeom>
                    <a:grp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oMath>
                        </m:oMathPara>
                      </a14:m>
                      <a:endParaRPr lang="zh-CN" altLang="en-US" sz="1200" b="1">
                        <a:solidFill>
                          <a:srgbClr val="002060"/>
                        </a:solidFill>
                      </a:endParaRPr>
                    </a:p>
                  </p:txBody>
                </p:sp>
              </mc:Choice>
              <mc:Fallback xmlns="">
                <p:sp>
                  <p:nvSpPr>
                    <p:cNvPr id="3" name="文本框 2">
                      <a:extLst>
                        <a:ext uri="{FF2B5EF4-FFF2-40B4-BE49-F238E27FC236}">
                          <a16:creationId xmlns:a16="http://schemas.microsoft.com/office/drawing/2014/main" id="{F265468E-E4BC-4A6A-98AE-A9447844ED51}"/>
                        </a:ext>
                      </a:extLst>
                    </p:cNvPr>
                    <p:cNvSpPr txBox="1">
                      <a:spLocks noRot="1" noChangeAspect="1" noMove="1" noResize="1" noEditPoints="1" noAdjustHandles="1" noChangeArrowheads="1" noChangeShapeType="1" noTextEdit="1"/>
                    </p:cNvSpPr>
                    <p:nvPr/>
                  </p:nvSpPr>
                  <p:spPr>
                    <a:xfrm>
                      <a:off x="6449291" y="981639"/>
                      <a:ext cx="1219200" cy="184666"/>
                    </a:xfrm>
                    <a:prstGeom prst="rect">
                      <a:avLst/>
                    </a:prstGeom>
                    <a:blipFill>
                      <a:blip r:embed="rId5"/>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6573BFC-8768-420D-94AF-BB329EEA3C74}"/>
                        </a:ext>
                      </a:extLst>
                    </p:cNvPr>
                    <p:cNvSpPr txBox="1"/>
                    <p:nvPr/>
                  </p:nvSpPr>
                  <p:spPr>
                    <a:xfrm>
                      <a:off x="6409804" y="1415251"/>
                      <a:ext cx="1456017" cy="184666"/>
                    </a:xfrm>
                    <a:prstGeom prst="rect">
                      <a:avLst/>
                    </a:prstGeom>
                    <a:grpFill/>
                  </p:spPr>
                  <p:txBody>
                    <a:bodyPr wrap="square" tIns="0" bIns="0" rtlCol="0">
                      <a:spAutoFit/>
                    </a:bodyPr>
                    <a:lstStyle/>
                    <a:p>
                      <a:pPr algn="ctr"/>
                      <a14:m>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 ∀</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oMath>
                      </a14:m>
                      <a:r>
                        <a:rPr lang="zh-CN" altLang="en-US" sz="1200" b="1">
                          <a:solidFill>
                            <a:srgbClr val="002060"/>
                          </a:solidFill>
                        </a:rPr>
                        <a:t>矛盾</a:t>
                      </a:r>
                    </a:p>
                  </p:txBody>
                </p:sp>
              </mc:Choice>
              <mc:Fallback xmlns="">
                <p:sp>
                  <p:nvSpPr>
                    <p:cNvPr id="17" name="文本框 16">
                      <a:extLst>
                        <a:ext uri="{FF2B5EF4-FFF2-40B4-BE49-F238E27FC236}">
                          <a16:creationId xmlns:a16="http://schemas.microsoft.com/office/drawing/2014/main" id="{C6573BFC-8768-420D-94AF-BB329EEA3C74}"/>
                        </a:ext>
                      </a:extLst>
                    </p:cNvPr>
                    <p:cNvSpPr txBox="1">
                      <a:spLocks noRot="1" noChangeAspect="1" noMove="1" noResize="1" noEditPoints="1" noAdjustHandles="1" noChangeArrowheads="1" noChangeShapeType="1" noTextEdit="1"/>
                    </p:cNvSpPr>
                    <p:nvPr/>
                  </p:nvSpPr>
                  <p:spPr>
                    <a:xfrm>
                      <a:off x="6409804" y="1415251"/>
                      <a:ext cx="1456017" cy="184666"/>
                    </a:xfrm>
                    <a:prstGeom prst="rect">
                      <a:avLst/>
                    </a:prstGeom>
                    <a:blipFill>
                      <a:blip r:embed="rId6"/>
                      <a:stretch>
                        <a:fillRect t="-25806"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A544468-834C-416E-8B12-2468C33D5300}"/>
                        </a:ext>
                      </a:extLst>
                    </p:cNvPr>
                    <p:cNvSpPr txBox="1"/>
                    <p:nvPr/>
                  </p:nvSpPr>
                  <p:spPr>
                    <a:xfrm>
                      <a:off x="6324600" y="1863515"/>
                      <a:ext cx="1489364" cy="184666"/>
                    </a:xfrm>
                    <a:prstGeom prst="rect">
                      <a:avLst/>
                    </a:prstGeom>
                    <a:grpFill/>
                  </p:spPr>
                  <p:txBody>
                    <a:bodyPr wrap="square" tIns="0" bIns="0" rtlCol="0">
                      <a:spAutoFit/>
                    </a:bodyPr>
                    <a:lstStyle/>
                    <a:p>
                      <a:pPr algn="ctr"/>
                      <a14:m>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oMath>
                      </a14:m>
                      <a:r>
                        <a:rPr lang="zh-CN" altLang="en-US" sz="1200" b="1">
                          <a:solidFill>
                            <a:srgbClr val="002060"/>
                          </a:solidFill>
                        </a:rPr>
                        <a:t>矛盾</a:t>
                      </a:r>
                    </a:p>
                  </p:txBody>
                </p:sp>
              </mc:Choice>
              <mc:Fallback xmlns="">
                <p:sp>
                  <p:nvSpPr>
                    <p:cNvPr id="18" name="文本框 17">
                      <a:extLst>
                        <a:ext uri="{FF2B5EF4-FFF2-40B4-BE49-F238E27FC236}">
                          <a16:creationId xmlns:a16="http://schemas.microsoft.com/office/drawing/2014/main" id="{0A544468-834C-416E-8B12-2468C33D5300}"/>
                        </a:ext>
                      </a:extLst>
                    </p:cNvPr>
                    <p:cNvSpPr txBox="1">
                      <a:spLocks noRot="1" noChangeAspect="1" noMove="1" noResize="1" noEditPoints="1" noAdjustHandles="1" noChangeArrowheads="1" noChangeShapeType="1" noTextEdit="1"/>
                    </p:cNvSpPr>
                    <p:nvPr/>
                  </p:nvSpPr>
                  <p:spPr>
                    <a:xfrm>
                      <a:off x="6324600" y="1863515"/>
                      <a:ext cx="1489364" cy="184666"/>
                    </a:xfrm>
                    <a:prstGeom prst="rect">
                      <a:avLst/>
                    </a:prstGeom>
                    <a:blipFill>
                      <a:blip r:embed="rId7"/>
                      <a:stretch>
                        <a:fillRect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A77D301-1484-4788-A355-F89042D296C1}"/>
                        </a:ext>
                      </a:extLst>
                    </p:cNvPr>
                    <p:cNvSpPr txBox="1"/>
                    <p:nvPr/>
                  </p:nvSpPr>
                  <p:spPr>
                    <a:xfrm>
                      <a:off x="5787855" y="2283275"/>
                      <a:ext cx="1154160" cy="184666"/>
                    </a:xfrm>
                    <a:prstGeom prst="rect">
                      <a:avLst/>
                    </a:prstGeom>
                    <a:grp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oMath>
                        </m:oMathPara>
                      </a14:m>
                      <a:endParaRPr lang="zh-CN" altLang="en-US" sz="1200" b="1">
                        <a:solidFill>
                          <a:srgbClr val="002060"/>
                        </a:solidFill>
                      </a:endParaRPr>
                    </a:p>
                  </p:txBody>
                </p:sp>
              </mc:Choice>
              <mc:Fallback xmlns="">
                <p:sp>
                  <p:nvSpPr>
                    <p:cNvPr id="19" name="文本框 18">
                      <a:extLst>
                        <a:ext uri="{FF2B5EF4-FFF2-40B4-BE49-F238E27FC236}">
                          <a16:creationId xmlns:a16="http://schemas.microsoft.com/office/drawing/2014/main" id="{2A77D301-1484-4788-A355-F89042D296C1}"/>
                        </a:ext>
                      </a:extLst>
                    </p:cNvPr>
                    <p:cNvSpPr txBox="1">
                      <a:spLocks noRot="1" noChangeAspect="1" noMove="1" noResize="1" noEditPoints="1" noAdjustHandles="1" noChangeArrowheads="1" noChangeShapeType="1" noTextEdit="1"/>
                    </p:cNvSpPr>
                    <p:nvPr/>
                  </p:nvSpPr>
                  <p:spPr>
                    <a:xfrm>
                      <a:off x="5787855" y="2283275"/>
                      <a:ext cx="1154160" cy="184666"/>
                    </a:xfrm>
                    <a:prstGeom prst="rect">
                      <a:avLst/>
                    </a:prstGeom>
                    <a:blipFill>
                      <a:blip r:embed="rId8"/>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8127420-837D-4340-AA8F-2D66468C1237}"/>
                        </a:ext>
                      </a:extLst>
                    </p:cNvPr>
                    <p:cNvSpPr txBox="1"/>
                    <p:nvPr/>
                  </p:nvSpPr>
                  <p:spPr>
                    <a:xfrm>
                      <a:off x="7324720" y="2733613"/>
                      <a:ext cx="1220864" cy="184666"/>
                    </a:xfrm>
                    <a:prstGeom prst="rect">
                      <a:avLst/>
                    </a:prstGeom>
                    <a:grp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oMath>
                        </m:oMathPara>
                      </a14:m>
                      <a:endParaRPr lang="zh-CN" altLang="en-US" sz="1200" b="1">
                        <a:solidFill>
                          <a:srgbClr val="002060"/>
                        </a:solidFill>
                      </a:endParaRPr>
                    </a:p>
                  </p:txBody>
                </p:sp>
              </mc:Choice>
              <mc:Fallback xmlns="">
                <p:sp>
                  <p:nvSpPr>
                    <p:cNvPr id="20" name="文本框 19">
                      <a:extLst>
                        <a:ext uri="{FF2B5EF4-FFF2-40B4-BE49-F238E27FC236}">
                          <a16:creationId xmlns:a16="http://schemas.microsoft.com/office/drawing/2014/main" id="{D8127420-837D-4340-AA8F-2D66468C1237}"/>
                        </a:ext>
                      </a:extLst>
                    </p:cNvPr>
                    <p:cNvSpPr txBox="1">
                      <a:spLocks noRot="1" noChangeAspect="1" noMove="1" noResize="1" noEditPoints="1" noAdjustHandles="1" noChangeArrowheads="1" noChangeShapeType="1" noTextEdit="1"/>
                    </p:cNvSpPr>
                    <p:nvPr/>
                  </p:nvSpPr>
                  <p:spPr>
                    <a:xfrm>
                      <a:off x="7324720" y="2733613"/>
                      <a:ext cx="1220864" cy="184666"/>
                    </a:xfrm>
                    <a:prstGeom prst="rect">
                      <a:avLst/>
                    </a:prstGeom>
                    <a:blipFill>
                      <a:blip r:embed="rId9"/>
                      <a:stretch>
                        <a:fillRect b="-6667"/>
                      </a:stretch>
                    </a:blipFill>
                  </p:spPr>
                  <p:txBody>
                    <a:bodyPr/>
                    <a:lstStyle/>
                    <a:p>
                      <a:r>
                        <a:rPr lang="zh-CN" altLang="en-US">
                          <a:noFill/>
                        </a:rPr>
                        <a:t> </a:t>
                      </a:r>
                    </a:p>
                  </p:txBody>
                </p:sp>
              </mc:Fallback>
            </mc:AlternateContent>
            <p:sp>
              <p:nvSpPr>
                <p:cNvPr id="4" name="箭头: 上 3">
                  <a:extLst>
                    <a:ext uri="{FF2B5EF4-FFF2-40B4-BE49-F238E27FC236}">
                      <a16:creationId xmlns:a16="http://schemas.microsoft.com/office/drawing/2014/main" id="{5D7B3CF6-2E0F-4F73-87A4-949ACCAC1327}"/>
                    </a:ext>
                  </a:extLst>
                </p:cNvPr>
                <p:cNvSpPr/>
                <p:nvPr/>
              </p:nvSpPr>
              <p:spPr>
                <a:xfrm rot="18344153">
                  <a:off x="7554323" y="2026366"/>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上 20">
                  <a:extLst>
                    <a:ext uri="{FF2B5EF4-FFF2-40B4-BE49-F238E27FC236}">
                      <a16:creationId xmlns:a16="http://schemas.microsoft.com/office/drawing/2014/main" id="{EC58F6F7-943F-477D-9B35-D0E0DCEC3A9B}"/>
                    </a:ext>
                  </a:extLst>
                </p:cNvPr>
                <p:cNvSpPr/>
                <p:nvPr/>
              </p:nvSpPr>
              <p:spPr>
                <a:xfrm rot="2959640">
                  <a:off x="6617687" y="2026936"/>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 21">
                  <a:extLst>
                    <a:ext uri="{FF2B5EF4-FFF2-40B4-BE49-F238E27FC236}">
                      <a16:creationId xmlns:a16="http://schemas.microsoft.com/office/drawing/2014/main" id="{1B3BAB7F-E485-4A88-AEC6-3B375BBD3152}"/>
                    </a:ext>
                  </a:extLst>
                </p:cNvPr>
                <p:cNvSpPr/>
                <p:nvPr/>
              </p:nvSpPr>
              <p:spPr>
                <a:xfrm>
                  <a:off x="7047808" y="1599917"/>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上 22">
                  <a:extLst>
                    <a:ext uri="{FF2B5EF4-FFF2-40B4-BE49-F238E27FC236}">
                      <a16:creationId xmlns:a16="http://schemas.microsoft.com/office/drawing/2014/main" id="{35A1499C-F9C6-404B-BD04-24DD97622CA3}"/>
                    </a:ext>
                  </a:extLst>
                </p:cNvPr>
                <p:cNvSpPr/>
                <p:nvPr/>
              </p:nvSpPr>
              <p:spPr>
                <a:xfrm>
                  <a:off x="7036031" y="1148626"/>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7D723FCB-DCF7-4DEB-BDE5-AC8CF657022E}"/>
                    </a:ext>
                  </a:extLst>
                </p:cNvPr>
                <p:cNvSpPr txBox="1"/>
                <p:nvPr/>
              </p:nvSpPr>
              <p:spPr>
                <a:xfrm>
                  <a:off x="7498584" y="2137798"/>
                  <a:ext cx="1154160" cy="184666"/>
                </a:xfrm>
                <a:prstGeom prst="rect">
                  <a:avLst/>
                </a:prstGeom>
                <a:solidFill>
                  <a:schemeClr val="accent5">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oMath>
                    </m:oMathPara>
                  </a14:m>
                  <a:endParaRPr lang="zh-CN" altLang="en-US" sz="1200" b="1">
                    <a:solidFill>
                      <a:srgbClr val="002060"/>
                    </a:solidFill>
                  </a:endParaRPr>
                </a:p>
              </p:txBody>
            </p:sp>
          </mc:Choice>
          <mc:Fallback xmlns="">
            <p:sp>
              <p:nvSpPr>
                <p:cNvPr id="37" name="文本框 36">
                  <a:extLst>
                    <a:ext uri="{FF2B5EF4-FFF2-40B4-BE49-F238E27FC236}">
                      <a16:creationId xmlns:a16="http://schemas.microsoft.com/office/drawing/2014/main" id="{7D723FCB-DCF7-4DEB-BDE5-AC8CF657022E}"/>
                    </a:ext>
                  </a:extLst>
                </p:cNvPr>
                <p:cNvSpPr txBox="1">
                  <a:spLocks noRot="1" noChangeAspect="1" noMove="1" noResize="1" noEditPoints="1" noAdjustHandles="1" noChangeArrowheads="1" noChangeShapeType="1" noTextEdit="1"/>
                </p:cNvSpPr>
                <p:nvPr/>
              </p:nvSpPr>
              <p:spPr>
                <a:xfrm>
                  <a:off x="7498584" y="2137798"/>
                  <a:ext cx="1154160" cy="184666"/>
                </a:xfrm>
                <a:prstGeom prst="rect">
                  <a:avLst/>
                </a:prstGeom>
                <a:blipFill>
                  <a:blip r:embed="rId10"/>
                  <a:stretch>
                    <a:fillRect b="-6667"/>
                  </a:stretch>
                </a:blipFill>
              </p:spPr>
              <p:txBody>
                <a:bodyPr/>
                <a:lstStyle/>
                <a:p>
                  <a:r>
                    <a:rPr lang="zh-CN" altLang="en-US">
                      <a:noFill/>
                    </a:rPr>
                    <a:t> </a:t>
                  </a:r>
                </a:p>
              </p:txBody>
            </p:sp>
          </mc:Fallback>
        </mc:AlternateContent>
        <p:sp>
          <p:nvSpPr>
            <p:cNvPr id="39" name="箭头: 上 38">
              <a:extLst>
                <a:ext uri="{FF2B5EF4-FFF2-40B4-BE49-F238E27FC236}">
                  <a16:creationId xmlns:a16="http://schemas.microsoft.com/office/drawing/2014/main" id="{ACD5074B-5072-43A6-A413-AB08FFB51B99}"/>
                </a:ext>
              </a:extLst>
            </p:cNvPr>
            <p:cNvSpPr/>
            <p:nvPr/>
          </p:nvSpPr>
          <p:spPr>
            <a:xfrm>
              <a:off x="8060210" y="2327569"/>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6163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量词否定</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27</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3286792-A7CA-4E4F-8FFB-7FCD7D4BE440}"/>
                  </a:ext>
                </a:extLst>
              </p:cNvPr>
              <p:cNvSpPr txBox="1"/>
              <p:nvPr/>
            </p:nvSpPr>
            <p:spPr>
              <a:xfrm>
                <a:off x="630308" y="889306"/>
                <a:ext cx="2284342"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03286792-A7CA-4E4F-8FFB-7FCD7D4BE440}"/>
                  </a:ext>
                </a:extLst>
              </p:cNvPr>
              <p:cNvSpPr txBox="1">
                <a:spLocks noRot="1" noChangeAspect="1" noMove="1" noResize="1" noEditPoints="1" noAdjustHandles="1" noChangeArrowheads="1" noChangeShapeType="1" noTextEdit="1"/>
              </p:cNvSpPr>
              <p:nvPr/>
            </p:nvSpPr>
            <p:spPr>
              <a:xfrm>
                <a:off x="630308" y="889306"/>
                <a:ext cx="2284342" cy="369332"/>
              </a:xfrm>
              <a:prstGeom prst="rect">
                <a:avLst/>
              </a:prstGeom>
              <a:blipFill>
                <a:blip r:embed="rId2"/>
                <a:stretch>
                  <a:fillRect l="-2133"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F1B8F243-0820-4F08-B24D-C6BD5AE9EF81}"/>
                  </a:ext>
                </a:extLst>
              </p:cNvPr>
              <p:cNvGraphicFramePr>
                <a:graphicFrameLocks noGrp="1"/>
              </p:cNvGraphicFramePr>
              <p:nvPr>
                <p:extLst>
                  <p:ext uri="{D42A27DB-BD31-4B8C-83A1-F6EECF244321}">
                    <p14:modId xmlns:p14="http://schemas.microsoft.com/office/powerpoint/2010/main" val="3141746010"/>
                  </p:ext>
                </p:extLst>
              </p:nvPr>
            </p:nvGraphicFramePr>
            <p:xfrm>
              <a:off x="636942" y="1565173"/>
              <a:ext cx="4607322" cy="1854200"/>
            </p:xfrm>
            <a:graphic>
              <a:graphicData uri="http://schemas.openxmlformats.org/drawingml/2006/table">
                <a:tbl>
                  <a:tblPr bandRow="1">
                    <a:tableStyleId>{68D230F3-CF80-4859-8CE7-A43EE81993B5}</a:tableStyleId>
                  </a:tblPr>
                  <a:tblGrid>
                    <a:gridCol w="337881">
                      <a:extLst>
                        <a:ext uri="{9D8B030D-6E8A-4147-A177-3AD203B41FA5}">
                          <a16:colId xmlns:a16="http://schemas.microsoft.com/office/drawing/2014/main" val="918762525"/>
                        </a:ext>
                      </a:extLst>
                    </a:gridCol>
                    <a:gridCol w="1465730">
                      <a:extLst>
                        <a:ext uri="{9D8B030D-6E8A-4147-A177-3AD203B41FA5}">
                          <a16:colId xmlns:a16="http://schemas.microsoft.com/office/drawing/2014/main" val="2719862703"/>
                        </a:ext>
                      </a:extLst>
                    </a:gridCol>
                    <a:gridCol w="262217">
                      <a:extLst>
                        <a:ext uri="{9D8B030D-6E8A-4147-A177-3AD203B41FA5}">
                          <a16:colId xmlns:a16="http://schemas.microsoft.com/office/drawing/2014/main" val="1879101947"/>
                        </a:ext>
                      </a:extLst>
                    </a:gridCol>
                    <a:gridCol w="927847">
                      <a:extLst>
                        <a:ext uri="{9D8B030D-6E8A-4147-A177-3AD203B41FA5}">
                          <a16:colId xmlns:a16="http://schemas.microsoft.com/office/drawing/2014/main" val="2422001383"/>
                        </a:ext>
                      </a:extLst>
                    </a:gridCol>
                    <a:gridCol w="1613647">
                      <a:extLst>
                        <a:ext uri="{9D8B030D-6E8A-4147-A177-3AD203B41FA5}">
                          <a16:colId xmlns:a16="http://schemas.microsoft.com/office/drawing/2014/main" val="335760230"/>
                        </a:ext>
                      </a:extLst>
                    </a:gridCol>
                  </a:tblGrid>
                  <a:tr h="37084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7084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4029824592"/>
                      </a:ext>
                    </a:extLst>
                  </a:tr>
                  <a:tr h="37084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7084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2874351106"/>
                      </a:ext>
                    </a:extLst>
                  </a:tr>
                  <a:tr h="37084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651613783"/>
                      </a:ext>
                    </a:extLst>
                  </a:tr>
                </a:tbl>
              </a:graphicData>
            </a:graphic>
          </p:graphicFrame>
        </mc:Choice>
        <mc:Fallback xmlns="">
          <p:graphicFrame>
            <p:nvGraphicFramePr>
              <p:cNvPr id="9" name="表格 8">
                <a:extLst>
                  <a:ext uri="{FF2B5EF4-FFF2-40B4-BE49-F238E27FC236}">
                    <a16:creationId xmlns:a16="http://schemas.microsoft.com/office/drawing/2014/main" id="{F1B8F243-0820-4F08-B24D-C6BD5AE9EF81}"/>
                  </a:ext>
                </a:extLst>
              </p:cNvPr>
              <p:cNvGraphicFramePr>
                <a:graphicFrameLocks noGrp="1"/>
              </p:cNvGraphicFramePr>
              <p:nvPr>
                <p:extLst>
                  <p:ext uri="{D42A27DB-BD31-4B8C-83A1-F6EECF244321}">
                    <p14:modId xmlns:p14="http://schemas.microsoft.com/office/powerpoint/2010/main" val="3141746010"/>
                  </p:ext>
                </p:extLst>
              </p:nvPr>
            </p:nvGraphicFramePr>
            <p:xfrm>
              <a:off x="636942" y="1565173"/>
              <a:ext cx="4607322" cy="1854200"/>
            </p:xfrm>
            <a:graphic>
              <a:graphicData uri="http://schemas.openxmlformats.org/drawingml/2006/table">
                <a:tbl>
                  <a:tblPr bandRow="1">
                    <a:tableStyleId>{68D230F3-CF80-4859-8CE7-A43EE81993B5}</a:tableStyleId>
                  </a:tblPr>
                  <a:tblGrid>
                    <a:gridCol w="337881">
                      <a:extLst>
                        <a:ext uri="{9D8B030D-6E8A-4147-A177-3AD203B41FA5}">
                          <a16:colId xmlns:a16="http://schemas.microsoft.com/office/drawing/2014/main" val="918762525"/>
                        </a:ext>
                      </a:extLst>
                    </a:gridCol>
                    <a:gridCol w="1465730">
                      <a:extLst>
                        <a:ext uri="{9D8B030D-6E8A-4147-A177-3AD203B41FA5}">
                          <a16:colId xmlns:a16="http://schemas.microsoft.com/office/drawing/2014/main" val="2719862703"/>
                        </a:ext>
                      </a:extLst>
                    </a:gridCol>
                    <a:gridCol w="262217">
                      <a:extLst>
                        <a:ext uri="{9D8B030D-6E8A-4147-A177-3AD203B41FA5}">
                          <a16:colId xmlns:a16="http://schemas.microsoft.com/office/drawing/2014/main" val="1879101947"/>
                        </a:ext>
                      </a:extLst>
                    </a:gridCol>
                    <a:gridCol w="927847">
                      <a:extLst>
                        <a:ext uri="{9D8B030D-6E8A-4147-A177-3AD203B41FA5}">
                          <a16:colId xmlns:a16="http://schemas.microsoft.com/office/drawing/2014/main" val="2422001383"/>
                        </a:ext>
                      </a:extLst>
                    </a:gridCol>
                    <a:gridCol w="1613647">
                      <a:extLst>
                        <a:ext uri="{9D8B030D-6E8A-4147-A177-3AD203B41FA5}">
                          <a16:colId xmlns:a16="http://schemas.microsoft.com/office/drawing/2014/main" val="335760230"/>
                        </a:ext>
                      </a:extLst>
                    </a:gridCol>
                  </a:tblGrid>
                  <a:tr h="37084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1639" r="-192500" b="-401639"/>
                          </a:stretch>
                        </a:blipFill>
                      </a:tcPr>
                    </a:tc>
                    <a:tc>
                      <a:txBody>
                        <a:bodyPr/>
                        <a:lstStyle/>
                        <a:p>
                          <a:endParaRPr lang="zh-CN"/>
                        </a:p>
                      </a:txBody>
                      <a:tcPr anchor="ctr">
                        <a:blipFill>
                          <a:blip r:embed="rId3"/>
                          <a:stretch>
                            <a:fillRect l="-688372" t="-1639" r="-974419" b="-401639"/>
                          </a:stretch>
                        </a:blipFill>
                      </a:tcPr>
                    </a:tc>
                    <a:tc>
                      <a:txBody>
                        <a:bodyPr/>
                        <a:lstStyle/>
                        <a:p>
                          <a:endParaRPr lang="zh-CN"/>
                        </a:p>
                      </a:txBody>
                      <a:tcPr anchor="ctr">
                        <a:blipFill>
                          <a:blip r:embed="rId3"/>
                          <a:stretch>
                            <a:fillRect l="-221569" t="-1639" r="-173856" b="-40163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7084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101639" r="-192500" b="-301639"/>
                          </a:stretch>
                        </a:blipFill>
                      </a:tcPr>
                    </a:tc>
                    <a:tc>
                      <a:txBody>
                        <a:bodyPr/>
                        <a:lstStyle/>
                        <a:p>
                          <a:endParaRPr lang="zh-CN"/>
                        </a:p>
                      </a:txBody>
                      <a:tcPr anchor="ctr">
                        <a:blipFill>
                          <a:blip r:embed="rId3"/>
                          <a:stretch>
                            <a:fillRect l="-688372" t="-101639" r="-974419" b="-301639"/>
                          </a:stretch>
                        </a:blipFill>
                      </a:tcPr>
                    </a:tc>
                    <a:tc>
                      <a:txBody>
                        <a:bodyPr/>
                        <a:lstStyle/>
                        <a:p>
                          <a:endParaRPr lang="zh-CN"/>
                        </a:p>
                      </a:txBody>
                      <a:tcPr anchor="ctr">
                        <a:blipFill>
                          <a:blip r:embed="rId3"/>
                          <a:stretch>
                            <a:fillRect l="-221569" t="-101639" r="-173856" b="-301639"/>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4029824592"/>
                      </a:ext>
                    </a:extLst>
                  </a:tr>
                  <a:tr h="37084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201639" r="-192500" b="-201639"/>
                          </a:stretch>
                        </a:blipFill>
                      </a:tcPr>
                    </a:tc>
                    <a:tc>
                      <a:txBody>
                        <a:bodyPr/>
                        <a:lstStyle/>
                        <a:p>
                          <a:endParaRPr lang="zh-CN"/>
                        </a:p>
                      </a:txBody>
                      <a:tcPr anchor="ctr">
                        <a:blipFill>
                          <a:blip r:embed="rId3"/>
                          <a:stretch>
                            <a:fillRect l="-688372" t="-201639" r="-974419" b="-201639"/>
                          </a:stretch>
                        </a:blipFill>
                      </a:tcPr>
                    </a:tc>
                    <a:tc>
                      <a:txBody>
                        <a:bodyPr/>
                        <a:lstStyle/>
                        <a:p>
                          <a:endParaRPr lang="zh-CN"/>
                        </a:p>
                      </a:txBody>
                      <a:tcPr anchor="ctr">
                        <a:blipFill>
                          <a:blip r:embed="rId3"/>
                          <a:stretch>
                            <a:fillRect l="-221569" t="-201639" r="-173856" b="-20163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7084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301639" r="-192500" b="-101639"/>
                          </a:stretch>
                        </a:blipFill>
                      </a:tcPr>
                    </a:tc>
                    <a:tc>
                      <a:txBody>
                        <a:bodyPr/>
                        <a:lstStyle/>
                        <a:p>
                          <a:endParaRPr lang="zh-CN"/>
                        </a:p>
                      </a:txBody>
                      <a:tcPr anchor="ctr">
                        <a:blipFill>
                          <a:blip r:embed="rId3"/>
                          <a:stretch>
                            <a:fillRect l="-688372" t="-301639" r="-974419" b="-101639"/>
                          </a:stretch>
                        </a:blipFill>
                      </a:tcPr>
                    </a:tc>
                    <a:tc>
                      <a:txBody>
                        <a:bodyPr/>
                        <a:lstStyle/>
                        <a:p>
                          <a:endParaRPr lang="zh-CN"/>
                        </a:p>
                      </a:txBody>
                      <a:tcPr anchor="ctr">
                        <a:blipFill>
                          <a:blip r:embed="rId3"/>
                          <a:stretch>
                            <a:fillRect l="-221569" t="-301639" r="-173856" b="-101639"/>
                          </a:stretch>
                        </a:blipFill>
                      </a:tcP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2874351106"/>
                      </a:ext>
                    </a:extLst>
                  </a:tr>
                  <a:tr h="37084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401639" r="-192500" b="-1639"/>
                          </a:stretch>
                        </a:blipFill>
                      </a:tcPr>
                    </a:tc>
                    <a:tc>
                      <a:txBody>
                        <a:bodyPr/>
                        <a:lstStyle/>
                        <a:p>
                          <a:endParaRPr lang="zh-CN"/>
                        </a:p>
                      </a:txBody>
                      <a:tcPr anchor="ctr">
                        <a:blipFill>
                          <a:blip r:embed="rId3"/>
                          <a:stretch>
                            <a:fillRect l="-688372" t="-401639" r="-974419" b="-1639"/>
                          </a:stretch>
                        </a:blipFill>
                      </a:tcPr>
                    </a:tc>
                    <a:tc>
                      <a:txBody>
                        <a:bodyPr/>
                        <a:lstStyle/>
                        <a:p>
                          <a:endParaRPr lang="zh-CN"/>
                        </a:p>
                      </a:txBody>
                      <a:tcPr anchor="ctr">
                        <a:blipFill>
                          <a:blip r:embed="rId3"/>
                          <a:stretch>
                            <a:fillRect l="-221569" t="-401639" r="-173856" b="-1639"/>
                          </a:stretch>
                        </a:blipFill>
                      </a:tcP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651613783"/>
                      </a:ext>
                    </a:extLst>
                  </a:tr>
                </a:tbl>
              </a:graphicData>
            </a:graphic>
          </p:graphicFrame>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6E0C1F9-17D0-4FCA-9E58-7C795758B9F7}"/>
                  </a:ext>
                </a:extLst>
              </p:cNvPr>
              <p:cNvSpPr txBox="1"/>
              <p:nvPr/>
            </p:nvSpPr>
            <p:spPr>
              <a:xfrm>
                <a:off x="636942" y="3802297"/>
                <a:ext cx="4277869" cy="523220"/>
              </a:xfrm>
              <a:prstGeom prst="rect">
                <a:avLst/>
              </a:prstGeom>
              <a:solidFill>
                <a:schemeClr val="accent4">
                  <a:lumMod val="20000"/>
                  <a:lumOff val="80000"/>
                </a:schemeClr>
              </a:solidFill>
            </p:spPr>
            <p:txBody>
              <a:bodyPr wrap="square" rtlCol="0">
                <a:spAutoFit/>
              </a:bodyPr>
              <a:lstStyle/>
              <a:p>
                <a:r>
                  <a:rPr lang="en-US" altLang="zh-CN" sz="1400" b="1">
                    <a:solidFill>
                      <a:schemeClr val="accent2">
                        <a:lumMod val="50000"/>
                      </a:schemeClr>
                    </a:solidFill>
                  </a:rPr>
                  <a:t>(1)</a:t>
                </a:r>
                <a:r>
                  <a:rPr lang="zh-CN" altLang="en-US" sz="1400" b="1">
                    <a:solidFill>
                      <a:schemeClr val="accent2">
                        <a:lumMod val="50000"/>
                      </a:schemeClr>
                    </a:solidFill>
                  </a:rPr>
                  <a:t>到</a:t>
                </a:r>
                <a:r>
                  <a:rPr lang="en-US" altLang="zh-CN" sz="1400" b="1">
                    <a:solidFill>
                      <a:schemeClr val="accent2">
                        <a:lumMod val="50000"/>
                      </a:schemeClr>
                    </a:solidFill>
                  </a:rPr>
                  <a:t>(2)</a:t>
                </a:r>
                <a:r>
                  <a:rPr lang="zh-CN" altLang="en-US" sz="1400" b="1">
                    <a:solidFill>
                      <a:schemeClr val="accent2">
                        <a:lumMod val="50000"/>
                      </a:schemeClr>
                    </a:solidFill>
                  </a:rPr>
                  <a:t>的存在量词引入对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没有任何约束条件，但</a:t>
                </a:r>
                <a:r>
                  <a:rPr lang="en-US" altLang="zh-CN" sz="1400" b="1">
                    <a:solidFill>
                      <a:schemeClr val="accent2">
                        <a:lumMod val="50000"/>
                      </a:schemeClr>
                    </a:solidFill>
                  </a:rPr>
                  <a:t>(4)</a:t>
                </a:r>
                <a:r>
                  <a:rPr lang="zh-CN" altLang="en-US" sz="1400" b="1">
                    <a:solidFill>
                      <a:schemeClr val="accent2">
                        <a:lumMod val="50000"/>
                      </a:schemeClr>
                    </a:solidFill>
                  </a:rPr>
                  <a:t>到</a:t>
                </a:r>
                <a:r>
                  <a:rPr lang="en-US" altLang="zh-CN" sz="1400" b="1">
                    <a:solidFill>
                      <a:schemeClr val="accent2">
                        <a:lumMod val="50000"/>
                      </a:schemeClr>
                    </a:solidFill>
                  </a:rPr>
                  <a:t>(5)</a:t>
                </a:r>
                <a:r>
                  <a:rPr lang="zh-CN" altLang="en-US" sz="1400" b="1">
                    <a:solidFill>
                      <a:schemeClr val="accent2">
                        <a:lumMod val="50000"/>
                      </a:schemeClr>
                    </a:solidFill>
                  </a:rPr>
                  <a:t>的全称量词引入需要前提集不含自由出现的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endParaRPr lang="zh-CN" altLang="en-US" sz="14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C6E0C1F9-17D0-4FCA-9E58-7C795758B9F7}"/>
                  </a:ext>
                </a:extLst>
              </p:cNvPr>
              <p:cNvSpPr txBox="1">
                <a:spLocks noRot="1" noChangeAspect="1" noMove="1" noResize="1" noEditPoints="1" noAdjustHandles="1" noChangeArrowheads="1" noChangeShapeType="1" noTextEdit="1"/>
              </p:cNvSpPr>
              <p:nvPr/>
            </p:nvSpPr>
            <p:spPr>
              <a:xfrm>
                <a:off x="636942" y="3802297"/>
                <a:ext cx="4277869" cy="523220"/>
              </a:xfrm>
              <a:prstGeom prst="rect">
                <a:avLst/>
              </a:prstGeom>
              <a:blipFill>
                <a:blip r:embed="rId4"/>
                <a:stretch>
                  <a:fillRect l="-427" t="-2326" b="-10465"/>
                </a:stretch>
              </a:blipFill>
            </p:spPr>
            <p:txBody>
              <a:bodyPr/>
              <a:lstStyle/>
              <a:p>
                <a:r>
                  <a:rPr lang="zh-CN" altLang="en-US">
                    <a:noFill/>
                  </a:rPr>
                  <a:t> </a:t>
                </a:r>
              </a:p>
            </p:txBody>
          </p:sp>
        </mc:Fallback>
      </mc:AlternateContent>
      <p:sp>
        <p:nvSpPr>
          <p:cNvPr id="35" name="文本框 34">
            <a:extLst>
              <a:ext uri="{FF2B5EF4-FFF2-40B4-BE49-F238E27FC236}">
                <a16:creationId xmlns:a16="http://schemas.microsoft.com/office/drawing/2014/main" id="{3785F77C-A667-4DA3-A2E8-BA29C43F4111}"/>
              </a:ext>
            </a:extLst>
          </p:cNvPr>
          <p:cNvSpPr txBox="1"/>
          <p:nvPr/>
        </p:nvSpPr>
        <p:spPr>
          <a:xfrm>
            <a:off x="6553683" y="3725353"/>
            <a:ext cx="1058758"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证明思路</a:t>
            </a:r>
          </a:p>
        </p:txBody>
      </p:sp>
      <p:grpSp>
        <p:nvGrpSpPr>
          <p:cNvPr id="29" name="组合 28">
            <a:extLst>
              <a:ext uri="{FF2B5EF4-FFF2-40B4-BE49-F238E27FC236}">
                <a16:creationId xmlns:a16="http://schemas.microsoft.com/office/drawing/2014/main" id="{70CAD617-DA5D-47E5-A6C9-B7D6B3CF6A21}"/>
              </a:ext>
            </a:extLst>
          </p:cNvPr>
          <p:cNvGrpSpPr/>
          <p:nvPr/>
        </p:nvGrpSpPr>
        <p:grpSpPr>
          <a:xfrm>
            <a:off x="5672138" y="1197235"/>
            <a:ext cx="2886075" cy="2181240"/>
            <a:chOff x="5867400" y="721203"/>
            <a:chExt cx="2886075" cy="2181240"/>
          </a:xfrm>
        </p:grpSpPr>
        <p:grpSp>
          <p:nvGrpSpPr>
            <p:cNvPr id="10" name="组合 9">
              <a:extLst>
                <a:ext uri="{FF2B5EF4-FFF2-40B4-BE49-F238E27FC236}">
                  <a16:creationId xmlns:a16="http://schemas.microsoft.com/office/drawing/2014/main" id="{F420D4F8-0DB2-49FF-8784-A056E8AA9EFD}"/>
                </a:ext>
              </a:extLst>
            </p:cNvPr>
            <p:cNvGrpSpPr/>
            <p:nvPr/>
          </p:nvGrpSpPr>
          <p:grpSpPr>
            <a:xfrm>
              <a:off x="5867400" y="721203"/>
              <a:ext cx="2886075" cy="2181240"/>
              <a:chOff x="5887601" y="775855"/>
              <a:chExt cx="2886075" cy="2181240"/>
            </a:xfrm>
          </p:grpSpPr>
          <p:sp>
            <p:nvSpPr>
              <p:cNvPr id="6" name="矩形: 圆角 5">
                <a:extLst>
                  <a:ext uri="{FF2B5EF4-FFF2-40B4-BE49-F238E27FC236}">
                    <a16:creationId xmlns:a16="http://schemas.microsoft.com/office/drawing/2014/main" id="{00D4AC96-D17C-40D0-AF7D-485D89A6B0C0}"/>
                  </a:ext>
                </a:extLst>
              </p:cNvPr>
              <p:cNvSpPr/>
              <p:nvPr/>
            </p:nvSpPr>
            <p:spPr>
              <a:xfrm>
                <a:off x="5887601" y="775855"/>
                <a:ext cx="2886075" cy="2181240"/>
              </a:xfrm>
              <a:prstGeom prst="roundRect">
                <a:avLst>
                  <a:gd name="adj" fmla="val 11131"/>
                </a:avLst>
              </a:prstGeom>
              <a:solidFill>
                <a:schemeClr val="accent3">
                  <a:lumMod val="20000"/>
                  <a:lumOff val="80000"/>
                  <a:alpha val="48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4D9E3C57-4337-4376-9FFF-56BB62EF817F}"/>
                  </a:ext>
                </a:extLst>
              </p:cNvPr>
              <p:cNvGrpSpPr/>
              <p:nvPr/>
            </p:nvGrpSpPr>
            <p:grpSpPr>
              <a:xfrm>
                <a:off x="5948566" y="896751"/>
                <a:ext cx="2706047" cy="1936640"/>
                <a:chOff x="5787853" y="981639"/>
                <a:chExt cx="2706047" cy="1936640"/>
              </a:xfrm>
              <a:solidFill>
                <a:schemeClr val="accent5">
                  <a:lumMod val="20000"/>
                  <a:lumOff val="80000"/>
                </a:schemeClr>
              </a:solidFill>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265468E-E4BC-4A6A-98AE-A9447844ED51}"/>
                        </a:ext>
                      </a:extLst>
                    </p:cNvPr>
                    <p:cNvSpPr txBox="1"/>
                    <p:nvPr/>
                  </p:nvSpPr>
                  <p:spPr>
                    <a:xfrm>
                      <a:off x="6449291" y="981639"/>
                      <a:ext cx="1219200" cy="184666"/>
                    </a:xfrm>
                    <a:prstGeom prst="rect">
                      <a:avLst/>
                    </a:prstGeom>
                    <a:grp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oMath>
                        </m:oMathPara>
                      </a14:m>
                      <a:endParaRPr lang="zh-CN" altLang="en-US" sz="1200" b="1">
                        <a:solidFill>
                          <a:srgbClr val="002060"/>
                        </a:solidFill>
                      </a:endParaRPr>
                    </a:p>
                  </p:txBody>
                </p:sp>
              </mc:Choice>
              <mc:Fallback xmlns="">
                <p:sp>
                  <p:nvSpPr>
                    <p:cNvPr id="3" name="文本框 2">
                      <a:extLst>
                        <a:ext uri="{FF2B5EF4-FFF2-40B4-BE49-F238E27FC236}">
                          <a16:creationId xmlns:a16="http://schemas.microsoft.com/office/drawing/2014/main" id="{F265468E-E4BC-4A6A-98AE-A9447844ED51}"/>
                        </a:ext>
                      </a:extLst>
                    </p:cNvPr>
                    <p:cNvSpPr txBox="1">
                      <a:spLocks noRot="1" noChangeAspect="1" noMove="1" noResize="1" noEditPoints="1" noAdjustHandles="1" noChangeArrowheads="1" noChangeShapeType="1" noTextEdit="1"/>
                    </p:cNvSpPr>
                    <p:nvPr/>
                  </p:nvSpPr>
                  <p:spPr>
                    <a:xfrm>
                      <a:off x="6449291" y="981639"/>
                      <a:ext cx="1219200" cy="184666"/>
                    </a:xfrm>
                    <a:prstGeom prst="rect">
                      <a:avLst/>
                    </a:prstGeom>
                    <a:blipFill>
                      <a:blip r:embed="rId5"/>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6573BFC-8768-420D-94AF-BB329EEA3C74}"/>
                        </a:ext>
                      </a:extLst>
                    </p:cNvPr>
                    <p:cNvSpPr txBox="1"/>
                    <p:nvPr/>
                  </p:nvSpPr>
                  <p:spPr>
                    <a:xfrm>
                      <a:off x="6409804" y="1415251"/>
                      <a:ext cx="1456017" cy="184666"/>
                    </a:xfrm>
                    <a:prstGeom prst="rect">
                      <a:avLst/>
                    </a:prstGeom>
                    <a:grp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oMath>
                        </m:oMathPara>
                      </a14:m>
                      <a:endParaRPr lang="zh-CN" altLang="en-US" sz="1200" b="1">
                        <a:solidFill>
                          <a:srgbClr val="002060"/>
                        </a:solidFill>
                      </a:endParaRPr>
                    </a:p>
                  </p:txBody>
                </p:sp>
              </mc:Choice>
              <mc:Fallback xmlns="">
                <p:sp>
                  <p:nvSpPr>
                    <p:cNvPr id="17" name="文本框 16">
                      <a:extLst>
                        <a:ext uri="{FF2B5EF4-FFF2-40B4-BE49-F238E27FC236}">
                          <a16:creationId xmlns:a16="http://schemas.microsoft.com/office/drawing/2014/main" id="{C6573BFC-8768-420D-94AF-BB329EEA3C74}"/>
                        </a:ext>
                      </a:extLst>
                    </p:cNvPr>
                    <p:cNvSpPr txBox="1">
                      <a:spLocks noRot="1" noChangeAspect="1" noMove="1" noResize="1" noEditPoints="1" noAdjustHandles="1" noChangeArrowheads="1" noChangeShapeType="1" noTextEdit="1"/>
                    </p:cNvSpPr>
                    <p:nvPr/>
                  </p:nvSpPr>
                  <p:spPr>
                    <a:xfrm>
                      <a:off x="6409804" y="1415251"/>
                      <a:ext cx="1456017" cy="184666"/>
                    </a:xfrm>
                    <a:prstGeom prst="rect">
                      <a:avLst/>
                    </a:prstGeom>
                    <a:blipFill>
                      <a:blip r:embed="rId6"/>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A544468-834C-416E-8B12-2468C33D5300}"/>
                        </a:ext>
                      </a:extLst>
                    </p:cNvPr>
                    <p:cNvSpPr txBox="1"/>
                    <p:nvPr/>
                  </p:nvSpPr>
                  <p:spPr>
                    <a:xfrm>
                      <a:off x="6324600" y="1863515"/>
                      <a:ext cx="1489364" cy="184666"/>
                    </a:xfrm>
                    <a:prstGeom prst="rect">
                      <a:avLst/>
                    </a:prstGeom>
                    <a:grpFill/>
                  </p:spPr>
                  <p:txBody>
                    <a:bodyPr wrap="square" tIns="0" bIns="0" rtlCol="0">
                      <a:spAutoFit/>
                    </a:bodyPr>
                    <a:lstStyle/>
                    <a:p>
                      <a:pPr algn="ctr"/>
                      <a14:m>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oMath>
                      </a14:m>
                      <a:r>
                        <a:rPr lang="zh-CN" altLang="en-US" sz="1200" b="1">
                          <a:solidFill>
                            <a:srgbClr val="002060"/>
                          </a:solidFill>
                        </a:rPr>
                        <a:t>矛盾</a:t>
                      </a:r>
                    </a:p>
                  </p:txBody>
                </p:sp>
              </mc:Choice>
              <mc:Fallback xmlns="">
                <p:sp>
                  <p:nvSpPr>
                    <p:cNvPr id="18" name="文本框 17">
                      <a:extLst>
                        <a:ext uri="{FF2B5EF4-FFF2-40B4-BE49-F238E27FC236}">
                          <a16:creationId xmlns:a16="http://schemas.microsoft.com/office/drawing/2014/main" id="{0A544468-834C-416E-8B12-2468C33D5300}"/>
                        </a:ext>
                      </a:extLst>
                    </p:cNvPr>
                    <p:cNvSpPr txBox="1">
                      <a:spLocks noRot="1" noChangeAspect="1" noMove="1" noResize="1" noEditPoints="1" noAdjustHandles="1" noChangeArrowheads="1" noChangeShapeType="1" noTextEdit="1"/>
                    </p:cNvSpPr>
                    <p:nvPr/>
                  </p:nvSpPr>
                  <p:spPr>
                    <a:xfrm>
                      <a:off x="6324600" y="1863515"/>
                      <a:ext cx="1489364" cy="184666"/>
                    </a:xfrm>
                    <a:prstGeom prst="rect">
                      <a:avLst/>
                    </a:prstGeom>
                    <a:blipFill>
                      <a:blip r:embed="rId7"/>
                      <a:stretch>
                        <a:fillRect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A77D301-1484-4788-A355-F89042D296C1}"/>
                        </a:ext>
                      </a:extLst>
                    </p:cNvPr>
                    <p:cNvSpPr txBox="1"/>
                    <p:nvPr/>
                  </p:nvSpPr>
                  <p:spPr>
                    <a:xfrm>
                      <a:off x="5787853" y="2283275"/>
                      <a:ext cx="1353497" cy="184666"/>
                    </a:xfrm>
                    <a:prstGeom prst="rect">
                      <a:avLst/>
                    </a:prstGeom>
                    <a:grp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oMath>
                        </m:oMathPara>
                      </a14:m>
                      <a:endParaRPr lang="zh-CN" altLang="en-US" sz="1200" b="1">
                        <a:solidFill>
                          <a:srgbClr val="002060"/>
                        </a:solidFill>
                      </a:endParaRPr>
                    </a:p>
                  </p:txBody>
                </p:sp>
              </mc:Choice>
              <mc:Fallback xmlns="">
                <p:sp>
                  <p:nvSpPr>
                    <p:cNvPr id="19" name="文本框 18">
                      <a:extLst>
                        <a:ext uri="{FF2B5EF4-FFF2-40B4-BE49-F238E27FC236}">
                          <a16:creationId xmlns:a16="http://schemas.microsoft.com/office/drawing/2014/main" id="{2A77D301-1484-4788-A355-F89042D296C1}"/>
                        </a:ext>
                      </a:extLst>
                    </p:cNvPr>
                    <p:cNvSpPr txBox="1">
                      <a:spLocks noRot="1" noChangeAspect="1" noMove="1" noResize="1" noEditPoints="1" noAdjustHandles="1" noChangeArrowheads="1" noChangeShapeType="1" noTextEdit="1"/>
                    </p:cNvSpPr>
                    <p:nvPr/>
                  </p:nvSpPr>
                  <p:spPr>
                    <a:xfrm>
                      <a:off x="5787853" y="2283275"/>
                      <a:ext cx="1353497" cy="184666"/>
                    </a:xfrm>
                    <a:prstGeom prst="rect">
                      <a:avLst/>
                    </a:prstGeom>
                    <a:blipFill>
                      <a:blip r:embed="rId8"/>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8127420-837D-4340-AA8F-2D66468C1237}"/>
                        </a:ext>
                      </a:extLst>
                    </p:cNvPr>
                    <p:cNvSpPr txBox="1"/>
                    <p:nvPr/>
                  </p:nvSpPr>
                  <p:spPr>
                    <a:xfrm>
                      <a:off x="7458782" y="2733613"/>
                      <a:ext cx="1035118" cy="184666"/>
                    </a:xfrm>
                    <a:prstGeom prst="rect">
                      <a:avLst/>
                    </a:prstGeom>
                    <a:grp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oMath>
                        </m:oMathPara>
                      </a14:m>
                      <a:endParaRPr lang="zh-CN" altLang="en-US" sz="1200" b="1">
                        <a:solidFill>
                          <a:srgbClr val="002060"/>
                        </a:solidFill>
                      </a:endParaRPr>
                    </a:p>
                  </p:txBody>
                </p:sp>
              </mc:Choice>
              <mc:Fallback xmlns="">
                <p:sp>
                  <p:nvSpPr>
                    <p:cNvPr id="20" name="文本框 19">
                      <a:extLst>
                        <a:ext uri="{FF2B5EF4-FFF2-40B4-BE49-F238E27FC236}">
                          <a16:creationId xmlns:a16="http://schemas.microsoft.com/office/drawing/2014/main" id="{D8127420-837D-4340-AA8F-2D66468C1237}"/>
                        </a:ext>
                      </a:extLst>
                    </p:cNvPr>
                    <p:cNvSpPr txBox="1">
                      <a:spLocks noRot="1" noChangeAspect="1" noMove="1" noResize="1" noEditPoints="1" noAdjustHandles="1" noChangeArrowheads="1" noChangeShapeType="1" noTextEdit="1"/>
                    </p:cNvSpPr>
                    <p:nvPr/>
                  </p:nvSpPr>
                  <p:spPr>
                    <a:xfrm>
                      <a:off x="7458782" y="2733613"/>
                      <a:ext cx="1035118" cy="184666"/>
                    </a:xfrm>
                    <a:prstGeom prst="rect">
                      <a:avLst/>
                    </a:prstGeom>
                    <a:blipFill>
                      <a:blip r:embed="rId9"/>
                      <a:stretch>
                        <a:fillRect b="-6667"/>
                      </a:stretch>
                    </a:blipFill>
                  </p:spPr>
                  <p:txBody>
                    <a:bodyPr/>
                    <a:lstStyle/>
                    <a:p>
                      <a:r>
                        <a:rPr lang="zh-CN" altLang="en-US">
                          <a:noFill/>
                        </a:rPr>
                        <a:t> </a:t>
                      </a:r>
                    </a:p>
                  </p:txBody>
                </p:sp>
              </mc:Fallback>
            </mc:AlternateContent>
            <p:sp>
              <p:nvSpPr>
                <p:cNvPr id="4" name="箭头: 上 3">
                  <a:extLst>
                    <a:ext uri="{FF2B5EF4-FFF2-40B4-BE49-F238E27FC236}">
                      <a16:creationId xmlns:a16="http://schemas.microsoft.com/office/drawing/2014/main" id="{5D7B3CF6-2E0F-4F73-87A4-949ACCAC1327}"/>
                    </a:ext>
                  </a:extLst>
                </p:cNvPr>
                <p:cNvSpPr/>
                <p:nvPr/>
              </p:nvSpPr>
              <p:spPr>
                <a:xfrm rot="18344153">
                  <a:off x="7554323" y="2026366"/>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上 20">
                  <a:extLst>
                    <a:ext uri="{FF2B5EF4-FFF2-40B4-BE49-F238E27FC236}">
                      <a16:creationId xmlns:a16="http://schemas.microsoft.com/office/drawing/2014/main" id="{EC58F6F7-943F-477D-9B35-D0E0DCEC3A9B}"/>
                    </a:ext>
                  </a:extLst>
                </p:cNvPr>
                <p:cNvSpPr/>
                <p:nvPr/>
              </p:nvSpPr>
              <p:spPr>
                <a:xfrm rot="2959640">
                  <a:off x="6617687" y="2026936"/>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 21">
                  <a:extLst>
                    <a:ext uri="{FF2B5EF4-FFF2-40B4-BE49-F238E27FC236}">
                      <a16:creationId xmlns:a16="http://schemas.microsoft.com/office/drawing/2014/main" id="{1B3BAB7F-E485-4A88-AEC6-3B375BBD3152}"/>
                    </a:ext>
                  </a:extLst>
                </p:cNvPr>
                <p:cNvSpPr/>
                <p:nvPr/>
              </p:nvSpPr>
              <p:spPr>
                <a:xfrm>
                  <a:off x="7047808" y="1599917"/>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上 22">
                  <a:extLst>
                    <a:ext uri="{FF2B5EF4-FFF2-40B4-BE49-F238E27FC236}">
                      <a16:creationId xmlns:a16="http://schemas.microsoft.com/office/drawing/2014/main" id="{35A1499C-F9C6-404B-BD04-24DD97622CA3}"/>
                    </a:ext>
                  </a:extLst>
                </p:cNvPr>
                <p:cNvSpPr/>
                <p:nvPr/>
              </p:nvSpPr>
              <p:spPr>
                <a:xfrm>
                  <a:off x="7036031" y="1148626"/>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7D723FCB-DCF7-4DEB-BDE5-AC8CF657022E}"/>
                    </a:ext>
                  </a:extLst>
                </p:cNvPr>
                <p:cNvSpPr txBox="1"/>
                <p:nvPr/>
              </p:nvSpPr>
              <p:spPr>
                <a:xfrm>
                  <a:off x="7342827" y="2137798"/>
                  <a:ext cx="1353497" cy="184666"/>
                </a:xfrm>
                <a:prstGeom prst="rect">
                  <a:avLst/>
                </a:prstGeom>
                <a:solidFill>
                  <a:schemeClr val="accent5">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𝒙𝑨</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𝑨</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𝒙𝑨</m:t>
                        </m:r>
                      </m:oMath>
                    </m:oMathPara>
                  </a14:m>
                  <a:endParaRPr lang="zh-CN" altLang="en-US" sz="1200" b="1">
                    <a:solidFill>
                      <a:srgbClr val="002060"/>
                    </a:solidFill>
                  </a:endParaRPr>
                </a:p>
              </p:txBody>
            </p:sp>
          </mc:Choice>
          <mc:Fallback xmlns="">
            <p:sp>
              <p:nvSpPr>
                <p:cNvPr id="37" name="文本框 36">
                  <a:extLst>
                    <a:ext uri="{FF2B5EF4-FFF2-40B4-BE49-F238E27FC236}">
                      <a16:creationId xmlns:a16="http://schemas.microsoft.com/office/drawing/2014/main" id="{7D723FCB-DCF7-4DEB-BDE5-AC8CF657022E}"/>
                    </a:ext>
                  </a:extLst>
                </p:cNvPr>
                <p:cNvSpPr txBox="1">
                  <a:spLocks noRot="1" noChangeAspect="1" noMove="1" noResize="1" noEditPoints="1" noAdjustHandles="1" noChangeArrowheads="1" noChangeShapeType="1" noTextEdit="1"/>
                </p:cNvSpPr>
                <p:nvPr/>
              </p:nvSpPr>
              <p:spPr>
                <a:xfrm>
                  <a:off x="7342827" y="2137798"/>
                  <a:ext cx="1353497" cy="184666"/>
                </a:xfrm>
                <a:prstGeom prst="rect">
                  <a:avLst/>
                </a:prstGeom>
                <a:blipFill>
                  <a:blip r:embed="rId10"/>
                  <a:stretch>
                    <a:fillRect b="-6667"/>
                  </a:stretch>
                </a:blipFill>
              </p:spPr>
              <p:txBody>
                <a:bodyPr/>
                <a:lstStyle/>
                <a:p>
                  <a:r>
                    <a:rPr lang="zh-CN" altLang="en-US">
                      <a:noFill/>
                    </a:rPr>
                    <a:t> </a:t>
                  </a:r>
                </a:p>
              </p:txBody>
            </p:sp>
          </mc:Fallback>
        </mc:AlternateContent>
        <p:sp>
          <p:nvSpPr>
            <p:cNvPr id="39" name="箭头: 上 38">
              <a:extLst>
                <a:ext uri="{FF2B5EF4-FFF2-40B4-BE49-F238E27FC236}">
                  <a16:creationId xmlns:a16="http://schemas.microsoft.com/office/drawing/2014/main" id="{ACD5074B-5072-43A6-A413-AB08FFB51B99}"/>
                </a:ext>
              </a:extLst>
            </p:cNvPr>
            <p:cNvSpPr/>
            <p:nvPr/>
          </p:nvSpPr>
          <p:spPr>
            <a:xfrm>
              <a:off x="8060210" y="2327569"/>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792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量词否定</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28</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3286792-A7CA-4E4F-8FFB-7FCD7D4BE440}"/>
                  </a:ext>
                </a:extLst>
              </p:cNvPr>
              <p:cNvSpPr txBox="1"/>
              <p:nvPr/>
            </p:nvSpPr>
            <p:spPr>
              <a:xfrm>
                <a:off x="630308" y="889306"/>
                <a:ext cx="2270055"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𝒙𝑨</m:t>
                    </m:r>
                  </m:oMath>
                </a14:m>
                <a:endParaRPr lang="zh-CN" altLang="en-US"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03286792-A7CA-4E4F-8FFB-7FCD7D4BE440}"/>
                  </a:ext>
                </a:extLst>
              </p:cNvPr>
              <p:cNvSpPr txBox="1">
                <a:spLocks noRot="1" noChangeAspect="1" noMove="1" noResize="1" noEditPoints="1" noAdjustHandles="1" noChangeArrowheads="1" noChangeShapeType="1" noTextEdit="1"/>
              </p:cNvSpPr>
              <p:nvPr/>
            </p:nvSpPr>
            <p:spPr>
              <a:xfrm>
                <a:off x="630308" y="889306"/>
                <a:ext cx="2270055" cy="369332"/>
              </a:xfrm>
              <a:prstGeom prst="rect">
                <a:avLst/>
              </a:prstGeom>
              <a:blipFill>
                <a:blip r:embed="rId2"/>
                <a:stretch>
                  <a:fillRect l="-2145"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F1B8F243-0820-4F08-B24D-C6BD5AE9EF81}"/>
                  </a:ext>
                </a:extLst>
              </p:cNvPr>
              <p:cNvGraphicFramePr>
                <a:graphicFrameLocks noGrp="1"/>
              </p:cNvGraphicFramePr>
              <p:nvPr>
                <p:extLst>
                  <p:ext uri="{D42A27DB-BD31-4B8C-83A1-F6EECF244321}">
                    <p14:modId xmlns:p14="http://schemas.microsoft.com/office/powerpoint/2010/main" val="1983604813"/>
                  </p:ext>
                </p:extLst>
              </p:nvPr>
            </p:nvGraphicFramePr>
            <p:xfrm>
              <a:off x="630307" y="1415251"/>
              <a:ext cx="4607322" cy="2699976"/>
            </p:xfrm>
            <a:graphic>
              <a:graphicData uri="http://schemas.openxmlformats.org/drawingml/2006/table">
                <a:tbl>
                  <a:tblPr bandRow="1">
                    <a:tableStyleId>{68D230F3-CF80-4859-8CE7-A43EE81993B5}</a:tableStyleId>
                  </a:tblPr>
                  <a:tblGrid>
                    <a:gridCol w="337881">
                      <a:extLst>
                        <a:ext uri="{9D8B030D-6E8A-4147-A177-3AD203B41FA5}">
                          <a16:colId xmlns:a16="http://schemas.microsoft.com/office/drawing/2014/main" val="918762525"/>
                        </a:ext>
                      </a:extLst>
                    </a:gridCol>
                    <a:gridCol w="1465730">
                      <a:extLst>
                        <a:ext uri="{9D8B030D-6E8A-4147-A177-3AD203B41FA5}">
                          <a16:colId xmlns:a16="http://schemas.microsoft.com/office/drawing/2014/main" val="2719862703"/>
                        </a:ext>
                      </a:extLst>
                    </a:gridCol>
                    <a:gridCol w="262217">
                      <a:extLst>
                        <a:ext uri="{9D8B030D-6E8A-4147-A177-3AD203B41FA5}">
                          <a16:colId xmlns:a16="http://schemas.microsoft.com/office/drawing/2014/main" val="1879101947"/>
                        </a:ext>
                      </a:extLst>
                    </a:gridCol>
                    <a:gridCol w="927847">
                      <a:extLst>
                        <a:ext uri="{9D8B030D-6E8A-4147-A177-3AD203B41FA5}">
                          <a16:colId xmlns:a16="http://schemas.microsoft.com/office/drawing/2014/main" val="2422001383"/>
                        </a:ext>
                      </a:extLst>
                    </a:gridCol>
                    <a:gridCol w="1613647">
                      <a:extLst>
                        <a:ext uri="{9D8B030D-6E8A-4147-A177-3AD203B41FA5}">
                          <a16:colId xmlns:a16="http://schemas.microsoft.com/office/drawing/2014/main" val="335760230"/>
                        </a:ext>
                      </a:extLst>
                    </a:gridCol>
                  </a:tblGrid>
                  <a:tr h="337497">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37497">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337497">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37497">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2874351106"/>
                      </a:ext>
                    </a:extLst>
                  </a:tr>
                  <a:tr h="337497">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651613783"/>
                      </a:ext>
                    </a:extLst>
                  </a:tr>
                  <a:tr h="337497">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弱化</a:t>
                          </a:r>
                        </a:p>
                      </a:txBody>
                      <a:tcPr anchor="ctr"/>
                    </a:tc>
                    <a:extLst>
                      <a:ext uri="{0D108BD9-81ED-4DB2-BD59-A6C34878D82A}">
                        <a16:rowId xmlns:a16="http://schemas.microsoft.com/office/drawing/2014/main" val="1995527168"/>
                      </a:ext>
                    </a:extLst>
                  </a:tr>
                  <a:tr h="337497">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47546466"/>
                      </a:ext>
                    </a:extLst>
                  </a:tr>
                  <a:tr h="337497">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(6),(7)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2578045719"/>
                      </a:ext>
                    </a:extLst>
                  </a:tr>
                </a:tbl>
              </a:graphicData>
            </a:graphic>
          </p:graphicFrame>
        </mc:Choice>
        <mc:Fallback xmlns="">
          <p:graphicFrame>
            <p:nvGraphicFramePr>
              <p:cNvPr id="9" name="表格 8">
                <a:extLst>
                  <a:ext uri="{FF2B5EF4-FFF2-40B4-BE49-F238E27FC236}">
                    <a16:creationId xmlns:a16="http://schemas.microsoft.com/office/drawing/2014/main" id="{F1B8F243-0820-4F08-B24D-C6BD5AE9EF81}"/>
                  </a:ext>
                </a:extLst>
              </p:cNvPr>
              <p:cNvGraphicFramePr>
                <a:graphicFrameLocks noGrp="1"/>
              </p:cNvGraphicFramePr>
              <p:nvPr>
                <p:extLst>
                  <p:ext uri="{D42A27DB-BD31-4B8C-83A1-F6EECF244321}">
                    <p14:modId xmlns:p14="http://schemas.microsoft.com/office/powerpoint/2010/main" val="1983604813"/>
                  </p:ext>
                </p:extLst>
              </p:nvPr>
            </p:nvGraphicFramePr>
            <p:xfrm>
              <a:off x="630307" y="1415251"/>
              <a:ext cx="4607322" cy="2699976"/>
            </p:xfrm>
            <a:graphic>
              <a:graphicData uri="http://schemas.openxmlformats.org/drawingml/2006/table">
                <a:tbl>
                  <a:tblPr bandRow="1">
                    <a:tableStyleId>{68D230F3-CF80-4859-8CE7-A43EE81993B5}</a:tableStyleId>
                  </a:tblPr>
                  <a:tblGrid>
                    <a:gridCol w="337881">
                      <a:extLst>
                        <a:ext uri="{9D8B030D-6E8A-4147-A177-3AD203B41FA5}">
                          <a16:colId xmlns:a16="http://schemas.microsoft.com/office/drawing/2014/main" val="918762525"/>
                        </a:ext>
                      </a:extLst>
                    </a:gridCol>
                    <a:gridCol w="1465730">
                      <a:extLst>
                        <a:ext uri="{9D8B030D-6E8A-4147-A177-3AD203B41FA5}">
                          <a16:colId xmlns:a16="http://schemas.microsoft.com/office/drawing/2014/main" val="2719862703"/>
                        </a:ext>
                      </a:extLst>
                    </a:gridCol>
                    <a:gridCol w="262217">
                      <a:extLst>
                        <a:ext uri="{9D8B030D-6E8A-4147-A177-3AD203B41FA5}">
                          <a16:colId xmlns:a16="http://schemas.microsoft.com/office/drawing/2014/main" val="1879101947"/>
                        </a:ext>
                      </a:extLst>
                    </a:gridCol>
                    <a:gridCol w="927847">
                      <a:extLst>
                        <a:ext uri="{9D8B030D-6E8A-4147-A177-3AD203B41FA5}">
                          <a16:colId xmlns:a16="http://schemas.microsoft.com/office/drawing/2014/main" val="2422001383"/>
                        </a:ext>
                      </a:extLst>
                    </a:gridCol>
                    <a:gridCol w="1613647">
                      <a:extLst>
                        <a:ext uri="{9D8B030D-6E8A-4147-A177-3AD203B41FA5}">
                          <a16:colId xmlns:a16="http://schemas.microsoft.com/office/drawing/2014/main" val="335760230"/>
                        </a:ext>
                      </a:extLst>
                    </a:gridCol>
                  </a:tblGrid>
                  <a:tr h="337497">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1786" r="-192500" b="-696429"/>
                          </a:stretch>
                        </a:blipFill>
                      </a:tcPr>
                    </a:tc>
                    <a:tc>
                      <a:txBody>
                        <a:bodyPr/>
                        <a:lstStyle/>
                        <a:p>
                          <a:endParaRPr lang="zh-CN"/>
                        </a:p>
                      </a:txBody>
                      <a:tcPr anchor="ctr">
                        <a:blipFill>
                          <a:blip r:embed="rId3"/>
                          <a:stretch>
                            <a:fillRect l="-688372" t="-1786" r="-974419" b="-696429"/>
                          </a:stretch>
                        </a:blipFill>
                      </a:tcPr>
                    </a:tc>
                    <a:tc>
                      <a:txBody>
                        <a:bodyPr/>
                        <a:lstStyle/>
                        <a:p>
                          <a:endParaRPr lang="zh-CN"/>
                        </a:p>
                      </a:txBody>
                      <a:tcPr anchor="ctr">
                        <a:blipFill>
                          <a:blip r:embed="rId3"/>
                          <a:stretch>
                            <a:fillRect l="-221569" t="-1786" r="-173856" b="-69642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37497">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103636" r="-192500" b="-609091"/>
                          </a:stretch>
                        </a:blipFill>
                      </a:tcPr>
                    </a:tc>
                    <a:tc>
                      <a:txBody>
                        <a:bodyPr/>
                        <a:lstStyle/>
                        <a:p>
                          <a:endParaRPr lang="zh-CN"/>
                        </a:p>
                      </a:txBody>
                      <a:tcPr anchor="ctr">
                        <a:blipFill>
                          <a:blip r:embed="rId3"/>
                          <a:stretch>
                            <a:fillRect l="-688372" t="-103636" r="-974419" b="-609091"/>
                          </a:stretch>
                        </a:blipFill>
                      </a:tcPr>
                    </a:tc>
                    <a:tc>
                      <a:txBody>
                        <a:bodyPr/>
                        <a:lstStyle/>
                        <a:p>
                          <a:endParaRPr lang="zh-CN"/>
                        </a:p>
                      </a:txBody>
                      <a:tcPr anchor="ctr">
                        <a:blipFill>
                          <a:blip r:embed="rId3"/>
                          <a:stretch>
                            <a:fillRect l="-221569" t="-103636" r="-173856" b="-609091"/>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337497">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200000" r="-192500" b="-498214"/>
                          </a:stretch>
                        </a:blipFill>
                      </a:tcPr>
                    </a:tc>
                    <a:tc>
                      <a:txBody>
                        <a:bodyPr/>
                        <a:lstStyle/>
                        <a:p>
                          <a:endParaRPr lang="zh-CN"/>
                        </a:p>
                      </a:txBody>
                      <a:tcPr anchor="ctr">
                        <a:blipFill>
                          <a:blip r:embed="rId3"/>
                          <a:stretch>
                            <a:fillRect l="-688372" t="-200000" r="-974419" b="-498214"/>
                          </a:stretch>
                        </a:blipFill>
                      </a:tcPr>
                    </a:tc>
                    <a:tc>
                      <a:txBody>
                        <a:bodyPr/>
                        <a:lstStyle/>
                        <a:p>
                          <a:endParaRPr lang="zh-CN"/>
                        </a:p>
                      </a:txBody>
                      <a:tcPr anchor="ctr">
                        <a:blipFill>
                          <a:blip r:embed="rId3"/>
                          <a:stretch>
                            <a:fillRect l="-221569" t="-200000" r="-173856" b="-49821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37497">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305455" r="-192500" b="-407273"/>
                          </a:stretch>
                        </a:blipFill>
                      </a:tcPr>
                    </a:tc>
                    <a:tc>
                      <a:txBody>
                        <a:bodyPr/>
                        <a:lstStyle/>
                        <a:p>
                          <a:endParaRPr lang="zh-CN"/>
                        </a:p>
                      </a:txBody>
                      <a:tcPr anchor="ctr">
                        <a:blipFill>
                          <a:blip r:embed="rId3"/>
                          <a:stretch>
                            <a:fillRect l="-688372" t="-305455" r="-974419" b="-407273"/>
                          </a:stretch>
                        </a:blipFill>
                      </a:tcPr>
                    </a:tc>
                    <a:tc>
                      <a:txBody>
                        <a:bodyPr/>
                        <a:lstStyle/>
                        <a:p>
                          <a:endParaRPr lang="zh-CN"/>
                        </a:p>
                      </a:txBody>
                      <a:tcPr anchor="ctr">
                        <a:blipFill>
                          <a:blip r:embed="rId3"/>
                          <a:stretch>
                            <a:fillRect l="-221569" t="-305455" r="-173856" b="-407273"/>
                          </a:stretch>
                        </a:blipFill>
                      </a:tcP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2874351106"/>
                      </a:ext>
                    </a:extLst>
                  </a:tr>
                  <a:tr h="337497">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398214" r="-192500" b="-300000"/>
                          </a:stretch>
                        </a:blipFill>
                      </a:tcPr>
                    </a:tc>
                    <a:tc>
                      <a:txBody>
                        <a:bodyPr/>
                        <a:lstStyle/>
                        <a:p>
                          <a:endParaRPr lang="zh-CN"/>
                        </a:p>
                      </a:txBody>
                      <a:tcPr anchor="ctr">
                        <a:blipFill>
                          <a:blip r:embed="rId3"/>
                          <a:stretch>
                            <a:fillRect l="-688372" t="-398214" r="-974419" b="-300000"/>
                          </a:stretch>
                        </a:blipFill>
                      </a:tcPr>
                    </a:tc>
                    <a:tc>
                      <a:txBody>
                        <a:bodyPr/>
                        <a:lstStyle/>
                        <a:p>
                          <a:endParaRPr lang="zh-CN"/>
                        </a:p>
                      </a:txBody>
                      <a:tcPr anchor="ctr">
                        <a:blipFill>
                          <a:blip r:embed="rId3"/>
                          <a:stretch>
                            <a:fillRect l="-221569" t="-398214" r="-173856" b="-300000"/>
                          </a:stretch>
                        </a:blipFill>
                      </a:tcP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651613783"/>
                      </a:ext>
                    </a:extLst>
                  </a:tr>
                  <a:tr h="337497">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507273" r="-192500" b="-205455"/>
                          </a:stretch>
                        </a:blipFill>
                      </a:tcPr>
                    </a:tc>
                    <a:tc>
                      <a:txBody>
                        <a:bodyPr/>
                        <a:lstStyle/>
                        <a:p>
                          <a:endParaRPr lang="zh-CN"/>
                        </a:p>
                      </a:txBody>
                      <a:tcPr anchor="ctr">
                        <a:blipFill>
                          <a:blip r:embed="rId3"/>
                          <a:stretch>
                            <a:fillRect l="-688372" t="-507273" r="-974419" b="-205455"/>
                          </a:stretch>
                        </a:blipFill>
                      </a:tcPr>
                    </a:tc>
                    <a:tc>
                      <a:txBody>
                        <a:bodyPr/>
                        <a:lstStyle/>
                        <a:p>
                          <a:endParaRPr lang="zh-CN"/>
                        </a:p>
                      </a:txBody>
                      <a:tcPr anchor="ctr">
                        <a:blipFill>
                          <a:blip r:embed="rId3"/>
                          <a:stretch>
                            <a:fillRect l="-221569" t="-507273" r="-173856" b="-205455"/>
                          </a:stretch>
                        </a:blipFill>
                      </a:tcP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弱化</a:t>
                          </a:r>
                        </a:p>
                      </a:txBody>
                      <a:tcPr anchor="ctr"/>
                    </a:tc>
                    <a:extLst>
                      <a:ext uri="{0D108BD9-81ED-4DB2-BD59-A6C34878D82A}">
                        <a16:rowId xmlns:a16="http://schemas.microsoft.com/office/drawing/2014/main" val="1995527168"/>
                      </a:ext>
                    </a:extLst>
                  </a:tr>
                  <a:tr h="337497">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596429" r="-192500" b="-101786"/>
                          </a:stretch>
                        </a:blipFill>
                      </a:tcPr>
                    </a:tc>
                    <a:tc>
                      <a:txBody>
                        <a:bodyPr/>
                        <a:lstStyle/>
                        <a:p>
                          <a:endParaRPr lang="zh-CN"/>
                        </a:p>
                      </a:txBody>
                      <a:tcPr anchor="ctr">
                        <a:blipFill>
                          <a:blip r:embed="rId3"/>
                          <a:stretch>
                            <a:fillRect l="-688372" t="-596429" r="-974419" b="-101786"/>
                          </a:stretch>
                        </a:blipFill>
                      </a:tcPr>
                    </a:tc>
                    <a:tc>
                      <a:txBody>
                        <a:bodyPr/>
                        <a:lstStyle/>
                        <a:p>
                          <a:endParaRPr lang="zh-CN"/>
                        </a:p>
                      </a:txBody>
                      <a:tcPr anchor="ctr">
                        <a:blipFill>
                          <a:blip r:embed="rId3"/>
                          <a:stretch>
                            <a:fillRect l="-221569" t="-596429" r="-173856" b="-101786"/>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47546466"/>
                      </a:ext>
                    </a:extLst>
                  </a:tr>
                  <a:tr h="337497">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333" t="-709091" r="-192500" b="-3636"/>
                          </a:stretch>
                        </a:blipFill>
                      </a:tcPr>
                    </a:tc>
                    <a:tc>
                      <a:txBody>
                        <a:bodyPr/>
                        <a:lstStyle/>
                        <a:p>
                          <a:endParaRPr lang="zh-CN"/>
                        </a:p>
                      </a:txBody>
                      <a:tcPr anchor="ctr">
                        <a:blipFill>
                          <a:blip r:embed="rId3"/>
                          <a:stretch>
                            <a:fillRect l="-688372" t="-709091" r="-974419" b="-3636"/>
                          </a:stretch>
                        </a:blipFill>
                      </a:tcPr>
                    </a:tc>
                    <a:tc>
                      <a:txBody>
                        <a:bodyPr/>
                        <a:lstStyle/>
                        <a:p>
                          <a:endParaRPr lang="zh-CN"/>
                        </a:p>
                      </a:txBody>
                      <a:tcPr anchor="ctr">
                        <a:blipFill>
                          <a:blip r:embed="rId3"/>
                          <a:stretch>
                            <a:fillRect l="-221569" t="-709091" r="-173856" b="-3636"/>
                          </a:stretch>
                        </a:blipFill>
                      </a:tcPr>
                    </a:tc>
                    <a:tc>
                      <a:txBody>
                        <a:bodyPr/>
                        <a:lstStyle/>
                        <a:p>
                          <a:r>
                            <a:rPr lang="en-US" altLang="zh-CN" sz="1200" b="1">
                              <a:solidFill>
                                <a:schemeClr val="accent2">
                                  <a:lumMod val="50000"/>
                                </a:schemeClr>
                              </a:solidFill>
                            </a:rPr>
                            <a:t>// (6),(7) </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2578045719"/>
                      </a:ext>
                    </a:extLst>
                  </a:tr>
                </a:tbl>
              </a:graphicData>
            </a:graphic>
          </p:graphicFrame>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6E0C1F9-17D0-4FCA-9E58-7C795758B9F7}"/>
                  </a:ext>
                </a:extLst>
              </p:cNvPr>
              <p:cNvSpPr txBox="1"/>
              <p:nvPr/>
            </p:nvSpPr>
            <p:spPr>
              <a:xfrm>
                <a:off x="630307" y="4199973"/>
                <a:ext cx="4277869" cy="523220"/>
              </a:xfrm>
              <a:prstGeom prst="rect">
                <a:avLst/>
              </a:prstGeom>
              <a:solidFill>
                <a:schemeClr val="accent4">
                  <a:lumMod val="20000"/>
                  <a:lumOff val="80000"/>
                </a:schemeClr>
              </a:solidFill>
            </p:spPr>
            <p:txBody>
              <a:bodyPr wrap="square" rtlCol="0">
                <a:spAutoFit/>
              </a:bodyPr>
              <a:lstStyle/>
              <a:p>
                <a:r>
                  <a:rPr lang="en-US" altLang="zh-CN" sz="1400" b="1">
                    <a:solidFill>
                      <a:schemeClr val="accent2">
                        <a:lumMod val="50000"/>
                      </a:schemeClr>
                    </a:solidFill>
                  </a:rPr>
                  <a:t>(1)</a:t>
                </a:r>
                <a:r>
                  <a:rPr lang="zh-CN" altLang="en-US" sz="1400" b="1">
                    <a:solidFill>
                      <a:schemeClr val="accent2">
                        <a:lumMod val="50000"/>
                      </a:schemeClr>
                    </a:solidFill>
                  </a:rPr>
                  <a:t>到</a:t>
                </a:r>
                <a:r>
                  <a:rPr lang="en-US" altLang="zh-CN" sz="1400" b="1">
                    <a:solidFill>
                      <a:schemeClr val="accent2">
                        <a:lumMod val="50000"/>
                      </a:schemeClr>
                    </a:solidFill>
                  </a:rPr>
                  <a:t>(2)</a:t>
                </a:r>
                <a:r>
                  <a:rPr lang="zh-CN" altLang="en-US" sz="1400" b="1">
                    <a:solidFill>
                      <a:schemeClr val="accent2">
                        <a:lumMod val="50000"/>
                      </a:schemeClr>
                    </a:solidFill>
                  </a:rPr>
                  <a:t>的全称量词消除对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没有任何约束条件，但</a:t>
                </a:r>
                <a:r>
                  <a:rPr lang="en-US" altLang="zh-CN" sz="1400" b="1">
                    <a:solidFill>
                      <a:schemeClr val="accent2">
                        <a:lumMod val="50000"/>
                      </a:schemeClr>
                    </a:solidFill>
                  </a:rPr>
                  <a:t>(4)</a:t>
                </a:r>
                <a:r>
                  <a:rPr lang="zh-CN" altLang="en-US" sz="1400" b="1">
                    <a:solidFill>
                      <a:schemeClr val="accent2">
                        <a:lumMod val="50000"/>
                      </a:schemeClr>
                    </a:solidFill>
                  </a:rPr>
                  <a:t>到</a:t>
                </a:r>
                <a:r>
                  <a:rPr lang="en-US" altLang="zh-CN" sz="1400" b="1">
                    <a:solidFill>
                      <a:schemeClr val="accent2">
                        <a:lumMod val="50000"/>
                      </a:schemeClr>
                    </a:solidFill>
                  </a:rPr>
                  <a:t>(5)</a:t>
                </a:r>
                <a:r>
                  <a:rPr lang="zh-CN" altLang="en-US" sz="1400" b="1">
                    <a:solidFill>
                      <a:schemeClr val="accent2">
                        <a:lumMod val="50000"/>
                      </a:schemeClr>
                    </a:solidFill>
                  </a:rPr>
                  <a:t>的存在量词消除需要结论公式不含自由出现的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endParaRPr lang="zh-CN" altLang="en-US" sz="14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C6E0C1F9-17D0-4FCA-9E58-7C795758B9F7}"/>
                  </a:ext>
                </a:extLst>
              </p:cNvPr>
              <p:cNvSpPr txBox="1">
                <a:spLocks noRot="1" noChangeAspect="1" noMove="1" noResize="1" noEditPoints="1" noAdjustHandles="1" noChangeArrowheads="1" noChangeShapeType="1" noTextEdit="1"/>
              </p:cNvSpPr>
              <p:nvPr/>
            </p:nvSpPr>
            <p:spPr>
              <a:xfrm>
                <a:off x="630307" y="4199973"/>
                <a:ext cx="4277869" cy="523220"/>
              </a:xfrm>
              <a:prstGeom prst="rect">
                <a:avLst/>
              </a:prstGeom>
              <a:blipFill>
                <a:blip r:embed="rId4"/>
                <a:stretch>
                  <a:fillRect l="-427" t="-2326" b="-10465"/>
                </a:stretch>
              </a:blipFill>
            </p:spPr>
            <p:txBody>
              <a:bodyPr/>
              <a:lstStyle/>
              <a:p>
                <a:r>
                  <a:rPr lang="zh-CN" altLang="en-US">
                    <a:noFill/>
                  </a:rPr>
                  <a:t> </a:t>
                </a:r>
              </a:p>
            </p:txBody>
          </p:sp>
        </mc:Fallback>
      </mc:AlternateContent>
      <p:sp>
        <p:nvSpPr>
          <p:cNvPr id="37" name="文本框 36">
            <a:extLst>
              <a:ext uri="{FF2B5EF4-FFF2-40B4-BE49-F238E27FC236}">
                <a16:creationId xmlns:a16="http://schemas.microsoft.com/office/drawing/2014/main" id="{D731E8EE-D66D-4B7E-90FE-368DE9C53F23}"/>
              </a:ext>
            </a:extLst>
          </p:cNvPr>
          <p:cNvSpPr txBox="1"/>
          <p:nvPr/>
        </p:nvSpPr>
        <p:spPr>
          <a:xfrm>
            <a:off x="6553683" y="3725244"/>
            <a:ext cx="1058758"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证明思路</a:t>
            </a:r>
          </a:p>
        </p:txBody>
      </p:sp>
      <p:grpSp>
        <p:nvGrpSpPr>
          <p:cNvPr id="38" name="组合 37">
            <a:extLst>
              <a:ext uri="{FF2B5EF4-FFF2-40B4-BE49-F238E27FC236}">
                <a16:creationId xmlns:a16="http://schemas.microsoft.com/office/drawing/2014/main" id="{7AFA4010-CC0B-4937-A72F-5989553BB07F}"/>
              </a:ext>
            </a:extLst>
          </p:cNvPr>
          <p:cNvGrpSpPr/>
          <p:nvPr/>
        </p:nvGrpSpPr>
        <p:grpSpPr>
          <a:xfrm>
            <a:off x="5587637" y="1197126"/>
            <a:ext cx="2990850" cy="2181240"/>
            <a:chOff x="5867400" y="721203"/>
            <a:chExt cx="2951881" cy="2181240"/>
          </a:xfrm>
        </p:grpSpPr>
        <p:grpSp>
          <p:nvGrpSpPr>
            <p:cNvPr id="39" name="组合 38">
              <a:extLst>
                <a:ext uri="{FF2B5EF4-FFF2-40B4-BE49-F238E27FC236}">
                  <a16:creationId xmlns:a16="http://schemas.microsoft.com/office/drawing/2014/main" id="{27E25188-9D1B-4328-920A-E1391BA5C820}"/>
                </a:ext>
              </a:extLst>
            </p:cNvPr>
            <p:cNvGrpSpPr/>
            <p:nvPr/>
          </p:nvGrpSpPr>
          <p:grpSpPr>
            <a:xfrm>
              <a:off x="5867400" y="721203"/>
              <a:ext cx="2951881" cy="2181240"/>
              <a:chOff x="5887601" y="775855"/>
              <a:chExt cx="2951881" cy="2181240"/>
            </a:xfrm>
          </p:grpSpPr>
          <p:sp>
            <p:nvSpPr>
              <p:cNvPr id="42" name="矩形: 圆角 41">
                <a:extLst>
                  <a:ext uri="{FF2B5EF4-FFF2-40B4-BE49-F238E27FC236}">
                    <a16:creationId xmlns:a16="http://schemas.microsoft.com/office/drawing/2014/main" id="{B3F681E0-97B7-419F-958A-EBEEF7889B8A}"/>
                  </a:ext>
                </a:extLst>
              </p:cNvPr>
              <p:cNvSpPr/>
              <p:nvPr/>
            </p:nvSpPr>
            <p:spPr>
              <a:xfrm>
                <a:off x="5887601" y="775855"/>
                <a:ext cx="2951881" cy="2181240"/>
              </a:xfrm>
              <a:prstGeom prst="roundRect">
                <a:avLst>
                  <a:gd name="adj" fmla="val 11131"/>
                </a:avLst>
              </a:prstGeom>
              <a:solidFill>
                <a:schemeClr val="accent3">
                  <a:lumMod val="20000"/>
                  <a:lumOff val="80000"/>
                  <a:alpha val="48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a:extLst>
                  <a:ext uri="{FF2B5EF4-FFF2-40B4-BE49-F238E27FC236}">
                    <a16:creationId xmlns:a16="http://schemas.microsoft.com/office/drawing/2014/main" id="{68ABF62D-685D-485C-8E1E-AC97EB3066F0}"/>
                  </a:ext>
                </a:extLst>
              </p:cNvPr>
              <p:cNvGrpSpPr/>
              <p:nvPr/>
            </p:nvGrpSpPr>
            <p:grpSpPr>
              <a:xfrm>
                <a:off x="5948568" y="896751"/>
                <a:ext cx="2825108" cy="1936640"/>
                <a:chOff x="5787855" y="981639"/>
                <a:chExt cx="2825108" cy="1936640"/>
              </a:xfrm>
              <a:solidFill>
                <a:schemeClr val="accent5">
                  <a:lumMod val="20000"/>
                  <a:lumOff val="80000"/>
                </a:schemeClr>
              </a:solidFill>
            </p:grpSpPr>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F451430A-52AA-46D0-9CD2-DF8DC8220C6D}"/>
                        </a:ext>
                      </a:extLst>
                    </p:cNvPr>
                    <p:cNvSpPr txBox="1"/>
                    <p:nvPr/>
                  </p:nvSpPr>
                  <p:spPr>
                    <a:xfrm>
                      <a:off x="6449291" y="981639"/>
                      <a:ext cx="1219200" cy="184666"/>
                    </a:xfrm>
                    <a:prstGeom prst="rect">
                      <a:avLst/>
                    </a:prstGeom>
                    <a:grp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oMath>
                        </m:oMathPara>
                      </a14:m>
                      <a:endParaRPr lang="zh-CN" altLang="en-US" sz="1200" b="1">
                        <a:solidFill>
                          <a:srgbClr val="002060"/>
                        </a:solidFill>
                      </a:endParaRPr>
                    </a:p>
                  </p:txBody>
                </p:sp>
              </mc:Choice>
              <mc:Fallback xmlns="">
                <p:sp>
                  <p:nvSpPr>
                    <p:cNvPr id="44" name="文本框 43">
                      <a:extLst>
                        <a:ext uri="{FF2B5EF4-FFF2-40B4-BE49-F238E27FC236}">
                          <a16:creationId xmlns:a16="http://schemas.microsoft.com/office/drawing/2014/main" id="{F451430A-52AA-46D0-9CD2-DF8DC8220C6D}"/>
                        </a:ext>
                      </a:extLst>
                    </p:cNvPr>
                    <p:cNvSpPr txBox="1">
                      <a:spLocks noRot="1" noChangeAspect="1" noMove="1" noResize="1" noEditPoints="1" noAdjustHandles="1" noChangeArrowheads="1" noChangeShapeType="1" noTextEdit="1"/>
                    </p:cNvSpPr>
                    <p:nvPr/>
                  </p:nvSpPr>
                  <p:spPr>
                    <a:xfrm>
                      <a:off x="6449291" y="981639"/>
                      <a:ext cx="1219200" cy="184666"/>
                    </a:xfrm>
                    <a:prstGeom prst="rect">
                      <a:avLst/>
                    </a:prstGeom>
                    <a:blipFill>
                      <a:blip r:embed="rId5"/>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8D480EE7-06F8-43E1-BAA3-307980865D8F}"/>
                        </a:ext>
                      </a:extLst>
                    </p:cNvPr>
                    <p:cNvSpPr txBox="1"/>
                    <p:nvPr/>
                  </p:nvSpPr>
                  <p:spPr>
                    <a:xfrm>
                      <a:off x="6409804" y="1415251"/>
                      <a:ext cx="1456017" cy="184666"/>
                    </a:xfrm>
                    <a:prstGeom prst="rect">
                      <a:avLst/>
                    </a:prstGeom>
                    <a:grpFill/>
                  </p:spPr>
                  <p:txBody>
                    <a:bodyPr wrap="square" tIns="0" bIns="0" rtlCol="0">
                      <a:spAutoFit/>
                    </a:bodyPr>
                    <a:lstStyle/>
                    <a:p>
                      <a:pPr algn="ctr"/>
                      <a14:m>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 ∃</m:t>
                          </m:r>
                          <m:r>
                            <a:rPr lang="en-US" altLang="zh-CN" sz="1200" b="1" i="1" smtClean="0">
                              <a:solidFill>
                                <a:srgbClr val="002060"/>
                              </a:solidFill>
                              <a:latin typeface="Cambria Math" panose="02040503050406030204" pitchFamily="18" charset="0"/>
                            </a:rPr>
                            <m:t>𝒙𝑨</m:t>
                          </m:r>
                          <m:r>
                            <a:rPr lang="en-US" altLang="zh-CN" sz="1200" b="1" i="1" smtClean="0">
                              <a:solidFill>
                                <a:srgbClr val="002060"/>
                              </a:solidFill>
                              <a:latin typeface="Cambria Math" panose="02040503050406030204" pitchFamily="18" charset="0"/>
                            </a:rPr>
                            <m:t>⊢</m:t>
                          </m:r>
                        </m:oMath>
                      </a14:m>
                      <a:r>
                        <a:rPr lang="zh-CN" altLang="en-US" sz="1200" b="1">
                          <a:solidFill>
                            <a:srgbClr val="002060"/>
                          </a:solidFill>
                        </a:rPr>
                        <a:t>矛盾</a:t>
                      </a:r>
                    </a:p>
                  </p:txBody>
                </p:sp>
              </mc:Choice>
              <mc:Fallback xmlns="">
                <p:sp>
                  <p:nvSpPr>
                    <p:cNvPr id="45" name="文本框 44">
                      <a:extLst>
                        <a:ext uri="{FF2B5EF4-FFF2-40B4-BE49-F238E27FC236}">
                          <a16:creationId xmlns:a16="http://schemas.microsoft.com/office/drawing/2014/main" id="{8D480EE7-06F8-43E1-BAA3-307980865D8F}"/>
                        </a:ext>
                      </a:extLst>
                    </p:cNvPr>
                    <p:cNvSpPr txBox="1">
                      <a:spLocks noRot="1" noChangeAspect="1" noMove="1" noResize="1" noEditPoints="1" noAdjustHandles="1" noChangeArrowheads="1" noChangeShapeType="1" noTextEdit="1"/>
                    </p:cNvSpPr>
                    <p:nvPr/>
                  </p:nvSpPr>
                  <p:spPr>
                    <a:xfrm>
                      <a:off x="6409804" y="1415251"/>
                      <a:ext cx="1456017" cy="184666"/>
                    </a:xfrm>
                    <a:prstGeom prst="rect">
                      <a:avLst/>
                    </a:prstGeom>
                    <a:blipFill>
                      <a:blip r:embed="rId6"/>
                      <a:stretch>
                        <a:fillRect t="-25806"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FB1EC636-D6AE-4CB7-BBD6-FC360897C477}"/>
                        </a:ext>
                      </a:extLst>
                    </p:cNvPr>
                    <p:cNvSpPr txBox="1"/>
                    <p:nvPr/>
                  </p:nvSpPr>
                  <p:spPr>
                    <a:xfrm>
                      <a:off x="6324600" y="1863515"/>
                      <a:ext cx="1489364" cy="184666"/>
                    </a:xfrm>
                    <a:prstGeom prst="rect">
                      <a:avLst/>
                    </a:prstGeom>
                    <a:grpFill/>
                  </p:spPr>
                  <p:txBody>
                    <a:bodyPr wrap="square" tIns="0" bIns="0" rtlCol="0">
                      <a:spAutoFit/>
                    </a:bodyPr>
                    <a:lstStyle/>
                    <a:p>
                      <a:pPr algn="ctr"/>
                      <a14:m>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 </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oMath>
                      </a14:m>
                      <a:r>
                        <a:rPr lang="zh-CN" altLang="en-US" sz="1200" b="1">
                          <a:solidFill>
                            <a:srgbClr val="002060"/>
                          </a:solidFill>
                        </a:rPr>
                        <a:t>矛盾</a:t>
                      </a:r>
                    </a:p>
                  </p:txBody>
                </p:sp>
              </mc:Choice>
              <mc:Fallback xmlns="">
                <p:sp>
                  <p:nvSpPr>
                    <p:cNvPr id="46" name="文本框 45">
                      <a:extLst>
                        <a:ext uri="{FF2B5EF4-FFF2-40B4-BE49-F238E27FC236}">
                          <a16:creationId xmlns:a16="http://schemas.microsoft.com/office/drawing/2014/main" id="{FB1EC636-D6AE-4CB7-BBD6-FC360897C477}"/>
                        </a:ext>
                      </a:extLst>
                    </p:cNvPr>
                    <p:cNvSpPr txBox="1">
                      <a:spLocks noRot="1" noChangeAspect="1" noMove="1" noResize="1" noEditPoints="1" noAdjustHandles="1" noChangeArrowheads="1" noChangeShapeType="1" noTextEdit="1"/>
                    </p:cNvSpPr>
                    <p:nvPr/>
                  </p:nvSpPr>
                  <p:spPr>
                    <a:xfrm>
                      <a:off x="6324600" y="1863515"/>
                      <a:ext cx="1489364" cy="184666"/>
                    </a:xfrm>
                    <a:prstGeom prst="rect">
                      <a:avLst/>
                    </a:prstGeom>
                    <a:blipFill>
                      <a:blip r:embed="rId7"/>
                      <a:stretch>
                        <a:fillRect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48C6EDD8-ABD3-463F-A96C-3CFA5798E331}"/>
                        </a:ext>
                      </a:extLst>
                    </p:cNvPr>
                    <p:cNvSpPr txBox="1"/>
                    <p:nvPr/>
                  </p:nvSpPr>
                  <p:spPr>
                    <a:xfrm>
                      <a:off x="5787855" y="2283275"/>
                      <a:ext cx="1154160" cy="184666"/>
                    </a:xfrm>
                    <a:prstGeom prst="rect">
                      <a:avLst/>
                    </a:prstGeom>
                    <a:grp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𝑨</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oMath>
                        </m:oMathPara>
                      </a14:m>
                      <a:endParaRPr lang="zh-CN" altLang="en-US" sz="1200" b="1">
                        <a:solidFill>
                          <a:srgbClr val="002060"/>
                        </a:solidFill>
                      </a:endParaRPr>
                    </a:p>
                  </p:txBody>
                </p:sp>
              </mc:Choice>
              <mc:Fallback xmlns="">
                <p:sp>
                  <p:nvSpPr>
                    <p:cNvPr id="47" name="文本框 46">
                      <a:extLst>
                        <a:ext uri="{FF2B5EF4-FFF2-40B4-BE49-F238E27FC236}">
                          <a16:creationId xmlns:a16="http://schemas.microsoft.com/office/drawing/2014/main" id="{48C6EDD8-ABD3-463F-A96C-3CFA5798E331}"/>
                        </a:ext>
                      </a:extLst>
                    </p:cNvPr>
                    <p:cNvSpPr txBox="1">
                      <a:spLocks noRot="1" noChangeAspect="1" noMove="1" noResize="1" noEditPoints="1" noAdjustHandles="1" noChangeArrowheads="1" noChangeShapeType="1" noTextEdit="1"/>
                    </p:cNvSpPr>
                    <p:nvPr/>
                  </p:nvSpPr>
                  <p:spPr>
                    <a:xfrm>
                      <a:off x="5787855" y="2283275"/>
                      <a:ext cx="1154160" cy="184666"/>
                    </a:xfrm>
                    <a:prstGeom prst="rect">
                      <a:avLst/>
                    </a:prstGeom>
                    <a:blipFill>
                      <a:blip r:embed="rId8"/>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209EF560-940D-4665-8A88-CDE6A9A22D9F}"/>
                        </a:ext>
                      </a:extLst>
                    </p:cNvPr>
                    <p:cNvSpPr txBox="1"/>
                    <p:nvPr/>
                  </p:nvSpPr>
                  <p:spPr>
                    <a:xfrm>
                      <a:off x="7284225" y="2733613"/>
                      <a:ext cx="1328738" cy="184666"/>
                    </a:xfrm>
                    <a:prstGeom prst="rect">
                      <a:avLst/>
                    </a:prstGeom>
                    <a:grp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 </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𝑨</m:t>
                            </m:r>
                          </m:oMath>
                        </m:oMathPara>
                      </a14:m>
                      <a:endParaRPr lang="zh-CN" altLang="en-US" sz="1200" b="1">
                        <a:solidFill>
                          <a:srgbClr val="002060"/>
                        </a:solidFill>
                      </a:endParaRPr>
                    </a:p>
                  </p:txBody>
                </p:sp>
              </mc:Choice>
              <mc:Fallback xmlns="">
                <p:sp>
                  <p:nvSpPr>
                    <p:cNvPr id="48" name="文本框 47">
                      <a:extLst>
                        <a:ext uri="{FF2B5EF4-FFF2-40B4-BE49-F238E27FC236}">
                          <a16:creationId xmlns:a16="http://schemas.microsoft.com/office/drawing/2014/main" id="{209EF560-940D-4665-8A88-CDE6A9A22D9F}"/>
                        </a:ext>
                      </a:extLst>
                    </p:cNvPr>
                    <p:cNvSpPr txBox="1">
                      <a:spLocks noRot="1" noChangeAspect="1" noMove="1" noResize="1" noEditPoints="1" noAdjustHandles="1" noChangeArrowheads="1" noChangeShapeType="1" noTextEdit="1"/>
                    </p:cNvSpPr>
                    <p:nvPr/>
                  </p:nvSpPr>
                  <p:spPr>
                    <a:xfrm>
                      <a:off x="7284225" y="2733613"/>
                      <a:ext cx="1328738" cy="184666"/>
                    </a:xfrm>
                    <a:prstGeom prst="rect">
                      <a:avLst/>
                    </a:prstGeom>
                    <a:blipFill>
                      <a:blip r:embed="rId9"/>
                      <a:stretch>
                        <a:fillRect b="-6667"/>
                      </a:stretch>
                    </a:blipFill>
                  </p:spPr>
                  <p:txBody>
                    <a:bodyPr/>
                    <a:lstStyle/>
                    <a:p>
                      <a:r>
                        <a:rPr lang="zh-CN" altLang="en-US">
                          <a:noFill/>
                        </a:rPr>
                        <a:t> </a:t>
                      </a:r>
                    </a:p>
                  </p:txBody>
                </p:sp>
              </mc:Fallback>
            </mc:AlternateContent>
            <p:sp>
              <p:nvSpPr>
                <p:cNvPr id="49" name="箭头: 上 48">
                  <a:extLst>
                    <a:ext uri="{FF2B5EF4-FFF2-40B4-BE49-F238E27FC236}">
                      <a16:creationId xmlns:a16="http://schemas.microsoft.com/office/drawing/2014/main" id="{C32CB39D-17A5-42E9-BA7C-B788767E999E}"/>
                    </a:ext>
                  </a:extLst>
                </p:cNvPr>
                <p:cNvSpPr/>
                <p:nvPr/>
              </p:nvSpPr>
              <p:spPr>
                <a:xfrm rot="18344153">
                  <a:off x="7554323" y="2026366"/>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上 49">
                  <a:extLst>
                    <a:ext uri="{FF2B5EF4-FFF2-40B4-BE49-F238E27FC236}">
                      <a16:creationId xmlns:a16="http://schemas.microsoft.com/office/drawing/2014/main" id="{573C8209-F0C7-4F8F-8D05-F3F0748A62C7}"/>
                    </a:ext>
                  </a:extLst>
                </p:cNvPr>
                <p:cNvSpPr/>
                <p:nvPr/>
              </p:nvSpPr>
              <p:spPr>
                <a:xfrm rot="2959640">
                  <a:off x="6617687" y="2026936"/>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箭头: 上 50">
                  <a:extLst>
                    <a:ext uri="{FF2B5EF4-FFF2-40B4-BE49-F238E27FC236}">
                      <a16:creationId xmlns:a16="http://schemas.microsoft.com/office/drawing/2014/main" id="{0F758D48-FA1C-4714-A5F6-C68CD0852705}"/>
                    </a:ext>
                  </a:extLst>
                </p:cNvPr>
                <p:cNvSpPr/>
                <p:nvPr/>
              </p:nvSpPr>
              <p:spPr>
                <a:xfrm>
                  <a:off x="7047808" y="1599917"/>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箭头: 上 51">
                  <a:extLst>
                    <a:ext uri="{FF2B5EF4-FFF2-40B4-BE49-F238E27FC236}">
                      <a16:creationId xmlns:a16="http://schemas.microsoft.com/office/drawing/2014/main" id="{8377CC11-E37F-402C-88C2-8596694BC31C}"/>
                    </a:ext>
                  </a:extLst>
                </p:cNvPr>
                <p:cNvSpPr/>
                <p:nvPr/>
              </p:nvSpPr>
              <p:spPr>
                <a:xfrm>
                  <a:off x="7036031" y="1148626"/>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1A435B28-F02C-41B7-9ADF-E7ED7805DDD5}"/>
                    </a:ext>
                  </a:extLst>
                </p:cNvPr>
                <p:cNvSpPr txBox="1"/>
                <p:nvPr/>
              </p:nvSpPr>
              <p:spPr>
                <a:xfrm>
                  <a:off x="7498584" y="2137798"/>
                  <a:ext cx="1154160" cy="184666"/>
                </a:xfrm>
                <a:prstGeom prst="rect">
                  <a:avLst/>
                </a:prstGeom>
                <a:solidFill>
                  <a:schemeClr val="accent5">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 </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oMath>
                    </m:oMathPara>
                  </a14:m>
                  <a:endParaRPr lang="zh-CN" altLang="en-US" sz="1200" b="1">
                    <a:solidFill>
                      <a:srgbClr val="002060"/>
                    </a:solidFill>
                  </a:endParaRPr>
                </a:p>
              </p:txBody>
            </p:sp>
          </mc:Choice>
          <mc:Fallback xmlns="">
            <p:sp>
              <p:nvSpPr>
                <p:cNvPr id="40" name="文本框 39">
                  <a:extLst>
                    <a:ext uri="{FF2B5EF4-FFF2-40B4-BE49-F238E27FC236}">
                      <a16:creationId xmlns:a16="http://schemas.microsoft.com/office/drawing/2014/main" id="{1A435B28-F02C-41B7-9ADF-E7ED7805DDD5}"/>
                    </a:ext>
                  </a:extLst>
                </p:cNvPr>
                <p:cNvSpPr txBox="1">
                  <a:spLocks noRot="1" noChangeAspect="1" noMove="1" noResize="1" noEditPoints="1" noAdjustHandles="1" noChangeArrowheads="1" noChangeShapeType="1" noTextEdit="1"/>
                </p:cNvSpPr>
                <p:nvPr/>
              </p:nvSpPr>
              <p:spPr>
                <a:xfrm>
                  <a:off x="7498584" y="2137798"/>
                  <a:ext cx="1154160" cy="184666"/>
                </a:xfrm>
                <a:prstGeom prst="rect">
                  <a:avLst/>
                </a:prstGeom>
                <a:blipFill>
                  <a:blip r:embed="rId10"/>
                  <a:stretch>
                    <a:fillRect b="-6667"/>
                  </a:stretch>
                </a:blipFill>
              </p:spPr>
              <p:txBody>
                <a:bodyPr/>
                <a:lstStyle/>
                <a:p>
                  <a:r>
                    <a:rPr lang="zh-CN" altLang="en-US">
                      <a:noFill/>
                    </a:rPr>
                    <a:t> </a:t>
                  </a:r>
                </a:p>
              </p:txBody>
            </p:sp>
          </mc:Fallback>
        </mc:AlternateContent>
        <p:sp>
          <p:nvSpPr>
            <p:cNvPr id="41" name="箭头: 上 40">
              <a:extLst>
                <a:ext uri="{FF2B5EF4-FFF2-40B4-BE49-F238E27FC236}">
                  <a16:creationId xmlns:a16="http://schemas.microsoft.com/office/drawing/2014/main" id="{27C90B1F-4CEE-4DBE-8394-EB73F507D602}"/>
                </a:ext>
              </a:extLst>
            </p:cNvPr>
            <p:cNvSpPr/>
            <p:nvPr/>
          </p:nvSpPr>
          <p:spPr>
            <a:xfrm>
              <a:off x="8060210" y="2327569"/>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9501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量词公式的推理规则</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派生规则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29</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7">
            <a:extLst>
              <a:ext uri="{FF2B5EF4-FFF2-40B4-BE49-F238E27FC236}">
                <a16:creationId xmlns:a16="http://schemas.microsoft.com/office/drawing/2014/main" id="{3B9E5842-255C-463C-9301-9EF490D3A17F}"/>
              </a:ext>
            </a:extLst>
          </p:cNvPr>
          <p:cNvSpPr/>
          <p:nvPr/>
        </p:nvSpPr>
        <p:spPr>
          <a:xfrm>
            <a:off x="659296" y="960166"/>
            <a:ext cx="4328905"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8F73A54-DEFE-4ED6-B935-BFD75C1CDB54}"/>
                  </a:ext>
                </a:extLst>
              </p:cNvPr>
              <p:cNvSpPr txBox="1"/>
              <p:nvPr/>
            </p:nvSpPr>
            <p:spPr>
              <a:xfrm>
                <a:off x="1479275" y="1298603"/>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58F73A54-DEFE-4ED6-B935-BFD75C1CDB54}"/>
                  </a:ext>
                </a:extLst>
              </p:cNvPr>
              <p:cNvSpPr txBox="1">
                <a:spLocks noRot="1" noChangeAspect="1" noMove="1" noResize="1" noEditPoints="1" noAdjustHandles="1" noChangeArrowheads="1" noChangeShapeType="1" noTextEdit="1"/>
              </p:cNvSpPr>
              <p:nvPr/>
            </p:nvSpPr>
            <p:spPr>
              <a:xfrm>
                <a:off x="1479275" y="1298603"/>
                <a:ext cx="1283800" cy="246221"/>
              </a:xfrm>
              <a:prstGeom prst="rect">
                <a:avLst/>
              </a:prstGeom>
              <a:blipFill>
                <a:blip r:embed="rId2"/>
                <a:stretch>
                  <a:fillRect b="-7500"/>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AF5CFB04-37AD-4898-BAD4-318767494C6A}"/>
              </a:ext>
            </a:extLst>
          </p:cNvPr>
          <p:cNvCxnSpPr>
            <a:cxnSpLocks/>
          </p:cNvCxnSpPr>
          <p:nvPr/>
        </p:nvCxnSpPr>
        <p:spPr>
          <a:xfrm flipV="1">
            <a:off x="1459396" y="1264280"/>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A4AF608-2A19-4504-928A-6A93BB9F6E9C}"/>
              </a:ext>
            </a:extLst>
          </p:cNvPr>
          <p:cNvSpPr txBox="1"/>
          <p:nvPr/>
        </p:nvSpPr>
        <p:spPr>
          <a:xfrm>
            <a:off x="606288" y="975357"/>
            <a:ext cx="800100" cy="584775"/>
          </a:xfrm>
          <a:prstGeom prst="rect">
            <a:avLst/>
          </a:prstGeom>
          <a:noFill/>
        </p:spPr>
        <p:txBody>
          <a:bodyPr wrap="square" rtlCol="0">
            <a:spAutoFit/>
          </a:bodyPr>
          <a:lstStyle/>
          <a:p>
            <a:r>
              <a:rPr lang="zh-CN" altLang="en-US" sz="1600" b="1">
                <a:solidFill>
                  <a:srgbClr val="002060"/>
                </a:solidFill>
              </a:rPr>
              <a:t>全称量词否定</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3B81A0A-D4FF-43B8-AC70-CBFB3D9F6E4D}"/>
                  </a:ext>
                </a:extLst>
              </p:cNvPr>
              <p:cNvSpPr txBox="1"/>
              <p:nvPr/>
            </p:nvSpPr>
            <p:spPr>
              <a:xfrm>
                <a:off x="1459395" y="983727"/>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03B81A0A-D4FF-43B8-AC70-CBFB3D9F6E4D}"/>
                  </a:ext>
                </a:extLst>
              </p:cNvPr>
              <p:cNvSpPr txBox="1">
                <a:spLocks noRot="1" noChangeAspect="1" noMove="1" noResize="1" noEditPoints="1" noAdjustHandles="1" noChangeArrowheads="1" noChangeShapeType="1" noTextEdit="1"/>
              </p:cNvSpPr>
              <p:nvPr/>
            </p:nvSpPr>
            <p:spPr>
              <a:xfrm>
                <a:off x="1459395" y="983727"/>
                <a:ext cx="1303679" cy="246221"/>
              </a:xfrm>
              <a:prstGeom prst="rect">
                <a:avLst/>
              </a:prstGeom>
              <a:blipFill>
                <a:blip r:embed="rId3"/>
                <a:stretch>
                  <a:fillRect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621EE6CC-28D1-4E0A-8CA4-D615FEE9B33C}"/>
                  </a:ext>
                </a:extLst>
              </p:cNvPr>
              <p:cNvSpPr txBox="1"/>
              <p:nvPr/>
            </p:nvSpPr>
            <p:spPr>
              <a:xfrm>
                <a:off x="3494848" y="1314973"/>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40" name="文本框 39">
                <a:extLst>
                  <a:ext uri="{FF2B5EF4-FFF2-40B4-BE49-F238E27FC236}">
                    <a16:creationId xmlns:a16="http://schemas.microsoft.com/office/drawing/2014/main" id="{621EE6CC-28D1-4E0A-8CA4-D615FEE9B33C}"/>
                  </a:ext>
                </a:extLst>
              </p:cNvPr>
              <p:cNvSpPr txBox="1">
                <a:spLocks noRot="1" noChangeAspect="1" noMove="1" noResize="1" noEditPoints="1" noAdjustHandles="1" noChangeArrowheads="1" noChangeShapeType="1" noTextEdit="1"/>
              </p:cNvSpPr>
              <p:nvPr/>
            </p:nvSpPr>
            <p:spPr>
              <a:xfrm>
                <a:off x="3494848" y="1314973"/>
                <a:ext cx="1283800" cy="246221"/>
              </a:xfrm>
              <a:prstGeom prst="rect">
                <a:avLst/>
              </a:prstGeom>
              <a:blipFill>
                <a:blip r:embed="rId4"/>
                <a:stretch>
                  <a:fillRect b="-5000"/>
                </a:stretch>
              </a:blipFill>
            </p:spPr>
            <p:txBody>
              <a:bodyPr/>
              <a:lstStyle/>
              <a:p>
                <a:r>
                  <a:rPr lang="zh-CN" altLang="en-US">
                    <a:noFill/>
                  </a:rPr>
                  <a:t> </a:t>
                </a:r>
              </a:p>
            </p:txBody>
          </p:sp>
        </mc:Fallback>
      </mc:AlternateContent>
      <p:cxnSp>
        <p:nvCxnSpPr>
          <p:cNvPr id="41" name="直接连接符 40">
            <a:extLst>
              <a:ext uri="{FF2B5EF4-FFF2-40B4-BE49-F238E27FC236}">
                <a16:creationId xmlns:a16="http://schemas.microsoft.com/office/drawing/2014/main" id="{F6E0BBEE-2FE7-4EC7-8F6B-8ECA7A58F62F}"/>
              </a:ext>
            </a:extLst>
          </p:cNvPr>
          <p:cNvCxnSpPr>
            <a:cxnSpLocks/>
          </p:cNvCxnSpPr>
          <p:nvPr/>
        </p:nvCxnSpPr>
        <p:spPr>
          <a:xfrm flipV="1">
            <a:off x="3474969" y="1280650"/>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A9D723C8-378F-4841-8FC3-31A1995D9009}"/>
                  </a:ext>
                </a:extLst>
              </p:cNvPr>
              <p:cNvSpPr txBox="1"/>
              <p:nvPr/>
            </p:nvSpPr>
            <p:spPr>
              <a:xfrm>
                <a:off x="3474968" y="1000097"/>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42" name="文本框 41">
                <a:extLst>
                  <a:ext uri="{FF2B5EF4-FFF2-40B4-BE49-F238E27FC236}">
                    <a16:creationId xmlns:a16="http://schemas.microsoft.com/office/drawing/2014/main" id="{A9D723C8-378F-4841-8FC3-31A1995D9009}"/>
                  </a:ext>
                </a:extLst>
              </p:cNvPr>
              <p:cNvSpPr txBox="1">
                <a:spLocks noRot="1" noChangeAspect="1" noMove="1" noResize="1" noEditPoints="1" noAdjustHandles="1" noChangeArrowheads="1" noChangeShapeType="1" noTextEdit="1"/>
              </p:cNvSpPr>
              <p:nvPr/>
            </p:nvSpPr>
            <p:spPr>
              <a:xfrm>
                <a:off x="3474968" y="1000097"/>
                <a:ext cx="1303679" cy="246221"/>
              </a:xfrm>
              <a:prstGeom prst="rect">
                <a:avLst/>
              </a:prstGeom>
              <a:blipFill>
                <a:blip r:embed="rId5"/>
                <a:stretch>
                  <a:fillRect b="-7500"/>
                </a:stretch>
              </a:blipFill>
            </p:spPr>
            <p:txBody>
              <a:bodyPr/>
              <a:lstStyle/>
              <a:p>
                <a:r>
                  <a:rPr lang="zh-CN" altLang="en-US">
                    <a:noFill/>
                  </a:rPr>
                  <a:t> </a:t>
                </a:r>
              </a:p>
            </p:txBody>
          </p:sp>
        </mc:Fallback>
      </mc:AlternateContent>
      <p:sp>
        <p:nvSpPr>
          <p:cNvPr id="56" name="矩形 55">
            <a:extLst>
              <a:ext uri="{FF2B5EF4-FFF2-40B4-BE49-F238E27FC236}">
                <a16:creationId xmlns:a16="http://schemas.microsoft.com/office/drawing/2014/main" id="{45FAB86E-2DFC-4D05-A612-BD09C3128BB9}"/>
              </a:ext>
            </a:extLst>
          </p:cNvPr>
          <p:cNvSpPr/>
          <p:nvPr/>
        </p:nvSpPr>
        <p:spPr>
          <a:xfrm>
            <a:off x="659296" y="1840685"/>
            <a:ext cx="4328905"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27501C09-6F11-42DE-BB6A-B9DEBEA5109E}"/>
                  </a:ext>
                </a:extLst>
              </p:cNvPr>
              <p:cNvSpPr txBox="1"/>
              <p:nvPr/>
            </p:nvSpPr>
            <p:spPr>
              <a:xfrm>
                <a:off x="1479275" y="2179122"/>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57" name="文本框 56">
                <a:extLst>
                  <a:ext uri="{FF2B5EF4-FFF2-40B4-BE49-F238E27FC236}">
                    <a16:creationId xmlns:a16="http://schemas.microsoft.com/office/drawing/2014/main" id="{27501C09-6F11-42DE-BB6A-B9DEBEA5109E}"/>
                  </a:ext>
                </a:extLst>
              </p:cNvPr>
              <p:cNvSpPr txBox="1">
                <a:spLocks noRot="1" noChangeAspect="1" noMove="1" noResize="1" noEditPoints="1" noAdjustHandles="1" noChangeArrowheads="1" noChangeShapeType="1" noTextEdit="1"/>
              </p:cNvSpPr>
              <p:nvPr/>
            </p:nvSpPr>
            <p:spPr>
              <a:xfrm>
                <a:off x="1479275" y="2179122"/>
                <a:ext cx="1283800" cy="246221"/>
              </a:xfrm>
              <a:prstGeom prst="rect">
                <a:avLst/>
              </a:prstGeom>
              <a:blipFill>
                <a:blip r:embed="rId6"/>
                <a:stretch>
                  <a:fillRect b="-4878"/>
                </a:stretch>
              </a:blipFill>
            </p:spPr>
            <p:txBody>
              <a:bodyPr/>
              <a:lstStyle/>
              <a:p>
                <a:r>
                  <a:rPr lang="zh-CN" altLang="en-US">
                    <a:noFill/>
                  </a:rPr>
                  <a:t> </a:t>
                </a:r>
              </a:p>
            </p:txBody>
          </p:sp>
        </mc:Fallback>
      </mc:AlternateContent>
      <p:cxnSp>
        <p:nvCxnSpPr>
          <p:cNvPr id="58" name="直接连接符 57">
            <a:extLst>
              <a:ext uri="{FF2B5EF4-FFF2-40B4-BE49-F238E27FC236}">
                <a16:creationId xmlns:a16="http://schemas.microsoft.com/office/drawing/2014/main" id="{3B022F33-D50E-47EB-ABD2-C31DD733EA31}"/>
              </a:ext>
            </a:extLst>
          </p:cNvPr>
          <p:cNvCxnSpPr>
            <a:cxnSpLocks/>
          </p:cNvCxnSpPr>
          <p:nvPr/>
        </p:nvCxnSpPr>
        <p:spPr>
          <a:xfrm flipV="1">
            <a:off x="1459396" y="2144799"/>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6490504E-BFA3-465D-B288-C9927AE3BD93}"/>
              </a:ext>
            </a:extLst>
          </p:cNvPr>
          <p:cNvSpPr txBox="1"/>
          <p:nvPr/>
        </p:nvSpPr>
        <p:spPr>
          <a:xfrm>
            <a:off x="606288" y="1855876"/>
            <a:ext cx="800100" cy="584775"/>
          </a:xfrm>
          <a:prstGeom prst="rect">
            <a:avLst/>
          </a:prstGeom>
          <a:noFill/>
        </p:spPr>
        <p:txBody>
          <a:bodyPr wrap="square" rtlCol="0">
            <a:spAutoFit/>
          </a:bodyPr>
          <a:lstStyle/>
          <a:p>
            <a:r>
              <a:rPr lang="zh-CN" altLang="en-US" sz="1600" b="1">
                <a:solidFill>
                  <a:srgbClr val="002060"/>
                </a:solidFill>
              </a:rPr>
              <a:t>存在量词否定</a:t>
            </a:r>
          </a:p>
        </p:txBody>
      </p: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97238EE1-A21E-4131-BA56-C7805D248698}"/>
                  </a:ext>
                </a:extLst>
              </p:cNvPr>
              <p:cNvSpPr txBox="1"/>
              <p:nvPr/>
            </p:nvSpPr>
            <p:spPr>
              <a:xfrm>
                <a:off x="1459395" y="1864246"/>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60" name="文本框 59">
                <a:extLst>
                  <a:ext uri="{FF2B5EF4-FFF2-40B4-BE49-F238E27FC236}">
                    <a16:creationId xmlns:a16="http://schemas.microsoft.com/office/drawing/2014/main" id="{97238EE1-A21E-4131-BA56-C7805D248698}"/>
                  </a:ext>
                </a:extLst>
              </p:cNvPr>
              <p:cNvSpPr txBox="1">
                <a:spLocks noRot="1" noChangeAspect="1" noMove="1" noResize="1" noEditPoints="1" noAdjustHandles="1" noChangeArrowheads="1" noChangeShapeType="1" noTextEdit="1"/>
              </p:cNvSpPr>
              <p:nvPr/>
            </p:nvSpPr>
            <p:spPr>
              <a:xfrm>
                <a:off x="1459395" y="1864246"/>
                <a:ext cx="1303679" cy="246221"/>
              </a:xfrm>
              <a:prstGeom prst="rect">
                <a:avLst/>
              </a:prstGeom>
              <a:blipFill>
                <a:blip r:embed="rId7"/>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10F3EA7D-0DDD-4E73-B6BE-777467DF1AF1}"/>
                  </a:ext>
                </a:extLst>
              </p:cNvPr>
              <p:cNvSpPr txBox="1"/>
              <p:nvPr/>
            </p:nvSpPr>
            <p:spPr>
              <a:xfrm>
                <a:off x="3494848" y="2195492"/>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61" name="文本框 60">
                <a:extLst>
                  <a:ext uri="{FF2B5EF4-FFF2-40B4-BE49-F238E27FC236}">
                    <a16:creationId xmlns:a16="http://schemas.microsoft.com/office/drawing/2014/main" id="{10F3EA7D-0DDD-4E73-B6BE-777467DF1AF1}"/>
                  </a:ext>
                </a:extLst>
              </p:cNvPr>
              <p:cNvSpPr txBox="1">
                <a:spLocks noRot="1" noChangeAspect="1" noMove="1" noResize="1" noEditPoints="1" noAdjustHandles="1" noChangeArrowheads="1" noChangeShapeType="1" noTextEdit="1"/>
              </p:cNvSpPr>
              <p:nvPr/>
            </p:nvSpPr>
            <p:spPr>
              <a:xfrm>
                <a:off x="3494848" y="2195492"/>
                <a:ext cx="1283800" cy="246221"/>
              </a:xfrm>
              <a:prstGeom prst="rect">
                <a:avLst/>
              </a:prstGeom>
              <a:blipFill>
                <a:blip r:embed="rId8"/>
                <a:stretch>
                  <a:fillRect b="-4878"/>
                </a:stretch>
              </a:blipFill>
            </p:spPr>
            <p:txBody>
              <a:bodyPr/>
              <a:lstStyle/>
              <a:p>
                <a:r>
                  <a:rPr lang="zh-CN" altLang="en-US">
                    <a:noFill/>
                  </a:rPr>
                  <a:t> </a:t>
                </a:r>
              </a:p>
            </p:txBody>
          </p:sp>
        </mc:Fallback>
      </mc:AlternateContent>
      <p:cxnSp>
        <p:nvCxnSpPr>
          <p:cNvPr id="62" name="直接连接符 61">
            <a:extLst>
              <a:ext uri="{FF2B5EF4-FFF2-40B4-BE49-F238E27FC236}">
                <a16:creationId xmlns:a16="http://schemas.microsoft.com/office/drawing/2014/main" id="{9D7A10E9-3355-4081-BFC7-A6B559588452}"/>
              </a:ext>
            </a:extLst>
          </p:cNvPr>
          <p:cNvCxnSpPr>
            <a:cxnSpLocks/>
          </p:cNvCxnSpPr>
          <p:nvPr/>
        </p:nvCxnSpPr>
        <p:spPr>
          <a:xfrm flipV="1">
            <a:off x="3474969" y="2161169"/>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3D237B23-38FB-47FF-B675-064B5BE850CB}"/>
                  </a:ext>
                </a:extLst>
              </p:cNvPr>
              <p:cNvSpPr txBox="1"/>
              <p:nvPr/>
            </p:nvSpPr>
            <p:spPr>
              <a:xfrm>
                <a:off x="3474968" y="1880616"/>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63" name="文本框 62">
                <a:extLst>
                  <a:ext uri="{FF2B5EF4-FFF2-40B4-BE49-F238E27FC236}">
                    <a16:creationId xmlns:a16="http://schemas.microsoft.com/office/drawing/2014/main" id="{3D237B23-38FB-47FF-B675-064B5BE850CB}"/>
                  </a:ext>
                </a:extLst>
              </p:cNvPr>
              <p:cNvSpPr txBox="1">
                <a:spLocks noRot="1" noChangeAspect="1" noMove="1" noResize="1" noEditPoints="1" noAdjustHandles="1" noChangeArrowheads="1" noChangeShapeType="1" noTextEdit="1"/>
              </p:cNvSpPr>
              <p:nvPr/>
            </p:nvSpPr>
            <p:spPr>
              <a:xfrm>
                <a:off x="3474968" y="1880616"/>
                <a:ext cx="1303679" cy="246221"/>
              </a:xfrm>
              <a:prstGeom prst="rect">
                <a:avLst/>
              </a:prstGeom>
              <a:blipFill>
                <a:blip r:embed="rId9"/>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5F7054F-FE7E-421E-90BB-52364B4B74DD}"/>
                  </a:ext>
                </a:extLst>
              </p:cNvPr>
              <p:cNvSpPr txBox="1"/>
              <p:nvPr/>
            </p:nvSpPr>
            <p:spPr>
              <a:xfrm>
                <a:off x="659296" y="2761135"/>
                <a:ext cx="7287040" cy="692434"/>
              </a:xfrm>
              <a:prstGeom prst="rect">
                <a:avLst/>
              </a:prstGeom>
              <a:solidFill>
                <a:schemeClr val="accent4">
                  <a:lumMod val="20000"/>
                  <a:lumOff val="80000"/>
                </a:schemeClr>
              </a:solidFill>
            </p:spPr>
            <p:txBody>
              <a:bodyPr wrap="square" rtlCol="0">
                <a:spAutoFit/>
              </a:bodyPr>
              <a:lstStyle/>
              <a:p>
                <a:pPr>
                  <a:lnSpc>
                    <a:spcPts val="2400"/>
                  </a:lnSpc>
                </a:pPr>
                <a:r>
                  <a:rPr lang="zh-CN" altLang="en-US" b="1">
                    <a:solidFill>
                      <a:schemeClr val="accent2">
                        <a:lumMod val="50000"/>
                      </a:schemeClr>
                    </a:solidFill>
                  </a:rPr>
                  <a:t>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𝒚</m:t>
                    </m:r>
                  </m:oMath>
                </a14:m>
                <a:r>
                  <a:rPr lang="zh-CN" altLang="en-US" b="1">
                    <a:solidFill>
                      <a:schemeClr val="accent2">
                        <a:lumMod val="50000"/>
                      </a:schemeClr>
                    </a:solidFill>
                  </a:rPr>
                  <a:t>不在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中出现时，不难证明：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𝒚𝑨</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e>
                    </m:d>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𝒚𝑨</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e>
                    </m:d>
                  </m:oMath>
                </a14:m>
                <a:r>
                  <a:rPr lang="zh-CN" altLang="en-US" b="1">
                    <a:solidFill>
                      <a:schemeClr val="accent2">
                        <a:lumMod val="50000"/>
                      </a:schemeClr>
                    </a:solidFill>
                  </a:rPr>
                  <a:t>，从而有下面的约束变量改名规则：</a:t>
                </a:r>
              </a:p>
            </p:txBody>
          </p:sp>
        </mc:Choice>
        <mc:Fallback xmlns="">
          <p:sp>
            <p:nvSpPr>
              <p:cNvPr id="2" name="文本框 1">
                <a:extLst>
                  <a:ext uri="{FF2B5EF4-FFF2-40B4-BE49-F238E27FC236}">
                    <a16:creationId xmlns:a16="http://schemas.microsoft.com/office/drawing/2014/main" id="{05F7054F-FE7E-421E-90BB-52364B4B74DD}"/>
                  </a:ext>
                </a:extLst>
              </p:cNvPr>
              <p:cNvSpPr txBox="1">
                <a:spLocks noRot="1" noChangeAspect="1" noMove="1" noResize="1" noEditPoints="1" noAdjustHandles="1" noChangeArrowheads="1" noChangeShapeType="1" noTextEdit="1"/>
              </p:cNvSpPr>
              <p:nvPr/>
            </p:nvSpPr>
            <p:spPr>
              <a:xfrm>
                <a:off x="659296" y="2761135"/>
                <a:ext cx="7287040" cy="692434"/>
              </a:xfrm>
              <a:prstGeom prst="rect">
                <a:avLst/>
              </a:prstGeom>
              <a:blipFill>
                <a:blip r:embed="rId10"/>
                <a:stretch>
                  <a:fillRect l="-669" t="-2632" r="-251" b="-13158"/>
                </a:stretch>
              </a:blipFill>
            </p:spPr>
            <p:txBody>
              <a:bodyPr/>
              <a:lstStyle/>
              <a:p>
                <a:r>
                  <a:rPr lang="zh-CN" altLang="en-US">
                    <a:noFill/>
                  </a:rPr>
                  <a:t> </a:t>
                </a:r>
              </a:p>
            </p:txBody>
          </p:sp>
        </mc:Fallback>
      </mc:AlternateContent>
      <p:sp>
        <p:nvSpPr>
          <p:cNvPr id="64" name="矩形 63">
            <a:extLst>
              <a:ext uri="{FF2B5EF4-FFF2-40B4-BE49-F238E27FC236}">
                <a16:creationId xmlns:a16="http://schemas.microsoft.com/office/drawing/2014/main" id="{5957D950-F349-498B-9CAE-BC95FFC07C8A}"/>
              </a:ext>
            </a:extLst>
          </p:cNvPr>
          <p:cNvSpPr/>
          <p:nvPr/>
        </p:nvSpPr>
        <p:spPr>
          <a:xfrm>
            <a:off x="659296" y="3603159"/>
            <a:ext cx="4328905"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734950AF-5646-4C6D-845D-5CFE4CF65961}"/>
                  </a:ext>
                </a:extLst>
              </p:cNvPr>
              <p:cNvSpPr txBox="1"/>
              <p:nvPr/>
            </p:nvSpPr>
            <p:spPr>
              <a:xfrm>
                <a:off x="1479275" y="3941596"/>
                <a:ext cx="143289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65" name="文本框 64">
                <a:extLst>
                  <a:ext uri="{FF2B5EF4-FFF2-40B4-BE49-F238E27FC236}">
                    <a16:creationId xmlns:a16="http://schemas.microsoft.com/office/drawing/2014/main" id="{734950AF-5646-4C6D-845D-5CFE4CF65961}"/>
                  </a:ext>
                </a:extLst>
              </p:cNvPr>
              <p:cNvSpPr txBox="1">
                <a:spLocks noRot="1" noChangeAspect="1" noMove="1" noResize="1" noEditPoints="1" noAdjustHandles="1" noChangeArrowheads="1" noChangeShapeType="1" noTextEdit="1"/>
              </p:cNvSpPr>
              <p:nvPr/>
            </p:nvSpPr>
            <p:spPr>
              <a:xfrm>
                <a:off x="1479275" y="3941596"/>
                <a:ext cx="1432890" cy="246221"/>
              </a:xfrm>
              <a:prstGeom prst="rect">
                <a:avLst/>
              </a:prstGeom>
              <a:blipFill>
                <a:blip r:embed="rId11"/>
                <a:stretch>
                  <a:fillRect b="-32500"/>
                </a:stretch>
              </a:blipFill>
            </p:spPr>
            <p:txBody>
              <a:bodyPr/>
              <a:lstStyle/>
              <a:p>
                <a:r>
                  <a:rPr lang="zh-CN" altLang="en-US">
                    <a:noFill/>
                  </a:rPr>
                  <a:t> </a:t>
                </a:r>
              </a:p>
            </p:txBody>
          </p:sp>
        </mc:Fallback>
      </mc:AlternateContent>
      <p:cxnSp>
        <p:nvCxnSpPr>
          <p:cNvPr id="66" name="直接连接符 65">
            <a:extLst>
              <a:ext uri="{FF2B5EF4-FFF2-40B4-BE49-F238E27FC236}">
                <a16:creationId xmlns:a16="http://schemas.microsoft.com/office/drawing/2014/main" id="{3CFB67DC-CA58-4A0A-801A-EDE12F416793}"/>
              </a:ext>
            </a:extLst>
          </p:cNvPr>
          <p:cNvCxnSpPr>
            <a:cxnSpLocks/>
          </p:cNvCxnSpPr>
          <p:nvPr/>
        </p:nvCxnSpPr>
        <p:spPr>
          <a:xfrm>
            <a:off x="1459396" y="3907275"/>
            <a:ext cx="1452769" cy="16368"/>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38904098-7BCE-4413-819E-9206D630ABA5}"/>
              </a:ext>
            </a:extLst>
          </p:cNvPr>
          <p:cNvSpPr txBox="1"/>
          <p:nvPr/>
        </p:nvSpPr>
        <p:spPr>
          <a:xfrm>
            <a:off x="606288" y="3618350"/>
            <a:ext cx="800100" cy="584775"/>
          </a:xfrm>
          <a:prstGeom prst="rect">
            <a:avLst/>
          </a:prstGeom>
          <a:noFill/>
        </p:spPr>
        <p:txBody>
          <a:bodyPr wrap="square" rtlCol="0">
            <a:spAutoFit/>
          </a:bodyPr>
          <a:lstStyle/>
          <a:p>
            <a:r>
              <a:rPr lang="zh-CN" altLang="en-US" sz="1600" b="1">
                <a:solidFill>
                  <a:srgbClr val="002060"/>
                </a:solidFill>
              </a:rPr>
              <a:t>约束变量改名</a:t>
            </a:r>
          </a:p>
        </p:txBody>
      </p: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F20A1D3B-6543-401B-9994-CB2D1E1BF25F}"/>
                  </a:ext>
                </a:extLst>
              </p:cNvPr>
              <p:cNvSpPr txBox="1"/>
              <p:nvPr/>
            </p:nvSpPr>
            <p:spPr>
              <a:xfrm>
                <a:off x="1459395" y="3626720"/>
                <a:ext cx="145276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68" name="文本框 67">
                <a:extLst>
                  <a:ext uri="{FF2B5EF4-FFF2-40B4-BE49-F238E27FC236}">
                    <a16:creationId xmlns:a16="http://schemas.microsoft.com/office/drawing/2014/main" id="{F20A1D3B-6543-401B-9994-CB2D1E1BF25F}"/>
                  </a:ext>
                </a:extLst>
              </p:cNvPr>
              <p:cNvSpPr txBox="1">
                <a:spLocks noRot="1" noChangeAspect="1" noMove="1" noResize="1" noEditPoints="1" noAdjustHandles="1" noChangeArrowheads="1" noChangeShapeType="1" noTextEdit="1"/>
              </p:cNvSpPr>
              <p:nvPr/>
            </p:nvSpPr>
            <p:spPr>
              <a:xfrm>
                <a:off x="1459395" y="3626720"/>
                <a:ext cx="1452769" cy="246221"/>
              </a:xfrm>
              <a:prstGeom prst="rect">
                <a:avLst/>
              </a:prstGeom>
              <a:blipFill>
                <a:blip r:embed="rId12"/>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C8DA64B2-FF13-4B67-A8FF-EF3DFFFAF5A9}"/>
                  </a:ext>
                </a:extLst>
              </p:cNvPr>
              <p:cNvSpPr txBox="1"/>
              <p:nvPr/>
            </p:nvSpPr>
            <p:spPr>
              <a:xfrm>
                <a:off x="3325879" y="3957966"/>
                <a:ext cx="145276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69" name="文本框 68">
                <a:extLst>
                  <a:ext uri="{FF2B5EF4-FFF2-40B4-BE49-F238E27FC236}">
                    <a16:creationId xmlns:a16="http://schemas.microsoft.com/office/drawing/2014/main" id="{C8DA64B2-FF13-4B67-A8FF-EF3DFFFAF5A9}"/>
                  </a:ext>
                </a:extLst>
              </p:cNvPr>
              <p:cNvSpPr txBox="1">
                <a:spLocks noRot="1" noChangeAspect="1" noMove="1" noResize="1" noEditPoints="1" noAdjustHandles="1" noChangeArrowheads="1" noChangeShapeType="1" noTextEdit="1"/>
              </p:cNvSpPr>
              <p:nvPr/>
            </p:nvSpPr>
            <p:spPr>
              <a:xfrm>
                <a:off x="3325879" y="3957966"/>
                <a:ext cx="1452769" cy="246221"/>
              </a:xfrm>
              <a:prstGeom prst="rect">
                <a:avLst/>
              </a:prstGeom>
              <a:blipFill>
                <a:blip r:embed="rId13"/>
                <a:stretch>
                  <a:fillRect b="-31707"/>
                </a:stretch>
              </a:blipFill>
            </p:spPr>
            <p:txBody>
              <a:bodyPr/>
              <a:lstStyle/>
              <a:p>
                <a:r>
                  <a:rPr lang="zh-CN" altLang="en-US">
                    <a:noFill/>
                  </a:rPr>
                  <a:t> </a:t>
                </a:r>
              </a:p>
            </p:txBody>
          </p:sp>
        </mc:Fallback>
      </mc:AlternateContent>
      <p:cxnSp>
        <p:nvCxnSpPr>
          <p:cNvPr id="70" name="直接连接符 69">
            <a:extLst>
              <a:ext uri="{FF2B5EF4-FFF2-40B4-BE49-F238E27FC236}">
                <a16:creationId xmlns:a16="http://schemas.microsoft.com/office/drawing/2014/main" id="{1A9B773C-D88F-4B3D-AFCE-1B9BC703A4AC}"/>
              </a:ext>
            </a:extLst>
          </p:cNvPr>
          <p:cNvCxnSpPr>
            <a:cxnSpLocks/>
          </p:cNvCxnSpPr>
          <p:nvPr/>
        </p:nvCxnSpPr>
        <p:spPr>
          <a:xfrm>
            <a:off x="3325879" y="3907275"/>
            <a:ext cx="1452769" cy="16369"/>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93927CA7-DBEE-41E5-89EE-2301F39A567D}"/>
                  </a:ext>
                </a:extLst>
              </p:cNvPr>
              <p:cNvSpPr txBox="1"/>
              <p:nvPr/>
            </p:nvSpPr>
            <p:spPr>
              <a:xfrm>
                <a:off x="3474968" y="3643090"/>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71" name="文本框 70">
                <a:extLst>
                  <a:ext uri="{FF2B5EF4-FFF2-40B4-BE49-F238E27FC236}">
                    <a16:creationId xmlns:a16="http://schemas.microsoft.com/office/drawing/2014/main" id="{93927CA7-DBEE-41E5-89EE-2301F39A567D}"/>
                  </a:ext>
                </a:extLst>
              </p:cNvPr>
              <p:cNvSpPr txBox="1">
                <a:spLocks noRot="1" noChangeAspect="1" noMove="1" noResize="1" noEditPoints="1" noAdjustHandles="1" noChangeArrowheads="1" noChangeShapeType="1" noTextEdit="1"/>
              </p:cNvSpPr>
              <p:nvPr/>
            </p:nvSpPr>
            <p:spPr>
              <a:xfrm>
                <a:off x="3474968" y="3643090"/>
                <a:ext cx="1303679" cy="246221"/>
              </a:xfrm>
              <a:prstGeom prst="rect">
                <a:avLst/>
              </a:prstGeom>
              <a:blipFill>
                <a:blip r:embed="rId14"/>
                <a:stretch>
                  <a:fillRect b="-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401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一阶逻辑自然推理系统概述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形式演算系统的构成</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75EF59B6-A4C8-402D-BFFE-81F4D6D2B68A}"/>
              </a:ext>
            </a:extLst>
          </p:cNvPr>
          <p:cNvSpPr txBox="1"/>
          <p:nvPr/>
        </p:nvSpPr>
        <p:spPr>
          <a:xfrm>
            <a:off x="646040" y="1166354"/>
            <a:ext cx="7851913" cy="2958952"/>
          </a:xfrm>
          <a:prstGeom prst="rect">
            <a:avLst/>
          </a:prstGeom>
          <a:solidFill>
            <a:schemeClr val="accent4">
              <a:lumMod val="20000"/>
              <a:lumOff val="80000"/>
            </a:schemeClr>
          </a:solidFill>
        </p:spPr>
        <p:txBody>
          <a:bodyPr wrap="square" rtlCol="0">
            <a:spAutoFit/>
          </a:bodyPr>
          <a:lstStyle/>
          <a:p>
            <a:pPr marL="285750" indent="-285750">
              <a:lnSpc>
                <a:spcPts val="2200"/>
              </a:lnSpc>
              <a:spcBef>
                <a:spcPts val="600"/>
              </a:spcBef>
              <a:spcAft>
                <a:spcPts val="600"/>
              </a:spcAft>
              <a:buFont typeface="Arial" panose="020B0604020202020204" pitchFamily="34" charset="0"/>
              <a:buChar char="•"/>
            </a:pPr>
            <a:r>
              <a:rPr lang="zh-CN" altLang="en-US" b="1">
                <a:solidFill>
                  <a:srgbClr val="C00000"/>
                </a:solidFill>
              </a:rPr>
              <a:t>符号集</a:t>
            </a:r>
            <a:r>
              <a:rPr lang="zh-CN" altLang="en-US" b="1">
                <a:solidFill>
                  <a:srgbClr val="002060"/>
                </a:solidFill>
              </a:rPr>
              <a:t>：系统可以出现的所有可能符号构成的集合</a:t>
            </a:r>
            <a:endParaRPr lang="en-US" altLang="zh-CN" b="1">
              <a:solidFill>
                <a:srgbClr val="002060"/>
              </a:solidFill>
            </a:endParaRPr>
          </a:p>
          <a:p>
            <a:pPr marL="285750" indent="-285750">
              <a:lnSpc>
                <a:spcPts val="2200"/>
              </a:lnSpc>
              <a:spcBef>
                <a:spcPts val="600"/>
              </a:spcBef>
              <a:spcAft>
                <a:spcPts val="600"/>
              </a:spcAft>
              <a:buFont typeface="Arial" panose="020B0604020202020204" pitchFamily="34" charset="0"/>
              <a:buChar char="•"/>
            </a:pPr>
            <a:r>
              <a:rPr lang="zh-CN" altLang="en-US" b="1">
                <a:solidFill>
                  <a:srgbClr val="C00000"/>
                </a:solidFill>
              </a:rPr>
              <a:t>公式集</a:t>
            </a:r>
            <a:r>
              <a:rPr lang="zh-CN" altLang="en-US" b="1">
                <a:solidFill>
                  <a:srgbClr val="002060"/>
                </a:solidFill>
              </a:rPr>
              <a:t>：按照一定规则构成的符号集上的符号串</a:t>
            </a:r>
            <a:endParaRPr lang="en-US" altLang="zh-CN" b="1">
              <a:solidFill>
                <a:srgbClr val="002060"/>
              </a:solidFill>
            </a:endParaRPr>
          </a:p>
          <a:p>
            <a:pPr marL="742950" lvl="1" indent="-285750">
              <a:lnSpc>
                <a:spcPts val="22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公式集包含认为是“好”的符号串，也就是系统的形式语言</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200"/>
              </a:lnSpc>
              <a:spcBef>
                <a:spcPts val="600"/>
              </a:spcBef>
              <a:spcAft>
                <a:spcPts val="600"/>
              </a:spcAft>
              <a:buFont typeface="Arial" panose="020B0604020202020204" pitchFamily="34" charset="0"/>
              <a:buChar char="•"/>
            </a:pPr>
            <a:r>
              <a:rPr lang="zh-CN" altLang="en-US" b="1">
                <a:solidFill>
                  <a:srgbClr val="C00000"/>
                </a:solidFill>
              </a:rPr>
              <a:t>公理集</a:t>
            </a:r>
            <a:r>
              <a:rPr lang="zh-CN" altLang="en-US" b="1">
                <a:solidFill>
                  <a:srgbClr val="002060"/>
                </a:solidFill>
              </a:rPr>
              <a:t>：按照公理化方法的思想确定的被断定的初始公式</a:t>
            </a:r>
            <a:endParaRPr lang="en-US" altLang="zh-CN" b="1">
              <a:solidFill>
                <a:srgbClr val="002060"/>
              </a:solidFill>
            </a:endParaRPr>
          </a:p>
          <a:p>
            <a:pPr marL="742950" lvl="1" indent="-285750">
              <a:lnSpc>
                <a:spcPts val="22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这些公式被认为天然地代表“好”的推理，或者断定为“真”的东西</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200"/>
              </a:lnSpc>
              <a:spcBef>
                <a:spcPts val="600"/>
              </a:spcBef>
              <a:spcAft>
                <a:spcPts val="600"/>
              </a:spcAft>
              <a:buFont typeface="Arial" panose="020B0604020202020204" pitchFamily="34" charset="0"/>
              <a:buChar char="•"/>
            </a:pPr>
            <a:r>
              <a:rPr lang="zh-CN" altLang="en-US" b="1">
                <a:solidFill>
                  <a:srgbClr val="C00000"/>
                </a:solidFill>
              </a:rPr>
              <a:t>规则集</a:t>
            </a:r>
            <a:r>
              <a:rPr lang="zh-CN" altLang="en-US" b="1">
                <a:solidFill>
                  <a:srgbClr val="002060"/>
                </a:solidFill>
              </a:rPr>
              <a:t>：从已被断定的公式演绎得到更多被断定的公式的规则</a:t>
            </a:r>
            <a:endParaRPr lang="en-US" altLang="zh-CN" b="1">
              <a:solidFill>
                <a:srgbClr val="002060"/>
              </a:solidFill>
            </a:endParaRPr>
          </a:p>
          <a:p>
            <a:pPr marL="742950" lvl="1" indent="-285750">
              <a:lnSpc>
                <a:spcPts val="22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从已有的一些代表“好”的推理、断定为“真”的东西得到更多</a:t>
            </a:r>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量词交换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30</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3286792-A7CA-4E4F-8FFB-7FCD7D4BE440}"/>
                  </a:ext>
                </a:extLst>
              </p:cNvPr>
              <p:cNvSpPr txBox="1"/>
              <p:nvPr/>
            </p:nvSpPr>
            <p:spPr>
              <a:xfrm>
                <a:off x="630307" y="889306"/>
                <a:ext cx="3460681"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𝒚𝑨</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oMath>
                </a14:m>
                <a:endParaRPr lang="zh-CN" altLang="en-US"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03286792-A7CA-4E4F-8FFB-7FCD7D4BE440}"/>
                  </a:ext>
                </a:extLst>
              </p:cNvPr>
              <p:cNvSpPr txBox="1">
                <a:spLocks noRot="1" noChangeAspect="1" noMove="1" noResize="1" noEditPoints="1" noAdjustHandles="1" noChangeArrowheads="1" noChangeShapeType="1" noTextEdit="1"/>
              </p:cNvSpPr>
              <p:nvPr/>
            </p:nvSpPr>
            <p:spPr>
              <a:xfrm>
                <a:off x="630307" y="889306"/>
                <a:ext cx="3460681" cy="369332"/>
              </a:xfrm>
              <a:prstGeom prst="rect">
                <a:avLst/>
              </a:prstGeom>
              <a:blipFill>
                <a:blip r:embed="rId2"/>
                <a:stretch>
                  <a:fillRect l="-1408"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F1B8F243-0820-4F08-B24D-C6BD5AE9EF81}"/>
                  </a:ext>
                </a:extLst>
              </p:cNvPr>
              <p:cNvGraphicFramePr>
                <a:graphicFrameLocks noGrp="1"/>
              </p:cNvGraphicFramePr>
              <p:nvPr>
                <p:extLst>
                  <p:ext uri="{D42A27DB-BD31-4B8C-83A1-F6EECF244321}">
                    <p14:modId xmlns:p14="http://schemas.microsoft.com/office/powerpoint/2010/main" val="2432830258"/>
                  </p:ext>
                </p:extLst>
              </p:nvPr>
            </p:nvGraphicFramePr>
            <p:xfrm>
              <a:off x="630307" y="1479756"/>
              <a:ext cx="4065518" cy="1687485"/>
            </p:xfrm>
            <a:graphic>
              <a:graphicData uri="http://schemas.openxmlformats.org/drawingml/2006/table">
                <a:tbl>
                  <a:tblPr bandRow="1">
                    <a:tableStyleId>{68D230F3-CF80-4859-8CE7-A43EE81993B5}</a:tableStyleId>
                  </a:tblPr>
                  <a:tblGrid>
                    <a:gridCol w="337881">
                      <a:extLst>
                        <a:ext uri="{9D8B030D-6E8A-4147-A177-3AD203B41FA5}">
                          <a16:colId xmlns:a16="http://schemas.microsoft.com/office/drawing/2014/main" val="918762525"/>
                        </a:ext>
                      </a:extLst>
                    </a:gridCol>
                    <a:gridCol w="1027300">
                      <a:extLst>
                        <a:ext uri="{9D8B030D-6E8A-4147-A177-3AD203B41FA5}">
                          <a16:colId xmlns:a16="http://schemas.microsoft.com/office/drawing/2014/main" val="2719862703"/>
                        </a:ext>
                      </a:extLst>
                    </a:gridCol>
                    <a:gridCol w="214312">
                      <a:extLst>
                        <a:ext uri="{9D8B030D-6E8A-4147-A177-3AD203B41FA5}">
                          <a16:colId xmlns:a16="http://schemas.microsoft.com/office/drawing/2014/main" val="1879101947"/>
                        </a:ext>
                      </a:extLst>
                    </a:gridCol>
                    <a:gridCol w="1000125">
                      <a:extLst>
                        <a:ext uri="{9D8B030D-6E8A-4147-A177-3AD203B41FA5}">
                          <a16:colId xmlns:a16="http://schemas.microsoft.com/office/drawing/2014/main" val="2422001383"/>
                        </a:ext>
                      </a:extLst>
                    </a:gridCol>
                    <a:gridCol w="1485900">
                      <a:extLst>
                        <a:ext uri="{9D8B030D-6E8A-4147-A177-3AD203B41FA5}">
                          <a16:colId xmlns:a16="http://schemas.microsoft.com/office/drawing/2014/main" val="335760230"/>
                        </a:ext>
                      </a:extLst>
                    </a:gridCol>
                  </a:tblGrid>
                  <a:tr h="337497">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37497">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337497">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1051446229"/>
                      </a:ext>
                    </a:extLst>
                  </a:tr>
                  <a:tr h="337497">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2874351106"/>
                      </a:ext>
                    </a:extLst>
                  </a:tr>
                  <a:tr h="337497">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651613783"/>
                      </a:ext>
                    </a:extLst>
                  </a:tr>
                </a:tbl>
              </a:graphicData>
            </a:graphic>
          </p:graphicFrame>
        </mc:Choice>
        <mc:Fallback xmlns="">
          <p:graphicFrame>
            <p:nvGraphicFramePr>
              <p:cNvPr id="9" name="表格 8">
                <a:extLst>
                  <a:ext uri="{FF2B5EF4-FFF2-40B4-BE49-F238E27FC236}">
                    <a16:creationId xmlns:a16="http://schemas.microsoft.com/office/drawing/2014/main" id="{F1B8F243-0820-4F08-B24D-C6BD5AE9EF81}"/>
                  </a:ext>
                </a:extLst>
              </p:cNvPr>
              <p:cNvGraphicFramePr>
                <a:graphicFrameLocks noGrp="1"/>
              </p:cNvGraphicFramePr>
              <p:nvPr>
                <p:extLst>
                  <p:ext uri="{D42A27DB-BD31-4B8C-83A1-F6EECF244321}">
                    <p14:modId xmlns:p14="http://schemas.microsoft.com/office/powerpoint/2010/main" val="2432830258"/>
                  </p:ext>
                </p:extLst>
              </p:nvPr>
            </p:nvGraphicFramePr>
            <p:xfrm>
              <a:off x="630307" y="1479756"/>
              <a:ext cx="4065518" cy="1687485"/>
            </p:xfrm>
            <a:graphic>
              <a:graphicData uri="http://schemas.openxmlformats.org/drawingml/2006/table">
                <a:tbl>
                  <a:tblPr bandRow="1">
                    <a:tableStyleId>{68D230F3-CF80-4859-8CE7-A43EE81993B5}</a:tableStyleId>
                  </a:tblPr>
                  <a:tblGrid>
                    <a:gridCol w="337881">
                      <a:extLst>
                        <a:ext uri="{9D8B030D-6E8A-4147-A177-3AD203B41FA5}">
                          <a16:colId xmlns:a16="http://schemas.microsoft.com/office/drawing/2014/main" val="918762525"/>
                        </a:ext>
                      </a:extLst>
                    </a:gridCol>
                    <a:gridCol w="1027300">
                      <a:extLst>
                        <a:ext uri="{9D8B030D-6E8A-4147-A177-3AD203B41FA5}">
                          <a16:colId xmlns:a16="http://schemas.microsoft.com/office/drawing/2014/main" val="2719862703"/>
                        </a:ext>
                      </a:extLst>
                    </a:gridCol>
                    <a:gridCol w="214312">
                      <a:extLst>
                        <a:ext uri="{9D8B030D-6E8A-4147-A177-3AD203B41FA5}">
                          <a16:colId xmlns:a16="http://schemas.microsoft.com/office/drawing/2014/main" val="1879101947"/>
                        </a:ext>
                      </a:extLst>
                    </a:gridCol>
                    <a:gridCol w="1000125">
                      <a:extLst>
                        <a:ext uri="{9D8B030D-6E8A-4147-A177-3AD203B41FA5}">
                          <a16:colId xmlns:a16="http://schemas.microsoft.com/office/drawing/2014/main" val="2422001383"/>
                        </a:ext>
                      </a:extLst>
                    </a:gridCol>
                    <a:gridCol w="1485900">
                      <a:extLst>
                        <a:ext uri="{9D8B030D-6E8A-4147-A177-3AD203B41FA5}">
                          <a16:colId xmlns:a16="http://schemas.microsoft.com/office/drawing/2014/main" val="335760230"/>
                        </a:ext>
                      </a:extLst>
                    </a:gridCol>
                  </a:tblGrid>
                  <a:tr h="337497">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333" t="-1786" r="-264881" b="-400000"/>
                          </a:stretch>
                        </a:blipFill>
                      </a:tcPr>
                    </a:tc>
                    <a:tc>
                      <a:txBody>
                        <a:bodyPr/>
                        <a:lstStyle/>
                        <a:p>
                          <a:endParaRPr lang="zh-CN"/>
                        </a:p>
                      </a:txBody>
                      <a:tcPr anchor="ctr">
                        <a:blipFill>
                          <a:blip r:embed="rId3"/>
                          <a:stretch>
                            <a:fillRect l="-622222" t="-1786" r="-1136111" b="-400000"/>
                          </a:stretch>
                        </a:blipFill>
                      </a:tcPr>
                    </a:tc>
                    <a:tc>
                      <a:txBody>
                        <a:bodyPr/>
                        <a:lstStyle/>
                        <a:p>
                          <a:endParaRPr lang="zh-CN"/>
                        </a:p>
                      </a:txBody>
                      <a:tcPr anchor="ctr">
                        <a:blipFill>
                          <a:blip r:embed="rId3"/>
                          <a:stretch>
                            <a:fillRect l="-158537" t="-1786" r="-149390" b="-40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37497">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333" t="-103636" r="-264881" b="-307273"/>
                          </a:stretch>
                        </a:blipFill>
                      </a:tcPr>
                    </a:tc>
                    <a:tc>
                      <a:txBody>
                        <a:bodyPr/>
                        <a:lstStyle/>
                        <a:p>
                          <a:endParaRPr lang="zh-CN"/>
                        </a:p>
                      </a:txBody>
                      <a:tcPr anchor="ctr">
                        <a:blipFill>
                          <a:blip r:embed="rId3"/>
                          <a:stretch>
                            <a:fillRect l="-622222" t="-103636" r="-1136111" b="-307273"/>
                          </a:stretch>
                        </a:blipFill>
                      </a:tcPr>
                    </a:tc>
                    <a:tc>
                      <a:txBody>
                        <a:bodyPr/>
                        <a:lstStyle/>
                        <a:p>
                          <a:endParaRPr lang="zh-CN"/>
                        </a:p>
                      </a:txBody>
                      <a:tcPr anchor="ctr">
                        <a:blipFill>
                          <a:blip r:embed="rId3"/>
                          <a:stretch>
                            <a:fillRect l="-158537" t="-103636" r="-149390" b="-307273"/>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337497">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333" t="-200000" r="-264881" b="-201786"/>
                          </a:stretch>
                        </a:blipFill>
                      </a:tcPr>
                    </a:tc>
                    <a:tc>
                      <a:txBody>
                        <a:bodyPr/>
                        <a:lstStyle/>
                        <a:p>
                          <a:endParaRPr lang="zh-CN"/>
                        </a:p>
                      </a:txBody>
                      <a:tcPr anchor="ctr">
                        <a:blipFill>
                          <a:blip r:embed="rId3"/>
                          <a:stretch>
                            <a:fillRect l="-622222" t="-200000" r="-1136111" b="-201786"/>
                          </a:stretch>
                        </a:blipFill>
                      </a:tcPr>
                    </a:tc>
                    <a:tc>
                      <a:txBody>
                        <a:bodyPr/>
                        <a:lstStyle/>
                        <a:p>
                          <a:endParaRPr lang="zh-CN"/>
                        </a:p>
                      </a:txBody>
                      <a:tcPr anchor="ctr">
                        <a:blipFill>
                          <a:blip r:embed="rId3"/>
                          <a:stretch>
                            <a:fillRect l="-158537" t="-200000" r="-149390" b="-201786"/>
                          </a:stretch>
                        </a:blipFill>
                      </a:tcP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1051446229"/>
                      </a:ext>
                    </a:extLst>
                  </a:tr>
                  <a:tr h="337497">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333" t="-305455" r="-264881" b="-105455"/>
                          </a:stretch>
                        </a:blipFill>
                      </a:tcPr>
                    </a:tc>
                    <a:tc>
                      <a:txBody>
                        <a:bodyPr/>
                        <a:lstStyle/>
                        <a:p>
                          <a:endParaRPr lang="zh-CN"/>
                        </a:p>
                      </a:txBody>
                      <a:tcPr anchor="ctr">
                        <a:blipFill>
                          <a:blip r:embed="rId3"/>
                          <a:stretch>
                            <a:fillRect l="-622222" t="-305455" r="-1136111" b="-105455"/>
                          </a:stretch>
                        </a:blipFill>
                      </a:tcPr>
                    </a:tc>
                    <a:tc>
                      <a:txBody>
                        <a:bodyPr/>
                        <a:lstStyle/>
                        <a:p>
                          <a:endParaRPr lang="zh-CN"/>
                        </a:p>
                      </a:txBody>
                      <a:tcPr anchor="ctr">
                        <a:blipFill>
                          <a:blip r:embed="rId3"/>
                          <a:stretch>
                            <a:fillRect l="-158537" t="-305455" r="-149390" b="-105455"/>
                          </a:stretch>
                        </a:blipFill>
                      </a:tcP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2874351106"/>
                      </a:ext>
                    </a:extLst>
                  </a:tr>
                  <a:tr h="337497">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3333" t="-398214" r="-264881" b="-3571"/>
                          </a:stretch>
                        </a:blipFill>
                      </a:tcPr>
                    </a:tc>
                    <a:tc>
                      <a:txBody>
                        <a:bodyPr/>
                        <a:lstStyle/>
                        <a:p>
                          <a:endParaRPr lang="zh-CN"/>
                        </a:p>
                      </a:txBody>
                      <a:tcPr anchor="ctr">
                        <a:blipFill>
                          <a:blip r:embed="rId3"/>
                          <a:stretch>
                            <a:fillRect l="-622222" t="-398214" r="-1136111" b="-3571"/>
                          </a:stretch>
                        </a:blipFill>
                      </a:tcPr>
                    </a:tc>
                    <a:tc>
                      <a:txBody>
                        <a:bodyPr/>
                        <a:lstStyle/>
                        <a:p>
                          <a:endParaRPr lang="zh-CN"/>
                        </a:p>
                      </a:txBody>
                      <a:tcPr anchor="ctr">
                        <a:blipFill>
                          <a:blip r:embed="rId3"/>
                          <a:stretch>
                            <a:fillRect l="-158537" t="-398214" r="-149390" b="-3571"/>
                          </a:stretch>
                        </a:blipFill>
                      </a:tcP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651613783"/>
                      </a:ext>
                    </a:extLst>
                  </a:tr>
                </a:tbl>
              </a:graphicData>
            </a:graphic>
          </p:graphicFrame>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6E0C1F9-17D0-4FCA-9E58-7C795758B9F7}"/>
                  </a:ext>
                </a:extLst>
              </p:cNvPr>
              <p:cNvSpPr txBox="1"/>
              <p:nvPr/>
            </p:nvSpPr>
            <p:spPr>
              <a:xfrm>
                <a:off x="630307" y="3523820"/>
                <a:ext cx="4277869" cy="954107"/>
              </a:xfrm>
              <a:prstGeom prst="rect">
                <a:avLst/>
              </a:prstGeom>
              <a:solidFill>
                <a:schemeClr val="accent4">
                  <a:lumMod val="20000"/>
                  <a:lumOff val="80000"/>
                </a:schemeClr>
              </a:solidFill>
            </p:spPr>
            <p:txBody>
              <a:bodyPr wrap="square" rtlCol="0">
                <a:spAutoFit/>
              </a:bodyPr>
              <a:lstStyle/>
              <a:p>
                <a:r>
                  <a:rPr lang="en-US" altLang="zh-CN" sz="1400" b="1">
                    <a:solidFill>
                      <a:schemeClr val="accent2">
                        <a:lumMod val="50000"/>
                      </a:schemeClr>
                    </a:solidFill>
                  </a:rPr>
                  <a:t>(1)</a:t>
                </a:r>
                <a:r>
                  <a:rPr lang="zh-CN" altLang="en-US" sz="1400" b="1">
                    <a:solidFill>
                      <a:schemeClr val="accent2">
                        <a:lumMod val="50000"/>
                      </a:schemeClr>
                    </a:solidFill>
                  </a:rPr>
                  <a:t>到</a:t>
                </a:r>
                <a:r>
                  <a:rPr lang="en-US" altLang="zh-CN" sz="1400" b="1">
                    <a:solidFill>
                      <a:schemeClr val="accent2">
                        <a:lumMod val="50000"/>
                      </a:schemeClr>
                    </a:solidFill>
                  </a:rPr>
                  <a:t>(2)</a:t>
                </a:r>
                <a:r>
                  <a:rPr lang="zh-CN" altLang="en-US" sz="1400" b="1">
                    <a:solidFill>
                      <a:schemeClr val="accent2">
                        <a:lumMod val="50000"/>
                      </a:schemeClr>
                    </a:solidFill>
                  </a:rPr>
                  <a:t>的全称量词消除对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𝒚</m:t>
                    </m:r>
                  </m:oMath>
                </a14:m>
                <a:r>
                  <a:rPr lang="zh-CN" altLang="en-US" sz="1400" b="1">
                    <a:solidFill>
                      <a:schemeClr val="accent2">
                        <a:lumMod val="50000"/>
                      </a:schemeClr>
                    </a:solidFill>
                  </a:rPr>
                  <a:t>没有任何约束条件</a:t>
                </a:r>
                <a:endParaRPr lang="en-US" altLang="zh-CN" sz="1400" b="1">
                  <a:solidFill>
                    <a:schemeClr val="accent2">
                      <a:lumMod val="50000"/>
                    </a:schemeClr>
                  </a:solidFill>
                </a:endParaRPr>
              </a:p>
              <a:p>
                <a:r>
                  <a:rPr lang="en-US" altLang="zh-CN" sz="1400" b="1">
                    <a:solidFill>
                      <a:schemeClr val="accent2">
                        <a:lumMod val="50000"/>
                      </a:schemeClr>
                    </a:solidFill>
                  </a:rPr>
                  <a:t>(2)</a:t>
                </a:r>
                <a:r>
                  <a:rPr lang="zh-CN" altLang="en-US" sz="1400" b="1">
                    <a:solidFill>
                      <a:schemeClr val="accent2">
                        <a:lumMod val="50000"/>
                      </a:schemeClr>
                    </a:solidFill>
                  </a:rPr>
                  <a:t>到</a:t>
                </a:r>
                <a:r>
                  <a:rPr lang="en-US" altLang="zh-CN" sz="1400" b="1">
                    <a:solidFill>
                      <a:schemeClr val="accent2">
                        <a:lumMod val="50000"/>
                      </a:schemeClr>
                    </a:solidFill>
                  </a:rPr>
                  <a:t>(3)</a:t>
                </a:r>
                <a:r>
                  <a:rPr lang="zh-CN" altLang="en-US" sz="1400" b="1">
                    <a:solidFill>
                      <a:schemeClr val="accent2">
                        <a:lumMod val="50000"/>
                      </a:schemeClr>
                    </a:solidFill>
                  </a:rPr>
                  <a:t>的存在量词引入对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没有任何约束条件</a:t>
                </a:r>
                <a:endParaRPr lang="en-US" altLang="zh-CN" sz="1400" b="1">
                  <a:solidFill>
                    <a:schemeClr val="accent2">
                      <a:lumMod val="50000"/>
                    </a:schemeClr>
                  </a:solidFill>
                </a:endParaRPr>
              </a:p>
              <a:p>
                <a:r>
                  <a:rPr lang="en-US" altLang="zh-CN" sz="1400" b="1">
                    <a:solidFill>
                      <a:schemeClr val="accent2">
                        <a:lumMod val="50000"/>
                      </a:schemeClr>
                    </a:solidFill>
                  </a:rPr>
                  <a:t>(3)</a:t>
                </a:r>
                <a:r>
                  <a:rPr lang="zh-CN" altLang="en-US" sz="1400" b="1">
                    <a:solidFill>
                      <a:schemeClr val="accent2">
                        <a:lumMod val="50000"/>
                      </a:schemeClr>
                    </a:solidFill>
                  </a:rPr>
                  <a:t>到</a:t>
                </a:r>
                <a:r>
                  <a:rPr lang="en-US" altLang="zh-CN" sz="1400" b="1">
                    <a:solidFill>
                      <a:schemeClr val="accent2">
                        <a:lumMod val="50000"/>
                      </a:schemeClr>
                    </a:solidFill>
                  </a:rPr>
                  <a:t>(4)</a:t>
                </a:r>
                <a:r>
                  <a:rPr lang="zh-CN" altLang="en-US" sz="1400" b="1">
                    <a:solidFill>
                      <a:schemeClr val="accent2">
                        <a:lumMod val="50000"/>
                      </a:schemeClr>
                    </a:solidFill>
                  </a:rPr>
                  <a:t>的存在量词消除要求</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在结论公式不自由出现</a:t>
                </a:r>
                <a:endParaRPr lang="en-US" altLang="zh-CN" sz="1400" b="1">
                  <a:solidFill>
                    <a:schemeClr val="accent2">
                      <a:lumMod val="50000"/>
                    </a:schemeClr>
                  </a:solidFill>
                </a:endParaRPr>
              </a:p>
              <a:p>
                <a:r>
                  <a:rPr lang="en-US" altLang="zh-CN" sz="1400" b="1">
                    <a:solidFill>
                      <a:schemeClr val="accent2">
                        <a:lumMod val="50000"/>
                      </a:schemeClr>
                    </a:solidFill>
                  </a:rPr>
                  <a:t>(4)</a:t>
                </a:r>
                <a:r>
                  <a:rPr lang="zh-CN" altLang="en-US" sz="1400" b="1">
                    <a:solidFill>
                      <a:schemeClr val="accent2">
                        <a:lumMod val="50000"/>
                      </a:schemeClr>
                    </a:solidFill>
                  </a:rPr>
                  <a:t>到</a:t>
                </a:r>
                <a:r>
                  <a:rPr lang="en-US" altLang="zh-CN" sz="1400" b="1">
                    <a:solidFill>
                      <a:schemeClr val="accent2">
                        <a:lumMod val="50000"/>
                      </a:schemeClr>
                    </a:solidFill>
                  </a:rPr>
                  <a:t>(5)</a:t>
                </a:r>
                <a:r>
                  <a:rPr lang="zh-CN" altLang="en-US" sz="1400" b="1">
                    <a:solidFill>
                      <a:schemeClr val="accent2">
                        <a:lumMod val="50000"/>
                      </a:schemeClr>
                    </a:solidFill>
                  </a:rPr>
                  <a:t>的全称量词引入要求</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𝒚</m:t>
                    </m:r>
                  </m:oMath>
                </a14:m>
                <a:r>
                  <a:rPr lang="zh-CN" altLang="en-US" sz="1400" b="1">
                    <a:solidFill>
                      <a:schemeClr val="accent2">
                        <a:lumMod val="50000"/>
                      </a:schemeClr>
                    </a:solidFill>
                  </a:rPr>
                  <a:t>在前提公式不自由出现</a:t>
                </a:r>
              </a:p>
            </p:txBody>
          </p:sp>
        </mc:Choice>
        <mc:Fallback xmlns="">
          <p:sp>
            <p:nvSpPr>
              <p:cNvPr id="2" name="文本框 1">
                <a:extLst>
                  <a:ext uri="{FF2B5EF4-FFF2-40B4-BE49-F238E27FC236}">
                    <a16:creationId xmlns:a16="http://schemas.microsoft.com/office/drawing/2014/main" id="{C6E0C1F9-17D0-4FCA-9E58-7C795758B9F7}"/>
                  </a:ext>
                </a:extLst>
              </p:cNvPr>
              <p:cNvSpPr txBox="1">
                <a:spLocks noRot="1" noChangeAspect="1" noMove="1" noResize="1" noEditPoints="1" noAdjustHandles="1" noChangeArrowheads="1" noChangeShapeType="1" noTextEdit="1"/>
              </p:cNvSpPr>
              <p:nvPr/>
            </p:nvSpPr>
            <p:spPr>
              <a:xfrm>
                <a:off x="630307" y="3523820"/>
                <a:ext cx="4277869" cy="954107"/>
              </a:xfrm>
              <a:prstGeom prst="rect">
                <a:avLst/>
              </a:prstGeom>
              <a:blipFill>
                <a:blip r:embed="rId4"/>
                <a:stretch>
                  <a:fillRect l="-427" t="-1274" b="-5732"/>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65CE8953-6772-4E74-886D-1EB90D5FBA30}"/>
              </a:ext>
            </a:extLst>
          </p:cNvPr>
          <p:cNvGrpSpPr/>
          <p:nvPr/>
        </p:nvGrpSpPr>
        <p:grpSpPr>
          <a:xfrm>
            <a:off x="5749787" y="1365030"/>
            <a:ext cx="2410239" cy="2181241"/>
            <a:chOff x="5724939" y="920772"/>
            <a:chExt cx="2410239" cy="2181241"/>
          </a:xfrm>
        </p:grpSpPr>
        <p:sp>
          <p:nvSpPr>
            <p:cNvPr id="28" name="矩形: 圆角 27">
              <a:extLst>
                <a:ext uri="{FF2B5EF4-FFF2-40B4-BE49-F238E27FC236}">
                  <a16:creationId xmlns:a16="http://schemas.microsoft.com/office/drawing/2014/main" id="{8A7580AD-5245-47F9-ADE0-04F67E0A525B}"/>
                </a:ext>
              </a:extLst>
            </p:cNvPr>
            <p:cNvSpPr/>
            <p:nvPr/>
          </p:nvSpPr>
          <p:spPr>
            <a:xfrm>
              <a:off x="5724939" y="920772"/>
              <a:ext cx="2410239" cy="2181241"/>
            </a:xfrm>
            <a:prstGeom prst="roundRect">
              <a:avLst>
                <a:gd name="adj" fmla="val 11131"/>
              </a:avLst>
            </a:prstGeom>
            <a:solidFill>
              <a:schemeClr val="accent3">
                <a:lumMod val="20000"/>
                <a:lumOff val="80000"/>
                <a:alpha val="48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1E97C98C-9EA0-478C-96F3-1CA218DD5AE3}"/>
                    </a:ext>
                  </a:extLst>
                </p:cNvPr>
                <p:cNvSpPr txBox="1"/>
                <p:nvPr/>
              </p:nvSpPr>
              <p:spPr>
                <a:xfrm>
                  <a:off x="5891236" y="1041669"/>
                  <a:ext cx="2049510" cy="184666"/>
                </a:xfrm>
                <a:prstGeom prst="rect">
                  <a:avLst/>
                </a:prstGeom>
                <a:solidFill>
                  <a:schemeClr val="accent5">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𝒚</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 </m:t>
                            </m:r>
                            <m:r>
                              <a:rPr lang="en-US" altLang="zh-CN" sz="1200" b="1" i="1" smtClean="0">
                                <a:solidFill>
                                  <a:srgbClr val="002060"/>
                                </a:solidFill>
                                <a:latin typeface="Cambria Math" panose="02040503050406030204" pitchFamily="18" charset="0"/>
                              </a:rPr>
                              <m:t>𝒚</m:t>
                            </m:r>
                          </m:e>
                        </m:d>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𝒚𝑨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 </m:t>
                        </m:r>
                        <m:r>
                          <a:rPr lang="en-US" altLang="zh-CN" sz="1200" b="1" i="1" smtClean="0">
                            <a:solidFill>
                              <a:srgbClr val="002060"/>
                            </a:solidFill>
                            <a:latin typeface="Cambria Math" panose="02040503050406030204" pitchFamily="18" charset="0"/>
                          </a:rPr>
                          <m:t>𝒚</m:t>
                        </m:r>
                        <m:r>
                          <a:rPr lang="en-US" altLang="zh-CN" sz="1200" b="1" i="1" smtClean="0">
                            <a:solidFill>
                              <a:srgbClr val="002060"/>
                            </a:solidFill>
                            <a:latin typeface="Cambria Math" panose="02040503050406030204" pitchFamily="18" charset="0"/>
                          </a:rPr>
                          <m:t>)</m:t>
                        </m:r>
                      </m:oMath>
                    </m:oMathPara>
                  </a14:m>
                  <a:endParaRPr lang="zh-CN" altLang="en-US" sz="1200" b="1">
                    <a:solidFill>
                      <a:srgbClr val="002060"/>
                    </a:solidFill>
                  </a:endParaRPr>
                </a:p>
              </p:txBody>
            </p:sp>
          </mc:Choice>
          <mc:Fallback xmlns="">
            <p:sp>
              <p:nvSpPr>
                <p:cNvPr id="30" name="文本框 29">
                  <a:extLst>
                    <a:ext uri="{FF2B5EF4-FFF2-40B4-BE49-F238E27FC236}">
                      <a16:creationId xmlns:a16="http://schemas.microsoft.com/office/drawing/2014/main" id="{1E97C98C-9EA0-478C-96F3-1CA218DD5AE3}"/>
                    </a:ext>
                  </a:extLst>
                </p:cNvPr>
                <p:cNvSpPr txBox="1">
                  <a:spLocks noRot="1" noChangeAspect="1" noMove="1" noResize="1" noEditPoints="1" noAdjustHandles="1" noChangeArrowheads="1" noChangeShapeType="1" noTextEdit="1"/>
                </p:cNvSpPr>
                <p:nvPr/>
              </p:nvSpPr>
              <p:spPr>
                <a:xfrm>
                  <a:off x="5891236" y="1041669"/>
                  <a:ext cx="2049510" cy="184666"/>
                </a:xfrm>
                <a:prstGeom prst="rect">
                  <a:avLst/>
                </a:prstGeom>
                <a:blipFill>
                  <a:blip r:embed="rId5"/>
                  <a:stretch>
                    <a:fillRect t="-6667" b="-3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857D7D32-F01F-4269-8FA8-564885A9FB05}"/>
                    </a:ext>
                  </a:extLst>
                </p:cNvPr>
                <p:cNvSpPr txBox="1"/>
                <p:nvPr/>
              </p:nvSpPr>
              <p:spPr>
                <a:xfrm>
                  <a:off x="5891235" y="1475281"/>
                  <a:ext cx="2049509" cy="184666"/>
                </a:xfrm>
                <a:prstGeom prst="rect">
                  <a:avLst/>
                </a:prstGeom>
                <a:solidFill>
                  <a:schemeClr val="accent5">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𝒙𝑨</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𝒚𝑨</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m:t>
                        </m:r>
                      </m:oMath>
                    </m:oMathPara>
                  </a14:m>
                  <a:endParaRPr lang="zh-CN" altLang="en-US" sz="1200" b="1">
                    <a:solidFill>
                      <a:srgbClr val="002060"/>
                    </a:solidFill>
                  </a:endParaRPr>
                </a:p>
              </p:txBody>
            </p:sp>
          </mc:Choice>
          <mc:Fallback xmlns="">
            <p:sp>
              <p:nvSpPr>
                <p:cNvPr id="31" name="文本框 30">
                  <a:extLst>
                    <a:ext uri="{FF2B5EF4-FFF2-40B4-BE49-F238E27FC236}">
                      <a16:creationId xmlns:a16="http://schemas.microsoft.com/office/drawing/2014/main" id="{857D7D32-F01F-4269-8FA8-564885A9FB05}"/>
                    </a:ext>
                  </a:extLst>
                </p:cNvPr>
                <p:cNvSpPr txBox="1">
                  <a:spLocks noRot="1" noChangeAspect="1" noMove="1" noResize="1" noEditPoints="1" noAdjustHandles="1" noChangeArrowheads="1" noChangeShapeType="1" noTextEdit="1"/>
                </p:cNvSpPr>
                <p:nvPr/>
              </p:nvSpPr>
              <p:spPr>
                <a:xfrm>
                  <a:off x="5891235" y="1475281"/>
                  <a:ext cx="2049509" cy="184666"/>
                </a:xfrm>
                <a:prstGeom prst="rect">
                  <a:avLst/>
                </a:prstGeom>
                <a:blipFill>
                  <a:blip r:embed="rId6"/>
                  <a:stretch>
                    <a:fillRect t="-6667" b="-3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A8DB87D0-16D9-4FA5-B674-A10BE7EBD743}"/>
                    </a:ext>
                  </a:extLst>
                </p:cNvPr>
                <p:cNvSpPr txBox="1"/>
                <p:nvPr/>
              </p:nvSpPr>
              <p:spPr>
                <a:xfrm>
                  <a:off x="5891235" y="1923545"/>
                  <a:ext cx="2084918" cy="184666"/>
                </a:xfrm>
                <a:prstGeom prst="rect">
                  <a:avLst/>
                </a:prstGeom>
                <a:solidFill>
                  <a:schemeClr val="accent5">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𝒙𝑨</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𝑨</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m:t>
                        </m:r>
                      </m:oMath>
                    </m:oMathPara>
                  </a14:m>
                  <a:endParaRPr lang="zh-CN" altLang="en-US" sz="1200" b="1">
                    <a:solidFill>
                      <a:srgbClr val="002060"/>
                    </a:solidFill>
                  </a:endParaRPr>
                </a:p>
              </p:txBody>
            </p:sp>
          </mc:Choice>
          <mc:Fallback xmlns="">
            <p:sp>
              <p:nvSpPr>
                <p:cNvPr id="32" name="文本框 31">
                  <a:extLst>
                    <a:ext uri="{FF2B5EF4-FFF2-40B4-BE49-F238E27FC236}">
                      <a16:creationId xmlns:a16="http://schemas.microsoft.com/office/drawing/2014/main" id="{A8DB87D0-16D9-4FA5-B674-A10BE7EBD743}"/>
                    </a:ext>
                  </a:extLst>
                </p:cNvPr>
                <p:cNvSpPr txBox="1">
                  <a:spLocks noRot="1" noChangeAspect="1" noMove="1" noResize="1" noEditPoints="1" noAdjustHandles="1" noChangeArrowheads="1" noChangeShapeType="1" noTextEdit="1"/>
                </p:cNvSpPr>
                <p:nvPr/>
              </p:nvSpPr>
              <p:spPr>
                <a:xfrm>
                  <a:off x="5891235" y="1923545"/>
                  <a:ext cx="2084918" cy="184666"/>
                </a:xfrm>
                <a:prstGeom prst="rect">
                  <a:avLst/>
                </a:prstGeom>
                <a:blipFill>
                  <a:blip r:embed="rId7"/>
                  <a:stretch>
                    <a:fillRect t="-3226" b="-35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55E14CE2-FB9B-4D95-B296-EB909D7A15B1}"/>
                    </a:ext>
                  </a:extLst>
                </p:cNvPr>
                <p:cNvSpPr txBox="1"/>
                <p:nvPr/>
              </p:nvSpPr>
              <p:spPr>
                <a:xfrm>
                  <a:off x="5891235" y="2370130"/>
                  <a:ext cx="2066405" cy="184666"/>
                </a:xfrm>
                <a:prstGeom prst="rect">
                  <a:avLst/>
                </a:prstGeom>
                <a:solidFill>
                  <a:schemeClr val="accent5">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𝒙𝑨</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e>
                        </m:d>
                        <m:r>
                          <a:rPr lang="en-US" altLang="zh-CN" sz="1200" b="1" i="1" smtClean="0">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𝒙𝑨</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m:t>
                        </m:r>
                      </m:oMath>
                    </m:oMathPara>
                  </a14:m>
                  <a:endParaRPr lang="zh-CN" altLang="en-US" sz="1200" b="1">
                    <a:solidFill>
                      <a:srgbClr val="002060"/>
                    </a:solidFill>
                  </a:endParaRPr>
                </a:p>
              </p:txBody>
            </p:sp>
          </mc:Choice>
          <mc:Fallback xmlns="">
            <p:sp>
              <p:nvSpPr>
                <p:cNvPr id="34" name="文本框 33">
                  <a:extLst>
                    <a:ext uri="{FF2B5EF4-FFF2-40B4-BE49-F238E27FC236}">
                      <a16:creationId xmlns:a16="http://schemas.microsoft.com/office/drawing/2014/main" id="{55E14CE2-FB9B-4D95-B296-EB909D7A15B1}"/>
                    </a:ext>
                  </a:extLst>
                </p:cNvPr>
                <p:cNvSpPr txBox="1">
                  <a:spLocks noRot="1" noChangeAspect="1" noMove="1" noResize="1" noEditPoints="1" noAdjustHandles="1" noChangeArrowheads="1" noChangeShapeType="1" noTextEdit="1"/>
                </p:cNvSpPr>
                <p:nvPr/>
              </p:nvSpPr>
              <p:spPr>
                <a:xfrm>
                  <a:off x="5891235" y="2370130"/>
                  <a:ext cx="2066405" cy="184666"/>
                </a:xfrm>
                <a:prstGeom prst="rect">
                  <a:avLst/>
                </a:prstGeom>
                <a:blipFill>
                  <a:blip r:embed="rId8"/>
                  <a:stretch>
                    <a:fillRect t="-6667" b="-36667"/>
                  </a:stretch>
                </a:blipFill>
              </p:spPr>
              <p:txBody>
                <a:bodyPr/>
                <a:lstStyle/>
                <a:p>
                  <a:r>
                    <a:rPr lang="zh-CN" altLang="en-US">
                      <a:noFill/>
                    </a:rPr>
                    <a:t> </a:t>
                  </a:r>
                </a:p>
              </p:txBody>
            </p:sp>
          </mc:Fallback>
        </mc:AlternateContent>
        <p:sp>
          <p:nvSpPr>
            <p:cNvPr id="35" name="箭头: 上 34">
              <a:extLst>
                <a:ext uri="{FF2B5EF4-FFF2-40B4-BE49-F238E27FC236}">
                  <a16:creationId xmlns:a16="http://schemas.microsoft.com/office/drawing/2014/main" id="{09969373-BD1C-4930-AF37-717FD04921E2}"/>
                </a:ext>
              </a:extLst>
            </p:cNvPr>
            <p:cNvSpPr/>
            <p:nvPr/>
          </p:nvSpPr>
          <p:spPr>
            <a:xfrm>
              <a:off x="6846507" y="2116119"/>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箭头: 上 52">
              <a:extLst>
                <a:ext uri="{FF2B5EF4-FFF2-40B4-BE49-F238E27FC236}">
                  <a16:creationId xmlns:a16="http://schemas.microsoft.com/office/drawing/2014/main" id="{D27B6326-C8D9-42F1-AC28-A9E001146870}"/>
                </a:ext>
              </a:extLst>
            </p:cNvPr>
            <p:cNvSpPr/>
            <p:nvPr/>
          </p:nvSpPr>
          <p:spPr>
            <a:xfrm>
              <a:off x="6846507" y="1659947"/>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上 53">
              <a:extLst>
                <a:ext uri="{FF2B5EF4-FFF2-40B4-BE49-F238E27FC236}">
                  <a16:creationId xmlns:a16="http://schemas.microsoft.com/office/drawing/2014/main" id="{DC3DBC2C-DB17-4827-94CB-8932E5C185F6}"/>
                </a:ext>
              </a:extLst>
            </p:cNvPr>
            <p:cNvSpPr/>
            <p:nvPr/>
          </p:nvSpPr>
          <p:spPr>
            <a:xfrm>
              <a:off x="6834730" y="1208656"/>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9BF4AAD-C13F-401D-AB45-3D368E31161B}"/>
                </a:ext>
              </a:extLst>
            </p:cNvPr>
            <p:cNvSpPr txBox="1"/>
            <p:nvPr/>
          </p:nvSpPr>
          <p:spPr>
            <a:xfrm>
              <a:off x="6892226" y="1252043"/>
              <a:ext cx="263346" cy="215444"/>
            </a:xfrm>
            <a:prstGeom prst="rect">
              <a:avLst/>
            </a:prstGeom>
            <a:noFill/>
          </p:spPr>
          <p:txBody>
            <a:bodyPr wrap="square" lIns="0" tIns="0" rIns="0" bIns="0" rtlCol="0">
              <a:spAutoFit/>
            </a:bodyPr>
            <a:lstStyle/>
            <a:p>
              <a:r>
                <a:rPr lang="zh-CN" altLang="en-US" sz="1400">
                  <a:solidFill>
                    <a:srgbClr val="C00000"/>
                  </a:solidFill>
                </a:rPr>
                <a:t>✔</a:t>
              </a:r>
            </a:p>
          </p:txBody>
        </p:sp>
        <p:sp>
          <p:nvSpPr>
            <p:cNvPr id="55" name="文本框 54">
              <a:extLst>
                <a:ext uri="{FF2B5EF4-FFF2-40B4-BE49-F238E27FC236}">
                  <a16:creationId xmlns:a16="http://schemas.microsoft.com/office/drawing/2014/main" id="{CD633F8A-EE94-45AF-9742-D18808C38FE7}"/>
                </a:ext>
              </a:extLst>
            </p:cNvPr>
            <p:cNvSpPr txBox="1"/>
            <p:nvPr/>
          </p:nvSpPr>
          <p:spPr>
            <a:xfrm>
              <a:off x="6897196" y="1692297"/>
              <a:ext cx="263346" cy="215444"/>
            </a:xfrm>
            <a:prstGeom prst="rect">
              <a:avLst/>
            </a:prstGeom>
            <a:noFill/>
          </p:spPr>
          <p:txBody>
            <a:bodyPr wrap="square" lIns="0" tIns="0" rIns="0" bIns="0" rtlCol="0">
              <a:spAutoFit/>
            </a:bodyPr>
            <a:lstStyle/>
            <a:p>
              <a:r>
                <a:rPr lang="zh-CN" altLang="en-US" sz="1400">
                  <a:solidFill>
                    <a:srgbClr val="C00000"/>
                  </a:solidFill>
                </a:rPr>
                <a:t>✔</a:t>
              </a:r>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7322FF9E-F860-4F49-A2B7-343E3C4BF9A8}"/>
                    </a:ext>
                  </a:extLst>
                </p:cNvPr>
                <p:cNvSpPr txBox="1"/>
                <p:nvPr/>
              </p:nvSpPr>
              <p:spPr>
                <a:xfrm>
                  <a:off x="5891235" y="2804338"/>
                  <a:ext cx="2066405" cy="184666"/>
                </a:xfrm>
                <a:prstGeom prst="rect">
                  <a:avLst/>
                </a:prstGeom>
                <a:solidFill>
                  <a:schemeClr val="accent5">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𝒚</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e>
                        </m:d>
                        <m:r>
                          <a:rPr lang="en-US" altLang="zh-CN" sz="1200" b="1" i="1">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𝒚</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𝒙𝑨</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m:t>
                        </m:r>
                      </m:oMath>
                    </m:oMathPara>
                  </a14:m>
                  <a:endParaRPr lang="zh-CN" altLang="en-US" sz="1200" b="1">
                    <a:solidFill>
                      <a:srgbClr val="002060"/>
                    </a:solidFill>
                  </a:endParaRPr>
                </a:p>
              </p:txBody>
            </p:sp>
          </mc:Choice>
          <mc:Fallback xmlns="">
            <p:sp>
              <p:nvSpPr>
                <p:cNvPr id="56" name="文本框 55">
                  <a:extLst>
                    <a:ext uri="{FF2B5EF4-FFF2-40B4-BE49-F238E27FC236}">
                      <a16:creationId xmlns:a16="http://schemas.microsoft.com/office/drawing/2014/main" id="{7322FF9E-F860-4F49-A2B7-343E3C4BF9A8}"/>
                    </a:ext>
                  </a:extLst>
                </p:cNvPr>
                <p:cNvSpPr txBox="1">
                  <a:spLocks noRot="1" noChangeAspect="1" noMove="1" noResize="1" noEditPoints="1" noAdjustHandles="1" noChangeArrowheads="1" noChangeShapeType="1" noTextEdit="1"/>
                </p:cNvSpPr>
                <p:nvPr/>
              </p:nvSpPr>
              <p:spPr>
                <a:xfrm>
                  <a:off x="5891235" y="2804338"/>
                  <a:ext cx="2066405" cy="184666"/>
                </a:xfrm>
                <a:prstGeom prst="rect">
                  <a:avLst/>
                </a:prstGeom>
                <a:blipFill>
                  <a:blip r:embed="rId9"/>
                  <a:stretch>
                    <a:fillRect t="-6667" b="-36667"/>
                  </a:stretch>
                </a:blipFill>
              </p:spPr>
              <p:txBody>
                <a:bodyPr/>
                <a:lstStyle/>
                <a:p>
                  <a:r>
                    <a:rPr lang="zh-CN" altLang="en-US">
                      <a:noFill/>
                    </a:rPr>
                    <a:t> </a:t>
                  </a:r>
                </a:p>
              </p:txBody>
            </p:sp>
          </mc:Fallback>
        </mc:AlternateContent>
        <p:sp>
          <p:nvSpPr>
            <p:cNvPr id="57" name="箭头: 上 56">
              <a:extLst>
                <a:ext uri="{FF2B5EF4-FFF2-40B4-BE49-F238E27FC236}">
                  <a16:creationId xmlns:a16="http://schemas.microsoft.com/office/drawing/2014/main" id="{6758D236-EE4D-4B10-8B78-D7B72375F686}"/>
                </a:ext>
              </a:extLst>
            </p:cNvPr>
            <p:cNvSpPr/>
            <p:nvPr/>
          </p:nvSpPr>
          <p:spPr>
            <a:xfrm>
              <a:off x="6858975" y="2550327"/>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6E210FA5-325D-47FE-B773-FA5C9F637702}"/>
                </a:ext>
              </a:extLst>
            </p:cNvPr>
            <p:cNvSpPr txBox="1"/>
            <p:nvPr/>
          </p:nvSpPr>
          <p:spPr>
            <a:xfrm>
              <a:off x="6904694" y="2143988"/>
              <a:ext cx="263346" cy="215444"/>
            </a:xfrm>
            <a:prstGeom prst="rect">
              <a:avLst/>
            </a:prstGeom>
            <a:noFill/>
          </p:spPr>
          <p:txBody>
            <a:bodyPr wrap="square" lIns="0" tIns="0" rIns="0" bIns="0" rtlCol="0">
              <a:spAutoFit/>
            </a:bodyPr>
            <a:lstStyle/>
            <a:p>
              <a:r>
                <a:rPr lang="zh-CN" altLang="en-US" sz="1400">
                  <a:solidFill>
                    <a:srgbClr val="C00000"/>
                  </a:solidFill>
                </a:rPr>
                <a:t>✘</a:t>
              </a:r>
            </a:p>
          </p:txBody>
        </p:sp>
        <p:sp>
          <p:nvSpPr>
            <p:cNvPr id="62" name="文本框 61">
              <a:extLst>
                <a:ext uri="{FF2B5EF4-FFF2-40B4-BE49-F238E27FC236}">
                  <a16:creationId xmlns:a16="http://schemas.microsoft.com/office/drawing/2014/main" id="{9500B864-F2FC-4920-9A5E-18CF8A6FBC36}"/>
                </a:ext>
              </a:extLst>
            </p:cNvPr>
            <p:cNvSpPr txBox="1"/>
            <p:nvPr/>
          </p:nvSpPr>
          <p:spPr>
            <a:xfrm>
              <a:off x="6898581" y="2554998"/>
              <a:ext cx="263346" cy="215444"/>
            </a:xfrm>
            <a:prstGeom prst="rect">
              <a:avLst/>
            </a:prstGeom>
            <a:noFill/>
          </p:spPr>
          <p:txBody>
            <a:bodyPr wrap="square" lIns="0" tIns="0" rIns="0" bIns="0" rtlCol="0">
              <a:spAutoFit/>
            </a:bodyPr>
            <a:lstStyle/>
            <a:p>
              <a:r>
                <a:rPr lang="zh-CN" altLang="en-US" sz="1400">
                  <a:solidFill>
                    <a:srgbClr val="C00000"/>
                  </a:solidFill>
                </a:rPr>
                <a:t>✔</a:t>
              </a:r>
            </a:p>
          </p:txBody>
        </p:sp>
      </p:grpSp>
      <p:grpSp>
        <p:nvGrpSpPr>
          <p:cNvPr id="5" name="组合 4">
            <a:extLst>
              <a:ext uri="{FF2B5EF4-FFF2-40B4-BE49-F238E27FC236}">
                <a16:creationId xmlns:a16="http://schemas.microsoft.com/office/drawing/2014/main" id="{A4EEF4FB-4BEE-4547-BA2F-D9F3192BB9C3}"/>
              </a:ext>
            </a:extLst>
          </p:cNvPr>
          <p:cNvGrpSpPr/>
          <p:nvPr/>
        </p:nvGrpSpPr>
        <p:grpSpPr>
          <a:xfrm>
            <a:off x="6104238" y="3742853"/>
            <a:ext cx="1803952" cy="790824"/>
            <a:chOff x="6003235" y="3350959"/>
            <a:chExt cx="1803952" cy="790824"/>
          </a:xfrm>
        </p:grpSpPr>
        <p:sp>
          <p:nvSpPr>
            <p:cNvPr id="67" name="矩形: 圆角 66">
              <a:extLst>
                <a:ext uri="{FF2B5EF4-FFF2-40B4-BE49-F238E27FC236}">
                  <a16:creationId xmlns:a16="http://schemas.microsoft.com/office/drawing/2014/main" id="{E3AB5DEE-7E60-4E97-80BB-46776C9A8E6B}"/>
                </a:ext>
              </a:extLst>
            </p:cNvPr>
            <p:cNvSpPr/>
            <p:nvPr/>
          </p:nvSpPr>
          <p:spPr>
            <a:xfrm>
              <a:off x="6003235" y="3350959"/>
              <a:ext cx="1803952" cy="790824"/>
            </a:xfrm>
            <a:prstGeom prst="roundRect">
              <a:avLst>
                <a:gd name="adj" fmla="val 11131"/>
              </a:avLst>
            </a:prstGeom>
            <a:solidFill>
              <a:schemeClr val="accent3">
                <a:lumMod val="20000"/>
                <a:lumOff val="80000"/>
                <a:alpha val="48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21C8102F-5099-4EDC-B99F-4BCADD9BFB53}"/>
                    </a:ext>
                  </a:extLst>
                </p:cNvPr>
                <p:cNvSpPr txBox="1"/>
                <p:nvPr/>
              </p:nvSpPr>
              <p:spPr>
                <a:xfrm>
                  <a:off x="6128298" y="3906810"/>
                  <a:ext cx="1540565" cy="184666"/>
                </a:xfrm>
                <a:prstGeom prst="rect">
                  <a:avLst/>
                </a:prstGeom>
                <a:solidFill>
                  <a:schemeClr val="accent5">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solidFill>
                              <a:srgbClr val="002060"/>
                            </a:solidFill>
                            <a:latin typeface="Cambria Math" panose="02040503050406030204" pitchFamily="18" charset="0"/>
                          </a:rPr>
                          <m:t>𝑨</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 </m:t>
                            </m:r>
                            <m:r>
                              <a:rPr lang="en-US" altLang="zh-CN" sz="1200" b="1" i="1" smtClean="0">
                                <a:solidFill>
                                  <a:srgbClr val="002060"/>
                                </a:solidFill>
                                <a:latin typeface="Cambria Math" panose="02040503050406030204" pitchFamily="18" charset="0"/>
                              </a:rPr>
                              <m:t>𝒚</m:t>
                            </m:r>
                          </m:e>
                        </m:d>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𝒙</m:t>
                        </m:r>
                        <m:r>
                          <a:rPr lang="en-US" altLang="zh-CN" sz="1200" b="1" i="1" smtClean="0">
                            <a:solidFill>
                              <a:srgbClr val="002060"/>
                            </a:solidFill>
                            <a:latin typeface="Cambria Math" panose="02040503050406030204" pitchFamily="18" charset="0"/>
                          </a:rPr>
                          <m:t>, </m:t>
                        </m:r>
                        <m:r>
                          <a:rPr lang="en-US" altLang="zh-CN" sz="1200" b="1" i="1" smtClean="0">
                            <a:solidFill>
                              <a:srgbClr val="002060"/>
                            </a:solidFill>
                            <a:latin typeface="Cambria Math" panose="02040503050406030204" pitchFamily="18" charset="0"/>
                          </a:rPr>
                          <m:t>𝒚</m:t>
                        </m:r>
                        <m:r>
                          <a:rPr lang="en-US" altLang="zh-CN" sz="1200" b="1" i="1" smtClean="0">
                            <a:solidFill>
                              <a:srgbClr val="002060"/>
                            </a:solidFill>
                            <a:latin typeface="Cambria Math" panose="02040503050406030204" pitchFamily="18" charset="0"/>
                          </a:rPr>
                          <m:t>)</m:t>
                        </m:r>
                      </m:oMath>
                    </m:oMathPara>
                  </a14:m>
                  <a:endParaRPr lang="zh-CN" altLang="en-US" sz="1200" b="1">
                    <a:solidFill>
                      <a:srgbClr val="002060"/>
                    </a:solidFill>
                  </a:endParaRPr>
                </a:p>
              </p:txBody>
            </p:sp>
          </mc:Choice>
          <mc:Fallback xmlns="">
            <p:sp>
              <p:nvSpPr>
                <p:cNvPr id="63" name="文本框 62">
                  <a:extLst>
                    <a:ext uri="{FF2B5EF4-FFF2-40B4-BE49-F238E27FC236}">
                      <a16:creationId xmlns:a16="http://schemas.microsoft.com/office/drawing/2014/main" id="{21C8102F-5099-4EDC-B99F-4BCADD9BFB53}"/>
                    </a:ext>
                  </a:extLst>
                </p:cNvPr>
                <p:cNvSpPr txBox="1">
                  <a:spLocks noRot="1" noChangeAspect="1" noMove="1" noResize="1" noEditPoints="1" noAdjustHandles="1" noChangeArrowheads="1" noChangeShapeType="1" noTextEdit="1"/>
                </p:cNvSpPr>
                <p:nvPr/>
              </p:nvSpPr>
              <p:spPr>
                <a:xfrm>
                  <a:off x="6128298" y="3906810"/>
                  <a:ext cx="1540565" cy="184666"/>
                </a:xfrm>
                <a:prstGeom prst="rect">
                  <a:avLst/>
                </a:prstGeom>
                <a:blipFill>
                  <a:blip r:embed="rId10"/>
                  <a:stretch>
                    <a:fillRect t="-3333" b="-4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5E0889BE-D2B4-4C84-B37D-E3A41BD5445A}"/>
                    </a:ext>
                  </a:extLst>
                </p:cNvPr>
                <p:cNvSpPr txBox="1"/>
                <p:nvPr/>
              </p:nvSpPr>
              <p:spPr>
                <a:xfrm>
                  <a:off x="6121943" y="3448706"/>
                  <a:ext cx="1540565" cy="184666"/>
                </a:xfrm>
                <a:prstGeom prst="rect">
                  <a:avLst/>
                </a:prstGeom>
                <a:solidFill>
                  <a:schemeClr val="accent5">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𝒙𝑨</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𝑨</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m:t>
                        </m:r>
                      </m:oMath>
                    </m:oMathPara>
                  </a14:m>
                  <a:endParaRPr lang="zh-CN" altLang="en-US" sz="1200" b="1">
                    <a:solidFill>
                      <a:srgbClr val="002060"/>
                    </a:solidFill>
                  </a:endParaRPr>
                </a:p>
              </p:txBody>
            </p:sp>
          </mc:Choice>
          <mc:Fallback xmlns="">
            <p:sp>
              <p:nvSpPr>
                <p:cNvPr id="64" name="文本框 63">
                  <a:extLst>
                    <a:ext uri="{FF2B5EF4-FFF2-40B4-BE49-F238E27FC236}">
                      <a16:creationId xmlns:a16="http://schemas.microsoft.com/office/drawing/2014/main" id="{5E0889BE-D2B4-4C84-B37D-E3A41BD5445A}"/>
                    </a:ext>
                  </a:extLst>
                </p:cNvPr>
                <p:cNvSpPr txBox="1">
                  <a:spLocks noRot="1" noChangeAspect="1" noMove="1" noResize="1" noEditPoints="1" noAdjustHandles="1" noChangeArrowheads="1" noChangeShapeType="1" noTextEdit="1"/>
                </p:cNvSpPr>
                <p:nvPr/>
              </p:nvSpPr>
              <p:spPr>
                <a:xfrm>
                  <a:off x="6121943" y="3448706"/>
                  <a:ext cx="1540565" cy="184666"/>
                </a:xfrm>
                <a:prstGeom prst="rect">
                  <a:avLst/>
                </a:prstGeom>
                <a:blipFill>
                  <a:blip r:embed="rId11"/>
                  <a:stretch>
                    <a:fillRect t="-3333" b="-40000"/>
                  </a:stretch>
                </a:blipFill>
              </p:spPr>
              <p:txBody>
                <a:bodyPr/>
                <a:lstStyle/>
                <a:p>
                  <a:r>
                    <a:rPr lang="zh-CN" altLang="en-US">
                      <a:noFill/>
                    </a:rPr>
                    <a:t> </a:t>
                  </a:r>
                </a:p>
              </p:txBody>
            </p:sp>
          </mc:Fallback>
        </mc:AlternateContent>
        <p:sp>
          <p:nvSpPr>
            <p:cNvPr id="65" name="箭头: 上 64">
              <a:extLst>
                <a:ext uri="{FF2B5EF4-FFF2-40B4-BE49-F238E27FC236}">
                  <a16:creationId xmlns:a16="http://schemas.microsoft.com/office/drawing/2014/main" id="{BFE3AFE4-B049-4091-B987-694645190A2D}"/>
                </a:ext>
              </a:extLst>
            </p:cNvPr>
            <p:cNvSpPr/>
            <p:nvPr/>
          </p:nvSpPr>
          <p:spPr>
            <a:xfrm>
              <a:off x="6898581" y="3632834"/>
              <a:ext cx="45719" cy="25883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FA017E62-5ABD-482B-931E-4D2692B781F2}"/>
                </a:ext>
              </a:extLst>
            </p:cNvPr>
            <p:cNvSpPr txBox="1"/>
            <p:nvPr/>
          </p:nvSpPr>
          <p:spPr>
            <a:xfrm>
              <a:off x="6956768" y="3660703"/>
              <a:ext cx="263346" cy="215444"/>
            </a:xfrm>
            <a:prstGeom prst="rect">
              <a:avLst/>
            </a:prstGeom>
            <a:noFill/>
          </p:spPr>
          <p:txBody>
            <a:bodyPr wrap="square" lIns="0" tIns="0" rIns="0" bIns="0" rtlCol="0">
              <a:spAutoFit/>
            </a:bodyPr>
            <a:lstStyle/>
            <a:p>
              <a:r>
                <a:rPr lang="zh-CN" altLang="en-US" sz="1400">
                  <a:solidFill>
                    <a:srgbClr val="C00000"/>
                  </a:solidFill>
                </a:rPr>
                <a:t>✘</a:t>
              </a:r>
            </a:p>
          </p:txBody>
        </p:sp>
      </p:grp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726A9C03-40B4-4FC0-8472-6C80BBBC6CE5}"/>
                  </a:ext>
                </a:extLst>
              </p:cNvPr>
              <p:cNvSpPr txBox="1"/>
              <p:nvPr/>
            </p:nvSpPr>
            <p:spPr>
              <a:xfrm>
                <a:off x="4571996" y="861535"/>
                <a:ext cx="4184377"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试图证明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𝒙𝑨</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𝒚𝑨</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𝒚</m:t>
                    </m:r>
                    <m:r>
                      <a:rPr lang="en-US" altLang="zh-CN" b="1" i="1">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a:t>
                </a:r>
              </a:p>
            </p:txBody>
          </p:sp>
        </mc:Choice>
        <mc:Fallback xmlns="">
          <p:sp>
            <p:nvSpPr>
              <p:cNvPr id="68" name="文本框 67">
                <a:extLst>
                  <a:ext uri="{FF2B5EF4-FFF2-40B4-BE49-F238E27FC236}">
                    <a16:creationId xmlns:a16="http://schemas.microsoft.com/office/drawing/2014/main" id="{726A9C03-40B4-4FC0-8472-6C80BBBC6CE5}"/>
                  </a:ext>
                </a:extLst>
              </p:cNvPr>
              <p:cNvSpPr txBox="1">
                <a:spLocks noRot="1" noChangeAspect="1" noMove="1" noResize="1" noEditPoints="1" noAdjustHandles="1" noChangeArrowheads="1" noChangeShapeType="1" noTextEdit="1"/>
              </p:cNvSpPr>
              <p:nvPr/>
            </p:nvSpPr>
            <p:spPr>
              <a:xfrm>
                <a:off x="4571996" y="861535"/>
                <a:ext cx="4184377" cy="369332"/>
              </a:xfrm>
              <a:prstGeom prst="rect">
                <a:avLst/>
              </a:prstGeom>
              <a:blipFill>
                <a:blip r:embed="rId12"/>
                <a:stretch>
                  <a:fillRect l="-1166"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844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量词分配</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31</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9018DDB-D6D6-486A-9B5B-FDA444AA5B58}"/>
                  </a:ext>
                </a:extLst>
              </p:cNvPr>
              <p:cNvSpPr txBox="1"/>
              <p:nvPr/>
            </p:nvSpPr>
            <p:spPr>
              <a:xfrm>
                <a:off x="618499" y="1022964"/>
                <a:ext cx="7906996" cy="37029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证明</a:t>
                </a:r>
                <a:r>
                  <a:rPr lang="en-US" altLang="zh-CN" sz="1600" b="1">
                    <a:solidFill>
                      <a:schemeClr val="accent2">
                        <a:lumMod val="50000"/>
                      </a:schemeClr>
                    </a:solidFill>
                  </a:rPr>
                  <a:t>1.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a:t>
                </a:r>
                <a:r>
                  <a:rPr lang="en-US" altLang="zh-CN" sz="1600" b="1">
                    <a:solidFill>
                      <a:schemeClr val="accent2">
                        <a:lumMod val="50000"/>
                      </a:schemeClr>
                    </a:solidFill>
                  </a:rPr>
                  <a:t>2. </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𝒙𝑨</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𝒙𝑩</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oMath>
                </a14:m>
                <a:r>
                  <a:rPr lang="en-US" altLang="zh-CN" sz="1600" b="1">
                    <a:solidFill>
                      <a:schemeClr val="accent2">
                        <a:lumMod val="50000"/>
                      </a:schemeClr>
                    </a:solidFill>
                  </a:rPr>
                  <a:t> </a:t>
                </a:r>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99018DDB-D6D6-486A-9B5B-FDA444AA5B58}"/>
                  </a:ext>
                </a:extLst>
              </p:cNvPr>
              <p:cNvSpPr txBox="1">
                <a:spLocks noRot="1" noChangeAspect="1" noMove="1" noResize="1" noEditPoints="1" noAdjustHandles="1" noChangeArrowheads="1" noChangeShapeType="1" noTextEdit="1"/>
              </p:cNvSpPr>
              <p:nvPr/>
            </p:nvSpPr>
            <p:spPr>
              <a:xfrm>
                <a:off x="618499" y="1022964"/>
                <a:ext cx="7906996" cy="370294"/>
              </a:xfrm>
              <a:prstGeom prst="rect">
                <a:avLst/>
              </a:prstGeom>
              <a:blipFill>
                <a:blip r:embed="rId2"/>
                <a:stretch>
                  <a:fillRect l="-385" b="-180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7258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量词分配</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32</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9018DDB-D6D6-486A-9B5B-FDA444AA5B58}"/>
                  </a:ext>
                </a:extLst>
              </p:cNvPr>
              <p:cNvSpPr txBox="1"/>
              <p:nvPr/>
            </p:nvSpPr>
            <p:spPr>
              <a:xfrm>
                <a:off x="618499" y="1022964"/>
                <a:ext cx="7906996" cy="37029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证明</a:t>
                </a:r>
                <a:r>
                  <a:rPr lang="en-US" altLang="zh-CN" sz="1600" b="1">
                    <a:solidFill>
                      <a:schemeClr val="accent2">
                        <a:lumMod val="50000"/>
                      </a:schemeClr>
                    </a:solidFill>
                  </a:rPr>
                  <a:t>1.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a:t>
                </a:r>
                <a:r>
                  <a:rPr lang="en-US" altLang="zh-CN" sz="1600" b="1">
                    <a:solidFill>
                      <a:schemeClr val="accent2">
                        <a:lumMod val="50000"/>
                      </a:schemeClr>
                    </a:solidFill>
                  </a:rPr>
                  <a:t>2. </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𝒙𝑨</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𝒙𝑩</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oMath>
                </a14:m>
                <a:r>
                  <a:rPr lang="en-US" altLang="zh-CN" sz="1600" b="1">
                    <a:solidFill>
                      <a:schemeClr val="accent2">
                        <a:lumMod val="50000"/>
                      </a:schemeClr>
                    </a:solidFill>
                  </a:rPr>
                  <a:t> </a:t>
                </a:r>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99018DDB-D6D6-486A-9B5B-FDA444AA5B58}"/>
                  </a:ext>
                </a:extLst>
              </p:cNvPr>
              <p:cNvSpPr txBox="1">
                <a:spLocks noRot="1" noChangeAspect="1" noMove="1" noResize="1" noEditPoints="1" noAdjustHandles="1" noChangeArrowheads="1" noChangeShapeType="1" noTextEdit="1"/>
              </p:cNvSpPr>
              <p:nvPr/>
            </p:nvSpPr>
            <p:spPr>
              <a:xfrm>
                <a:off x="618499" y="1022964"/>
                <a:ext cx="7906996" cy="370294"/>
              </a:xfrm>
              <a:prstGeom prst="rect">
                <a:avLst/>
              </a:prstGeom>
              <a:blipFill>
                <a:blip r:embed="rId2"/>
                <a:stretch>
                  <a:fillRect l="-385"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4C486D67-9E37-497E-BBAD-13E5F697903D}"/>
                  </a:ext>
                </a:extLst>
              </p:cNvPr>
              <p:cNvGraphicFramePr>
                <a:graphicFrameLocks noGrp="1"/>
              </p:cNvGraphicFramePr>
              <p:nvPr>
                <p:extLst>
                  <p:ext uri="{D42A27DB-BD31-4B8C-83A1-F6EECF244321}">
                    <p14:modId xmlns:p14="http://schemas.microsoft.com/office/powerpoint/2010/main" val="3739400371"/>
                  </p:ext>
                </p:extLst>
              </p:nvPr>
            </p:nvGraphicFramePr>
            <p:xfrm>
              <a:off x="618499" y="1771036"/>
              <a:ext cx="5643153" cy="2362479"/>
            </p:xfrm>
            <a:graphic>
              <a:graphicData uri="http://schemas.openxmlformats.org/drawingml/2006/table">
                <a:tbl>
                  <a:tblPr bandRow="1">
                    <a:tableStyleId>{68D230F3-CF80-4859-8CE7-A43EE81993B5}</a:tableStyleId>
                  </a:tblPr>
                  <a:tblGrid>
                    <a:gridCol w="505565">
                      <a:extLst>
                        <a:ext uri="{9D8B030D-6E8A-4147-A177-3AD203B41FA5}">
                          <a16:colId xmlns:a16="http://schemas.microsoft.com/office/drawing/2014/main" val="918762525"/>
                        </a:ext>
                      </a:extLst>
                    </a:gridCol>
                    <a:gridCol w="1537131">
                      <a:extLst>
                        <a:ext uri="{9D8B030D-6E8A-4147-A177-3AD203B41FA5}">
                          <a16:colId xmlns:a16="http://schemas.microsoft.com/office/drawing/2014/main" val="2719862703"/>
                        </a:ext>
                      </a:extLst>
                    </a:gridCol>
                    <a:gridCol w="265879">
                      <a:extLst>
                        <a:ext uri="{9D8B030D-6E8A-4147-A177-3AD203B41FA5}">
                          <a16:colId xmlns:a16="http://schemas.microsoft.com/office/drawing/2014/main" val="1879101947"/>
                        </a:ext>
                      </a:extLst>
                    </a:gridCol>
                    <a:gridCol w="1551262">
                      <a:extLst>
                        <a:ext uri="{9D8B030D-6E8A-4147-A177-3AD203B41FA5}">
                          <a16:colId xmlns:a16="http://schemas.microsoft.com/office/drawing/2014/main" val="2422001383"/>
                        </a:ext>
                      </a:extLst>
                    </a:gridCol>
                    <a:gridCol w="1783316">
                      <a:extLst>
                        <a:ext uri="{9D8B030D-6E8A-4147-A177-3AD203B41FA5}">
                          <a16:colId xmlns:a16="http://schemas.microsoft.com/office/drawing/2014/main" val="335760230"/>
                        </a:ext>
                      </a:extLst>
                    </a:gridCol>
                  </a:tblGrid>
                  <a:tr h="337497">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37497">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337497">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1051446229"/>
                      </a:ext>
                    </a:extLst>
                  </a:tr>
                  <a:tr h="337497">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2874351106"/>
                      </a:ext>
                    </a:extLst>
                  </a:tr>
                  <a:tr h="337497">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651613783"/>
                      </a:ext>
                    </a:extLst>
                  </a:tr>
                  <a:tr h="337497">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2448351673"/>
                      </a:ext>
                    </a:extLst>
                  </a:tr>
                  <a:tr h="337497">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 ,(6)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3565973539"/>
                      </a:ext>
                    </a:extLst>
                  </a:tr>
                </a:tbl>
              </a:graphicData>
            </a:graphic>
          </p:graphicFrame>
        </mc:Choice>
        <mc:Fallback xmlns="">
          <p:graphicFrame>
            <p:nvGraphicFramePr>
              <p:cNvPr id="9" name="表格 8">
                <a:extLst>
                  <a:ext uri="{FF2B5EF4-FFF2-40B4-BE49-F238E27FC236}">
                    <a16:creationId xmlns:a16="http://schemas.microsoft.com/office/drawing/2014/main" id="{4C486D67-9E37-497E-BBAD-13E5F697903D}"/>
                  </a:ext>
                </a:extLst>
              </p:cNvPr>
              <p:cNvGraphicFramePr>
                <a:graphicFrameLocks noGrp="1"/>
              </p:cNvGraphicFramePr>
              <p:nvPr>
                <p:extLst>
                  <p:ext uri="{D42A27DB-BD31-4B8C-83A1-F6EECF244321}">
                    <p14:modId xmlns:p14="http://schemas.microsoft.com/office/powerpoint/2010/main" val="3739400371"/>
                  </p:ext>
                </p:extLst>
              </p:nvPr>
            </p:nvGraphicFramePr>
            <p:xfrm>
              <a:off x="618499" y="1771036"/>
              <a:ext cx="5643153" cy="2362479"/>
            </p:xfrm>
            <a:graphic>
              <a:graphicData uri="http://schemas.openxmlformats.org/drawingml/2006/table">
                <a:tbl>
                  <a:tblPr bandRow="1">
                    <a:tableStyleId>{68D230F3-CF80-4859-8CE7-A43EE81993B5}</a:tableStyleId>
                  </a:tblPr>
                  <a:tblGrid>
                    <a:gridCol w="505565">
                      <a:extLst>
                        <a:ext uri="{9D8B030D-6E8A-4147-A177-3AD203B41FA5}">
                          <a16:colId xmlns:a16="http://schemas.microsoft.com/office/drawing/2014/main" val="918762525"/>
                        </a:ext>
                      </a:extLst>
                    </a:gridCol>
                    <a:gridCol w="1537131">
                      <a:extLst>
                        <a:ext uri="{9D8B030D-6E8A-4147-A177-3AD203B41FA5}">
                          <a16:colId xmlns:a16="http://schemas.microsoft.com/office/drawing/2014/main" val="2719862703"/>
                        </a:ext>
                      </a:extLst>
                    </a:gridCol>
                    <a:gridCol w="265879">
                      <a:extLst>
                        <a:ext uri="{9D8B030D-6E8A-4147-A177-3AD203B41FA5}">
                          <a16:colId xmlns:a16="http://schemas.microsoft.com/office/drawing/2014/main" val="1879101947"/>
                        </a:ext>
                      </a:extLst>
                    </a:gridCol>
                    <a:gridCol w="1551262">
                      <a:extLst>
                        <a:ext uri="{9D8B030D-6E8A-4147-A177-3AD203B41FA5}">
                          <a16:colId xmlns:a16="http://schemas.microsoft.com/office/drawing/2014/main" val="2422001383"/>
                        </a:ext>
                      </a:extLst>
                    </a:gridCol>
                    <a:gridCol w="1783316">
                      <a:extLst>
                        <a:ext uri="{9D8B030D-6E8A-4147-A177-3AD203B41FA5}">
                          <a16:colId xmlns:a16="http://schemas.microsoft.com/office/drawing/2014/main" val="335760230"/>
                        </a:ext>
                      </a:extLst>
                    </a:gridCol>
                  </a:tblGrid>
                  <a:tr h="337497">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1786" r="-233992" b="-598214"/>
                          </a:stretch>
                        </a:blipFill>
                      </a:tcPr>
                    </a:tc>
                    <a:tc>
                      <a:txBody>
                        <a:bodyPr/>
                        <a:lstStyle/>
                        <a:p>
                          <a:endParaRPr lang="zh-CN"/>
                        </a:p>
                      </a:txBody>
                      <a:tcPr anchor="ctr">
                        <a:blipFill>
                          <a:blip r:embed="rId3"/>
                          <a:stretch>
                            <a:fillRect l="-781395" t="-1786" r="-1276744" b="-598214"/>
                          </a:stretch>
                        </a:blipFill>
                      </a:tcPr>
                    </a:tc>
                    <a:tc>
                      <a:txBody>
                        <a:bodyPr/>
                        <a:lstStyle/>
                        <a:p>
                          <a:endParaRPr lang="zh-CN"/>
                        </a:p>
                      </a:txBody>
                      <a:tcPr anchor="ctr">
                        <a:blipFill>
                          <a:blip r:embed="rId3"/>
                          <a:stretch>
                            <a:fillRect l="-148627" t="-1786" r="-115294" b="-59821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37497">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103636" r="-233992" b="-509091"/>
                          </a:stretch>
                        </a:blipFill>
                      </a:tcPr>
                    </a:tc>
                    <a:tc>
                      <a:txBody>
                        <a:bodyPr/>
                        <a:lstStyle/>
                        <a:p>
                          <a:endParaRPr lang="zh-CN"/>
                        </a:p>
                      </a:txBody>
                      <a:tcPr anchor="ctr">
                        <a:blipFill>
                          <a:blip r:embed="rId3"/>
                          <a:stretch>
                            <a:fillRect l="-781395" t="-103636" r="-1276744" b="-509091"/>
                          </a:stretch>
                        </a:blipFill>
                      </a:tcPr>
                    </a:tc>
                    <a:tc>
                      <a:txBody>
                        <a:bodyPr/>
                        <a:lstStyle/>
                        <a:p>
                          <a:endParaRPr lang="zh-CN"/>
                        </a:p>
                      </a:txBody>
                      <a:tcPr anchor="ctr">
                        <a:blipFill>
                          <a:blip r:embed="rId3"/>
                          <a:stretch>
                            <a:fillRect l="-148627" t="-103636" r="-115294" b="-509091"/>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337497">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200000" r="-233992" b="-400000"/>
                          </a:stretch>
                        </a:blipFill>
                      </a:tcPr>
                    </a:tc>
                    <a:tc>
                      <a:txBody>
                        <a:bodyPr/>
                        <a:lstStyle/>
                        <a:p>
                          <a:endParaRPr lang="zh-CN"/>
                        </a:p>
                      </a:txBody>
                      <a:tcPr anchor="ctr">
                        <a:blipFill>
                          <a:blip r:embed="rId3"/>
                          <a:stretch>
                            <a:fillRect l="-781395" t="-200000" r="-1276744" b="-400000"/>
                          </a:stretch>
                        </a:blipFill>
                      </a:tcPr>
                    </a:tc>
                    <a:tc>
                      <a:txBody>
                        <a:bodyPr/>
                        <a:lstStyle/>
                        <a:p>
                          <a:endParaRPr lang="zh-CN"/>
                        </a:p>
                      </a:txBody>
                      <a:tcPr anchor="ctr">
                        <a:blipFill>
                          <a:blip r:embed="rId3"/>
                          <a:stretch>
                            <a:fillRect l="-148627" t="-200000" r="-115294" b="-400000"/>
                          </a:stretch>
                        </a:blipFill>
                      </a:tcP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1051446229"/>
                      </a:ext>
                    </a:extLst>
                  </a:tr>
                  <a:tr h="337497">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305455" r="-233992" b="-307273"/>
                          </a:stretch>
                        </a:blipFill>
                      </a:tcPr>
                    </a:tc>
                    <a:tc>
                      <a:txBody>
                        <a:bodyPr/>
                        <a:lstStyle/>
                        <a:p>
                          <a:endParaRPr lang="zh-CN"/>
                        </a:p>
                      </a:txBody>
                      <a:tcPr anchor="ctr">
                        <a:blipFill>
                          <a:blip r:embed="rId3"/>
                          <a:stretch>
                            <a:fillRect l="-781395" t="-305455" r="-1276744" b="-307273"/>
                          </a:stretch>
                        </a:blipFill>
                      </a:tcPr>
                    </a:tc>
                    <a:tc>
                      <a:txBody>
                        <a:bodyPr/>
                        <a:lstStyle/>
                        <a:p>
                          <a:endParaRPr lang="zh-CN"/>
                        </a:p>
                      </a:txBody>
                      <a:tcPr anchor="ctr">
                        <a:blipFill>
                          <a:blip r:embed="rId3"/>
                          <a:stretch>
                            <a:fillRect l="-148627" t="-305455" r="-115294" b="-307273"/>
                          </a:stretch>
                        </a:blipFill>
                      </a:tcP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2874351106"/>
                      </a:ext>
                    </a:extLst>
                  </a:tr>
                  <a:tr h="337497">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398214" r="-233992" b="-201786"/>
                          </a:stretch>
                        </a:blipFill>
                      </a:tcPr>
                    </a:tc>
                    <a:tc>
                      <a:txBody>
                        <a:bodyPr/>
                        <a:lstStyle/>
                        <a:p>
                          <a:endParaRPr lang="zh-CN"/>
                        </a:p>
                      </a:txBody>
                      <a:tcPr anchor="ctr">
                        <a:blipFill>
                          <a:blip r:embed="rId3"/>
                          <a:stretch>
                            <a:fillRect l="-781395" t="-398214" r="-1276744" b="-201786"/>
                          </a:stretch>
                        </a:blipFill>
                      </a:tcPr>
                    </a:tc>
                    <a:tc>
                      <a:txBody>
                        <a:bodyPr/>
                        <a:lstStyle/>
                        <a:p>
                          <a:endParaRPr lang="zh-CN"/>
                        </a:p>
                      </a:txBody>
                      <a:tcPr anchor="ctr">
                        <a:blipFill>
                          <a:blip r:embed="rId3"/>
                          <a:stretch>
                            <a:fillRect l="-148627" t="-398214" r="-115294" b="-201786"/>
                          </a:stretch>
                        </a:blipFill>
                      </a:tcP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651613783"/>
                      </a:ext>
                    </a:extLst>
                  </a:tr>
                  <a:tr h="337497">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507273" r="-233992" b="-105455"/>
                          </a:stretch>
                        </a:blipFill>
                      </a:tcPr>
                    </a:tc>
                    <a:tc>
                      <a:txBody>
                        <a:bodyPr/>
                        <a:lstStyle/>
                        <a:p>
                          <a:endParaRPr lang="zh-CN"/>
                        </a:p>
                      </a:txBody>
                      <a:tcPr anchor="ctr">
                        <a:blipFill>
                          <a:blip r:embed="rId3"/>
                          <a:stretch>
                            <a:fillRect l="-781395" t="-507273" r="-1276744" b="-105455"/>
                          </a:stretch>
                        </a:blipFill>
                      </a:tcPr>
                    </a:tc>
                    <a:tc>
                      <a:txBody>
                        <a:bodyPr/>
                        <a:lstStyle/>
                        <a:p>
                          <a:endParaRPr lang="zh-CN"/>
                        </a:p>
                      </a:txBody>
                      <a:tcPr anchor="ctr">
                        <a:blipFill>
                          <a:blip r:embed="rId3"/>
                          <a:stretch>
                            <a:fillRect l="-148627" t="-507273" r="-115294" b="-105455"/>
                          </a:stretch>
                        </a:blipFill>
                      </a:tcP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2448351673"/>
                      </a:ext>
                    </a:extLst>
                  </a:tr>
                  <a:tr h="337497">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596429" r="-233992" b="-3571"/>
                          </a:stretch>
                        </a:blipFill>
                      </a:tcPr>
                    </a:tc>
                    <a:tc>
                      <a:txBody>
                        <a:bodyPr/>
                        <a:lstStyle/>
                        <a:p>
                          <a:endParaRPr lang="zh-CN"/>
                        </a:p>
                      </a:txBody>
                      <a:tcPr anchor="ctr">
                        <a:blipFill>
                          <a:blip r:embed="rId3"/>
                          <a:stretch>
                            <a:fillRect l="-781395" t="-596429" r="-1276744" b="-3571"/>
                          </a:stretch>
                        </a:blipFill>
                      </a:tcPr>
                    </a:tc>
                    <a:tc>
                      <a:txBody>
                        <a:bodyPr/>
                        <a:lstStyle/>
                        <a:p>
                          <a:endParaRPr lang="zh-CN"/>
                        </a:p>
                      </a:txBody>
                      <a:tcPr anchor="ctr">
                        <a:blipFill>
                          <a:blip r:embed="rId3"/>
                          <a:stretch>
                            <a:fillRect l="-148627" t="-596429" r="-115294" b="-3571"/>
                          </a:stretch>
                        </a:blipFill>
                      </a:tcPr>
                    </a:tc>
                    <a:tc>
                      <a:txBody>
                        <a:bodyPr/>
                        <a:lstStyle/>
                        <a:p>
                          <a:r>
                            <a:rPr lang="en-US" altLang="zh-CN" sz="1200" b="1">
                              <a:solidFill>
                                <a:schemeClr val="accent2">
                                  <a:lumMod val="50000"/>
                                </a:schemeClr>
                              </a:solidFill>
                            </a:rPr>
                            <a:t>// (4) ,(6)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3565973539"/>
                      </a:ext>
                    </a:extLst>
                  </a:tr>
                </a:tbl>
              </a:graphicData>
            </a:graphic>
          </p:graphicFrame>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4A865B2-DD48-4DF3-8366-7B77BEED7D30}"/>
                  </a:ext>
                </a:extLst>
              </p:cNvPr>
              <p:cNvSpPr txBox="1"/>
              <p:nvPr/>
            </p:nvSpPr>
            <p:spPr>
              <a:xfrm>
                <a:off x="6408384" y="2186584"/>
                <a:ext cx="2117111" cy="1600438"/>
              </a:xfrm>
              <a:prstGeom prst="rect">
                <a:avLst/>
              </a:prstGeom>
              <a:solidFill>
                <a:schemeClr val="accent4">
                  <a:lumMod val="20000"/>
                  <a:lumOff val="80000"/>
                </a:schemeClr>
              </a:solidFill>
            </p:spPr>
            <p:txBody>
              <a:bodyPr wrap="square" rtlCol="0">
                <a:spAutoFit/>
              </a:bodyPr>
              <a:lstStyle/>
              <a:p>
                <a:r>
                  <a:rPr lang="en-US" altLang="zh-CN" sz="1400" b="1">
                    <a:solidFill>
                      <a:schemeClr val="accent2">
                        <a:lumMod val="50000"/>
                      </a:schemeClr>
                    </a:solidFill>
                  </a:rPr>
                  <a:t>(1)</a:t>
                </a:r>
                <a:r>
                  <a:rPr lang="zh-CN" altLang="en-US" sz="1400" b="1">
                    <a:solidFill>
                      <a:schemeClr val="accent2">
                        <a:lumMod val="50000"/>
                      </a:schemeClr>
                    </a:solidFill>
                  </a:rPr>
                  <a:t>到</a:t>
                </a:r>
                <a:r>
                  <a:rPr lang="en-US" altLang="zh-CN" sz="1400" b="1">
                    <a:solidFill>
                      <a:schemeClr val="accent2">
                        <a:lumMod val="50000"/>
                      </a:schemeClr>
                    </a:solidFill>
                  </a:rPr>
                  <a:t>(2)</a:t>
                </a:r>
                <a:r>
                  <a:rPr lang="zh-CN" altLang="en-US" sz="1400" b="1">
                    <a:solidFill>
                      <a:schemeClr val="accent2">
                        <a:lumMod val="50000"/>
                      </a:schemeClr>
                    </a:solidFill>
                  </a:rPr>
                  <a:t>的全称量词消除对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没有任何约束条件，但</a:t>
                </a:r>
                <a:r>
                  <a:rPr lang="en-US" altLang="zh-CN" sz="1400" b="1">
                    <a:solidFill>
                      <a:schemeClr val="accent2">
                        <a:lumMod val="50000"/>
                      </a:schemeClr>
                    </a:solidFill>
                  </a:rPr>
                  <a:t>(3)</a:t>
                </a:r>
                <a:r>
                  <a:rPr lang="zh-CN" altLang="en-US" sz="1400" b="1">
                    <a:solidFill>
                      <a:schemeClr val="accent2">
                        <a:lumMod val="50000"/>
                      </a:schemeClr>
                    </a:solidFill>
                  </a:rPr>
                  <a:t>到</a:t>
                </a:r>
                <a:r>
                  <a:rPr lang="en-US" altLang="zh-CN" sz="1400" b="1">
                    <a:solidFill>
                      <a:schemeClr val="accent2">
                        <a:lumMod val="50000"/>
                      </a:schemeClr>
                    </a:solidFill>
                  </a:rPr>
                  <a:t>(4)</a:t>
                </a:r>
                <a:r>
                  <a:rPr lang="zh-CN" altLang="en-US" sz="1400" b="1">
                    <a:solidFill>
                      <a:schemeClr val="accent2">
                        <a:lumMod val="50000"/>
                      </a:schemeClr>
                    </a:solidFill>
                  </a:rPr>
                  <a:t>的全称量词引入要求前提集不含自由出现的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；同样</a:t>
                </a:r>
                <a:r>
                  <a:rPr lang="en-US" altLang="zh-CN" sz="1400" b="1">
                    <a:solidFill>
                      <a:schemeClr val="accent2">
                        <a:lumMod val="50000"/>
                      </a:schemeClr>
                    </a:solidFill>
                  </a:rPr>
                  <a:t>(5)</a:t>
                </a:r>
                <a:r>
                  <a:rPr lang="zh-CN" altLang="en-US" sz="1400" b="1">
                    <a:solidFill>
                      <a:schemeClr val="accent2">
                        <a:lumMod val="50000"/>
                      </a:schemeClr>
                    </a:solidFill>
                  </a:rPr>
                  <a:t>到</a:t>
                </a:r>
                <a:r>
                  <a:rPr lang="en-US" altLang="zh-CN" sz="1400" b="1">
                    <a:solidFill>
                      <a:schemeClr val="accent2">
                        <a:lumMod val="50000"/>
                      </a:schemeClr>
                    </a:solidFill>
                  </a:rPr>
                  <a:t>(6)</a:t>
                </a:r>
                <a:r>
                  <a:rPr lang="zh-CN" altLang="en-US" sz="1400" b="1">
                    <a:solidFill>
                      <a:schemeClr val="accent2">
                        <a:lumMod val="50000"/>
                      </a:schemeClr>
                    </a:solidFill>
                  </a:rPr>
                  <a:t>的全称量词引入也要求前提集不含自由出现的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endParaRPr lang="zh-CN" altLang="en-US" sz="14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A4A865B2-DD48-4DF3-8366-7B77BEED7D30}"/>
                  </a:ext>
                </a:extLst>
              </p:cNvPr>
              <p:cNvSpPr txBox="1">
                <a:spLocks noRot="1" noChangeAspect="1" noMove="1" noResize="1" noEditPoints="1" noAdjustHandles="1" noChangeArrowheads="1" noChangeShapeType="1" noTextEdit="1"/>
              </p:cNvSpPr>
              <p:nvPr/>
            </p:nvSpPr>
            <p:spPr>
              <a:xfrm>
                <a:off x="6408384" y="2186584"/>
                <a:ext cx="2117111" cy="1600438"/>
              </a:xfrm>
              <a:prstGeom prst="rect">
                <a:avLst/>
              </a:prstGeom>
              <a:blipFill>
                <a:blip r:embed="rId4"/>
                <a:stretch>
                  <a:fillRect l="-862" t="-763" b="-30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0101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量词分配</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33</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9018DDB-D6D6-486A-9B5B-FDA444AA5B58}"/>
                  </a:ext>
                </a:extLst>
              </p:cNvPr>
              <p:cNvSpPr txBox="1"/>
              <p:nvPr/>
            </p:nvSpPr>
            <p:spPr>
              <a:xfrm>
                <a:off x="618499" y="1022964"/>
                <a:ext cx="7906996" cy="37029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证明</a:t>
                </a:r>
                <a:r>
                  <a:rPr lang="en-US" altLang="zh-CN" sz="1600" b="1">
                    <a:solidFill>
                      <a:schemeClr val="accent2">
                        <a:lumMod val="50000"/>
                      </a:schemeClr>
                    </a:solidFill>
                  </a:rPr>
                  <a:t>1.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a:t>
                </a:r>
                <a:r>
                  <a:rPr lang="en-US" altLang="zh-CN" sz="1600" b="1">
                    <a:solidFill>
                      <a:schemeClr val="accent2">
                        <a:lumMod val="50000"/>
                      </a:schemeClr>
                    </a:solidFill>
                  </a:rPr>
                  <a:t>2. </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𝒙𝑨</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𝒙𝑩</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oMath>
                </a14:m>
                <a:r>
                  <a:rPr lang="en-US" altLang="zh-CN" sz="1600" b="1">
                    <a:solidFill>
                      <a:schemeClr val="accent2">
                        <a:lumMod val="50000"/>
                      </a:schemeClr>
                    </a:solidFill>
                  </a:rPr>
                  <a:t> </a:t>
                </a:r>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99018DDB-D6D6-486A-9B5B-FDA444AA5B58}"/>
                  </a:ext>
                </a:extLst>
              </p:cNvPr>
              <p:cNvSpPr txBox="1">
                <a:spLocks noRot="1" noChangeAspect="1" noMove="1" noResize="1" noEditPoints="1" noAdjustHandles="1" noChangeArrowheads="1" noChangeShapeType="1" noTextEdit="1"/>
              </p:cNvSpPr>
              <p:nvPr/>
            </p:nvSpPr>
            <p:spPr>
              <a:xfrm>
                <a:off x="618499" y="1022964"/>
                <a:ext cx="7906996" cy="370294"/>
              </a:xfrm>
              <a:prstGeom prst="rect">
                <a:avLst/>
              </a:prstGeom>
              <a:blipFill>
                <a:blip r:embed="rId2"/>
                <a:stretch>
                  <a:fillRect l="-385"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4C486D67-9E37-497E-BBAD-13E5F697903D}"/>
                  </a:ext>
                </a:extLst>
              </p:cNvPr>
              <p:cNvGraphicFramePr>
                <a:graphicFrameLocks noGrp="1"/>
              </p:cNvGraphicFramePr>
              <p:nvPr>
                <p:extLst>
                  <p:ext uri="{D42A27DB-BD31-4B8C-83A1-F6EECF244321}">
                    <p14:modId xmlns:p14="http://schemas.microsoft.com/office/powerpoint/2010/main" val="545123405"/>
                  </p:ext>
                </p:extLst>
              </p:nvPr>
            </p:nvGraphicFramePr>
            <p:xfrm>
              <a:off x="618499" y="1771036"/>
              <a:ext cx="5643153" cy="2362479"/>
            </p:xfrm>
            <a:graphic>
              <a:graphicData uri="http://schemas.openxmlformats.org/drawingml/2006/table">
                <a:tbl>
                  <a:tblPr bandRow="1">
                    <a:tableStyleId>{68D230F3-CF80-4859-8CE7-A43EE81993B5}</a:tableStyleId>
                  </a:tblPr>
                  <a:tblGrid>
                    <a:gridCol w="505565">
                      <a:extLst>
                        <a:ext uri="{9D8B030D-6E8A-4147-A177-3AD203B41FA5}">
                          <a16:colId xmlns:a16="http://schemas.microsoft.com/office/drawing/2014/main" val="918762525"/>
                        </a:ext>
                      </a:extLst>
                    </a:gridCol>
                    <a:gridCol w="1537131">
                      <a:extLst>
                        <a:ext uri="{9D8B030D-6E8A-4147-A177-3AD203B41FA5}">
                          <a16:colId xmlns:a16="http://schemas.microsoft.com/office/drawing/2014/main" val="2719862703"/>
                        </a:ext>
                      </a:extLst>
                    </a:gridCol>
                    <a:gridCol w="265879">
                      <a:extLst>
                        <a:ext uri="{9D8B030D-6E8A-4147-A177-3AD203B41FA5}">
                          <a16:colId xmlns:a16="http://schemas.microsoft.com/office/drawing/2014/main" val="1879101947"/>
                        </a:ext>
                      </a:extLst>
                    </a:gridCol>
                    <a:gridCol w="1551262">
                      <a:extLst>
                        <a:ext uri="{9D8B030D-6E8A-4147-A177-3AD203B41FA5}">
                          <a16:colId xmlns:a16="http://schemas.microsoft.com/office/drawing/2014/main" val="2422001383"/>
                        </a:ext>
                      </a:extLst>
                    </a:gridCol>
                    <a:gridCol w="1783316">
                      <a:extLst>
                        <a:ext uri="{9D8B030D-6E8A-4147-A177-3AD203B41FA5}">
                          <a16:colId xmlns:a16="http://schemas.microsoft.com/office/drawing/2014/main" val="335760230"/>
                        </a:ext>
                      </a:extLst>
                    </a:gridCol>
                  </a:tblGrid>
                  <a:tr h="337497">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37497">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r h="337497">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1051446229"/>
                      </a:ext>
                    </a:extLst>
                  </a:tr>
                  <a:tr h="337497">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2874351106"/>
                      </a:ext>
                    </a:extLst>
                  </a:tr>
                  <a:tr h="337497">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651613783"/>
                      </a:ext>
                    </a:extLst>
                  </a:tr>
                  <a:tr h="337497">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(3),(5)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2448351673"/>
                      </a:ext>
                    </a:extLst>
                  </a:tr>
                  <a:tr h="337497">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3565973539"/>
                      </a:ext>
                    </a:extLst>
                  </a:tr>
                </a:tbl>
              </a:graphicData>
            </a:graphic>
          </p:graphicFrame>
        </mc:Choice>
        <mc:Fallback xmlns="">
          <p:graphicFrame>
            <p:nvGraphicFramePr>
              <p:cNvPr id="9" name="表格 8">
                <a:extLst>
                  <a:ext uri="{FF2B5EF4-FFF2-40B4-BE49-F238E27FC236}">
                    <a16:creationId xmlns:a16="http://schemas.microsoft.com/office/drawing/2014/main" id="{4C486D67-9E37-497E-BBAD-13E5F697903D}"/>
                  </a:ext>
                </a:extLst>
              </p:cNvPr>
              <p:cNvGraphicFramePr>
                <a:graphicFrameLocks noGrp="1"/>
              </p:cNvGraphicFramePr>
              <p:nvPr>
                <p:extLst>
                  <p:ext uri="{D42A27DB-BD31-4B8C-83A1-F6EECF244321}">
                    <p14:modId xmlns:p14="http://schemas.microsoft.com/office/powerpoint/2010/main" val="545123405"/>
                  </p:ext>
                </p:extLst>
              </p:nvPr>
            </p:nvGraphicFramePr>
            <p:xfrm>
              <a:off x="618499" y="1771036"/>
              <a:ext cx="5643153" cy="2362479"/>
            </p:xfrm>
            <a:graphic>
              <a:graphicData uri="http://schemas.openxmlformats.org/drawingml/2006/table">
                <a:tbl>
                  <a:tblPr bandRow="1">
                    <a:tableStyleId>{68D230F3-CF80-4859-8CE7-A43EE81993B5}</a:tableStyleId>
                  </a:tblPr>
                  <a:tblGrid>
                    <a:gridCol w="505565">
                      <a:extLst>
                        <a:ext uri="{9D8B030D-6E8A-4147-A177-3AD203B41FA5}">
                          <a16:colId xmlns:a16="http://schemas.microsoft.com/office/drawing/2014/main" val="918762525"/>
                        </a:ext>
                      </a:extLst>
                    </a:gridCol>
                    <a:gridCol w="1537131">
                      <a:extLst>
                        <a:ext uri="{9D8B030D-6E8A-4147-A177-3AD203B41FA5}">
                          <a16:colId xmlns:a16="http://schemas.microsoft.com/office/drawing/2014/main" val="2719862703"/>
                        </a:ext>
                      </a:extLst>
                    </a:gridCol>
                    <a:gridCol w="265879">
                      <a:extLst>
                        <a:ext uri="{9D8B030D-6E8A-4147-A177-3AD203B41FA5}">
                          <a16:colId xmlns:a16="http://schemas.microsoft.com/office/drawing/2014/main" val="1879101947"/>
                        </a:ext>
                      </a:extLst>
                    </a:gridCol>
                    <a:gridCol w="1551262">
                      <a:extLst>
                        <a:ext uri="{9D8B030D-6E8A-4147-A177-3AD203B41FA5}">
                          <a16:colId xmlns:a16="http://schemas.microsoft.com/office/drawing/2014/main" val="2422001383"/>
                        </a:ext>
                      </a:extLst>
                    </a:gridCol>
                    <a:gridCol w="1783316">
                      <a:extLst>
                        <a:ext uri="{9D8B030D-6E8A-4147-A177-3AD203B41FA5}">
                          <a16:colId xmlns:a16="http://schemas.microsoft.com/office/drawing/2014/main" val="335760230"/>
                        </a:ext>
                      </a:extLst>
                    </a:gridCol>
                  </a:tblGrid>
                  <a:tr h="337497">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1786" r="-233992" b="-598214"/>
                          </a:stretch>
                        </a:blipFill>
                      </a:tcPr>
                    </a:tc>
                    <a:tc>
                      <a:txBody>
                        <a:bodyPr/>
                        <a:lstStyle/>
                        <a:p>
                          <a:endParaRPr lang="zh-CN"/>
                        </a:p>
                      </a:txBody>
                      <a:tcPr anchor="ctr">
                        <a:blipFill>
                          <a:blip r:embed="rId3"/>
                          <a:stretch>
                            <a:fillRect l="-781395" t="-1786" r="-1276744" b="-598214"/>
                          </a:stretch>
                        </a:blipFill>
                      </a:tcPr>
                    </a:tc>
                    <a:tc>
                      <a:txBody>
                        <a:bodyPr/>
                        <a:lstStyle/>
                        <a:p>
                          <a:endParaRPr lang="zh-CN"/>
                        </a:p>
                      </a:txBody>
                      <a:tcPr anchor="ctr">
                        <a:blipFill>
                          <a:blip r:embed="rId3"/>
                          <a:stretch>
                            <a:fillRect l="-148627" t="-1786" r="-115294" b="-59821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37497">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103636" r="-233992" b="-509091"/>
                          </a:stretch>
                        </a:blipFill>
                      </a:tcPr>
                    </a:tc>
                    <a:tc>
                      <a:txBody>
                        <a:bodyPr/>
                        <a:lstStyle/>
                        <a:p>
                          <a:endParaRPr lang="zh-CN"/>
                        </a:p>
                      </a:txBody>
                      <a:tcPr anchor="ctr">
                        <a:blipFill>
                          <a:blip r:embed="rId3"/>
                          <a:stretch>
                            <a:fillRect l="-781395" t="-103636" r="-1276744" b="-509091"/>
                          </a:stretch>
                        </a:blipFill>
                      </a:tcPr>
                    </a:tc>
                    <a:tc>
                      <a:txBody>
                        <a:bodyPr/>
                        <a:lstStyle/>
                        <a:p>
                          <a:endParaRPr lang="zh-CN"/>
                        </a:p>
                      </a:txBody>
                      <a:tcPr anchor="ctr">
                        <a:blipFill>
                          <a:blip r:embed="rId3"/>
                          <a:stretch>
                            <a:fillRect l="-148627" t="-103636" r="-115294" b="-509091"/>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r h="337497">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200000" r="-233992" b="-400000"/>
                          </a:stretch>
                        </a:blipFill>
                      </a:tcPr>
                    </a:tc>
                    <a:tc>
                      <a:txBody>
                        <a:bodyPr/>
                        <a:lstStyle/>
                        <a:p>
                          <a:endParaRPr lang="zh-CN"/>
                        </a:p>
                      </a:txBody>
                      <a:tcPr anchor="ctr">
                        <a:blipFill>
                          <a:blip r:embed="rId3"/>
                          <a:stretch>
                            <a:fillRect l="-781395" t="-200000" r="-1276744" b="-400000"/>
                          </a:stretch>
                        </a:blipFill>
                      </a:tcPr>
                    </a:tc>
                    <a:tc>
                      <a:txBody>
                        <a:bodyPr/>
                        <a:lstStyle/>
                        <a:p>
                          <a:endParaRPr lang="zh-CN"/>
                        </a:p>
                      </a:txBody>
                      <a:tcPr anchor="ctr">
                        <a:blipFill>
                          <a:blip r:embed="rId3"/>
                          <a:stretch>
                            <a:fillRect l="-148627" t="-200000" r="-115294" b="-400000"/>
                          </a:stretch>
                        </a:blipFill>
                      </a:tcP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1051446229"/>
                      </a:ext>
                    </a:extLst>
                  </a:tr>
                  <a:tr h="337497">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305455" r="-233992" b="-307273"/>
                          </a:stretch>
                        </a:blipFill>
                      </a:tcPr>
                    </a:tc>
                    <a:tc>
                      <a:txBody>
                        <a:bodyPr/>
                        <a:lstStyle/>
                        <a:p>
                          <a:endParaRPr lang="zh-CN"/>
                        </a:p>
                      </a:txBody>
                      <a:tcPr anchor="ctr">
                        <a:blipFill>
                          <a:blip r:embed="rId3"/>
                          <a:stretch>
                            <a:fillRect l="-781395" t="-305455" r="-1276744" b="-307273"/>
                          </a:stretch>
                        </a:blipFill>
                      </a:tcPr>
                    </a:tc>
                    <a:tc>
                      <a:txBody>
                        <a:bodyPr/>
                        <a:lstStyle/>
                        <a:p>
                          <a:endParaRPr lang="zh-CN"/>
                        </a:p>
                      </a:txBody>
                      <a:tcPr anchor="ctr">
                        <a:blipFill>
                          <a:blip r:embed="rId3"/>
                          <a:stretch>
                            <a:fillRect l="-148627" t="-305455" r="-115294" b="-307273"/>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2874351106"/>
                      </a:ext>
                    </a:extLst>
                  </a:tr>
                  <a:tr h="337497">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398214" r="-233992" b="-201786"/>
                          </a:stretch>
                        </a:blipFill>
                      </a:tcPr>
                    </a:tc>
                    <a:tc>
                      <a:txBody>
                        <a:bodyPr/>
                        <a:lstStyle/>
                        <a:p>
                          <a:endParaRPr lang="zh-CN"/>
                        </a:p>
                      </a:txBody>
                      <a:tcPr anchor="ctr">
                        <a:blipFill>
                          <a:blip r:embed="rId3"/>
                          <a:stretch>
                            <a:fillRect l="-781395" t="-398214" r="-1276744" b="-201786"/>
                          </a:stretch>
                        </a:blipFill>
                      </a:tcPr>
                    </a:tc>
                    <a:tc>
                      <a:txBody>
                        <a:bodyPr/>
                        <a:lstStyle/>
                        <a:p>
                          <a:endParaRPr lang="zh-CN"/>
                        </a:p>
                      </a:txBody>
                      <a:tcPr anchor="ctr">
                        <a:blipFill>
                          <a:blip r:embed="rId3"/>
                          <a:stretch>
                            <a:fillRect l="-148627" t="-398214" r="-115294" b="-201786"/>
                          </a:stretch>
                        </a:blipFill>
                      </a:tcP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651613783"/>
                      </a:ext>
                    </a:extLst>
                  </a:tr>
                  <a:tr h="337497">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507273" r="-233992" b="-105455"/>
                          </a:stretch>
                        </a:blipFill>
                      </a:tcPr>
                    </a:tc>
                    <a:tc>
                      <a:txBody>
                        <a:bodyPr/>
                        <a:lstStyle/>
                        <a:p>
                          <a:endParaRPr lang="zh-CN"/>
                        </a:p>
                      </a:txBody>
                      <a:tcPr anchor="ctr">
                        <a:blipFill>
                          <a:blip r:embed="rId3"/>
                          <a:stretch>
                            <a:fillRect l="-781395" t="-507273" r="-1276744" b="-105455"/>
                          </a:stretch>
                        </a:blipFill>
                      </a:tcPr>
                    </a:tc>
                    <a:tc>
                      <a:txBody>
                        <a:bodyPr/>
                        <a:lstStyle/>
                        <a:p>
                          <a:endParaRPr lang="zh-CN"/>
                        </a:p>
                      </a:txBody>
                      <a:tcPr anchor="ctr">
                        <a:blipFill>
                          <a:blip r:embed="rId3"/>
                          <a:stretch>
                            <a:fillRect l="-148627" t="-507273" r="-115294" b="-105455"/>
                          </a:stretch>
                        </a:blipFill>
                      </a:tcPr>
                    </a:tc>
                    <a:tc>
                      <a:txBody>
                        <a:bodyPr/>
                        <a:lstStyle/>
                        <a:p>
                          <a:r>
                            <a:rPr lang="en-US" altLang="zh-CN" sz="1200" b="1">
                              <a:solidFill>
                                <a:schemeClr val="accent2">
                                  <a:lumMod val="50000"/>
                                </a:schemeClr>
                              </a:solidFill>
                            </a:rPr>
                            <a:t>// (3),(5)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2448351673"/>
                      </a:ext>
                    </a:extLst>
                  </a:tr>
                  <a:tr h="337497">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596429" r="-233992" b="-3571"/>
                          </a:stretch>
                        </a:blipFill>
                      </a:tcPr>
                    </a:tc>
                    <a:tc>
                      <a:txBody>
                        <a:bodyPr/>
                        <a:lstStyle/>
                        <a:p>
                          <a:endParaRPr lang="zh-CN"/>
                        </a:p>
                      </a:txBody>
                      <a:tcPr anchor="ctr">
                        <a:blipFill>
                          <a:blip r:embed="rId3"/>
                          <a:stretch>
                            <a:fillRect l="-781395" t="-596429" r="-1276744" b="-3571"/>
                          </a:stretch>
                        </a:blipFill>
                      </a:tcPr>
                    </a:tc>
                    <a:tc>
                      <a:txBody>
                        <a:bodyPr/>
                        <a:lstStyle/>
                        <a:p>
                          <a:endParaRPr lang="zh-CN"/>
                        </a:p>
                      </a:txBody>
                      <a:tcPr anchor="ctr">
                        <a:blipFill>
                          <a:blip r:embed="rId3"/>
                          <a:stretch>
                            <a:fillRect l="-148627" t="-596429" r="-115294" b="-3571"/>
                          </a:stretch>
                        </a:blipFill>
                      </a:tcP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3565973539"/>
                      </a:ext>
                    </a:extLst>
                  </a:tr>
                </a:tbl>
              </a:graphicData>
            </a:graphic>
          </p:graphicFrame>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4A865B2-DD48-4DF3-8366-7B77BEED7D30}"/>
                  </a:ext>
                </a:extLst>
              </p:cNvPr>
              <p:cNvSpPr txBox="1"/>
              <p:nvPr/>
            </p:nvSpPr>
            <p:spPr>
              <a:xfrm>
                <a:off x="6463049" y="2305853"/>
                <a:ext cx="1975273" cy="1384995"/>
              </a:xfrm>
              <a:prstGeom prst="rect">
                <a:avLst/>
              </a:prstGeom>
              <a:solidFill>
                <a:schemeClr val="accent4">
                  <a:lumMod val="20000"/>
                  <a:lumOff val="80000"/>
                </a:schemeClr>
              </a:solidFill>
            </p:spPr>
            <p:txBody>
              <a:bodyPr wrap="square" rtlCol="0">
                <a:spAutoFit/>
              </a:bodyPr>
              <a:lstStyle/>
              <a:p>
                <a:r>
                  <a:rPr lang="en-US" altLang="zh-CN" sz="1400" b="1">
                    <a:solidFill>
                      <a:schemeClr val="accent2">
                        <a:lumMod val="50000"/>
                      </a:schemeClr>
                    </a:solidFill>
                  </a:rPr>
                  <a:t>(2)</a:t>
                </a:r>
                <a:r>
                  <a:rPr lang="zh-CN" altLang="en-US" sz="1400" b="1">
                    <a:solidFill>
                      <a:schemeClr val="accent2">
                        <a:lumMod val="50000"/>
                      </a:schemeClr>
                    </a:solidFill>
                  </a:rPr>
                  <a:t>到</a:t>
                </a:r>
                <a:r>
                  <a:rPr lang="en-US" altLang="zh-CN" sz="1400" b="1">
                    <a:solidFill>
                      <a:schemeClr val="accent2">
                        <a:lumMod val="50000"/>
                      </a:schemeClr>
                    </a:solidFill>
                  </a:rPr>
                  <a:t>(3)</a:t>
                </a:r>
                <a:r>
                  <a:rPr lang="zh-CN" altLang="en-US" sz="1400" b="1">
                    <a:solidFill>
                      <a:schemeClr val="accent2">
                        <a:lumMod val="50000"/>
                      </a:schemeClr>
                    </a:solidFill>
                  </a:rPr>
                  <a:t>的全称量词消除和</a:t>
                </a:r>
                <a:r>
                  <a:rPr lang="en-US" altLang="zh-CN" sz="1400" b="1">
                    <a:solidFill>
                      <a:schemeClr val="accent2">
                        <a:lumMod val="50000"/>
                      </a:schemeClr>
                    </a:solidFill>
                  </a:rPr>
                  <a:t>(4)</a:t>
                </a:r>
                <a:r>
                  <a:rPr lang="zh-CN" altLang="en-US" sz="1400" b="1">
                    <a:solidFill>
                      <a:schemeClr val="accent2">
                        <a:lumMod val="50000"/>
                      </a:schemeClr>
                    </a:solidFill>
                  </a:rPr>
                  <a:t>到</a:t>
                </a:r>
                <a:r>
                  <a:rPr lang="en-US" altLang="zh-CN" sz="1400" b="1">
                    <a:solidFill>
                      <a:schemeClr val="accent2">
                        <a:lumMod val="50000"/>
                      </a:schemeClr>
                    </a:solidFill>
                  </a:rPr>
                  <a:t>(5)</a:t>
                </a:r>
                <a:r>
                  <a:rPr lang="zh-CN" altLang="en-US" sz="1400" b="1">
                    <a:solidFill>
                      <a:schemeClr val="accent2">
                        <a:lumMod val="50000"/>
                      </a:schemeClr>
                    </a:solidFill>
                  </a:rPr>
                  <a:t>的全称量词消除都对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没有任何约束条件，但</a:t>
                </a:r>
                <a:r>
                  <a:rPr lang="en-US" altLang="zh-CN" sz="1400" b="1">
                    <a:solidFill>
                      <a:schemeClr val="accent2">
                        <a:lumMod val="50000"/>
                      </a:schemeClr>
                    </a:solidFill>
                  </a:rPr>
                  <a:t>(6)</a:t>
                </a:r>
                <a:r>
                  <a:rPr lang="zh-CN" altLang="en-US" sz="1400" b="1">
                    <a:solidFill>
                      <a:schemeClr val="accent2">
                        <a:lumMod val="50000"/>
                      </a:schemeClr>
                    </a:solidFill>
                  </a:rPr>
                  <a:t>到</a:t>
                </a:r>
                <a:r>
                  <a:rPr lang="en-US" altLang="zh-CN" sz="1400" b="1">
                    <a:solidFill>
                      <a:schemeClr val="accent2">
                        <a:lumMod val="50000"/>
                      </a:schemeClr>
                    </a:solidFill>
                  </a:rPr>
                  <a:t>(7)</a:t>
                </a:r>
                <a:r>
                  <a:rPr lang="zh-CN" altLang="en-US" sz="1400" b="1">
                    <a:solidFill>
                      <a:schemeClr val="accent2">
                        <a:lumMod val="50000"/>
                      </a:schemeClr>
                    </a:solidFill>
                  </a:rPr>
                  <a:t>的全称量词引入要求前提集不含自由出现的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endParaRPr lang="zh-CN" altLang="en-US" sz="14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A4A865B2-DD48-4DF3-8366-7B77BEED7D30}"/>
                  </a:ext>
                </a:extLst>
              </p:cNvPr>
              <p:cNvSpPr txBox="1">
                <a:spLocks noRot="1" noChangeAspect="1" noMove="1" noResize="1" noEditPoints="1" noAdjustHandles="1" noChangeArrowheads="1" noChangeShapeType="1" noTextEdit="1"/>
              </p:cNvSpPr>
              <p:nvPr/>
            </p:nvSpPr>
            <p:spPr>
              <a:xfrm>
                <a:off x="6463049" y="2305853"/>
                <a:ext cx="1975273" cy="1384995"/>
              </a:xfrm>
              <a:prstGeom prst="rect">
                <a:avLst/>
              </a:prstGeom>
              <a:blipFill>
                <a:blip r:embed="rId4"/>
                <a:stretch>
                  <a:fillRect l="-926" t="-441" b="-39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9992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量词分配</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34</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9018DDB-D6D6-486A-9B5B-FDA444AA5B58}"/>
                  </a:ext>
                </a:extLst>
              </p:cNvPr>
              <p:cNvSpPr txBox="1"/>
              <p:nvPr/>
            </p:nvSpPr>
            <p:spPr>
              <a:xfrm>
                <a:off x="618499" y="1022964"/>
                <a:ext cx="3953501" cy="37029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证明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99018DDB-D6D6-486A-9B5B-FDA444AA5B58}"/>
                  </a:ext>
                </a:extLst>
              </p:cNvPr>
              <p:cNvSpPr txBox="1">
                <a:spLocks noRot="1" noChangeAspect="1" noMove="1" noResize="1" noEditPoints="1" noAdjustHandles="1" noChangeArrowheads="1" noChangeShapeType="1" noTextEdit="1"/>
              </p:cNvSpPr>
              <p:nvPr/>
            </p:nvSpPr>
            <p:spPr>
              <a:xfrm>
                <a:off x="618499" y="1022964"/>
                <a:ext cx="3953501" cy="370294"/>
              </a:xfrm>
              <a:prstGeom prst="rect">
                <a:avLst/>
              </a:prstGeom>
              <a:blipFill>
                <a:blip r:embed="rId2"/>
                <a:stretch>
                  <a:fillRect l="-770"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BC894E3-A193-4279-83AE-A2C93F2D4BEF}"/>
                  </a:ext>
                </a:extLst>
              </p:cNvPr>
              <p:cNvSpPr txBox="1"/>
              <p:nvPr/>
            </p:nvSpPr>
            <p:spPr>
              <a:xfrm>
                <a:off x="4750905" y="1057782"/>
                <a:ext cx="3953500" cy="335476"/>
              </a:xfrm>
              <a:prstGeom prst="rect">
                <a:avLst/>
              </a:prstGeom>
              <a:solidFill>
                <a:schemeClr val="accent5">
                  <a:lumMod val="20000"/>
                  <a:lumOff val="80000"/>
                </a:schemeClr>
              </a:solidFill>
            </p:spPr>
            <p:txBody>
              <a:bodyPr wrap="square" rtlCol="0">
                <a:spAutoFit/>
              </a:bodyPr>
              <a:lstStyle/>
              <a:p>
                <a:r>
                  <a:rPr lang="zh-CN" altLang="en-US" sz="1400" b="1">
                    <a:solidFill>
                      <a:schemeClr val="accent2">
                        <a:lumMod val="50000"/>
                      </a:schemeClr>
                    </a:solidFill>
                  </a:rPr>
                  <a:t>可以证明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oMath>
                </a14:m>
                <a:r>
                  <a:rPr lang="zh-CN" altLang="en-US" sz="1400" b="1">
                    <a:solidFill>
                      <a:schemeClr val="accent2">
                        <a:lumMod val="50000"/>
                      </a:schemeClr>
                    </a:solidFill>
                  </a:rPr>
                  <a:t>吗？</a:t>
                </a:r>
              </a:p>
            </p:txBody>
          </p:sp>
        </mc:Choice>
        <mc:Fallback xmlns="">
          <p:sp>
            <p:nvSpPr>
              <p:cNvPr id="2" name="文本框 1">
                <a:extLst>
                  <a:ext uri="{FF2B5EF4-FFF2-40B4-BE49-F238E27FC236}">
                    <a16:creationId xmlns:a16="http://schemas.microsoft.com/office/drawing/2014/main" id="{2BC894E3-A193-4279-83AE-A2C93F2D4BEF}"/>
                  </a:ext>
                </a:extLst>
              </p:cNvPr>
              <p:cNvSpPr txBox="1">
                <a:spLocks noRot="1" noChangeAspect="1" noMove="1" noResize="1" noEditPoints="1" noAdjustHandles="1" noChangeArrowheads="1" noChangeShapeType="1" noTextEdit="1"/>
              </p:cNvSpPr>
              <p:nvPr/>
            </p:nvSpPr>
            <p:spPr>
              <a:xfrm>
                <a:off x="4750905" y="1057782"/>
                <a:ext cx="3953500" cy="335476"/>
              </a:xfrm>
              <a:prstGeom prst="rect">
                <a:avLst/>
              </a:prstGeom>
              <a:blipFill>
                <a:blip r:embed="rId3"/>
                <a:stretch>
                  <a:fillRect l="-462" r="-4777" b="-145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321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量词分配</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35</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9018DDB-D6D6-486A-9B5B-FDA444AA5B58}"/>
                  </a:ext>
                </a:extLst>
              </p:cNvPr>
              <p:cNvSpPr txBox="1"/>
              <p:nvPr/>
            </p:nvSpPr>
            <p:spPr>
              <a:xfrm>
                <a:off x="618499" y="1022964"/>
                <a:ext cx="3953501" cy="37029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证明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99018DDB-D6D6-486A-9B5B-FDA444AA5B58}"/>
                  </a:ext>
                </a:extLst>
              </p:cNvPr>
              <p:cNvSpPr txBox="1">
                <a:spLocks noRot="1" noChangeAspect="1" noMove="1" noResize="1" noEditPoints="1" noAdjustHandles="1" noChangeArrowheads="1" noChangeShapeType="1" noTextEdit="1"/>
              </p:cNvSpPr>
              <p:nvPr/>
            </p:nvSpPr>
            <p:spPr>
              <a:xfrm>
                <a:off x="618499" y="1022964"/>
                <a:ext cx="3953501" cy="370294"/>
              </a:xfrm>
              <a:prstGeom prst="rect">
                <a:avLst/>
              </a:prstGeom>
              <a:blipFill>
                <a:blip r:embed="rId2"/>
                <a:stretch>
                  <a:fillRect l="-770"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8A195E5F-DCDA-42EC-BD01-14B185833FAC}"/>
                  </a:ext>
                </a:extLst>
              </p:cNvPr>
              <p:cNvGraphicFramePr>
                <a:graphicFrameLocks noGrp="1"/>
              </p:cNvGraphicFramePr>
              <p:nvPr/>
            </p:nvGraphicFramePr>
            <p:xfrm>
              <a:off x="618499" y="1771036"/>
              <a:ext cx="5643153" cy="2362479"/>
            </p:xfrm>
            <a:graphic>
              <a:graphicData uri="http://schemas.openxmlformats.org/drawingml/2006/table">
                <a:tbl>
                  <a:tblPr bandRow="1">
                    <a:tableStyleId>{68D230F3-CF80-4859-8CE7-A43EE81993B5}</a:tableStyleId>
                  </a:tblPr>
                  <a:tblGrid>
                    <a:gridCol w="505565">
                      <a:extLst>
                        <a:ext uri="{9D8B030D-6E8A-4147-A177-3AD203B41FA5}">
                          <a16:colId xmlns:a16="http://schemas.microsoft.com/office/drawing/2014/main" val="918762525"/>
                        </a:ext>
                      </a:extLst>
                    </a:gridCol>
                    <a:gridCol w="1537131">
                      <a:extLst>
                        <a:ext uri="{9D8B030D-6E8A-4147-A177-3AD203B41FA5}">
                          <a16:colId xmlns:a16="http://schemas.microsoft.com/office/drawing/2014/main" val="2719862703"/>
                        </a:ext>
                      </a:extLst>
                    </a:gridCol>
                    <a:gridCol w="265879">
                      <a:extLst>
                        <a:ext uri="{9D8B030D-6E8A-4147-A177-3AD203B41FA5}">
                          <a16:colId xmlns:a16="http://schemas.microsoft.com/office/drawing/2014/main" val="1879101947"/>
                        </a:ext>
                      </a:extLst>
                    </a:gridCol>
                    <a:gridCol w="1551262">
                      <a:extLst>
                        <a:ext uri="{9D8B030D-6E8A-4147-A177-3AD203B41FA5}">
                          <a16:colId xmlns:a16="http://schemas.microsoft.com/office/drawing/2014/main" val="2422001383"/>
                        </a:ext>
                      </a:extLst>
                    </a:gridCol>
                    <a:gridCol w="1783316">
                      <a:extLst>
                        <a:ext uri="{9D8B030D-6E8A-4147-A177-3AD203B41FA5}">
                          <a16:colId xmlns:a16="http://schemas.microsoft.com/office/drawing/2014/main" val="335760230"/>
                        </a:ext>
                      </a:extLst>
                    </a:gridCol>
                  </a:tblGrid>
                  <a:tr h="337497">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37497">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r h="337497">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1051446229"/>
                      </a:ext>
                    </a:extLst>
                  </a:tr>
                  <a:tr h="337497">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2874351106"/>
                      </a:ext>
                    </a:extLst>
                  </a:tr>
                  <a:tr h="337497">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651613783"/>
                      </a:ext>
                    </a:extLst>
                  </a:tr>
                  <a:tr h="337497">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(3),(5)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2448351673"/>
                      </a:ext>
                    </a:extLst>
                  </a:tr>
                  <a:tr h="337497">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3565973539"/>
                      </a:ext>
                    </a:extLst>
                  </a:tr>
                </a:tbl>
              </a:graphicData>
            </a:graphic>
          </p:graphicFrame>
        </mc:Choice>
        <mc:Fallback xmlns="">
          <p:graphicFrame>
            <p:nvGraphicFramePr>
              <p:cNvPr id="18" name="表格 17">
                <a:extLst>
                  <a:ext uri="{FF2B5EF4-FFF2-40B4-BE49-F238E27FC236}">
                    <a16:creationId xmlns:a16="http://schemas.microsoft.com/office/drawing/2014/main" id="{8A195E5F-DCDA-42EC-BD01-14B185833FAC}"/>
                  </a:ext>
                </a:extLst>
              </p:cNvPr>
              <p:cNvGraphicFramePr>
                <a:graphicFrameLocks noGrp="1"/>
              </p:cNvGraphicFramePr>
              <p:nvPr/>
            </p:nvGraphicFramePr>
            <p:xfrm>
              <a:off x="618499" y="1771036"/>
              <a:ext cx="5643153" cy="2362479"/>
            </p:xfrm>
            <a:graphic>
              <a:graphicData uri="http://schemas.openxmlformats.org/drawingml/2006/table">
                <a:tbl>
                  <a:tblPr bandRow="1">
                    <a:tableStyleId>{68D230F3-CF80-4859-8CE7-A43EE81993B5}</a:tableStyleId>
                  </a:tblPr>
                  <a:tblGrid>
                    <a:gridCol w="505565">
                      <a:extLst>
                        <a:ext uri="{9D8B030D-6E8A-4147-A177-3AD203B41FA5}">
                          <a16:colId xmlns:a16="http://schemas.microsoft.com/office/drawing/2014/main" val="918762525"/>
                        </a:ext>
                      </a:extLst>
                    </a:gridCol>
                    <a:gridCol w="1537131">
                      <a:extLst>
                        <a:ext uri="{9D8B030D-6E8A-4147-A177-3AD203B41FA5}">
                          <a16:colId xmlns:a16="http://schemas.microsoft.com/office/drawing/2014/main" val="2719862703"/>
                        </a:ext>
                      </a:extLst>
                    </a:gridCol>
                    <a:gridCol w="265879">
                      <a:extLst>
                        <a:ext uri="{9D8B030D-6E8A-4147-A177-3AD203B41FA5}">
                          <a16:colId xmlns:a16="http://schemas.microsoft.com/office/drawing/2014/main" val="1879101947"/>
                        </a:ext>
                      </a:extLst>
                    </a:gridCol>
                    <a:gridCol w="1551262">
                      <a:extLst>
                        <a:ext uri="{9D8B030D-6E8A-4147-A177-3AD203B41FA5}">
                          <a16:colId xmlns:a16="http://schemas.microsoft.com/office/drawing/2014/main" val="2422001383"/>
                        </a:ext>
                      </a:extLst>
                    </a:gridCol>
                    <a:gridCol w="1783316">
                      <a:extLst>
                        <a:ext uri="{9D8B030D-6E8A-4147-A177-3AD203B41FA5}">
                          <a16:colId xmlns:a16="http://schemas.microsoft.com/office/drawing/2014/main" val="335760230"/>
                        </a:ext>
                      </a:extLst>
                    </a:gridCol>
                  </a:tblGrid>
                  <a:tr h="337497">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1786" r="-233992" b="-598214"/>
                          </a:stretch>
                        </a:blipFill>
                      </a:tcPr>
                    </a:tc>
                    <a:tc>
                      <a:txBody>
                        <a:bodyPr/>
                        <a:lstStyle/>
                        <a:p>
                          <a:endParaRPr lang="zh-CN"/>
                        </a:p>
                      </a:txBody>
                      <a:tcPr anchor="ctr">
                        <a:blipFill>
                          <a:blip r:embed="rId3"/>
                          <a:stretch>
                            <a:fillRect l="-781395" t="-1786" r="-1276744" b="-598214"/>
                          </a:stretch>
                        </a:blipFill>
                      </a:tcPr>
                    </a:tc>
                    <a:tc>
                      <a:txBody>
                        <a:bodyPr/>
                        <a:lstStyle/>
                        <a:p>
                          <a:endParaRPr lang="zh-CN"/>
                        </a:p>
                      </a:txBody>
                      <a:tcPr anchor="ctr">
                        <a:blipFill>
                          <a:blip r:embed="rId3"/>
                          <a:stretch>
                            <a:fillRect l="-148627" t="-1786" r="-115294" b="-59821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37497">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103636" r="-233992" b="-509091"/>
                          </a:stretch>
                        </a:blipFill>
                      </a:tcPr>
                    </a:tc>
                    <a:tc>
                      <a:txBody>
                        <a:bodyPr/>
                        <a:lstStyle/>
                        <a:p>
                          <a:endParaRPr lang="zh-CN"/>
                        </a:p>
                      </a:txBody>
                      <a:tcPr anchor="ctr">
                        <a:blipFill>
                          <a:blip r:embed="rId3"/>
                          <a:stretch>
                            <a:fillRect l="-781395" t="-103636" r="-1276744" b="-509091"/>
                          </a:stretch>
                        </a:blipFill>
                      </a:tcPr>
                    </a:tc>
                    <a:tc>
                      <a:txBody>
                        <a:bodyPr/>
                        <a:lstStyle/>
                        <a:p>
                          <a:endParaRPr lang="zh-CN"/>
                        </a:p>
                      </a:txBody>
                      <a:tcPr anchor="ctr">
                        <a:blipFill>
                          <a:blip r:embed="rId3"/>
                          <a:stretch>
                            <a:fillRect l="-148627" t="-103636" r="-115294" b="-509091"/>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4029824592"/>
                      </a:ext>
                    </a:extLst>
                  </a:tr>
                  <a:tr h="337497">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200000" r="-233992" b="-400000"/>
                          </a:stretch>
                        </a:blipFill>
                      </a:tcPr>
                    </a:tc>
                    <a:tc>
                      <a:txBody>
                        <a:bodyPr/>
                        <a:lstStyle/>
                        <a:p>
                          <a:endParaRPr lang="zh-CN"/>
                        </a:p>
                      </a:txBody>
                      <a:tcPr anchor="ctr">
                        <a:blipFill>
                          <a:blip r:embed="rId3"/>
                          <a:stretch>
                            <a:fillRect l="-781395" t="-200000" r="-1276744" b="-400000"/>
                          </a:stretch>
                        </a:blipFill>
                      </a:tcPr>
                    </a:tc>
                    <a:tc>
                      <a:txBody>
                        <a:bodyPr/>
                        <a:lstStyle/>
                        <a:p>
                          <a:endParaRPr lang="zh-CN"/>
                        </a:p>
                      </a:txBody>
                      <a:tcPr anchor="ctr">
                        <a:blipFill>
                          <a:blip r:embed="rId3"/>
                          <a:stretch>
                            <a:fillRect l="-148627" t="-200000" r="-115294" b="-400000"/>
                          </a:stretch>
                        </a:blipFill>
                      </a:tcP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1051446229"/>
                      </a:ext>
                    </a:extLst>
                  </a:tr>
                  <a:tr h="337497">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305455" r="-233992" b="-307273"/>
                          </a:stretch>
                        </a:blipFill>
                      </a:tcPr>
                    </a:tc>
                    <a:tc>
                      <a:txBody>
                        <a:bodyPr/>
                        <a:lstStyle/>
                        <a:p>
                          <a:endParaRPr lang="zh-CN"/>
                        </a:p>
                      </a:txBody>
                      <a:tcPr anchor="ctr">
                        <a:blipFill>
                          <a:blip r:embed="rId3"/>
                          <a:stretch>
                            <a:fillRect l="-781395" t="-305455" r="-1276744" b="-307273"/>
                          </a:stretch>
                        </a:blipFill>
                      </a:tcPr>
                    </a:tc>
                    <a:tc>
                      <a:txBody>
                        <a:bodyPr/>
                        <a:lstStyle/>
                        <a:p>
                          <a:endParaRPr lang="zh-CN"/>
                        </a:p>
                      </a:txBody>
                      <a:tcPr anchor="ctr">
                        <a:blipFill>
                          <a:blip r:embed="rId3"/>
                          <a:stretch>
                            <a:fillRect l="-148627" t="-305455" r="-115294" b="-307273"/>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2874351106"/>
                      </a:ext>
                    </a:extLst>
                  </a:tr>
                  <a:tr h="337497">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398214" r="-233992" b="-201786"/>
                          </a:stretch>
                        </a:blipFill>
                      </a:tcPr>
                    </a:tc>
                    <a:tc>
                      <a:txBody>
                        <a:bodyPr/>
                        <a:lstStyle/>
                        <a:p>
                          <a:endParaRPr lang="zh-CN"/>
                        </a:p>
                      </a:txBody>
                      <a:tcPr anchor="ctr">
                        <a:blipFill>
                          <a:blip r:embed="rId3"/>
                          <a:stretch>
                            <a:fillRect l="-781395" t="-398214" r="-1276744" b="-201786"/>
                          </a:stretch>
                        </a:blipFill>
                      </a:tcPr>
                    </a:tc>
                    <a:tc>
                      <a:txBody>
                        <a:bodyPr/>
                        <a:lstStyle/>
                        <a:p>
                          <a:endParaRPr lang="zh-CN"/>
                        </a:p>
                      </a:txBody>
                      <a:tcPr anchor="ctr">
                        <a:blipFill>
                          <a:blip r:embed="rId3"/>
                          <a:stretch>
                            <a:fillRect l="-148627" t="-398214" r="-115294" b="-201786"/>
                          </a:stretch>
                        </a:blipFill>
                      </a:tcP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651613783"/>
                      </a:ext>
                    </a:extLst>
                  </a:tr>
                  <a:tr h="337497">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507273" r="-233992" b="-105455"/>
                          </a:stretch>
                        </a:blipFill>
                      </a:tcPr>
                    </a:tc>
                    <a:tc>
                      <a:txBody>
                        <a:bodyPr/>
                        <a:lstStyle/>
                        <a:p>
                          <a:endParaRPr lang="zh-CN"/>
                        </a:p>
                      </a:txBody>
                      <a:tcPr anchor="ctr">
                        <a:blipFill>
                          <a:blip r:embed="rId3"/>
                          <a:stretch>
                            <a:fillRect l="-781395" t="-507273" r="-1276744" b="-105455"/>
                          </a:stretch>
                        </a:blipFill>
                      </a:tcPr>
                    </a:tc>
                    <a:tc>
                      <a:txBody>
                        <a:bodyPr/>
                        <a:lstStyle/>
                        <a:p>
                          <a:endParaRPr lang="zh-CN"/>
                        </a:p>
                      </a:txBody>
                      <a:tcPr anchor="ctr">
                        <a:blipFill>
                          <a:blip r:embed="rId3"/>
                          <a:stretch>
                            <a:fillRect l="-148627" t="-507273" r="-115294" b="-105455"/>
                          </a:stretch>
                        </a:blipFill>
                      </a:tcPr>
                    </a:tc>
                    <a:tc>
                      <a:txBody>
                        <a:bodyPr/>
                        <a:lstStyle/>
                        <a:p>
                          <a:r>
                            <a:rPr lang="en-US" altLang="zh-CN" sz="1200" b="1">
                              <a:solidFill>
                                <a:schemeClr val="accent2">
                                  <a:lumMod val="50000"/>
                                </a:schemeClr>
                              </a:solidFill>
                            </a:rPr>
                            <a:t>// (3),(5)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2448351673"/>
                      </a:ext>
                    </a:extLst>
                  </a:tr>
                  <a:tr h="337497">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32806" t="-596429" r="-233992" b="-3571"/>
                          </a:stretch>
                        </a:blipFill>
                      </a:tcPr>
                    </a:tc>
                    <a:tc>
                      <a:txBody>
                        <a:bodyPr/>
                        <a:lstStyle/>
                        <a:p>
                          <a:endParaRPr lang="zh-CN"/>
                        </a:p>
                      </a:txBody>
                      <a:tcPr anchor="ctr">
                        <a:blipFill>
                          <a:blip r:embed="rId3"/>
                          <a:stretch>
                            <a:fillRect l="-781395" t="-596429" r="-1276744" b="-3571"/>
                          </a:stretch>
                        </a:blipFill>
                      </a:tcPr>
                    </a:tc>
                    <a:tc>
                      <a:txBody>
                        <a:bodyPr/>
                        <a:lstStyle/>
                        <a:p>
                          <a:endParaRPr lang="zh-CN"/>
                        </a:p>
                      </a:txBody>
                      <a:tcPr anchor="ctr">
                        <a:blipFill>
                          <a:blip r:embed="rId3"/>
                          <a:stretch>
                            <a:fillRect l="-148627" t="-596429" r="-115294" b="-3571"/>
                          </a:stretch>
                        </a:blipFill>
                      </a:tcP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3565973539"/>
                      </a:ext>
                    </a:extLst>
                  </a:tr>
                </a:tbl>
              </a:graphicData>
            </a:graphic>
          </p:graphicFrame>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2F4AEC8-005F-46DF-A794-D5B384B8C4DE}"/>
                  </a:ext>
                </a:extLst>
              </p:cNvPr>
              <p:cNvSpPr txBox="1"/>
              <p:nvPr/>
            </p:nvSpPr>
            <p:spPr>
              <a:xfrm>
                <a:off x="6463049" y="2305853"/>
                <a:ext cx="2062452" cy="1384995"/>
              </a:xfrm>
              <a:prstGeom prst="rect">
                <a:avLst/>
              </a:prstGeom>
              <a:solidFill>
                <a:schemeClr val="accent4">
                  <a:lumMod val="20000"/>
                  <a:lumOff val="80000"/>
                </a:schemeClr>
              </a:solidFill>
            </p:spPr>
            <p:txBody>
              <a:bodyPr wrap="square" rtlCol="0">
                <a:spAutoFit/>
              </a:bodyPr>
              <a:lstStyle/>
              <a:p>
                <a:r>
                  <a:rPr lang="en-US" altLang="zh-CN" sz="1400" b="1">
                    <a:solidFill>
                      <a:schemeClr val="accent2">
                        <a:lumMod val="50000"/>
                      </a:schemeClr>
                    </a:solidFill>
                  </a:rPr>
                  <a:t>(2)</a:t>
                </a:r>
                <a:r>
                  <a:rPr lang="zh-CN" altLang="en-US" sz="1400" b="1">
                    <a:solidFill>
                      <a:schemeClr val="accent2">
                        <a:lumMod val="50000"/>
                      </a:schemeClr>
                    </a:solidFill>
                  </a:rPr>
                  <a:t>到</a:t>
                </a:r>
                <a:r>
                  <a:rPr lang="en-US" altLang="zh-CN" sz="1400" b="1">
                    <a:solidFill>
                      <a:schemeClr val="accent2">
                        <a:lumMod val="50000"/>
                      </a:schemeClr>
                    </a:solidFill>
                  </a:rPr>
                  <a:t>(3)</a:t>
                </a:r>
                <a:r>
                  <a:rPr lang="zh-CN" altLang="en-US" sz="1400" b="1">
                    <a:solidFill>
                      <a:schemeClr val="accent2">
                        <a:lumMod val="50000"/>
                      </a:schemeClr>
                    </a:solidFill>
                  </a:rPr>
                  <a:t>的存在量词引入和</a:t>
                </a:r>
                <a:r>
                  <a:rPr lang="en-US" altLang="zh-CN" sz="1400" b="1">
                    <a:solidFill>
                      <a:schemeClr val="accent2">
                        <a:lumMod val="50000"/>
                      </a:schemeClr>
                    </a:solidFill>
                  </a:rPr>
                  <a:t>(4)</a:t>
                </a:r>
                <a:r>
                  <a:rPr lang="zh-CN" altLang="en-US" sz="1400" b="1">
                    <a:solidFill>
                      <a:schemeClr val="accent2">
                        <a:lumMod val="50000"/>
                      </a:schemeClr>
                    </a:solidFill>
                  </a:rPr>
                  <a:t>到</a:t>
                </a:r>
                <a:r>
                  <a:rPr lang="en-US" altLang="zh-CN" sz="1400" b="1">
                    <a:solidFill>
                      <a:schemeClr val="accent2">
                        <a:lumMod val="50000"/>
                      </a:schemeClr>
                    </a:solidFill>
                  </a:rPr>
                  <a:t>(5)</a:t>
                </a:r>
                <a:r>
                  <a:rPr lang="zh-CN" altLang="en-US" sz="1400" b="1">
                    <a:solidFill>
                      <a:schemeClr val="accent2">
                        <a:lumMod val="50000"/>
                      </a:schemeClr>
                    </a:solidFill>
                  </a:rPr>
                  <a:t>的存在量词引入都对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没有任何约束条件，但</a:t>
                </a:r>
                <a:r>
                  <a:rPr lang="en-US" altLang="zh-CN" sz="1400" b="1">
                    <a:solidFill>
                      <a:schemeClr val="accent2">
                        <a:lumMod val="50000"/>
                      </a:schemeClr>
                    </a:solidFill>
                  </a:rPr>
                  <a:t>(6)</a:t>
                </a:r>
                <a:r>
                  <a:rPr lang="zh-CN" altLang="en-US" sz="1400" b="1">
                    <a:solidFill>
                      <a:schemeClr val="accent2">
                        <a:lumMod val="50000"/>
                      </a:schemeClr>
                    </a:solidFill>
                  </a:rPr>
                  <a:t>到</a:t>
                </a:r>
                <a:r>
                  <a:rPr lang="en-US" altLang="zh-CN" sz="1400" b="1">
                    <a:solidFill>
                      <a:schemeClr val="accent2">
                        <a:lumMod val="50000"/>
                      </a:schemeClr>
                    </a:solidFill>
                  </a:rPr>
                  <a:t>(7)</a:t>
                </a:r>
                <a:r>
                  <a:rPr lang="zh-CN" altLang="en-US" sz="1400" b="1">
                    <a:solidFill>
                      <a:schemeClr val="accent2">
                        <a:lumMod val="50000"/>
                      </a:schemeClr>
                    </a:solidFill>
                  </a:rPr>
                  <a:t>的存在量词消除要求结论公式不含自由出现的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endParaRPr lang="zh-CN" altLang="en-US" sz="14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52F4AEC8-005F-46DF-A794-D5B384B8C4DE}"/>
                  </a:ext>
                </a:extLst>
              </p:cNvPr>
              <p:cNvSpPr txBox="1">
                <a:spLocks noRot="1" noChangeAspect="1" noMove="1" noResize="1" noEditPoints="1" noAdjustHandles="1" noChangeArrowheads="1" noChangeShapeType="1" noTextEdit="1"/>
              </p:cNvSpPr>
              <p:nvPr/>
            </p:nvSpPr>
            <p:spPr>
              <a:xfrm>
                <a:off x="6463049" y="2305853"/>
                <a:ext cx="2062452" cy="1384995"/>
              </a:xfrm>
              <a:prstGeom prst="rect">
                <a:avLst/>
              </a:prstGeom>
              <a:blipFill>
                <a:blip r:embed="rId4"/>
                <a:stretch>
                  <a:fillRect l="-885" t="-441" b="-39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BC894E3-A193-4279-83AE-A2C93F2D4BEF}"/>
                  </a:ext>
                </a:extLst>
              </p:cNvPr>
              <p:cNvSpPr txBox="1"/>
              <p:nvPr/>
            </p:nvSpPr>
            <p:spPr>
              <a:xfrm>
                <a:off x="4750905" y="1057782"/>
                <a:ext cx="3953500" cy="335476"/>
              </a:xfrm>
              <a:prstGeom prst="rect">
                <a:avLst/>
              </a:prstGeom>
              <a:solidFill>
                <a:schemeClr val="accent5">
                  <a:lumMod val="20000"/>
                  <a:lumOff val="80000"/>
                </a:schemeClr>
              </a:solidFill>
            </p:spPr>
            <p:txBody>
              <a:bodyPr wrap="square" rtlCol="0">
                <a:spAutoFit/>
              </a:bodyPr>
              <a:lstStyle/>
              <a:p>
                <a:r>
                  <a:rPr lang="zh-CN" altLang="en-US" sz="1400" b="1">
                    <a:solidFill>
                      <a:schemeClr val="accent2">
                        <a:lumMod val="50000"/>
                      </a:schemeClr>
                    </a:solidFill>
                  </a:rPr>
                  <a:t>可以证明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oMath>
                </a14:m>
                <a:r>
                  <a:rPr lang="zh-CN" altLang="en-US" sz="1400" b="1">
                    <a:solidFill>
                      <a:schemeClr val="accent2">
                        <a:lumMod val="50000"/>
                      </a:schemeClr>
                    </a:solidFill>
                  </a:rPr>
                  <a:t>吗？</a:t>
                </a:r>
              </a:p>
            </p:txBody>
          </p:sp>
        </mc:Choice>
        <mc:Fallback xmlns="">
          <p:sp>
            <p:nvSpPr>
              <p:cNvPr id="2" name="文本框 1">
                <a:extLst>
                  <a:ext uri="{FF2B5EF4-FFF2-40B4-BE49-F238E27FC236}">
                    <a16:creationId xmlns:a16="http://schemas.microsoft.com/office/drawing/2014/main" id="{2BC894E3-A193-4279-83AE-A2C93F2D4BEF}"/>
                  </a:ext>
                </a:extLst>
              </p:cNvPr>
              <p:cNvSpPr txBox="1">
                <a:spLocks noRot="1" noChangeAspect="1" noMove="1" noResize="1" noEditPoints="1" noAdjustHandles="1" noChangeArrowheads="1" noChangeShapeType="1" noTextEdit="1"/>
              </p:cNvSpPr>
              <p:nvPr/>
            </p:nvSpPr>
            <p:spPr>
              <a:xfrm>
                <a:off x="4750905" y="1057782"/>
                <a:ext cx="3953500" cy="335476"/>
              </a:xfrm>
              <a:prstGeom prst="rect">
                <a:avLst/>
              </a:prstGeom>
              <a:blipFill>
                <a:blip r:embed="rId5"/>
                <a:stretch>
                  <a:fillRect l="-462" r="-4777" b="-145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2830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量词分配</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36</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9018DDB-D6D6-486A-9B5B-FDA444AA5B58}"/>
                  </a:ext>
                </a:extLst>
              </p:cNvPr>
              <p:cNvSpPr txBox="1"/>
              <p:nvPr/>
            </p:nvSpPr>
            <p:spPr>
              <a:xfrm>
                <a:off x="618499" y="895847"/>
                <a:ext cx="3953501" cy="33855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证明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99018DDB-D6D6-486A-9B5B-FDA444AA5B58}"/>
                  </a:ext>
                </a:extLst>
              </p:cNvPr>
              <p:cNvSpPr txBox="1">
                <a:spLocks noRot="1" noChangeAspect="1" noMove="1" noResize="1" noEditPoints="1" noAdjustHandles="1" noChangeArrowheads="1" noChangeShapeType="1" noTextEdit="1"/>
              </p:cNvSpPr>
              <p:nvPr/>
            </p:nvSpPr>
            <p:spPr>
              <a:xfrm>
                <a:off x="618499" y="895847"/>
                <a:ext cx="3953501" cy="338554"/>
              </a:xfrm>
              <a:prstGeom prst="rect">
                <a:avLst/>
              </a:prstGeom>
              <a:blipFill>
                <a:blip r:embed="rId2"/>
                <a:stretch>
                  <a:fillRect l="-770"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8A195E5F-DCDA-42EC-BD01-14B185833FAC}"/>
                  </a:ext>
                </a:extLst>
              </p:cNvPr>
              <p:cNvGraphicFramePr>
                <a:graphicFrameLocks noGrp="1"/>
              </p:cNvGraphicFramePr>
              <p:nvPr>
                <p:extLst>
                  <p:ext uri="{D42A27DB-BD31-4B8C-83A1-F6EECF244321}">
                    <p14:modId xmlns:p14="http://schemas.microsoft.com/office/powerpoint/2010/main" val="1155279180"/>
                  </p:ext>
                </p:extLst>
              </p:nvPr>
            </p:nvGraphicFramePr>
            <p:xfrm>
              <a:off x="618499" y="1577889"/>
              <a:ext cx="5687879" cy="2868620"/>
            </p:xfrm>
            <a:graphic>
              <a:graphicData uri="http://schemas.openxmlformats.org/drawingml/2006/table">
                <a:tbl>
                  <a:tblPr bandRow="1">
                    <a:tableStyleId>{68D230F3-CF80-4859-8CE7-A43EE81993B5}</a:tableStyleId>
                  </a:tblPr>
                  <a:tblGrid>
                    <a:gridCol w="420140">
                      <a:extLst>
                        <a:ext uri="{9D8B030D-6E8A-4147-A177-3AD203B41FA5}">
                          <a16:colId xmlns:a16="http://schemas.microsoft.com/office/drawing/2014/main" val="918762525"/>
                        </a:ext>
                      </a:extLst>
                    </a:gridCol>
                    <a:gridCol w="1972918">
                      <a:extLst>
                        <a:ext uri="{9D8B030D-6E8A-4147-A177-3AD203B41FA5}">
                          <a16:colId xmlns:a16="http://schemas.microsoft.com/office/drawing/2014/main" val="2719862703"/>
                        </a:ext>
                      </a:extLst>
                    </a:gridCol>
                    <a:gridCol w="238539">
                      <a:extLst>
                        <a:ext uri="{9D8B030D-6E8A-4147-A177-3AD203B41FA5}">
                          <a16:colId xmlns:a16="http://schemas.microsoft.com/office/drawing/2014/main" val="1879101947"/>
                        </a:ext>
                      </a:extLst>
                    </a:gridCol>
                    <a:gridCol w="1435586">
                      <a:extLst>
                        <a:ext uri="{9D8B030D-6E8A-4147-A177-3AD203B41FA5}">
                          <a16:colId xmlns:a16="http://schemas.microsoft.com/office/drawing/2014/main" val="2422001383"/>
                        </a:ext>
                      </a:extLst>
                    </a:gridCol>
                    <a:gridCol w="1620696">
                      <a:extLst>
                        <a:ext uri="{9D8B030D-6E8A-4147-A177-3AD203B41FA5}">
                          <a16:colId xmlns:a16="http://schemas.microsoft.com/office/drawing/2014/main" val="335760230"/>
                        </a:ext>
                      </a:extLst>
                    </a:gridCol>
                  </a:tblGrid>
                  <a:tr h="286862">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86862">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286862">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051446229"/>
                      </a:ext>
                    </a:extLst>
                  </a:tr>
                  <a:tr h="286862">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2874351106"/>
                      </a:ext>
                    </a:extLst>
                  </a:tr>
                  <a:tr h="286862">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651613783"/>
                      </a:ext>
                    </a:extLst>
                  </a:tr>
                  <a:tr h="286862">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2448351673"/>
                      </a:ext>
                    </a:extLst>
                  </a:tr>
                  <a:tr h="286862">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(6)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3565973539"/>
                      </a:ext>
                    </a:extLst>
                  </a:tr>
                  <a:tr h="286862">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58021978"/>
                      </a:ext>
                    </a:extLst>
                  </a:tr>
                  <a:tr h="286862">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2040338717"/>
                      </a:ext>
                    </a:extLst>
                  </a:tr>
                  <a:tr h="286862">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altLang="zh-CN" sz="1200" b="1">
                              <a:solidFill>
                                <a:schemeClr val="accent2">
                                  <a:lumMod val="50000"/>
                                </a:schemeClr>
                              </a:solidFill>
                            </a:rPr>
                            <a:t>(10)</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(4),(8),(9)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1832592995"/>
                      </a:ext>
                    </a:extLst>
                  </a:tr>
                </a:tbl>
              </a:graphicData>
            </a:graphic>
          </p:graphicFrame>
        </mc:Choice>
        <mc:Fallback xmlns="">
          <p:graphicFrame>
            <p:nvGraphicFramePr>
              <p:cNvPr id="18" name="表格 17">
                <a:extLst>
                  <a:ext uri="{FF2B5EF4-FFF2-40B4-BE49-F238E27FC236}">
                    <a16:creationId xmlns:a16="http://schemas.microsoft.com/office/drawing/2014/main" id="{8A195E5F-DCDA-42EC-BD01-14B185833FAC}"/>
                  </a:ext>
                </a:extLst>
              </p:cNvPr>
              <p:cNvGraphicFramePr>
                <a:graphicFrameLocks noGrp="1"/>
              </p:cNvGraphicFramePr>
              <p:nvPr>
                <p:extLst>
                  <p:ext uri="{D42A27DB-BD31-4B8C-83A1-F6EECF244321}">
                    <p14:modId xmlns:p14="http://schemas.microsoft.com/office/powerpoint/2010/main" val="1155279180"/>
                  </p:ext>
                </p:extLst>
              </p:nvPr>
            </p:nvGraphicFramePr>
            <p:xfrm>
              <a:off x="618499" y="1577889"/>
              <a:ext cx="5687879" cy="2868620"/>
            </p:xfrm>
            <a:graphic>
              <a:graphicData uri="http://schemas.openxmlformats.org/drawingml/2006/table">
                <a:tbl>
                  <a:tblPr bandRow="1">
                    <a:tableStyleId>{68D230F3-CF80-4859-8CE7-A43EE81993B5}</a:tableStyleId>
                  </a:tblPr>
                  <a:tblGrid>
                    <a:gridCol w="420140">
                      <a:extLst>
                        <a:ext uri="{9D8B030D-6E8A-4147-A177-3AD203B41FA5}">
                          <a16:colId xmlns:a16="http://schemas.microsoft.com/office/drawing/2014/main" val="918762525"/>
                        </a:ext>
                      </a:extLst>
                    </a:gridCol>
                    <a:gridCol w="1972918">
                      <a:extLst>
                        <a:ext uri="{9D8B030D-6E8A-4147-A177-3AD203B41FA5}">
                          <a16:colId xmlns:a16="http://schemas.microsoft.com/office/drawing/2014/main" val="2719862703"/>
                        </a:ext>
                      </a:extLst>
                    </a:gridCol>
                    <a:gridCol w="238539">
                      <a:extLst>
                        <a:ext uri="{9D8B030D-6E8A-4147-A177-3AD203B41FA5}">
                          <a16:colId xmlns:a16="http://schemas.microsoft.com/office/drawing/2014/main" val="1879101947"/>
                        </a:ext>
                      </a:extLst>
                    </a:gridCol>
                    <a:gridCol w="1435586">
                      <a:extLst>
                        <a:ext uri="{9D8B030D-6E8A-4147-A177-3AD203B41FA5}">
                          <a16:colId xmlns:a16="http://schemas.microsoft.com/office/drawing/2014/main" val="2422001383"/>
                        </a:ext>
                      </a:extLst>
                    </a:gridCol>
                    <a:gridCol w="1620696">
                      <a:extLst>
                        <a:ext uri="{9D8B030D-6E8A-4147-A177-3AD203B41FA5}">
                          <a16:colId xmlns:a16="http://schemas.microsoft.com/office/drawing/2014/main" val="335760230"/>
                        </a:ext>
                      </a:extLst>
                    </a:gridCol>
                  </a:tblGrid>
                  <a:tr h="286862">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296" t="-2128" r="-167284" b="-917021"/>
                          </a:stretch>
                        </a:blipFill>
                      </a:tcPr>
                    </a:tc>
                    <a:tc>
                      <a:txBody>
                        <a:bodyPr/>
                        <a:lstStyle/>
                        <a:p>
                          <a:endParaRPr lang="zh-CN"/>
                        </a:p>
                      </a:txBody>
                      <a:tcPr anchor="ctr">
                        <a:blipFill>
                          <a:blip r:embed="rId3"/>
                          <a:stretch>
                            <a:fillRect l="-1007692" t="-2128" r="-1289744" b="-917021"/>
                          </a:stretch>
                        </a:blipFill>
                      </a:tcPr>
                    </a:tc>
                    <a:tc>
                      <a:txBody>
                        <a:bodyPr/>
                        <a:lstStyle/>
                        <a:p>
                          <a:endParaRPr lang="zh-CN"/>
                        </a:p>
                      </a:txBody>
                      <a:tcPr anchor="ctr">
                        <a:blipFill>
                          <a:blip r:embed="rId3"/>
                          <a:stretch>
                            <a:fillRect l="-183051" t="-2128" r="-113136" b="-917021"/>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286862">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296" t="-102128" r="-167284" b="-817021"/>
                          </a:stretch>
                        </a:blipFill>
                      </a:tcPr>
                    </a:tc>
                    <a:tc>
                      <a:txBody>
                        <a:bodyPr/>
                        <a:lstStyle/>
                        <a:p>
                          <a:endParaRPr lang="zh-CN"/>
                        </a:p>
                      </a:txBody>
                      <a:tcPr anchor="ctr">
                        <a:blipFill>
                          <a:blip r:embed="rId3"/>
                          <a:stretch>
                            <a:fillRect l="-1007692" t="-102128" r="-1289744" b="-817021"/>
                          </a:stretch>
                        </a:blipFill>
                      </a:tcPr>
                    </a:tc>
                    <a:tc>
                      <a:txBody>
                        <a:bodyPr/>
                        <a:lstStyle/>
                        <a:p>
                          <a:endParaRPr lang="zh-CN"/>
                        </a:p>
                      </a:txBody>
                      <a:tcPr anchor="ctr">
                        <a:blipFill>
                          <a:blip r:embed="rId3"/>
                          <a:stretch>
                            <a:fillRect l="-183051" t="-102128" r="-113136" b="-817021"/>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286862">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296" t="-197917" r="-167284" b="-700000"/>
                          </a:stretch>
                        </a:blipFill>
                      </a:tcPr>
                    </a:tc>
                    <a:tc>
                      <a:txBody>
                        <a:bodyPr/>
                        <a:lstStyle/>
                        <a:p>
                          <a:endParaRPr lang="zh-CN"/>
                        </a:p>
                      </a:txBody>
                      <a:tcPr anchor="ctr">
                        <a:blipFill>
                          <a:blip r:embed="rId3"/>
                          <a:stretch>
                            <a:fillRect l="-1007692" t="-197917" r="-1289744" b="-700000"/>
                          </a:stretch>
                        </a:blipFill>
                      </a:tcPr>
                    </a:tc>
                    <a:tc>
                      <a:txBody>
                        <a:bodyPr/>
                        <a:lstStyle/>
                        <a:p>
                          <a:endParaRPr lang="zh-CN"/>
                        </a:p>
                      </a:txBody>
                      <a:tcPr anchor="ctr">
                        <a:blipFill>
                          <a:blip r:embed="rId3"/>
                          <a:stretch>
                            <a:fillRect l="-183051" t="-197917" r="-113136" b="-700000"/>
                          </a:stretch>
                        </a:blipFill>
                      </a:tcP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051446229"/>
                      </a:ext>
                    </a:extLst>
                  </a:tr>
                  <a:tr h="286862">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296" t="-304255" r="-167284" b="-614894"/>
                          </a:stretch>
                        </a:blipFill>
                      </a:tcPr>
                    </a:tc>
                    <a:tc>
                      <a:txBody>
                        <a:bodyPr/>
                        <a:lstStyle/>
                        <a:p>
                          <a:endParaRPr lang="zh-CN"/>
                        </a:p>
                      </a:txBody>
                      <a:tcPr anchor="ctr">
                        <a:blipFill>
                          <a:blip r:embed="rId3"/>
                          <a:stretch>
                            <a:fillRect l="-1007692" t="-304255" r="-1289744" b="-614894"/>
                          </a:stretch>
                        </a:blipFill>
                      </a:tcPr>
                    </a:tc>
                    <a:tc>
                      <a:txBody>
                        <a:bodyPr/>
                        <a:lstStyle/>
                        <a:p>
                          <a:endParaRPr lang="zh-CN"/>
                        </a:p>
                      </a:txBody>
                      <a:tcPr anchor="ctr">
                        <a:blipFill>
                          <a:blip r:embed="rId3"/>
                          <a:stretch>
                            <a:fillRect l="-183051" t="-304255" r="-113136" b="-614894"/>
                          </a:stretch>
                        </a:blipFill>
                      </a:tcP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2874351106"/>
                      </a:ext>
                    </a:extLst>
                  </a:tr>
                  <a:tr h="286862">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296" t="-404255" r="-167284" b="-514894"/>
                          </a:stretch>
                        </a:blipFill>
                      </a:tcPr>
                    </a:tc>
                    <a:tc>
                      <a:txBody>
                        <a:bodyPr/>
                        <a:lstStyle/>
                        <a:p>
                          <a:endParaRPr lang="zh-CN"/>
                        </a:p>
                      </a:txBody>
                      <a:tcPr anchor="ctr">
                        <a:blipFill>
                          <a:blip r:embed="rId3"/>
                          <a:stretch>
                            <a:fillRect l="-1007692" t="-404255" r="-1289744" b="-514894"/>
                          </a:stretch>
                        </a:blipFill>
                      </a:tcPr>
                    </a:tc>
                    <a:tc>
                      <a:txBody>
                        <a:bodyPr/>
                        <a:lstStyle/>
                        <a:p>
                          <a:endParaRPr lang="zh-CN"/>
                        </a:p>
                      </a:txBody>
                      <a:tcPr anchor="ctr">
                        <a:blipFill>
                          <a:blip r:embed="rId3"/>
                          <a:stretch>
                            <a:fillRect l="-183051" t="-404255" r="-113136" b="-51489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651613783"/>
                      </a:ext>
                    </a:extLst>
                  </a:tr>
                  <a:tr h="286862">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296" t="-504255" r="-167284" b="-414894"/>
                          </a:stretch>
                        </a:blipFill>
                      </a:tcPr>
                    </a:tc>
                    <a:tc>
                      <a:txBody>
                        <a:bodyPr/>
                        <a:lstStyle/>
                        <a:p>
                          <a:endParaRPr lang="zh-CN"/>
                        </a:p>
                      </a:txBody>
                      <a:tcPr anchor="ctr">
                        <a:blipFill>
                          <a:blip r:embed="rId3"/>
                          <a:stretch>
                            <a:fillRect l="-1007692" t="-504255" r="-1289744" b="-414894"/>
                          </a:stretch>
                        </a:blipFill>
                      </a:tcPr>
                    </a:tc>
                    <a:tc>
                      <a:txBody>
                        <a:bodyPr/>
                        <a:lstStyle/>
                        <a:p>
                          <a:endParaRPr lang="zh-CN"/>
                        </a:p>
                      </a:txBody>
                      <a:tcPr anchor="ctr">
                        <a:blipFill>
                          <a:blip r:embed="rId3"/>
                          <a:stretch>
                            <a:fillRect l="-183051" t="-504255" r="-113136" b="-414894"/>
                          </a:stretch>
                        </a:blipFill>
                      </a:tcP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2448351673"/>
                      </a:ext>
                    </a:extLst>
                  </a:tr>
                  <a:tr h="286862">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296" t="-604255" r="-167284" b="-314894"/>
                          </a:stretch>
                        </a:blipFill>
                      </a:tcPr>
                    </a:tc>
                    <a:tc>
                      <a:txBody>
                        <a:bodyPr/>
                        <a:lstStyle/>
                        <a:p>
                          <a:endParaRPr lang="zh-CN"/>
                        </a:p>
                      </a:txBody>
                      <a:tcPr anchor="ctr">
                        <a:blipFill>
                          <a:blip r:embed="rId3"/>
                          <a:stretch>
                            <a:fillRect l="-1007692" t="-604255" r="-1289744" b="-314894"/>
                          </a:stretch>
                        </a:blipFill>
                      </a:tcPr>
                    </a:tc>
                    <a:tc>
                      <a:txBody>
                        <a:bodyPr/>
                        <a:lstStyle/>
                        <a:p>
                          <a:endParaRPr lang="zh-CN"/>
                        </a:p>
                      </a:txBody>
                      <a:tcPr anchor="ctr">
                        <a:blipFill>
                          <a:blip r:embed="rId3"/>
                          <a:stretch>
                            <a:fillRect l="-183051" t="-604255" r="-113136" b="-314894"/>
                          </a:stretch>
                        </a:blipFill>
                      </a:tcPr>
                    </a:tc>
                    <a:tc>
                      <a:txBody>
                        <a:bodyPr/>
                        <a:lstStyle/>
                        <a:p>
                          <a:r>
                            <a:rPr lang="en-US" altLang="zh-CN" sz="1200" b="1">
                              <a:solidFill>
                                <a:schemeClr val="accent2">
                                  <a:lumMod val="50000"/>
                                </a:schemeClr>
                              </a:solidFill>
                            </a:rPr>
                            <a:t>// (6)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3565973539"/>
                      </a:ext>
                    </a:extLst>
                  </a:tr>
                  <a:tr h="286862">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296" t="-689583" r="-167284" b="-208333"/>
                          </a:stretch>
                        </a:blipFill>
                      </a:tcPr>
                    </a:tc>
                    <a:tc>
                      <a:txBody>
                        <a:bodyPr/>
                        <a:lstStyle/>
                        <a:p>
                          <a:endParaRPr lang="zh-CN"/>
                        </a:p>
                      </a:txBody>
                      <a:tcPr anchor="ctr">
                        <a:blipFill>
                          <a:blip r:embed="rId3"/>
                          <a:stretch>
                            <a:fillRect l="-1007692" t="-689583" r="-1289744" b="-208333"/>
                          </a:stretch>
                        </a:blipFill>
                      </a:tcPr>
                    </a:tc>
                    <a:tc>
                      <a:txBody>
                        <a:bodyPr/>
                        <a:lstStyle/>
                        <a:p>
                          <a:endParaRPr lang="zh-CN"/>
                        </a:p>
                      </a:txBody>
                      <a:tcPr anchor="ctr">
                        <a:blipFill>
                          <a:blip r:embed="rId3"/>
                          <a:stretch>
                            <a:fillRect l="-183051" t="-689583" r="-113136" b="-208333"/>
                          </a:stretch>
                        </a:blipFill>
                      </a:tcP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58021978"/>
                      </a:ext>
                    </a:extLst>
                  </a:tr>
                  <a:tr h="286862">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296" t="-806383" r="-167284" b="-112766"/>
                          </a:stretch>
                        </a:blipFill>
                      </a:tcPr>
                    </a:tc>
                    <a:tc>
                      <a:txBody>
                        <a:bodyPr/>
                        <a:lstStyle/>
                        <a:p>
                          <a:endParaRPr lang="zh-CN"/>
                        </a:p>
                      </a:txBody>
                      <a:tcPr anchor="ctr">
                        <a:blipFill>
                          <a:blip r:embed="rId3"/>
                          <a:stretch>
                            <a:fillRect l="-1007692" t="-806383" r="-1289744" b="-112766"/>
                          </a:stretch>
                        </a:blipFill>
                      </a:tcPr>
                    </a:tc>
                    <a:tc>
                      <a:txBody>
                        <a:bodyPr/>
                        <a:lstStyle/>
                        <a:p>
                          <a:endParaRPr lang="zh-CN"/>
                        </a:p>
                      </a:txBody>
                      <a:tcPr anchor="ctr">
                        <a:blipFill>
                          <a:blip r:embed="rId3"/>
                          <a:stretch>
                            <a:fillRect l="-183051" t="-806383" r="-113136" b="-112766"/>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2040338717"/>
                      </a:ext>
                    </a:extLst>
                  </a:tr>
                  <a:tr h="286862">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altLang="zh-CN" sz="1200" b="1">
                              <a:solidFill>
                                <a:schemeClr val="accent2">
                                  <a:lumMod val="50000"/>
                                </a:schemeClr>
                              </a:solidFill>
                            </a:rPr>
                            <a:t>(10)</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296" t="-906383" r="-167284" b="-12766"/>
                          </a:stretch>
                        </a:blipFill>
                      </a:tcPr>
                    </a:tc>
                    <a:tc>
                      <a:txBody>
                        <a:bodyPr/>
                        <a:lstStyle/>
                        <a:p>
                          <a:endParaRPr lang="zh-CN"/>
                        </a:p>
                      </a:txBody>
                      <a:tcPr anchor="ctr">
                        <a:blipFill>
                          <a:blip r:embed="rId3"/>
                          <a:stretch>
                            <a:fillRect l="-1007692" t="-906383" r="-1289744" b="-12766"/>
                          </a:stretch>
                        </a:blipFill>
                      </a:tcPr>
                    </a:tc>
                    <a:tc>
                      <a:txBody>
                        <a:bodyPr/>
                        <a:lstStyle/>
                        <a:p>
                          <a:endParaRPr lang="zh-CN"/>
                        </a:p>
                      </a:txBody>
                      <a:tcPr anchor="ctr">
                        <a:blipFill>
                          <a:blip r:embed="rId3"/>
                          <a:stretch>
                            <a:fillRect l="-183051" t="-906383" r="-113136" b="-12766"/>
                          </a:stretch>
                        </a:blipFill>
                      </a:tcPr>
                    </a:tc>
                    <a:tc>
                      <a:txBody>
                        <a:bodyPr/>
                        <a:lstStyle/>
                        <a:p>
                          <a:r>
                            <a:rPr lang="en-US" altLang="zh-CN" sz="1200" b="1">
                              <a:solidFill>
                                <a:schemeClr val="accent2">
                                  <a:lumMod val="50000"/>
                                </a:schemeClr>
                              </a:solidFill>
                            </a:rPr>
                            <a:t>// (4),(8),(9)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1832592995"/>
                      </a:ext>
                    </a:extLst>
                  </a:tr>
                </a:tbl>
              </a:graphicData>
            </a:graphic>
          </p:graphicFrame>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2F4AEC8-005F-46DF-A794-D5B384B8C4DE}"/>
                  </a:ext>
                </a:extLst>
              </p:cNvPr>
              <p:cNvSpPr txBox="1"/>
              <p:nvPr/>
            </p:nvSpPr>
            <p:spPr>
              <a:xfrm>
                <a:off x="6685412" y="1996536"/>
                <a:ext cx="1797635" cy="1815882"/>
              </a:xfrm>
              <a:prstGeom prst="rect">
                <a:avLst/>
              </a:prstGeom>
              <a:solidFill>
                <a:schemeClr val="accent4">
                  <a:lumMod val="20000"/>
                  <a:lumOff val="80000"/>
                </a:schemeClr>
              </a:solidFill>
            </p:spPr>
            <p:txBody>
              <a:bodyPr wrap="square" rtlCol="0">
                <a:spAutoFit/>
              </a:bodyPr>
              <a:lstStyle/>
              <a:p>
                <a:r>
                  <a:rPr lang="en-US" altLang="zh-CN" sz="1400" b="1">
                    <a:solidFill>
                      <a:schemeClr val="accent2">
                        <a:lumMod val="50000"/>
                      </a:schemeClr>
                    </a:solidFill>
                  </a:rPr>
                  <a:t>(1)</a:t>
                </a:r>
                <a:r>
                  <a:rPr lang="zh-CN" altLang="en-US" sz="1400" b="1">
                    <a:solidFill>
                      <a:schemeClr val="accent2">
                        <a:lumMod val="50000"/>
                      </a:schemeClr>
                    </a:solidFill>
                  </a:rPr>
                  <a:t>到</a:t>
                </a:r>
                <a:r>
                  <a:rPr lang="en-US" altLang="zh-CN" sz="1400" b="1">
                    <a:solidFill>
                      <a:schemeClr val="accent2">
                        <a:lumMod val="50000"/>
                      </a:schemeClr>
                    </a:solidFill>
                  </a:rPr>
                  <a:t>(2)</a:t>
                </a:r>
                <a:r>
                  <a:rPr lang="zh-CN" altLang="en-US" sz="1400" b="1">
                    <a:solidFill>
                      <a:schemeClr val="accent2">
                        <a:lumMod val="50000"/>
                      </a:schemeClr>
                    </a:solidFill>
                  </a:rPr>
                  <a:t>的存在量词引入和</a:t>
                </a:r>
                <a:r>
                  <a:rPr lang="en-US" altLang="zh-CN" sz="1400" b="1">
                    <a:solidFill>
                      <a:schemeClr val="accent2">
                        <a:lumMod val="50000"/>
                      </a:schemeClr>
                    </a:solidFill>
                  </a:rPr>
                  <a:t>(5)</a:t>
                </a:r>
                <a:r>
                  <a:rPr lang="zh-CN" altLang="en-US" sz="1400" b="1">
                    <a:solidFill>
                      <a:schemeClr val="accent2">
                        <a:lumMod val="50000"/>
                      </a:schemeClr>
                    </a:solidFill>
                  </a:rPr>
                  <a:t>到</a:t>
                </a:r>
                <a:r>
                  <a:rPr lang="en-US" altLang="zh-CN" sz="1400" b="1">
                    <a:solidFill>
                      <a:schemeClr val="accent2">
                        <a:lumMod val="50000"/>
                      </a:schemeClr>
                    </a:solidFill>
                  </a:rPr>
                  <a:t>(6)</a:t>
                </a:r>
                <a:r>
                  <a:rPr lang="zh-CN" altLang="en-US" sz="1400" b="1">
                    <a:solidFill>
                      <a:schemeClr val="accent2">
                        <a:lumMod val="50000"/>
                      </a:schemeClr>
                    </a:solidFill>
                  </a:rPr>
                  <a:t>的全称量词消除都对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没有任何约束条件，但</a:t>
                </a:r>
                <a:r>
                  <a:rPr lang="en-US" altLang="zh-CN" sz="1400" b="1">
                    <a:solidFill>
                      <a:schemeClr val="accent2">
                        <a:lumMod val="50000"/>
                      </a:schemeClr>
                    </a:solidFill>
                  </a:rPr>
                  <a:t>(3)</a:t>
                </a:r>
                <a:r>
                  <a:rPr lang="zh-CN" altLang="en-US" sz="1400" b="1">
                    <a:solidFill>
                      <a:schemeClr val="accent2">
                        <a:lumMod val="50000"/>
                      </a:schemeClr>
                    </a:solidFill>
                  </a:rPr>
                  <a:t>到</a:t>
                </a:r>
                <a:r>
                  <a:rPr lang="en-US" altLang="zh-CN" sz="1400" b="1">
                    <a:solidFill>
                      <a:schemeClr val="accent2">
                        <a:lumMod val="50000"/>
                      </a:schemeClr>
                    </a:solidFill>
                  </a:rPr>
                  <a:t>(4)</a:t>
                </a:r>
                <a:r>
                  <a:rPr lang="zh-CN" altLang="en-US" sz="1400" b="1">
                    <a:solidFill>
                      <a:schemeClr val="accent2">
                        <a:lumMod val="50000"/>
                      </a:schemeClr>
                    </a:solidFill>
                  </a:rPr>
                  <a:t>的全称量词引入和</a:t>
                </a:r>
                <a:r>
                  <a:rPr lang="en-US" altLang="zh-CN" sz="1400" b="1">
                    <a:solidFill>
                      <a:schemeClr val="accent2">
                        <a:lumMod val="50000"/>
                      </a:schemeClr>
                    </a:solidFill>
                  </a:rPr>
                  <a:t>(7)</a:t>
                </a:r>
                <a:r>
                  <a:rPr lang="zh-CN" altLang="en-US" sz="1400" b="1">
                    <a:solidFill>
                      <a:schemeClr val="accent2">
                        <a:lumMod val="50000"/>
                      </a:schemeClr>
                    </a:solidFill>
                  </a:rPr>
                  <a:t>到</a:t>
                </a:r>
                <a:r>
                  <a:rPr lang="en-US" altLang="zh-CN" sz="1400" b="1">
                    <a:solidFill>
                      <a:schemeClr val="accent2">
                        <a:lumMod val="50000"/>
                      </a:schemeClr>
                    </a:solidFill>
                  </a:rPr>
                  <a:t>(8)</a:t>
                </a:r>
                <a:r>
                  <a:rPr lang="zh-CN" altLang="en-US" sz="1400" b="1">
                    <a:solidFill>
                      <a:schemeClr val="accent2">
                        <a:lumMod val="50000"/>
                      </a:schemeClr>
                    </a:solidFill>
                  </a:rPr>
                  <a:t>的全称量词引入要求前提集不含自由出现的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endParaRPr lang="zh-CN" altLang="en-US" sz="14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52F4AEC8-005F-46DF-A794-D5B384B8C4DE}"/>
                  </a:ext>
                </a:extLst>
              </p:cNvPr>
              <p:cNvSpPr txBox="1">
                <a:spLocks noRot="1" noChangeAspect="1" noMove="1" noResize="1" noEditPoints="1" noAdjustHandles="1" noChangeArrowheads="1" noChangeShapeType="1" noTextEdit="1"/>
              </p:cNvSpPr>
              <p:nvPr/>
            </p:nvSpPr>
            <p:spPr>
              <a:xfrm>
                <a:off x="6685412" y="1996536"/>
                <a:ext cx="1797635" cy="1815882"/>
              </a:xfrm>
              <a:prstGeom prst="rect">
                <a:avLst/>
              </a:prstGeom>
              <a:blipFill>
                <a:blip r:embed="rId4"/>
                <a:stretch>
                  <a:fillRect l="-1017" t="-673" b="-26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BC894E3-A193-4279-83AE-A2C93F2D4BEF}"/>
                  </a:ext>
                </a:extLst>
              </p:cNvPr>
              <p:cNvSpPr txBox="1"/>
              <p:nvPr/>
            </p:nvSpPr>
            <p:spPr>
              <a:xfrm>
                <a:off x="4681330" y="895847"/>
                <a:ext cx="4008166" cy="335476"/>
              </a:xfrm>
              <a:prstGeom prst="rect">
                <a:avLst/>
              </a:prstGeom>
              <a:solidFill>
                <a:schemeClr val="accent5">
                  <a:lumMod val="20000"/>
                  <a:lumOff val="80000"/>
                </a:schemeClr>
              </a:solidFill>
            </p:spPr>
            <p:txBody>
              <a:bodyPr wrap="square" rtlCol="0">
                <a:spAutoFit/>
              </a:bodyPr>
              <a:lstStyle/>
              <a:p>
                <a:r>
                  <a:rPr lang="zh-CN" altLang="en-US" sz="1400" b="1">
                    <a:solidFill>
                      <a:schemeClr val="accent2">
                        <a:lumMod val="50000"/>
                      </a:schemeClr>
                    </a:solidFill>
                  </a:rPr>
                  <a:t>可以证明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吗？</a:t>
                </a:r>
              </a:p>
            </p:txBody>
          </p:sp>
        </mc:Choice>
        <mc:Fallback xmlns="">
          <p:sp>
            <p:nvSpPr>
              <p:cNvPr id="2" name="文本框 1">
                <a:extLst>
                  <a:ext uri="{FF2B5EF4-FFF2-40B4-BE49-F238E27FC236}">
                    <a16:creationId xmlns:a16="http://schemas.microsoft.com/office/drawing/2014/main" id="{2BC894E3-A193-4279-83AE-A2C93F2D4BEF}"/>
                  </a:ext>
                </a:extLst>
              </p:cNvPr>
              <p:cNvSpPr txBox="1">
                <a:spLocks noRot="1" noChangeAspect="1" noMove="1" noResize="1" noEditPoints="1" noAdjustHandles="1" noChangeArrowheads="1" noChangeShapeType="1" noTextEdit="1"/>
              </p:cNvSpPr>
              <p:nvPr/>
            </p:nvSpPr>
            <p:spPr>
              <a:xfrm>
                <a:off x="4681330" y="895847"/>
                <a:ext cx="4008166" cy="335476"/>
              </a:xfrm>
              <a:prstGeom prst="rect">
                <a:avLst/>
              </a:prstGeom>
              <a:blipFill>
                <a:blip r:embed="rId5"/>
                <a:stretch>
                  <a:fillRect l="-457" r="-4871" b="-145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3134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量词分配</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37</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9018DDB-D6D6-486A-9B5B-FDA444AA5B58}"/>
                  </a:ext>
                </a:extLst>
              </p:cNvPr>
              <p:cNvSpPr txBox="1"/>
              <p:nvPr/>
            </p:nvSpPr>
            <p:spPr>
              <a:xfrm>
                <a:off x="618499" y="1022964"/>
                <a:ext cx="4013136" cy="37029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证明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99018DDB-D6D6-486A-9B5B-FDA444AA5B58}"/>
                  </a:ext>
                </a:extLst>
              </p:cNvPr>
              <p:cNvSpPr txBox="1">
                <a:spLocks noRot="1" noChangeAspect="1" noMove="1" noResize="1" noEditPoints="1" noAdjustHandles="1" noChangeArrowheads="1" noChangeShapeType="1" noTextEdit="1"/>
              </p:cNvSpPr>
              <p:nvPr/>
            </p:nvSpPr>
            <p:spPr>
              <a:xfrm>
                <a:off x="618499" y="1022964"/>
                <a:ext cx="4013136" cy="370294"/>
              </a:xfrm>
              <a:prstGeom prst="rect">
                <a:avLst/>
              </a:prstGeom>
              <a:blipFill>
                <a:blip r:embed="rId2"/>
                <a:stretch>
                  <a:fillRect l="-759"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4C486D67-9E37-497E-BBAD-13E5F697903D}"/>
                  </a:ext>
                </a:extLst>
              </p:cNvPr>
              <p:cNvGraphicFramePr>
                <a:graphicFrameLocks noGrp="1"/>
              </p:cNvGraphicFramePr>
              <p:nvPr>
                <p:extLst>
                  <p:ext uri="{D42A27DB-BD31-4B8C-83A1-F6EECF244321}">
                    <p14:modId xmlns:p14="http://schemas.microsoft.com/office/powerpoint/2010/main" val="3713807565"/>
                  </p:ext>
                </p:extLst>
              </p:nvPr>
            </p:nvGraphicFramePr>
            <p:xfrm>
              <a:off x="618499" y="1590831"/>
              <a:ext cx="5401301" cy="2791944"/>
            </p:xfrm>
            <a:graphic>
              <a:graphicData uri="http://schemas.openxmlformats.org/drawingml/2006/table">
                <a:tbl>
                  <a:tblPr bandRow="1">
                    <a:tableStyleId>{68D230F3-CF80-4859-8CE7-A43EE81993B5}</a:tableStyleId>
                  </a:tblPr>
                  <a:tblGrid>
                    <a:gridCol w="381626">
                      <a:extLst>
                        <a:ext uri="{9D8B030D-6E8A-4147-A177-3AD203B41FA5}">
                          <a16:colId xmlns:a16="http://schemas.microsoft.com/office/drawing/2014/main" val="918762525"/>
                        </a:ext>
                      </a:extLst>
                    </a:gridCol>
                    <a:gridCol w="1524000">
                      <a:extLst>
                        <a:ext uri="{9D8B030D-6E8A-4147-A177-3AD203B41FA5}">
                          <a16:colId xmlns:a16="http://schemas.microsoft.com/office/drawing/2014/main" val="2719862703"/>
                        </a:ext>
                      </a:extLst>
                    </a:gridCol>
                    <a:gridCol w="223838">
                      <a:extLst>
                        <a:ext uri="{9D8B030D-6E8A-4147-A177-3AD203B41FA5}">
                          <a16:colId xmlns:a16="http://schemas.microsoft.com/office/drawing/2014/main" val="1879101947"/>
                        </a:ext>
                      </a:extLst>
                    </a:gridCol>
                    <a:gridCol w="1566862">
                      <a:extLst>
                        <a:ext uri="{9D8B030D-6E8A-4147-A177-3AD203B41FA5}">
                          <a16:colId xmlns:a16="http://schemas.microsoft.com/office/drawing/2014/main" val="2422001383"/>
                        </a:ext>
                      </a:extLst>
                    </a:gridCol>
                    <a:gridCol w="1704975">
                      <a:extLst>
                        <a:ext uri="{9D8B030D-6E8A-4147-A177-3AD203B41FA5}">
                          <a16:colId xmlns:a16="http://schemas.microsoft.com/office/drawing/2014/main" val="335760230"/>
                        </a:ext>
                      </a:extLst>
                    </a:gridCol>
                  </a:tblGrid>
                  <a:tr h="310216">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10216">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4029824592"/>
                      </a:ext>
                    </a:extLst>
                  </a:tr>
                  <a:tr h="310216">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051446229"/>
                      </a:ext>
                    </a:extLst>
                  </a:tr>
                  <a:tr h="310216">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2874351106"/>
                      </a:ext>
                    </a:extLst>
                  </a:tr>
                  <a:tr h="310216">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651613783"/>
                      </a:ext>
                    </a:extLst>
                  </a:tr>
                  <a:tr h="310216">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2448351673"/>
                      </a:ext>
                    </a:extLst>
                  </a:tr>
                  <a:tr h="310216">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m:t>
                                </m:r>
                              </m:oMath>
                            </m:oMathPara>
                          </a14:m>
                          <a:endParaRPr lang="zh-CN" altLang="en-US" sz="1200" b="1">
                            <a:solidFill>
                              <a:schemeClr val="accent2">
                                <a:lumMod val="50000"/>
                              </a:schemeClr>
                            </a:solidFill>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3565973539"/>
                      </a:ext>
                    </a:extLst>
                  </a:tr>
                  <a:tr h="310216">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(3),(6),(7)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2403425964"/>
                      </a:ext>
                    </a:extLst>
                  </a:tr>
                  <a:tr h="310216">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(8)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201143747"/>
                      </a:ext>
                    </a:extLst>
                  </a:tr>
                </a:tbl>
              </a:graphicData>
            </a:graphic>
          </p:graphicFrame>
        </mc:Choice>
        <mc:Fallback xmlns="">
          <p:graphicFrame>
            <p:nvGraphicFramePr>
              <p:cNvPr id="9" name="表格 8">
                <a:extLst>
                  <a:ext uri="{FF2B5EF4-FFF2-40B4-BE49-F238E27FC236}">
                    <a16:creationId xmlns:a16="http://schemas.microsoft.com/office/drawing/2014/main" id="{4C486D67-9E37-497E-BBAD-13E5F697903D}"/>
                  </a:ext>
                </a:extLst>
              </p:cNvPr>
              <p:cNvGraphicFramePr>
                <a:graphicFrameLocks noGrp="1"/>
              </p:cNvGraphicFramePr>
              <p:nvPr>
                <p:extLst>
                  <p:ext uri="{D42A27DB-BD31-4B8C-83A1-F6EECF244321}">
                    <p14:modId xmlns:p14="http://schemas.microsoft.com/office/powerpoint/2010/main" val="3713807565"/>
                  </p:ext>
                </p:extLst>
              </p:nvPr>
            </p:nvGraphicFramePr>
            <p:xfrm>
              <a:off x="618499" y="1590831"/>
              <a:ext cx="5401301" cy="2791944"/>
            </p:xfrm>
            <a:graphic>
              <a:graphicData uri="http://schemas.openxmlformats.org/drawingml/2006/table">
                <a:tbl>
                  <a:tblPr bandRow="1">
                    <a:tableStyleId>{68D230F3-CF80-4859-8CE7-A43EE81993B5}</a:tableStyleId>
                  </a:tblPr>
                  <a:tblGrid>
                    <a:gridCol w="381626">
                      <a:extLst>
                        <a:ext uri="{9D8B030D-6E8A-4147-A177-3AD203B41FA5}">
                          <a16:colId xmlns:a16="http://schemas.microsoft.com/office/drawing/2014/main" val="918762525"/>
                        </a:ext>
                      </a:extLst>
                    </a:gridCol>
                    <a:gridCol w="1524000">
                      <a:extLst>
                        <a:ext uri="{9D8B030D-6E8A-4147-A177-3AD203B41FA5}">
                          <a16:colId xmlns:a16="http://schemas.microsoft.com/office/drawing/2014/main" val="2719862703"/>
                        </a:ext>
                      </a:extLst>
                    </a:gridCol>
                    <a:gridCol w="223838">
                      <a:extLst>
                        <a:ext uri="{9D8B030D-6E8A-4147-A177-3AD203B41FA5}">
                          <a16:colId xmlns:a16="http://schemas.microsoft.com/office/drawing/2014/main" val="1879101947"/>
                        </a:ext>
                      </a:extLst>
                    </a:gridCol>
                    <a:gridCol w="1566862">
                      <a:extLst>
                        <a:ext uri="{9D8B030D-6E8A-4147-A177-3AD203B41FA5}">
                          <a16:colId xmlns:a16="http://schemas.microsoft.com/office/drawing/2014/main" val="2422001383"/>
                        </a:ext>
                      </a:extLst>
                    </a:gridCol>
                    <a:gridCol w="1704975">
                      <a:extLst>
                        <a:ext uri="{9D8B030D-6E8A-4147-A177-3AD203B41FA5}">
                          <a16:colId xmlns:a16="http://schemas.microsoft.com/office/drawing/2014/main" val="335760230"/>
                        </a:ext>
                      </a:extLst>
                    </a:gridCol>
                  </a:tblGrid>
                  <a:tr h="310216">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5200" t="-1961" r="-230000" b="-809804"/>
                          </a:stretch>
                        </a:blipFill>
                      </a:tcPr>
                    </a:tc>
                    <a:tc>
                      <a:txBody>
                        <a:bodyPr/>
                        <a:lstStyle/>
                        <a:p>
                          <a:endParaRPr lang="zh-CN"/>
                        </a:p>
                      </a:txBody>
                      <a:tcPr anchor="ctr">
                        <a:blipFill>
                          <a:blip r:embed="rId3"/>
                          <a:stretch>
                            <a:fillRect l="-845946" t="-1961" r="-1454054" b="-809804"/>
                          </a:stretch>
                        </a:blipFill>
                      </a:tcPr>
                    </a:tc>
                    <a:tc>
                      <a:txBody>
                        <a:bodyPr/>
                        <a:lstStyle/>
                        <a:p>
                          <a:endParaRPr lang="zh-CN"/>
                        </a:p>
                      </a:txBody>
                      <a:tcPr anchor="ctr">
                        <a:blipFill>
                          <a:blip r:embed="rId3"/>
                          <a:stretch>
                            <a:fillRect l="-136187" t="-1961" r="-109339" b="-80980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10216">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5200" t="-101961" r="-230000" b="-709804"/>
                          </a:stretch>
                        </a:blipFill>
                      </a:tcPr>
                    </a:tc>
                    <a:tc>
                      <a:txBody>
                        <a:bodyPr/>
                        <a:lstStyle/>
                        <a:p>
                          <a:endParaRPr lang="zh-CN"/>
                        </a:p>
                      </a:txBody>
                      <a:tcPr anchor="ctr">
                        <a:blipFill>
                          <a:blip r:embed="rId3"/>
                          <a:stretch>
                            <a:fillRect l="-845946" t="-101961" r="-1454054" b="-709804"/>
                          </a:stretch>
                        </a:blipFill>
                      </a:tcPr>
                    </a:tc>
                    <a:tc>
                      <a:txBody>
                        <a:bodyPr/>
                        <a:lstStyle/>
                        <a:p>
                          <a:endParaRPr lang="zh-CN"/>
                        </a:p>
                      </a:txBody>
                      <a:tcPr anchor="ctr">
                        <a:blipFill>
                          <a:blip r:embed="rId3"/>
                          <a:stretch>
                            <a:fillRect l="-136187" t="-101961" r="-109339" b="-709804"/>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4029824592"/>
                      </a:ext>
                    </a:extLst>
                  </a:tr>
                  <a:tr h="310216">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5200" t="-201961" r="-230000" b="-609804"/>
                          </a:stretch>
                        </a:blipFill>
                      </a:tcPr>
                    </a:tc>
                    <a:tc>
                      <a:txBody>
                        <a:bodyPr/>
                        <a:lstStyle/>
                        <a:p>
                          <a:endParaRPr lang="zh-CN"/>
                        </a:p>
                      </a:txBody>
                      <a:tcPr anchor="ctr">
                        <a:blipFill>
                          <a:blip r:embed="rId3"/>
                          <a:stretch>
                            <a:fillRect l="-845946" t="-201961" r="-1454054" b="-609804"/>
                          </a:stretch>
                        </a:blipFill>
                      </a:tcPr>
                    </a:tc>
                    <a:tc>
                      <a:txBody>
                        <a:bodyPr/>
                        <a:lstStyle/>
                        <a:p>
                          <a:endParaRPr lang="zh-CN"/>
                        </a:p>
                      </a:txBody>
                      <a:tcPr anchor="ctr">
                        <a:blipFill>
                          <a:blip r:embed="rId3"/>
                          <a:stretch>
                            <a:fillRect l="-136187" t="-201961" r="-109339" b="-609804"/>
                          </a:stretch>
                        </a:blipFill>
                      </a:tcP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1051446229"/>
                      </a:ext>
                    </a:extLst>
                  </a:tr>
                  <a:tr h="310216">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5200" t="-301961" r="-230000" b="-509804"/>
                          </a:stretch>
                        </a:blipFill>
                      </a:tcPr>
                    </a:tc>
                    <a:tc>
                      <a:txBody>
                        <a:bodyPr/>
                        <a:lstStyle/>
                        <a:p>
                          <a:endParaRPr lang="zh-CN"/>
                        </a:p>
                      </a:txBody>
                      <a:tcPr anchor="ctr">
                        <a:blipFill>
                          <a:blip r:embed="rId3"/>
                          <a:stretch>
                            <a:fillRect l="-845946" t="-301961" r="-1454054" b="-509804"/>
                          </a:stretch>
                        </a:blipFill>
                      </a:tcPr>
                    </a:tc>
                    <a:tc>
                      <a:txBody>
                        <a:bodyPr/>
                        <a:lstStyle/>
                        <a:p>
                          <a:endParaRPr lang="zh-CN"/>
                        </a:p>
                      </a:txBody>
                      <a:tcPr anchor="ctr">
                        <a:blipFill>
                          <a:blip r:embed="rId3"/>
                          <a:stretch>
                            <a:fillRect l="-136187" t="-301961" r="-109339" b="-50980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2874351106"/>
                      </a:ext>
                    </a:extLst>
                  </a:tr>
                  <a:tr h="310216">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5200" t="-401961" r="-230000" b="-409804"/>
                          </a:stretch>
                        </a:blipFill>
                      </a:tcPr>
                    </a:tc>
                    <a:tc>
                      <a:txBody>
                        <a:bodyPr/>
                        <a:lstStyle/>
                        <a:p>
                          <a:endParaRPr lang="zh-CN"/>
                        </a:p>
                      </a:txBody>
                      <a:tcPr anchor="ctr">
                        <a:blipFill>
                          <a:blip r:embed="rId3"/>
                          <a:stretch>
                            <a:fillRect l="-845946" t="-401961" r="-1454054" b="-409804"/>
                          </a:stretch>
                        </a:blipFill>
                      </a:tcPr>
                    </a:tc>
                    <a:tc>
                      <a:txBody>
                        <a:bodyPr/>
                        <a:lstStyle/>
                        <a:p>
                          <a:endParaRPr lang="zh-CN"/>
                        </a:p>
                      </a:txBody>
                      <a:tcPr anchor="ctr">
                        <a:blipFill>
                          <a:blip r:embed="rId3"/>
                          <a:stretch>
                            <a:fillRect l="-136187" t="-401961" r="-109339" b="-409804"/>
                          </a:stretch>
                        </a:blipFill>
                      </a:tcP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651613783"/>
                      </a:ext>
                    </a:extLst>
                  </a:tr>
                  <a:tr h="310216">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5200" t="-501961" r="-230000" b="-309804"/>
                          </a:stretch>
                        </a:blipFill>
                      </a:tcPr>
                    </a:tc>
                    <a:tc>
                      <a:txBody>
                        <a:bodyPr/>
                        <a:lstStyle/>
                        <a:p>
                          <a:endParaRPr lang="zh-CN"/>
                        </a:p>
                      </a:txBody>
                      <a:tcPr anchor="ctr">
                        <a:blipFill>
                          <a:blip r:embed="rId3"/>
                          <a:stretch>
                            <a:fillRect l="-845946" t="-501961" r="-1454054" b="-309804"/>
                          </a:stretch>
                        </a:blipFill>
                      </a:tcPr>
                    </a:tc>
                    <a:tc>
                      <a:txBody>
                        <a:bodyPr/>
                        <a:lstStyle/>
                        <a:p>
                          <a:endParaRPr lang="zh-CN"/>
                        </a:p>
                      </a:txBody>
                      <a:tcPr anchor="ctr">
                        <a:blipFill>
                          <a:blip r:embed="rId3"/>
                          <a:stretch>
                            <a:fillRect l="-136187" t="-501961" r="-109339" b="-309804"/>
                          </a:stretch>
                        </a:blipFill>
                      </a:tcP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2448351673"/>
                      </a:ext>
                    </a:extLst>
                  </a:tr>
                  <a:tr h="310216">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5200" t="-601961" r="-230000" b="-209804"/>
                          </a:stretch>
                        </a:blipFill>
                      </a:tcPr>
                    </a:tc>
                    <a:tc>
                      <a:txBody>
                        <a:bodyPr/>
                        <a:lstStyle/>
                        <a:p>
                          <a:endParaRPr lang="zh-CN"/>
                        </a:p>
                      </a:txBody>
                      <a:tcPr anchor="ctr">
                        <a:blipFill>
                          <a:blip r:embed="rId3"/>
                          <a:stretch>
                            <a:fillRect l="-845946" t="-601961" r="-1454054" b="-209804"/>
                          </a:stretch>
                        </a:blipFill>
                      </a:tcPr>
                    </a:tc>
                    <a:tc>
                      <a:txBody>
                        <a:bodyPr/>
                        <a:lstStyle/>
                        <a:p>
                          <a:endParaRPr lang="zh-CN"/>
                        </a:p>
                      </a:txBody>
                      <a:tcPr anchor="ctr">
                        <a:blipFill>
                          <a:blip r:embed="rId3"/>
                          <a:stretch>
                            <a:fillRect l="-136187" t="-601961" r="-109339" b="-20980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3565973539"/>
                      </a:ext>
                    </a:extLst>
                  </a:tr>
                  <a:tr h="310216">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5200" t="-701961" r="-230000" b="-109804"/>
                          </a:stretch>
                        </a:blipFill>
                      </a:tcPr>
                    </a:tc>
                    <a:tc>
                      <a:txBody>
                        <a:bodyPr/>
                        <a:lstStyle/>
                        <a:p>
                          <a:endParaRPr lang="zh-CN"/>
                        </a:p>
                      </a:txBody>
                      <a:tcPr anchor="ctr">
                        <a:blipFill>
                          <a:blip r:embed="rId3"/>
                          <a:stretch>
                            <a:fillRect l="-845946" t="-701961" r="-1454054" b="-109804"/>
                          </a:stretch>
                        </a:blipFill>
                      </a:tcPr>
                    </a:tc>
                    <a:tc>
                      <a:txBody>
                        <a:bodyPr/>
                        <a:lstStyle/>
                        <a:p>
                          <a:endParaRPr lang="zh-CN"/>
                        </a:p>
                      </a:txBody>
                      <a:tcPr anchor="ctr">
                        <a:blipFill>
                          <a:blip r:embed="rId3"/>
                          <a:stretch>
                            <a:fillRect l="-136187" t="-701961" r="-109339" b="-109804"/>
                          </a:stretch>
                        </a:blipFill>
                      </a:tcPr>
                    </a:tc>
                    <a:tc>
                      <a:txBody>
                        <a:bodyPr/>
                        <a:lstStyle/>
                        <a:p>
                          <a:r>
                            <a:rPr lang="en-US" altLang="zh-CN" sz="1200" b="1">
                              <a:solidFill>
                                <a:schemeClr val="accent2">
                                  <a:lumMod val="50000"/>
                                </a:schemeClr>
                              </a:solidFill>
                            </a:rPr>
                            <a:t>// (3),(6),(7)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2403425964"/>
                      </a:ext>
                    </a:extLst>
                  </a:tr>
                  <a:tr h="310216">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5200" t="-801961" r="-230000" b="-9804"/>
                          </a:stretch>
                        </a:blipFill>
                      </a:tcPr>
                    </a:tc>
                    <a:tc>
                      <a:txBody>
                        <a:bodyPr/>
                        <a:lstStyle/>
                        <a:p>
                          <a:endParaRPr lang="zh-CN"/>
                        </a:p>
                      </a:txBody>
                      <a:tcPr anchor="ctr">
                        <a:blipFill>
                          <a:blip r:embed="rId3"/>
                          <a:stretch>
                            <a:fillRect l="-845946" t="-801961" r="-1454054" b="-9804"/>
                          </a:stretch>
                        </a:blipFill>
                      </a:tcPr>
                    </a:tc>
                    <a:tc>
                      <a:txBody>
                        <a:bodyPr/>
                        <a:lstStyle/>
                        <a:p>
                          <a:endParaRPr lang="zh-CN"/>
                        </a:p>
                      </a:txBody>
                      <a:tcPr anchor="ctr">
                        <a:blipFill>
                          <a:blip r:embed="rId3"/>
                          <a:stretch>
                            <a:fillRect l="-136187" t="-801961" r="-109339" b="-9804"/>
                          </a:stretch>
                        </a:blipFill>
                      </a:tcPr>
                    </a:tc>
                    <a:tc>
                      <a:txBody>
                        <a:bodyPr/>
                        <a:lstStyle/>
                        <a:p>
                          <a:r>
                            <a:rPr lang="en-US" altLang="zh-CN" sz="1200" b="1">
                              <a:solidFill>
                                <a:schemeClr val="accent2">
                                  <a:lumMod val="50000"/>
                                </a:schemeClr>
                              </a:solidFill>
                            </a:rPr>
                            <a:t>// (8)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201143747"/>
                      </a:ext>
                    </a:extLst>
                  </a:tr>
                </a:tbl>
              </a:graphicData>
            </a:graphic>
          </p:graphicFrame>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4A865B2-DD48-4DF3-8366-7B77BEED7D30}"/>
                  </a:ext>
                </a:extLst>
              </p:cNvPr>
              <p:cNvSpPr txBox="1"/>
              <p:nvPr/>
            </p:nvSpPr>
            <p:spPr>
              <a:xfrm>
                <a:off x="6408384" y="2186584"/>
                <a:ext cx="1964091" cy="1384995"/>
              </a:xfrm>
              <a:prstGeom prst="rect">
                <a:avLst/>
              </a:prstGeom>
              <a:solidFill>
                <a:schemeClr val="accent4">
                  <a:lumMod val="20000"/>
                  <a:lumOff val="80000"/>
                </a:schemeClr>
              </a:solidFill>
            </p:spPr>
            <p:txBody>
              <a:bodyPr wrap="square" rtlCol="0">
                <a:spAutoFit/>
              </a:bodyPr>
              <a:lstStyle/>
              <a:p>
                <a:r>
                  <a:rPr lang="en-US" altLang="zh-CN" sz="1400" b="1">
                    <a:solidFill>
                      <a:schemeClr val="accent2">
                        <a:lumMod val="50000"/>
                      </a:schemeClr>
                    </a:solidFill>
                  </a:rPr>
                  <a:t>(1)</a:t>
                </a:r>
                <a:r>
                  <a:rPr lang="zh-CN" altLang="en-US" sz="1400" b="1">
                    <a:solidFill>
                      <a:schemeClr val="accent2">
                        <a:lumMod val="50000"/>
                      </a:schemeClr>
                    </a:solidFill>
                  </a:rPr>
                  <a:t>到</a:t>
                </a:r>
                <a:r>
                  <a:rPr lang="en-US" altLang="zh-CN" sz="1400" b="1">
                    <a:solidFill>
                      <a:schemeClr val="accent2">
                        <a:lumMod val="50000"/>
                      </a:schemeClr>
                    </a:solidFill>
                  </a:rPr>
                  <a:t>(2)</a:t>
                </a:r>
                <a:r>
                  <a:rPr lang="zh-CN" altLang="en-US" sz="1400" b="1">
                    <a:solidFill>
                      <a:schemeClr val="accent2">
                        <a:lumMod val="50000"/>
                      </a:schemeClr>
                    </a:solidFill>
                  </a:rPr>
                  <a:t>的存在量词引入和</a:t>
                </a:r>
                <a:r>
                  <a:rPr lang="en-US" altLang="zh-CN" sz="1400" b="1">
                    <a:solidFill>
                      <a:schemeClr val="accent2">
                        <a:lumMod val="50000"/>
                      </a:schemeClr>
                    </a:solidFill>
                  </a:rPr>
                  <a:t>(4)</a:t>
                </a:r>
                <a:r>
                  <a:rPr lang="zh-CN" altLang="en-US" sz="1400" b="1">
                    <a:solidFill>
                      <a:schemeClr val="accent2">
                        <a:lumMod val="50000"/>
                      </a:schemeClr>
                    </a:solidFill>
                  </a:rPr>
                  <a:t>到</a:t>
                </a:r>
                <a:r>
                  <a:rPr lang="en-US" altLang="zh-CN" sz="1400" b="1">
                    <a:solidFill>
                      <a:schemeClr val="accent2">
                        <a:lumMod val="50000"/>
                      </a:schemeClr>
                    </a:solidFill>
                  </a:rPr>
                  <a:t>(5)</a:t>
                </a:r>
                <a:r>
                  <a:rPr lang="zh-CN" altLang="en-US" sz="1400" b="1">
                    <a:solidFill>
                      <a:schemeClr val="accent2">
                        <a:lumMod val="50000"/>
                      </a:schemeClr>
                    </a:solidFill>
                  </a:rPr>
                  <a:t>的存在量词引入对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没有任何约束条件，但</a:t>
                </a:r>
                <a:r>
                  <a:rPr lang="en-US" altLang="zh-CN" sz="1400" b="1">
                    <a:solidFill>
                      <a:schemeClr val="accent2">
                        <a:lumMod val="50000"/>
                      </a:schemeClr>
                    </a:solidFill>
                  </a:rPr>
                  <a:t>(8)</a:t>
                </a:r>
                <a:r>
                  <a:rPr lang="zh-CN" altLang="en-US" sz="1400" b="1">
                    <a:solidFill>
                      <a:schemeClr val="accent2">
                        <a:lumMod val="50000"/>
                      </a:schemeClr>
                    </a:solidFill>
                  </a:rPr>
                  <a:t>到</a:t>
                </a:r>
                <a:r>
                  <a:rPr lang="en-US" altLang="zh-CN" sz="1400" b="1">
                    <a:solidFill>
                      <a:schemeClr val="accent2">
                        <a:lumMod val="50000"/>
                      </a:schemeClr>
                    </a:solidFill>
                  </a:rPr>
                  <a:t>(9)</a:t>
                </a:r>
                <a:r>
                  <a:rPr lang="zh-CN" altLang="en-US" sz="1400" b="1">
                    <a:solidFill>
                      <a:schemeClr val="accent2">
                        <a:lumMod val="50000"/>
                      </a:schemeClr>
                    </a:solidFill>
                  </a:rPr>
                  <a:t>的存在量词消除要求结论公式不含自由出现的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endParaRPr lang="zh-CN" altLang="en-US" sz="14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A4A865B2-DD48-4DF3-8366-7B77BEED7D30}"/>
                  </a:ext>
                </a:extLst>
              </p:cNvPr>
              <p:cNvSpPr txBox="1">
                <a:spLocks noRot="1" noChangeAspect="1" noMove="1" noResize="1" noEditPoints="1" noAdjustHandles="1" noChangeArrowheads="1" noChangeShapeType="1" noTextEdit="1"/>
              </p:cNvSpPr>
              <p:nvPr/>
            </p:nvSpPr>
            <p:spPr>
              <a:xfrm>
                <a:off x="6408384" y="2186584"/>
                <a:ext cx="1964091" cy="1384995"/>
              </a:xfrm>
              <a:prstGeom prst="rect">
                <a:avLst/>
              </a:prstGeom>
              <a:blipFill>
                <a:blip r:embed="rId4"/>
                <a:stretch>
                  <a:fillRect l="-932" t="-881" r="-311" b="-35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0964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量词分配</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38</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9018DDB-D6D6-486A-9B5B-FDA444AA5B58}"/>
                  </a:ext>
                </a:extLst>
              </p:cNvPr>
              <p:cNvSpPr txBox="1"/>
              <p:nvPr/>
            </p:nvSpPr>
            <p:spPr>
              <a:xfrm>
                <a:off x="618499" y="907169"/>
                <a:ext cx="4013136" cy="33855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证明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99018DDB-D6D6-486A-9B5B-FDA444AA5B58}"/>
                  </a:ext>
                </a:extLst>
              </p:cNvPr>
              <p:cNvSpPr txBox="1">
                <a:spLocks noRot="1" noChangeAspect="1" noMove="1" noResize="1" noEditPoints="1" noAdjustHandles="1" noChangeArrowheads="1" noChangeShapeType="1" noTextEdit="1"/>
              </p:cNvSpPr>
              <p:nvPr/>
            </p:nvSpPr>
            <p:spPr>
              <a:xfrm>
                <a:off x="618499" y="907169"/>
                <a:ext cx="4013136" cy="338554"/>
              </a:xfrm>
              <a:prstGeom prst="rect">
                <a:avLst/>
              </a:prstGeom>
              <a:blipFill>
                <a:blip r:embed="rId2"/>
                <a:stretch>
                  <a:fillRect l="-759"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4C486D67-9E37-497E-BBAD-13E5F697903D}"/>
                  </a:ext>
                </a:extLst>
              </p:cNvPr>
              <p:cNvGraphicFramePr>
                <a:graphicFrameLocks noGrp="1"/>
              </p:cNvGraphicFramePr>
              <p:nvPr>
                <p:extLst>
                  <p:ext uri="{D42A27DB-BD31-4B8C-83A1-F6EECF244321}">
                    <p14:modId xmlns:p14="http://schemas.microsoft.com/office/powerpoint/2010/main" val="3341658179"/>
                  </p:ext>
                </p:extLst>
              </p:nvPr>
            </p:nvGraphicFramePr>
            <p:xfrm>
              <a:off x="618499" y="1443588"/>
              <a:ext cx="5748964" cy="3102160"/>
            </p:xfrm>
            <a:graphic>
              <a:graphicData uri="http://schemas.openxmlformats.org/drawingml/2006/table">
                <a:tbl>
                  <a:tblPr bandRow="1">
                    <a:tableStyleId>{68D230F3-CF80-4859-8CE7-A43EE81993B5}</a:tableStyleId>
                  </a:tblPr>
                  <a:tblGrid>
                    <a:gridCol w="414964">
                      <a:extLst>
                        <a:ext uri="{9D8B030D-6E8A-4147-A177-3AD203B41FA5}">
                          <a16:colId xmlns:a16="http://schemas.microsoft.com/office/drawing/2014/main" val="918762525"/>
                        </a:ext>
                      </a:extLst>
                    </a:gridCol>
                    <a:gridCol w="1943100">
                      <a:extLst>
                        <a:ext uri="{9D8B030D-6E8A-4147-A177-3AD203B41FA5}">
                          <a16:colId xmlns:a16="http://schemas.microsoft.com/office/drawing/2014/main" val="2719862703"/>
                        </a:ext>
                      </a:extLst>
                    </a:gridCol>
                    <a:gridCol w="261937">
                      <a:extLst>
                        <a:ext uri="{9D8B030D-6E8A-4147-A177-3AD203B41FA5}">
                          <a16:colId xmlns:a16="http://schemas.microsoft.com/office/drawing/2014/main" val="1879101947"/>
                        </a:ext>
                      </a:extLst>
                    </a:gridCol>
                    <a:gridCol w="1414463">
                      <a:extLst>
                        <a:ext uri="{9D8B030D-6E8A-4147-A177-3AD203B41FA5}">
                          <a16:colId xmlns:a16="http://schemas.microsoft.com/office/drawing/2014/main" val="2422001383"/>
                        </a:ext>
                      </a:extLst>
                    </a:gridCol>
                    <a:gridCol w="1714500">
                      <a:extLst>
                        <a:ext uri="{9D8B030D-6E8A-4147-A177-3AD203B41FA5}">
                          <a16:colId xmlns:a16="http://schemas.microsoft.com/office/drawing/2014/main" val="335760230"/>
                        </a:ext>
                      </a:extLst>
                    </a:gridCol>
                  </a:tblGrid>
                  <a:tr h="310216">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10216">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310216">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1051446229"/>
                      </a:ext>
                    </a:extLst>
                  </a:tr>
                  <a:tr h="310216">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2874351106"/>
                      </a:ext>
                    </a:extLst>
                  </a:tr>
                  <a:tr h="310216">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651613783"/>
                      </a:ext>
                    </a:extLst>
                  </a:tr>
                  <a:tr h="310216">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2448351673"/>
                      </a:ext>
                    </a:extLst>
                  </a:tr>
                  <a:tr h="310216">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(6)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3565973539"/>
                      </a:ext>
                    </a:extLst>
                  </a:tr>
                  <a:tr h="310216">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2403425964"/>
                      </a:ext>
                    </a:extLst>
                  </a:tr>
                  <a:tr h="310216">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201143747"/>
                      </a:ext>
                    </a:extLst>
                  </a:tr>
                  <a:tr h="310216">
                    <a:tc>
                      <a:txBody>
                        <a:bodyPr/>
                        <a:lstStyle/>
                        <a:p>
                          <a:pPr algn="r"/>
                          <a:r>
                            <a:rPr lang="en-US" altLang="zh-CN" sz="1200" b="1">
                              <a:solidFill>
                                <a:schemeClr val="accent2">
                                  <a:lumMod val="50000"/>
                                </a:schemeClr>
                              </a:solidFill>
                            </a:rPr>
                            <a:t>(10)</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200" b="1">
                              <a:solidFill>
                                <a:schemeClr val="accent2">
                                  <a:lumMod val="50000"/>
                                </a:schemeClr>
                              </a:solidFill>
                            </a:rPr>
                            <a:t>// (4),(7),(9)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2725775918"/>
                      </a:ext>
                    </a:extLst>
                  </a:tr>
                </a:tbl>
              </a:graphicData>
            </a:graphic>
          </p:graphicFrame>
        </mc:Choice>
        <mc:Fallback xmlns="">
          <p:graphicFrame>
            <p:nvGraphicFramePr>
              <p:cNvPr id="9" name="表格 8">
                <a:extLst>
                  <a:ext uri="{FF2B5EF4-FFF2-40B4-BE49-F238E27FC236}">
                    <a16:creationId xmlns:a16="http://schemas.microsoft.com/office/drawing/2014/main" id="{4C486D67-9E37-497E-BBAD-13E5F697903D}"/>
                  </a:ext>
                </a:extLst>
              </p:cNvPr>
              <p:cNvGraphicFramePr>
                <a:graphicFrameLocks noGrp="1"/>
              </p:cNvGraphicFramePr>
              <p:nvPr>
                <p:extLst>
                  <p:ext uri="{D42A27DB-BD31-4B8C-83A1-F6EECF244321}">
                    <p14:modId xmlns:p14="http://schemas.microsoft.com/office/powerpoint/2010/main" val="3341658179"/>
                  </p:ext>
                </p:extLst>
              </p:nvPr>
            </p:nvGraphicFramePr>
            <p:xfrm>
              <a:off x="618499" y="1443588"/>
              <a:ext cx="5748964" cy="3102160"/>
            </p:xfrm>
            <a:graphic>
              <a:graphicData uri="http://schemas.openxmlformats.org/drawingml/2006/table">
                <a:tbl>
                  <a:tblPr bandRow="1">
                    <a:tableStyleId>{68D230F3-CF80-4859-8CE7-A43EE81993B5}</a:tableStyleId>
                  </a:tblPr>
                  <a:tblGrid>
                    <a:gridCol w="414964">
                      <a:extLst>
                        <a:ext uri="{9D8B030D-6E8A-4147-A177-3AD203B41FA5}">
                          <a16:colId xmlns:a16="http://schemas.microsoft.com/office/drawing/2014/main" val="918762525"/>
                        </a:ext>
                      </a:extLst>
                    </a:gridCol>
                    <a:gridCol w="1943100">
                      <a:extLst>
                        <a:ext uri="{9D8B030D-6E8A-4147-A177-3AD203B41FA5}">
                          <a16:colId xmlns:a16="http://schemas.microsoft.com/office/drawing/2014/main" val="2719862703"/>
                        </a:ext>
                      </a:extLst>
                    </a:gridCol>
                    <a:gridCol w="261937">
                      <a:extLst>
                        <a:ext uri="{9D8B030D-6E8A-4147-A177-3AD203B41FA5}">
                          <a16:colId xmlns:a16="http://schemas.microsoft.com/office/drawing/2014/main" val="1879101947"/>
                        </a:ext>
                      </a:extLst>
                    </a:gridCol>
                    <a:gridCol w="1414463">
                      <a:extLst>
                        <a:ext uri="{9D8B030D-6E8A-4147-A177-3AD203B41FA5}">
                          <a16:colId xmlns:a16="http://schemas.microsoft.com/office/drawing/2014/main" val="2422001383"/>
                        </a:ext>
                      </a:extLst>
                    </a:gridCol>
                    <a:gridCol w="1714500">
                      <a:extLst>
                        <a:ext uri="{9D8B030D-6E8A-4147-A177-3AD203B41FA5}">
                          <a16:colId xmlns:a16="http://schemas.microsoft.com/office/drawing/2014/main" val="335760230"/>
                        </a:ext>
                      </a:extLst>
                    </a:gridCol>
                  </a:tblGrid>
                  <a:tr h="310216">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317" t="-1961" r="-174922" b="-909804"/>
                          </a:stretch>
                        </a:blipFill>
                      </a:tcPr>
                    </a:tc>
                    <a:tc>
                      <a:txBody>
                        <a:bodyPr/>
                        <a:lstStyle/>
                        <a:p>
                          <a:endParaRPr lang="zh-CN"/>
                        </a:p>
                      </a:txBody>
                      <a:tcPr anchor="ctr">
                        <a:blipFill>
                          <a:blip r:embed="rId3"/>
                          <a:stretch>
                            <a:fillRect l="-900000" t="-1961" r="-1197674" b="-909804"/>
                          </a:stretch>
                        </a:blipFill>
                      </a:tcPr>
                    </a:tc>
                    <a:tc>
                      <a:txBody>
                        <a:bodyPr/>
                        <a:lstStyle/>
                        <a:p>
                          <a:endParaRPr lang="zh-CN"/>
                        </a:p>
                      </a:txBody>
                      <a:tcPr anchor="ctr">
                        <a:blipFill>
                          <a:blip r:embed="rId3"/>
                          <a:stretch>
                            <a:fillRect l="-185345" t="-1961" r="-121983" b="-90980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10216">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317" t="-101961" r="-174922" b="-809804"/>
                          </a:stretch>
                        </a:blipFill>
                      </a:tcPr>
                    </a:tc>
                    <a:tc>
                      <a:txBody>
                        <a:bodyPr/>
                        <a:lstStyle/>
                        <a:p>
                          <a:endParaRPr lang="zh-CN"/>
                        </a:p>
                      </a:txBody>
                      <a:tcPr anchor="ctr">
                        <a:blipFill>
                          <a:blip r:embed="rId3"/>
                          <a:stretch>
                            <a:fillRect l="-900000" t="-101961" r="-1197674" b="-809804"/>
                          </a:stretch>
                        </a:blipFill>
                      </a:tcPr>
                    </a:tc>
                    <a:tc>
                      <a:txBody>
                        <a:bodyPr/>
                        <a:lstStyle/>
                        <a:p>
                          <a:endParaRPr lang="zh-CN"/>
                        </a:p>
                      </a:txBody>
                      <a:tcPr anchor="ctr">
                        <a:blipFill>
                          <a:blip r:embed="rId3"/>
                          <a:stretch>
                            <a:fillRect l="-185345" t="-101961" r="-121983" b="-809804"/>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4029824592"/>
                      </a:ext>
                    </a:extLst>
                  </a:tr>
                  <a:tr h="310216">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317" t="-201961" r="-174922" b="-709804"/>
                          </a:stretch>
                        </a:blipFill>
                      </a:tcPr>
                    </a:tc>
                    <a:tc>
                      <a:txBody>
                        <a:bodyPr/>
                        <a:lstStyle/>
                        <a:p>
                          <a:endParaRPr lang="zh-CN"/>
                        </a:p>
                      </a:txBody>
                      <a:tcPr anchor="ctr">
                        <a:blipFill>
                          <a:blip r:embed="rId3"/>
                          <a:stretch>
                            <a:fillRect l="-900000" t="-201961" r="-1197674" b="-709804"/>
                          </a:stretch>
                        </a:blipFill>
                      </a:tcPr>
                    </a:tc>
                    <a:tc>
                      <a:txBody>
                        <a:bodyPr/>
                        <a:lstStyle/>
                        <a:p>
                          <a:endParaRPr lang="zh-CN"/>
                        </a:p>
                      </a:txBody>
                      <a:tcPr anchor="ctr">
                        <a:blipFill>
                          <a:blip r:embed="rId3"/>
                          <a:stretch>
                            <a:fillRect l="-185345" t="-201961" r="-121983" b="-709804"/>
                          </a:stretch>
                        </a:blipFill>
                      </a:tcPr>
                    </a:tc>
                    <a:tc>
                      <a:txBody>
                        <a:bodyPr/>
                        <a:lstStyle/>
                        <a:p>
                          <a:r>
                            <a:rPr lang="en-US" altLang="zh-CN" sz="1200" b="1">
                              <a:solidFill>
                                <a:schemeClr val="accent2">
                                  <a:lumMod val="50000"/>
                                </a:schemeClr>
                              </a:solidFill>
                            </a:rPr>
                            <a:t>// (2)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1051446229"/>
                      </a:ext>
                    </a:extLst>
                  </a:tr>
                  <a:tr h="310216">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317" t="-301961" r="-174922" b="-609804"/>
                          </a:stretch>
                        </a:blipFill>
                      </a:tcPr>
                    </a:tc>
                    <a:tc>
                      <a:txBody>
                        <a:bodyPr/>
                        <a:lstStyle/>
                        <a:p>
                          <a:endParaRPr lang="zh-CN"/>
                        </a:p>
                      </a:txBody>
                      <a:tcPr anchor="ctr">
                        <a:blipFill>
                          <a:blip r:embed="rId3"/>
                          <a:stretch>
                            <a:fillRect l="-900000" t="-301961" r="-1197674" b="-609804"/>
                          </a:stretch>
                        </a:blipFill>
                      </a:tcPr>
                    </a:tc>
                    <a:tc>
                      <a:txBody>
                        <a:bodyPr/>
                        <a:lstStyle/>
                        <a:p>
                          <a:endParaRPr lang="zh-CN"/>
                        </a:p>
                      </a:txBody>
                      <a:tcPr anchor="ctr">
                        <a:blipFill>
                          <a:blip r:embed="rId3"/>
                          <a:stretch>
                            <a:fillRect l="-185345" t="-301961" r="-121983" b="-609804"/>
                          </a:stretch>
                        </a:blipFill>
                      </a:tcP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2874351106"/>
                      </a:ext>
                    </a:extLst>
                  </a:tr>
                  <a:tr h="310216">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317" t="-401961" r="-174922" b="-509804"/>
                          </a:stretch>
                        </a:blipFill>
                      </a:tcPr>
                    </a:tc>
                    <a:tc>
                      <a:txBody>
                        <a:bodyPr/>
                        <a:lstStyle/>
                        <a:p>
                          <a:endParaRPr lang="zh-CN"/>
                        </a:p>
                      </a:txBody>
                      <a:tcPr anchor="ctr">
                        <a:blipFill>
                          <a:blip r:embed="rId3"/>
                          <a:stretch>
                            <a:fillRect l="-900000" t="-401961" r="-1197674" b="-509804"/>
                          </a:stretch>
                        </a:blipFill>
                      </a:tcPr>
                    </a:tc>
                    <a:tc>
                      <a:txBody>
                        <a:bodyPr/>
                        <a:lstStyle/>
                        <a:p>
                          <a:endParaRPr lang="zh-CN"/>
                        </a:p>
                      </a:txBody>
                      <a:tcPr anchor="ctr">
                        <a:blipFill>
                          <a:blip r:embed="rId3"/>
                          <a:stretch>
                            <a:fillRect l="-185345" t="-401961" r="-121983" b="-50980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651613783"/>
                      </a:ext>
                    </a:extLst>
                  </a:tr>
                  <a:tr h="310216">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317" t="-501961" r="-174922" b="-409804"/>
                          </a:stretch>
                        </a:blipFill>
                      </a:tcPr>
                    </a:tc>
                    <a:tc>
                      <a:txBody>
                        <a:bodyPr/>
                        <a:lstStyle/>
                        <a:p>
                          <a:endParaRPr lang="zh-CN"/>
                        </a:p>
                      </a:txBody>
                      <a:tcPr anchor="ctr">
                        <a:blipFill>
                          <a:blip r:embed="rId3"/>
                          <a:stretch>
                            <a:fillRect l="-900000" t="-501961" r="-1197674" b="-409804"/>
                          </a:stretch>
                        </a:blipFill>
                      </a:tcPr>
                    </a:tc>
                    <a:tc>
                      <a:txBody>
                        <a:bodyPr/>
                        <a:lstStyle/>
                        <a:p>
                          <a:endParaRPr lang="zh-CN"/>
                        </a:p>
                      </a:txBody>
                      <a:tcPr anchor="ctr">
                        <a:blipFill>
                          <a:blip r:embed="rId3"/>
                          <a:stretch>
                            <a:fillRect l="-185345" t="-501961" r="-121983" b="-409804"/>
                          </a:stretch>
                        </a:blipFill>
                      </a:tcP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附加规则</a:t>
                          </a:r>
                        </a:p>
                      </a:txBody>
                      <a:tcPr anchor="ctr"/>
                    </a:tc>
                    <a:extLst>
                      <a:ext uri="{0D108BD9-81ED-4DB2-BD59-A6C34878D82A}">
                        <a16:rowId xmlns:a16="http://schemas.microsoft.com/office/drawing/2014/main" val="2448351673"/>
                      </a:ext>
                    </a:extLst>
                  </a:tr>
                  <a:tr h="310216">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317" t="-601961" r="-174922" b="-309804"/>
                          </a:stretch>
                        </a:blipFill>
                      </a:tcPr>
                    </a:tc>
                    <a:tc>
                      <a:txBody>
                        <a:bodyPr/>
                        <a:lstStyle/>
                        <a:p>
                          <a:endParaRPr lang="zh-CN"/>
                        </a:p>
                      </a:txBody>
                      <a:tcPr anchor="ctr">
                        <a:blipFill>
                          <a:blip r:embed="rId3"/>
                          <a:stretch>
                            <a:fillRect l="-900000" t="-601961" r="-1197674" b="-309804"/>
                          </a:stretch>
                        </a:blipFill>
                      </a:tcPr>
                    </a:tc>
                    <a:tc>
                      <a:txBody>
                        <a:bodyPr/>
                        <a:lstStyle/>
                        <a:p>
                          <a:endParaRPr lang="zh-CN"/>
                        </a:p>
                      </a:txBody>
                      <a:tcPr anchor="ctr">
                        <a:blipFill>
                          <a:blip r:embed="rId3"/>
                          <a:stretch>
                            <a:fillRect l="-185345" t="-601961" r="-121983" b="-309804"/>
                          </a:stretch>
                        </a:blipFill>
                      </a:tcPr>
                    </a:tc>
                    <a:tc>
                      <a:txBody>
                        <a:bodyPr/>
                        <a:lstStyle/>
                        <a:p>
                          <a:r>
                            <a:rPr lang="en-US" altLang="zh-CN" sz="1200" b="1">
                              <a:solidFill>
                                <a:schemeClr val="accent2">
                                  <a:lumMod val="50000"/>
                                </a:schemeClr>
                              </a:solidFill>
                            </a:rPr>
                            <a:t>// (6)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3565973539"/>
                      </a:ext>
                    </a:extLst>
                  </a:tr>
                  <a:tr h="310216">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317" t="-701961" r="-174922" b="-209804"/>
                          </a:stretch>
                        </a:blipFill>
                      </a:tcPr>
                    </a:tc>
                    <a:tc>
                      <a:txBody>
                        <a:bodyPr/>
                        <a:lstStyle/>
                        <a:p>
                          <a:endParaRPr lang="zh-CN"/>
                        </a:p>
                      </a:txBody>
                      <a:tcPr anchor="ctr">
                        <a:blipFill>
                          <a:blip r:embed="rId3"/>
                          <a:stretch>
                            <a:fillRect l="-900000" t="-701961" r="-1197674" b="-209804"/>
                          </a:stretch>
                        </a:blipFill>
                      </a:tcPr>
                    </a:tc>
                    <a:tc>
                      <a:txBody>
                        <a:bodyPr/>
                        <a:lstStyle/>
                        <a:p>
                          <a:endParaRPr lang="zh-CN"/>
                        </a:p>
                      </a:txBody>
                      <a:tcPr anchor="ctr">
                        <a:blipFill>
                          <a:blip r:embed="rId3"/>
                          <a:stretch>
                            <a:fillRect l="-185345" t="-701961" r="-121983" b="-209804"/>
                          </a:stretch>
                        </a:blipFill>
                      </a:tcP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2403425964"/>
                      </a:ext>
                    </a:extLst>
                  </a:tr>
                  <a:tr h="310216">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317" t="-801961" r="-174922" b="-109804"/>
                          </a:stretch>
                        </a:blipFill>
                      </a:tcPr>
                    </a:tc>
                    <a:tc>
                      <a:txBody>
                        <a:bodyPr/>
                        <a:lstStyle/>
                        <a:p>
                          <a:endParaRPr lang="zh-CN"/>
                        </a:p>
                      </a:txBody>
                      <a:tcPr anchor="ctr">
                        <a:blipFill>
                          <a:blip r:embed="rId3"/>
                          <a:stretch>
                            <a:fillRect l="-900000" t="-801961" r="-1197674" b="-109804"/>
                          </a:stretch>
                        </a:blipFill>
                      </a:tcPr>
                    </a:tc>
                    <a:tc>
                      <a:txBody>
                        <a:bodyPr/>
                        <a:lstStyle/>
                        <a:p>
                          <a:endParaRPr lang="zh-CN"/>
                        </a:p>
                      </a:txBody>
                      <a:tcPr anchor="ctr">
                        <a:blipFill>
                          <a:blip r:embed="rId3"/>
                          <a:stretch>
                            <a:fillRect l="-185345" t="-801961" r="-121983" b="-10980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201143747"/>
                      </a:ext>
                    </a:extLst>
                  </a:tr>
                  <a:tr h="310216">
                    <a:tc>
                      <a:txBody>
                        <a:bodyPr/>
                        <a:lstStyle/>
                        <a:p>
                          <a:pPr algn="r"/>
                          <a:r>
                            <a:rPr lang="en-US" altLang="zh-CN" sz="1200" b="1">
                              <a:solidFill>
                                <a:schemeClr val="accent2">
                                  <a:lumMod val="50000"/>
                                </a:schemeClr>
                              </a:solidFill>
                            </a:rPr>
                            <a:t>(10)</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1317" t="-901961" r="-174922" b="-9804"/>
                          </a:stretch>
                        </a:blipFill>
                      </a:tcPr>
                    </a:tc>
                    <a:tc>
                      <a:txBody>
                        <a:bodyPr/>
                        <a:lstStyle/>
                        <a:p>
                          <a:endParaRPr lang="zh-CN"/>
                        </a:p>
                      </a:txBody>
                      <a:tcPr anchor="ctr">
                        <a:blipFill>
                          <a:blip r:embed="rId3"/>
                          <a:stretch>
                            <a:fillRect l="-900000" t="-901961" r="-1197674" b="-9804"/>
                          </a:stretch>
                        </a:blipFill>
                      </a:tcPr>
                    </a:tc>
                    <a:tc>
                      <a:txBody>
                        <a:bodyPr/>
                        <a:lstStyle/>
                        <a:p>
                          <a:endParaRPr lang="zh-CN"/>
                        </a:p>
                      </a:txBody>
                      <a:tcPr anchor="ctr">
                        <a:blipFill>
                          <a:blip r:embed="rId3"/>
                          <a:stretch>
                            <a:fillRect l="-185345" t="-901961" r="-121983" b="-9804"/>
                          </a:stretch>
                        </a:blip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200" b="1">
                              <a:solidFill>
                                <a:schemeClr val="accent2">
                                  <a:lumMod val="50000"/>
                                </a:schemeClr>
                              </a:solidFill>
                            </a:rPr>
                            <a:t>// (4),(7),(9) </a:t>
                          </a:r>
                          <a:r>
                            <a:rPr lang="zh-CN" altLang="en-US" sz="1200" b="1">
                              <a:solidFill>
                                <a:schemeClr val="accent2">
                                  <a:lumMod val="50000"/>
                                </a:schemeClr>
                              </a:solidFill>
                            </a:rPr>
                            <a:t>析取消除</a:t>
                          </a:r>
                        </a:p>
                      </a:txBody>
                      <a:tcPr anchor="ctr"/>
                    </a:tc>
                    <a:extLst>
                      <a:ext uri="{0D108BD9-81ED-4DB2-BD59-A6C34878D82A}">
                        <a16:rowId xmlns:a16="http://schemas.microsoft.com/office/drawing/2014/main" val="2725775918"/>
                      </a:ext>
                    </a:extLst>
                  </a:tr>
                </a:tbl>
              </a:graphicData>
            </a:graphic>
          </p:graphicFrame>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4A865B2-DD48-4DF3-8366-7B77BEED7D30}"/>
                  </a:ext>
                </a:extLst>
              </p:cNvPr>
              <p:cNvSpPr txBox="1"/>
              <p:nvPr/>
            </p:nvSpPr>
            <p:spPr>
              <a:xfrm>
                <a:off x="6561410" y="2181822"/>
                <a:ext cx="1964091" cy="1384995"/>
              </a:xfrm>
              <a:prstGeom prst="rect">
                <a:avLst/>
              </a:prstGeom>
              <a:solidFill>
                <a:schemeClr val="accent4">
                  <a:lumMod val="20000"/>
                  <a:lumOff val="80000"/>
                </a:schemeClr>
              </a:solidFill>
            </p:spPr>
            <p:txBody>
              <a:bodyPr wrap="square" rtlCol="0">
                <a:spAutoFit/>
              </a:bodyPr>
              <a:lstStyle/>
              <a:p>
                <a:r>
                  <a:rPr lang="en-US" altLang="zh-CN" sz="1400" b="1">
                    <a:solidFill>
                      <a:schemeClr val="accent2">
                        <a:lumMod val="50000"/>
                      </a:schemeClr>
                    </a:solidFill>
                  </a:rPr>
                  <a:t>(1)</a:t>
                </a:r>
                <a:r>
                  <a:rPr lang="zh-CN" altLang="en-US" sz="1400" b="1">
                    <a:solidFill>
                      <a:schemeClr val="accent2">
                        <a:lumMod val="50000"/>
                      </a:schemeClr>
                    </a:solidFill>
                  </a:rPr>
                  <a:t>到</a:t>
                </a:r>
                <a:r>
                  <a:rPr lang="en-US" altLang="zh-CN" sz="1400" b="1">
                    <a:solidFill>
                      <a:schemeClr val="accent2">
                        <a:lumMod val="50000"/>
                      </a:schemeClr>
                    </a:solidFill>
                  </a:rPr>
                  <a:t>(2)</a:t>
                </a:r>
                <a:r>
                  <a:rPr lang="zh-CN" altLang="en-US" sz="1400" b="1">
                    <a:solidFill>
                      <a:schemeClr val="accent2">
                        <a:lumMod val="50000"/>
                      </a:schemeClr>
                    </a:solidFill>
                  </a:rPr>
                  <a:t>的存在量词引入和</a:t>
                </a:r>
                <a:r>
                  <a:rPr lang="en-US" altLang="zh-CN" sz="1400" b="1">
                    <a:solidFill>
                      <a:schemeClr val="accent2">
                        <a:lumMod val="50000"/>
                      </a:schemeClr>
                    </a:solidFill>
                  </a:rPr>
                  <a:t>(4)</a:t>
                </a:r>
                <a:r>
                  <a:rPr lang="zh-CN" altLang="en-US" sz="1400" b="1">
                    <a:solidFill>
                      <a:schemeClr val="accent2">
                        <a:lumMod val="50000"/>
                      </a:schemeClr>
                    </a:solidFill>
                  </a:rPr>
                  <a:t>到</a:t>
                </a:r>
                <a:r>
                  <a:rPr lang="en-US" altLang="zh-CN" sz="1400" b="1">
                    <a:solidFill>
                      <a:schemeClr val="accent2">
                        <a:lumMod val="50000"/>
                      </a:schemeClr>
                    </a:solidFill>
                  </a:rPr>
                  <a:t>(5)</a:t>
                </a:r>
                <a:r>
                  <a:rPr lang="zh-CN" altLang="en-US" sz="1400" b="1">
                    <a:solidFill>
                      <a:schemeClr val="accent2">
                        <a:lumMod val="50000"/>
                      </a:schemeClr>
                    </a:solidFill>
                  </a:rPr>
                  <a:t>的存在量词引入对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没有任何约束条件，但</a:t>
                </a:r>
                <a:r>
                  <a:rPr lang="en-US" altLang="zh-CN" sz="1400" b="1">
                    <a:solidFill>
                      <a:schemeClr val="accent2">
                        <a:lumMod val="50000"/>
                      </a:schemeClr>
                    </a:solidFill>
                  </a:rPr>
                  <a:t>(8)</a:t>
                </a:r>
                <a:r>
                  <a:rPr lang="zh-CN" altLang="en-US" sz="1400" b="1">
                    <a:solidFill>
                      <a:schemeClr val="accent2">
                        <a:lumMod val="50000"/>
                      </a:schemeClr>
                    </a:solidFill>
                  </a:rPr>
                  <a:t>到</a:t>
                </a:r>
                <a:r>
                  <a:rPr lang="en-US" altLang="zh-CN" sz="1400" b="1">
                    <a:solidFill>
                      <a:schemeClr val="accent2">
                        <a:lumMod val="50000"/>
                      </a:schemeClr>
                    </a:solidFill>
                  </a:rPr>
                  <a:t>(9)</a:t>
                </a:r>
                <a:r>
                  <a:rPr lang="zh-CN" altLang="en-US" sz="1400" b="1">
                    <a:solidFill>
                      <a:schemeClr val="accent2">
                        <a:lumMod val="50000"/>
                      </a:schemeClr>
                    </a:solidFill>
                  </a:rPr>
                  <a:t>的存在量词消除要求结论公式不含自由出现的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endParaRPr lang="zh-CN" altLang="en-US" sz="14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A4A865B2-DD48-4DF3-8366-7B77BEED7D30}"/>
                  </a:ext>
                </a:extLst>
              </p:cNvPr>
              <p:cNvSpPr txBox="1">
                <a:spLocks noRot="1" noChangeAspect="1" noMove="1" noResize="1" noEditPoints="1" noAdjustHandles="1" noChangeArrowheads="1" noChangeShapeType="1" noTextEdit="1"/>
              </p:cNvSpPr>
              <p:nvPr/>
            </p:nvSpPr>
            <p:spPr>
              <a:xfrm>
                <a:off x="6561410" y="2181822"/>
                <a:ext cx="1964091" cy="1384995"/>
              </a:xfrm>
              <a:prstGeom prst="rect">
                <a:avLst/>
              </a:prstGeom>
              <a:blipFill>
                <a:blip r:embed="rId4"/>
                <a:stretch>
                  <a:fillRect l="-929" t="-881" b="-35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1359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内定理证明的基本思路</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39</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FB2BC5F8-D037-49DA-A9A2-0A65C439079D}"/>
              </a:ext>
            </a:extLst>
          </p:cNvPr>
          <p:cNvSpPr txBox="1"/>
          <p:nvPr/>
        </p:nvSpPr>
        <p:spPr>
          <a:xfrm>
            <a:off x="791708" y="1203232"/>
            <a:ext cx="5909130" cy="415498"/>
          </a:xfrm>
          <a:prstGeom prst="rect">
            <a:avLst/>
          </a:prstGeom>
          <a:solidFill>
            <a:schemeClr val="accent4">
              <a:lumMod val="20000"/>
              <a:lumOff val="80000"/>
            </a:schemeClr>
          </a:solidFill>
        </p:spPr>
        <p:txBody>
          <a:bodyPr wrap="square" rtlCol="0">
            <a:spAutoFit/>
          </a:bodyPr>
          <a:lstStyle/>
          <a:p>
            <a:r>
              <a:rPr lang="zh-CN" altLang="en-US" sz="2100" b="1">
                <a:solidFill>
                  <a:schemeClr val="accent2">
                    <a:lumMod val="50000"/>
                  </a:schemeClr>
                </a:solidFill>
              </a:rPr>
              <a:t>在一阶逻辑自然推理系统证明内定理的基本思路</a:t>
            </a:r>
          </a:p>
        </p:txBody>
      </p:sp>
      <p:sp>
        <p:nvSpPr>
          <p:cNvPr id="9" name="文本框 8">
            <a:extLst>
              <a:ext uri="{FF2B5EF4-FFF2-40B4-BE49-F238E27FC236}">
                <a16:creationId xmlns:a16="http://schemas.microsoft.com/office/drawing/2014/main" id="{173B6742-B55B-4393-A86B-54788F9BAA57}"/>
              </a:ext>
            </a:extLst>
          </p:cNvPr>
          <p:cNvSpPr txBox="1"/>
          <p:nvPr/>
        </p:nvSpPr>
        <p:spPr>
          <a:xfrm>
            <a:off x="1062725" y="2092862"/>
            <a:ext cx="2974649" cy="1189236"/>
          </a:xfrm>
          <a:prstGeom prst="rect">
            <a:avLst/>
          </a:prstGeom>
          <a:solidFill>
            <a:schemeClr val="accent5">
              <a:lumMod val="20000"/>
              <a:lumOff val="80000"/>
              <a:alpha val="75000"/>
            </a:schemeClr>
          </a:solidFill>
        </p:spPr>
        <p:txBody>
          <a:bodyPr wrap="square" rtlCol="0">
            <a:spAutoFit/>
          </a:bodyPr>
          <a:lstStyle/>
          <a:p>
            <a:pPr marL="257175" indent="-257175">
              <a:lnSpc>
                <a:spcPts val="3000"/>
              </a:lnSpc>
              <a:buFont typeface="+mj-lt"/>
              <a:buAutoNum type="arabicPeriod"/>
            </a:pPr>
            <a:r>
              <a:rPr lang="zh-CN" altLang="en-US" sz="1800" b="1">
                <a:solidFill>
                  <a:srgbClr val="002060"/>
                </a:solidFill>
                <a:latin typeface="Arial" panose="020B0604020202020204" pitchFamily="34" charset="0"/>
                <a:ea typeface="楷体" panose="02010609060101010101" pitchFamily="49" charset="-122"/>
                <a:cs typeface="Arial" panose="020B0604020202020204" pitchFamily="34" charset="0"/>
              </a:rPr>
              <a:t>从形式推出的结论出发，考虑</a:t>
            </a:r>
            <a:r>
              <a:rPr lang="zh-CN" altLang="en-US" sz="1800" b="1">
                <a:solidFill>
                  <a:srgbClr val="C00000"/>
                </a:solidFill>
                <a:latin typeface="黑体" panose="02010609060101010101" pitchFamily="49" charset="-122"/>
                <a:ea typeface="黑体" panose="02010609060101010101" pitchFamily="49" charset="-122"/>
                <a:cs typeface="Arial" panose="020B0604020202020204" pitchFamily="34" charset="0"/>
              </a:rPr>
              <a:t>结论的量词如何引入</a:t>
            </a:r>
            <a:r>
              <a:rPr lang="zh-CN" altLang="en-US" sz="1800" b="1">
                <a:solidFill>
                  <a:srgbClr val="002060"/>
                </a:solidFill>
                <a:latin typeface="Arial" panose="020B0604020202020204" pitchFamily="34" charset="0"/>
                <a:ea typeface="楷体" panose="02010609060101010101" pitchFamily="49" charset="-122"/>
                <a:cs typeface="Arial" panose="020B0604020202020204" pitchFamily="34" charset="0"/>
              </a:rPr>
              <a:t>，以及</a:t>
            </a:r>
            <a:r>
              <a:rPr lang="zh-CN" altLang="en-US" sz="1800" b="1">
                <a:solidFill>
                  <a:srgbClr val="C00000"/>
                </a:solidFill>
                <a:latin typeface="黑体" panose="02010609060101010101" pitchFamily="49" charset="-122"/>
                <a:ea typeface="黑体" panose="02010609060101010101" pitchFamily="49" charset="-122"/>
                <a:cs typeface="Arial" panose="020B0604020202020204" pitchFamily="34" charset="0"/>
              </a:rPr>
              <a:t>前提的量词如何消除</a:t>
            </a:r>
          </a:p>
        </p:txBody>
      </p:sp>
      <p:sp>
        <p:nvSpPr>
          <p:cNvPr id="10" name="文本框 9">
            <a:extLst>
              <a:ext uri="{FF2B5EF4-FFF2-40B4-BE49-F238E27FC236}">
                <a16:creationId xmlns:a16="http://schemas.microsoft.com/office/drawing/2014/main" id="{FAADD6B2-F522-4AF2-916F-679321B0642B}"/>
              </a:ext>
            </a:extLst>
          </p:cNvPr>
          <p:cNvSpPr txBox="1"/>
          <p:nvPr/>
        </p:nvSpPr>
        <p:spPr>
          <a:xfrm>
            <a:off x="4950033" y="1894946"/>
            <a:ext cx="2974649" cy="1585114"/>
          </a:xfrm>
          <a:prstGeom prst="rect">
            <a:avLst/>
          </a:prstGeom>
          <a:solidFill>
            <a:schemeClr val="accent5">
              <a:lumMod val="20000"/>
              <a:lumOff val="80000"/>
              <a:alpha val="50000"/>
            </a:schemeClr>
          </a:solidFill>
        </p:spPr>
        <p:txBody>
          <a:bodyPr wrap="square" rtlCol="0">
            <a:spAutoFit/>
          </a:bodyPr>
          <a:lstStyle/>
          <a:p>
            <a:pPr marL="257175" indent="-257175">
              <a:lnSpc>
                <a:spcPts val="3000"/>
              </a:lnSpc>
              <a:buFont typeface="+mj-lt"/>
              <a:buAutoNum type="arabicPeriod" startAt="2"/>
            </a:pPr>
            <a:r>
              <a:rPr lang="zh-CN" altLang="en-US" sz="1800" b="1">
                <a:solidFill>
                  <a:srgbClr val="002060"/>
                </a:solidFill>
                <a:latin typeface="Arial" panose="020B0604020202020204" pitchFamily="34" charset="0"/>
                <a:ea typeface="楷体" panose="02010609060101010101" pitchFamily="49" charset="-122"/>
                <a:cs typeface="Arial" panose="020B0604020202020204" pitchFamily="34" charset="0"/>
              </a:rPr>
              <a:t>对前提量词已经消除，结论量词还未引入的形式推出</a:t>
            </a:r>
            <a:r>
              <a:rPr lang="zh-CN" altLang="en-US" sz="1800" b="1">
                <a:solidFill>
                  <a:srgbClr val="C00000"/>
                </a:solidFill>
                <a:latin typeface="黑体" panose="02010609060101010101" pitchFamily="49" charset="-122"/>
                <a:ea typeface="黑体" panose="02010609060101010101" pitchFamily="49" charset="-122"/>
                <a:cs typeface="Arial" panose="020B0604020202020204" pitchFamily="34" charset="0"/>
              </a:rPr>
              <a:t>思考如何用命题逻辑的推理规则</a:t>
            </a:r>
            <a:r>
              <a:rPr lang="zh-CN" altLang="en-US" sz="1800" b="1">
                <a:solidFill>
                  <a:srgbClr val="002060"/>
                </a:solidFill>
                <a:latin typeface="Arial" panose="020B0604020202020204" pitchFamily="34" charset="0"/>
                <a:ea typeface="楷体" panose="02010609060101010101" pitchFamily="49" charset="-122"/>
                <a:cs typeface="Arial" panose="020B0604020202020204" pitchFamily="34" charset="0"/>
              </a:rPr>
              <a:t>进行验证</a:t>
            </a:r>
          </a:p>
        </p:txBody>
      </p:sp>
      <p:sp>
        <p:nvSpPr>
          <p:cNvPr id="17" name="箭头: 右 16">
            <a:extLst>
              <a:ext uri="{FF2B5EF4-FFF2-40B4-BE49-F238E27FC236}">
                <a16:creationId xmlns:a16="http://schemas.microsoft.com/office/drawing/2014/main" id="{AC47B298-411C-4973-80B0-5697326B44B0}"/>
              </a:ext>
            </a:extLst>
          </p:cNvPr>
          <p:cNvSpPr/>
          <p:nvPr/>
        </p:nvSpPr>
        <p:spPr>
          <a:xfrm>
            <a:off x="4102488" y="2619197"/>
            <a:ext cx="847545" cy="101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 name="文本框 17">
            <a:extLst>
              <a:ext uri="{FF2B5EF4-FFF2-40B4-BE49-F238E27FC236}">
                <a16:creationId xmlns:a16="http://schemas.microsoft.com/office/drawing/2014/main" id="{D3FA6A2A-505A-4D1A-BC60-ED6498A6B3E1}"/>
              </a:ext>
            </a:extLst>
          </p:cNvPr>
          <p:cNvSpPr txBox="1"/>
          <p:nvPr/>
        </p:nvSpPr>
        <p:spPr>
          <a:xfrm>
            <a:off x="688179" y="3821683"/>
            <a:ext cx="7767636" cy="369332"/>
          </a:xfrm>
          <a:prstGeom prst="rect">
            <a:avLst/>
          </a:prstGeom>
          <a:solidFill>
            <a:schemeClr val="accent2">
              <a:lumMod val="20000"/>
              <a:lumOff val="80000"/>
            </a:schemeClr>
          </a:solidFill>
        </p:spPr>
        <p:txBody>
          <a:bodyPr wrap="square" rtlCol="0">
            <a:spAutoFit/>
          </a:bodyPr>
          <a:lstStyle/>
          <a:p>
            <a:r>
              <a:rPr lang="zh-CN" altLang="en-US" sz="1800" b="1">
                <a:solidFill>
                  <a:srgbClr val="002060"/>
                </a:solidFill>
              </a:rPr>
              <a:t>尽量将一阶逻辑的内定理证明归结为命题演算自然推理系统中的内定理证明</a:t>
            </a:r>
          </a:p>
        </p:txBody>
      </p:sp>
    </p:spTree>
    <p:extLst>
      <p:ext uri="{BB962C8B-B14F-4D97-AF65-F5344CB8AC3E}">
        <p14:creationId xmlns:p14="http://schemas.microsoft.com/office/powerpoint/2010/main" val="212023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一阶逻辑自然推理系统概述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一阶逻辑公式的符号集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AA4A3A6-BA42-42A7-A452-C53A4A333AE5}"/>
                  </a:ext>
                </a:extLst>
              </p:cNvPr>
              <p:cNvSpPr txBox="1"/>
              <p:nvPr/>
            </p:nvSpPr>
            <p:spPr>
              <a:xfrm>
                <a:off x="838508" y="1118722"/>
                <a:ext cx="3017875" cy="1742785"/>
              </a:xfrm>
              <a:prstGeom prst="rect">
                <a:avLst/>
              </a:prstGeom>
              <a:solidFill>
                <a:schemeClr val="accent2">
                  <a:lumMod val="20000"/>
                  <a:lumOff val="80000"/>
                  <a:alpha val="50000"/>
                </a:schemeClr>
              </a:solidFill>
            </p:spPr>
            <p:txBody>
              <a:bodyPr wrap="square" rtlCol="0">
                <a:spAutoFit/>
              </a:bodyPr>
              <a:lstStyle/>
              <a:p>
                <a:pPr marL="285750" indent="-285750">
                  <a:lnSpc>
                    <a:spcPts val="2400"/>
                  </a:lnSpc>
                  <a:spcBef>
                    <a:spcPts val="600"/>
                  </a:spcBef>
                  <a:spcAft>
                    <a:spcPts val="600"/>
                  </a:spcAft>
                  <a:buFont typeface="Arial" panose="020B0604020202020204" pitchFamily="34" charset="0"/>
                  <a:buChar char="•"/>
                </a:pPr>
                <a:r>
                  <a:rPr lang="zh-CN" altLang="en-US" b="1">
                    <a:solidFill>
                      <a:srgbClr val="002060"/>
                    </a:solidFill>
                  </a:rPr>
                  <a:t>非逻辑符号</a:t>
                </a:r>
                <a:endParaRPr lang="en-US" altLang="zh-CN" b="1">
                  <a:solidFill>
                    <a:srgbClr val="002060"/>
                  </a:solidFill>
                </a:endParaRPr>
              </a:p>
              <a:p>
                <a:pPr marL="742950" lvl="1"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常量符号集：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𝒂</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𝒃</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𝒄</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oMath>
                </a14:m>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函数符号集：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𝒇</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𝒈</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𝒉</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oMath>
                </a14:m>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谓词符号集：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𝑭</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𝑮</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𝑯</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oMath>
                </a14:m>
                <a:endParaRPr lang="en-US" altLang="zh-CN" sz="16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4AA4A3A6-BA42-42A7-A452-C53A4A333AE5}"/>
                  </a:ext>
                </a:extLst>
              </p:cNvPr>
              <p:cNvSpPr txBox="1">
                <a:spLocks noRot="1" noChangeAspect="1" noMove="1" noResize="1" noEditPoints="1" noAdjustHandles="1" noChangeArrowheads="1" noChangeShapeType="1" noTextEdit="1"/>
              </p:cNvSpPr>
              <p:nvPr/>
            </p:nvSpPr>
            <p:spPr>
              <a:xfrm>
                <a:off x="838508" y="1118722"/>
                <a:ext cx="3017875" cy="1742785"/>
              </a:xfrm>
              <a:prstGeom prst="rect">
                <a:avLst/>
              </a:prstGeom>
              <a:blipFill>
                <a:blip r:embed="rId2"/>
                <a:stretch>
                  <a:fillRect l="-1414" t="-1053" b="-4211"/>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F1CBE37A-28B5-4C5E-B766-B53AD807CF21}"/>
              </a:ext>
            </a:extLst>
          </p:cNvPr>
          <p:cNvSpPr txBox="1"/>
          <p:nvPr/>
        </p:nvSpPr>
        <p:spPr>
          <a:xfrm>
            <a:off x="838508" y="3386343"/>
            <a:ext cx="3748087" cy="738664"/>
          </a:xfrm>
          <a:prstGeom prst="rect">
            <a:avLst/>
          </a:prstGeom>
          <a:solidFill>
            <a:schemeClr val="accent4">
              <a:lumMod val="20000"/>
              <a:lumOff val="8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sz="1600" b="1">
                <a:solidFill>
                  <a:schemeClr val="accent2">
                    <a:lumMod val="50000"/>
                  </a:schemeClr>
                </a:solidFill>
              </a:rPr>
              <a:t>非逻辑符号来自应用领域</a:t>
            </a:r>
            <a:endParaRPr lang="en-US" altLang="zh-CN" sz="1600"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sz="1600" b="1">
                <a:solidFill>
                  <a:schemeClr val="accent2">
                    <a:lumMod val="50000"/>
                  </a:schemeClr>
                </a:solidFill>
              </a:rPr>
              <a:t>通常假定所有非逻辑符号构成可数集</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765875C-2B46-4324-ABA0-A7C9B9482A10}"/>
                  </a:ext>
                </a:extLst>
              </p:cNvPr>
              <p:cNvSpPr txBox="1"/>
              <p:nvPr/>
            </p:nvSpPr>
            <p:spPr>
              <a:xfrm>
                <a:off x="4847290" y="1118722"/>
                <a:ext cx="3605940" cy="2204450"/>
              </a:xfrm>
              <a:prstGeom prst="rect">
                <a:avLst/>
              </a:prstGeom>
              <a:solidFill>
                <a:schemeClr val="accent2">
                  <a:lumMod val="20000"/>
                  <a:lumOff val="80000"/>
                  <a:alpha val="50000"/>
                </a:schemeClr>
              </a:solidFill>
            </p:spPr>
            <p:txBody>
              <a:bodyPr wrap="square" rtlCol="0">
                <a:spAutoFit/>
              </a:bodyPr>
              <a:lstStyle/>
              <a:p>
                <a:pPr marL="285750" indent="-285750">
                  <a:lnSpc>
                    <a:spcPts val="2400"/>
                  </a:lnSpc>
                  <a:spcBef>
                    <a:spcPts val="600"/>
                  </a:spcBef>
                  <a:spcAft>
                    <a:spcPts val="600"/>
                  </a:spcAft>
                  <a:buFont typeface="Arial" panose="020B0604020202020204" pitchFamily="34" charset="0"/>
                  <a:buChar char="•"/>
                </a:pPr>
                <a:r>
                  <a:rPr lang="zh-CN" altLang="en-US" b="1">
                    <a:solidFill>
                      <a:srgbClr val="002060"/>
                    </a:solidFill>
                  </a:rPr>
                  <a:t>逻辑符号</a:t>
                </a:r>
                <a:endParaRPr lang="en-US" altLang="zh-CN" b="1">
                  <a:solidFill>
                    <a:srgbClr val="002060"/>
                  </a:solidFill>
                </a:endParaRPr>
              </a:p>
              <a:p>
                <a:pPr marL="742950" lvl="1"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个体变量集：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𝒙</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𝒚</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𝒛</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oMath>
                </a14:m>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逻辑运算符：</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oMath>
                </a14:m>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量词：</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 ∃</m:t>
                    </m:r>
                  </m:oMath>
                </a14:m>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辅助符号：逗号、左右圆括号</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0" name="文本框 9">
                <a:extLst>
                  <a:ext uri="{FF2B5EF4-FFF2-40B4-BE49-F238E27FC236}">
                    <a16:creationId xmlns:a16="http://schemas.microsoft.com/office/drawing/2014/main" id="{4765875C-2B46-4324-ABA0-A7C9B9482A10}"/>
                  </a:ext>
                </a:extLst>
              </p:cNvPr>
              <p:cNvSpPr txBox="1">
                <a:spLocks noRot="1" noChangeAspect="1" noMove="1" noResize="1" noEditPoints="1" noAdjustHandles="1" noChangeArrowheads="1" noChangeShapeType="1" noTextEdit="1"/>
              </p:cNvSpPr>
              <p:nvPr/>
            </p:nvSpPr>
            <p:spPr>
              <a:xfrm>
                <a:off x="4847290" y="1118722"/>
                <a:ext cx="3605940" cy="2204450"/>
              </a:xfrm>
              <a:prstGeom prst="rect">
                <a:avLst/>
              </a:prstGeom>
              <a:blipFill>
                <a:blip r:embed="rId3"/>
                <a:stretch>
                  <a:fillRect l="-1014" t="-831" r="-507" b="-304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18DBCFD5-B556-494B-A51A-D78DC5C8F66A}"/>
              </a:ext>
            </a:extLst>
          </p:cNvPr>
          <p:cNvSpPr txBox="1"/>
          <p:nvPr/>
        </p:nvSpPr>
        <p:spPr>
          <a:xfrm>
            <a:off x="4847290" y="3786452"/>
            <a:ext cx="3748087" cy="338554"/>
          </a:xfrm>
          <a:prstGeom prst="rect">
            <a:avLst/>
          </a:prstGeom>
          <a:solidFill>
            <a:schemeClr val="accent4">
              <a:lumMod val="20000"/>
              <a:lumOff val="8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sz="1600" b="1">
                <a:solidFill>
                  <a:schemeClr val="accent2">
                    <a:lumMod val="50000"/>
                  </a:schemeClr>
                </a:solidFill>
              </a:rPr>
              <a:t>个体变量集也是一个可数集</a:t>
            </a:r>
            <a:endParaRPr lang="en-US" altLang="zh-CN" sz="1600" b="1">
              <a:solidFill>
                <a:schemeClr val="accent2">
                  <a:lumMod val="50000"/>
                </a:schemeClr>
              </a:solidFill>
            </a:endParaRPr>
          </a:p>
        </p:txBody>
      </p:sp>
    </p:spTree>
    <p:extLst>
      <p:ext uri="{BB962C8B-B14F-4D97-AF65-F5344CB8AC3E}">
        <p14:creationId xmlns:p14="http://schemas.microsoft.com/office/powerpoint/2010/main" val="2967657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内定理证明举例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40</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3644D39-4C25-418B-B02B-1722DB436060}"/>
                  </a:ext>
                </a:extLst>
              </p:cNvPr>
              <p:cNvSpPr txBox="1"/>
              <p:nvPr/>
            </p:nvSpPr>
            <p:spPr>
              <a:xfrm>
                <a:off x="569846" y="807396"/>
                <a:ext cx="7489624" cy="370294"/>
              </a:xfrm>
              <a:prstGeom prst="rect">
                <a:avLst/>
              </a:prstGeom>
              <a:solidFill>
                <a:schemeClr val="accent5">
                  <a:lumMod val="20000"/>
                  <a:lumOff val="80000"/>
                </a:schemeClr>
              </a:solidFill>
            </p:spPr>
            <p:txBody>
              <a:bodyPr wrap="square" rtlCol="0">
                <a:spAutoFit/>
              </a:bodyPr>
              <a:lstStyle/>
              <a:p>
                <a:r>
                  <a:rPr lang="zh-CN" altLang="en-US" sz="1600" b="1">
                    <a:solidFill>
                      <a:srgbClr val="002060"/>
                    </a:solidFill>
                  </a:rPr>
                  <a:t>证明形式推出</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𝑸</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𝑸</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oMath>
                </a14:m>
                <a:endParaRPr lang="zh-CN" altLang="en-US" sz="1600" b="1">
                  <a:solidFill>
                    <a:srgbClr val="002060"/>
                  </a:solidFill>
                </a:endParaRPr>
              </a:p>
            </p:txBody>
          </p:sp>
        </mc:Choice>
        <mc:Fallback xmlns="">
          <p:sp>
            <p:nvSpPr>
              <p:cNvPr id="8" name="文本框 7">
                <a:extLst>
                  <a:ext uri="{FF2B5EF4-FFF2-40B4-BE49-F238E27FC236}">
                    <a16:creationId xmlns:a16="http://schemas.microsoft.com/office/drawing/2014/main" id="{93644D39-4C25-418B-B02B-1722DB436060}"/>
                  </a:ext>
                </a:extLst>
              </p:cNvPr>
              <p:cNvSpPr txBox="1">
                <a:spLocks noRot="1" noChangeAspect="1" noMove="1" noResize="1" noEditPoints="1" noAdjustHandles="1" noChangeArrowheads="1" noChangeShapeType="1" noTextEdit="1"/>
              </p:cNvSpPr>
              <p:nvPr/>
            </p:nvSpPr>
            <p:spPr>
              <a:xfrm>
                <a:off x="569846" y="807396"/>
                <a:ext cx="7489624" cy="370294"/>
              </a:xfrm>
              <a:prstGeom prst="rect">
                <a:avLst/>
              </a:prstGeom>
              <a:blipFill>
                <a:blip r:embed="rId2"/>
                <a:stretch>
                  <a:fillRect l="-407" b="-18033"/>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F14F8622-C7DD-46A9-A99F-8EA67961BA80}"/>
              </a:ext>
            </a:extLst>
          </p:cNvPr>
          <p:cNvGrpSpPr/>
          <p:nvPr/>
        </p:nvGrpSpPr>
        <p:grpSpPr>
          <a:xfrm>
            <a:off x="2149065" y="1402520"/>
            <a:ext cx="1979293" cy="1325642"/>
            <a:chOff x="854993" y="2394544"/>
            <a:chExt cx="2639058" cy="1767523"/>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45DEFB3-3147-4149-8312-3C00FC47CC19}"/>
                    </a:ext>
                  </a:extLst>
                </p:cNvPr>
                <p:cNvSpPr txBox="1"/>
                <p:nvPr/>
              </p:nvSpPr>
              <p:spPr>
                <a:xfrm>
                  <a:off x="1066417" y="2394544"/>
                  <a:ext cx="2216215" cy="47047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𝒙</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𝑯</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𝒙</m:t>
                                </m:r>
                              </m:e>
                            </m:d>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𝑸</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𝒙</m:t>
                                </m:r>
                              </m:e>
                            </m:d>
                          </m:e>
                        </m:d>
                      </m:oMath>
                    </m:oMathPara>
                  </a14:m>
                  <a:endParaRPr lang="zh-CN" altLang="en-US" sz="1013"/>
                </a:p>
              </p:txBody>
            </p:sp>
          </mc:Choice>
          <mc:Fallback xmlns="">
            <p:sp>
              <p:nvSpPr>
                <p:cNvPr id="40" name="文本框 39">
                  <a:extLst>
                    <a:ext uri="{FF2B5EF4-FFF2-40B4-BE49-F238E27FC236}">
                      <a16:creationId xmlns:a16="http://schemas.microsoft.com/office/drawing/2014/main" id="{9D4B83EE-629B-47A3-BBD4-B03B45D9A1E9}"/>
                    </a:ext>
                  </a:extLst>
                </p:cNvPr>
                <p:cNvSpPr txBox="1">
                  <a:spLocks noRot="1" noChangeAspect="1" noMove="1" noResize="1" noEditPoints="1" noAdjustHandles="1" noChangeArrowheads="1" noChangeShapeType="1" noTextEdit="1"/>
                </p:cNvSpPr>
                <p:nvPr/>
              </p:nvSpPr>
              <p:spPr>
                <a:xfrm>
                  <a:off x="1066417" y="2394544"/>
                  <a:ext cx="2216215" cy="470472"/>
                </a:xfrm>
                <a:prstGeom prst="rect">
                  <a:avLst/>
                </a:prstGeom>
                <a:blipFill>
                  <a:blip r:embed="rId4"/>
                  <a:stretch>
                    <a:fillRect b="-1724"/>
                  </a:stretch>
                </a:blipFill>
              </p:spPr>
              <p:txBody>
                <a:bodyPr/>
                <a:lstStyle/>
                <a:p>
                  <a:r>
                    <a:rPr lang="zh-CN" altLang="en-US">
                      <a:noFill/>
                    </a:rPr>
                    <a:t> </a:t>
                  </a:r>
                </a:p>
              </p:txBody>
            </p:sp>
          </mc:Fallback>
        </mc:AlternateContent>
        <p:sp>
          <p:nvSpPr>
            <p:cNvPr id="17" name="箭头: 上 16">
              <a:extLst>
                <a:ext uri="{FF2B5EF4-FFF2-40B4-BE49-F238E27FC236}">
                  <a16:creationId xmlns:a16="http://schemas.microsoft.com/office/drawing/2014/main" id="{D71D62A4-D103-4EC1-9A64-0C82AE200682}"/>
                </a:ext>
              </a:extLst>
            </p:cNvPr>
            <p:cNvSpPr/>
            <p:nvPr/>
          </p:nvSpPr>
          <p:spPr>
            <a:xfrm>
              <a:off x="2138342" y="2834279"/>
              <a:ext cx="72363" cy="95845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8" name="组合 17">
              <a:extLst>
                <a:ext uri="{FF2B5EF4-FFF2-40B4-BE49-F238E27FC236}">
                  <a16:creationId xmlns:a16="http://schemas.microsoft.com/office/drawing/2014/main" id="{1E3B98F5-EE25-429B-AE94-B404DC87FEE2}"/>
                </a:ext>
              </a:extLst>
            </p:cNvPr>
            <p:cNvGrpSpPr/>
            <p:nvPr/>
          </p:nvGrpSpPr>
          <p:grpSpPr>
            <a:xfrm>
              <a:off x="1092373" y="3792735"/>
              <a:ext cx="2164300" cy="369332"/>
              <a:chOff x="1092373" y="3792735"/>
              <a:chExt cx="2164300" cy="369332"/>
            </a:xfrm>
          </p:grpSpPr>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7B39F1A-68E4-4E7C-B75D-179748CA7F0E}"/>
                      </a:ext>
                    </a:extLst>
                  </p:cNvPr>
                  <p:cNvSpPr txBox="1"/>
                  <p:nvPr/>
                </p:nvSpPr>
                <p:spPr>
                  <a:xfrm>
                    <a:off x="1092373" y="3792735"/>
                    <a:ext cx="2164300" cy="369332"/>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rgbClr val="C00000"/>
                              </a:solidFill>
                              <a:latin typeface="Cambria Math" panose="02040503050406030204" pitchFamily="18" charset="0"/>
                            </a:rPr>
                            <m:t>𝑯</m:t>
                          </m:r>
                          <m:d>
                            <m:dPr>
                              <m:ctrlPr>
                                <a:rPr lang="en-US" altLang="zh-CN" sz="1200" b="1" i="1">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𝑸</m:t>
                          </m:r>
                          <m:d>
                            <m:dPr>
                              <m:ctrlPr>
                                <a:rPr lang="en-US" altLang="zh-CN" sz="1200" b="1" i="1">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e>
                          </m:d>
                        </m:oMath>
                      </m:oMathPara>
                    </a14:m>
                    <a:endParaRPr lang="zh-CN" altLang="en-US" sz="1200" b="1">
                      <a:solidFill>
                        <a:srgbClr val="C00000"/>
                      </a:solidFill>
                    </a:endParaRPr>
                  </a:p>
                </p:txBody>
              </p:sp>
            </mc:Choice>
            <mc:Fallback xmlns="">
              <p:sp>
                <p:nvSpPr>
                  <p:cNvPr id="20" name="文本框 19">
                    <a:extLst>
                      <a:ext uri="{FF2B5EF4-FFF2-40B4-BE49-F238E27FC236}">
                        <a16:creationId xmlns:a16="http://schemas.microsoft.com/office/drawing/2014/main" id="{B7B39F1A-68E4-4E7C-B75D-179748CA7F0E}"/>
                      </a:ext>
                    </a:extLst>
                  </p:cNvPr>
                  <p:cNvSpPr txBox="1">
                    <a:spLocks noRot="1" noChangeAspect="1" noMove="1" noResize="1" noEditPoints="1" noAdjustHandles="1" noChangeArrowheads="1" noChangeShapeType="1" noTextEdit="1"/>
                  </p:cNvSpPr>
                  <p:nvPr/>
                </p:nvSpPr>
                <p:spPr>
                  <a:xfrm>
                    <a:off x="1092373" y="3792735"/>
                    <a:ext cx="2164300" cy="369332"/>
                  </a:xfrm>
                  <a:prstGeom prst="rect">
                    <a:avLst/>
                  </a:prstGeom>
                  <a:blipFill>
                    <a:blip r:embed="rId5"/>
                    <a:stretch>
                      <a:fillRect/>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127870D8-D325-44B3-9A76-0C1929C4214C}"/>
                  </a:ext>
                </a:extLst>
              </p:cNvPr>
              <p:cNvCxnSpPr/>
              <p:nvPr/>
            </p:nvCxnSpPr>
            <p:spPr>
              <a:xfrm>
                <a:off x="1348932" y="4100944"/>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6992603-F674-47A4-8C32-3406281BC98C}"/>
                    </a:ext>
                  </a:extLst>
                </p:cNvPr>
                <p:cNvSpPr txBox="1"/>
                <p:nvPr/>
              </p:nvSpPr>
              <p:spPr>
                <a:xfrm>
                  <a:off x="854993" y="3171395"/>
                  <a:ext cx="2639058" cy="369332"/>
                </a:xfrm>
                <a:prstGeom prst="rect">
                  <a:avLst/>
                </a:prstGeom>
                <a:solidFill>
                  <a:schemeClr val="accent4">
                    <a:lumMod val="20000"/>
                    <a:lumOff val="80000"/>
                  </a:schemeClr>
                </a:solidFill>
              </p:spPr>
              <p:txBody>
                <a:bodyPr wrap="square" lIns="0" rIns="0" rtlCol="0">
                  <a:spAutoFit/>
                </a:bodyPr>
                <a:lstStyle/>
                <a:p>
                  <a:r>
                    <a:rPr lang="zh-CN" altLang="en-US" sz="1200" b="1">
                      <a:solidFill>
                        <a:srgbClr val="002060"/>
                      </a:solidFill>
                    </a:rPr>
                    <a:t>用</a:t>
                  </a:r>
                  <a:r>
                    <a:rPr lang="zh-CN" altLang="en-US" sz="1200" b="1" u="sng">
                      <a:solidFill>
                        <a:srgbClr val="002060"/>
                      </a:solidFill>
                    </a:rPr>
                    <a:t> </a:t>
                  </a:r>
                  <a:r>
                    <a:rPr lang="zh-CN" altLang="en-US" sz="1200" b="1" u="sng">
                      <a:solidFill>
                        <a:srgbClr val="C00000"/>
                      </a:solidFill>
                    </a:rPr>
                    <a:t>存在量词引入</a:t>
                  </a:r>
                  <a:r>
                    <a:rPr lang="en-US" altLang="zh-CN" sz="1200" b="1" u="sng">
                      <a:solidFill>
                        <a:srgbClr val="002060"/>
                      </a:solidFill>
                    </a:rPr>
                    <a:t> </a:t>
                  </a:r>
                  <a:r>
                    <a:rPr lang="zh-CN" altLang="en-US" sz="1200" b="1">
                      <a:solidFill>
                        <a:srgbClr val="002060"/>
                      </a:solidFill>
                    </a:rPr>
                    <a:t>规则引入</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endParaRPr lang="zh-CN" altLang="en-US" sz="1200" b="1">
                    <a:solidFill>
                      <a:srgbClr val="002060"/>
                    </a:solidFill>
                  </a:endParaRPr>
                </a:p>
              </p:txBody>
            </p:sp>
          </mc:Choice>
          <mc:Fallback xmlns="">
            <p:sp>
              <p:nvSpPr>
                <p:cNvPr id="19" name="文本框 18">
                  <a:extLst>
                    <a:ext uri="{FF2B5EF4-FFF2-40B4-BE49-F238E27FC236}">
                      <a16:creationId xmlns:a16="http://schemas.microsoft.com/office/drawing/2014/main" id="{C6992603-F674-47A4-8C32-3406281BC98C}"/>
                    </a:ext>
                  </a:extLst>
                </p:cNvPr>
                <p:cNvSpPr txBox="1">
                  <a:spLocks noRot="1" noChangeAspect="1" noMove="1" noResize="1" noEditPoints="1" noAdjustHandles="1" noChangeArrowheads="1" noChangeShapeType="1" noTextEdit="1"/>
                </p:cNvSpPr>
                <p:nvPr/>
              </p:nvSpPr>
              <p:spPr>
                <a:xfrm>
                  <a:off x="854993" y="3171395"/>
                  <a:ext cx="2639058" cy="369332"/>
                </a:xfrm>
                <a:prstGeom prst="rect">
                  <a:avLst/>
                </a:prstGeom>
                <a:blipFill>
                  <a:blip r:embed="rId6"/>
                  <a:stretch>
                    <a:fillRect l="-4938" t="-2222" b="-17778"/>
                  </a:stretch>
                </a:blipFill>
              </p:spPr>
              <p:txBody>
                <a:bodyPr/>
                <a:lstStyle/>
                <a:p>
                  <a:r>
                    <a:rPr lang="zh-CN" altLang="en-US">
                      <a:noFill/>
                    </a:rPr>
                    <a:t> </a:t>
                  </a:r>
                </a:p>
              </p:txBody>
            </p:sp>
          </mc:Fallback>
        </mc:AlternateContent>
      </p:grpSp>
      <p:grpSp>
        <p:nvGrpSpPr>
          <p:cNvPr id="22" name="组合 21">
            <a:extLst>
              <a:ext uri="{FF2B5EF4-FFF2-40B4-BE49-F238E27FC236}">
                <a16:creationId xmlns:a16="http://schemas.microsoft.com/office/drawing/2014/main" id="{CCBA5B5B-85E9-45BB-80AE-D9E14AB1E4AC}"/>
              </a:ext>
            </a:extLst>
          </p:cNvPr>
          <p:cNvGrpSpPr/>
          <p:nvPr/>
        </p:nvGrpSpPr>
        <p:grpSpPr>
          <a:xfrm>
            <a:off x="2149066" y="3057550"/>
            <a:ext cx="1940886" cy="1319886"/>
            <a:chOff x="3838661" y="2402219"/>
            <a:chExt cx="2587849" cy="1759848"/>
          </a:xfrm>
        </p:grpSpPr>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FD1F452-A1FA-4078-A534-ACAFECF4F9B6}"/>
                    </a:ext>
                  </a:extLst>
                </p:cNvPr>
                <p:cNvSpPr txBox="1"/>
                <p:nvPr/>
              </p:nvSpPr>
              <p:spPr>
                <a:xfrm>
                  <a:off x="4053018" y="2402219"/>
                  <a:ext cx="2216215" cy="47047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𝒙</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𝑭</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𝒙</m:t>
                                </m:r>
                              </m:e>
                            </m:d>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𝑸</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𝒙</m:t>
                                </m:r>
                              </m:e>
                            </m:d>
                          </m:e>
                        </m:d>
                      </m:oMath>
                    </m:oMathPara>
                  </a14:m>
                  <a:endParaRPr lang="zh-CN" altLang="en-US" sz="1013"/>
                </a:p>
              </p:txBody>
            </p:sp>
          </mc:Choice>
          <mc:Fallback xmlns="">
            <p:sp>
              <p:nvSpPr>
                <p:cNvPr id="34" name="文本框 33">
                  <a:extLst>
                    <a:ext uri="{FF2B5EF4-FFF2-40B4-BE49-F238E27FC236}">
                      <a16:creationId xmlns:a16="http://schemas.microsoft.com/office/drawing/2014/main" id="{E463EA13-C123-4E4F-8B28-7E1E69E34740}"/>
                    </a:ext>
                  </a:extLst>
                </p:cNvPr>
                <p:cNvSpPr txBox="1">
                  <a:spLocks noRot="1" noChangeAspect="1" noMove="1" noResize="1" noEditPoints="1" noAdjustHandles="1" noChangeArrowheads="1" noChangeShapeType="1" noTextEdit="1"/>
                </p:cNvSpPr>
                <p:nvPr/>
              </p:nvSpPr>
              <p:spPr>
                <a:xfrm>
                  <a:off x="4053018" y="2402219"/>
                  <a:ext cx="2216215" cy="470472"/>
                </a:xfrm>
                <a:prstGeom prst="rect">
                  <a:avLst/>
                </a:prstGeom>
                <a:blipFill>
                  <a:blip r:embed="rId7"/>
                  <a:stretch>
                    <a:fillRect b="-3448"/>
                  </a:stretch>
                </a:blipFill>
              </p:spPr>
              <p:txBody>
                <a:bodyPr/>
                <a:lstStyle/>
                <a:p>
                  <a:r>
                    <a:rPr lang="zh-CN" altLang="en-US">
                      <a:noFill/>
                    </a:rPr>
                    <a:t> </a:t>
                  </a:r>
                </a:p>
              </p:txBody>
            </p:sp>
          </mc:Fallback>
        </mc:AlternateContent>
        <p:sp>
          <p:nvSpPr>
            <p:cNvPr id="24" name="箭头: 上 23">
              <a:extLst>
                <a:ext uri="{FF2B5EF4-FFF2-40B4-BE49-F238E27FC236}">
                  <a16:creationId xmlns:a16="http://schemas.microsoft.com/office/drawing/2014/main" id="{4BA46DC3-ED2D-426C-8D5D-0B3DD9897532}"/>
                </a:ext>
              </a:extLst>
            </p:cNvPr>
            <p:cNvSpPr/>
            <p:nvPr/>
          </p:nvSpPr>
          <p:spPr>
            <a:xfrm rot="10800000">
              <a:off x="5124942" y="2875505"/>
              <a:ext cx="72362" cy="9172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25" name="组合 24">
              <a:extLst>
                <a:ext uri="{FF2B5EF4-FFF2-40B4-BE49-F238E27FC236}">
                  <a16:creationId xmlns:a16="http://schemas.microsoft.com/office/drawing/2014/main" id="{EB4D3845-8FDA-485B-9CD2-AFAC004E38DE}"/>
                </a:ext>
              </a:extLst>
            </p:cNvPr>
            <p:cNvGrpSpPr/>
            <p:nvPr/>
          </p:nvGrpSpPr>
          <p:grpSpPr>
            <a:xfrm>
              <a:off x="4053017" y="3792735"/>
              <a:ext cx="2164300" cy="369332"/>
              <a:chOff x="4078974" y="3536298"/>
              <a:chExt cx="2164300" cy="369332"/>
            </a:xfrm>
          </p:grpSpPr>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2820BA5E-339E-4E4A-8FD1-8A80BED74320}"/>
                      </a:ext>
                    </a:extLst>
                  </p:cNvPr>
                  <p:cNvSpPr txBox="1"/>
                  <p:nvPr/>
                </p:nvSpPr>
                <p:spPr>
                  <a:xfrm>
                    <a:off x="4078974" y="3536298"/>
                    <a:ext cx="2164300" cy="369332"/>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rgbClr val="C00000"/>
                              </a:solidFill>
                              <a:latin typeface="Cambria Math" panose="02040503050406030204" pitchFamily="18" charset="0"/>
                            </a:rPr>
                            <m:t>𝑭</m:t>
                          </m:r>
                          <m:d>
                            <m:dPr>
                              <m:ctrlPr>
                                <a:rPr lang="en-US" altLang="zh-CN" sz="1200" b="1" i="1">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𝑸</m:t>
                          </m:r>
                          <m:d>
                            <m:dPr>
                              <m:ctrlPr>
                                <a:rPr lang="en-US" altLang="zh-CN" sz="1200" b="1" i="1">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e>
                          </m:d>
                        </m:oMath>
                      </m:oMathPara>
                    </a14:m>
                    <a:endParaRPr lang="zh-CN" altLang="en-US" sz="1200" b="1">
                      <a:solidFill>
                        <a:srgbClr val="C00000"/>
                      </a:solidFill>
                    </a:endParaRPr>
                  </a:p>
                </p:txBody>
              </p:sp>
            </mc:Choice>
            <mc:Fallback xmlns="">
              <p:sp>
                <p:nvSpPr>
                  <p:cNvPr id="27" name="文本框 26">
                    <a:extLst>
                      <a:ext uri="{FF2B5EF4-FFF2-40B4-BE49-F238E27FC236}">
                        <a16:creationId xmlns:a16="http://schemas.microsoft.com/office/drawing/2014/main" id="{2820BA5E-339E-4E4A-8FD1-8A80BED74320}"/>
                      </a:ext>
                    </a:extLst>
                  </p:cNvPr>
                  <p:cNvSpPr txBox="1">
                    <a:spLocks noRot="1" noChangeAspect="1" noMove="1" noResize="1" noEditPoints="1" noAdjustHandles="1" noChangeArrowheads="1" noChangeShapeType="1" noTextEdit="1"/>
                  </p:cNvSpPr>
                  <p:nvPr/>
                </p:nvSpPr>
                <p:spPr>
                  <a:xfrm>
                    <a:off x="4078974" y="3536298"/>
                    <a:ext cx="2164300" cy="369332"/>
                  </a:xfrm>
                  <a:prstGeom prst="rect">
                    <a:avLst/>
                  </a:prstGeom>
                  <a:blipFill>
                    <a:blip r:embed="rId8"/>
                    <a:stretch>
                      <a:fillRect/>
                    </a:stretch>
                  </a:blipFill>
                </p:spPr>
                <p:txBody>
                  <a:bodyPr/>
                  <a:lstStyle/>
                  <a:p>
                    <a:r>
                      <a:rPr lang="zh-CN" altLang="en-US">
                        <a:noFill/>
                      </a:rPr>
                      <a:t> </a:t>
                    </a:r>
                  </a:p>
                </p:txBody>
              </p:sp>
            </mc:Fallback>
          </mc:AlternateContent>
          <p:cxnSp>
            <p:nvCxnSpPr>
              <p:cNvPr id="28" name="直接连接符 27">
                <a:extLst>
                  <a:ext uri="{FF2B5EF4-FFF2-40B4-BE49-F238E27FC236}">
                    <a16:creationId xmlns:a16="http://schemas.microsoft.com/office/drawing/2014/main" id="{37A9B1B3-732B-4A97-B56C-3EDE9F284CAB}"/>
                  </a:ext>
                </a:extLst>
              </p:cNvPr>
              <p:cNvCxnSpPr/>
              <p:nvPr/>
            </p:nvCxnSpPr>
            <p:spPr>
              <a:xfrm>
                <a:off x="4322019" y="3858640"/>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2EDAC6B-B5F7-4E1C-B2D1-BE05DAACEE2C}"/>
                    </a:ext>
                  </a:extLst>
                </p:cNvPr>
                <p:cNvSpPr txBox="1"/>
                <p:nvPr/>
              </p:nvSpPr>
              <p:spPr>
                <a:xfrm>
                  <a:off x="3838661" y="3139612"/>
                  <a:ext cx="2587849" cy="369332"/>
                </a:xfrm>
                <a:prstGeom prst="rect">
                  <a:avLst/>
                </a:prstGeom>
                <a:solidFill>
                  <a:schemeClr val="accent4">
                    <a:lumMod val="20000"/>
                    <a:lumOff val="80000"/>
                  </a:schemeClr>
                </a:solidFill>
              </p:spPr>
              <p:txBody>
                <a:bodyPr wrap="square" lIns="0" rIns="0" rtlCol="0">
                  <a:spAutoFit/>
                </a:bodyPr>
                <a:lstStyle/>
                <a:p>
                  <a:r>
                    <a:rPr lang="zh-CN" altLang="en-US" sz="1200" b="1">
                      <a:solidFill>
                        <a:srgbClr val="002060"/>
                      </a:solidFill>
                    </a:rPr>
                    <a:t>用</a:t>
                  </a:r>
                  <a:r>
                    <a:rPr lang="zh-CN" altLang="en-US" sz="1200" b="1" u="sng">
                      <a:solidFill>
                        <a:srgbClr val="002060"/>
                      </a:solidFill>
                    </a:rPr>
                    <a:t> </a:t>
                  </a:r>
                  <a:r>
                    <a:rPr lang="zh-CN" altLang="en-US" sz="1200" b="1" u="sng">
                      <a:solidFill>
                        <a:srgbClr val="C00000"/>
                      </a:solidFill>
                    </a:rPr>
                    <a:t>存在量词消除</a:t>
                  </a:r>
                  <a:r>
                    <a:rPr lang="en-US" altLang="zh-CN" sz="1200" b="1" u="sng">
                      <a:solidFill>
                        <a:srgbClr val="002060"/>
                      </a:solidFill>
                    </a:rPr>
                    <a:t> </a:t>
                  </a:r>
                  <a:r>
                    <a:rPr lang="zh-CN" altLang="en-US" sz="1200" b="1">
                      <a:solidFill>
                        <a:srgbClr val="002060"/>
                      </a:solidFill>
                    </a:rPr>
                    <a:t>规则消除</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endParaRPr lang="zh-CN" altLang="en-US" sz="1200" b="1">
                    <a:solidFill>
                      <a:srgbClr val="002060"/>
                    </a:solidFill>
                  </a:endParaRPr>
                </a:p>
              </p:txBody>
            </p:sp>
          </mc:Choice>
          <mc:Fallback xmlns="">
            <p:sp>
              <p:nvSpPr>
                <p:cNvPr id="26" name="文本框 25">
                  <a:extLst>
                    <a:ext uri="{FF2B5EF4-FFF2-40B4-BE49-F238E27FC236}">
                      <a16:creationId xmlns:a16="http://schemas.microsoft.com/office/drawing/2014/main" id="{02EDAC6B-B5F7-4E1C-B2D1-BE05DAACEE2C}"/>
                    </a:ext>
                  </a:extLst>
                </p:cNvPr>
                <p:cNvSpPr txBox="1">
                  <a:spLocks noRot="1" noChangeAspect="1" noMove="1" noResize="1" noEditPoints="1" noAdjustHandles="1" noChangeArrowheads="1" noChangeShapeType="1" noTextEdit="1"/>
                </p:cNvSpPr>
                <p:nvPr/>
              </p:nvSpPr>
              <p:spPr>
                <a:xfrm>
                  <a:off x="3838661" y="3139612"/>
                  <a:ext cx="2587849" cy="369332"/>
                </a:xfrm>
                <a:prstGeom prst="rect">
                  <a:avLst/>
                </a:prstGeom>
                <a:blipFill>
                  <a:blip r:embed="rId9"/>
                  <a:stretch>
                    <a:fillRect l="-5031" r="-943" b="-15217"/>
                  </a:stretch>
                </a:blipFill>
              </p:spPr>
              <p:txBody>
                <a:bodyPr/>
                <a:lstStyle/>
                <a:p>
                  <a:r>
                    <a:rPr lang="zh-CN" altLang="en-US">
                      <a:noFill/>
                    </a:rPr>
                    <a:t> </a:t>
                  </a:r>
                </a:p>
              </p:txBody>
            </p:sp>
          </mc:Fallback>
        </mc:AlternateContent>
      </p:grpSp>
      <p:grpSp>
        <p:nvGrpSpPr>
          <p:cNvPr id="29" name="组合 28">
            <a:extLst>
              <a:ext uri="{FF2B5EF4-FFF2-40B4-BE49-F238E27FC236}">
                <a16:creationId xmlns:a16="http://schemas.microsoft.com/office/drawing/2014/main" id="{0CF7FC64-0064-4315-B1D8-2D36600D8334}"/>
              </a:ext>
            </a:extLst>
          </p:cNvPr>
          <p:cNvGrpSpPr/>
          <p:nvPr/>
        </p:nvGrpSpPr>
        <p:grpSpPr>
          <a:xfrm>
            <a:off x="4670395" y="3057550"/>
            <a:ext cx="2269556" cy="1302194"/>
            <a:chOff x="7525707" y="2426819"/>
            <a:chExt cx="3026074" cy="1736258"/>
          </a:xfrm>
        </p:grpSpPr>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16BD35A0-BD06-448C-B178-74C5AFD1D706}"/>
                    </a:ext>
                  </a:extLst>
                </p:cNvPr>
                <p:cNvSpPr txBox="1"/>
                <p:nvPr/>
              </p:nvSpPr>
              <p:spPr>
                <a:xfrm>
                  <a:off x="7525708" y="2426819"/>
                  <a:ext cx="3026073" cy="47047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𝒙</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𝑭</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𝒙</m:t>
                                </m:r>
                              </m:e>
                            </m:d>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𝑮</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𝒙</m:t>
                                </m:r>
                              </m:e>
                            </m:d>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𝑯</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𝒙</m:t>
                                </m:r>
                              </m:e>
                            </m:d>
                          </m:e>
                        </m:d>
                      </m:oMath>
                    </m:oMathPara>
                  </a14:m>
                  <a:endParaRPr lang="zh-CN" altLang="en-US" sz="1013"/>
                </a:p>
              </p:txBody>
            </p:sp>
          </mc:Choice>
          <mc:Fallback xmlns="">
            <p:sp>
              <p:nvSpPr>
                <p:cNvPr id="28" name="文本框 27">
                  <a:extLst>
                    <a:ext uri="{FF2B5EF4-FFF2-40B4-BE49-F238E27FC236}">
                      <a16:creationId xmlns:a16="http://schemas.microsoft.com/office/drawing/2014/main" id="{032F1439-8A7F-4ABE-953A-CD5DCC272743}"/>
                    </a:ext>
                  </a:extLst>
                </p:cNvPr>
                <p:cNvSpPr txBox="1">
                  <a:spLocks noRot="1" noChangeAspect="1" noMove="1" noResize="1" noEditPoints="1" noAdjustHandles="1" noChangeArrowheads="1" noChangeShapeType="1" noTextEdit="1"/>
                </p:cNvSpPr>
                <p:nvPr/>
              </p:nvSpPr>
              <p:spPr>
                <a:xfrm>
                  <a:off x="7525708" y="2426819"/>
                  <a:ext cx="3026073" cy="470472"/>
                </a:xfrm>
                <a:prstGeom prst="rect">
                  <a:avLst/>
                </a:prstGeom>
                <a:blipFill>
                  <a:blip r:embed="rId10"/>
                  <a:stretch>
                    <a:fillRect/>
                  </a:stretch>
                </a:blipFill>
              </p:spPr>
              <p:txBody>
                <a:bodyPr/>
                <a:lstStyle/>
                <a:p>
                  <a:r>
                    <a:rPr lang="zh-CN" altLang="en-US">
                      <a:noFill/>
                    </a:rPr>
                    <a:t> </a:t>
                  </a:r>
                </a:p>
              </p:txBody>
            </p:sp>
          </mc:Fallback>
        </mc:AlternateContent>
        <p:sp>
          <p:nvSpPr>
            <p:cNvPr id="31" name="箭头: 上 30">
              <a:extLst>
                <a:ext uri="{FF2B5EF4-FFF2-40B4-BE49-F238E27FC236}">
                  <a16:creationId xmlns:a16="http://schemas.microsoft.com/office/drawing/2014/main" id="{78AA8633-7F23-44F2-866B-1A082A030DD8}"/>
                </a:ext>
              </a:extLst>
            </p:cNvPr>
            <p:cNvSpPr/>
            <p:nvPr/>
          </p:nvSpPr>
          <p:spPr>
            <a:xfrm rot="10800000">
              <a:off x="8975932" y="2900104"/>
              <a:ext cx="89865" cy="8926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2" name="组合 31">
              <a:extLst>
                <a:ext uri="{FF2B5EF4-FFF2-40B4-BE49-F238E27FC236}">
                  <a16:creationId xmlns:a16="http://schemas.microsoft.com/office/drawing/2014/main" id="{466DC58D-9CEE-4B9A-BEC9-54FCFAB13AA2}"/>
                </a:ext>
              </a:extLst>
            </p:cNvPr>
            <p:cNvGrpSpPr/>
            <p:nvPr/>
          </p:nvGrpSpPr>
          <p:grpSpPr>
            <a:xfrm>
              <a:off x="7525707" y="3793744"/>
              <a:ext cx="3026073" cy="369333"/>
              <a:chOff x="7525707" y="3560898"/>
              <a:chExt cx="3026073" cy="369333"/>
            </a:xfrm>
          </p:grpSpPr>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873C2C60-0FF6-40FB-826E-F8EF91108A3F}"/>
                      </a:ext>
                    </a:extLst>
                  </p:cNvPr>
                  <p:cNvSpPr txBox="1"/>
                  <p:nvPr/>
                </p:nvSpPr>
                <p:spPr>
                  <a:xfrm>
                    <a:off x="7525707" y="3560898"/>
                    <a:ext cx="3026073" cy="369333"/>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rgbClr val="C00000"/>
                              </a:solidFill>
                              <a:latin typeface="Cambria Math" panose="02040503050406030204" pitchFamily="18" charset="0"/>
                            </a:rPr>
                            <m:t>𝑭</m:t>
                          </m:r>
                          <m:d>
                            <m:dPr>
                              <m:ctrlPr>
                                <a:rPr lang="en-US" altLang="zh-CN" sz="1200" b="1" i="1">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𝑮</m:t>
                          </m:r>
                          <m:d>
                            <m:dPr>
                              <m:ctrlPr>
                                <a:rPr lang="en-US" altLang="zh-CN" sz="1200" b="1" i="1">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𝑯</m:t>
                          </m:r>
                          <m:r>
                            <a:rPr lang="en-US" altLang="zh-CN" sz="1200" b="1" i="1">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𝒙</m:t>
                          </m:r>
                          <m:r>
                            <a:rPr lang="en-US" altLang="zh-CN" sz="1200" b="1" i="1">
                              <a:solidFill>
                                <a:srgbClr val="C00000"/>
                              </a:solidFill>
                              <a:latin typeface="Cambria Math" panose="02040503050406030204" pitchFamily="18" charset="0"/>
                            </a:rPr>
                            <m:t>)</m:t>
                          </m:r>
                        </m:oMath>
                      </m:oMathPara>
                    </a14:m>
                    <a:endParaRPr lang="zh-CN" altLang="en-US" sz="1200" b="1">
                      <a:solidFill>
                        <a:srgbClr val="C00000"/>
                      </a:solidFill>
                    </a:endParaRPr>
                  </a:p>
                </p:txBody>
              </p:sp>
            </mc:Choice>
            <mc:Fallback xmlns="">
              <p:sp>
                <p:nvSpPr>
                  <p:cNvPr id="34" name="文本框 33">
                    <a:extLst>
                      <a:ext uri="{FF2B5EF4-FFF2-40B4-BE49-F238E27FC236}">
                        <a16:creationId xmlns:a16="http://schemas.microsoft.com/office/drawing/2014/main" id="{873C2C60-0FF6-40FB-826E-F8EF91108A3F}"/>
                      </a:ext>
                    </a:extLst>
                  </p:cNvPr>
                  <p:cNvSpPr txBox="1">
                    <a:spLocks noRot="1" noChangeAspect="1" noMove="1" noResize="1" noEditPoints="1" noAdjustHandles="1" noChangeArrowheads="1" noChangeShapeType="1" noTextEdit="1"/>
                  </p:cNvSpPr>
                  <p:nvPr/>
                </p:nvSpPr>
                <p:spPr>
                  <a:xfrm>
                    <a:off x="7525707" y="3560898"/>
                    <a:ext cx="3026073" cy="369333"/>
                  </a:xfrm>
                  <a:prstGeom prst="rect">
                    <a:avLst/>
                  </a:prstGeom>
                  <a:blipFill>
                    <a:blip r:embed="rId11"/>
                    <a:stretch>
                      <a:fillRect b="-8889"/>
                    </a:stretch>
                  </a:blipFill>
                </p:spPr>
                <p:txBody>
                  <a:bodyPr/>
                  <a:lstStyle/>
                  <a:p>
                    <a:r>
                      <a:rPr lang="zh-CN" altLang="en-US">
                        <a:noFill/>
                      </a:rPr>
                      <a:t> </a:t>
                    </a:r>
                  </a:p>
                </p:txBody>
              </p:sp>
            </mc:Fallback>
          </mc:AlternateContent>
          <p:cxnSp>
            <p:nvCxnSpPr>
              <p:cNvPr id="35" name="直接连接符 34">
                <a:extLst>
                  <a:ext uri="{FF2B5EF4-FFF2-40B4-BE49-F238E27FC236}">
                    <a16:creationId xmlns:a16="http://schemas.microsoft.com/office/drawing/2014/main" id="{693A590D-9A29-41AB-80EE-CA75EA1E9912}"/>
                  </a:ext>
                </a:extLst>
              </p:cNvPr>
              <p:cNvCxnSpPr>
                <a:cxnSpLocks/>
              </p:cNvCxnSpPr>
              <p:nvPr/>
            </p:nvCxnSpPr>
            <p:spPr>
              <a:xfrm>
                <a:off x="7757835" y="3883240"/>
                <a:ext cx="23947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B2F8CF95-40EF-44A8-8490-348F9774C958}"/>
                    </a:ext>
                  </a:extLst>
                </p:cNvPr>
                <p:cNvSpPr txBox="1"/>
                <p:nvPr/>
              </p:nvSpPr>
              <p:spPr>
                <a:xfrm>
                  <a:off x="7685707" y="3160124"/>
                  <a:ext cx="2670314" cy="370785"/>
                </a:xfrm>
                <a:prstGeom prst="rect">
                  <a:avLst/>
                </a:prstGeom>
                <a:solidFill>
                  <a:schemeClr val="accent4">
                    <a:lumMod val="20000"/>
                    <a:lumOff val="80000"/>
                  </a:schemeClr>
                </a:solidFill>
              </p:spPr>
              <p:txBody>
                <a:bodyPr wrap="square" lIns="0" rIns="0" bIns="46800" rtlCol="0">
                  <a:spAutoFit/>
                </a:bodyPr>
                <a:lstStyle/>
                <a:p>
                  <a:r>
                    <a:rPr lang="zh-CN" altLang="en-US" sz="1200" b="1">
                      <a:solidFill>
                        <a:srgbClr val="002060"/>
                      </a:solidFill>
                    </a:rPr>
                    <a:t>用</a:t>
                  </a:r>
                  <a:r>
                    <a:rPr lang="zh-CN" altLang="en-US" sz="1200" b="1" u="sng">
                      <a:solidFill>
                        <a:srgbClr val="002060"/>
                      </a:solidFill>
                    </a:rPr>
                    <a:t> </a:t>
                  </a:r>
                  <a:r>
                    <a:rPr lang="zh-CN" altLang="en-US" sz="1200" b="1" u="sng">
                      <a:solidFill>
                        <a:srgbClr val="C00000"/>
                      </a:solidFill>
                    </a:rPr>
                    <a:t>全称量词消除</a:t>
                  </a:r>
                  <a:r>
                    <a:rPr lang="en-US" altLang="zh-CN" sz="1200" b="1" u="sng">
                      <a:solidFill>
                        <a:srgbClr val="002060"/>
                      </a:solidFill>
                    </a:rPr>
                    <a:t> </a:t>
                  </a:r>
                  <a:r>
                    <a:rPr lang="zh-CN" altLang="en-US" sz="1200" b="1">
                      <a:solidFill>
                        <a:srgbClr val="002060"/>
                      </a:solidFill>
                    </a:rPr>
                    <a:t>规则消除</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endParaRPr lang="zh-CN" altLang="en-US" sz="1200" b="1">
                    <a:solidFill>
                      <a:srgbClr val="002060"/>
                    </a:solidFill>
                  </a:endParaRPr>
                </a:p>
              </p:txBody>
            </p:sp>
          </mc:Choice>
          <mc:Fallback xmlns="">
            <p:sp>
              <p:nvSpPr>
                <p:cNvPr id="33" name="文本框 32">
                  <a:extLst>
                    <a:ext uri="{FF2B5EF4-FFF2-40B4-BE49-F238E27FC236}">
                      <a16:creationId xmlns:a16="http://schemas.microsoft.com/office/drawing/2014/main" id="{B2F8CF95-40EF-44A8-8490-348F9774C958}"/>
                    </a:ext>
                  </a:extLst>
                </p:cNvPr>
                <p:cNvSpPr txBox="1">
                  <a:spLocks noRot="1" noChangeAspect="1" noMove="1" noResize="1" noEditPoints="1" noAdjustHandles="1" noChangeArrowheads="1" noChangeShapeType="1" noTextEdit="1"/>
                </p:cNvSpPr>
                <p:nvPr/>
              </p:nvSpPr>
              <p:spPr>
                <a:xfrm>
                  <a:off x="7685707" y="3160124"/>
                  <a:ext cx="2670314" cy="370785"/>
                </a:xfrm>
                <a:prstGeom prst="rect">
                  <a:avLst/>
                </a:prstGeom>
                <a:blipFill>
                  <a:blip r:embed="rId12"/>
                  <a:stretch>
                    <a:fillRect l="-4878" t="-2222" b="-17778"/>
                  </a:stretch>
                </a:blipFill>
              </p:spPr>
              <p:txBody>
                <a:bodyPr/>
                <a:lstStyle/>
                <a:p>
                  <a:r>
                    <a:rPr lang="zh-CN" altLang="en-US">
                      <a:noFill/>
                    </a:rPr>
                    <a:t> </a:t>
                  </a:r>
                </a:p>
              </p:txBody>
            </p:sp>
          </mc:Fallback>
        </mc:AlternateContent>
      </p:grpSp>
      <p:sp>
        <p:nvSpPr>
          <p:cNvPr id="36" name="文本框 35">
            <a:extLst>
              <a:ext uri="{FF2B5EF4-FFF2-40B4-BE49-F238E27FC236}">
                <a16:creationId xmlns:a16="http://schemas.microsoft.com/office/drawing/2014/main" id="{BD01886C-C6DA-429E-8C31-16317028EED5}"/>
              </a:ext>
            </a:extLst>
          </p:cNvPr>
          <p:cNvSpPr txBox="1"/>
          <p:nvPr/>
        </p:nvSpPr>
        <p:spPr>
          <a:xfrm>
            <a:off x="799550" y="1402520"/>
            <a:ext cx="1286060" cy="523220"/>
          </a:xfrm>
          <a:prstGeom prst="rect">
            <a:avLst/>
          </a:prstGeom>
          <a:solidFill>
            <a:schemeClr val="accent2">
              <a:lumMod val="20000"/>
              <a:lumOff val="80000"/>
              <a:alpha val="50000"/>
            </a:schemeClr>
          </a:solidFill>
        </p:spPr>
        <p:txBody>
          <a:bodyPr wrap="square" rtlCol="0">
            <a:spAutoFit/>
          </a:bodyPr>
          <a:lstStyle/>
          <a:p>
            <a:r>
              <a:rPr lang="zh-CN" altLang="en-US" sz="1400" b="1">
                <a:solidFill>
                  <a:srgbClr val="002060"/>
                </a:solidFill>
                <a:latin typeface="楷体" panose="02010609060101010101" pitchFamily="49" charset="-122"/>
                <a:ea typeface="楷体" panose="02010609060101010101" pitchFamily="49" charset="-122"/>
              </a:rPr>
              <a:t>先思考结论的量词如何引入</a:t>
            </a:r>
          </a:p>
        </p:txBody>
      </p:sp>
      <p:sp>
        <p:nvSpPr>
          <p:cNvPr id="37" name="文本框 36">
            <a:extLst>
              <a:ext uri="{FF2B5EF4-FFF2-40B4-BE49-F238E27FC236}">
                <a16:creationId xmlns:a16="http://schemas.microsoft.com/office/drawing/2014/main" id="{CCDF3CA7-1286-447E-9005-9A94CA1671BB}"/>
              </a:ext>
            </a:extLst>
          </p:cNvPr>
          <p:cNvSpPr txBox="1"/>
          <p:nvPr/>
        </p:nvSpPr>
        <p:spPr>
          <a:xfrm>
            <a:off x="804868" y="3057550"/>
            <a:ext cx="1307899" cy="523220"/>
          </a:xfrm>
          <a:prstGeom prst="rect">
            <a:avLst/>
          </a:prstGeom>
          <a:solidFill>
            <a:schemeClr val="accent2">
              <a:lumMod val="20000"/>
              <a:lumOff val="80000"/>
              <a:alpha val="50000"/>
            </a:schemeClr>
          </a:solidFill>
        </p:spPr>
        <p:txBody>
          <a:bodyPr wrap="square" rtlCol="0">
            <a:spAutoFit/>
          </a:bodyPr>
          <a:lstStyle/>
          <a:p>
            <a:r>
              <a:rPr lang="zh-CN" altLang="en-US" sz="1400" b="1">
                <a:solidFill>
                  <a:srgbClr val="002060"/>
                </a:solidFill>
                <a:latin typeface="楷体" panose="02010609060101010101" pitchFamily="49" charset="-122"/>
                <a:ea typeface="楷体" panose="02010609060101010101" pitchFamily="49" charset="-122"/>
              </a:rPr>
              <a:t>再思考前提的量词如何消除</a:t>
            </a:r>
          </a:p>
        </p:txBody>
      </p:sp>
      <p:sp>
        <p:nvSpPr>
          <p:cNvPr id="38" name="矩形: 圆角 37">
            <a:extLst>
              <a:ext uri="{FF2B5EF4-FFF2-40B4-BE49-F238E27FC236}">
                <a16:creationId xmlns:a16="http://schemas.microsoft.com/office/drawing/2014/main" id="{D22C53A3-773F-4F19-A5C4-AE29C7DEB2D9}"/>
              </a:ext>
            </a:extLst>
          </p:cNvPr>
          <p:cNvSpPr/>
          <p:nvPr/>
        </p:nvSpPr>
        <p:spPr>
          <a:xfrm>
            <a:off x="718143" y="1323153"/>
            <a:ext cx="3493140" cy="1450541"/>
          </a:xfrm>
          <a:prstGeom prst="roundRect">
            <a:avLst>
              <a:gd name="adj" fmla="val 10545"/>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9" name="矩形: 圆角 38">
            <a:extLst>
              <a:ext uri="{FF2B5EF4-FFF2-40B4-BE49-F238E27FC236}">
                <a16:creationId xmlns:a16="http://schemas.microsoft.com/office/drawing/2014/main" id="{4238C36A-5319-41C4-AFBF-DA88EDC904A8}"/>
              </a:ext>
            </a:extLst>
          </p:cNvPr>
          <p:cNvSpPr/>
          <p:nvPr/>
        </p:nvSpPr>
        <p:spPr>
          <a:xfrm>
            <a:off x="718143" y="2995715"/>
            <a:ext cx="6330082" cy="1450541"/>
          </a:xfrm>
          <a:prstGeom prst="roundRect">
            <a:avLst>
              <a:gd name="adj" fmla="val 850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0" name="箭头: 右 39">
            <a:extLst>
              <a:ext uri="{FF2B5EF4-FFF2-40B4-BE49-F238E27FC236}">
                <a16:creationId xmlns:a16="http://schemas.microsoft.com/office/drawing/2014/main" id="{57D6A1CC-63B5-4EA8-A8BE-0FB35927592E}"/>
              </a:ext>
            </a:extLst>
          </p:cNvPr>
          <p:cNvSpPr/>
          <p:nvPr/>
        </p:nvSpPr>
        <p:spPr>
          <a:xfrm>
            <a:off x="4259252" y="1790458"/>
            <a:ext cx="676189" cy="2442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1" name="箭头: 上 40">
            <a:extLst>
              <a:ext uri="{FF2B5EF4-FFF2-40B4-BE49-F238E27FC236}">
                <a16:creationId xmlns:a16="http://schemas.microsoft.com/office/drawing/2014/main" id="{E7FBC4EA-E179-4EEA-88C6-DE8605054431}"/>
              </a:ext>
            </a:extLst>
          </p:cNvPr>
          <p:cNvSpPr/>
          <p:nvPr/>
        </p:nvSpPr>
        <p:spPr>
          <a:xfrm>
            <a:off x="6483303" y="2564822"/>
            <a:ext cx="197353" cy="4168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42" name="组合 41">
            <a:extLst>
              <a:ext uri="{FF2B5EF4-FFF2-40B4-BE49-F238E27FC236}">
                <a16:creationId xmlns:a16="http://schemas.microsoft.com/office/drawing/2014/main" id="{9AA887AE-9B5B-44D8-BE3C-2180C3A57600}"/>
              </a:ext>
            </a:extLst>
          </p:cNvPr>
          <p:cNvGrpSpPr/>
          <p:nvPr/>
        </p:nvGrpSpPr>
        <p:grpSpPr>
          <a:xfrm>
            <a:off x="4969445" y="1325383"/>
            <a:ext cx="3532610" cy="1225354"/>
            <a:chOff x="6012673" y="2012995"/>
            <a:chExt cx="4710147" cy="1633805"/>
          </a:xfrm>
        </p:grpSpPr>
        <p:grpSp>
          <p:nvGrpSpPr>
            <p:cNvPr id="43" name="组合 42">
              <a:extLst>
                <a:ext uri="{FF2B5EF4-FFF2-40B4-BE49-F238E27FC236}">
                  <a16:creationId xmlns:a16="http://schemas.microsoft.com/office/drawing/2014/main" id="{013EDB22-CFCE-4DF0-9EC9-B2D1D5A79A37}"/>
                </a:ext>
              </a:extLst>
            </p:cNvPr>
            <p:cNvGrpSpPr/>
            <p:nvPr/>
          </p:nvGrpSpPr>
          <p:grpSpPr>
            <a:xfrm>
              <a:off x="6091970" y="2795898"/>
              <a:ext cx="4506217" cy="834416"/>
              <a:chOff x="6716564" y="2687949"/>
              <a:chExt cx="4506217" cy="834416"/>
            </a:xfrm>
          </p:grpSpPr>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C8F0CE80-1BAD-4557-A42E-CDD4A8A0DA44}"/>
                      </a:ext>
                    </a:extLst>
                  </p:cNvPr>
                  <p:cNvSpPr txBox="1"/>
                  <p:nvPr/>
                </p:nvSpPr>
                <p:spPr>
                  <a:xfrm>
                    <a:off x="6716564" y="2687949"/>
                    <a:ext cx="4506217" cy="834416"/>
                  </a:xfrm>
                  <a:prstGeom prst="rect">
                    <a:avLst/>
                  </a:prstGeom>
                  <a:solidFill>
                    <a:schemeClr val="accent4">
                      <a:lumMod val="20000"/>
                      <a:lumOff val="80000"/>
                    </a:schemeClr>
                  </a:solidFill>
                </p:spPr>
                <p:txBody>
                  <a:bodyPr wrap="square" rtlCol="0">
                    <a:spAutoFit/>
                  </a:bodyPr>
                  <a:lstStyle/>
                  <a:p>
                    <a:pPr>
                      <a:spcBef>
                        <a:spcPts val="450"/>
                      </a:spcBef>
                      <a:spcAft>
                        <a:spcPts val="450"/>
                      </a:spcAft>
                    </a:pPr>
                    <a:r>
                      <a:rPr lang="zh-CN" altLang="en-US" sz="1200" b="1">
                        <a:solidFill>
                          <a:schemeClr val="accent2">
                            <a:lumMod val="50000"/>
                          </a:schemeClr>
                        </a:solidFill>
                      </a:rPr>
                      <a:t>前提量词被消除，结论量词未引入的形式推出：</a:t>
                    </a:r>
                  </a:p>
                  <a:p>
                    <a:pPr algn="ctr">
                      <a:spcAft>
                        <a:spcPts val="900"/>
                      </a:spcAft>
                    </a:pPr>
                    <a14:m>
                      <m:oMathPara xmlns:m="http://schemas.openxmlformats.org/officeDocument/2006/math">
                        <m:oMathParaPr>
                          <m:jc m:val="centerGroup"/>
                        </m:oMathParaPr>
                        <m:oMath xmlns:m="http://schemas.openxmlformats.org/officeDocument/2006/math">
                          <m:r>
                            <a:rPr lang="en-US" altLang="zh-CN" sz="1050" b="1" i="1">
                              <a:solidFill>
                                <a:srgbClr val="C00000"/>
                              </a:solidFill>
                              <a:latin typeface="Cambria Math" panose="02040503050406030204" pitchFamily="18" charset="0"/>
                            </a:rPr>
                            <m:t>𝑭</m:t>
                          </m:r>
                          <m:d>
                            <m:dPr>
                              <m:ctrlPr>
                                <a:rPr lang="en-US" altLang="zh-CN" sz="1050" b="1" i="1">
                                  <a:solidFill>
                                    <a:srgbClr val="C00000"/>
                                  </a:solidFill>
                                  <a:latin typeface="Cambria Math" panose="02040503050406030204" pitchFamily="18" charset="0"/>
                                </a:rPr>
                              </m:ctrlPr>
                            </m:dPr>
                            <m:e>
                              <m:r>
                                <a:rPr lang="en-US" altLang="zh-CN" sz="1050" b="1" i="1" smtClean="0">
                                  <a:solidFill>
                                    <a:srgbClr val="C00000"/>
                                  </a:solidFill>
                                  <a:latin typeface="Cambria Math" panose="02040503050406030204" pitchFamily="18" charset="0"/>
                                </a:rPr>
                                <m:t>𝒙</m:t>
                              </m:r>
                            </m:e>
                          </m:d>
                          <m:r>
                            <a:rPr lang="en-US" altLang="zh-CN" sz="1050" b="1" i="1">
                              <a:solidFill>
                                <a:srgbClr val="C00000"/>
                              </a:solidFill>
                              <a:latin typeface="Cambria Math" panose="02040503050406030204" pitchFamily="18" charset="0"/>
                            </a:rPr>
                            <m:t>∧</m:t>
                          </m:r>
                          <m:r>
                            <a:rPr lang="en-US" altLang="zh-CN" sz="1050" b="1" i="1">
                              <a:solidFill>
                                <a:srgbClr val="C00000"/>
                              </a:solidFill>
                              <a:latin typeface="Cambria Math" panose="02040503050406030204" pitchFamily="18" charset="0"/>
                            </a:rPr>
                            <m:t>𝑸</m:t>
                          </m:r>
                          <m:d>
                            <m:dPr>
                              <m:ctrlPr>
                                <a:rPr lang="en-US" altLang="zh-CN" sz="1050" b="1" i="1">
                                  <a:solidFill>
                                    <a:srgbClr val="C00000"/>
                                  </a:solidFill>
                                  <a:latin typeface="Cambria Math" panose="02040503050406030204" pitchFamily="18" charset="0"/>
                                </a:rPr>
                              </m:ctrlPr>
                            </m:dPr>
                            <m:e>
                              <m:r>
                                <a:rPr lang="en-US" altLang="zh-CN" sz="1050" b="1" i="1" smtClean="0">
                                  <a:solidFill>
                                    <a:srgbClr val="C00000"/>
                                  </a:solidFill>
                                  <a:latin typeface="Cambria Math" panose="02040503050406030204" pitchFamily="18" charset="0"/>
                                </a:rPr>
                                <m:t>𝒙</m:t>
                              </m:r>
                            </m:e>
                          </m:d>
                          <m:r>
                            <a:rPr lang="en-US" altLang="zh-CN" sz="1050" b="1" i="1">
                              <a:solidFill>
                                <a:srgbClr val="C00000"/>
                              </a:solidFill>
                              <a:latin typeface="Cambria Math" panose="02040503050406030204" pitchFamily="18" charset="0"/>
                            </a:rPr>
                            <m:t>,</m:t>
                          </m:r>
                          <m:r>
                            <a:rPr lang="en-US" altLang="zh-CN" sz="1050" b="1" i="1">
                              <a:solidFill>
                                <a:srgbClr val="C00000"/>
                              </a:solidFill>
                              <a:latin typeface="Cambria Math" panose="02040503050406030204" pitchFamily="18" charset="0"/>
                            </a:rPr>
                            <m:t>𝑭</m:t>
                          </m:r>
                          <m:d>
                            <m:dPr>
                              <m:ctrlPr>
                                <a:rPr lang="en-US" altLang="zh-CN" sz="1050" b="1" i="1">
                                  <a:solidFill>
                                    <a:srgbClr val="C00000"/>
                                  </a:solidFill>
                                  <a:latin typeface="Cambria Math" panose="02040503050406030204" pitchFamily="18" charset="0"/>
                                </a:rPr>
                              </m:ctrlPr>
                            </m:dPr>
                            <m:e>
                              <m:r>
                                <a:rPr lang="en-US" altLang="zh-CN" sz="1050" b="1" i="1" smtClean="0">
                                  <a:solidFill>
                                    <a:srgbClr val="C00000"/>
                                  </a:solidFill>
                                  <a:latin typeface="Cambria Math" panose="02040503050406030204" pitchFamily="18" charset="0"/>
                                </a:rPr>
                                <m:t>𝒙</m:t>
                              </m:r>
                            </m:e>
                          </m:d>
                          <m:r>
                            <a:rPr lang="en-US" altLang="zh-CN" sz="1050" b="1" i="1">
                              <a:solidFill>
                                <a:srgbClr val="C00000"/>
                              </a:solidFill>
                              <a:latin typeface="Cambria Math" panose="02040503050406030204" pitchFamily="18" charset="0"/>
                            </a:rPr>
                            <m:t>→</m:t>
                          </m:r>
                          <m:r>
                            <a:rPr lang="en-US" altLang="zh-CN" sz="1050" b="1" i="1">
                              <a:solidFill>
                                <a:srgbClr val="C00000"/>
                              </a:solidFill>
                              <a:latin typeface="Cambria Math" panose="02040503050406030204" pitchFamily="18" charset="0"/>
                            </a:rPr>
                            <m:t>𝑮</m:t>
                          </m:r>
                          <m:d>
                            <m:dPr>
                              <m:ctrlPr>
                                <a:rPr lang="en-US" altLang="zh-CN" sz="1050" b="1" i="1">
                                  <a:solidFill>
                                    <a:srgbClr val="C00000"/>
                                  </a:solidFill>
                                  <a:latin typeface="Cambria Math" panose="02040503050406030204" pitchFamily="18" charset="0"/>
                                </a:rPr>
                              </m:ctrlPr>
                            </m:dPr>
                            <m:e>
                              <m:r>
                                <a:rPr lang="en-US" altLang="zh-CN" sz="1050" b="1" i="1" smtClean="0">
                                  <a:solidFill>
                                    <a:srgbClr val="C00000"/>
                                  </a:solidFill>
                                  <a:latin typeface="Cambria Math" panose="02040503050406030204" pitchFamily="18" charset="0"/>
                                </a:rPr>
                                <m:t>𝒙</m:t>
                              </m:r>
                            </m:e>
                          </m:d>
                          <m:r>
                            <a:rPr lang="en-US" altLang="zh-CN" sz="1050" b="1" i="1">
                              <a:solidFill>
                                <a:srgbClr val="C00000"/>
                              </a:solidFill>
                              <a:latin typeface="Cambria Math" panose="02040503050406030204" pitchFamily="18" charset="0"/>
                            </a:rPr>
                            <m:t>∧</m:t>
                          </m:r>
                          <m:r>
                            <a:rPr lang="en-US" altLang="zh-CN" sz="1050" b="1" i="1">
                              <a:solidFill>
                                <a:srgbClr val="C00000"/>
                              </a:solidFill>
                              <a:latin typeface="Cambria Math" panose="02040503050406030204" pitchFamily="18" charset="0"/>
                            </a:rPr>
                            <m:t>𝑯</m:t>
                          </m:r>
                          <m:d>
                            <m:dPr>
                              <m:ctrlPr>
                                <a:rPr lang="en-US" altLang="zh-CN" sz="1050" b="1" i="1">
                                  <a:solidFill>
                                    <a:srgbClr val="C00000"/>
                                  </a:solidFill>
                                  <a:latin typeface="Cambria Math" panose="02040503050406030204" pitchFamily="18" charset="0"/>
                                </a:rPr>
                              </m:ctrlPr>
                            </m:dPr>
                            <m:e>
                              <m:r>
                                <a:rPr lang="en-US" altLang="zh-CN" sz="1050" b="1" i="1" smtClean="0">
                                  <a:solidFill>
                                    <a:srgbClr val="C00000"/>
                                  </a:solidFill>
                                  <a:latin typeface="Cambria Math" panose="02040503050406030204" pitchFamily="18" charset="0"/>
                                </a:rPr>
                                <m:t>𝒙</m:t>
                              </m:r>
                            </m:e>
                          </m:d>
                          <m:r>
                            <a:rPr lang="en-US" altLang="zh-CN" sz="1050" b="1" i="1" smtClean="0">
                              <a:solidFill>
                                <a:srgbClr val="C00000"/>
                              </a:solidFill>
                              <a:latin typeface="Cambria Math" panose="02040503050406030204" pitchFamily="18" charset="0"/>
                            </a:rPr>
                            <m:t>⊢</m:t>
                          </m:r>
                          <m:r>
                            <a:rPr lang="en-US" altLang="zh-CN" sz="1050" b="1" i="1">
                              <a:solidFill>
                                <a:srgbClr val="C00000"/>
                              </a:solidFill>
                              <a:latin typeface="Cambria Math" panose="02040503050406030204" pitchFamily="18" charset="0"/>
                            </a:rPr>
                            <m:t>𝑯</m:t>
                          </m:r>
                          <m:d>
                            <m:dPr>
                              <m:ctrlPr>
                                <a:rPr lang="en-US" altLang="zh-CN" sz="1050" b="1" i="1">
                                  <a:solidFill>
                                    <a:srgbClr val="C00000"/>
                                  </a:solidFill>
                                  <a:latin typeface="Cambria Math" panose="02040503050406030204" pitchFamily="18" charset="0"/>
                                </a:rPr>
                              </m:ctrlPr>
                            </m:dPr>
                            <m:e>
                              <m:r>
                                <a:rPr lang="en-US" altLang="zh-CN" sz="1050" b="1" i="1">
                                  <a:solidFill>
                                    <a:srgbClr val="C00000"/>
                                  </a:solidFill>
                                  <a:latin typeface="Cambria Math" panose="02040503050406030204" pitchFamily="18" charset="0"/>
                                </a:rPr>
                                <m:t>𝒂</m:t>
                              </m:r>
                            </m:e>
                          </m:d>
                          <m:r>
                            <a:rPr lang="en-US" altLang="zh-CN" sz="1050" b="1" i="1">
                              <a:solidFill>
                                <a:srgbClr val="C00000"/>
                              </a:solidFill>
                              <a:latin typeface="Cambria Math" panose="02040503050406030204" pitchFamily="18" charset="0"/>
                            </a:rPr>
                            <m:t>∧</m:t>
                          </m:r>
                          <m:r>
                            <a:rPr lang="en-US" altLang="zh-CN" sz="1050" b="1" i="1">
                              <a:solidFill>
                                <a:srgbClr val="C00000"/>
                              </a:solidFill>
                              <a:latin typeface="Cambria Math" panose="02040503050406030204" pitchFamily="18" charset="0"/>
                            </a:rPr>
                            <m:t>𝑸</m:t>
                          </m:r>
                          <m:d>
                            <m:dPr>
                              <m:ctrlPr>
                                <a:rPr lang="en-US" altLang="zh-CN" sz="1050" b="1" i="1">
                                  <a:solidFill>
                                    <a:srgbClr val="C00000"/>
                                  </a:solidFill>
                                  <a:latin typeface="Cambria Math" panose="02040503050406030204" pitchFamily="18" charset="0"/>
                                </a:rPr>
                              </m:ctrlPr>
                            </m:dPr>
                            <m:e>
                              <m:r>
                                <a:rPr lang="en-US" altLang="zh-CN" sz="1050" b="1" i="1">
                                  <a:solidFill>
                                    <a:srgbClr val="C00000"/>
                                  </a:solidFill>
                                  <a:latin typeface="Cambria Math" panose="02040503050406030204" pitchFamily="18" charset="0"/>
                                </a:rPr>
                                <m:t>𝒂</m:t>
                              </m:r>
                            </m:e>
                          </m:d>
                        </m:oMath>
                      </m:oMathPara>
                    </a14:m>
                    <a:endParaRPr lang="zh-CN" altLang="en-US" sz="1050" b="1">
                      <a:solidFill>
                        <a:srgbClr val="C00000"/>
                      </a:solidFill>
                    </a:endParaRPr>
                  </a:p>
                </p:txBody>
              </p:sp>
            </mc:Choice>
            <mc:Fallback xmlns="">
              <p:sp>
                <p:nvSpPr>
                  <p:cNvPr id="46" name="文本框 45">
                    <a:extLst>
                      <a:ext uri="{FF2B5EF4-FFF2-40B4-BE49-F238E27FC236}">
                        <a16:creationId xmlns:a16="http://schemas.microsoft.com/office/drawing/2014/main" id="{C8F0CE80-1BAD-4557-A42E-CDD4A8A0DA44}"/>
                      </a:ext>
                    </a:extLst>
                  </p:cNvPr>
                  <p:cNvSpPr txBox="1">
                    <a:spLocks noRot="1" noChangeAspect="1" noMove="1" noResize="1" noEditPoints="1" noAdjustHandles="1" noChangeArrowheads="1" noChangeShapeType="1" noTextEdit="1"/>
                  </p:cNvSpPr>
                  <p:nvPr/>
                </p:nvSpPr>
                <p:spPr>
                  <a:xfrm>
                    <a:off x="6716564" y="2687949"/>
                    <a:ext cx="4506217" cy="834416"/>
                  </a:xfrm>
                  <a:prstGeom prst="rect">
                    <a:avLst/>
                  </a:prstGeom>
                  <a:blipFill>
                    <a:blip r:embed="rId13"/>
                    <a:stretch>
                      <a:fillRect l="-181" t="-980" r="-181"/>
                    </a:stretch>
                  </a:blipFill>
                </p:spPr>
                <p:txBody>
                  <a:bodyPr/>
                  <a:lstStyle/>
                  <a:p>
                    <a:r>
                      <a:rPr lang="zh-CN" altLang="en-US">
                        <a:noFill/>
                      </a:rPr>
                      <a:t> </a:t>
                    </a:r>
                  </a:p>
                </p:txBody>
              </p:sp>
            </mc:Fallback>
          </mc:AlternateContent>
          <p:cxnSp>
            <p:nvCxnSpPr>
              <p:cNvPr id="47" name="直接连接符 46">
                <a:extLst>
                  <a:ext uri="{FF2B5EF4-FFF2-40B4-BE49-F238E27FC236}">
                    <a16:creationId xmlns:a16="http://schemas.microsoft.com/office/drawing/2014/main" id="{FC1F876C-F37A-4191-8607-C3A0A9B26CB4}"/>
                  </a:ext>
                </a:extLst>
              </p:cNvPr>
              <p:cNvCxnSpPr>
                <a:cxnSpLocks/>
              </p:cNvCxnSpPr>
              <p:nvPr/>
            </p:nvCxnSpPr>
            <p:spPr>
              <a:xfrm>
                <a:off x="7016977" y="3300830"/>
                <a:ext cx="390538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4" name="文本框 43">
              <a:extLst>
                <a:ext uri="{FF2B5EF4-FFF2-40B4-BE49-F238E27FC236}">
                  <a16:creationId xmlns:a16="http://schemas.microsoft.com/office/drawing/2014/main" id="{1208D658-DAE0-4562-A7FF-97D2A4BF1207}"/>
                </a:ext>
              </a:extLst>
            </p:cNvPr>
            <p:cNvSpPr txBox="1"/>
            <p:nvPr/>
          </p:nvSpPr>
          <p:spPr>
            <a:xfrm>
              <a:off x="6095998" y="2092062"/>
              <a:ext cx="2618332" cy="615553"/>
            </a:xfrm>
            <a:prstGeom prst="rect">
              <a:avLst/>
            </a:prstGeom>
            <a:solidFill>
              <a:schemeClr val="accent2">
                <a:lumMod val="20000"/>
                <a:lumOff val="80000"/>
                <a:alpha val="50000"/>
              </a:schemeClr>
            </a:solidFill>
          </p:spPr>
          <p:txBody>
            <a:bodyPr wrap="square" rtlCol="0">
              <a:spAutoFit/>
            </a:bodyPr>
            <a:lstStyle/>
            <a:p>
              <a:r>
                <a:rPr lang="zh-CN" altLang="en-US" sz="1200" b="1">
                  <a:solidFill>
                    <a:srgbClr val="002060"/>
                  </a:solidFill>
                  <a:latin typeface="楷体" panose="02010609060101010101" pitchFamily="49" charset="-122"/>
                  <a:ea typeface="楷体" panose="02010609060101010101" pitchFamily="49" charset="-122"/>
                </a:rPr>
                <a:t>最后思考如何用命题逻辑推理规则验证下面的推理</a:t>
              </a:r>
            </a:p>
          </p:txBody>
        </p:sp>
        <p:sp>
          <p:nvSpPr>
            <p:cNvPr id="45" name="矩形: 圆角 44">
              <a:extLst>
                <a:ext uri="{FF2B5EF4-FFF2-40B4-BE49-F238E27FC236}">
                  <a16:creationId xmlns:a16="http://schemas.microsoft.com/office/drawing/2014/main" id="{266B2E5D-EF57-4162-9470-F67F13336C1A}"/>
                </a:ext>
              </a:extLst>
            </p:cNvPr>
            <p:cNvSpPr/>
            <p:nvPr/>
          </p:nvSpPr>
          <p:spPr>
            <a:xfrm>
              <a:off x="6012673" y="2012995"/>
              <a:ext cx="4710147" cy="1633805"/>
            </a:xfrm>
            <a:prstGeom prst="roundRect">
              <a:avLst>
                <a:gd name="adj" fmla="val 926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Tree>
    <p:extLst>
      <p:ext uri="{BB962C8B-B14F-4D97-AF65-F5344CB8AC3E}">
        <p14:creationId xmlns:p14="http://schemas.microsoft.com/office/powerpoint/2010/main" val="250346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内定理证明举例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41</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4CA2E26-DC51-4BC3-89F1-3AE0E5303076}"/>
                  </a:ext>
                </a:extLst>
              </p:cNvPr>
              <p:cNvSpPr txBox="1"/>
              <p:nvPr/>
            </p:nvSpPr>
            <p:spPr>
              <a:xfrm>
                <a:off x="569846" y="807396"/>
                <a:ext cx="7489624" cy="370294"/>
              </a:xfrm>
              <a:prstGeom prst="rect">
                <a:avLst/>
              </a:prstGeom>
              <a:solidFill>
                <a:schemeClr val="accent5">
                  <a:lumMod val="20000"/>
                  <a:lumOff val="80000"/>
                </a:schemeClr>
              </a:solidFill>
            </p:spPr>
            <p:txBody>
              <a:bodyPr wrap="square" rtlCol="0">
                <a:spAutoFit/>
              </a:bodyPr>
              <a:lstStyle/>
              <a:p>
                <a:r>
                  <a:rPr lang="zh-CN" altLang="en-US" sz="1600" b="1">
                    <a:solidFill>
                      <a:srgbClr val="002060"/>
                    </a:solidFill>
                  </a:rPr>
                  <a:t>证明形式推出</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𝑸</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𝑸</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oMath>
                </a14:m>
                <a:endParaRPr lang="zh-CN" altLang="en-US" sz="1600" b="1">
                  <a:solidFill>
                    <a:srgbClr val="002060"/>
                  </a:solidFill>
                </a:endParaRPr>
              </a:p>
            </p:txBody>
          </p:sp>
        </mc:Choice>
        <mc:Fallback xmlns="">
          <p:sp>
            <p:nvSpPr>
              <p:cNvPr id="20" name="文本框 19">
                <a:extLst>
                  <a:ext uri="{FF2B5EF4-FFF2-40B4-BE49-F238E27FC236}">
                    <a16:creationId xmlns:a16="http://schemas.microsoft.com/office/drawing/2014/main" id="{24CA2E26-DC51-4BC3-89F1-3AE0E5303076}"/>
                  </a:ext>
                </a:extLst>
              </p:cNvPr>
              <p:cNvSpPr txBox="1">
                <a:spLocks noRot="1" noChangeAspect="1" noMove="1" noResize="1" noEditPoints="1" noAdjustHandles="1" noChangeArrowheads="1" noChangeShapeType="1" noTextEdit="1"/>
              </p:cNvSpPr>
              <p:nvPr/>
            </p:nvSpPr>
            <p:spPr>
              <a:xfrm>
                <a:off x="569846" y="807396"/>
                <a:ext cx="7489624" cy="370294"/>
              </a:xfrm>
              <a:prstGeom prst="rect">
                <a:avLst/>
              </a:prstGeom>
              <a:blipFill>
                <a:blip r:embed="rId2"/>
                <a:stretch>
                  <a:fillRect l="-407"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1" name="表格 20">
                <a:extLst>
                  <a:ext uri="{FF2B5EF4-FFF2-40B4-BE49-F238E27FC236}">
                    <a16:creationId xmlns:a16="http://schemas.microsoft.com/office/drawing/2014/main" id="{18CC050C-72B7-4B6C-B15C-013D28FA8AE0}"/>
                  </a:ext>
                </a:extLst>
              </p:cNvPr>
              <p:cNvGraphicFramePr>
                <a:graphicFrameLocks noGrp="1"/>
              </p:cNvGraphicFramePr>
              <p:nvPr>
                <p:extLst>
                  <p:ext uri="{D42A27DB-BD31-4B8C-83A1-F6EECF244321}">
                    <p14:modId xmlns:p14="http://schemas.microsoft.com/office/powerpoint/2010/main" val="1721813734"/>
                  </p:ext>
                </p:extLst>
              </p:nvPr>
            </p:nvGraphicFramePr>
            <p:xfrm>
              <a:off x="569846" y="1404232"/>
              <a:ext cx="7272128" cy="3102160"/>
            </p:xfrm>
            <a:graphic>
              <a:graphicData uri="http://schemas.openxmlformats.org/drawingml/2006/table">
                <a:tbl>
                  <a:tblPr bandRow="1">
                    <a:tableStyleId>{68D230F3-CF80-4859-8CE7-A43EE81993B5}</a:tableStyleId>
                  </a:tblPr>
                  <a:tblGrid>
                    <a:gridCol w="448915">
                      <a:extLst>
                        <a:ext uri="{9D8B030D-6E8A-4147-A177-3AD203B41FA5}">
                          <a16:colId xmlns:a16="http://schemas.microsoft.com/office/drawing/2014/main" val="918762525"/>
                        </a:ext>
                      </a:extLst>
                    </a:gridCol>
                    <a:gridCol w="3016526">
                      <a:extLst>
                        <a:ext uri="{9D8B030D-6E8A-4147-A177-3AD203B41FA5}">
                          <a16:colId xmlns:a16="http://schemas.microsoft.com/office/drawing/2014/main" val="2719862703"/>
                        </a:ext>
                      </a:extLst>
                    </a:gridCol>
                    <a:gridCol w="248478">
                      <a:extLst>
                        <a:ext uri="{9D8B030D-6E8A-4147-A177-3AD203B41FA5}">
                          <a16:colId xmlns:a16="http://schemas.microsoft.com/office/drawing/2014/main" val="1879101947"/>
                        </a:ext>
                      </a:extLst>
                    </a:gridCol>
                    <a:gridCol w="1873526">
                      <a:extLst>
                        <a:ext uri="{9D8B030D-6E8A-4147-A177-3AD203B41FA5}">
                          <a16:colId xmlns:a16="http://schemas.microsoft.com/office/drawing/2014/main" val="2422001383"/>
                        </a:ext>
                      </a:extLst>
                    </a:gridCol>
                    <a:gridCol w="1684683">
                      <a:extLst>
                        <a:ext uri="{9D8B030D-6E8A-4147-A177-3AD203B41FA5}">
                          <a16:colId xmlns:a16="http://schemas.microsoft.com/office/drawing/2014/main" val="335760230"/>
                        </a:ext>
                      </a:extLst>
                    </a:gridCol>
                  </a:tblGrid>
                  <a:tr h="310216">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𝑸</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10216">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𝑸</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310216">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𝑸</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𝑸</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10216">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𝑸</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𝑭</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2874351106"/>
                      </a:ext>
                    </a:extLst>
                  </a:tr>
                  <a:tr h="310216">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𝑸</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(2),(4) </a:t>
                          </a:r>
                          <a:r>
                            <a:rPr lang="zh-CN" altLang="en-US" sz="1200" b="1">
                              <a:solidFill>
                                <a:schemeClr val="accent2">
                                  <a:lumMod val="50000"/>
                                </a:schemeClr>
                              </a:solidFill>
                            </a:rPr>
                            <a:t>假言推理</a:t>
                          </a:r>
                        </a:p>
                      </a:txBody>
                      <a:tcPr anchor="ctr"/>
                    </a:tc>
                    <a:extLst>
                      <a:ext uri="{0D108BD9-81ED-4DB2-BD59-A6C34878D82A}">
                        <a16:rowId xmlns:a16="http://schemas.microsoft.com/office/drawing/2014/main" val="651613783"/>
                      </a:ext>
                    </a:extLst>
                  </a:tr>
                  <a:tr h="310216">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𝑸</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2448351673"/>
                      </a:ext>
                    </a:extLst>
                  </a:tr>
                  <a:tr h="310216">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𝑸</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𝑸</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3565973539"/>
                      </a:ext>
                    </a:extLst>
                  </a:tr>
                  <a:tr h="310216">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𝑸</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𝑸</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(6),(7)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2403425964"/>
                      </a:ext>
                    </a:extLst>
                  </a:tr>
                  <a:tr h="310216">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𝑸</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𝑸</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(8)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201143747"/>
                      </a:ext>
                    </a:extLst>
                  </a:tr>
                  <a:tr h="310216">
                    <a:tc>
                      <a:txBody>
                        <a:bodyPr/>
                        <a:lstStyle/>
                        <a:p>
                          <a:pPr algn="r"/>
                          <a:r>
                            <a:rPr lang="en-US" altLang="zh-CN" sz="1200" b="1">
                              <a:solidFill>
                                <a:schemeClr val="accent2">
                                  <a:lumMod val="50000"/>
                                </a:schemeClr>
                              </a:solidFill>
                            </a:rPr>
                            <a:t>(10)</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𝑸</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𝑸</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(9)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2636453984"/>
                      </a:ext>
                    </a:extLst>
                  </a:tr>
                </a:tbl>
              </a:graphicData>
            </a:graphic>
          </p:graphicFrame>
        </mc:Choice>
        <mc:Fallback xmlns="">
          <p:graphicFrame>
            <p:nvGraphicFramePr>
              <p:cNvPr id="21" name="表格 20">
                <a:extLst>
                  <a:ext uri="{FF2B5EF4-FFF2-40B4-BE49-F238E27FC236}">
                    <a16:creationId xmlns:a16="http://schemas.microsoft.com/office/drawing/2014/main" id="{18CC050C-72B7-4B6C-B15C-013D28FA8AE0}"/>
                  </a:ext>
                </a:extLst>
              </p:cNvPr>
              <p:cNvGraphicFramePr>
                <a:graphicFrameLocks noGrp="1"/>
              </p:cNvGraphicFramePr>
              <p:nvPr>
                <p:extLst>
                  <p:ext uri="{D42A27DB-BD31-4B8C-83A1-F6EECF244321}">
                    <p14:modId xmlns:p14="http://schemas.microsoft.com/office/powerpoint/2010/main" val="1721813734"/>
                  </p:ext>
                </p:extLst>
              </p:nvPr>
            </p:nvGraphicFramePr>
            <p:xfrm>
              <a:off x="569846" y="1404232"/>
              <a:ext cx="7272128" cy="3102160"/>
            </p:xfrm>
            <a:graphic>
              <a:graphicData uri="http://schemas.openxmlformats.org/drawingml/2006/table">
                <a:tbl>
                  <a:tblPr bandRow="1">
                    <a:tableStyleId>{68D230F3-CF80-4859-8CE7-A43EE81993B5}</a:tableStyleId>
                  </a:tblPr>
                  <a:tblGrid>
                    <a:gridCol w="448915">
                      <a:extLst>
                        <a:ext uri="{9D8B030D-6E8A-4147-A177-3AD203B41FA5}">
                          <a16:colId xmlns:a16="http://schemas.microsoft.com/office/drawing/2014/main" val="918762525"/>
                        </a:ext>
                      </a:extLst>
                    </a:gridCol>
                    <a:gridCol w="3016526">
                      <a:extLst>
                        <a:ext uri="{9D8B030D-6E8A-4147-A177-3AD203B41FA5}">
                          <a16:colId xmlns:a16="http://schemas.microsoft.com/office/drawing/2014/main" val="2719862703"/>
                        </a:ext>
                      </a:extLst>
                    </a:gridCol>
                    <a:gridCol w="248478">
                      <a:extLst>
                        <a:ext uri="{9D8B030D-6E8A-4147-A177-3AD203B41FA5}">
                          <a16:colId xmlns:a16="http://schemas.microsoft.com/office/drawing/2014/main" val="1879101947"/>
                        </a:ext>
                      </a:extLst>
                    </a:gridCol>
                    <a:gridCol w="1873526">
                      <a:extLst>
                        <a:ext uri="{9D8B030D-6E8A-4147-A177-3AD203B41FA5}">
                          <a16:colId xmlns:a16="http://schemas.microsoft.com/office/drawing/2014/main" val="2422001383"/>
                        </a:ext>
                      </a:extLst>
                    </a:gridCol>
                    <a:gridCol w="1684683">
                      <a:extLst>
                        <a:ext uri="{9D8B030D-6E8A-4147-A177-3AD203B41FA5}">
                          <a16:colId xmlns:a16="http://schemas.microsoft.com/office/drawing/2014/main" val="335760230"/>
                        </a:ext>
                      </a:extLst>
                    </a:gridCol>
                  </a:tblGrid>
                  <a:tr h="310216">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4949" t="-1961" r="-126465" b="-907843"/>
                          </a:stretch>
                        </a:blipFill>
                      </a:tcPr>
                    </a:tc>
                    <a:tc>
                      <a:txBody>
                        <a:bodyPr/>
                        <a:lstStyle/>
                        <a:p>
                          <a:endParaRPr lang="zh-CN"/>
                        </a:p>
                      </a:txBody>
                      <a:tcPr anchor="ctr">
                        <a:blipFill>
                          <a:blip r:embed="rId3"/>
                          <a:stretch>
                            <a:fillRect l="-1387805" t="-1961" r="-1426829" b="-907843"/>
                          </a:stretch>
                        </a:blipFill>
                      </a:tcPr>
                    </a:tc>
                    <a:tc>
                      <a:txBody>
                        <a:bodyPr/>
                        <a:lstStyle/>
                        <a:p>
                          <a:endParaRPr lang="zh-CN"/>
                        </a:p>
                      </a:txBody>
                      <a:tcPr anchor="ctr">
                        <a:blipFill>
                          <a:blip r:embed="rId3"/>
                          <a:stretch>
                            <a:fillRect l="-198697" t="-1961" r="-90554" b="-907843"/>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10216">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4949" t="-101961" r="-126465" b="-807843"/>
                          </a:stretch>
                        </a:blipFill>
                      </a:tcPr>
                    </a:tc>
                    <a:tc>
                      <a:txBody>
                        <a:bodyPr/>
                        <a:lstStyle/>
                        <a:p>
                          <a:endParaRPr lang="zh-CN"/>
                        </a:p>
                      </a:txBody>
                      <a:tcPr anchor="ctr">
                        <a:blipFill>
                          <a:blip r:embed="rId3"/>
                          <a:stretch>
                            <a:fillRect l="-1387805" t="-101961" r="-1426829" b="-807843"/>
                          </a:stretch>
                        </a:blipFill>
                      </a:tcPr>
                    </a:tc>
                    <a:tc>
                      <a:txBody>
                        <a:bodyPr/>
                        <a:lstStyle/>
                        <a:p>
                          <a:endParaRPr lang="zh-CN"/>
                        </a:p>
                      </a:txBody>
                      <a:tcPr anchor="ctr">
                        <a:blipFill>
                          <a:blip r:embed="rId3"/>
                          <a:stretch>
                            <a:fillRect l="-198697" t="-101961" r="-90554" b="-807843"/>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310216">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4949" t="-201961" r="-126465" b="-707843"/>
                          </a:stretch>
                        </a:blipFill>
                      </a:tcPr>
                    </a:tc>
                    <a:tc>
                      <a:txBody>
                        <a:bodyPr/>
                        <a:lstStyle/>
                        <a:p>
                          <a:endParaRPr lang="zh-CN"/>
                        </a:p>
                      </a:txBody>
                      <a:tcPr anchor="ctr">
                        <a:blipFill>
                          <a:blip r:embed="rId3"/>
                          <a:stretch>
                            <a:fillRect l="-1387805" t="-201961" r="-1426829" b="-707843"/>
                          </a:stretch>
                        </a:blipFill>
                      </a:tcPr>
                    </a:tc>
                    <a:tc>
                      <a:txBody>
                        <a:bodyPr/>
                        <a:lstStyle/>
                        <a:p>
                          <a:endParaRPr lang="zh-CN"/>
                        </a:p>
                      </a:txBody>
                      <a:tcPr anchor="ctr">
                        <a:blipFill>
                          <a:blip r:embed="rId3"/>
                          <a:stretch>
                            <a:fillRect l="-198697" t="-201961" r="-90554" b="-707843"/>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10216">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4949" t="-301961" r="-126465" b="-607843"/>
                          </a:stretch>
                        </a:blipFill>
                      </a:tcPr>
                    </a:tc>
                    <a:tc>
                      <a:txBody>
                        <a:bodyPr/>
                        <a:lstStyle/>
                        <a:p>
                          <a:endParaRPr lang="zh-CN"/>
                        </a:p>
                      </a:txBody>
                      <a:tcPr anchor="ctr">
                        <a:blipFill>
                          <a:blip r:embed="rId3"/>
                          <a:stretch>
                            <a:fillRect l="-1387805" t="-301961" r="-1426829" b="-607843"/>
                          </a:stretch>
                        </a:blipFill>
                      </a:tcPr>
                    </a:tc>
                    <a:tc>
                      <a:txBody>
                        <a:bodyPr/>
                        <a:lstStyle/>
                        <a:p>
                          <a:endParaRPr lang="zh-CN"/>
                        </a:p>
                      </a:txBody>
                      <a:tcPr anchor="ctr">
                        <a:blipFill>
                          <a:blip r:embed="rId3"/>
                          <a:stretch>
                            <a:fillRect l="-198697" t="-301961" r="-90554" b="-607843"/>
                          </a:stretch>
                        </a:blipFill>
                      </a:tcP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2874351106"/>
                      </a:ext>
                    </a:extLst>
                  </a:tr>
                  <a:tr h="310216">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4949" t="-401961" r="-126465" b="-507843"/>
                          </a:stretch>
                        </a:blipFill>
                      </a:tcPr>
                    </a:tc>
                    <a:tc>
                      <a:txBody>
                        <a:bodyPr/>
                        <a:lstStyle/>
                        <a:p>
                          <a:endParaRPr lang="zh-CN"/>
                        </a:p>
                      </a:txBody>
                      <a:tcPr anchor="ctr">
                        <a:blipFill>
                          <a:blip r:embed="rId3"/>
                          <a:stretch>
                            <a:fillRect l="-1387805" t="-401961" r="-1426829" b="-507843"/>
                          </a:stretch>
                        </a:blipFill>
                      </a:tcPr>
                    </a:tc>
                    <a:tc>
                      <a:txBody>
                        <a:bodyPr/>
                        <a:lstStyle/>
                        <a:p>
                          <a:endParaRPr lang="zh-CN"/>
                        </a:p>
                      </a:txBody>
                      <a:tcPr anchor="ctr">
                        <a:blipFill>
                          <a:blip r:embed="rId3"/>
                          <a:stretch>
                            <a:fillRect l="-198697" t="-401961" r="-90554" b="-507843"/>
                          </a:stretch>
                        </a:blipFill>
                      </a:tcPr>
                    </a:tc>
                    <a:tc>
                      <a:txBody>
                        <a:bodyPr/>
                        <a:lstStyle/>
                        <a:p>
                          <a:r>
                            <a:rPr lang="en-US" altLang="zh-CN" sz="1200" b="1">
                              <a:solidFill>
                                <a:schemeClr val="accent2">
                                  <a:lumMod val="50000"/>
                                </a:schemeClr>
                              </a:solidFill>
                            </a:rPr>
                            <a:t>// (2),(4) </a:t>
                          </a:r>
                          <a:r>
                            <a:rPr lang="zh-CN" altLang="en-US" sz="1200" b="1">
                              <a:solidFill>
                                <a:schemeClr val="accent2">
                                  <a:lumMod val="50000"/>
                                </a:schemeClr>
                              </a:solidFill>
                            </a:rPr>
                            <a:t>假言推理</a:t>
                          </a:r>
                        </a:p>
                      </a:txBody>
                      <a:tcPr anchor="ctr"/>
                    </a:tc>
                    <a:extLst>
                      <a:ext uri="{0D108BD9-81ED-4DB2-BD59-A6C34878D82A}">
                        <a16:rowId xmlns:a16="http://schemas.microsoft.com/office/drawing/2014/main" val="651613783"/>
                      </a:ext>
                    </a:extLst>
                  </a:tr>
                  <a:tr h="310216">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4949" t="-501961" r="-126465" b="-407843"/>
                          </a:stretch>
                        </a:blipFill>
                      </a:tcPr>
                    </a:tc>
                    <a:tc>
                      <a:txBody>
                        <a:bodyPr/>
                        <a:lstStyle/>
                        <a:p>
                          <a:endParaRPr lang="zh-CN"/>
                        </a:p>
                      </a:txBody>
                      <a:tcPr anchor="ctr">
                        <a:blipFill>
                          <a:blip r:embed="rId3"/>
                          <a:stretch>
                            <a:fillRect l="-1387805" t="-501961" r="-1426829" b="-407843"/>
                          </a:stretch>
                        </a:blipFill>
                      </a:tcPr>
                    </a:tc>
                    <a:tc>
                      <a:txBody>
                        <a:bodyPr/>
                        <a:lstStyle/>
                        <a:p>
                          <a:endParaRPr lang="zh-CN"/>
                        </a:p>
                      </a:txBody>
                      <a:tcPr anchor="ctr">
                        <a:blipFill>
                          <a:blip r:embed="rId3"/>
                          <a:stretch>
                            <a:fillRect l="-198697" t="-501961" r="-90554" b="-407843"/>
                          </a:stretch>
                        </a:blipFill>
                      </a:tcP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2448351673"/>
                      </a:ext>
                    </a:extLst>
                  </a:tr>
                  <a:tr h="310216">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4949" t="-601961" r="-126465" b="-307843"/>
                          </a:stretch>
                        </a:blipFill>
                      </a:tcPr>
                    </a:tc>
                    <a:tc>
                      <a:txBody>
                        <a:bodyPr/>
                        <a:lstStyle/>
                        <a:p>
                          <a:endParaRPr lang="zh-CN"/>
                        </a:p>
                      </a:txBody>
                      <a:tcPr anchor="ctr">
                        <a:blipFill>
                          <a:blip r:embed="rId3"/>
                          <a:stretch>
                            <a:fillRect l="-1387805" t="-601961" r="-1426829" b="-307843"/>
                          </a:stretch>
                        </a:blipFill>
                      </a:tcPr>
                    </a:tc>
                    <a:tc>
                      <a:txBody>
                        <a:bodyPr/>
                        <a:lstStyle/>
                        <a:p>
                          <a:endParaRPr lang="zh-CN"/>
                        </a:p>
                      </a:txBody>
                      <a:tcPr anchor="ctr">
                        <a:blipFill>
                          <a:blip r:embed="rId3"/>
                          <a:stretch>
                            <a:fillRect l="-198697" t="-601961" r="-90554" b="-307843"/>
                          </a:stretch>
                        </a:blipFill>
                      </a:tcPr>
                    </a:tc>
                    <a:tc>
                      <a:txBody>
                        <a:bodyPr/>
                        <a:lstStyle/>
                        <a:p>
                          <a:r>
                            <a:rPr lang="en-US" altLang="zh-CN" sz="1200" b="1">
                              <a:solidFill>
                                <a:schemeClr val="accent2">
                                  <a:lumMod val="50000"/>
                                </a:schemeClr>
                              </a:solidFill>
                            </a:rPr>
                            <a:t>// (3) </a:t>
                          </a:r>
                          <a:r>
                            <a:rPr lang="zh-CN" altLang="en-US" sz="1200" b="1">
                              <a:solidFill>
                                <a:schemeClr val="accent2">
                                  <a:lumMod val="50000"/>
                                </a:schemeClr>
                              </a:solidFill>
                            </a:rPr>
                            <a:t>化简规则</a:t>
                          </a:r>
                        </a:p>
                      </a:txBody>
                      <a:tcPr anchor="ctr"/>
                    </a:tc>
                    <a:extLst>
                      <a:ext uri="{0D108BD9-81ED-4DB2-BD59-A6C34878D82A}">
                        <a16:rowId xmlns:a16="http://schemas.microsoft.com/office/drawing/2014/main" val="3565973539"/>
                      </a:ext>
                    </a:extLst>
                  </a:tr>
                  <a:tr h="310216">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4949" t="-701961" r="-126465" b="-207843"/>
                          </a:stretch>
                        </a:blipFill>
                      </a:tcPr>
                    </a:tc>
                    <a:tc>
                      <a:txBody>
                        <a:bodyPr/>
                        <a:lstStyle/>
                        <a:p>
                          <a:endParaRPr lang="zh-CN"/>
                        </a:p>
                      </a:txBody>
                      <a:tcPr anchor="ctr">
                        <a:blipFill>
                          <a:blip r:embed="rId3"/>
                          <a:stretch>
                            <a:fillRect l="-1387805" t="-701961" r="-1426829" b="-207843"/>
                          </a:stretch>
                        </a:blipFill>
                      </a:tcPr>
                    </a:tc>
                    <a:tc>
                      <a:txBody>
                        <a:bodyPr/>
                        <a:lstStyle/>
                        <a:p>
                          <a:endParaRPr lang="zh-CN"/>
                        </a:p>
                      </a:txBody>
                      <a:tcPr anchor="ctr">
                        <a:blipFill>
                          <a:blip r:embed="rId3"/>
                          <a:stretch>
                            <a:fillRect l="-198697" t="-701961" r="-90554" b="-207843"/>
                          </a:stretch>
                        </a:blipFill>
                      </a:tcPr>
                    </a:tc>
                    <a:tc>
                      <a:txBody>
                        <a:bodyPr/>
                        <a:lstStyle/>
                        <a:p>
                          <a:r>
                            <a:rPr lang="en-US" altLang="zh-CN" sz="1200" b="1">
                              <a:solidFill>
                                <a:schemeClr val="accent2">
                                  <a:lumMod val="50000"/>
                                </a:schemeClr>
                              </a:solidFill>
                            </a:rPr>
                            <a:t>// (6),(7) </a:t>
                          </a:r>
                          <a:r>
                            <a:rPr lang="zh-CN" altLang="en-US" sz="1200" b="1">
                              <a:solidFill>
                                <a:schemeClr val="accent2">
                                  <a:lumMod val="50000"/>
                                </a:schemeClr>
                              </a:solidFill>
                            </a:rPr>
                            <a:t>合取规则</a:t>
                          </a:r>
                        </a:p>
                      </a:txBody>
                      <a:tcPr anchor="ctr"/>
                    </a:tc>
                    <a:extLst>
                      <a:ext uri="{0D108BD9-81ED-4DB2-BD59-A6C34878D82A}">
                        <a16:rowId xmlns:a16="http://schemas.microsoft.com/office/drawing/2014/main" val="2403425964"/>
                      </a:ext>
                    </a:extLst>
                  </a:tr>
                  <a:tr h="310216">
                    <a:tc>
                      <a:txBody>
                        <a:bodyPr/>
                        <a:lstStyle/>
                        <a:p>
                          <a:pPr algn="r"/>
                          <a:r>
                            <a:rPr lang="en-US" altLang="zh-CN" sz="1200" b="1">
                              <a:solidFill>
                                <a:schemeClr val="accent2">
                                  <a:lumMod val="50000"/>
                                </a:schemeClr>
                              </a:solidFill>
                            </a:rPr>
                            <a:t>(9)</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4949" t="-801961" r="-126465" b="-107843"/>
                          </a:stretch>
                        </a:blipFill>
                      </a:tcPr>
                    </a:tc>
                    <a:tc>
                      <a:txBody>
                        <a:bodyPr/>
                        <a:lstStyle/>
                        <a:p>
                          <a:endParaRPr lang="zh-CN"/>
                        </a:p>
                      </a:txBody>
                      <a:tcPr anchor="ctr">
                        <a:blipFill>
                          <a:blip r:embed="rId3"/>
                          <a:stretch>
                            <a:fillRect l="-1387805" t="-801961" r="-1426829" b="-107843"/>
                          </a:stretch>
                        </a:blipFill>
                      </a:tcPr>
                    </a:tc>
                    <a:tc>
                      <a:txBody>
                        <a:bodyPr/>
                        <a:lstStyle/>
                        <a:p>
                          <a:endParaRPr lang="zh-CN"/>
                        </a:p>
                      </a:txBody>
                      <a:tcPr anchor="ctr">
                        <a:blipFill>
                          <a:blip r:embed="rId3"/>
                          <a:stretch>
                            <a:fillRect l="-198697" t="-801961" r="-90554" b="-107843"/>
                          </a:stretch>
                        </a:blipFill>
                      </a:tcPr>
                    </a:tc>
                    <a:tc>
                      <a:txBody>
                        <a:bodyPr/>
                        <a:lstStyle/>
                        <a:p>
                          <a:r>
                            <a:rPr lang="en-US" altLang="zh-CN" sz="1200" b="1">
                              <a:solidFill>
                                <a:schemeClr val="accent2">
                                  <a:lumMod val="50000"/>
                                </a:schemeClr>
                              </a:solidFill>
                            </a:rPr>
                            <a:t>// (8)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201143747"/>
                      </a:ext>
                    </a:extLst>
                  </a:tr>
                  <a:tr h="310216">
                    <a:tc>
                      <a:txBody>
                        <a:bodyPr/>
                        <a:lstStyle/>
                        <a:p>
                          <a:pPr algn="r"/>
                          <a:r>
                            <a:rPr lang="en-US" altLang="zh-CN" sz="1200" b="1">
                              <a:solidFill>
                                <a:schemeClr val="accent2">
                                  <a:lumMod val="50000"/>
                                </a:schemeClr>
                              </a:solidFill>
                            </a:rPr>
                            <a:t>(10)</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4949" t="-901961" r="-126465" b="-7843"/>
                          </a:stretch>
                        </a:blipFill>
                      </a:tcPr>
                    </a:tc>
                    <a:tc>
                      <a:txBody>
                        <a:bodyPr/>
                        <a:lstStyle/>
                        <a:p>
                          <a:endParaRPr lang="zh-CN"/>
                        </a:p>
                      </a:txBody>
                      <a:tcPr anchor="ctr">
                        <a:blipFill>
                          <a:blip r:embed="rId3"/>
                          <a:stretch>
                            <a:fillRect l="-1387805" t="-901961" r="-1426829" b="-7843"/>
                          </a:stretch>
                        </a:blipFill>
                      </a:tcPr>
                    </a:tc>
                    <a:tc>
                      <a:txBody>
                        <a:bodyPr/>
                        <a:lstStyle/>
                        <a:p>
                          <a:endParaRPr lang="zh-CN"/>
                        </a:p>
                      </a:txBody>
                      <a:tcPr anchor="ctr">
                        <a:blipFill>
                          <a:blip r:embed="rId3"/>
                          <a:stretch>
                            <a:fillRect l="-198697" t="-901961" r="-90554" b="-7843"/>
                          </a:stretch>
                        </a:blipFill>
                      </a:tcPr>
                    </a:tc>
                    <a:tc>
                      <a:txBody>
                        <a:bodyPr/>
                        <a:lstStyle/>
                        <a:p>
                          <a:r>
                            <a:rPr lang="en-US" altLang="zh-CN" sz="1200" b="1">
                              <a:solidFill>
                                <a:schemeClr val="accent2">
                                  <a:lumMod val="50000"/>
                                </a:schemeClr>
                              </a:solidFill>
                            </a:rPr>
                            <a:t>// (9)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2636453984"/>
                      </a:ext>
                    </a:extLst>
                  </a:tr>
                </a:tbl>
              </a:graphicData>
            </a:graphic>
          </p:graphicFrame>
        </mc:Fallback>
      </mc:AlternateContent>
    </p:spTree>
    <p:extLst>
      <p:ext uri="{BB962C8B-B14F-4D97-AF65-F5344CB8AC3E}">
        <p14:creationId xmlns:p14="http://schemas.microsoft.com/office/powerpoint/2010/main" val="1987020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内定理证明练习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42</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27E77BF-E703-4328-9A93-A531170A73F0}"/>
                  </a:ext>
                </a:extLst>
              </p:cNvPr>
              <p:cNvSpPr txBox="1"/>
              <p:nvPr/>
            </p:nvSpPr>
            <p:spPr>
              <a:xfrm>
                <a:off x="784679" y="834004"/>
                <a:ext cx="4965108" cy="370294"/>
              </a:xfrm>
              <a:prstGeom prst="rect">
                <a:avLst/>
              </a:prstGeom>
              <a:solidFill>
                <a:schemeClr val="accent5">
                  <a:lumMod val="20000"/>
                  <a:lumOff val="80000"/>
                </a:schemeClr>
              </a:solidFill>
            </p:spPr>
            <p:txBody>
              <a:bodyPr wrap="square" rtlCol="0">
                <a:spAutoFit/>
              </a:bodyPr>
              <a:lstStyle/>
              <a:p>
                <a:r>
                  <a:rPr lang="zh-CN" altLang="en-US" sz="1600" b="1">
                    <a:solidFill>
                      <a:srgbClr val="002060"/>
                    </a:solidFill>
                  </a:rPr>
                  <a:t>证明形式推出</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oMath>
                </a14:m>
                <a:endParaRPr lang="zh-CN" altLang="en-US" sz="1600" b="1">
                  <a:solidFill>
                    <a:srgbClr val="002060"/>
                  </a:solidFill>
                </a:endParaRPr>
              </a:p>
            </p:txBody>
          </p:sp>
        </mc:Choice>
        <mc:Fallback xmlns="">
          <p:sp>
            <p:nvSpPr>
              <p:cNvPr id="8" name="文本框 7">
                <a:extLst>
                  <a:ext uri="{FF2B5EF4-FFF2-40B4-BE49-F238E27FC236}">
                    <a16:creationId xmlns:a16="http://schemas.microsoft.com/office/drawing/2014/main" id="{627E77BF-E703-4328-9A93-A531170A73F0}"/>
                  </a:ext>
                </a:extLst>
              </p:cNvPr>
              <p:cNvSpPr txBox="1">
                <a:spLocks noRot="1" noChangeAspect="1" noMove="1" noResize="1" noEditPoints="1" noAdjustHandles="1" noChangeArrowheads="1" noChangeShapeType="1" noTextEdit="1"/>
              </p:cNvSpPr>
              <p:nvPr/>
            </p:nvSpPr>
            <p:spPr>
              <a:xfrm>
                <a:off x="784679" y="834004"/>
                <a:ext cx="4965108" cy="370294"/>
              </a:xfrm>
              <a:prstGeom prst="rect">
                <a:avLst/>
              </a:prstGeom>
              <a:blipFill>
                <a:blip r:embed="rId2"/>
                <a:stretch>
                  <a:fillRect l="-737"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A81CB94-5B31-49BE-8808-06A9DA65C2DA}"/>
                  </a:ext>
                </a:extLst>
              </p:cNvPr>
              <p:cNvSpPr txBox="1"/>
              <p:nvPr/>
            </p:nvSpPr>
            <p:spPr>
              <a:xfrm>
                <a:off x="784679" y="1294755"/>
                <a:ext cx="7129963" cy="335476"/>
              </a:xfrm>
              <a:prstGeom prst="rect">
                <a:avLst/>
              </a:prstGeom>
              <a:solidFill>
                <a:schemeClr val="accent4">
                  <a:lumMod val="20000"/>
                  <a:lumOff val="80000"/>
                </a:schemeClr>
              </a:solidFill>
            </p:spPr>
            <p:txBody>
              <a:bodyPr wrap="square" rtlCol="0">
                <a:spAutoFit/>
              </a:bodyPr>
              <a:lstStyle/>
              <a:p>
                <a:r>
                  <a:rPr lang="zh-CN" altLang="en-US" sz="1400" b="1">
                    <a:solidFill>
                      <a:srgbClr val="002060"/>
                    </a:solidFill>
                  </a:rPr>
                  <a:t>结论是蕴涵式，基于蕴涵引入规则，证明：</a:t>
                </a:r>
                <a:r>
                  <a:rPr lang="en-US" altLang="zh-CN" sz="1400" b="1">
                    <a:solidFill>
                      <a:srgbClr val="002060"/>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oMath>
                </a14:m>
                <a:endParaRPr lang="en-US" altLang="zh-CN" sz="1400" b="1"/>
              </a:p>
            </p:txBody>
          </p:sp>
        </mc:Choice>
        <mc:Fallback xmlns="">
          <p:sp>
            <p:nvSpPr>
              <p:cNvPr id="9" name="文本框 8">
                <a:extLst>
                  <a:ext uri="{FF2B5EF4-FFF2-40B4-BE49-F238E27FC236}">
                    <a16:creationId xmlns:a16="http://schemas.microsoft.com/office/drawing/2014/main" id="{7A81CB94-5B31-49BE-8808-06A9DA65C2DA}"/>
                  </a:ext>
                </a:extLst>
              </p:cNvPr>
              <p:cNvSpPr txBox="1">
                <a:spLocks noRot="1" noChangeAspect="1" noMove="1" noResize="1" noEditPoints="1" noAdjustHandles="1" noChangeArrowheads="1" noChangeShapeType="1" noTextEdit="1"/>
              </p:cNvSpPr>
              <p:nvPr/>
            </p:nvSpPr>
            <p:spPr>
              <a:xfrm>
                <a:off x="784679" y="1294755"/>
                <a:ext cx="7129963" cy="335476"/>
              </a:xfrm>
              <a:prstGeom prst="rect">
                <a:avLst/>
              </a:prstGeom>
              <a:blipFill>
                <a:blip r:embed="rId3"/>
                <a:stretch>
                  <a:fillRect l="-257" b="-16364"/>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CD41FB79-4CE4-4217-A272-5818F546660A}"/>
              </a:ext>
            </a:extLst>
          </p:cNvPr>
          <p:cNvGrpSpPr/>
          <p:nvPr/>
        </p:nvGrpSpPr>
        <p:grpSpPr>
          <a:xfrm>
            <a:off x="5948570" y="3352939"/>
            <a:ext cx="2165431" cy="1121979"/>
            <a:chOff x="7504895" y="2426819"/>
            <a:chExt cx="2887241" cy="1773317"/>
          </a:xfrm>
        </p:grpSpPr>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9615CA-0FCD-4951-8415-63E74229C144}"/>
                    </a:ext>
                  </a:extLst>
                </p:cNvPr>
                <p:cNvSpPr txBox="1"/>
                <p:nvPr/>
              </p:nvSpPr>
              <p:spPr>
                <a:xfrm>
                  <a:off x="7884588" y="2426819"/>
                  <a:ext cx="2268015" cy="48645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e>
                        </m:d>
                      </m:oMath>
                    </m:oMathPara>
                  </a14:m>
                  <a:endParaRPr lang="zh-CN" altLang="en-US" sz="1400"/>
                </a:p>
              </p:txBody>
            </p:sp>
          </mc:Choice>
          <mc:Fallback xmlns="">
            <p:sp>
              <p:nvSpPr>
                <p:cNvPr id="38" name="文本框 37">
                  <a:extLst>
                    <a:ext uri="{FF2B5EF4-FFF2-40B4-BE49-F238E27FC236}">
                      <a16:creationId xmlns:a16="http://schemas.microsoft.com/office/drawing/2014/main" id="{4F0D157D-5C95-4B45-98C0-0C76D99852F4}"/>
                    </a:ext>
                  </a:extLst>
                </p:cNvPr>
                <p:cNvSpPr txBox="1">
                  <a:spLocks noRot="1" noChangeAspect="1" noMove="1" noResize="1" noEditPoints="1" noAdjustHandles="1" noChangeArrowheads="1" noChangeShapeType="1" noTextEdit="1"/>
                </p:cNvSpPr>
                <p:nvPr/>
              </p:nvSpPr>
              <p:spPr>
                <a:xfrm>
                  <a:off x="7884588" y="2426819"/>
                  <a:ext cx="2268015" cy="486450"/>
                </a:xfrm>
                <a:prstGeom prst="rect">
                  <a:avLst/>
                </a:prstGeom>
                <a:blipFill>
                  <a:blip r:embed="rId5"/>
                  <a:stretch>
                    <a:fillRect b="-8000"/>
                  </a:stretch>
                </a:blipFill>
              </p:spPr>
              <p:txBody>
                <a:bodyPr/>
                <a:lstStyle/>
                <a:p>
                  <a:r>
                    <a:rPr lang="zh-CN" altLang="en-US">
                      <a:noFill/>
                    </a:rPr>
                    <a:t> </a:t>
                  </a:r>
                </a:p>
              </p:txBody>
            </p:sp>
          </mc:Fallback>
        </mc:AlternateContent>
        <p:sp>
          <p:nvSpPr>
            <p:cNvPr id="18" name="箭头: 上 17">
              <a:extLst>
                <a:ext uri="{FF2B5EF4-FFF2-40B4-BE49-F238E27FC236}">
                  <a16:creationId xmlns:a16="http://schemas.microsoft.com/office/drawing/2014/main" id="{BD89E1D8-86F3-47A6-8911-C714D8A656EA}"/>
                </a:ext>
              </a:extLst>
            </p:cNvPr>
            <p:cNvSpPr/>
            <p:nvPr/>
          </p:nvSpPr>
          <p:spPr>
            <a:xfrm rot="10800000">
              <a:off x="8975930" y="2900101"/>
              <a:ext cx="83288" cy="8926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19" name="组合 18">
              <a:extLst>
                <a:ext uri="{FF2B5EF4-FFF2-40B4-BE49-F238E27FC236}">
                  <a16:creationId xmlns:a16="http://schemas.microsoft.com/office/drawing/2014/main" id="{9D56F3E0-C9A2-4368-9CCF-8EB607BBEABF}"/>
                </a:ext>
              </a:extLst>
            </p:cNvPr>
            <p:cNvGrpSpPr/>
            <p:nvPr/>
          </p:nvGrpSpPr>
          <p:grpSpPr>
            <a:xfrm>
              <a:off x="7817050" y="3792209"/>
              <a:ext cx="2438318" cy="407927"/>
              <a:chOff x="7817050" y="3559363"/>
              <a:chExt cx="2438318" cy="407927"/>
            </a:xfrm>
          </p:grpSpPr>
          <p:sp>
            <p:nvSpPr>
              <p:cNvPr id="21" name="文本框 20">
                <a:extLst>
                  <a:ext uri="{FF2B5EF4-FFF2-40B4-BE49-F238E27FC236}">
                    <a16:creationId xmlns:a16="http://schemas.microsoft.com/office/drawing/2014/main" id="{1901BA0A-4F15-495E-BC25-51C86F4E1886}"/>
                  </a:ext>
                </a:extLst>
              </p:cNvPr>
              <p:cNvSpPr txBox="1"/>
              <p:nvPr/>
            </p:nvSpPr>
            <p:spPr>
              <a:xfrm>
                <a:off x="7817050" y="3559363"/>
                <a:ext cx="2438318" cy="407927"/>
              </a:xfrm>
              <a:prstGeom prst="rect">
                <a:avLst/>
              </a:prstGeom>
              <a:solidFill>
                <a:schemeClr val="accent2">
                  <a:lumMod val="20000"/>
                  <a:lumOff val="80000"/>
                </a:schemeClr>
              </a:solidFill>
            </p:spPr>
            <p:txBody>
              <a:bodyPr wrap="square" bIns="27000" rtlCol="0">
                <a:spAutoFit/>
              </a:bodyPr>
              <a:lstStyle/>
              <a:p>
                <a:pPr algn="ctr"/>
                <a:r>
                  <a:rPr lang="en-US" altLang="zh-CN" sz="1200" b="1">
                    <a:solidFill>
                      <a:srgbClr val="C00000"/>
                    </a:solidFill>
                  </a:rPr>
                  <a:t>(6)</a:t>
                </a:r>
                <a:endParaRPr lang="zh-CN" altLang="en-US" sz="1200" b="1">
                  <a:solidFill>
                    <a:srgbClr val="C00000"/>
                  </a:solidFill>
                </a:endParaRPr>
              </a:p>
            </p:txBody>
          </p:sp>
          <p:cxnSp>
            <p:nvCxnSpPr>
              <p:cNvPr id="22" name="直接连接符 21">
                <a:extLst>
                  <a:ext uri="{FF2B5EF4-FFF2-40B4-BE49-F238E27FC236}">
                    <a16:creationId xmlns:a16="http://schemas.microsoft.com/office/drawing/2014/main" id="{2EC74C8F-69BD-4C16-846F-B9F6BD9EBB7D}"/>
                  </a:ext>
                </a:extLst>
              </p:cNvPr>
              <p:cNvCxnSpPr>
                <a:cxnSpLocks/>
              </p:cNvCxnSpPr>
              <p:nvPr/>
            </p:nvCxnSpPr>
            <p:spPr>
              <a:xfrm>
                <a:off x="7820190" y="3939636"/>
                <a:ext cx="23947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B884D76-AD8D-4EC4-A07C-BCA050B15538}"/>
                    </a:ext>
                  </a:extLst>
                </p:cNvPr>
                <p:cNvSpPr txBox="1"/>
                <p:nvPr/>
              </p:nvSpPr>
              <p:spPr>
                <a:xfrm>
                  <a:off x="7504895" y="3123991"/>
                  <a:ext cx="2887241" cy="407927"/>
                </a:xfrm>
                <a:prstGeom prst="rect">
                  <a:avLst/>
                </a:prstGeom>
                <a:solidFill>
                  <a:schemeClr val="accent4">
                    <a:lumMod val="20000"/>
                    <a:lumOff val="80000"/>
                  </a:schemeClr>
                </a:solidFill>
              </p:spPr>
              <p:txBody>
                <a:bodyPr wrap="square" bIns="27000" rtlCol="0">
                  <a:spAutoFit/>
                </a:bodyPr>
                <a:lstStyle/>
                <a:p>
                  <a:r>
                    <a:rPr lang="zh-CN" altLang="en-US" sz="1200" b="1">
                      <a:solidFill>
                        <a:srgbClr val="002060"/>
                      </a:solidFill>
                    </a:rPr>
                    <a:t>用</a:t>
                  </a:r>
                  <a:r>
                    <a:rPr lang="zh-CN" altLang="en-US" sz="1200" b="1" u="sng">
                      <a:solidFill>
                        <a:srgbClr val="002060"/>
                      </a:solidFill>
                    </a:rPr>
                    <a:t> </a:t>
                  </a:r>
                  <a:r>
                    <a:rPr lang="en-US" altLang="zh-CN" sz="1200" b="1" u="sng">
                      <a:solidFill>
                        <a:srgbClr val="C00000"/>
                      </a:solidFill>
                    </a:rPr>
                    <a:t>            (5)           </a:t>
                  </a:r>
                  <a:r>
                    <a:rPr lang="zh-CN" altLang="en-US" sz="1200" b="1">
                      <a:solidFill>
                        <a:srgbClr val="002060"/>
                      </a:solidFill>
                    </a:rPr>
                    <a:t>规则消除</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endParaRPr lang="zh-CN" altLang="en-US" sz="1200" b="1">
                    <a:solidFill>
                      <a:srgbClr val="002060"/>
                    </a:solidFill>
                  </a:endParaRPr>
                </a:p>
              </p:txBody>
            </p:sp>
          </mc:Choice>
          <mc:Fallback xmlns="">
            <p:sp>
              <p:nvSpPr>
                <p:cNvPr id="20" name="文本框 19">
                  <a:extLst>
                    <a:ext uri="{FF2B5EF4-FFF2-40B4-BE49-F238E27FC236}">
                      <a16:creationId xmlns:a16="http://schemas.microsoft.com/office/drawing/2014/main" id="{DB884D76-AD8D-4EC4-A07C-BCA050B15538}"/>
                    </a:ext>
                  </a:extLst>
                </p:cNvPr>
                <p:cNvSpPr txBox="1">
                  <a:spLocks noRot="1" noChangeAspect="1" noMove="1" noResize="1" noEditPoints="1" noAdjustHandles="1" noChangeArrowheads="1" noChangeShapeType="1" noTextEdit="1"/>
                </p:cNvSpPr>
                <p:nvPr/>
              </p:nvSpPr>
              <p:spPr>
                <a:xfrm>
                  <a:off x="7504895" y="3123991"/>
                  <a:ext cx="2887241" cy="407927"/>
                </a:xfrm>
                <a:prstGeom prst="rect">
                  <a:avLst/>
                </a:prstGeom>
                <a:blipFill>
                  <a:blip r:embed="rId6"/>
                  <a:stretch>
                    <a:fillRect l="-282" b="-23256"/>
                  </a:stretch>
                </a:blipFill>
              </p:spPr>
              <p:txBody>
                <a:bodyPr/>
                <a:lstStyle/>
                <a:p>
                  <a:r>
                    <a:rPr lang="zh-CN" altLang="en-US">
                      <a:noFill/>
                    </a:rPr>
                    <a:t> </a:t>
                  </a:r>
                </a:p>
              </p:txBody>
            </p:sp>
          </mc:Fallback>
        </mc:AlternateContent>
      </p:grpSp>
      <p:sp>
        <p:nvSpPr>
          <p:cNvPr id="23" name="文本框 22">
            <a:extLst>
              <a:ext uri="{FF2B5EF4-FFF2-40B4-BE49-F238E27FC236}">
                <a16:creationId xmlns:a16="http://schemas.microsoft.com/office/drawing/2014/main" id="{3244B321-ECA0-497E-B969-CFD04B91EADE}"/>
              </a:ext>
            </a:extLst>
          </p:cNvPr>
          <p:cNvSpPr txBox="1"/>
          <p:nvPr/>
        </p:nvSpPr>
        <p:spPr>
          <a:xfrm>
            <a:off x="868159" y="3337041"/>
            <a:ext cx="1111795" cy="461665"/>
          </a:xfrm>
          <a:prstGeom prst="rect">
            <a:avLst/>
          </a:prstGeom>
          <a:solidFill>
            <a:schemeClr val="accent2">
              <a:lumMod val="20000"/>
              <a:lumOff val="80000"/>
              <a:alpha val="50000"/>
            </a:schemeClr>
          </a:solidFill>
        </p:spPr>
        <p:txBody>
          <a:bodyPr wrap="square" rtlCol="0">
            <a:spAutoFit/>
          </a:bodyPr>
          <a:lstStyle/>
          <a:p>
            <a:r>
              <a:rPr lang="zh-CN" altLang="en-US" sz="1200" b="1">
                <a:solidFill>
                  <a:srgbClr val="002060"/>
                </a:solidFill>
                <a:latin typeface="楷体" panose="02010609060101010101" pitchFamily="49" charset="-122"/>
                <a:ea typeface="楷体" panose="02010609060101010101" pitchFamily="49" charset="-122"/>
              </a:rPr>
              <a:t>思考前提的量词如何消除</a:t>
            </a:r>
          </a:p>
        </p:txBody>
      </p:sp>
      <p:grpSp>
        <p:nvGrpSpPr>
          <p:cNvPr id="24" name="组合 23">
            <a:extLst>
              <a:ext uri="{FF2B5EF4-FFF2-40B4-BE49-F238E27FC236}">
                <a16:creationId xmlns:a16="http://schemas.microsoft.com/office/drawing/2014/main" id="{72AFE04F-F0E4-4326-9114-59D4C9ECDE92}"/>
              </a:ext>
            </a:extLst>
          </p:cNvPr>
          <p:cNvGrpSpPr/>
          <p:nvPr/>
        </p:nvGrpSpPr>
        <p:grpSpPr>
          <a:xfrm>
            <a:off x="784679" y="1763695"/>
            <a:ext cx="3424973" cy="1276770"/>
            <a:chOff x="997612" y="2631079"/>
            <a:chExt cx="4566631" cy="1702360"/>
          </a:xfrm>
        </p:grpSpPr>
        <p:grpSp>
          <p:nvGrpSpPr>
            <p:cNvPr id="25" name="组合 24">
              <a:extLst>
                <a:ext uri="{FF2B5EF4-FFF2-40B4-BE49-F238E27FC236}">
                  <a16:creationId xmlns:a16="http://schemas.microsoft.com/office/drawing/2014/main" id="{66B1EB32-E055-4770-AE79-6E67C7A991A2}"/>
                </a:ext>
              </a:extLst>
            </p:cNvPr>
            <p:cNvGrpSpPr/>
            <p:nvPr/>
          </p:nvGrpSpPr>
          <p:grpSpPr>
            <a:xfrm>
              <a:off x="2680794" y="2720639"/>
              <a:ext cx="2836494" cy="1523644"/>
              <a:chOff x="721166" y="2394544"/>
              <a:chExt cx="2836494" cy="1806119"/>
            </a:xfrm>
          </p:grpSpPr>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7F4BEA1E-9A5E-4712-BAC6-E94A4633FE09}"/>
                      </a:ext>
                    </a:extLst>
                  </p:cNvPr>
                  <p:cNvSpPr txBox="1"/>
                  <p:nvPr/>
                </p:nvSpPr>
                <p:spPr>
                  <a:xfrm>
                    <a:off x="1520355" y="2394544"/>
                    <a:ext cx="1347475" cy="456573"/>
                  </a:xfrm>
                  <a:prstGeom prst="rect">
                    <a:avLst/>
                  </a:prstGeom>
                  <a:solidFill>
                    <a:schemeClr val="accent6">
                      <a:lumMod val="20000"/>
                      <a:lumOff val="80000"/>
                    </a:schemeClr>
                  </a:solidFill>
                </p:spPr>
                <p:txBody>
                  <a:bodyPr wrap="square" bIns="2700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𝒙𝑮</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oMath>
                      </m:oMathPara>
                    </a14:m>
                    <a:endParaRPr lang="zh-CN" altLang="en-US" sz="1400"/>
                  </a:p>
                </p:txBody>
              </p:sp>
            </mc:Choice>
            <mc:Fallback xmlns="">
              <p:sp>
                <p:nvSpPr>
                  <p:cNvPr id="32" name="文本框 31">
                    <a:extLst>
                      <a:ext uri="{FF2B5EF4-FFF2-40B4-BE49-F238E27FC236}">
                        <a16:creationId xmlns:a16="http://schemas.microsoft.com/office/drawing/2014/main" id="{41291A2C-94E7-4EBF-8C93-314CC4A2F4C2}"/>
                      </a:ext>
                    </a:extLst>
                  </p:cNvPr>
                  <p:cNvSpPr txBox="1">
                    <a:spLocks noRot="1" noChangeAspect="1" noMove="1" noResize="1" noEditPoints="1" noAdjustHandles="1" noChangeArrowheads="1" noChangeShapeType="1" noTextEdit="1"/>
                  </p:cNvSpPr>
                  <p:nvPr/>
                </p:nvSpPr>
                <p:spPr>
                  <a:xfrm>
                    <a:off x="1520355" y="2394544"/>
                    <a:ext cx="1347475" cy="456573"/>
                  </a:xfrm>
                  <a:prstGeom prst="rect">
                    <a:avLst/>
                  </a:prstGeom>
                  <a:blipFill>
                    <a:blip r:embed="rId8"/>
                    <a:stretch>
                      <a:fillRect b="-14894"/>
                    </a:stretch>
                  </a:blipFill>
                </p:spPr>
                <p:txBody>
                  <a:bodyPr/>
                  <a:lstStyle/>
                  <a:p>
                    <a:r>
                      <a:rPr lang="zh-CN" altLang="en-US">
                        <a:noFill/>
                      </a:rPr>
                      <a:t> </a:t>
                    </a:r>
                  </a:p>
                </p:txBody>
              </p:sp>
            </mc:Fallback>
          </mc:AlternateContent>
          <p:sp>
            <p:nvSpPr>
              <p:cNvPr id="29" name="箭头: 上 28">
                <a:extLst>
                  <a:ext uri="{FF2B5EF4-FFF2-40B4-BE49-F238E27FC236}">
                    <a16:creationId xmlns:a16="http://schemas.microsoft.com/office/drawing/2014/main" id="{F22BA77B-9502-4611-BBBE-AD311FC23BAD}"/>
                  </a:ext>
                </a:extLst>
              </p:cNvPr>
              <p:cNvSpPr/>
              <p:nvPr/>
            </p:nvSpPr>
            <p:spPr>
              <a:xfrm>
                <a:off x="2138342" y="2834279"/>
                <a:ext cx="72363" cy="95845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bIns="27000" rtlCol="0" anchor="ctr"/>
              <a:lstStyle/>
              <a:p>
                <a:pPr algn="ctr"/>
                <a:endParaRPr lang="zh-CN" altLang="en-US" sz="1200"/>
              </a:p>
            </p:txBody>
          </p:sp>
          <p:grpSp>
            <p:nvGrpSpPr>
              <p:cNvPr id="30" name="组合 29">
                <a:extLst>
                  <a:ext uri="{FF2B5EF4-FFF2-40B4-BE49-F238E27FC236}">
                    <a16:creationId xmlns:a16="http://schemas.microsoft.com/office/drawing/2014/main" id="{09CE2339-5A93-44AE-97E2-B1E49FADD7E9}"/>
                  </a:ext>
                </a:extLst>
              </p:cNvPr>
              <p:cNvGrpSpPr/>
              <p:nvPr/>
            </p:nvGrpSpPr>
            <p:grpSpPr>
              <a:xfrm>
                <a:off x="1092373" y="3792735"/>
                <a:ext cx="2164300" cy="407928"/>
                <a:chOff x="1092373" y="3792735"/>
                <a:chExt cx="2164300" cy="407928"/>
              </a:xfrm>
            </p:grpSpPr>
            <p:sp>
              <p:nvSpPr>
                <p:cNvPr id="32" name="文本框 31">
                  <a:extLst>
                    <a:ext uri="{FF2B5EF4-FFF2-40B4-BE49-F238E27FC236}">
                      <a16:creationId xmlns:a16="http://schemas.microsoft.com/office/drawing/2014/main" id="{180A8E85-7DC8-45BB-84FF-1D9E4A36FC8A}"/>
                    </a:ext>
                  </a:extLst>
                </p:cNvPr>
                <p:cNvSpPr txBox="1"/>
                <p:nvPr/>
              </p:nvSpPr>
              <p:spPr>
                <a:xfrm>
                  <a:off x="1092373" y="3792735"/>
                  <a:ext cx="2164300" cy="407928"/>
                </a:xfrm>
                <a:prstGeom prst="rect">
                  <a:avLst/>
                </a:prstGeom>
                <a:solidFill>
                  <a:schemeClr val="accent2">
                    <a:lumMod val="20000"/>
                    <a:lumOff val="80000"/>
                  </a:schemeClr>
                </a:solidFill>
              </p:spPr>
              <p:txBody>
                <a:bodyPr wrap="square" bIns="27000" rtlCol="0">
                  <a:spAutoFit/>
                </a:bodyPr>
                <a:lstStyle/>
                <a:p>
                  <a:pPr algn="ctr"/>
                  <a:r>
                    <a:rPr lang="en-US" altLang="zh-CN" sz="1200" b="1">
                      <a:solidFill>
                        <a:srgbClr val="C00000"/>
                      </a:solidFill>
                    </a:rPr>
                    <a:t>(2)</a:t>
                  </a:r>
                  <a:endParaRPr lang="zh-CN" altLang="en-US" sz="1200" b="1">
                    <a:solidFill>
                      <a:srgbClr val="C00000"/>
                    </a:solidFill>
                  </a:endParaRPr>
                </a:p>
              </p:txBody>
            </p:sp>
            <p:cxnSp>
              <p:nvCxnSpPr>
                <p:cNvPr id="33" name="直接连接符 32">
                  <a:extLst>
                    <a:ext uri="{FF2B5EF4-FFF2-40B4-BE49-F238E27FC236}">
                      <a16:creationId xmlns:a16="http://schemas.microsoft.com/office/drawing/2014/main" id="{F100BA05-B391-4106-B6EB-F28F8442DE84}"/>
                    </a:ext>
                  </a:extLst>
                </p:cNvPr>
                <p:cNvCxnSpPr/>
                <p:nvPr/>
              </p:nvCxnSpPr>
              <p:spPr>
                <a:xfrm>
                  <a:off x="1348932" y="4172120"/>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22FB4CF1-DDE6-4B60-ADCE-3CCE9804472F}"/>
                      </a:ext>
                    </a:extLst>
                  </p:cNvPr>
                  <p:cNvSpPr txBox="1"/>
                  <p:nvPr/>
                </p:nvSpPr>
                <p:spPr>
                  <a:xfrm>
                    <a:off x="721166" y="3128840"/>
                    <a:ext cx="2836494" cy="407927"/>
                  </a:xfrm>
                  <a:prstGeom prst="rect">
                    <a:avLst/>
                  </a:prstGeom>
                  <a:solidFill>
                    <a:schemeClr val="accent4">
                      <a:lumMod val="20000"/>
                      <a:lumOff val="80000"/>
                    </a:schemeClr>
                  </a:solidFill>
                </p:spPr>
                <p:txBody>
                  <a:bodyPr wrap="square" bIns="27000" rtlCol="0">
                    <a:spAutoFit/>
                  </a:bodyPr>
                  <a:lstStyle/>
                  <a:p>
                    <a:r>
                      <a:rPr lang="zh-CN" altLang="en-US" sz="1200" b="1">
                        <a:solidFill>
                          <a:srgbClr val="002060"/>
                        </a:solidFill>
                      </a:rPr>
                      <a:t>用</a:t>
                    </a:r>
                    <a:r>
                      <a:rPr lang="zh-CN" altLang="en-US" sz="1200" b="1" u="sng">
                        <a:solidFill>
                          <a:srgbClr val="002060"/>
                        </a:solidFill>
                      </a:rPr>
                      <a:t> </a:t>
                    </a:r>
                    <a:r>
                      <a:rPr lang="en-US" altLang="zh-CN" sz="1200" b="1" u="sng">
                        <a:solidFill>
                          <a:srgbClr val="C00000"/>
                        </a:solidFill>
                      </a:rPr>
                      <a:t>            (1)          </a:t>
                    </a:r>
                    <a:r>
                      <a:rPr lang="zh-CN" altLang="en-US" sz="1200" b="1">
                        <a:solidFill>
                          <a:srgbClr val="002060"/>
                        </a:solidFill>
                      </a:rPr>
                      <a:t>规则引入</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endParaRPr lang="zh-CN" altLang="en-US" sz="1200" b="1">
                      <a:solidFill>
                        <a:srgbClr val="002060"/>
                      </a:solidFill>
                    </a:endParaRPr>
                  </a:p>
                </p:txBody>
              </p:sp>
            </mc:Choice>
            <mc:Fallback xmlns="">
              <p:sp>
                <p:nvSpPr>
                  <p:cNvPr id="31" name="文本框 30">
                    <a:extLst>
                      <a:ext uri="{FF2B5EF4-FFF2-40B4-BE49-F238E27FC236}">
                        <a16:creationId xmlns:a16="http://schemas.microsoft.com/office/drawing/2014/main" id="{22FB4CF1-DDE6-4B60-ADCE-3CCE9804472F}"/>
                      </a:ext>
                    </a:extLst>
                  </p:cNvPr>
                  <p:cNvSpPr txBox="1">
                    <a:spLocks noRot="1" noChangeAspect="1" noMove="1" noResize="1" noEditPoints="1" noAdjustHandles="1" noChangeArrowheads="1" noChangeShapeType="1" noTextEdit="1"/>
                  </p:cNvSpPr>
                  <p:nvPr/>
                </p:nvSpPr>
                <p:spPr>
                  <a:xfrm>
                    <a:off x="721166" y="3128840"/>
                    <a:ext cx="2836494" cy="407927"/>
                  </a:xfrm>
                  <a:prstGeom prst="rect">
                    <a:avLst/>
                  </a:prstGeom>
                  <a:blipFill>
                    <a:blip r:embed="rId9"/>
                    <a:stretch>
                      <a:fillRect l="-287" t="-2381" b="-26190"/>
                    </a:stretch>
                  </a:blipFill>
                </p:spPr>
                <p:txBody>
                  <a:bodyPr/>
                  <a:lstStyle/>
                  <a:p>
                    <a:r>
                      <a:rPr lang="zh-CN" altLang="en-US">
                        <a:noFill/>
                      </a:rPr>
                      <a:t> </a:t>
                    </a:r>
                  </a:p>
                </p:txBody>
              </p:sp>
            </mc:Fallback>
          </mc:AlternateContent>
        </p:grpSp>
        <p:sp>
          <p:nvSpPr>
            <p:cNvPr id="26" name="文本框 25">
              <a:extLst>
                <a:ext uri="{FF2B5EF4-FFF2-40B4-BE49-F238E27FC236}">
                  <a16:creationId xmlns:a16="http://schemas.microsoft.com/office/drawing/2014/main" id="{060E2B9F-1688-4C58-9327-CED83264BC39}"/>
                </a:ext>
              </a:extLst>
            </p:cNvPr>
            <p:cNvSpPr txBox="1"/>
            <p:nvPr/>
          </p:nvSpPr>
          <p:spPr>
            <a:xfrm>
              <a:off x="1094184" y="2720639"/>
              <a:ext cx="1490037" cy="615553"/>
            </a:xfrm>
            <a:prstGeom prst="rect">
              <a:avLst/>
            </a:prstGeom>
            <a:solidFill>
              <a:schemeClr val="accent2">
                <a:lumMod val="20000"/>
                <a:lumOff val="80000"/>
                <a:alpha val="50000"/>
              </a:schemeClr>
            </a:solidFill>
          </p:spPr>
          <p:txBody>
            <a:bodyPr wrap="square" rtlCol="0">
              <a:spAutoFit/>
            </a:bodyPr>
            <a:lstStyle/>
            <a:p>
              <a:pPr>
                <a:spcAft>
                  <a:spcPts val="450"/>
                </a:spcAft>
              </a:pPr>
              <a:r>
                <a:rPr lang="zh-CN" altLang="en-US" sz="1200" b="1">
                  <a:solidFill>
                    <a:srgbClr val="002060"/>
                  </a:solidFill>
                  <a:latin typeface="楷体" panose="02010609060101010101" pitchFamily="49" charset="-122"/>
                  <a:ea typeface="楷体" panose="02010609060101010101" pitchFamily="49" charset="-122"/>
                </a:rPr>
                <a:t>思考结论的量词如何引入</a:t>
              </a:r>
            </a:p>
          </p:txBody>
        </p:sp>
        <p:sp>
          <p:nvSpPr>
            <p:cNvPr id="27" name="矩形: 圆角 26">
              <a:extLst>
                <a:ext uri="{FF2B5EF4-FFF2-40B4-BE49-F238E27FC236}">
                  <a16:creationId xmlns:a16="http://schemas.microsoft.com/office/drawing/2014/main" id="{8047DD5D-9003-40C1-9754-2A3369A26C40}"/>
                </a:ext>
              </a:extLst>
            </p:cNvPr>
            <p:cNvSpPr/>
            <p:nvPr/>
          </p:nvSpPr>
          <p:spPr>
            <a:xfrm>
              <a:off x="997612" y="2631079"/>
              <a:ext cx="4566631" cy="1702360"/>
            </a:xfrm>
            <a:prstGeom prst="roundRect">
              <a:avLst>
                <a:gd name="adj" fmla="val 10545"/>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34" name="矩形: 圆角 33">
            <a:extLst>
              <a:ext uri="{FF2B5EF4-FFF2-40B4-BE49-F238E27FC236}">
                <a16:creationId xmlns:a16="http://schemas.microsoft.com/office/drawing/2014/main" id="{FBB2016F-61C5-4247-ABBA-4DFFAE2B36FF}"/>
              </a:ext>
            </a:extLst>
          </p:cNvPr>
          <p:cNvSpPr/>
          <p:nvPr/>
        </p:nvSpPr>
        <p:spPr>
          <a:xfrm>
            <a:off x="784679" y="3284878"/>
            <a:ext cx="7441949" cy="1254983"/>
          </a:xfrm>
          <a:prstGeom prst="roundRect">
            <a:avLst>
              <a:gd name="adj" fmla="val 850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箭头: 右 34">
            <a:extLst>
              <a:ext uri="{FF2B5EF4-FFF2-40B4-BE49-F238E27FC236}">
                <a16:creationId xmlns:a16="http://schemas.microsoft.com/office/drawing/2014/main" id="{CA6697DB-E373-4F7E-A655-84CDBA13F4BD}"/>
              </a:ext>
            </a:extLst>
          </p:cNvPr>
          <p:cNvSpPr/>
          <p:nvPr/>
        </p:nvSpPr>
        <p:spPr>
          <a:xfrm>
            <a:off x="4256524" y="2268296"/>
            <a:ext cx="676189" cy="206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6" name="箭头: 上 35">
            <a:extLst>
              <a:ext uri="{FF2B5EF4-FFF2-40B4-BE49-F238E27FC236}">
                <a16:creationId xmlns:a16="http://schemas.microsoft.com/office/drawing/2014/main" id="{6174BAB0-1CE2-41AD-A01E-CDA2621B5A8B}"/>
              </a:ext>
            </a:extLst>
          </p:cNvPr>
          <p:cNvSpPr/>
          <p:nvPr/>
        </p:nvSpPr>
        <p:spPr>
          <a:xfrm>
            <a:off x="6813884" y="3020011"/>
            <a:ext cx="161173" cy="2529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37" name="组合 36">
            <a:extLst>
              <a:ext uri="{FF2B5EF4-FFF2-40B4-BE49-F238E27FC236}">
                <a16:creationId xmlns:a16="http://schemas.microsoft.com/office/drawing/2014/main" id="{13548EDE-AEA7-486C-B560-8615AF022CDF}"/>
              </a:ext>
            </a:extLst>
          </p:cNvPr>
          <p:cNvGrpSpPr/>
          <p:nvPr/>
        </p:nvGrpSpPr>
        <p:grpSpPr>
          <a:xfrm>
            <a:off x="5017442" y="2391357"/>
            <a:ext cx="3038578" cy="525785"/>
            <a:chOff x="6722841" y="2778834"/>
            <a:chExt cx="4051437" cy="771230"/>
          </a:xfrm>
        </p:grpSpPr>
        <p:sp>
          <p:nvSpPr>
            <p:cNvPr id="38" name="文本框 37">
              <a:extLst>
                <a:ext uri="{FF2B5EF4-FFF2-40B4-BE49-F238E27FC236}">
                  <a16:creationId xmlns:a16="http://schemas.microsoft.com/office/drawing/2014/main" id="{E5E5764A-921A-4DCD-AAB1-1701F981703A}"/>
                </a:ext>
              </a:extLst>
            </p:cNvPr>
            <p:cNvSpPr txBox="1"/>
            <p:nvPr/>
          </p:nvSpPr>
          <p:spPr>
            <a:xfrm>
              <a:off x="6722841" y="2778834"/>
              <a:ext cx="4051437" cy="771230"/>
            </a:xfrm>
            <a:prstGeom prst="rect">
              <a:avLst/>
            </a:prstGeom>
            <a:solidFill>
              <a:schemeClr val="accent4">
                <a:lumMod val="20000"/>
                <a:lumOff val="80000"/>
              </a:schemeClr>
            </a:solidFill>
          </p:spPr>
          <p:txBody>
            <a:bodyPr wrap="square" rtlCol="0">
              <a:spAutoFit/>
            </a:bodyPr>
            <a:lstStyle/>
            <a:p>
              <a:pPr>
                <a:spcBef>
                  <a:spcPts val="450"/>
                </a:spcBef>
              </a:pPr>
              <a:r>
                <a:rPr lang="zh-CN" altLang="en-US" sz="1200" b="1">
                  <a:solidFill>
                    <a:schemeClr val="accent2">
                      <a:lumMod val="50000"/>
                    </a:schemeClr>
                  </a:solidFill>
                </a:rPr>
                <a:t>前提量词被消除，结论量词未引入的推理：</a:t>
              </a:r>
              <a:endParaRPr lang="en-US" altLang="zh-CN" sz="1200" b="1">
                <a:solidFill>
                  <a:schemeClr val="accent2">
                    <a:lumMod val="50000"/>
                  </a:schemeClr>
                </a:solidFill>
              </a:endParaRPr>
            </a:p>
            <a:p>
              <a:pPr algn="ctr">
                <a:spcBef>
                  <a:spcPts val="450"/>
                </a:spcBef>
              </a:pPr>
              <a:r>
                <a:rPr lang="en-US" altLang="zh-CN" sz="1200" b="1">
                  <a:solidFill>
                    <a:srgbClr val="C00000"/>
                  </a:solidFill>
                </a:rPr>
                <a:t>(7)</a:t>
              </a:r>
              <a:endParaRPr lang="zh-CN" altLang="en-US" sz="1200" b="1">
                <a:solidFill>
                  <a:srgbClr val="C00000"/>
                </a:solidFill>
              </a:endParaRPr>
            </a:p>
          </p:txBody>
        </p:sp>
        <p:cxnSp>
          <p:nvCxnSpPr>
            <p:cNvPr id="39" name="直接连接符 38">
              <a:extLst>
                <a:ext uri="{FF2B5EF4-FFF2-40B4-BE49-F238E27FC236}">
                  <a16:creationId xmlns:a16="http://schemas.microsoft.com/office/drawing/2014/main" id="{90FD6F75-E0D0-499E-A50A-88C6D8EA7351}"/>
                </a:ext>
              </a:extLst>
            </p:cNvPr>
            <p:cNvCxnSpPr>
              <a:cxnSpLocks/>
            </p:cNvCxnSpPr>
            <p:nvPr/>
          </p:nvCxnSpPr>
          <p:spPr>
            <a:xfrm>
              <a:off x="7431829" y="3424505"/>
              <a:ext cx="301291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0" name="文本框 39">
            <a:extLst>
              <a:ext uri="{FF2B5EF4-FFF2-40B4-BE49-F238E27FC236}">
                <a16:creationId xmlns:a16="http://schemas.microsoft.com/office/drawing/2014/main" id="{91B98955-9911-41F2-80B8-1067BA109DB8}"/>
              </a:ext>
            </a:extLst>
          </p:cNvPr>
          <p:cNvSpPr txBox="1"/>
          <p:nvPr/>
        </p:nvSpPr>
        <p:spPr>
          <a:xfrm>
            <a:off x="5017441" y="1838421"/>
            <a:ext cx="2096870" cy="442762"/>
          </a:xfrm>
          <a:prstGeom prst="rect">
            <a:avLst/>
          </a:prstGeom>
          <a:solidFill>
            <a:schemeClr val="accent2">
              <a:lumMod val="20000"/>
              <a:lumOff val="80000"/>
              <a:alpha val="50000"/>
            </a:schemeClr>
          </a:solidFill>
        </p:spPr>
        <p:txBody>
          <a:bodyPr wrap="square" bIns="27000" rtlCol="0">
            <a:spAutoFit/>
          </a:bodyPr>
          <a:lstStyle/>
          <a:p>
            <a:r>
              <a:rPr lang="zh-CN" altLang="en-US" sz="1200" b="1">
                <a:solidFill>
                  <a:srgbClr val="002060"/>
                </a:solidFill>
                <a:latin typeface="楷体" panose="02010609060101010101" pitchFamily="49" charset="-122"/>
                <a:ea typeface="楷体" panose="02010609060101010101" pitchFamily="49" charset="-122"/>
              </a:rPr>
              <a:t>最后思考如何用命题逻辑推理规则验证下面的推理</a:t>
            </a:r>
          </a:p>
        </p:txBody>
      </p:sp>
      <p:sp>
        <p:nvSpPr>
          <p:cNvPr id="41" name="矩形: 圆角 40">
            <a:extLst>
              <a:ext uri="{FF2B5EF4-FFF2-40B4-BE49-F238E27FC236}">
                <a16:creationId xmlns:a16="http://schemas.microsoft.com/office/drawing/2014/main" id="{BE7FC76A-E445-47B5-8503-A8A7E9F02BF2}"/>
              </a:ext>
            </a:extLst>
          </p:cNvPr>
          <p:cNvSpPr/>
          <p:nvPr/>
        </p:nvSpPr>
        <p:spPr>
          <a:xfrm>
            <a:off x="4953261" y="1773031"/>
            <a:ext cx="3241680" cy="1229537"/>
          </a:xfrm>
          <a:prstGeom prst="roundRect">
            <a:avLst>
              <a:gd name="adj" fmla="val 926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42" name="组合 41">
            <a:extLst>
              <a:ext uri="{FF2B5EF4-FFF2-40B4-BE49-F238E27FC236}">
                <a16:creationId xmlns:a16="http://schemas.microsoft.com/office/drawing/2014/main" id="{FF51F670-E1FA-44A2-A4C8-DA1E90270BC3}"/>
              </a:ext>
            </a:extLst>
          </p:cNvPr>
          <p:cNvGrpSpPr/>
          <p:nvPr/>
        </p:nvGrpSpPr>
        <p:grpSpPr>
          <a:xfrm>
            <a:off x="2385518" y="3353537"/>
            <a:ext cx="3244998" cy="1156780"/>
            <a:chOff x="2752762" y="4579720"/>
            <a:chExt cx="4326664" cy="1542373"/>
          </a:xfrm>
        </p:grpSpPr>
        <p:grpSp>
          <p:nvGrpSpPr>
            <p:cNvPr id="43" name="组合 42">
              <a:extLst>
                <a:ext uri="{FF2B5EF4-FFF2-40B4-BE49-F238E27FC236}">
                  <a16:creationId xmlns:a16="http://schemas.microsoft.com/office/drawing/2014/main" id="{F9FFA062-9ACF-480E-BE72-3AD076112BBC}"/>
                </a:ext>
              </a:extLst>
            </p:cNvPr>
            <p:cNvGrpSpPr/>
            <p:nvPr/>
          </p:nvGrpSpPr>
          <p:grpSpPr>
            <a:xfrm>
              <a:off x="4223584" y="4579720"/>
              <a:ext cx="2855842" cy="1542373"/>
              <a:chOff x="3825204" y="2402219"/>
              <a:chExt cx="2855842" cy="1828319"/>
            </a:xfrm>
          </p:grpSpPr>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6DCEBD62-E4A8-4B69-9CB7-F2C95690F7A9}"/>
                      </a:ext>
                    </a:extLst>
                  </p:cNvPr>
                  <p:cNvSpPr txBox="1"/>
                  <p:nvPr/>
                </p:nvSpPr>
                <p:spPr>
                  <a:xfrm>
                    <a:off x="4548590" y="2402219"/>
                    <a:ext cx="1243321" cy="486449"/>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oMath>
                      </m:oMathPara>
                    </a14:m>
                    <a:endParaRPr lang="zh-CN" altLang="en-US" sz="1400"/>
                  </a:p>
                </p:txBody>
              </p:sp>
            </mc:Choice>
            <mc:Fallback xmlns="">
              <p:sp>
                <p:nvSpPr>
                  <p:cNvPr id="21" name="文本框 20">
                    <a:extLst>
                      <a:ext uri="{FF2B5EF4-FFF2-40B4-BE49-F238E27FC236}">
                        <a16:creationId xmlns:a16="http://schemas.microsoft.com/office/drawing/2014/main" id="{80A125CA-F21C-4ED2-B267-5BEB3AD44358}"/>
                      </a:ext>
                    </a:extLst>
                  </p:cNvPr>
                  <p:cNvSpPr txBox="1">
                    <a:spLocks noRot="1" noChangeAspect="1" noMove="1" noResize="1" noEditPoints="1" noAdjustHandles="1" noChangeArrowheads="1" noChangeShapeType="1" noTextEdit="1"/>
                  </p:cNvSpPr>
                  <p:nvPr/>
                </p:nvSpPr>
                <p:spPr>
                  <a:xfrm>
                    <a:off x="4548590" y="2402219"/>
                    <a:ext cx="1243321" cy="486449"/>
                  </a:xfrm>
                  <a:prstGeom prst="rect">
                    <a:avLst/>
                  </a:prstGeom>
                  <a:blipFill>
                    <a:blip r:embed="rId12"/>
                    <a:stretch>
                      <a:fillRect b="-8000"/>
                    </a:stretch>
                  </a:blipFill>
                </p:spPr>
                <p:txBody>
                  <a:bodyPr/>
                  <a:lstStyle/>
                  <a:p>
                    <a:r>
                      <a:rPr lang="zh-CN" altLang="en-US">
                        <a:noFill/>
                      </a:rPr>
                      <a:t> </a:t>
                    </a:r>
                  </a:p>
                </p:txBody>
              </p:sp>
            </mc:Fallback>
          </mc:AlternateContent>
          <p:sp>
            <p:nvSpPr>
              <p:cNvPr id="47" name="箭头: 上 46">
                <a:extLst>
                  <a:ext uri="{FF2B5EF4-FFF2-40B4-BE49-F238E27FC236}">
                    <a16:creationId xmlns:a16="http://schemas.microsoft.com/office/drawing/2014/main" id="{3F4B1203-35C4-4E51-909D-96E995A1BD6C}"/>
                  </a:ext>
                </a:extLst>
              </p:cNvPr>
              <p:cNvSpPr/>
              <p:nvPr/>
            </p:nvSpPr>
            <p:spPr>
              <a:xfrm rot="10800000">
                <a:off x="5124942" y="2875505"/>
                <a:ext cx="72362" cy="9172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48" name="组合 47">
                <a:extLst>
                  <a:ext uri="{FF2B5EF4-FFF2-40B4-BE49-F238E27FC236}">
                    <a16:creationId xmlns:a16="http://schemas.microsoft.com/office/drawing/2014/main" id="{A9996E75-CB1F-4520-83F2-F28D5D25870D}"/>
                  </a:ext>
                </a:extLst>
              </p:cNvPr>
              <p:cNvGrpSpPr/>
              <p:nvPr/>
            </p:nvGrpSpPr>
            <p:grpSpPr>
              <a:xfrm>
                <a:off x="4296062" y="3792735"/>
                <a:ext cx="1706358" cy="437803"/>
                <a:chOff x="4322019" y="3536298"/>
                <a:chExt cx="1706358" cy="437803"/>
              </a:xfrm>
            </p:grpSpPr>
            <p:sp>
              <p:nvSpPr>
                <p:cNvPr id="50" name="文本框 49">
                  <a:extLst>
                    <a:ext uri="{FF2B5EF4-FFF2-40B4-BE49-F238E27FC236}">
                      <a16:creationId xmlns:a16="http://schemas.microsoft.com/office/drawing/2014/main" id="{FAC4E16F-E9F7-445C-B645-6A107B441FBA}"/>
                    </a:ext>
                  </a:extLst>
                </p:cNvPr>
                <p:cNvSpPr txBox="1"/>
                <p:nvPr/>
              </p:nvSpPr>
              <p:spPr>
                <a:xfrm>
                  <a:off x="4322019" y="3536298"/>
                  <a:ext cx="1706358" cy="437803"/>
                </a:xfrm>
                <a:prstGeom prst="rect">
                  <a:avLst/>
                </a:prstGeom>
                <a:solidFill>
                  <a:schemeClr val="accent2">
                    <a:lumMod val="20000"/>
                    <a:lumOff val="80000"/>
                  </a:schemeClr>
                </a:solidFill>
              </p:spPr>
              <p:txBody>
                <a:bodyPr wrap="square" rtlCol="0">
                  <a:spAutoFit/>
                </a:bodyPr>
                <a:lstStyle/>
                <a:p>
                  <a:pPr algn="ctr"/>
                  <a:r>
                    <a:rPr lang="en-US" altLang="zh-CN" sz="1200" b="1">
                      <a:solidFill>
                        <a:srgbClr val="C00000"/>
                      </a:solidFill>
                    </a:rPr>
                    <a:t>(4)</a:t>
                  </a:r>
                  <a:endParaRPr lang="zh-CN" altLang="en-US" sz="1200" b="1">
                    <a:solidFill>
                      <a:srgbClr val="C00000"/>
                    </a:solidFill>
                  </a:endParaRPr>
                </a:p>
              </p:txBody>
            </p:sp>
            <p:cxnSp>
              <p:nvCxnSpPr>
                <p:cNvPr id="51" name="直接连接符 50">
                  <a:extLst>
                    <a:ext uri="{FF2B5EF4-FFF2-40B4-BE49-F238E27FC236}">
                      <a16:creationId xmlns:a16="http://schemas.microsoft.com/office/drawing/2014/main" id="{345DCF48-FFB5-4B8B-A54D-77293C2021ED}"/>
                    </a:ext>
                  </a:extLst>
                </p:cNvPr>
                <p:cNvCxnSpPr/>
                <p:nvPr/>
              </p:nvCxnSpPr>
              <p:spPr>
                <a:xfrm>
                  <a:off x="4361488" y="3919532"/>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BB6D09AB-385F-44D8-97D8-C917A892701F}"/>
                      </a:ext>
                    </a:extLst>
                  </p:cNvPr>
                  <p:cNvSpPr txBox="1"/>
                  <p:nvPr/>
                </p:nvSpPr>
                <p:spPr>
                  <a:xfrm>
                    <a:off x="3825204" y="3125813"/>
                    <a:ext cx="2855842" cy="407927"/>
                  </a:xfrm>
                  <a:prstGeom prst="rect">
                    <a:avLst/>
                  </a:prstGeom>
                  <a:solidFill>
                    <a:schemeClr val="accent4">
                      <a:lumMod val="20000"/>
                      <a:lumOff val="80000"/>
                    </a:schemeClr>
                  </a:solidFill>
                </p:spPr>
                <p:txBody>
                  <a:bodyPr wrap="square" bIns="27000" rtlCol="0">
                    <a:spAutoFit/>
                  </a:bodyPr>
                  <a:lstStyle/>
                  <a:p>
                    <a:r>
                      <a:rPr lang="zh-CN" altLang="en-US" sz="1200" b="1">
                        <a:solidFill>
                          <a:srgbClr val="002060"/>
                        </a:solidFill>
                      </a:rPr>
                      <a:t>用</a:t>
                    </a:r>
                    <a:r>
                      <a:rPr lang="zh-CN" altLang="en-US" sz="1200" b="1" u="sng">
                        <a:solidFill>
                          <a:srgbClr val="002060"/>
                        </a:solidFill>
                      </a:rPr>
                      <a:t> </a:t>
                    </a:r>
                    <a:r>
                      <a:rPr lang="zh-CN" altLang="en-US" sz="1200" b="1" u="sng">
                        <a:solidFill>
                          <a:srgbClr val="C00000"/>
                        </a:solidFill>
                      </a:rPr>
                      <a:t>           </a:t>
                    </a:r>
                    <a:r>
                      <a:rPr lang="en-US" altLang="zh-CN" sz="1200" b="1" u="sng">
                        <a:solidFill>
                          <a:srgbClr val="C00000"/>
                        </a:solidFill>
                      </a:rPr>
                      <a:t>(3)           </a:t>
                    </a:r>
                    <a:r>
                      <a:rPr lang="en-US" altLang="zh-CN" sz="1200" b="1" u="sng">
                        <a:solidFill>
                          <a:srgbClr val="002060"/>
                        </a:solidFill>
                      </a:rPr>
                      <a:t> </a:t>
                    </a:r>
                    <a:r>
                      <a:rPr lang="zh-CN" altLang="en-US" sz="1200" b="1">
                        <a:solidFill>
                          <a:srgbClr val="002060"/>
                        </a:solidFill>
                      </a:rPr>
                      <a:t>规则消除</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endParaRPr lang="zh-CN" altLang="en-US" sz="1200" b="1">
                      <a:solidFill>
                        <a:srgbClr val="002060"/>
                      </a:solidFill>
                    </a:endParaRPr>
                  </a:p>
                </p:txBody>
              </p:sp>
            </mc:Choice>
            <mc:Fallback xmlns="">
              <p:sp>
                <p:nvSpPr>
                  <p:cNvPr id="49" name="文本框 48">
                    <a:extLst>
                      <a:ext uri="{FF2B5EF4-FFF2-40B4-BE49-F238E27FC236}">
                        <a16:creationId xmlns:a16="http://schemas.microsoft.com/office/drawing/2014/main" id="{BB6D09AB-385F-44D8-97D8-C917A892701F}"/>
                      </a:ext>
                    </a:extLst>
                  </p:cNvPr>
                  <p:cNvSpPr txBox="1">
                    <a:spLocks noRot="1" noChangeAspect="1" noMove="1" noResize="1" noEditPoints="1" noAdjustHandles="1" noChangeArrowheads="1" noChangeShapeType="1" noTextEdit="1"/>
                  </p:cNvSpPr>
                  <p:nvPr/>
                </p:nvSpPr>
                <p:spPr>
                  <a:xfrm>
                    <a:off x="3825204" y="3125813"/>
                    <a:ext cx="2855842" cy="407927"/>
                  </a:xfrm>
                  <a:prstGeom prst="rect">
                    <a:avLst/>
                  </a:prstGeom>
                  <a:blipFill>
                    <a:blip r:embed="rId13"/>
                    <a:stretch>
                      <a:fillRect b="-23256"/>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43231100-3B8B-4F8B-82DF-810A6A54AE27}"/>
                    </a:ext>
                  </a:extLst>
                </p:cNvPr>
                <p:cNvSpPr txBox="1"/>
                <p:nvPr/>
              </p:nvSpPr>
              <p:spPr>
                <a:xfrm>
                  <a:off x="2752762" y="4595395"/>
                  <a:ext cx="1243321" cy="410369"/>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𝒙𝑭</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oMath>
                    </m:oMathPara>
                  </a14:m>
                  <a:endParaRPr lang="zh-CN" altLang="en-US" sz="1400"/>
                </a:p>
              </p:txBody>
            </p:sp>
          </mc:Choice>
          <mc:Fallback xmlns="">
            <p:sp>
              <p:nvSpPr>
                <p:cNvPr id="19" name="文本框 18">
                  <a:extLst>
                    <a:ext uri="{FF2B5EF4-FFF2-40B4-BE49-F238E27FC236}">
                      <a16:creationId xmlns:a16="http://schemas.microsoft.com/office/drawing/2014/main" id="{C3505545-13D0-4C51-A0E7-D10A78E6746F}"/>
                    </a:ext>
                  </a:extLst>
                </p:cNvPr>
                <p:cNvSpPr txBox="1">
                  <a:spLocks noRot="1" noChangeAspect="1" noMove="1" noResize="1" noEditPoints="1" noAdjustHandles="1" noChangeArrowheads="1" noChangeShapeType="1" noTextEdit="1"/>
                </p:cNvSpPr>
                <p:nvPr/>
              </p:nvSpPr>
              <p:spPr>
                <a:xfrm>
                  <a:off x="2752762" y="4595395"/>
                  <a:ext cx="1243321" cy="410369"/>
                </a:xfrm>
                <a:prstGeom prst="rect">
                  <a:avLst/>
                </a:prstGeom>
                <a:blipFill>
                  <a:blip r:embed="rId15"/>
                  <a:stretch>
                    <a:fillRect b="-8000"/>
                  </a:stretch>
                </a:blipFill>
              </p:spPr>
              <p:txBody>
                <a:bodyPr/>
                <a:lstStyle/>
                <a:p>
                  <a:r>
                    <a:rPr lang="zh-CN" altLang="en-US">
                      <a:noFill/>
                    </a:rPr>
                    <a:t> </a:t>
                  </a:r>
                </a:p>
              </p:txBody>
            </p:sp>
          </mc:Fallback>
        </mc:AlternateContent>
        <p:sp>
          <p:nvSpPr>
            <p:cNvPr id="45" name="箭头: 右 44">
              <a:extLst>
                <a:ext uri="{FF2B5EF4-FFF2-40B4-BE49-F238E27FC236}">
                  <a16:creationId xmlns:a16="http://schemas.microsoft.com/office/drawing/2014/main" id="{42FFA0F4-090D-43F2-B671-6D36B123343A}"/>
                </a:ext>
              </a:extLst>
            </p:cNvPr>
            <p:cNvSpPr/>
            <p:nvPr/>
          </p:nvSpPr>
          <p:spPr>
            <a:xfrm>
              <a:off x="4037134" y="4779776"/>
              <a:ext cx="909836" cy="54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F605D1BB-4A6B-4303-853D-EE3F7F6FF84D}"/>
                  </a:ext>
                </a:extLst>
              </p:cNvPr>
              <p:cNvSpPr txBox="1"/>
              <p:nvPr/>
            </p:nvSpPr>
            <p:spPr>
              <a:xfrm>
                <a:off x="1467461" y="3883832"/>
                <a:ext cx="1846652" cy="461665"/>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e>
                    </m:d>
                  </m:oMath>
                </a14:m>
                <a:r>
                  <a:rPr lang="zh-CN" altLang="en-US" sz="1200" b="1">
                    <a:solidFill>
                      <a:schemeClr val="accent2">
                        <a:lumMod val="50000"/>
                      </a:schemeClr>
                    </a:solidFill>
                  </a:rPr>
                  <a:t>不是前束范式，不能直接消除量词</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oMath>
                </a14:m>
                <a:endParaRPr lang="zh-CN" altLang="en-US" sz="1200" b="1">
                  <a:solidFill>
                    <a:schemeClr val="accent2">
                      <a:lumMod val="50000"/>
                    </a:schemeClr>
                  </a:solidFill>
                </a:endParaRPr>
              </a:p>
            </p:txBody>
          </p:sp>
        </mc:Choice>
        <mc:Fallback xmlns="">
          <p:sp>
            <p:nvSpPr>
              <p:cNvPr id="52" name="文本框 51">
                <a:extLst>
                  <a:ext uri="{FF2B5EF4-FFF2-40B4-BE49-F238E27FC236}">
                    <a16:creationId xmlns:a16="http://schemas.microsoft.com/office/drawing/2014/main" id="{F605D1BB-4A6B-4303-853D-EE3F7F6FF84D}"/>
                  </a:ext>
                </a:extLst>
              </p:cNvPr>
              <p:cNvSpPr txBox="1">
                <a:spLocks noRot="1" noChangeAspect="1" noMove="1" noResize="1" noEditPoints="1" noAdjustHandles="1" noChangeArrowheads="1" noChangeShapeType="1" noTextEdit="1"/>
              </p:cNvSpPr>
              <p:nvPr/>
            </p:nvSpPr>
            <p:spPr>
              <a:xfrm>
                <a:off x="1467461" y="3883832"/>
                <a:ext cx="1846652" cy="461665"/>
              </a:xfrm>
              <a:prstGeom prst="rect">
                <a:avLst/>
              </a:prstGeom>
              <a:blipFill>
                <a:blip r:embed="rId16"/>
                <a:stretch>
                  <a:fillRect l="-330" r="-8251" b="-9211"/>
                </a:stretch>
              </a:blipFill>
            </p:spPr>
            <p:txBody>
              <a:bodyPr/>
              <a:lstStyle/>
              <a:p>
                <a:r>
                  <a:rPr lang="zh-CN" altLang="en-US">
                    <a:noFill/>
                  </a:rPr>
                  <a:t> </a:t>
                </a:r>
              </a:p>
            </p:txBody>
          </p:sp>
        </mc:Fallback>
      </mc:AlternateContent>
      <p:sp>
        <p:nvSpPr>
          <p:cNvPr id="53" name="箭头: 上 52">
            <a:extLst>
              <a:ext uri="{FF2B5EF4-FFF2-40B4-BE49-F238E27FC236}">
                <a16:creationId xmlns:a16="http://schemas.microsoft.com/office/drawing/2014/main" id="{BFA9B919-7240-4BB6-AC15-C7B561294A94}"/>
              </a:ext>
            </a:extLst>
          </p:cNvPr>
          <p:cNvSpPr/>
          <p:nvPr/>
        </p:nvSpPr>
        <p:spPr>
          <a:xfrm>
            <a:off x="2764172" y="3673451"/>
            <a:ext cx="34289" cy="2023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Tree>
    <p:extLst>
      <p:ext uri="{BB962C8B-B14F-4D97-AF65-F5344CB8AC3E}">
        <p14:creationId xmlns:p14="http://schemas.microsoft.com/office/powerpoint/2010/main" val="11654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animBg="1"/>
      <p:bldP spid="34" grpId="0" animBg="1"/>
      <p:bldP spid="35" grpId="0" animBg="1"/>
      <p:bldP spid="36" grpId="0" animBg="1"/>
      <p:bldP spid="40" grpId="0" animBg="1"/>
      <p:bldP spid="41" grpId="0" animBg="1"/>
      <p:bldP spid="52" grpId="0" animBg="1"/>
      <p:bldP spid="5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内定理证明练习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43</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27E77BF-E703-4328-9A93-A531170A73F0}"/>
                  </a:ext>
                </a:extLst>
              </p:cNvPr>
              <p:cNvSpPr txBox="1"/>
              <p:nvPr/>
            </p:nvSpPr>
            <p:spPr>
              <a:xfrm>
                <a:off x="784679" y="834004"/>
                <a:ext cx="4965108" cy="370294"/>
              </a:xfrm>
              <a:prstGeom prst="rect">
                <a:avLst/>
              </a:prstGeom>
              <a:solidFill>
                <a:schemeClr val="accent5">
                  <a:lumMod val="20000"/>
                  <a:lumOff val="80000"/>
                </a:schemeClr>
              </a:solidFill>
            </p:spPr>
            <p:txBody>
              <a:bodyPr wrap="square" rtlCol="0">
                <a:spAutoFit/>
              </a:bodyPr>
              <a:lstStyle/>
              <a:p>
                <a:r>
                  <a:rPr lang="zh-CN" altLang="en-US" sz="1600" b="1">
                    <a:solidFill>
                      <a:srgbClr val="002060"/>
                    </a:solidFill>
                  </a:rPr>
                  <a:t>证明形式推出</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oMath>
                </a14:m>
                <a:endParaRPr lang="zh-CN" altLang="en-US" sz="1600" b="1">
                  <a:solidFill>
                    <a:srgbClr val="002060"/>
                  </a:solidFill>
                </a:endParaRPr>
              </a:p>
            </p:txBody>
          </p:sp>
        </mc:Choice>
        <mc:Fallback xmlns="">
          <p:sp>
            <p:nvSpPr>
              <p:cNvPr id="8" name="文本框 7">
                <a:extLst>
                  <a:ext uri="{FF2B5EF4-FFF2-40B4-BE49-F238E27FC236}">
                    <a16:creationId xmlns:a16="http://schemas.microsoft.com/office/drawing/2014/main" id="{627E77BF-E703-4328-9A93-A531170A73F0}"/>
                  </a:ext>
                </a:extLst>
              </p:cNvPr>
              <p:cNvSpPr txBox="1">
                <a:spLocks noRot="1" noChangeAspect="1" noMove="1" noResize="1" noEditPoints="1" noAdjustHandles="1" noChangeArrowheads="1" noChangeShapeType="1" noTextEdit="1"/>
              </p:cNvSpPr>
              <p:nvPr/>
            </p:nvSpPr>
            <p:spPr>
              <a:xfrm>
                <a:off x="784679" y="834004"/>
                <a:ext cx="4965108" cy="370294"/>
              </a:xfrm>
              <a:prstGeom prst="rect">
                <a:avLst/>
              </a:prstGeom>
              <a:blipFill>
                <a:blip r:embed="rId2"/>
                <a:stretch>
                  <a:fillRect l="-737"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A81CB94-5B31-49BE-8808-06A9DA65C2DA}"/>
                  </a:ext>
                </a:extLst>
              </p:cNvPr>
              <p:cNvSpPr txBox="1"/>
              <p:nvPr/>
            </p:nvSpPr>
            <p:spPr>
              <a:xfrm>
                <a:off x="784679" y="1294755"/>
                <a:ext cx="7129963" cy="335476"/>
              </a:xfrm>
              <a:prstGeom prst="rect">
                <a:avLst/>
              </a:prstGeom>
              <a:solidFill>
                <a:schemeClr val="accent4">
                  <a:lumMod val="20000"/>
                  <a:lumOff val="80000"/>
                </a:schemeClr>
              </a:solidFill>
            </p:spPr>
            <p:txBody>
              <a:bodyPr wrap="square" rtlCol="0">
                <a:spAutoFit/>
              </a:bodyPr>
              <a:lstStyle/>
              <a:p>
                <a:r>
                  <a:rPr lang="zh-CN" altLang="en-US" sz="1400" b="1">
                    <a:solidFill>
                      <a:srgbClr val="002060"/>
                    </a:solidFill>
                  </a:rPr>
                  <a:t>结论是蕴涵式，基于蕴涵引入规则，证明：</a:t>
                </a:r>
                <a:r>
                  <a:rPr lang="en-US" altLang="zh-CN" sz="1400" b="1">
                    <a:solidFill>
                      <a:srgbClr val="002060"/>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oMath>
                </a14:m>
                <a:endParaRPr lang="en-US" altLang="zh-CN" sz="1400" b="1"/>
              </a:p>
            </p:txBody>
          </p:sp>
        </mc:Choice>
        <mc:Fallback xmlns="">
          <p:sp>
            <p:nvSpPr>
              <p:cNvPr id="9" name="文本框 8">
                <a:extLst>
                  <a:ext uri="{FF2B5EF4-FFF2-40B4-BE49-F238E27FC236}">
                    <a16:creationId xmlns:a16="http://schemas.microsoft.com/office/drawing/2014/main" id="{7A81CB94-5B31-49BE-8808-06A9DA65C2DA}"/>
                  </a:ext>
                </a:extLst>
              </p:cNvPr>
              <p:cNvSpPr txBox="1">
                <a:spLocks noRot="1" noChangeAspect="1" noMove="1" noResize="1" noEditPoints="1" noAdjustHandles="1" noChangeArrowheads="1" noChangeShapeType="1" noTextEdit="1"/>
              </p:cNvSpPr>
              <p:nvPr/>
            </p:nvSpPr>
            <p:spPr>
              <a:xfrm>
                <a:off x="784679" y="1294755"/>
                <a:ext cx="7129963" cy="335476"/>
              </a:xfrm>
              <a:prstGeom prst="rect">
                <a:avLst/>
              </a:prstGeom>
              <a:blipFill>
                <a:blip r:embed="rId3"/>
                <a:stretch>
                  <a:fillRect l="-257" b="-16364"/>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CD41FB79-4CE4-4217-A272-5818F546660A}"/>
              </a:ext>
            </a:extLst>
          </p:cNvPr>
          <p:cNvGrpSpPr/>
          <p:nvPr/>
        </p:nvGrpSpPr>
        <p:grpSpPr>
          <a:xfrm>
            <a:off x="5948570" y="3352939"/>
            <a:ext cx="2165431" cy="1121979"/>
            <a:chOff x="7504895" y="2426819"/>
            <a:chExt cx="2887241" cy="1773317"/>
          </a:xfrm>
        </p:grpSpPr>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9615CA-0FCD-4951-8415-63E74229C144}"/>
                    </a:ext>
                  </a:extLst>
                </p:cNvPr>
                <p:cNvSpPr txBox="1"/>
                <p:nvPr/>
              </p:nvSpPr>
              <p:spPr>
                <a:xfrm>
                  <a:off x="7884588" y="2426819"/>
                  <a:ext cx="2268015" cy="48645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e>
                        </m:d>
                      </m:oMath>
                    </m:oMathPara>
                  </a14:m>
                  <a:endParaRPr lang="zh-CN" altLang="en-US" sz="1400"/>
                </a:p>
              </p:txBody>
            </p:sp>
          </mc:Choice>
          <mc:Fallback xmlns="">
            <p:sp>
              <p:nvSpPr>
                <p:cNvPr id="38" name="文本框 37">
                  <a:extLst>
                    <a:ext uri="{FF2B5EF4-FFF2-40B4-BE49-F238E27FC236}">
                      <a16:creationId xmlns:a16="http://schemas.microsoft.com/office/drawing/2014/main" id="{4F0D157D-5C95-4B45-98C0-0C76D99852F4}"/>
                    </a:ext>
                  </a:extLst>
                </p:cNvPr>
                <p:cNvSpPr txBox="1">
                  <a:spLocks noRot="1" noChangeAspect="1" noMove="1" noResize="1" noEditPoints="1" noAdjustHandles="1" noChangeArrowheads="1" noChangeShapeType="1" noTextEdit="1"/>
                </p:cNvSpPr>
                <p:nvPr/>
              </p:nvSpPr>
              <p:spPr>
                <a:xfrm>
                  <a:off x="7884588" y="2426819"/>
                  <a:ext cx="2268015" cy="486450"/>
                </a:xfrm>
                <a:prstGeom prst="rect">
                  <a:avLst/>
                </a:prstGeom>
                <a:blipFill>
                  <a:blip r:embed="rId5"/>
                  <a:stretch>
                    <a:fillRect b="-8000"/>
                  </a:stretch>
                </a:blipFill>
              </p:spPr>
              <p:txBody>
                <a:bodyPr/>
                <a:lstStyle/>
                <a:p>
                  <a:r>
                    <a:rPr lang="zh-CN" altLang="en-US">
                      <a:noFill/>
                    </a:rPr>
                    <a:t> </a:t>
                  </a:r>
                </a:p>
              </p:txBody>
            </p:sp>
          </mc:Fallback>
        </mc:AlternateContent>
        <p:sp>
          <p:nvSpPr>
            <p:cNvPr id="18" name="箭头: 上 17">
              <a:extLst>
                <a:ext uri="{FF2B5EF4-FFF2-40B4-BE49-F238E27FC236}">
                  <a16:creationId xmlns:a16="http://schemas.microsoft.com/office/drawing/2014/main" id="{BD89E1D8-86F3-47A6-8911-C714D8A656EA}"/>
                </a:ext>
              </a:extLst>
            </p:cNvPr>
            <p:cNvSpPr/>
            <p:nvPr/>
          </p:nvSpPr>
          <p:spPr>
            <a:xfrm rot="10800000">
              <a:off x="8975930" y="2900101"/>
              <a:ext cx="83288" cy="8926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19" name="组合 18">
              <a:extLst>
                <a:ext uri="{FF2B5EF4-FFF2-40B4-BE49-F238E27FC236}">
                  <a16:creationId xmlns:a16="http://schemas.microsoft.com/office/drawing/2014/main" id="{9D56F3E0-C9A2-4368-9CCF-8EB607BBEABF}"/>
                </a:ext>
              </a:extLst>
            </p:cNvPr>
            <p:cNvGrpSpPr/>
            <p:nvPr/>
          </p:nvGrpSpPr>
          <p:grpSpPr>
            <a:xfrm>
              <a:off x="7817050" y="3792209"/>
              <a:ext cx="2438318" cy="407927"/>
              <a:chOff x="7817050" y="3559363"/>
              <a:chExt cx="2438318" cy="407927"/>
            </a:xfrm>
          </p:grpSpPr>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901BA0A-4F15-495E-BC25-51C86F4E1886}"/>
                      </a:ext>
                    </a:extLst>
                  </p:cNvPr>
                  <p:cNvSpPr txBox="1"/>
                  <p:nvPr/>
                </p:nvSpPr>
                <p:spPr>
                  <a:xfrm>
                    <a:off x="7817050" y="3559363"/>
                    <a:ext cx="2438318" cy="407927"/>
                  </a:xfrm>
                  <a:prstGeom prst="rect">
                    <a:avLst/>
                  </a:prstGeom>
                  <a:solidFill>
                    <a:schemeClr val="accent2">
                      <a:lumMod val="20000"/>
                      <a:lumOff val="80000"/>
                    </a:schemeClr>
                  </a:solidFill>
                </p:spPr>
                <p:txBody>
                  <a:bodyPr wrap="square" bIns="27000" rtlCol="0">
                    <a:spAutoFit/>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rgbClr val="C00000"/>
                              </a:solidFill>
                              <a:latin typeface="Cambria Math" panose="02040503050406030204" pitchFamily="18" charset="0"/>
                            </a:rPr>
                            <m:t>𝑭</m:t>
                          </m:r>
                          <m:d>
                            <m:dPr>
                              <m:ctrlPr>
                                <a:rPr lang="en-US" altLang="zh-CN" sz="1200" b="1" i="1">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𝑮</m:t>
                          </m:r>
                          <m:d>
                            <m:dPr>
                              <m:ctrlPr>
                                <a:rPr lang="en-US" altLang="zh-CN" sz="1200" b="1" i="1">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e>
                          </m:d>
                        </m:oMath>
                      </m:oMathPara>
                    </a14:m>
                    <a:endParaRPr lang="zh-CN" altLang="en-US" sz="1200" b="1">
                      <a:solidFill>
                        <a:srgbClr val="C00000"/>
                      </a:solidFill>
                    </a:endParaRPr>
                  </a:p>
                </p:txBody>
              </p:sp>
            </mc:Choice>
            <mc:Fallback xmlns="">
              <p:sp>
                <p:nvSpPr>
                  <p:cNvPr id="21" name="文本框 20">
                    <a:extLst>
                      <a:ext uri="{FF2B5EF4-FFF2-40B4-BE49-F238E27FC236}">
                        <a16:creationId xmlns:a16="http://schemas.microsoft.com/office/drawing/2014/main" id="{1901BA0A-4F15-495E-BC25-51C86F4E1886}"/>
                      </a:ext>
                    </a:extLst>
                  </p:cNvPr>
                  <p:cNvSpPr txBox="1">
                    <a:spLocks noRot="1" noChangeAspect="1" noMove="1" noResize="1" noEditPoints="1" noAdjustHandles="1" noChangeArrowheads="1" noChangeShapeType="1" noTextEdit="1"/>
                  </p:cNvSpPr>
                  <p:nvPr/>
                </p:nvSpPr>
                <p:spPr>
                  <a:xfrm>
                    <a:off x="7817050" y="3559363"/>
                    <a:ext cx="2438318" cy="407927"/>
                  </a:xfrm>
                  <a:prstGeom prst="rect">
                    <a:avLst/>
                  </a:prstGeom>
                  <a:blipFill>
                    <a:blip r:embed="rId6"/>
                    <a:stretch>
                      <a:fillRect/>
                    </a:stretch>
                  </a:blipFill>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2EC74C8F-69BD-4C16-846F-B9F6BD9EBB7D}"/>
                  </a:ext>
                </a:extLst>
              </p:cNvPr>
              <p:cNvCxnSpPr>
                <a:cxnSpLocks/>
              </p:cNvCxnSpPr>
              <p:nvPr/>
            </p:nvCxnSpPr>
            <p:spPr>
              <a:xfrm>
                <a:off x="7820190" y="3939636"/>
                <a:ext cx="23947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B884D76-AD8D-4EC4-A07C-BCA050B15538}"/>
                    </a:ext>
                  </a:extLst>
                </p:cNvPr>
                <p:cNvSpPr txBox="1"/>
                <p:nvPr/>
              </p:nvSpPr>
              <p:spPr>
                <a:xfrm>
                  <a:off x="7504895" y="3123991"/>
                  <a:ext cx="2887241" cy="407927"/>
                </a:xfrm>
                <a:prstGeom prst="rect">
                  <a:avLst/>
                </a:prstGeom>
                <a:solidFill>
                  <a:schemeClr val="accent4">
                    <a:lumMod val="20000"/>
                    <a:lumOff val="80000"/>
                  </a:schemeClr>
                </a:solidFill>
              </p:spPr>
              <p:txBody>
                <a:bodyPr wrap="square" bIns="27000" rtlCol="0">
                  <a:spAutoFit/>
                </a:bodyPr>
                <a:lstStyle/>
                <a:p>
                  <a:r>
                    <a:rPr lang="zh-CN" altLang="en-US" sz="1200" b="1">
                      <a:solidFill>
                        <a:srgbClr val="002060"/>
                      </a:solidFill>
                    </a:rPr>
                    <a:t>用</a:t>
                  </a:r>
                  <a:r>
                    <a:rPr lang="zh-CN" altLang="en-US" sz="1200" b="1" u="sng">
                      <a:solidFill>
                        <a:srgbClr val="002060"/>
                      </a:solidFill>
                    </a:rPr>
                    <a:t> </a:t>
                  </a:r>
                  <a:r>
                    <a:rPr lang="zh-CN" altLang="en-US" sz="1200" b="1" u="sng">
                      <a:solidFill>
                        <a:srgbClr val="C00000"/>
                      </a:solidFill>
                    </a:rPr>
                    <a:t>全称量词消除</a:t>
                  </a:r>
                  <a:r>
                    <a:rPr lang="en-US" altLang="zh-CN" sz="1200" b="1" u="sng">
                      <a:solidFill>
                        <a:srgbClr val="002060"/>
                      </a:solidFill>
                    </a:rPr>
                    <a:t> </a:t>
                  </a:r>
                  <a:r>
                    <a:rPr lang="zh-CN" altLang="en-US" sz="1200" b="1">
                      <a:solidFill>
                        <a:srgbClr val="002060"/>
                      </a:solidFill>
                    </a:rPr>
                    <a:t>规则消除</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endParaRPr lang="zh-CN" altLang="en-US" sz="1200" b="1">
                    <a:solidFill>
                      <a:srgbClr val="002060"/>
                    </a:solidFill>
                  </a:endParaRPr>
                </a:p>
              </p:txBody>
            </p:sp>
          </mc:Choice>
          <mc:Fallback xmlns="">
            <p:sp>
              <p:nvSpPr>
                <p:cNvPr id="20" name="文本框 19">
                  <a:extLst>
                    <a:ext uri="{FF2B5EF4-FFF2-40B4-BE49-F238E27FC236}">
                      <a16:creationId xmlns:a16="http://schemas.microsoft.com/office/drawing/2014/main" id="{DB884D76-AD8D-4EC4-A07C-BCA050B15538}"/>
                    </a:ext>
                  </a:extLst>
                </p:cNvPr>
                <p:cNvSpPr txBox="1">
                  <a:spLocks noRot="1" noChangeAspect="1" noMove="1" noResize="1" noEditPoints="1" noAdjustHandles="1" noChangeArrowheads="1" noChangeShapeType="1" noTextEdit="1"/>
                </p:cNvSpPr>
                <p:nvPr/>
              </p:nvSpPr>
              <p:spPr>
                <a:xfrm>
                  <a:off x="7504895" y="3123991"/>
                  <a:ext cx="2887241" cy="407927"/>
                </a:xfrm>
                <a:prstGeom prst="rect">
                  <a:avLst/>
                </a:prstGeom>
                <a:blipFill>
                  <a:blip r:embed="rId7"/>
                  <a:stretch>
                    <a:fillRect l="-282" b="-23256"/>
                  </a:stretch>
                </a:blipFill>
              </p:spPr>
              <p:txBody>
                <a:bodyPr/>
                <a:lstStyle/>
                <a:p>
                  <a:r>
                    <a:rPr lang="zh-CN" altLang="en-US">
                      <a:noFill/>
                    </a:rPr>
                    <a:t> </a:t>
                  </a:r>
                </a:p>
              </p:txBody>
            </p:sp>
          </mc:Fallback>
        </mc:AlternateContent>
      </p:grpSp>
      <p:sp>
        <p:nvSpPr>
          <p:cNvPr id="23" name="文本框 22">
            <a:extLst>
              <a:ext uri="{FF2B5EF4-FFF2-40B4-BE49-F238E27FC236}">
                <a16:creationId xmlns:a16="http://schemas.microsoft.com/office/drawing/2014/main" id="{3244B321-ECA0-497E-B969-CFD04B91EADE}"/>
              </a:ext>
            </a:extLst>
          </p:cNvPr>
          <p:cNvSpPr txBox="1"/>
          <p:nvPr/>
        </p:nvSpPr>
        <p:spPr>
          <a:xfrm>
            <a:off x="868159" y="3337041"/>
            <a:ext cx="1111795" cy="461665"/>
          </a:xfrm>
          <a:prstGeom prst="rect">
            <a:avLst/>
          </a:prstGeom>
          <a:solidFill>
            <a:schemeClr val="accent2">
              <a:lumMod val="20000"/>
              <a:lumOff val="80000"/>
              <a:alpha val="50000"/>
            </a:schemeClr>
          </a:solidFill>
        </p:spPr>
        <p:txBody>
          <a:bodyPr wrap="square" rtlCol="0">
            <a:spAutoFit/>
          </a:bodyPr>
          <a:lstStyle/>
          <a:p>
            <a:r>
              <a:rPr lang="zh-CN" altLang="en-US" sz="1200" b="1">
                <a:solidFill>
                  <a:srgbClr val="002060"/>
                </a:solidFill>
                <a:latin typeface="楷体" panose="02010609060101010101" pitchFamily="49" charset="-122"/>
                <a:ea typeface="楷体" panose="02010609060101010101" pitchFamily="49" charset="-122"/>
              </a:rPr>
              <a:t>思考前提的量词如何消除</a:t>
            </a:r>
          </a:p>
        </p:txBody>
      </p:sp>
      <p:grpSp>
        <p:nvGrpSpPr>
          <p:cNvPr id="24" name="组合 23">
            <a:extLst>
              <a:ext uri="{FF2B5EF4-FFF2-40B4-BE49-F238E27FC236}">
                <a16:creationId xmlns:a16="http://schemas.microsoft.com/office/drawing/2014/main" id="{72AFE04F-F0E4-4326-9114-59D4C9ECDE92}"/>
              </a:ext>
            </a:extLst>
          </p:cNvPr>
          <p:cNvGrpSpPr/>
          <p:nvPr/>
        </p:nvGrpSpPr>
        <p:grpSpPr>
          <a:xfrm>
            <a:off x="784679" y="1763695"/>
            <a:ext cx="3424973" cy="1276770"/>
            <a:chOff x="997612" y="2631079"/>
            <a:chExt cx="4566631" cy="1702360"/>
          </a:xfrm>
        </p:grpSpPr>
        <p:grpSp>
          <p:nvGrpSpPr>
            <p:cNvPr id="25" name="组合 24">
              <a:extLst>
                <a:ext uri="{FF2B5EF4-FFF2-40B4-BE49-F238E27FC236}">
                  <a16:creationId xmlns:a16="http://schemas.microsoft.com/office/drawing/2014/main" id="{66B1EB32-E055-4770-AE79-6E67C7A991A2}"/>
                </a:ext>
              </a:extLst>
            </p:cNvPr>
            <p:cNvGrpSpPr/>
            <p:nvPr/>
          </p:nvGrpSpPr>
          <p:grpSpPr>
            <a:xfrm>
              <a:off x="2680794" y="2720639"/>
              <a:ext cx="2836494" cy="1523644"/>
              <a:chOff x="721166" y="2394544"/>
              <a:chExt cx="2836494" cy="1806119"/>
            </a:xfrm>
          </p:grpSpPr>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7F4BEA1E-9A5E-4712-BAC6-E94A4633FE09}"/>
                      </a:ext>
                    </a:extLst>
                  </p:cNvPr>
                  <p:cNvSpPr txBox="1"/>
                  <p:nvPr/>
                </p:nvSpPr>
                <p:spPr>
                  <a:xfrm>
                    <a:off x="1520355" y="2394544"/>
                    <a:ext cx="1347475" cy="456573"/>
                  </a:xfrm>
                  <a:prstGeom prst="rect">
                    <a:avLst/>
                  </a:prstGeom>
                  <a:solidFill>
                    <a:schemeClr val="accent6">
                      <a:lumMod val="20000"/>
                      <a:lumOff val="80000"/>
                    </a:schemeClr>
                  </a:solidFill>
                </p:spPr>
                <p:txBody>
                  <a:bodyPr wrap="square" bIns="2700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𝒙𝑮</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oMath>
                      </m:oMathPara>
                    </a14:m>
                    <a:endParaRPr lang="zh-CN" altLang="en-US" sz="1400"/>
                  </a:p>
                </p:txBody>
              </p:sp>
            </mc:Choice>
            <mc:Fallback xmlns="">
              <p:sp>
                <p:nvSpPr>
                  <p:cNvPr id="32" name="文本框 31">
                    <a:extLst>
                      <a:ext uri="{FF2B5EF4-FFF2-40B4-BE49-F238E27FC236}">
                        <a16:creationId xmlns:a16="http://schemas.microsoft.com/office/drawing/2014/main" id="{41291A2C-94E7-4EBF-8C93-314CC4A2F4C2}"/>
                      </a:ext>
                    </a:extLst>
                  </p:cNvPr>
                  <p:cNvSpPr txBox="1">
                    <a:spLocks noRot="1" noChangeAspect="1" noMove="1" noResize="1" noEditPoints="1" noAdjustHandles="1" noChangeArrowheads="1" noChangeShapeType="1" noTextEdit="1"/>
                  </p:cNvSpPr>
                  <p:nvPr/>
                </p:nvSpPr>
                <p:spPr>
                  <a:xfrm>
                    <a:off x="1520355" y="2394544"/>
                    <a:ext cx="1347475" cy="456573"/>
                  </a:xfrm>
                  <a:prstGeom prst="rect">
                    <a:avLst/>
                  </a:prstGeom>
                  <a:blipFill>
                    <a:blip r:embed="rId8"/>
                    <a:stretch>
                      <a:fillRect b="-14894"/>
                    </a:stretch>
                  </a:blipFill>
                </p:spPr>
                <p:txBody>
                  <a:bodyPr/>
                  <a:lstStyle/>
                  <a:p>
                    <a:r>
                      <a:rPr lang="zh-CN" altLang="en-US">
                        <a:noFill/>
                      </a:rPr>
                      <a:t> </a:t>
                    </a:r>
                  </a:p>
                </p:txBody>
              </p:sp>
            </mc:Fallback>
          </mc:AlternateContent>
          <p:sp>
            <p:nvSpPr>
              <p:cNvPr id="29" name="箭头: 上 28">
                <a:extLst>
                  <a:ext uri="{FF2B5EF4-FFF2-40B4-BE49-F238E27FC236}">
                    <a16:creationId xmlns:a16="http://schemas.microsoft.com/office/drawing/2014/main" id="{F22BA77B-9502-4611-BBBE-AD311FC23BAD}"/>
                  </a:ext>
                </a:extLst>
              </p:cNvPr>
              <p:cNvSpPr/>
              <p:nvPr/>
            </p:nvSpPr>
            <p:spPr>
              <a:xfrm>
                <a:off x="2138342" y="2834279"/>
                <a:ext cx="72363" cy="95845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bIns="27000" rtlCol="0" anchor="ctr"/>
              <a:lstStyle/>
              <a:p>
                <a:pPr algn="ctr"/>
                <a:endParaRPr lang="zh-CN" altLang="en-US" sz="1200"/>
              </a:p>
            </p:txBody>
          </p:sp>
          <p:grpSp>
            <p:nvGrpSpPr>
              <p:cNvPr id="30" name="组合 29">
                <a:extLst>
                  <a:ext uri="{FF2B5EF4-FFF2-40B4-BE49-F238E27FC236}">
                    <a16:creationId xmlns:a16="http://schemas.microsoft.com/office/drawing/2014/main" id="{09CE2339-5A93-44AE-97E2-B1E49FADD7E9}"/>
                  </a:ext>
                </a:extLst>
              </p:cNvPr>
              <p:cNvGrpSpPr/>
              <p:nvPr/>
            </p:nvGrpSpPr>
            <p:grpSpPr>
              <a:xfrm>
                <a:off x="1092373" y="3792735"/>
                <a:ext cx="2164300" cy="407928"/>
                <a:chOff x="1092373" y="3792735"/>
                <a:chExt cx="2164300" cy="407928"/>
              </a:xfrm>
            </p:grpSpPr>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180A8E85-7DC8-45BB-84FF-1D9E4A36FC8A}"/>
                        </a:ext>
                      </a:extLst>
                    </p:cNvPr>
                    <p:cNvSpPr txBox="1"/>
                    <p:nvPr/>
                  </p:nvSpPr>
                  <p:spPr>
                    <a:xfrm>
                      <a:off x="1092373" y="3792735"/>
                      <a:ext cx="2164300" cy="407928"/>
                    </a:xfrm>
                    <a:prstGeom prst="rect">
                      <a:avLst/>
                    </a:prstGeom>
                    <a:solidFill>
                      <a:schemeClr val="accent2">
                        <a:lumMod val="20000"/>
                        <a:lumOff val="80000"/>
                      </a:schemeClr>
                    </a:solidFill>
                  </p:spPr>
                  <p:txBody>
                    <a:bodyPr wrap="square" bIns="27000" rtlCol="0">
                      <a:spAutoFit/>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rgbClr val="C00000"/>
                                </a:solidFill>
                                <a:latin typeface="Cambria Math" panose="02040503050406030204" pitchFamily="18" charset="0"/>
                              </a:rPr>
                              <m:t>𝑮</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𝒙</m:t>
                            </m:r>
                            <m:r>
                              <a:rPr lang="en-US" altLang="zh-CN" sz="1200" b="1" i="1">
                                <a:solidFill>
                                  <a:srgbClr val="C00000"/>
                                </a:solidFill>
                                <a:latin typeface="Cambria Math" panose="02040503050406030204" pitchFamily="18" charset="0"/>
                              </a:rPr>
                              <m:t>)</m:t>
                            </m:r>
                          </m:oMath>
                        </m:oMathPara>
                      </a14:m>
                      <a:endParaRPr lang="zh-CN" altLang="en-US" sz="1200" b="1">
                        <a:solidFill>
                          <a:srgbClr val="C00000"/>
                        </a:solidFill>
                      </a:endParaRPr>
                    </a:p>
                  </p:txBody>
                </p:sp>
              </mc:Choice>
              <mc:Fallback xmlns="">
                <p:sp>
                  <p:nvSpPr>
                    <p:cNvPr id="32" name="文本框 31">
                      <a:extLst>
                        <a:ext uri="{FF2B5EF4-FFF2-40B4-BE49-F238E27FC236}">
                          <a16:creationId xmlns:a16="http://schemas.microsoft.com/office/drawing/2014/main" id="{180A8E85-7DC8-45BB-84FF-1D9E4A36FC8A}"/>
                        </a:ext>
                      </a:extLst>
                    </p:cNvPr>
                    <p:cNvSpPr txBox="1">
                      <a:spLocks noRot="1" noChangeAspect="1" noMove="1" noResize="1" noEditPoints="1" noAdjustHandles="1" noChangeArrowheads="1" noChangeShapeType="1" noTextEdit="1"/>
                    </p:cNvSpPr>
                    <p:nvPr/>
                  </p:nvSpPr>
                  <p:spPr>
                    <a:xfrm>
                      <a:off x="1092373" y="3792735"/>
                      <a:ext cx="2164300" cy="407928"/>
                    </a:xfrm>
                    <a:prstGeom prst="rect">
                      <a:avLst/>
                    </a:prstGeom>
                    <a:blipFill>
                      <a:blip r:embed="rId9"/>
                      <a:stretch>
                        <a:fillRect b="-13953"/>
                      </a:stretch>
                    </a:blipFill>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F100BA05-B391-4106-B6EB-F28F8442DE84}"/>
                    </a:ext>
                  </a:extLst>
                </p:cNvPr>
                <p:cNvCxnSpPr/>
                <p:nvPr/>
              </p:nvCxnSpPr>
              <p:spPr>
                <a:xfrm>
                  <a:off x="1348932" y="4172120"/>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22FB4CF1-DDE6-4B60-ADCE-3CCE9804472F}"/>
                      </a:ext>
                    </a:extLst>
                  </p:cNvPr>
                  <p:cNvSpPr txBox="1"/>
                  <p:nvPr/>
                </p:nvSpPr>
                <p:spPr>
                  <a:xfrm>
                    <a:off x="721166" y="3128840"/>
                    <a:ext cx="2836494" cy="407927"/>
                  </a:xfrm>
                  <a:prstGeom prst="rect">
                    <a:avLst/>
                  </a:prstGeom>
                  <a:solidFill>
                    <a:schemeClr val="accent4">
                      <a:lumMod val="20000"/>
                      <a:lumOff val="80000"/>
                    </a:schemeClr>
                  </a:solidFill>
                </p:spPr>
                <p:txBody>
                  <a:bodyPr wrap="square" bIns="27000" rtlCol="0">
                    <a:spAutoFit/>
                  </a:bodyPr>
                  <a:lstStyle/>
                  <a:p>
                    <a:r>
                      <a:rPr lang="zh-CN" altLang="en-US" sz="1200" b="1">
                        <a:solidFill>
                          <a:srgbClr val="002060"/>
                        </a:solidFill>
                      </a:rPr>
                      <a:t>用</a:t>
                    </a:r>
                    <a:r>
                      <a:rPr lang="zh-CN" altLang="en-US" sz="1200" b="1" u="sng">
                        <a:solidFill>
                          <a:srgbClr val="002060"/>
                        </a:solidFill>
                      </a:rPr>
                      <a:t> </a:t>
                    </a:r>
                    <a:r>
                      <a:rPr lang="zh-CN" altLang="en-US" sz="1200" b="1" u="sng">
                        <a:solidFill>
                          <a:srgbClr val="C00000"/>
                        </a:solidFill>
                      </a:rPr>
                      <a:t>存在量词引入</a:t>
                    </a:r>
                    <a:r>
                      <a:rPr lang="en-US" altLang="zh-CN" sz="1200" b="1" u="sng">
                        <a:solidFill>
                          <a:srgbClr val="002060"/>
                        </a:solidFill>
                      </a:rPr>
                      <a:t> </a:t>
                    </a:r>
                    <a:r>
                      <a:rPr lang="zh-CN" altLang="en-US" sz="1200" b="1">
                        <a:solidFill>
                          <a:srgbClr val="002060"/>
                        </a:solidFill>
                      </a:rPr>
                      <a:t>规则引入</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endParaRPr lang="zh-CN" altLang="en-US" sz="1200" b="1">
                      <a:solidFill>
                        <a:srgbClr val="002060"/>
                      </a:solidFill>
                    </a:endParaRPr>
                  </a:p>
                </p:txBody>
              </p:sp>
            </mc:Choice>
            <mc:Fallback xmlns="">
              <p:sp>
                <p:nvSpPr>
                  <p:cNvPr id="31" name="文本框 30">
                    <a:extLst>
                      <a:ext uri="{FF2B5EF4-FFF2-40B4-BE49-F238E27FC236}">
                        <a16:creationId xmlns:a16="http://schemas.microsoft.com/office/drawing/2014/main" id="{22FB4CF1-DDE6-4B60-ADCE-3CCE9804472F}"/>
                      </a:ext>
                    </a:extLst>
                  </p:cNvPr>
                  <p:cNvSpPr txBox="1">
                    <a:spLocks noRot="1" noChangeAspect="1" noMove="1" noResize="1" noEditPoints="1" noAdjustHandles="1" noChangeArrowheads="1" noChangeShapeType="1" noTextEdit="1"/>
                  </p:cNvSpPr>
                  <p:nvPr/>
                </p:nvSpPr>
                <p:spPr>
                  <a:xfrm>
                    <a:off x="721166" y="3128840"/>
                    <a:ext cx="2836494" cy="407927"/>
                  </a:xfrm>
                  <a:prstGeom prst="rect">
                    <a:avLst/>
                  </a:prstGeom>
                  <a:blipFill>
                    <a:blip r:embed="rId10"/>
                    <a:stretch>
                      <a:fillRect l="-287" t="-2381" b="-26190"/>
                    </a:stretch>
                  </a:blipFill>
                </p:spPr>
                <p:txBody>
                  <a:bodyPr/>
                  <a:lstStyle/>
                  <a:p>
                    <a:r>
                      <a:rPr lang="zh-CN" altLang="en-US">
                        <a:noFill/>
                      </a:rPr>
                      <a:t> </a:t>
                    </a:r>
                  </a:p>
                </p:txBody>
              </p:sp>
            </mc:Fallback>
          </mc:AlternateContent>
        </p:grpSp>
        <p:sp>
          <p:nvSpPr>
            <p:cNvPr id="26" name="文本框 25">
              <a:extLst>
                <a:ext uri="{FF2B5EF4-FFF2-40B4-BE49-F238E27FC236}">
                  <a16:creationId xmlns:a16="http://schemas.microsoft.com/office/drawing/2014/main" id="{060E2B9F-1688-4C58-9327-CED83264BC39}"/>
                </a:ext>
              </a:extLst>
            </p:cNvPr>
            <p:cNvSpPr txBox="1"/>
            <p:nvPr/>
          </p:nvSpPr>
          <p:spPr>
            <a:xfrm>
              <a:off x="1094184" y="2720639"/>
              <a:ext cx="1490037" cy="615553"/>
            </a:xfrm>
            <a:prstGeom prst="rect">
              <a:avLst/>
            </a:prstGeom>
            <a:solidFill>
              <a:schemeClr val="accent2">
                <a:lumMod val="20000"/>
                <a:lumOff val="80000"/>
                <a:alpha val="50000"/>
              </a:schemeClr>
            </a:solidFill>
          </p:spPr>
          <p:txBody>
            <a:bodyPr wrap="square" rtlCol="0">
              <a:spAutoFit/>
            </a:bodyPr>
            <a:lstStyle/>
            <a:p>
              <a:pPr>
                <a:spcAft>
                  <a:spcPts val="450"/>
                </a:spcAft>
              </a:pPr>
              <a:r>
                <a:rPr lang="zh-CN" altLang="en-US" sz="1200" b="1">
                  <a:solidFill>
                    <a:srgbClr val="002060"/>
                  </a:solidFill>
                  <a:latin typeface="楷体" panose="02010609060101010101" pitchFamily="49" charset="-122"/>
                  <a:ea typeface="楷体" panose="02010609060101010101" pitchFamily="49" charset="-122"/>
                </a:rPr>
                <a:t>思考结论的量词如何引入</a:t>
              </a:r>
            </a:p>
          </p:txBody>
        </p:sp>
        <p:sp>
          <p:nvSpPr>
            <p:cNvPr id="27" name="矩形: 圆角 26">
              <a:extLst>
                <a:ext uri="{FF2B5EF4-FFF2-40B4-BE49-F238E27FC236}">
                  <a16:creationId xmlns:a16="http://schemas.microsoft.com/office/drawing/2014/main" id="{8047DD5D-9003-40C1-9754-2A3369A26C40}"/>
                </a:ext>
              </a:extLst>
            </p:cNvPr>
            <p:cNvSpPr/>
            <p:nvPr/>
          </p:nvSpPr>
          <p:spPr>
            <a:xfrm>
              <a:off x="997612" y="2631079"/>
              <a:ext cx="4566631" cy="1702360"/>
            </a:xfrm>
            <a:prstGeom prst="roundRect">
              <a:avLst>
                <a:gd name="adj" fmla="val 10545"/>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34" name="矩形: 圆角 33">
            <a:extLst>
              <a:ext uri="{FF2B5EF4-FFF2-40B4-BE49-F238E27FC236}">
                <a16:creationId xmlns:a16="http://schemas.microsoft.com/office/drawing/2014/main" id="{FBB2016F-61C5-4247-ABBA-4DFFAE2B36FF}"/>
              </a:ext>
            </a:extLst>
          </p:cNvPr>
          <p:cNvSpPr/>
          <p:nvPr/>
        </p:nvSpPr>
        <p:spPr>
          <a:xfrm>
            <a:off x="784679" y="3284878"/>
            <a:ext cx="7441949" cy="1254983"/>
          </a:xfrm>
          <a:prstGeom prst="roundRect">
            <a:avLst>
              <a:gd name="adj" fmla="val 850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箭头: 右 34">
            <a:extLst>
              <a:ext uri="{FF2B5EF4-FFF2-40B4-BE49-F238E27FC236}">
                <a16:creationId xmlns:a16="http://schemas.microsoft.com/office/drawing/2014/main" id="{CA6697DB-E373-4F7E-A655-84CDBA13F4BD}"/>
              </a:ext>
            </a:extLst>
          </p:cNvPr>
          <p:cNvSpPr/>
          <p:nvPr/>
        </p:nvSpPr>
        <p:spPr>
          <a:xfrm>
            <a:off x="4256524" y="2268296"/>
            <a:ext cx="676189" cy="206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6" name="箭头: 上 35">
            <a:extLst>
              <a:ext uri="{FF2B5EF4-FFF2-40B4-BE49-F238E27FC236}">
                <a16:creationId xmlns:a16="http://schemas.microsoft.com/office/drawing/2014/main" id="{6174BAB0-1CE2-41AD-A01E-CDA2621B5A8B}"/>
              </a:ext>
            </a:extLst>
          </p:cNvPr>
          <p:cNvSpPr/>
          <p:nvPr/>
        </p:nvSpPr>
        <p:spPr>
          <a:xfrm>
            <a:off x="6813884" y="3020011"/>
            <a:ext cx="161173" cy="2529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37" name="组合 36">
            <a:extLst>
              <a:ext uri="{FF2B5EF4-FFF2-40B4-BE49-F238E27FC236}">
                <a16:creationId xmlns:a16="http://schemas.microsoft.com/office/drawing/2014/main" id="{13548EDE-AEA7-486C-B560-8615AF022CDF}"/>
              </a:ext>
            </a:extLst>
          </p:cNvPr>
          <p:cNvGrpSpPr/>
          <p:nvPr/>
        </p:nvGrpSpPr>
        <p:grpSpPr>
          <a:xfrm>
            <a:off x="5017442" y="2391356"/>
            <a:ext cx="3038578" cy="461665"/>
            <a:chOff x="6722841" y="2778834"/>
            <a:chExt cx="4051437" cy="677178"/>
          </a:xfrm>
        </p:grpSpPr>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E5E5764A-921A-4DCD-AAB1-1701F981703A}"/>
                    </a:ext>
                  </a:extLst>
                </p:cNvPr>
                <p:cNvSpPr txBox="1"/>
                <p:nvPr/>
              </p:nvSpPr>
              <p:spPr>
                <a:xfrm>
                  <a:off x="6722841" y="2778834"/>
                  <a:ext cx="4051437" cy="677178"/>
                </a:xfrm>
                <a:prstGeom prst="rect">
                  <a:avLst/>
                </a:prstGeom>
                <a:solidFill>
                  <a:schemeClr val="accent4">
                    <a:lumMod val="20000"/>
                    <a:lumOff val="80000"/>
                  </a:schemeClr>
                </a:solidFill>
              </p:spPr>
              <p:txBody>
                <a:bodyPr wrap="square" rtlCol="0">
                  <a:spAutoFit/>
                </a:bodyPr>
                <a:lstStyle/>
                <a:p>
                  <a:pPr>
                    <a:spcBef>
                      <a:spcPts val="450"/>
                    </a:spcBef>
                  </a:pPr>
                  <a:r>
                    <a:rPr lang="zh-CN" altLang="en-US" sz="1200" b="1">
                      <a:solidFill>
                        <a:schemeClr val="accent2">
                          <a:lumMod val="50000"/>
                        </a:schemeClr>
                      </a:solidFill>
                    </a:rPr>
                    <a:t>前提量词被消除，结论量词未引入的推理：</a:t>
                  </a:r>
                  <a:endParaRPr lang="en-US" altLang="zh-CN" sz="1200" b="1">
                    <a:solidFill>
                      <a:schemeClr val="accent2">
                        <a:lumMod val="50000"/>
                      </a:schemeClr>
                    </a:solidFill>
                  </a:endParaRPr>
                </a:p>
                <a:p>
                  <a:pPr algn="ctr">
                    <a:spcBef>
                      <a:spcPts val="450"/>
                    </a:spcBef>
                  </a:pPr>
                  <a14:m>
                    <m:oMathPara xmlns:m="http://schemas.openxmlformats.org/officeDocument/2006/math">
                      <m:oMathParaPr>
                        <m:jc m:val="centerGroup"/>
                      </m:oMathParaPr>
                      <m:oMath xmlns:m="http://schemas.openxmlformats.org/officeDocument/2006/math">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𝑭</m:t>
                        </m:r>
                        <m:d>
                          <m:dPr>
                            <m:ctrlPr>
                              <a:rPr lang="en-US" altLang="zh-CN" sz="1200" b="1" i="1">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𝑭</m:t>
                        </m:r>
                        <m:d>
                          <m:dPr>
                            <m:ctrlPr>
                              <a:rPr lang="en-US" altLang="zh-CN" sz="1200" b="1" i="1">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𝑮</m:t>
                        </m:r>
                        <m:d>
                          <m:dPr>
                            <m:ctrlPr>
                              <a:rPr lang="en-US" altLang="zh-CN" sz="1200" b="1" i="1">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𝑮</m:t>
                        </m:r>
                        <m:d>
                          <m:dPr>
                            <m:ctrlPr>
                              <a:rPr lang="en-US" altLang="zh-CN" sz="1200" b="1" i="1">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e>
                        </m:d>
                      </m:oMath>
                    </m:oMathPara>
                  </a14:m>
                  <a:endParaRPr lang="zh-CN" altLang="en-US" sz="1200" b="1">
                    <a:solidFill>
                      <a:srgbClr val="C00000"/>
                    </a:solidFill>
                  </a:endParaRPr>
                </a:p>
              </p:txBody>
            </p:sp>
          </mc:Choice>
          <mc:Fallback xmlns="">
            <p:sp>
              <p:nvSpPr>
                <p:cNvPr id="38" name="文本框 37">
                  <a:extLst>
                    <a:ext uri="{FF2B5EF4-FFF2-40B4-BE49-F238E27FC236}">
                      <a16:creationId xmlns:a16="http://schemas.microsoft.com/office/drawing/2014/main" id="{E5E5764A-921A-4DCD-AAB1-1701F981703A}"/>
                    </a:ext>
                  </a:extLst>
                </p:cNvPr>
                <p:cNvSpPr txBox="1">
                  <a:spLocks noRot="1" noChangeAspect="1" noMove="1" noResize="1" noEditPoints="1" noAdjustHandles="1" noChangeArrowheads="1" noChangeShapeType="1" noTextEdit="1"/>
                </p:cNvSpPr>
                <p:nvPr/>
              </p:nvSpPr>
              <p:spPr>
                <a:xfrm>
                  <a:off x="6722841" y="2778834"/>
                  <a:ext cx="4051437" cy="677178"/>
                </a:xfrm>
                <a:prstGeom prst="rect">
                  <a:avLst/>
                </a:prstGeom>
                <a:blipFill>
                  <a:blip r:embed="rId11"/>
                  <a:stretch>
                    <a:fillRect r="-1403"/>
                  </a:stretch>
                </a:blipFill>
              </p:spPr>
              <p:txBody>
                <a:bodyPr/>
                <a:lstStyle/>
                <a:p>
                  <a:r>
                    <a:rPr lang="zh-CN" altLang="en-US">
                      <a:noFill/>
                    </a:rPr>
                    <a:t> </a:t>
                  </a:r>
                </a:p>
              </p:txBody>
            </p:sp>
          </mc:Fallback>
        </mc:AlternateContent>
        <p:cxnSp>
          <p:nvCxnSpPr>
            <p:cNvPr id="39" name="直接连接符 38">
              <a:extLst>
                <a:ext uri="{FF2B5EF4-FFF2-40B4-BE49-F238E27FC236}">
                  <a16:creationId xmlns:a16="http://schemas.microsoft.com/office/drawing/2014/main" id="{90FD6F75-E0D0-499E-A50A-88C6D8EA7351}"/>
                </a:ext>
              </a:extLst>
            </p:cNvPr>
            <p:cNvCxnSpPr>
              <a:cxnSpLocks/>
            </p:cNvCxnSpPr>
            <p:nvPr/>
          </p:nvCxnSpPr>
          <p:spPr>
            <a:xfrm>
              <a:off x="7431829" y="3424505"/>
              <a:ext cx="301291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0" name="文本框 39">
            <a:extLst>
              <a:ext uri="{FF2B5EF4-FFF2-40B4-BE49-F238E27FC236}">
                <a16:creationId xmlns:a16="http://schemas.microsoft.com/office/drawing/2014/main" id="{91B98955-9911-41F2-80B8-1067BA109DB8}"/>
              </a:ext>
            </a:extLst>
          </p:cNvPr>
          <p:cNvSpPr txBox="1"/>
          <p:nvPr/>
        </p:nvSpPr>
        <p:spPr>
          <a:xfrm>
            <a:off x="5017441" y="1838421"/>
            <a:ext cx="2096870" cy="442762"/>
          </a:xfrm>
          <a:prstGeom prst="rect">
            <a:avLst/>
          </a:prstGeom>
          <a:solidFill>
            <a:schemeClr val="accent2">
              <a:lumMod val="20000"/>
              <a:lumOff val="80000"/>
              <a:alpha val="50000"/>
            </a:schemeClr>
          </a:solidFill>
        </p:spPr>
        <p:txBody>
          <a:bodyPr wrap="square" bIns="27000" rtlCol="0">
            <a:spAutoFit/>
          </a:bodyPr>
          <a:lstStyle/>
          <a:p>
            <a:r>
              <a:rPr lang="zh-CN" altLang="en-US" sz="1200" b="1">
                <a:solidFill>
                  <a:srgbClr val="002060"/>
                </a:solidFill>
                <a:latin typeface="楷体" panose="02010609060101010101" pitchFamily="49" charset="-122"/>
                <a:ea typeface="楷体" panose="02010609060101010101" pitchFamily="49" charset="-122"/>
              </a:rPr>
              <a:t>最后思考如何用命题逻辑推理规则验证下面的推理</a:t>
            </a:r>
          </a:p>
        </p:txBody>
      </p:sp>
      <p:sp>
        <p:nvSpPr>
          <p:cNvPr id="41" name="矩形: 圆角 40">
            <a:extLst>
              <a:ext uri="{FF2B5EF4-FFF2-40B4-BE49-F238E27FC236}">
                <a16:creationId xmlns:a16="http://schemas.microsoft.com/office/drawing/2014/main" id="{BE7FC76A-E445-47B5-8503-A8A7E9F02BF2}"/>
              </a:ext>
            </a:extLst>
          </p:cNvPr>
          <p:cNvSpPr/>
          <p:nvPr/>
        </p:nvSpPr>
        <p:spPr>
          <a:xfrm>
            <a:off x="4953261" y="1773031"/>
            <a:ext cx="3241680" cy="1229537"/>
          </a:xfrm>
          <a:prstGeom prst="roundRect">
            <a:avLst>
              <a:gd name="adj" fmla="val 926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42" name="组合 41">
            <a:extLst>
              <a:ext uri="{FF2B5EF4-FFF2-40B4-BE49-F238E27FC236}">
                <a16:creationId xmlns:a16="http://schemas.microsoft.com/office/drawing/2014/main" id="{FF51F670-E1FA-44A2-A4C8-DA1E90270BC3}"/>
              </a:ext>
            </a:extLst>
          </p:cNvPr>
          <p:cNvGrpSpPr/>
          <p:nvPr/>
        </p:nvGrpSpPr>
        <p:grpSpPr>
          <a:xfrm>
            <a:off x="2385518" y="3353537"/>
            <a:ext cx="3244998" cy="1156780"/>
            <a:chOff x="2752762" y="4579720"/>
            <a:chExt cx="4326664" cy="1542373"/>
          </a:xfrm>
        </p:grpSpPr>
        <p:grpSp>
          <p:nvGrpSpPr>
            <p:cNvPr id="43" name="组合 42">
              <a:extLst>
                <a:ext uri="{FF2B5EF4-FFF2-40B4-BE49-F238E27FC236}">
                  <a16:creationId xmlns:a16="http://schemas.microsoft.com/office/drawing/2014/main" id="{F9FFA062-9ACF-480E-BE72-3AD076112BBC}"/>
                </a:ext>
              </a:extLst>
            </p:cNvPr>
            <p:cNvGrpSpPr/>
            <p:nvPr/>
          </p:nvGrpSpPr>
          <p:grpSpPr>
            <a:xfrm>
              <a:off x="4223584" y="4579720"/>
              <a:ext cx="2855842" cy="1542373"/>
              <a:chOff x="3825204" y="2402219"/>
              <a:chExt cx="2855842" cy="1828319"/>
            </a:xfrm>
          </p:grpSpPr>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6DCEBD62-E4A8-4B69-9CB7-F2C95690F7A9}"/>
                      </a:ext>
                    </a:extLst>
                  </p:cNvPr>
                  <p:cNvSpPr txBox="1"/>
                  <p:nvPr/>
                </p:nvSpPr>
                <p:spPr>
                  <a:xfrm>
                    <a:off x="4548590" y="2402219"/>
                    <a:ext cx="1243321" cy="486449"/>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oMath>
                      </m:oMathPara>
                    </a14:m>
                    <a:endParaRPr lang="zh-CN" altLang="en-US" sz="1400"/>
                  </a:p>
                </p:txBody>
              </p:sp>
            </mc:Choice>
            <mc:Fallback xmlns="">
              <p:sp>
                <p:nvSpPr>
                  <p:cNvPr id="21" name="文本框 20">
                    <a:extLst>
                      <a:ext uri="{FF2B5EF4-FFF2-40B4-BE49-F238E27FC236}">
                        <a16:creationId xmlns:a16="http://schemas.microsoft.com/office/drawing/2014/main" id="{80A125CA-F21C-4ED2-B267-5BEB3AD44358}"/>
                      </a:ext>
                    </a:extLst>
                  </p:cNvPr>
                  <p:cNvSpPr txBox="1">
                    <a:spLocks noRot="1" noChangeAspect="1" noMove="1" noResize="1" noEditPoints="1" noAdjustHandles="1" noChangeArrowheads="1" noChangeShapeType="1" noTextEdit="1"/>
                  </p:cNvSpPr>
                  <p:nvPr/>
                </p:nvSpPr>
                <p:spPr>
                  <a:xfrm>
                    <a:off x="4548590" y="2402219"/>
                    <a:ext cx="1243321" cy="486449"/>
                  </a:xfrm>
                  <a:prstGeom prst="rect">
                    <a:avLst/>
                  </a:prstGeom>
                  <a:blipFill>
                    <a:blip r:embed="rId12"/>
                    <a:stretch>
                      <a:fillRect b="-8000"/>
                    </a:stretch>
                  </a:blipFill>
                </p:spPr>
                <p:txBody>
                  <a:bodyPr/>
                  <a:lstStyle/>
                  <a:p>
                    <a:r>
                      <a:rPr lang="zh-CN" altLang="en-US">
                        <a:noFill/>
                      </a:rPr>
                      <a:t> </a:t>
                    </a:r>
                  </a:p>
                </p:txBody>
              </p:sp>
            </mc:Fallback>
          </mc:AlternateContent>
          <p:sp>
            <p:nvSpPr>
              <p:cNvPr id="47" name="箭头: 上 46">
                <a:extLst>
                  <a:ext uri="{FF2B5EF4-FFF2-40B4-BE49-F238E27FC236}">
                    <a16:creationId xmlns:a16="http://schemas.microsoft.com/office/drawing/2014/main" id="{3F4B1203-35C4-4E51-909D-96E995A1BD6C}"/>
                  </a:ext>
                </a:extLst>
              </p:cNvPr>
              <p:cNvSpPr/>
              <p:nvPr/>
            </p:nvSpPr>
            <p:spPr>
              <a:xfrm rot="10800000">
                <a:off x="5124942" y="2875505"/>
                <a:ext cx="72362" cy="9172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48" name="组合 47">
                <a:extLst>
                  <a:ext uri="{FF2B5EF4-FFF2-40B4-BE49-F238E27FC236}">
                    <a16:creationId xmlns:a16="http://schemas.microsoft.com/office/drawing/2014/main" id="{A9996E75-CB1F-4520-83F2-F28D5D25870D}"/>
                  </a:ext>
                </a:extLst>
              </p:cNvPr>
              <p:cNvGrpSpPr/>
              <p:nvPr/>
            </p:nvGrpSpPr>
            <p:grpSpPr>
              <a:xfrm>
                <a:off x="4296062" y="3792735"/>
                <a:ext cx="1706358" cy="437803"/>
                <a:chOff x="4322019" y="3536298"/>
                <a:chExt cx="1706358" cy="437803"/>
              </a:xfrm>
            </p:grpSpPr>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FAC4E16F-E9F7-445C-B645-6A107B441FBA}"/>
                        </a:ext>
                      </a:extLst>
                    </p:cNvPr>
                    <p:cNvSpPr txBox="1"/>
                    <p:nvPr/>
                  </p:nvSpPr>
                  <p:spPr>
                    <a:xfrm>
                      <a:off x="4322019" y="3536298"/>
                      <a:ext cx="1706358" cy="437803"/>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𝑭</m:t>
                            </m:r>
                            <m:d>
                              <m:dPr>
                                <m:ctrlPr>
                                  <a:rPr lang="en-US" altLang="zh-CN" sz="1200" b="1" i="1">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e>
                            </m:d>
                          </m:oMath>
                        </m:oMathPara>
                      </a14:m>
                      <a:endParaRPr lang="zh-CN" altLang="en-US" sz="1200" b="1">
                        <a:solidFill>
                          <a:srgbClr val="C00000"/>
                        </a:solidFill>
                      </a:endParaRPr>
                    </a:p>
                  </p:txBody>
                </p:sp>
              </mc:Choice>
              <mc:Fallback xmlns="">
                <p:sp>
                  <p:nvSpPr>
                    <p:cNvPr id="50" name="文本框 49">
                      <a:extLst>
                        <a:ext uri="{FF2B5EF4-FFF2-40B4-BE49-F238E27FC236}">
                          <a16:creationId xmlns:a16="http://schemas.microsoft.com/office/drawing/2014/main" id="{FAC4E16F-E9F7-445C-B645-6A107B441FBA}"/>
                        </a:ext>
                      </a:extLst>
                    </p:cNvPr>
                    <p:cNvSpPr txBox="1">
                      <a:spLocks noRot="1" noChangeAspect="1" noMove="1" noResize="1" noEditPoints="1" noAdjustHandles="1" noChangeArrowheads="1" noChangeShapeType="1" noTextEdit="1"/>
                    </p:cNvSpPr>
                    <p:nvPr/>
                  </p:nvSpPr>
                  <p:spPr>
                    <a:xfrm>
                      <a:off x="4322019" y="3536298"/>
                      <a:ext cx="1706358" cy="437803"/>
                    </a:xfrm>
                    <a:prstGeom prst="rect">
                      <a:avLst/>
                    </a:prstGeom>
                    <a:blipFill>
                      <a:blip r:embed="rId13"/>
                      <a:stretch>
                        <a:fillRect/>
                      </a:stretch>
                    </a:blipFill>
                  </p:spPr>
                  <p:txBody>
                    <a:bodyPr/>
                    <a:lstStyle/>
                    <a:p>
                      <a:r>
                        <a:rPr lang="zh-CN" altLang="en-US">
                          <a:noFill/>
                        </a:rPr>
                        <a:t> </a:t>
                      </a:r>
                    </a:p>
                  </p:txBody>
                </p:sp>
              </mc:Fallback>
            </mc:AlternateContent>
            <p:cxnSp>
              <p:nvCxnSpPr>
                <p:cNvPr id="51" name="直接连接符 50">
                  <a:extLst>
                    <a:ext uri="{FF2B5EF4-FFF2-40B4-BE49-F238E27FC236}">
                      <a16:creationId xmlns:a16="http://schemas.microsoft.com/office/drawing/2014/main" id="{345DCF48-FFB5-4B8B-A54D-77293C2021ED}"/>
                    </a:ext>
                  </a:extLst>
                </p:cNvPr>
                <p:cNvCxnSpPr/>
                <p:nvPr/>
              </p:nvCxnSpPr>
              <p:spPr>
                <a:xfrm>
                  <a:off x="4361488" y="3919532"/>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BB6D09AB-385F-44D8-97D8-C917A892701F}"/>
                      </a:ext>
                    </a:extLst>
                  </p:cNvPr>
                  <p:cNvSpPr txBox="1"/>
                  <p:nvPr/>
                </p:nvSpPr>
                <p:spPr>
                  <a:xfrm>
                    <a:off x="3825204" y="3125813"/>
                    <a:ext cx="2855842" cy="407927"/>
                  </a:xfrm>
                  <a:prstGeom prst="rect">
                    <a:avLst/>
                  </a:prstGeom>
                  <a:solidFill>
                    <a:schemeClr val="accent4">
                      <a:lumMod val="20000"/>
                      <a:lumOff val="80000"/>
                    </a:schemeClr>
                  </a:solidFill>
                </p:spPr>
                <p:txBody>
                  <a:bodyPr wrap="square" bIns="27000" rtlCol="0">
                    <a:spAutoFit/>
                  </a:bodyPr>
                  <a:lstStyle/>
                  <a:p>
                    <a:r>
                      <a:rPr lang="zh-CN" altLang="en-US" sz="1200" b="1">
                        <a:solidFill>
                          <a:srgbClr val="002060"/>
                        </a:solidFill>
                      </a:rPr>
                      <a:t>用</a:t>
                    </a:r>
                    <a:r>
                      <a:rPr lang="zh-CN" altLang="en-US" sz="1200" b="1" u="sng">
                        <a:solidFill>
                          <a:srgbClr val="002060"/>
                        </a:solidFill>
                      </a:rPr>
                      <a:t> </a:t>
                    </a:r>
                    <a:r>
                      <a:rPr lang="zh-CN" altLang="en-US" sz="1200" b="1" u="sng">
                        <a:solidFill>
                          <a:srgbClr val="C00000"/>
                        </a:solidFill>
                      </a:rPr>
                      <a:t>存在量词消除</a:t>
                    </a:r>
                    <a:r>
                      <a:rPr lang="en-US" altLang="zh-CN" sz="1200" b="1" u="sng">
                        <a:solidFill>
                          <a:srgbClr val="002060"/>
                        </a:solidFill>
                      </a:rPr>
                      <a:t> </a:t>
                    </a:r>
                    <a:r>
                      <a:rPr lang="zh-CN" altLang="en-US" sz="1200" b="1">
                        <a:solidFill>
                          <a:srgbClr val="002060"/>
                        </a:solidFill>
                      </a:rPr>
                      <a:t>规则消除</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endParaRPr lang="zh-CN" altLang="en-US" sz="1200" b="1">
                      <a:solidFill>
                        <a:srgbClr val="002060"/>
                      </a:solidFill>
                    </a:endParaRPr>
                  </a:p>
                </p:txBody>
              </p:sp>
            </mc:Choice>
            <mc:Fallback xmlns="">
              <p:sp>
                <p:nvSpPr>
                  <p:cNvPr id="49" name="文本框 48">
                    <a:extLst>
                      <a:ext uri="{FF2B5EF4-FFF2-40B4-BE49-F238E27FC236}">
                        <a16:creationId xmlns:a16="http://schemas.microsoft.com/office/drawing/2014/main" id="{BB6D09AB-385F-44D8-97D8-C917A892701F}"/>
                      </a:ext>
                    </a:extLst>
                  </p:cNvPr>
                  <p:cNvSpPr txBox="1">
                    <a:spLocks noRot="1" noChangeAspect="1" noMove="1" noResize="1" noEditPoints="1" noAdjustHandles="1" noChangeArrowheads="1" noChangeShapeType="1" noTextEdit="1"/>
                  </p:cNvSpPr>
                  <p:nvPr/>
                </p:nvSpPr>
                <p:spPr>
                  <a:xfrm>
                    <a:off x="3825204" y="3125813"/>
                    <a:ext cx="2855842" cy="407927"/>
                  </a:xfrm>
                  <a:prstGeom prst="rect">
                    <a:avLst/>
                  </a:prstGeom>
                  <a:blipFill>
                    <a:blip r:embed="rId14"/>
                    <a:stretch>
                      <a:fillRect b="-23256"/>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43231100-3B8B-4F8B-82DF-810A6A54AE27}"/>
                    </a:ext>
                  </a:extLst>
                </p:cNvPr>
                <p:cNvSpPr txBox="1"/>
                <p:nvPr/>
              </p:nvSpPr>
              <p:spPr>
                <a:xfrm>
                  <a:off x="2752762" y="4595395"/>
                  <a:ext cx="1243321" cy="410369"/>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𝒙𝑭</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oMath>
                    </m:oMathPara>
                  </a14:m>
                  <a:endParaRPr lang="zh-CN" altLang="en-US" sz="1400"/>
                </a:p>
              </p:txBody>
            </p:sp>
          </mc:Choice>
          <mc:Fallback xmlns="">
            <p:sp>
              <p:nvSpPr>
                <p:cNvPr id="19" name="文本框 18">
                  <a:extLst>
                    <a:ext uri="{FF2B5EF4-FFF2-40B4-BE49-F238E27FC236}">
                      <a16:creationId xmlns:a16="http://schemas.microsoft.com/office/drawing/2014/main" id="{C3505545-13D0-4C51-A0E7-D10A78E6746F}"/>
                    </a:ext>
                  </a:extLst>
                </p:cNvPr>
                <p:cNvSpPr txBox="1">
                  <a:spLocks noRot="1" noChangeAspect="1" noMove="1" noResize="1" noEditPoints="1" noAdjustHandles="1" noChangeArrowheads="1" noChangeShapeType="1" noTextEdit="1"/>
                </p:cNvSpPr>
                <p:nvPr/>
              </p:nvSpPr>
              <p:spPr>
                <a:xfrm>
                  <a:off x="2752762" y="4595395"/>
                  <a:ext cx="1243321" cy="410369"/>
                </a:xfrm>
                <a:prstGeom prst="rect">
                  <a:avLst/>
                </a:prstGeom>
                <a:blipFill>
                  <a:blip r:embed="rId15"/>
                  <a:stretch>
                    <a:fillRect b="-8000"/>
                  </a:stretch>
                </a:blipFill>
              </p:spPr>
              <p:txBody>
                <a:bodyPr/>
                <a:lstStyle/>
                <a:p>
                  <a:r>
                    <a:rPr lang="zh-CN" altLang="en-US">
                      <a:noFill/>
                    </a:rPr>
                    <a:t> </a:t>
                  </a:r>
                </a:p>
              </p:txBody>
            </p:sp>
          </mc:Fallback>
        </mc:AlternateContent>
        <p:sp>
          <p:nvSpPr>
            <p:cNvPr id="45" name="箭头: 右 44">
              <a:extLst>
                <a:ext uri="{FF2B5EF4-FFF2-40B4-BE49-F238E27FC236}">
                  <a16:creationId xmlns:a16="http://schemas.microsoft.com/office/drawing/2014/main" id="{42FFA0F4-090D-43F2-B671-6D36B123343A}"/>
                </a:ext>
              </a:extLst>
            </p:cNvPr>
            <p:cNvSpPr/>
            <p:nvPr/>
          </p:nvSpPr>
          <p:spPr>
            <a:xfrm>
              <a:off x="4037134" y="4779776"/>
              <a:ext cx="909836" cy="54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F605D1BB-4A6B-4303-853D-EE3F7F6FF84D}"/>
                  </a:ext>
                </a:extLst>
              </p:cNvPr>
              <p:cNvSpPr txBox="1"/>
              <p:nvPr/>
            </p:nvSpPr>
            <p:spPr>
              <a:xfrm>
                <a:off x="1467461" y="3883832"/>
                <a:ext cx="1846652" cy="461665"/>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e>
                    </m:d>
                  </m:oMath>
                </a14:m>
                <a:r>
                  <a:rPr lang="zh-CN" altLang="en-US" sz="1200" b="1">
                    <a:solidFill>
                      <a:schemeClr val="accent2">
                        <a:lumMod val="50000"/>
                      </a:schemeClr>
                    </a:solidFill>
                  </a:rPr>
                  <a:t>不是前束范式，不能直接消除量词</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oMath>
                </a14:m>
                <a:endParaRPr lang="zh-CN" altLang="en-US" sz="1200" b="1">
                  <a:solidFill>
                    <a:schemeClr val="accent2">
                      <a:lumMod val="50000"/>
                    </a:schemeClr>
                  </a:solidFill>
                </a:endParaRPr>
              </a:p>
            </p:txBody>
          </p:sp>
        </mc:Choice>
        <mc:Fallback xmlns="">
          <p:sp>
            <p:nvSpPr>
              <p:cNvPr id="52" name="文本框 51">
                <a:extLst>
                  <a:ext uri="{FF2B5EF4-FFF2-40B4-BE49-F238E27FC236}">
                    <a16:creationId xmlns:a16="http://schemas.microsoft.com/office/drawing/2014/main" id="{F605D1BB-4A6B-4303-853D-EE3F7F6FF84D}"/>
                  </a:ext>
                </a:extLst>
              </p:cNvPr>
              <p:cNvSpPr txBox="1">
                <a:spLocks noRot="1" noChangeAspect="1" noMove="1" noResize="1" noEditPoints="1" noAdjustHandles="1" noChangeArrowheads="1" noChangeShapeType="1" noTextEdit="1"/>
              </p:cNvSpPr>
              <p:nvPr/>
            </p:nvSpPr>
            <p:spPr>
              <a:xfrm>
                <a:off x="1467461" y="3883832"/>
                <a:ext cx="1846652" cy="461665"/>
              </a:xfrm>
              <a:prstGeom prst="rect">
                <a:avLst/>
              </a:prstGeom>
              <a:blipFill>
                <a:blip r:embed="rId16"/>
                <a:stretch>
                  <a:fillRect l="-330" r="-8251" b="-9211"/>
                </a:stretch>
              </a:blipFill>
            </p:spPr>
            <p:txBody>
              <a:bodyPr/>
              <a:lstStyle/>
              <a:p>
                <a:r>
                  <a:rPr lang="zh-CN" altLang="en-US">
                    <a:noFill/>
                  </a:rPr>
                  <a:t> </a:t>
                </a:r>
              </a:p>
            </p:txBody>
          </p:sp>
        </mc:Fallback>
      </mc:AlternateContent>
      <p:sp>
        <p:nvSpPr>
          <p:cNvPr id="53" name="箭头: 上 52">
            <a:extLst>
              <a:ext uri="{FF2B5EF4-FFF2-40B4-BE49-F238E27FC236}">
                <a16:creationId xmlns:a16="http://schemas.microsoft.com/office/drawing/2014/main" id="{BFA9B919-7240-4BB6-AC15-C7B561294A94}"/>
              </a:ext>
            </a:extLst>
          </p:cNvPr>
          <p:cNvSpPr/>
          <p:nvPr/>
        </p:nvSpPr>
        <p:spPr>
          <a:xfrm>
            <a:off x="2764172" y="3673451"/>
            <a:ext cx="34289" cy="2023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Tree>
    <p:extLst>
      <p:ext uri="{BB962C8B-B14F-4D97-AF65-F5344CB8AC3E}">
        <p14:creationId xmlns:p14="http://schemas.microsoft.com/office/powerpoint/2010/main" val="407001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animBg="1"/>
      <p:bldP spid="34" grpId="0" animBg="1"/>
      <p:bldP spid="35" grpId="0" animBg="1"/>
      <p:bldP spid="36" grpId="0" animBg="1"/>
      <p:bldP spid="40" grpId="0" animBg="1"/>
      <p:bldP spid="41" grpId="0" animBg="1"/>
      <p:bldP spid="52" grpId="0" animBg="1"/>
      <p:bldP spid="5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内定理证明练习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44</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942960C-C1F0-4946-A834-B0C60450F840}"/>
                  </a:ext>
                </a:extLst>
              </p:cNvPr>
              <p:cNvSpPr txBox="1"/>
              <p:nvPr/>
            </p:nvSpPr>
            <p:spPr>
              <a:xfrm>
                <a:off x="784679" y="834004"/>
                <a:ext cx="4965108" cy="370294"/>
              </a:xfrm>
              <a:prstGeom prst="rect">
                <a:avLst/>
              </a:prstGeom>
              <a:solidFill>
                <a:schemeClr val="accent5">
                  <a:lumMod val="20000"/>
                  <a:lumOff val="80000"/>
                </a:schemeClr>
              </a:solidFill>
            </p:spPr>
            <p:txBody>
              <a:bodyPr wrap="square" rtlCol="0">
                <a:spAutoFit/>
              </a:bodyPr>
              <a:lstStyle/>
              <a:p>
                <a:r>
                  <a:rPr lang="zh-CN" altLang="en-US" sz="1600" b="1">
                    <a:solidFill>
                      <a:srgbClr val="002060"/>
                    </a:solidFill>
                  </a:rPr>
                  <a:t>证明形式推出</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oMath>
                </a14:m>
                <a:endParaRPr lang="zh-CN" altLang="en-US" sz="1600" b="1">
                  <a:solidFill>
                    <a:srgbClr val="002060"/>
                  </a:solidFill>
                </a:endParaRPr>
              </a:p>
            </p:txBody>
          </p:sp>
        </mc:Choice>
        <mc:Fallback xmlns="">
          <p:sp>
            <p:nvSpPr>
              <p:cNvPr id="8" name="文本框 7">
                <a:extLst>
                  <a:ext uri="{FF2B5EF4-FFF2-40B4-BE49-F238E27FC236}">
                    <a16:creationId xmlns:a16="http://schemas.microsoft.com/office/drawing/2014/main" id="{E942960C-C1F0-4946-A834-B0C60450F840}"/>
                  </a:ext>
                </a:extLst>
              </p:cNvPr>
              <p:cNvSpPr txBox="1">
                <a:spLocks noRot="1" noChangeAspect="1" noMove="1" noResize="1" noEditPoints="1" noAdjustHandles="1" noChangeArrowheads="1" noChangeShapeType="1" noTextEdit="1"/>
              </p:cNvSpPr>
              <p:nvPr/>
            </p:nvSpPr>
            <p:spPr>
              <a:xfrm>
                <a:off x="784679" y="834004"/>
                <a:ext cx="4965108" cy="370294"/>
              </a:xfrm>
              <a:prstGeom prst="rect">
                <a:avLst/>
              </a:prstGeom>
              <a:blipFill>
                <a:blip r:embed="rId2"/>
                <a:stretch>
                  <a:fillRect l="-737"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D1152919-0AE4-466F-9EE7-AC1B0F3DF5BA}"/>
                  </a:ext>
                </a:extLst>
              </p:cNvPr>
              <p:cNvGraphicFramePr>
                <a:graphicFrameLocks noGrp="1"/>
              </p:cNvGraphicFramePr>
              <p:nvPr>
                <p:extLst>
                  <p:ext uri="{D42A27DB-BD31-4B8C-83A1-F6EECF244321}">
                    <p14:modId xmlns:p14="http://schemas.microsoft.com/office/powerpoint/2010/main" val="1876556150"/>
                  </p:ext>
                </p:extLst>
              </p:nvPr>
            </p:nvGraphicFramePr>
            <p:xfrm>
              <a:off x="784679" y="1399263"/>
              <a:ext cx="5998778" cy="2481728"/>
            </p:xfrm>
            <a:graphic>
              <a:graphicData uri="http://schemas.openxmlformats.org/drawingml/2006/table">
                <a:tbl>
                  <a:tblPr bandRow="1">
                    <a:tableStyleId>{68D230F3-CF80-4859-8CE7-A43EE81993B5}</a:tableStyleId>
                  </a:tblPr>
                  <a:tblGrid>
                    <a:gridCol w="373230">
                      <a:extLst>
                        <a:ext uri="{9D8B030D-6E8A-4147-A177-3AD203B41FA5}">
                          <a16:colId xmlns:a16="http://schemas.microsoft.com/office/drawing/2014/main" val="918762525"/>
                        </a:ext>
                      </a:extLst>
                    </a:gridCol>
                    <a:gridCol w="2032552">
                      <a:extLst>
                        <a:ext uri="{9D8B030D-6E8A-4147-A177-3AD203B41FA5}">
                          <a16:colId xmlns:a16="http://schemas.microsoft.com/office/drawing/2014/main" val="2719862703"/>
                        </a:ext>
                      </a:extLst>
                    </a:gridCol>
                    <a:gridCol w="238539">
                      <a:extLst>
                        <a:ext uri="{9D8B030D-6E8A-4147-A177-3AD203B41FA5}">
                          <a16:colId xmlns:a16="http://schemas.microsoft.com/office/drawing/2014/main" val="1879101947"/>
                        </a:ext>
                      </a:extLst>
                    </a:gridCol>
                    <a:gridCol w="1585291">
                      <a:extLst>
                        <a:ext uri="{9D8B030D-6E8A-4147-A177-3AD203B41FA5}">
                          <a16:colId xmlns:a16="http://schemas.microsoft.com/office/drawing/2014/main" val="2422001383"/>
                        </a:ext>
                      </a:extLst>
                    </a:gridCol>
                    <a:gridCol w="1769166">
                      <a:extLst>
                        <a:ext uri="{9D8B030D-6E8A-4147-A177-3AD203B41FA5}">
                          <a16:colId xmlns:a16="http://schemas.microsoft.com/office/drawing/2014/main" val="335760230"/>
                        </a:ext>
                      </a:extLst>
                    </a:gridCol>
                  </a:tblGrid>
                  <a:tr h="310216">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𝑭</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10216">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𝑭</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310216">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𝑭</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10216">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𝑭</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𝑮</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析取三段论</a:t>
                          </a:r>
                        </a:p>
                      </a:txBody>
                      <a:tcPr anchor="ctr"/>
                    </a:tc>
                    <a:extLst>
                      <a:ext uri="{0D108BD9-81ED-4DB2-BD59-A6C34878D82A}">
                        <a16:rowId xmlns:a16="http://schemas.microsoft.com/office/drawing/2014/main" val="2874351106"/>
                      </a:ext>
                    </a:extLst>
                  </a:tr>
                  <a:tr h="310216">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𝑭</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𝒙𝑮</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651613783"/>
                      </a:ext>
                    </a:extLst>
                  </a:tr>
                  <a:tr h="310216">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𝒙𝑭</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全称量词否定</a:t>
                          </a:r>
                        </a:p>
                      </a:txBody>
                      <a:tcPr anchor="ctr"/>
                    </a:tc>
                    <a:extLst>
                      <a:ext uri="{0D108BD9-81ED-4DB2-BD59-A6C34878D82A}">
                        <a16:rowId xmlns:a16="http://schemas.microsoft.com/office/drawing/2014/main" val="2448351673"/>
                      </a:ext>
                    </a:extLst>
                  </a:tr>
                  <a:tr h="310216">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𝒙𝑭</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𝒙𝑮</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 ,(6)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3565973539"/>
                      </a:ext>
                    </a:extLst>
                  </a:tr>
                  <a:tr h="310216">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𝒙𝑮</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蕴涵引入</a:t>
                          </a:r>
                        </a:p>
                      </a:txBody>
                      <a:tcPr anchor="ctr"/>
                    </a:tc>
                    <a:extLst>
                      <a:ext uri="{0D108BD9-81ED-4DB2-BD59-A6C34878D82A}">
                        <a16:rowId xmlns:a16="http://schemas.microsoft.com/office/drawing/2014/main" val="2403425964"/>
                      </a:ext>
                    </a:extLst>
                  </a:tr>
                </a:tbl>
              </a:graphicData>
            </a:graphic>
          </p:graphicFrame>
        </mc:Choice>
        <mc:Fallback xmlns="">
          <p:graphicFrame>
            <p:nvGraphicFramePr>
              <p:cNvPr id="9" name="表格 8">
                <a:extLst>
                  <a:ext uri="{FF2B5EF4-FFF2-40B4-BE49-F238E27FC236}">
                    <a16:creationId xmlns:a16="http://schemas.microsoft.com/office/drawing/2014/main" id="{D1152919-0AE4-466F-9EE7-AC1B0F3DF5BA}"/>
                  </a:ext>
                </a:extLst>
              </p:cNvPr>
              <p:cNvGraphicFramePr>
                <a:graphicFrameLocks noGrp="1"/>
              </p:cNvGraphicFramePr>
              <p:nvPr>
                <p:extLst>
                  <p:ext uri="{D42A27DB-BD31-4B8C-83A1-F6EECF244321}">
                    <p14:modId xmlns:p14="http://schemas.microsoft.com/office/powerpoint/2010/main" val="1876556150"/>
                  </p:ext>
                </p:extLst>
              </p:nvPr>
            </p:nvGraphicFramePr>
            <p:xfrm>
              <a:off x="784679" y="1399263"/>
              <a:ext cx="5998778" cy="2481728"/>
            </p:xfrm>
            <a:graphic>
              <a:graphicData uri="http://schemas.openxmlformats.org/drawingml/2006/table">
                <a:tbl>
                  <a:tblPr bandRow="1">
                    <a:tableStyleId>{68D230F3-CF80-4859-8CE7-A43EE81993B5}</a:tableStyleId>
                  </a:tblPr>
                  <a:tblGrid>
                    <a:gridCol w="373230">
                      <a:extLst>
                        <a:ext uri="{9D8B030D-6E8A-4147-A177-3AD203B41FA5}">
                          <a16:colId xmlns:a16="http://schemas.microsoft.com/office/drawing/2014/main" val="918762525"/>
                        </a:ext>
                      </a:extLst>
                    </a:gridCol>
                    <a:gridCol w="2032552">
                      <a:extLst>
                        <a:ext uri="{9D8B030D-6E8A-4147-A177-3AD203B41FA5}">
                          <a16:colId xmlns:a16="http://schemas.microsoft.com/office/drawing/2014/main" val="2719862703"/>
                        </a:ext>
                      </a:extLst>
                    </a:gridCol>
                    <a:gridCol w="238539">
                      <a:extLst>
                        <a:ext uri="{9D8B030D-6E8A-4147-A177-3AD203B41FA5}">
                          <a16:colId xmlns:a16="http://schemas.microsoft.com/office/drawing/2014/main" val="1879101947"/>
                        </a:ext>
                      </a:extLst>
                    </a:gridCol>
                    <a:gridCol w="1585291">
                      <a:extLst>
                        <a:ext uri="{9D8B030D-6E8A-4147-A177-3AD203B41FA5}">
                          <a16:colId xmlns:a16="http://schemas.microsoft.com/office/drawing/2014/main" val="2422001383"/>
                        </a:ext>
                      </a:extLst>
                    </a:gridCol>
                    <a:gridCol w="1769166">
                      <a:extLst>
                        <a:ext uri="{9D8B030D-6E8A-4147-A177-3AD203B41FA5}">
                          <a16:colId xmlns:a16="http://schemas.microsoft.com/office/drawing/2014/main" val="335760230"/>
                        </a:ext>
                      </a:extLst>
                    </a:gridCol>
                  </a:tblGrid>
                  <a:tr h="310216">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8263" t="-1961" r="-176946" b="-709804"/>
                          </a:stretch>
                        </a:blipFill>
                      </a:tcPr>
                    </a:tc>
                    <a:tc>
                      <a:txBody>
                        <a:bodyPr/>
                        <a:lstStyle/>
                        <a:p>
                          <a:endParaRPr lang="zh-CN"/>
                        </a:p>
                      </a:txBody>
                      <a:tcPr anchor="ctr">
                        <a:blipFill>
                          <a:blip r:embed="rId3"/>
                          <a:stretch>
                            <a:fillRect l="-1012821" t="-1961" r="-1415385" b="-709804"/>
                          </a:stretch>
                        </a:blipFill>
                      </a:tcPr>
                    </a:tc>
                    <a:tc>
                      <a:txBody>
                        <a:bodyPr/>
                        <a:lstStyle/>
                        <a:p>
                          <a:endParaRPr lang="zh-CN"/>
                        </a:p>
                      </a:txBody>
                      <a:tcPr anchor="ctr">
                        <a:blipFill>
                          <a:blip r:embed="rId3"/>
                          <a:stretch>
                            <a:fillRect l="-166284" t="-1961" r="-111494" b="-70980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10216">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8263" t="-101961" r="-176946" b="-609804"/>
                          </a:stretch>
                        </a:blipFill>
                      </a:tcPr>
                    </a:tc>
                    <a:tc>
                      <a:txBody>
                        <a:bodyPr/>
                        <a:lstStyle/>
                        <a:p>
                          <a:endParaRPr lang="zh-CN"/>
                        </a:p>
                      </a:txBody>
                      <a:tcPr anchor="ctr">
                        <a:blipFill>
                          <a:blip r:embed="rId3"/>
                          <a:stretch>
                            <a:fillRect l="-1012821" t="-101961" r="-1415385" b="-609804"/>
                          </a:stretch>
                        </a:blipFill>
                      </a:tcPr>
                    </a:tc>
                    <a:tc>
                      <a:txBody>
                        <a:bodyPr/>
                        <a:lstStyle/>
                        <a:p>
                          <a:endParaRPr lang="zh-CN"/>
                        </a:p>
                      </a:txBody>
                      <a:tcPr anchor="ctr">
                        <a:blipFill>
                          <a:blip r:embed="rId3"/>
                          <a:stretch>
                            <a:fillRect l="-166284" t="-101961" r="-111494" b="-609804"/>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310216">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8263" t="-201961" r="-176946" b="-509804"/>
                          </a:stretch>
                        </a:blipFill>
                      </a:tcPr>
                    </a:tc>
                    <a:tc>
                      <a:txBody>
                        <a:bodyPr/>
                        <a:lstStyle/>
                        <a:p>
                          <a:endParaRPr lang="zh-CN"/>
                        </a:p>
                      </a:txBody>
                      <a:tcPr anchor="ctr">
                        <a:blipFill>
                          <a:blip r:embed="rId3"/>
                          <a:stretch>
                            <a:fillRect l="-1012821" t="-201961" r="-1415385" b="-509804"/>
                          </a:stretch>
                        </a:blipFill>
                      </a:tcPr>
                    </a:tc>
                    <a:tc>
                      <a:txBody>
                        <a:bodyPr/>
                        <a:lstStyle/>
                        <a:p>
                          <a:endParaRPr lang="zh-CN"/>
                        </a:p>
                      </a:txBody>
                      <a:tcPr anchor="ctr">
                        <a:blipFill>
                          <a:blip r:embed="rId3"/>
                          <a:stretch>
                            <a:fillRect l="-166284" t="-201961" r="-111494" b="-50980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10216">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8263" t="-301961" r="-176946" b="-409804"/>
                          </a:stretch>
                        </a:blipFill>
                      </a:tcPr>
                    </a:tc>
                    <a:tc>
                      <a:txBody>
                        <a:bodyPr/>
                        <a:lstStyle/>
                        <a:p>
                          <a:endParaRPr lang="zh-CN"/>
                        </a:p>
                      </a:txBody>
                      <a:tcPr anchor="ctr">
                        <a:blipFill>
                          <a:blip r:embed="rId3"/>
                          <a:stretch>
                            <a:fillRect l="-1012821" t="-301961" r="-1415385" b="-409804"/>
                          </a:stretch>
                        </a:blipFill>
                      </a:tcPr>
                    </a:tc>
                    <a:tc>
                      <a:txBody>
                        <a:bodyPr/>
                        <a:lstStyle/>
                        <a:p>
                          <a:endParaRPr lang="zh-CN"/>
                        </a:p>
                      </a:txBody>
                      <a:tcPr anchor="ctr">
                        <a:blipFill>
                          <a:blip r:embed="rId3"/>
                          <a:stretch>
                            <a:fillRect l="-166284" t="-301961" r="-111494" b="-409804"/>
                          </a:stretch>
                        </a:blipFill>
                      </a:tcP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析取三段论</a:t>
                          </a:r>
                        </a:p>
                      </a:txBody>
                      <a:tcPr anchor="ctr"/>
                    </a:tc>
                    <a:extLst>
                      <a:ext uri="{0D108BD9-81ED-4DB2-BD59-A6C34878D82A}">
                        <a16:rowId xmlns:a16="http://schemas.microsoft.com/office/drawing/2014/main" val="2874351106"/>
                      </a:ext>
                    </a:extLst>
                  </a:tr>
                  <a:tr h="310216">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8263" t="-401961" r="-176946" b="-309804"/>
                          </a:stretch>
                        </a:blipFill>
                      </a:tcPr>
                    </a:tc>
                    <a:tc>
                      <a:txBody>
                        <a:bodyPr/>
                        <a:lstStyle/>
                        <a:p>
                          <a:endParaRPr lang="zh-CN"/>
                        </a:p>
                      </a:txBody>
                      <a:tcPr anchor="ctr">
                        <a:blipFill>
                          <a:blip r:embed="rId3"/>
                          <a:stretch>
                            <a:fillRect l="-1012821" t="-401961" r="-1415385" b="-309804"/>
                          </a:stretch>
                        </a:blipFill>
                      </a:tcPr>
                    </a:tc>
                    <a:tc>
                      <a:txBody>
                        <a:bodyPr/>
                        <a:lstStyle/>
                        <a:p>
                          <a:endParaRPr lang="zh-CN"/>
                        </a:p>
                      </a:txBody>
                      <a:tcPr anchor="ctr">
                        <a:blipFill>
                          <a:blip r:embed="rId3"/>
                          <a:stretch>
                            <a:fillRect l="-166284" t="-401961" r="-111494" b="-309804"/>
                          </a:stretch>
                        </a:blipFill>
                      </a:tcPr>
                    </a:tc>
                    <a:tc>
                      <a:txBody>
                        <a:bodyPr/>
                        <a:lstStyle/>
                        <a:p>
                          <a:r>
                            <a:rPr lang="en-US" altLang="zh-CN" sz="1200" b="1">
                              <a:solidFill>
                                <a:schemeClr val="accent2">
                                  <a:lumMod val="50000"/>
                                </a:schemeClr>
                              </a:solidFill>
                            </a:rPr>
                            <a:t>// (4) </a:t>
                          </a:r>
                          <a:r>
                            <a:rPr lang="zh-CN" altLang="en-US" sz="1200" b="1">
                              <a:solidFill>
                                <a:schemeClr val="accent2">
                                  <a:lumMod val="50000"/>
                                </a:schemeClr>
                              </a:solidFill>
                            </a:rPr>
                            <a:t>存在量词引入</a:t>
                          </a:r>
                        </a:p>
                      </a:txBody>
                      <a:tcPr anchor="ctr"/>
                    </a:tc>
                    <a:extLst>
                      <a:ext uri="{0D108BD9-81ED-4DB2-BD59-A6C34878D82A}">
                        <a16:rowId xmlns:a16="http://schemas.microsoft.com/office/drawing/2014/main" val="651613783"/>
                      </a:ext>
                    </a:extLst>
                  </a:tr>
                  <a:tr h="310216">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8263" t="-501961" r="-176946" b="-209804"/>
                          </a:stretch>
                        </a:blipFill>
                      </a:tcPr>
                    </a:tc>
                    <a:tc>
                      <a:txBody>
                        <a:bodyPr/>
                        <a:lstStyle/>
                        <a:p>
                          <a:endParaRPr lang="zh-CN"/>
                        </a:p>
                      </a:txBody>
                      <a:tcPr anchor="ctr">
                        <a:blipFill>
                          <a:blip r:embed="rId3"/>
                          <a:stretch>
                            <a:fillRect l="-1012821" t="-501961" r="-1415385" b="-209804"/>
                          </a:stretch>
                        </a:blipFill>
                      </a:tcPr>
                    </a:tc>
                    <a:tc>
                      <a:txBody>
                        <a:bodyPr/>
                        <a:lstStyle/>
                        <a:p>
                          <a:endParaRPr lang="zh-CN"/>
                        </a:p>
                      </a:txBody>
                      <a:tcPr anchor="ctr">
                        <a:blipFill>
                          <a:blip r:embed="rId3"/>
                          <a:stretch>
                            <a:fillRect l="-166284" t="-501961" r="-111494" b="-20980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全称量词否定</a:t>
                          </a:r>
                        </a:p>
                      </a:txBody>
                      <a:tcPr anchor="ctr"/>
                    </a:tc>
                    <a:extLst>
                      <a:ext uri="{0D108BD9-81ED-4DB2-BD59-A6C34878D82A}">
                        <a16:rowId xmlns:a16="http://schemas.microsoft.com/office/drawing/2014/main" val="2448351673"/>
                      </a:ext>
                    </a:extLst>
                  </a:tr>
                  <a:tr h="310216">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8263" t="-601961" r="-176946" b="-109804"/>
                          </a:stretch>
                        </a:blipFill>
                      </a:tcPr>
                    </a:tc>
                    <a:tc>
                      <a:txBody>
                        <a:bodyPr/>
                        <a:lstStyle/>
                        <a:p>
                          <a:endParaRPr lang="zh-CN"/>
                        </a:p>
                      </a:txBody>
                      <a:tcPr anchor="ctr">
                        <a:blipFill>
                          <a:blip r:embed="rId3"/>
                          <a:stretch>
                            <a:fillRect l="-1012821" t="-601961" r="-1415385" b="-109804"/>
                          </a:stretch>
                        </a:blipFill>
                      </a:tcPr>
                    </a:tc>
                    <a:tc>
                      <a:txBody>
                        <a:bodyPr/>
                        <a:lstStyle/>
                        <a:p>
                          <a:endParaRPr lang="zh-CN"/>
                        </a:p>
                      </a:txBody>
                      <a:tcPr anchor="ctr">
                        <a:blipFill>
                          <a:blip r:embed="rId3"/>
                          <a:stretch>
                            <a:fillRect l="-166284" t="-601961" r="-111494" b="-109804"/>
                          </a:stretch>
                        </a:blipFill>
                      </a:tcPr>
                    </a:tc>
                    <a:tc>
                      <a:txBody>
                        <a:bodyPr/>
                        <a:lstStyle/>
                        <a:p>
                          <a:r>
                            <a:rPr lang="en-US" altLang="zh-CN" sz="1200" b="1">
                              <a:solidFill>
                                <a:schemeClr val="accent2">
                                  <a:lumMod val="50000"/>
                                </a:schemeClr>
                              </a:solidFill>
                            </a:rPr>
                            <a:t>// (5) ,(6) </a:t>
                          </a:r>
                          <a:r>
                            <a:rPr lang="zh-CN" altLang="en-US" sz="1200" b="1">
                              <a:solidFill>
                                <a:schemeClr val="accent2">
                                  <a:lumMod val="50000"/>
                                </a:schemeClr>
                              </a:solidFill>
                            </a:rPr>
                            <a:t>存在量词消除</a:t>
                          </a:r>
                        </a:p>
                      </a:txBody>
                      <a:tcPr anchor="ctr"/>
                    </a:tc>
                    <a:extLst>
                      <a:ext uri="{0D108BD9-81ED-4DB2-BD59-A6C34878D82A}">
                        <a16:rowId xmlns:a16="http://schemas.microsoft.com/office/drawing/2014/main" val="3565973539"/>
                      </a:ext>
                    </a:extLst>
                  </a:tr>
                  <a:tr h="310216">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8263" t="-701961" r="-176946" b="-9804"/>
                          </a:stretch>
                        </a:blipFill>
                      </a:tcPr>
                    </a:tc>
                    <a:tc>
                      <a:txBody>
                        <a:bodyPr/>
                        <a:lstStyle/>
                        <a:p>
                          <a:endParaRPr lang="zh-CN"/>
                        </a:p>
                      </a:txBody>
                      <a:tcPr anchor="ctr">
                        <a:blipFill>
                          <a:blip r:embed="rId3"/>
                          <a:stretch>
                            <a:fillRect l="-1012821" t="-701961" r="-1415385" b="-9804"/>
                          </a:stretch>
                        </a:blipFill>
                      </a:tcPr>
                    </a:tc>
                    <a:tc>
                      <a:txBody>
                        <a:bodyPr/>
                        <a:lstStyle/>
                        <a:p>
                          <a:endParaRPr lang="zh-CN"/>
                        </a:p>
                      </a:txBody>
                      <a:tcPr anchor="ctr">
                        <a:blipFill>
                          <a:blip r:embed="rId3"/>
                          <a:stretch>
                            <a:fillRect l="-166284" t="-701961" r="-111494" b="-9804"/>
                          </a:stretch>
                        </a:blipFill>
                      </a:tcP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蕴涵引入</a:t>
                          </a:r>
                        </a:p>
                      </a:txBody>
                      <a:tcPr anchor="ctr"/>
                    </a:tc>
                    <a:extLst>
                      <a:ext uri="{0D108BD9-81ED-4DB2-BD59-A6C34878D82A}">
                        <a16:rowId xmlns:a16="http://schemas.microsoft.com/office/drawing/2014/main" val="2403425964"/>
                      </a:ext>
                    </a:extLst>
                  </a:tr>
                </a:tbl>
              </a:graphicData>
            </a:graphic>
          </p:graphicFrame>
        </mc:Fallback>
      </mc:AlternateContent>
      <p:sp>
        <p:nvSpPr>
          <p:cNvPr id="10" name="矩形 9">
            <a:extLst>
              <a:ext uri="{FF2B5EF4-FFF2-40B4-BE49-F238E27FC236}">
                <a16:creationId xmlns:a16="http://schemas.microsoft.com/office/drawing/2014/main" id="{23D5F420-DFD1-41F5-ACD6-51F9C355615C}"/>
              </a:ext>
            </a:extLst>
          </p:cNvPr>
          <p:cNvSpPr/>
          <p:nvPr/>
        </p:nvSpPr>
        <p:spPr>
          <a:xfrm>
            <a:off x="784679" y="4006903"/>
            <a:ext cx="5497996"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031B5A7-6BF4-4562-9204-1C3AA5BB66F5}"/>
                  </a:ext>
                </a:extLst>
              </p:cNvPr>
              <p:cNvSpPr txBox="1"/>
              <p:nvPr/>
            </p:nvSpPr>
            <p:spPr>
              <a:xfrm>
                <a:off x="1604659" y="4345340"/>
                <a:ext cx="1964632"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C031B5A7-6BF4-4562-9204-1C3AA5BB66F5}"/>
                  </a:ext>
                </a:extLst>
              </p:cNvPr>
              <p:cNvSpPr txBox="1">
                <a:spLocks noRot="1" noChangeAspect="1" noMove="1" noResize="1" noEditPoints="1" noAdjustHandles="1" noChangeArrowheads="1" noChangeShapeType="1" noTextEdit="1"/>
              </p:cNvSpPr>
              <p:nvPr/>
            </p:nvSpPr>
            <p:spPr>
              <a:xfrm>
                <a:off x="1604659" y="4345340"/>
                <a:ext cx="1964632" cy="246221"/>
              </a:xfrm>
              <a:prstGeom prst="rect">
                <a:avLst/>
              </a:prstGeom>
              <a:blipFill>
                <a:blip r:embed="rId4"/>
                <a:stretch>
                  <a:fillRect b="-5000"/>
                </a:stretch>
              </a:blipFill>
            </p:spPr>
            <p:txBody>
              <a:bodyPr/>
              <a:lstStyle/>
              <a:p>
                <a:r>
                  <a:rPr lang="zh-CN" altLang="en-US">
                    <a:noFill/>
                  </a:rPr>
                  <a:t> </a:t>
                </a:r>
              </a:p>
            </p:txBody>
          </p:sp>
        </mc:Fallback>
      </mc:AlternateContent>
      <p:cxnSp>
        <p:nvCxnSpPr>
          <p:cNvPr id="18" name="直接连接符 17">
            <a:extLst>
              <a:ext uri="{FF2B5EF4-FFF2-40B4-BE49-F238E27FC236}">
                <a16:creationId xmlns:a16="http://schemas.microsoft.com/office/drawing/2014/main" id="{1F794E1B-58AF-4A72-BF24-036EF64B0A9A}"/>
              </a:ext>
            </a:extLst>
          </p:cNvPr>
          <p:cNvCxnSpPr>
            <a:cxnSpLocks/>
          </p:cNvCxnSpPr>
          <p:nvPr/>
        </p:nvCxnSpPr>
        <p:spPr>
          <a:xfrm>
            <a:off x="1584780" y="4311019"/>
            <a:ext cx="1984512"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702D3A8E-6738-4046-935C-3BD2838936C1}"/>
              </a:ext>
            </a:extLst>
          </p:cNvPr>
          <p:cNvSpPr txBox="1"/>
          <p:nvPr/>
        </p:nvSpPr>
        <p:spPr>
          <a:xfrm>
            <a:off x="731672" y="4022094"/>
            <a:ext cx="800100" cy="584775"/>
          </a:xfrm>
          <a:prstGeom prst="rect">
            <a:avLst/>
          </a:prstGeom>
          <a:noFill/>
        </p:spPr>
        <p:txBody>
          <a:bodyPr wrap="square" rtlCol="0">
            <a:spAutoFit/>
          </a:bodyPr>
          <a:lstStyle/>
          <a:p>
            <a:r>
              <a:rPr lang="zh-CN" altLang="en-US" sz="1600" b="1">
                <a:solidFill>
                  <a:srgbClr val="002060"/>
                </a:solidFill>
              </a:rPr>
              <a:t>存在量词消除</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F962836-1E04-4FDA-9476-31C445573E45}"/>
                  </a:ext>
                </a:extLst>
              </p:cNvPr>
              <p:cNvSpPr txBox="1"/>
              <p:nvPr/>
            </p:nvSpPr>
            <p:spPr>
              <a:xfrm>
                <a:off x="1584779" y="4030464"/>
                <a:ext cx="1984512" cy="246221"/>
              </a:xfrm>
              <a:prstGeom prst="rect">
                <a:avLst/>
              </a:prstGeom>
              <a:noFill/>
            </p:spPr>
            <p:txBody>
              <a:bodyPr wrap="square" tIns="0" bIns="0" rtlCol="0">
                <a:spAutoFit/>
              </a:bodyPr>
              <a:lstStyle/>
              <a:p>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r>
                  <a:rPr lang="zh-CN" altLang="en-US" sz="1600" b="1">
                    <a:solidFill>
                      <a:schemeClr val="accent2">
                        <a:lumMod val="50000"/>
                      </a:schemeClr>
                    </a:solidFill>
                  </a:rPr>
                  <a:t>      </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4F962836-1E04-4FDA-9476-31C445573E45}"/>
                  </a:ext>
                </a:extLst>
              </p:cNvPr>
              <p:cNvSpPr txBox="1">
                <a:spLocks noRot="1" noChangeAspect="1" noMove="1" noResize="1" noEditPoints="1" noAdjustHandles="1" noChangeArrowheads="1" noChangeShapeType="1" noTextEdit="1"/>
              </p:cNvSpPr>
              <p:nvPr/>
            </p:nvSpPr>
            <p:spPr>
              <a:xfrm>
                <a:off x="1584779" y="4030464"/>
                <a:ext cx="1984512" cy="246221"/>
              </a:xfrm>
              <a:prstGeom prst="rect">
                <a:avLst/>
              </a:prstGeom>
              <a:blipFill>
                <a:blip r:embed="rId5"/>
                <a:stretch>
                  <a:fillRect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60601866-85AD-4B10-8D28-66D22E2C0A23}"/>
                  </a:ext>
                </a:extLst>
              </p:cNvPr>
              <p:cNvSpPr txBox="1"/>
              <p:nvPr/>
            </p:nvSpPr>
            <p:spPr>
              <a:xfrm>
                <a:off x="3712581" y="4124829"/>
                <a:ext cx="2454965"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𝒙</m:t>
                    </m:r>
                  </m:oMath>
                </a14:m>
                <a:r>
                  <a:rPr lang="zh-CN" altLang="en-US" b="1">
                    <a:solidFill>
                      <a:srgbClr val="C00000"/>
                    </a:solidFill>
                  </a:rPr>
                  <a:t>不在</a:t>
                </a:r>
                <a14:m>
                  <m:oMath xmlns:m="http://schemas.openxmlformats.org/officeDocument/2006/math">
                    <m:r>
                      <a:rPr lang="en-US" altLang="zh-CN" b="1" i="0" smtClean="0">
                        <a:solidFill>
                          <a:srgbClr val="C00000"/>
                        </a:solidFill>
                        <a:latin typeface="Cambria Math" panose="02040503050406030204" pitchFamily="18" charset="0"/>
                      </a:rPr>
                      <m:t>𝚪</m:t>
                    </m:r>
                  </m:oMath>
                </a14:m>
                <a:r>
                  <a:rPr lang="zh-CN" altLang="en-US" b="1">
                    <a:solidFill>
                      <a:srgbClr val="C00000"/>
                    </a:solidFill>
                  </a:rPr>
                  <a:t>和</a:t>
                </a:r>
                <a14:m>
                  <m:oMath xmlns:m="http://schemas.openxmlformats.org/officeDocument/2006/math">
                    <m:r>
                      <a:rPr lang="en-US" altLang="zh-CN" b="1" i="1" smtClean="0">
                        <a:solidFill>
                          <a:srgbClr val="C00000"/>
                        </a:solidFill>
                        <a:latin typeface="Cambria Math" panose="02040503050406030204" pitchFamily="18" charset="0"/>
                      </a:rPr>
                      <m:t>𝑩</m:t>
                    </m:r>
                  </m:oMath>
                </a14:m>
                <a:r>
                  <a:rPr lang="zh-CN" altLang="en-US" b="1">
                    <a:solidFill>
                      <a:srgbClr val="C00000"/>
                    </a:solidFill>
                  </a:rPr>
                  <a:t>中自由出现</a:t>
                </a:r>
              </a:p>
            </p:txBody>
          </p:sp>
        </mc:Choice>
        <mc:Fallback xmlns="">
          <p:sp>
            <p:nvSpPr>
              <p:cNvPr id="21" name="文本框 20">
                <a:extLst>
                  <a:ext uri="{FF2B5EF4-FFF2-40B4-BE49-F238E27FC236}">
                    <a16:creationId xmlns:a16="http://schemas.microsoft.com/office/drawing/2014/main" id="{60601866-85AD-4B10-8D28-66D22E2C0A23}"/>
                  </a:ext>
                </a:extLst>
              </p:cNvPr>
              <p:cNvSpPr txBox="1">
                <a:spLocks noRot="1" noChangeAspect="1" noMove="1" noResize="1" noEditPoints="1" noAdjustHandles="1" noChangeArrowheads="1" noChangeShapeType="1" noTextEdit="1"/>
              </p:cNvSpPr>
              <p:nvPr/>
            </p:nvSpPr>
            <p:spPr>
              <a:xfrm>
                <a:off x="3712581" y="4124829"/>
                <a:ext cx="2454965" cy="369332"/>
              </a:xfrm>
              <a:prstGeom prst="rect">
                <a:avLst/>
              </a:prstGeom>
              <a:blipFill>
                <a:blip r:embed="rId6"/>
                <a:stretch>
                  <a:fillRect t="-8065" r="-1975" b="-24194"/>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639B84D-B327-46AD-B907-16A07216086E}"/>
                  </a:ext>
                </a:extLst>
              </p:cNvPr>
              <p:cNvSpPr txBox="1"/>
              <p:nvPr/>
            </p:nvSpPr>
            <p:spPr>
              <a:xfrm>
                <a:off x="6685211" y="4017107"/>
                <a:ext cx="1923220" cy="584775"/>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注意，这里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可在</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oMath>
                </a14:m>
                <a:r>
                  <a:rPr lang="zh-CN" altLang="en-US" sz="1600" b="1">
                    <a:solidFill>
                      <a:schemeClr val="accent2">
                        <a:lumMod val="50000"/>
                      </a:schemeClr>
                    </a:solidFill>
                  </a:rPr>
                  <a:t>中的公式自由出现</a:t>
                </a:r>
              </a:p>
            </p:txBody>
          </p:sp>
        </mc:Choice>
        <mc:Fallback xmlns="">
          <p:sp>
            <p:nvSpPr>
              <p:cNvPr id="22" name="文本框 21">
                <a:extLst>
                  <a:ext uri="{FF2B5EF4-FFF2-40B4-BE49-F238E27FC236}">
                    <a16:creationId xmlns:a16="http://schemas.microsoft.com/office/drawing/2014/main" id="{4639B84D-B327-46AD-B907-16A07216086E}"/>
                  </a:ext>
                </a:extLst>
              </p:cNvPr>
              <p:cNvSpPr txBox="1">
                <a:spLocks noRot="1" noChangeAspect="1" noMove="1" noResize="1" noEditPoints="1" noAdjustHandles="1" noChangeArrowheads="1" noChangeShapeType="1" noTextEdit="1"/>
              </p:cNvSpPr>
              <p:nvPr/>
            </p:nvSpPr>
            <p:spPr>
              <a:xfrm>
                <a:off x="6685211" y="4017107"/>
                <a:ext cx="1923220" cy="584775"/>
              </a:xfrm>
              <a:prstGeom prst="rect">
                <a:avLst/>
              </a:prstGeom>
              <a:blipFill>
                <a:blip r:embed="rId7"/>
                <a:stretch>
                  <a:fillRect l="-1905"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72894EF-5FBE-464D-A710-1C3E0F48F0F4}"/>
                  </a:ext>
                </a:extLst>
              </p:cNvPr>
              <p:cNvSpPr txBox="1"/>
              <p:nvPr/>
            </p:nvSpPr>
            <p:spPr>
              <a:xfrm>
                <a:off x="6932544" y="2777986"/>
                <a:ext cx="1675887" cy="830997"/>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在</a:t>
                </a:r>
                <a:r>
                  <a:rPr lang="en-US" altLang="zh-CN" sz="1200" b="1">
                    <a:solidFill>
                      <a:schemeClr val="accent2">
                        <a:lumMod val="50000"/>
                      </a:schemeClr>
                    </a:solidFill>
                  </a:rPr>
                  <a:t>(7)</a:t>
                </a:r>
                <a:r>
                  <a:rPr lang="zh-CN" altLang="en-US" sz="1200" b="1">
                    <a:solidFill>
                      <a:schemeClr val="accent2">
                        <a:lumMod val="50000"/>
                      </a:schemeClr>
                    </a:solidFill>
                  </a:rPr>
                  <a:t>中，</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𝚫</m:t>
                    </m:r>
                    <m:r>
                      <a:rPr lang="en-US" altLang="zh-CN" sz="1200" b="1" i="1" smtClean="0">
                        <a:solidFill>
                          <a:schemeClr val="accent2">
                            <a:lumMod val="50000"/>
                          </a:schemeClr>
                        </a:solidFill>
                        <a:latin typeface="Cambria Math" panose="02040503050406030204" pitchFamily="18" charset="0"/>
                      </a:rPr>
                      <m:t>=</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oMath>
                </a14:m>
                <a:r>
                  <a:rPr lang="zh-CN" altLang="en-US" sz="1200" b="1">
                    <a:solidFill>
                      <a:schemeClr val="accent2">
                        <a:lumMod val="50000"/>
                      </a:schemeClr>
                    </a:solidFill>
                  </a:rPr>
                  <a:t>，</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a14:m>
                <a:r>
                  <a:rPr lang="en-US" altLang="zh-CN" sz="1200" b="1">
                    <a:solidFill>
                      <a:schemeClr val="accent2">
                        <a:lumMod val="50000"/>
                      </a:schemeClr>
                    </a:solidFill>
                  </a:rPr>
                  <a: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a14:m>
                <a:r>
                  <a:rPr lang="en-US" altLang="zh-CN" sz="1200" b="1">
                    <a:solidFill>
                      <a:schemeClr val="accent2">
                        <a:lumMod val="50000"/>
                      </a:schemeClr>
                    </a:solidFill>
                  </a:rPr>
                  <a: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a14:m>
                <a:endParaRPr lang="zh-CN" altLang="en-US" sz="12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472894EF-5FBE-464D-A710-1C3E0F48F0F4}"/>
                  </a:ext>
                </a:extLst>
              </p:cNvPr>
              <p:cNvSpPr txBox="1">
                <a:spLocks noRot="1" noChangeAspect="1" noMove="1" noResize="1" noEditPoints="1" noAdjustHandles="1" noChangeArrowheads="1" noChangeShapeType="1" noTextEdit="1"/>
              </p:cNvSpPr>
              <p:nvPr/>
            </p:nvSpPr>
            <p:spPr>
              <a:xfrm>
                <a:off x="6932544" y="2777986"/>
                <a:ext cx="1675887" cy="830997"/>
              </a:xfrm>
              <a:prstGeom prst="rect">
                <a:avLst/>
              </a:prstGeom>
              <a:blipFill>
                <a:blip r:embed="rId8"/>
                <a:stretch>
                  <a:fillRect t="-735" b="-514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7F94E087-4CD7-4DF4-9237-EDB6E487204F}"/>
              </a:ext>
            </a:extLst>
          </p:cNvPr>
          <p:cNvSpPr txBox="1"/>
          <p:nvPr/>
        </p:nvSpPr>
        <p:spPr>
          <a:xfrm>
            <a:off x="6932543" y="1789094"/>
            <a:ext cx="1675888" cy="523220"/>
          </a:xfrm>
          <a:prstGeom prst="rect">
            <a:avLst/>
          </a:prstGeom>
          <a:solidFill>
            <a:schemeClr val="accent6">
              <a:lumMod val="50000"/>
            </a:schemeClr>
          </a:solidFill>
        </p:spPr>
        <p:txBody>
          <a:bodyPr wrap="square" rtlCol="0">
            <a:spAutoFit/>
          </a:bodyPr>
          <a:lstStyle/>
          <a:p>
            <a:r>
              <a:rPr lang="zh-CN" altLang="en-US" sz="1400" b="1">
                <a:solidFill>
                  <a:schemeClr val="bg1"/>
                </a:solidFill>
              </a:rPr>
              <a:t>体会这里存在量词消除规则的使用！</a:t>
            </a:r>
          </a:p>
        </p:txBody>
      </p:sp>
    </p:spTree>
    <p:extLst>
      <p:ext uri="{BB962C8B-B14F-4D97-AF65-F5344CB8AC3E}">
        <p14:creationId xmlns:p14="http://schemas.microsoft.com/office/powerpoint/2010/main" val="2426036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内定理证明练习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45</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27C66C6-7AAB-44E4-9088-9DC1F2322730}"/>
                  </a:ext>
                </a:extLst>
              </p:cNvPr>
              <p:cNvSpPr txBox="1"/>
              <p:nvPr/>
            </p:nvSpPr>
            <p:spPr>
              <a:xfrm>
                <a:off x="602094" y="999807"/>
                <a:ext cx="6842316" cy="370294"/>
              </a:xfrm>
              <a:prstGeom prst="rect">
                <a:avLst/>
              </a:prstGeom>
              <a:solidFill>
                <a:schemeClr val="accent5">
                  <a:lumMod val="20000"/>
                  <a:lumOff val="80000"/>
                </a:schemeClr>
              </a:solidFill>
            </p:spPr>
            <p:txBody>
              <a:bodyPr wrap="square" rtlCol="0">
                <a:spAutoFit/>
              </a:bodyPr>
              <a:lstStyle/>
              <a:p>
                <a:r>
                  <a:rPr lang="zh-CN" altLang="en-US" sz="1600" b="1">
                    <a:solidFill>
                      <a:srgbClr val="002060"/>
                    </a:solidFill>
                  </a:rPr>
                  <a:t>证明形式推出</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oMath>
                </a14:m>
                <a:endParaRPr lang="zh-CN" altLang="en-US" sz="1600" b="1">
                  <a:solidFill>
                    <a:srgbClr val="002060"/>
                  </a:solidFill>
                </a:endParaRPr>
              </a:p>
            </p:txBody>
          </p:sp>
        </mc:Choice>
        <mc:Fallback xmlns="">
          <p:sp>
            <p:nvSpPr>
              <p:cNvPr id="8" name="文本框 7">
                <a:extLst>
                  <a:ext uri="{FF2B5EF4-FFF2-40B4-BE49-F238E27FC236}">
                    <a16:creationId xmlns:a16="http://schemas.microsoft.com/office/drawing/2014/main" id="{627C66C6-7AAB-44E4-9088-9DC1F2322730}"/>
                  </a:ext>
                </a:extLst>
              </p:cNvPr>
              <p:cNvSpPr txBox="1">
                <a:spLocks noRot="1" noChangeAspect="1" noMove="1" noResize="1" noEditPoints="1" noAdjustHandles="1" noChangeArrowheads="1" noChangeShapeType="1" noTextEdit="1"/>
              </p:cNvSpPr>
              <p:nvPr/>
            </p:nvSpPr>
            <p:spPr>
              <a:xfrm>
                <a:off x="602094" y="999807"/>
                <a:ext cx="6842316" cy="370294"/>
              </a:xfrm>
              <a:prstGeom prst="rect">
                <a:avLst/>
              </a:prstGeom>
              <a:blipFill>
                <a:blip r:embed="rId2"/>
                <a:stretch>
                  <a:fillRect l="-535" b="-18033"/>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893EE8F5-E87D-4C05-8841-375705DB7B49}"/>
              </a:ext>
            </a:extLst>
          </p:cNvPr>
          <p:cNvGrpSpPr/>
          <p:nvPr/>
        </p:nvGrpSpPr>
        <p:grpSpPr>
          <a:xfrm>
            <a:off x="5945485" y="3187136"/>
            <a:ext cx="2133542" cy="1121979"/>
            <a:chOff x="7639718" y="2426819"/>
            <a:chExt cx="2844722" cy="1773317"/>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9212AB4-1482-4B6B-AD08-45B18D0C752B}"/>
                    </a:ext>
                  </a:extLst>
                </p:cNvPr>
                <p:cNvSpPr txBox="1"/>
                <p:nvPr/>
              </p:nvSpPr>
              <p:spPr>
                <a:xfrm>
                  <a:off x="7884588" y="2426819"/>
                  <a:ext cx="2268015" cy="48645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e>
                        </m:d>
                      </m:oMath>
                    </m:oMathPara>
                  </a14:m>
                  <a:endParaRPr lang="zh-CN" altLang="en-US" sz="1200"/>
                </a:p>
              </p:txBody>
            </p:sp>
          </mc:Choice>
          <mc:Fallback xmlns="">
            <p:sp>
              <p:nvSpPr>
                <p:cNvPr id="5" name="文本框 4">
                  <a:extLst>
                    <a:ext uri="{FF2B5EF4-FFF2-40B4-BE49-F238E27FC236}">
                      <a16:creationId xmlns:a16="http://schemas.microsoft.com/office/drawing/2014/main" id="{7E0EBDDA-9147-4956-B33F-30BAF78C2051}"/>
                    </a:ext>
                  </a:extLst>
                </p:cNvPr>
                <p:cNvSpPr txBox="1">
                  <a:spLocks noRot="1" noChangeAspect="1" noMove="1" noResize="1" noEditPoints="1" noAdjustHandles="1" noChangeArrowheads="1" noChangeShapeType="1" noTextEdit="1"/>
                </p:cNvSpPr>
                <p:nvPr/>
              </p:nvSpPr>
              <p:spPr>
                <a:xfrm>
                  <a:off x="7884588" y="2426819"/>
                  <a:ext cx="2268015" cy="486450"/>
                </a:xfrm>
                <a:prstGeom prst="rect">
                  <a:avLst/>
                </a:prstGeom>
                <a:blipFill>
                  <a:blip r:embed="rId4"/>
                  <a:stretch>
                    <a:fillRect b="-8000"/>
                  </a:stretch>
                </a:blipFill>
              </p:spPr>
              <p:txBody>
                <a:bodyPr/>
                <a:lstStyle/>
                <a:p>
                  <a:r>
                    <a:rPr lang="zh-CN" altLang="en-US">
                      <a:noFill/>
                    </a:rPr>
                    <a:t> </a:t>
                  </a:r>
                </a:p>
              </p:txBody>
            </p:sp>
          </mc:Fallback>
        </mc:AlternateContent>
        <p:sp>
          <p:nvSpPr>
            <p:cNvPr id="17" name="箭头: 上 16">
              <a:extLst>
                <a:ext uri="{FF2B5EF4-FFF2-40B4-BE49-F238E27FC236}">
                  <a16:creationId xmlns:a16="http://schemas.microsoft.com/office/drawing/2014/main" id="{63100925-5E21-4E81-AB5F-62145AF0C3CB}"/>
                </a:ext>
              </a:extLst>
            </p:cNvPr>
            <p:cNvSpPr/>
            <p:nvPr/>
          </p:nvSpPr>
          <p:spPr>
            <a:xfrm rot="10800000">
              <a:off x="8975930" y="2900101"/>
              <a:ext cx="83288" cy="8926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18" name="组合 17">
              <a:extLst>
                <a:ext uri="{FF2B5EF4-FFF2-40B4-BE49-F238E27FC236}">
                  <a16:creationId xmlns:a16="http://schemas.microsoft.com/office/drawing/2014/main" id="{76A4D5EE-F26E-4DAB-9D55-CEC0C8D0594D}"/>
                </a:ext>
              </a:extLst>
            </p:cNvPr>
            <p:cNvGrpSpPr/>
            <p:nvPr/>
          </p:nvGrpSpPr>
          <p:grpSpPr>
            <a:xfrm>
              <a:off x="7720318" y="3792209"/>
              <a:ext cx="2594511" cy="407927"/>
              <a:chOff x="7720318" y="3559363"/>
              <a:chExt cx="2594511" cy="407927"/>
            </a:xfrm>
          </p:grpSpPr>
          <p:sp>
            <p:nvSpPr>
              <p:cNvPr id="20" name="文本框 19">
                <a:extLst>
                  <a:ext uri="{FF2B5EF4-FFF2-40B4-BE49-F238E27FC236}">
                    <a16:creationId xmlns:a16="http://schemas.microsoft.com/office/drawing/2014/main" id="{C7DEABE4-C61C-477C-B9E0-2E00AFB8070F}"/>
                  </a:ext>
                </a:extLst>
              </p:cNvPr>
              <p:cNvSpPr txBox="1"/>
              <p:nvPr/>
            </p:nvSpPr>
            <p:spPr>
              <a:xfrm>
                <a:off x="7720318" y="3559363"/>
                <a:ext cx="2594511" cy="407927"/>
              </a:xfrm>
              <a:prstGeom prst="rect">
                <a:avLst/>
              </a:prstGeom>
              <a:solidFill>
                <a:schemeClr val="accent2">
                  <a:lumMod val="20000"/>
                  <a:lumOff val="80000"/>
                </a:schemeClr>
              </a:solidFill>
            </p:spPr>
            <p:txBody>
              <a:bodyPr wrap="square" bIns="27000" rtlCol="0">
                <a:spAutoFit/>
              </a:bodyPr>
              <a:lstStyle/>
              <a:p>
                <a:pPr algn="ctr"/>
                <a:r>
                  <a:rPr lang="en-US" altLang="zh-CN" sz="1200" b="1">
                    <a:solidFill>
                      <a:srgbClr val="C00000"/>
                    </a:solidFill>
                  </a:rPr>
                  <a:t>(6)</a:t>
                </a:r>
                <a:endParaRPr lang="zh-CN" altLang="en-US" sz="1200" b="1">
                  <a:solidFill>
                    <a:srgbClr val="C00000"/>
                  </a:solidFill>
                </a:endParaRPr>
              </a:p>
            </p:txBody>
          </p:sp>
          <p:cxnSp>
            <p:nvCxnSpPr>
              <p:cNvPr id="21" name="直接连接符 20">
                <a:extLst>
                  <a:ext uri="{FF2B5EF4-FFF2-40B4-BE49-F238E27FC236}">
                    <a16:creationId xmlns:a16="http://schemas.microsoft.com/office/drawing/2014/main" id="{D453F00E-16EA-4B49-BF7B-9D46BACC5166}"/>
                  </a:ext>
                </a:extLst>
              </p:cNvPr>
              <p:cNvCxnSpPr>
                <a:cxnSpLocks/>
              </p:cNvCxnSpPr>
              <p:nvPr/>
            </p:nvCxnSpPr>
            <p:spPr>
              <a:xfrm>
                <a:off x="7820190" y="3939636"/>
                <a:ext cx="23947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C0C5BA2-B72E-4307-936C-6CEF6CDE9F49}"/>
                    </a:ext>
                  </a:extLst>
                </p:cNvPr>
                <p:cNvSpPr txBox="1"/>
                <p:nvPr/>
              </p:nvSpPr>
              <p:spPr>
                <a:xfrm>
                  <a:off x="7639718" y="3128840"/>
                  <a:ext cx="2844722" cy="407927"/>
                </a:xfrm>
                <a:prstGeom prst="rect">
                  <a:avLst/>
                </a:prstGeom>
                <a:solidFill>
                  <a:schemeClr val="accent4">
                    <a:lumMod val="20000"/>
                    <a:lumOff val="80000"/>
                  </a:schemeClr>
                </a:solidFill>
              </p:spPr>
              <p:txBody>
                <a:bodyPr wrap="square" bIns="27000" rtlCol="0">
                  <a:spAutoFit/>
                </a:bodyPr>
                <a:lstStyle/>
                <a:p>
                  <a:r>
                    <a:rPr lang="zh-CN" altLang="en-US" sz="1200" b="1">
                      <a:solidFill>
                        <a:srgbClr val="002060"/>
                      </a:solidFill>
                    </a:rPr>
                    <a:t>用</a:t>
                  </a:r>
                  <a:r>
                    <a:rPr lang="zh-CN" altLang="en-US" sz="1200" b="1" u="sng">
                      <a:solidFill>
                        <a:srgbClr val="002060"/>
                      </a:solidFill>
                    </a:rPr>
                    <a:t> </a:t>
                  </a:r>
                  <a:r>
                    <a:rPr lang="zh-CN" altLang="en-US" sz="1200" b="1" u="sng">
                      <a:solidFill>
                        <a:srgbClr val="C00000"/>
                      </a:solidFill>
                    </a:rPr>
                    <a:t>           </a:t>
                  </a:r>
                  <a:r>
                    <a:rPr lang="en-US" altLang="zh-CN" sz="1200" b="1" u="sng">
                      <a:solidFill>
                        <a:srgbClr val="C00000"/>
                      </a:solidFill>
                    </a:rPr>
                    <a:t>(5)           </a:t>
                  </a:r>
                  <a:r>
                    <a:rPr lang="zh-CN" altLang="en-US" sz="1200" b="1">
                      <a:solidFill>
                        <a:srgbClr val="002060"/>
                      </a:solidFill>
                    </a:rPr>
                    <a:t>规则消除</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endParaRPr lang="zh-CN" altLang="en-US" sz="1200" b="1">
                    <a:solidFill>
                      <a:srgbClr val="002060"/>
                    </a:solidFill>
                  </a:endParaRPr>
                </a:p>
              </p:txBody>
            </p:sp>
          </mc:Choice>
          <mc:Fallback xmlns="">
            <p:sp>
              <p:nvSpPr>
                <p:cNvPr id="19" name="文本框 18">
                  <a:extLst>
                    <a:ext uri="{FF2B5EF4-FFF2-40B4-BE49-F238E27FC236}">
                      <a16:creationId xmlns:a16="http://schemas.microsoft.com/office/drawing/2014/main" id="{2C0C5BA2-B72E-4307-936C-6CEF6CDE9F49}"/>
                    </a:ext>
                  </a:extLst>
                </p:cNvPr>
                <p:cNvSpPr txBox="1">
                  <a:spLocks noRot="1" noChangeAspect="1" noMove="1" noResize="1" noEditPoints="1" noAdjustHandles="1" noChangeArrowheads="1" noChangeShapeType="1" noTextEdit="1"/>
                </p:cNvSpPr>
                <p:nvPr/>
              </p:nvSpPr>
              <p:spPr>
                <a:xfrm>
                  <a:off x="7639718" y="3128840"/>
                  <a:ext cx="2844722" cy="407927"/>
                </a:xfrm>
                <a:prstGeom prst="rect">
                  <a:avLst/>
                </a:prstGeom>
                <a:blipFill>
                  <a:blip r:embed="rId5"/>
                  <a:stretch>
                    <a:fillRect t="-2381" b="-26190"/>
                  </a:stretch>
                </a:blipFill>
              </p:spPr>
              <p:txBody>
                <a:bodyPr/>
                <a:lstStyle/>
                <a:p>
                  <a:r>
                    <a:rPr lang="zh-CN" altLang="en-US">
                      <a:noFill/>
                    </a:rPr>
                    <a:t> </a:t>
                  </a:r>
                </a:p>
              </p:txBody>
            </p:sp>
          </mc:Fallback>
        </mc:AlternateContent>
      </p:grpSp>
      <p:sp>
        <p:nvSpPr>
          <p:cNvPr id="22" name="文本框 21">
            <a:extLst>
              <a:ext uri="{FF2B5EF4-FFF2-40B4-BE49-F238E27FC236}">
                <a16:creationId xmlns:a16="http://schemas.microsoft.com/office/drawing/2014/main" id="{0607F6D0-AC53-4ACE-ACD6-46AD3BBFAC27}"/>
              </a:ext>
            </a:extLst>
          </p:cNvPr>
          <p:cNvSpPr txBox="1"/>
          <p:nvPr/>
        </p:nvSpPr>
        <p:spPr>
          <a:xfrm>
            <a:off x="699036" y="3171238"/>
            <a:ext cx="1176716" cy="461665"/>
          </a:xfrm>
          <a:prstGeom prst="rect">
            <a:avLst/>
          </a:prstGeom>
          <a:solidFill>
            <a:schemeClr val="accent2">
              <a:lumMod val="20000"/>
              <a:lumOff val="80000"/>
              <a:alpha val="50000"/>
            </a:schemeClr>
          </a:solidFill>
        </p:spPr>
        <p:txBody>
          <a:bodyPr wrap="square" rtlCol="0">
            <a:spAutoFit/>
          </a:bodyPr>
          <a:lstStyle/>
          <a:p>
            <a:r>
              <a:rPr lang="zh-CN" altLang="en-US" sz="1200" b="1">
                <a:solidFill>
                  <a:srgbClr val="002060"/>
                </a:solidFill>
                <a:latin typeface="楷体" panose="02010609060101010101" pitchFamily="49" charset="-122"/>
                <a:ea typeface="楷体" panose="02010609060101010101" pitchFamily="49" charset="-122"/>
              </a:rPr>
              <a:t>思考前提的量词如何消除</a:t>
            </a:r>
          </a:p>
        </p:txBody>
      </p:sp>
      <p:grpSp>
        <p:nvGrpSpPr>
          <p:cNvPr id="23" name="组合 22">
            <a:extLst>
              <a:ext uri="{FF2B5EF4-FFF2-40B4-BE49-F238E27FC236}">
                <a16:creationId xmlns:a16="http://schemas.microsoft.com/office/drawing/2014/main" id="{AB989736-D753-4CCF-A378-9B3E4C935EEA}"/>
              </a:ext>
            </a:extLst>
          </p:cNvPr>
          <p:cNvGrpSpPr/>
          <p:nvPr/>
        </p:nvGrpSpPr>
        <p:grpSpPr>
          <a:xfrm>
            <a:off x="612310" y="1597891"/>
            <a:ext cx="3493140" cy="1276770"/>
            <a:chOff x="906724" y="2631079"/>
            <a:chExt cx="4657520" cy="1702360"/>
          </a:xfrm>
        </p:grpSpPr>
        <p:grpSp>
          <p:nvGrpSpPr>
            <p:cNvPr id="24" name="组合 23">
              <a:extLst>
                <a:ext uri="{FF2B5EF4-FFF2-40B4-BE49-F238E27FC236}">
                  <a16:creationId xmlns:a16="http://schemas.microsoft.com/office/drawing/2014/main" id="{E27575CA-DBB4-4527-8F2A-786F044CC5EF}"/>
                </a:ext>
              </a:extLst>
            </p:cNvPr>
            <p:cNvGrpSpPr/>
            <p:nvPr/>
          </p:nvGrpSpPr>
          <p:grpSpPr>
            <a:xfrm>
              <a:off x="2727493" y="2728677"/>
              <a:ext cx="2836751" cy="1515605"/>
              <a:chOff x="767865" y="2404073"/>
              <a:chExt cx="2836751" cy="1796590"/>
            </a:xfrm>
          </p:grpSpPr>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7E5D08A-65BE-4392-BE8E-4EB0830E0E20}"/>
                      </a:ext>
                    </a:extLst>
                  </p:cNvPr>
                  <p:cNvSpPr txBox="1"/>
                  <p:nvPr/>
                </p:nvSpPr>
                <p:spPr>
                  <a:xfrm>
                    <a:off x="1012803" y="2404073"/>
                    <a:ext cx="2323441" cy="456573"/>
                  </a:xfrm>
                  <a:prstGeom prst="rect">
                    <a:avLst/>
                  </a:prstGeom>
                  <a:solidFill>
                    <a:schemeClr val="accent6">
                      <a:lumMod val="20000"/>
                      <a:lumOff val="80000"/>
                    </a:schemeClr>
                  </a:solidFill>
                </p:spPr>
                <p:txBody>
                  <a:bodyPr wrap="square" bIns="2700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oMath>
                      </m:oMathPara>
                    </a14:m>
                    <a:endParaRPr lang="zh-CN" altLang="en-US" sz="1400"/>
                  </a:p>
                </p:txBody>
              </p:sp>
            </mc:Choice>
            <mc:Fallback xmlns="">
              <p:sp>
                <p:nvSpPr>
                  <p:cNvPr id="16" name="文本框 15">
                    <a:extLst>
                      <a:ext uri="{FF2B5EF4-FFF2-40B4-BE49-F238E27FC236}">
                        <a16:creationId xmlns:a16="http://schemas.microsoft.com/office/drawing/2014/main" id="{4DF0510A-FC8B-4DFB-84A3-8512D1D9B63D}"/>
                      </a:ext>
                    </a:extLst>
                  </p:cNvPr>
                  <p:cNvSpPr txBox="1">
                    <a:spLocks noRot="1" noChangeAspect="1" noMove="1" noResize="1" noEditPoints="1" noAdjustHandles="1" noChangeArrowheads="1" noChangeShapeType="1" noTextEdit="1"/>
                  </p:cNvSpPr>
                  <p:nvPr/>
                </p:nvSpPr>
                <p:spPr>
                  <a:xfrm>
                    <a:off x="1012803" y="2404073"/>
                    <a:ext cx="2323441" cy="456573"/>
                  </a:xfrm>
                  <a:prstGeom prst="rect">
                    <a:avLst/>
                  </a:prstGeom>
                  <a:blipFill>
                    <a:blip r:embed="rId7"/>
                    <a:stretch>
                      <a:fillRect b="-12500"/>
                    </a:stretch>
                  </a:blipFill>
                </p:spPr>
                <p:txBody>
                  <a:bodyPr/>
                  <a:lstStyle/>
                  <a:p>
                    <a:r>
                      <a:rPr lang="zh-CN" altLang="en-US">
                        <a:noFill/>
                      </a:rPr>
                      <a:t> </a:t>
                    </a:r>
                  </a:p>
                </p:txBody>
              </p:sp>
            </mc:Fallback>
          </mc:AlternateContent>
          <p:sp>
            <p:nvSpPr>
              <p:cNvPr id="28" name="箭头: 上 27">
                <a:extLst>
                  <a:ext uri="{FF2B5EF4-FFF2-40B4-BE49-F238E27FC236}">
                    <a16:creationId xmlns:a16="http://schemas.microsoft.com/office/drawing/2014/main" id="{2BE8F041-2930-4F1C-BD9F-EEC7A03FDECB}"/>
                  </a:ext>
                </a:extLst>
              </p:cNvPr>
              <p:cNvSpPr/>
              <p:nvPr/>
            </p:nvSpPr>
            <p:spPr>
              <a:xfrm>
                <a:off x="2138342" y="2834279"/>
                <a:ext cx="72363" cy="95845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bIns="27000" rtlCol="0" anchor="ctr"/>
              <a:lstStyle/>
              <a:p>
                <a:pPr algn="ctr"/>
                <a:endParaRPr lang="zh-CN" altLang="en-US" sz="1200"/>
              </a:p>
            </p:txBody>
          </p:sp>
          <p:grpSp>
            <p:nvGrpSpPr>
              <p:cNvPr id="29" name="组合 28">
                <a:extLst>
                  <a:ext uri="{FF2B5EF4-FFF2-40B4-BE49-F238E27FC236}">
                    <a16:creationId xmlns:a16="http://schemas.microsoft.com/office/drawing/2014/main" id="{933BD7F6-41E9-44DC-BD39-CF39741AF2EC}"/>
                  </a:ext>
                </a:extLst>
              </p:cNvPr>
              <p:cNvGrpSpPr/>
              <p:nvPr/>
            </p:nvGrpSpPr>
            <p:grpSpPr>
              <a:xfrm>
                <a:off x="1092373" y="3792735"/>
                <a:ext cx="2164300" cy="407928"/>
                <a:chOff x="1092373" y="3792735"/>
                <a:chExt cx="2164300" cy="407928"/>
              </a:xfrm>
            </p:grpSpPr>
            <p:sp>
              <p:nvSpPr>
                <p:cNvPr id="31" name="文本框 30">
                  <a:extLst>
                    <a:ext uri="{FF2B5EF4-FFF2-40B4-BE49-F238E27FC236}">
                      <a16:creationId xmlns:a16="http://schemas.microsoft.com/office/drawing/2014/main" id="{E725AFCB-6C2E-4790-89B8-12E7E201B4EF}"/>
                    </a:ext>
                  </a:extLst>
                </p:cNvPr>
                <p:cNvSpPr txBox="1"/>
                <p:nvPr/>
              </p:nvSpPr>
              <p:spPr>
                <a:xfrm>
                  <a:off x="1092373" y="3792735"/>
                  <a:ext cx="2164300" cy="407928"/>
                </a:xfrm>
                <a:prstGeom prst="rect">
                  <a:avLst/>
                </a:prstGeom>
                <a:solidFill>
                  <a:schemeClr val="accent2">
                    <a:lumMod val="20000"/>
                    <a:lumOff val="80000"/>
                  </a:schemeClr>
                </a:solidFill>
              </p:spPr>
              <p:txBody>
                <a:bodyPr wrap="square" bIns="27000" rtlCol="0">
                  <a:spAutoFit/>
                </a:bodyPr>
                <a:lstStyle/>
                <a:p>
                  <a:pPr algn="ctr"/>
                  <a:r>
                    <a:rPr lang="en-US" altLang="zh-CN" sz="1200" b="1">
                      <a:solidFill>
                        <a:srgbClr val="C00000"/>
                      </a:solidFill>
                    </a:rPr>
                    <a:t>(2)</a:t>
                  </a:r>
                  <a:endParaRPr lang="zh-CN" altLang="en-US" sz="1200" b="1">
                    <a:solidFill>
                      <a:srgbClr val="C00000"/>
                    </a:solidFill>
                  </a:endParaRPr>
                </a:p>
              </p:txBody>
            </p:sp>
            <p:cxnSp>
              <p:nvCxnSpPr>
                <p:cNvPr id="32" name="直接连接符 31">
                  <a:extLst>
                    <a:ext uri="{FF2B5EF4-FFF2-40B4-BE49-F238E27FC236}">
                      <a16:creationId xmlns:a16="http://schemas.microsoft.com/office/drawing/2014/main" id="{6344DB5B-2D6E-4660-8F0B-15E6C146EE62}"/>
                    </a:ext>
                  </a:extLst>
                </p:cNvPr>
                <p:cNvCxnSpPr/>
                <p:nvPr/>
              </p:nvCxnSpPr>
              <p:spPr>
                <a:xfrm>
                  <a:off x="1348932" y="4172120"/>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AF5B153A-AC8C-41A7-AB66-EDA99053CE7C}"/>
                      </a:ext>
                    </a:extLst>
                  </p:cNvPr>
                  <p:cNvSpPr txBox="1"/>
                  <p:nvPr/>
                </p:nvSpPr>
                <p:spPr>
                  <a:xfrm>
                    <a:off x="767865" y="3136087"/>
                    <a:ext cx="2836751" cy="407927"/>
                  </a:xfrm>
                  <a:prstGeom prst="rect">
                    <a:avLst/>
                  </a:prstGeom>
                  <a:solidFill>
                    <a:schemeClr val="accent4">
                      <a:lumMod val="20000"/>
                      <a:lumOff val="80000"/>
                    </a:schemeClr>
                  </a:solidFill>
                </p:spPr>
                <p:txBody>
                  <a:bodyPr wrap="square" bIns="27000" rtlCol="0">
                    <a:spAutoFit/>
                  </a:bodyPr>
                  <a:lstStyle/>
                  <a:p>
                    <a:r>
                      <a:rPr lang="zh-CN" altLang="en-US" sz="1200" b="1">
                        <a:solidFill>
                          <a:srgbClr val="002060"/>
                        </a:solidFill>
                      </a:rPr>
                      <a:t>用</a:t>
                    </a:r>
                    <a:r>
                      <a:rPr lang="zh-CN" altLang="en-US" sz="1200" b="1" u="sng">
                        <a:solidFill>
                          <a:srgbClr val="002060"/>
                        </a:solidFill>
                      </a:rPr>
                      <a:t> </a:t>
                    </a:r>
                    <a:r>
                      <a:rPr lang="zh-CN" altLang="en-US" sz="1200" b="1" u="sng">
                        <a:solidFill>
                          <a:srgbClr val="C00000"/>
                        </a:solidFill>
                      </a:rPr>
                      <a:t>           </a:t>
                    </a:r>
                    <a:r>
                      <a:rPr lang="en-US" altLang="zh-CN" sz="1200" b="1" u="sng">
                        <a:solidFill>
                          <a:srgbClr val="C00000"/>
                        </a:solidFill>
                      </a:rPr>
                      <a:t>(1)         </a:t>
                    </a:r>
                    <a:r>
                      <a:rPr lang="en-US" altLang="zh-CN" sz="1200" b="1" u="sng">
                        <a:solidFill>
                          <a:srgbClr val="002060"/>
                        </a:solidFill>
                      </a:rPr>
                      <a:t> </a:t>
                    </a:r>
                    <a:r>
                      <a:rPr lang="zh-CN" altLang="en-US" sz="1200" b="1">
                        <a:solidFill>
                          <a:srgbClr val="002060"/>
                        </a:solidFill>
                      </a:rPr>
                      <a:t>规则引入</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endParaRPr lang="zh-CN" altLang="en-US" sz="1200" b="1">
                      <a:solidFill>
                        <a:srgbClr val="002060"/>
                      </a:solidFill>
                    </a:endParaRPr>
                  </a:p>
                </p:txBody>
              </p:sp>
            </mc:Choice>
            <mc:Fallback xmlns="">
              <p:sp>
                <p:nvSpPr>
                  <p:cNvPr id="30" name="文本框 29">
                    <a:extLst>
                      <a:ext uri="{FF2B5EF4-FFF2-40B4-BE49-F238E27FC236}">
                        <a16:creationId xmlns:a16="http://schemas.microsoft.com/office/drawing/2014/main" id="{AF5B153A-AC8C-41A7-AB66-EDA99053CE7C}"/>
                      </a:ext>
                    </a:extLst>
                  </p:cNvPr>
                  <p:cNvSpPr txBox="1">
                    <a:spLocks noRot="1" noChangeAspect="1" noMove="1" noResize="1" noEditPoints="1" noAdjustHandles="1" noChangeArrowheads="1" noChangeShapeType="1" noTextEdit="1"/>
                  </p:cNvSpPr>
                  <p:nvPr/>
                </p:nvSpPr>
                <p:spPr>
                  <a:xfrm>
                    <a:off x="767865" y="3136087"/>
                    <a:ext cx="2836751" cy="407927"/>
                  </a:xfrm>
                  <a:prstGeom prst="rect">
                    <a:avLst/>
                  </a:prstGeom>
                  <a:blipFill>
                    <a:blip r:embed="rId8"/>
                    <a:stretch>
                      <a:fillRect b="-26190"/>
                    </a:stretch>
                  </a:blipFill>
                </p:spPr>
                <p:txBody>
                  <a:bodyPr/>
                  <a:lstStyle/>
                  <a:p>
                    <a:r>
                      <a:rPr lang="zh-CN" altLang="en-US">
                        <a:noFill/>
                      </a:rPr>
                      <a:t> </a:t>
                    </a:r>
                  </a:p>
                </p:txBody>
              </p:sp>
            </mc:Fallback>
          </mc:AlternateContent>
        </p:grpSp>
        <p:sp>
          <p:nvSpPr>
            <p:cNvPr id="25" name="文本框 24">
              <a:extLst>
                <a:ext uri="{FF2B5EF4-FFF2-40B4-BE49-F238E27FC236}">
                  <a16:creationId xmlns:a16="http://schemas.microsoft.com/office/drawing/2014/main" id="{BFBF37E3-08F9-4F0B-AC13-1776FBA329A2}"/>
                </a:ext>
              </a:extLst>
            </p:cNvPr>
            <p:cNvSpPr txBox="1"/>
            <p:nvPr/>
          </p:nvSpPr>
          <p:spPr>
            <a:xfrm>
              <a:off x="1015267" y="2720639"/>
              <a:ext cx="1568955" cy="615553"/>
            </a:xfrm>
            <a:prstGeom prst="rect">
              <a:avLst/>
            </a:prstGeom>
            <a:solidFill>
              <a:schemeClr val="accent2">
                <a:lumMod val="20000"/>
                <a:lumOff val="80000"/>
                <a:alpha val="50000"/>
              </a:schemeClr>
            </a:solidFill>
          </p:spPr>
          <p:txBody>
            <a:bodyPr wrap="square" rtlCol="0">
              <a:spAutoFit/>
            </a:bodyPr>
            <a:lstStyle/>
            <a:p>
              <a:pPr>
                <a:spcAft>
                  <a:spcPts val="450"/>
                </a:spcAft>
              </a:pPr>
              <a:r>
                <a:rPr lang="zh-CN" altLang="en-US" sz="1200" b="1">
                  <a:solidFill>
                    <a:srgbClr val="002060"/>
                  </a:solidFill>
                  <a:latin typeface="楷体" panose="02010609060101010101" pitchFamily="49" charset="-122"/>
                  <a:ea typeface="楷体" panose="02010609060101010101" pitchFamily="49" charset="-122"/>
                </a:rPr>
                <a:t>思考结论的量词如何引入</a:t>
              </a:r>
            </a:p>
          </p:txBody>
        </p:sp>
        <p:sp>
          <p:nvSpPr>
            <p:cNvPr id="26" name="矩形: 圆角 25">
              <a:extLst>
                <a:ext uri="{FF2B5EF4-FFF2-40B4-BE49-F238E27FC236}">
                  <a16:creationId xmlns:a16="http://schemas.microsoft.com/office/drawing/2014/main" id="{D1E34AD1-2B82-4A04-BD4A-1AED265AB317}"/>
                </a:ext>
              </a:extLst>
            </p:cNvPr>
            <p:cNvSpPr/>
            <p:nvPr/>
          </p:nvSpPr>
          <p:spPr>
            <a:xfrm>
              <a:off x="906724" y="2631079"/>
              <a:ext cx="4657520" cy="1702360"/>
            </a:xfrm>
            <a:prstGeom prst="roundRect">
              <a:avLst>
                <a:gd name="adj" fmla="val 10545"/>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33" name="矩形: 圆角 32">
            <a:extLst>
              <a:ext uri="{FF2B5EF4-FFF2-40B4-BE49-F238E27FC236}">
                <a16:creationId xmlns:a16="http://schemas.microsoft.com/office/drawing/2014/main" id="{6E8BF34D-AE10-452B-A3BD-644155BD1B1A}"/>
              </a:ext>
            </a:extLst>
          </p:cNvPr>
          <p:cNvSpPr/>
          <p:nvPr/>
        </p:nvSpPr>
        <p:spPr>
          <a:xfrm>
            <a:off x="612311" y="3119075"/>
            <a:ext cx="7870255" cy="1254983"/>
          </a:xfrm>
          <a:prstGeom prst="roundRect">
            <a:avLst>
              <a:gd name="adj" fmla="val 850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4" name="箭头: 右 33">
            <a:extLst>
              <a:ext uri="{FF2B5EF4-FFF2-40B4-BE49-F238E27FC236}">
                <a16:creationId xmlns:a16="http://schemas.microsoft.com/office/drawing/2014/main" id="{D09D56D2-5B8E-4DFE-84A5-F1BC596BFAB3}"/>
              </a:ext>
            </a:extLst>
          </p:cNvPr>
          <p:cNvSpPr/>
          <p:nvPr/>
        </p:nvSpPr>
        <p:spPr>
          <a:xfrm>
            <a:off x="4152321" y="2102492"/>
            <a:ext cx="676189" cy="206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箭头: 上 34">
            <a:extLst>
              <a:ext uri="{FF2B5EF4-FFF2-40B4-BE49-F238E27FC236}">
                <a16:creationId xmlns:a16="http://schemas.microsoft.com/office/drawing/2014/main" id="{27EEB3BC-C55A-4880-B420-1E3DDBEAE89D}"/>
              </a:ext>
            </a:extLst>
          </p:cNvPr>
          <p:cNvSpPr/>
          <p:nvPr/>
        </p:nvSpPr>
        <p:spPr>
          <a:xfrm>
            <a:off x="6709681" y="2854207"/>
            <a:ext cx="161173" cy="2529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36" name="组合 35">
            <a:extLst>
              <a:ext uri="{FF2B5EF4-FFF2-40B4-BE49-F238E27FC236}">
                <a16:creationId xmlns:a16="http://schemas.microsoft.com/office/drawing/2014/main" id="{AF328F8D-16EC-4DC0-B84D-98B94C195713}"/>
              </a:ext>
            </a:extLst>
          </p:cNvPr>
          <p:cNvGrpSpPr/>
          <p:nvPr/>
        </p:nvGrpSpPr>
        <p:grpSpPr>
          <a:xfrm>
            <a:off x="4913239" y="2225552"/>
            <a:ext cx="3379662" cy="589905"/>
            <a:chOff x="6722841" y="2778834"/>
            <a:chExt cx="4506216" cy="865282"/>
          </a:xfrm>
        </p:grpSpPr>
        <p:sp>
          <p:nvSpPr>
            <p:cNvPr id="37" name="文本框 36">
              <a:extLst>
                <a:ext uri="{FF2B5EF4-FFF2-40B4-BE49-F238E27FC236}">
                  <a16:creationId xmlns:a16="http://schemas.microsoft.com/office/drawing/2014/main" id="{AE59B587-597D-4F16-869D-6D133F7FD50C}"/>
                </a:ext>
              </a:extLst>
            </p:cNvPr>
            <p:cNvSpPr txBox="1"/>
            <p:nvPr/>
          </p:nvSpPr>
          <p:spPr>
            <a:xfrm>
              <a:off x="6722841" y="2778834"/>
              <a:ext cx="4506216" cy="865282"/>
            </a:xfrm>
            <a:prstGeom prst="rect">
              <a:avLst/>
            </a:prstGeom>
            <a:solidFill>
              <a:schemeClr val="accent4">
                <a:lumMod val="20000"/>
                <a:lumOff val="80000"/>
              </a:schemeClr>
            </a:solidFill>
          </p:spPr>
          <p:txBody>
            <a:bodyPr wrap="square" rtlCol="0">
              <a:spAutoFit/>
            </a:bodyPr>
            <a:lstStyle/>
            <a:p>
              <a:pPr>
                <a:spcBef>
                  <a:spcPts val="450"/>
                </a:spcBef>
                <a:spcAft>
                  <a:spcPts val="450"/>
                </a:spcAft>
              </a:pPr>
              <a:r>
                <a:rPr lang="zh-CN" altLang="en-US" sz="1200" b="1">
                  <a:solidFill>
                    <a:schemeClr val="accent2">
                      <a:lumMod val="50000"/>
                    </a:schemeClr>
                  </a:solidFill>
                </a:rPr>
                <a:t>前提量词被消除，结论量词未引入的推理：</a:t>
              </a:r>
              <a:endParaRPr lang="en-US" altLang="zh-CN" sz="1200" b="1">
                <a:solidFill>
                  <a:schemeClr val="accent2">
                    <a:lumMod val="50000"/>
                  </a:schemeClr>
                </a:solidFill>
              </a:endParaRPr>
            </a:p>
            <a:p>
              <a:pPr algn="ctr">
                <a:spcBef>
                  <a:spcPts val="450"/>
                </a:spcBef>
                <a:spcAft>
                  <a:spcPts val="450"/>
                </a:spcAft>
              </a:pPr>
              <a:r>
                <a:rPr lang="en-US" altLang="zh-CN" sz="1200" b="1">
                  <a:solidFill>
                    <a:srgbClr val="C00000"/>
                  </a:solidFill>
                </a:rPr>
                <a:t>(7)</a:t>
              </a:r>
              <a:endParaRPr lang="zh-CN" altLang="en-US" sz="1200" b="1">
                <a:solidFill>
                  <a:srgbClr val="C00000"/>
                </a:solidFill>
              </a:endParaRPr>
            </a:p>
          </p:txBody>
        </p:sp>
        <p:cxnSp>
          <p:nvCxnSpPr>
            <p:cNvPr id="38" name="直接连接符 37">
              <a:extLst>
                <a:ext uri="{FF2B5EF4-FFF2-40B4-BE49-F238E27FC236}">
                  <a16:creationId xmlns:a16="http://schemas.microsoft.com/office/drawing/2014/main" id="{8BADFD1F-6D29-4AF3-BA9B-0EB6049EA34B}"/>
                </a:ext>
              </a:extLst>
            </p:cNvPr>
            <p:cNvCxnSpPr>
              <a:cxnSpLocks/>
            </p:cNvCxnSpPr>
            <p:nvPr/>
          </p:nvCxnSpPr>
          <p:spPr>
            <a:xfrm>
              <a:off x="6888564" y="3511349"/>
              <a:ext cx="413782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AF39301A-D8BE-4EB2-8B92-18BFEE16ACC7}"/>
              </a:ext>
            </a:extLst>
          </p:cNvPr>
          <p:cNvSpPr txBox="1"/>
          <p:nvPr/>
        </p:nvSpPr>
        <p:spPr>
          <a:xfrm>
            <a:off x="4913239" y="1672617"/>
            <a:ext cx="2096870" cy="442762"/>
          </a:xfrm>
          <a:prstGeom prst="rect">
            <a:avLst/>
          </a:prstGeom>
          <a:solidFill>
            <a:schemeClr val="accent2">
              <a:lumMod val="20000"/>
              <a:lumOff val="80000"/>
              <a:alpha val="50000"/>
            </a:schemeClr>
          </a:solidFill>
        </p:spPr>
        <p:txBody>
          <a:bodyPr wrap="square" bIns="27000" rtlCol="0">
            <a:spAutoFit/>
          </a:bodyPr>
          <a:lstStyle/>
          <a:p>
            <a:r>
              <a:rPr lang="zh-CN" altLang="en-US" sz="1200" b="1">
                <a:solidFill>
                  <a:srgbClr val="002060"/>
                </a:solidFill>
                <a:latin typeface="楷体" panose="02010609060101010101" pitchFamily="49" charset="-122"/>
                <a:ea typeface="楷体" panose="02010609060101010101" pitchFamily="49" charset="-122"/>
              </a:rPr>
              <a:t>最后思考如何用命题逻辑推理规则验证下面的推理</a:t>
            </a:r>
          </a:p>
        </p:txBody>
      </p:sp>
      <p:sp>
        <p:nvSpPr>
          <p:cNvPr id="40" name="矩形: 圆角 39">
            <a:extLst>
              <a:ext uri="{FF2B5EF4-FFF2-40B4-BE49-F238E27FC236}">
                <a16:creationId xmlns:a16="http://schemas.microsoft.com/office/drawing/2014/main" id="{484DC533-4D6C-42E2-8B94-11B77F683916}"/>
              </a:ext>
            </a:extLst>
          </p:cNvPr>
          <p:cNvSpPr/>
          <p:nvPr/>
        </p:nvSpPr>
        <p:spPr>
          <a:xfrm>
            <a:off x="4849059" y="1607228"/>
            <a:ext cx="3532610" cy="1229537"/>
          </a:xfrm>
          <a:prstGeom prst="roundRect">
            <a:avLst>
              <a:gd name="adj" fmla="val 926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41" name="组合 40">
            <a:extLst>
              <a:ext uri="{FF2B5EF4-FFF2-40B4-BE49-F238E27FC236}">
                <a16:creationId xmlns:a16="http://schemas.microsoft.com/office/drawing/2014/main" id="{16318A3F-6D97-4FDD-BB83-C5447743A305}"/>
              </a:ext>
            </a:extLst>
          </p:cNvPr>
          <p:cNvGrpSpPr/>
          <p:nvPr/>
        </p:nvGrpSpPr>
        <p:grpSpPr>
          <a:xfrm>
            <a:off x="2474842" y="3188164"/>
            <a:ext cx="2133543" cy="1157776"/>
            <a:chOff x="3816168" y="2400645"/>
            <a:chExt cx="2844724" cy="1829893"/>
          </a:xfrm>
        </p:grpSpPr>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D936FECA-7B4F-498D-9FDB-6DC00534D359}"/>
                    </a:ext>
                  </a:extLst>
                </p:cNvPr>
                <p:cNvSpPr txBox="1"/>
                <p:nvPr/>
              </p:nvSpPr>
              <p:spPr>
                <a:xfrm>
                  <a:off x="3995687" y="2400645"/>
                  <a:ext cx="2330869" cy="486449"/>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oMath>
                    </m:oMathPara>
                  </a14:m>
                  <a:endParaRPr lang="zh-CN" altLang="en-US" sz="1400"/>
                </a:p>
              </p:txBody>
            </p:sp>
          </mc:Choice>
          <mc:Fallback xmlns="">
            <p:sp>
              <p:nvSpPr>
                <p:cNvPr id="31" name="文本框 30">
                  <a:extLst>
                    <a:ext uri="{FF2B5EF4-FFF2-40B4-BE49-F238E27FC236}">
                      <a16:creationId xmlns:a16="http://schemas.microsoft.com/office/drawing/2014/main" id="{30A2ABFC-E2E2-44AE-93FE-9B721522A957}"/>
                    </a:ext>
                  </a:extLst>
                </p:cNvPr>
                <p:cNvSpPr txBox="1">
                  <a:spLocks noRot="1" noChangeAspect="1" noMove="1" noResize="1" noEditPoints="1" noAdjustHandles="1" noChangeArrowheads="1" noChangeShapeType="1" noTextEdit="1"/>
                </p:cNvSpPr>
                <p:nvPr/>
              </p:nvSpPr>
              <p:spPr>
                <a:xfrm>
                  <a:off x="3995687" y="2400645"/>
                  <a:ext cx="2330869" cy="486449"/>
                </a:xfrm>
                <a:prstGeom prst="rect">
                  <a:avLst/>
                </a:prstGeom>
                <a:blipFill>
                  <a:blip r:embed="rId11"/>
                  <a:stretch>
                    <a:fillRect b="-5882"/>
                  </a:stretch>
                </a:blipFill>
              </p:spPr>
              <p:txBody>
                <a:bodyPr/>
                <a:lstStyle/>
                <a:p>
                  <a:r>
                    <a:rPr lang="zh-CN" altLang="en-US">
                      <a:noFill/>
                    </a:rPr>
                    <a:t> </a:t>
                  </a:r>
                </a:p>
              </p:txBody>
            </p:sp>
          </mc:Fallback>
        </mc:AlternateContent>
        <p:sp>
          <p:nvSpPr>
            <p:cNvPr id="43" name="箭头: 上 42">
              <a:extLst>
                <a:ext uri="{FF2B5EF4-FFF2-40B4-BE49-F238E27FC236}">
                  <a16:creationId xmlns:a16="http://schemas.microsoft.com/office/drawing/2014/main" id="{4CFFD6C1-C4E5-4E03-8BDE-EF6251DA2B3C}"/>
                </a:ext>
              </a:extLst>
            </p:cNvPr>
            <p:cNvSpPr/>
            <p:nvPr/>
          </p:nvSpPr>
          <p:spPr>
            <a:xfrm rot="10800000">
              <a:off x="5124942" y="2875505"/>
              <a:ext cx="72362" cy="9172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44" name="组合 43">
              <a:extLst>
                <a:ext uri="{FF2B5EF4-FFF2-40B4-BE49-F238E27FC236}">
                  <a16:creationId xmlns:a16="http://schemas.microsoft.com/office/drawing/2014/main" id="{A50A4B3F-6A2C-4371-A84E-D5B0495EA792}"/>
                </a:ext>
              </a:extLst>
            </p:cNvPr>
            <p:cNvGrpSpPr/>
            <p:nvPr/>
          </p:nvGrpSpPr>
          <p:grpSpPr>
            <a:xfrm>
              <a:off x="4108339" y="3792735"/>
              <a:ext cx="2105092" cy="437803"/>
              <a:chOff x="4134296" y="3536298"/>
              <a:chExt cx="2105092" cy="437803"/>
            </a:xfrm>
          </p:grpSpPr>
          <p:sp>
            <p:nvSpPr>
              <p:cNvPr id="46" name="文本框 45">
                <a:extLst>
                  <a:ext uri="{FF2B5EF4-FFF2-40B4-BE49-F238E27FC236}">
                    <a16:creationId xmlns:a16="http://schemas.microsoft.com/office/drawing/2014/main" id="{47473BA2-6798-4886-B3D3-0420B22B8D05}"/>
                  </a:ext>
                </a:extLst>
              </p:cNvPr>
              <p:cNvSpPr txBox="1"/>
              <p:nvPr/>
            </p:nvSpPr>
            <p:spPr>
              <a:xfrm>
                <a:off x="4134296" y="3536298"/>
                <a:ext cx="2105092" cy="437803"/>
              </a:xfrm>
              <a:prstGeom prst="rect">
                <a:avLst/>
              </a:prstGeom>
              <a:solidFill>
                <a:schemeClr val="accent2">
                  <a:lumMod val="20000"/>
                  <a:lumOff val="80000"/>
                </a:schemeClr>
              </a:solidFill>
            </p:spPr>
            <p:txBody>
              <a:bodyPr wrap="square" rtlCol="0">
                <a:spAutoFit/>
              </a:bodyPr>
              <a:lstStyle/>
              <a:p>
                <a:pPr algn="ctr"/>
                <a:r>
                  <a:rPr lang="en-US" altLang="zh-CN" sz="1200" b="1">
                    <a:solidFill>
                      <a:srgbClr val="C00000"/>
                    </a:solidFill>
                  </a:rPr>
                  <a:t>(4)</a:t>
                </a:r>
                <a:endParaRPr lang="zh-CN" altLang="en-US" sz="1200" b="1">
                  <a:solidFill>
                    <a:srgbClr val="C00000"/>
                  </a:solidFill>
                </a:endParaRPr>
              </a:p>
            </p:txBody>
          </p:sp>
          <p:cxnSp>
            <p:nvCxnSpPr>
              <p:cNvPr id="47" name="直接连接符 46">
                <a:extLst>
                  <a:ext uri="{FF2B5EF4-FFF2-40B4-BE49-F238E27FC236}">
                    <a16:creationId xmlns:a16="http://schemas.microsoft.com/office/drawing/2014/main" id="{80D1F228-F25E-4053-B4E0-6C938E04943E}"/>
                  </a:ext>
                </a:extLst>
              </p:cNvPr>
              <p:cNvCxnSpPr>
                <a:cxnSpLocks/>
              </p:cNvCxnSpPr>
              <p:nvPr/>
            </p:nvCxnSpPr>
            <p:spPr>
              <a:xfrm>
                <a:off x="4285598" y="3934141"/>
                <a:ext cx="179316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A47557BB-5D38-4917-923D-DB0310F9E610}"/>
                    </a:ext>
                  </a:extLst>
                </p:cNvPr>
                <p:cNvSpPr txBox="1"/>
                <p:nvPr/>
              </p:nvSpPr>
              <p:spPr>
                <a:xfrm>
                  <a:off x="3816168" y="3128842"/>
                  <a:ext cx="2844724" cy="407927"/>
                </a:xfrm>
                <a:prstGeom prst="rect">
                  <a:avLst/>
                </a:prstGeom>
                <a:solidFill>
                  <a:schemeClr val="accent4">
                    <a:lumMod val="20000"/>
                    <a:lumOff val="80000"/>
                  </a:schemeClr>
                </a:solidFill>
              </p:spPr>
              <p:txBody>
                <a:bodyPr wrap="square" bIns="27000" rtlCol="0">
                  <a:spAutoFit/>
                </a:bodyPr>
                <a:lstStyle/>
                <a:p>
                  <a:r>
                    <a:rPr lang="zh-CN" altLang="en-US" sz="1200" b="1">
                      <a:solidFill>
                        <a:srgbClr val="002060"/>
                      </a:solidFill>
                    </a:rPr>
                    <a:t>用</a:t>
                  </a:r>
                  <a:r>
                    <a:rPr lang="zh-CN" altLang="en-US" sz="1200" b="1" u="sng">
                      <a:solidFill>
                        <a:srgbClr val="002060"/>
                      </a:solidFill>
                    </a:rPr>
                    <a:t> </a:t>
                  </a:r>
                  <a:r>
                    <a:rPr lang="zh-CN" altLang="en-US" sz="1200" b="1" u="sng">
                      <a:solidFill>
                        <a:srgbClr val="C00000"/>
                      </a:solidFill>
                    </a:rPr>
                    <a:t>           </a:t>
                  </a:r>
                  <a:r>
                    <a:rPr lang="en-US" altLang="zh-CN" sz="1200" b="1" u="sng">
                      <a:solidFill>
                        <a:srgbClr val="C00000"/>
                      </a:solidFill>
                    </a:rPr>
                    <a:t>(3)   </a:t>
                  </a:r>
                  <a:r>
                    <a:rPr lang="zh-CN" altLang="en-US" sz="1200" b="1" u="sng">
                      <a:solidFill>
                        <a:srgbClr val="C00000"/>
                      </a:solidFill>
                    </a:rPr>
                    <a:t>        </a:t>
                  </a:r>
                  <a:r>
                    <a:rPr lang="zh-CN" altLang="en-US" sz="1200" b="1">
                      <a:solidFill>
                        <a:srgbClr val="002060"/>
                      </a:solidFill>
                    </a:rPr>
                    <a:t>规则消除</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endParaRPr lang="zh-CN" altLang="en-US" sz="1200" b="1">
                    <a:solidFill>
                      <a:srgbClr val="002060"/>
                    </a:solidFill>
                  </a:endParaRPr>
                </a:p>
              </p:txBody>
            </p:sp>
          </mc:Choice>
          <mc:Fallback xmlns="">
            <p:sp>
              <p:nvSpPr>
                <p:cNvPr id="45" name="文本框 44">
                  <a:extLst>
                    <a:ext uri="{FF2B5EF4-FFF2-40B4-BE49-F238E27FC236}">
                      <a16:creationId xmlns:a16="http://schemas.microsoft.com/office/drawing/2014/main" id="{A47557BB-5D38-4917-923D-DB0310F9E610}"/>
                    </a:ext>
                  </a:extLst>
                </p:cNvPr>
                <p:cNvSpPr txBox="1">
                  <a:spLocks noRot="1" noChangeAspect="1" noMove="1" noResize="1" noEditPoints="1" noAdjustHandles="1" noChangeArrowheads="1" noChangeShapeType="1" noTextEdit="1"/>
                </p:cNvSpPr>
                <p:nvPr/>
              </p:nvSpPr>
              <p:spPr>
                <a:xfrm>
                  <a:off x="3816168" y="3128842"/>
                  <a:ext cx="2844724" cy="407927"/>
                </a:xfrm>
                <a:prstGeom prst="rect">
                  <a:avLst/>
                </a:prstGeom>
                <a:blipFill>
                  <a:blip r:embed="rId12"/>
                  <a:stretch>
                    <a:fillRect l="-286" t="-2381" b="-26190"/>
                  </a:stretch>
                </a:blipFill>
              </p:spPr>
              <p:txBody>
                <a:bodyPr/>
                <a:lstStyle/>
                <a:p>
                  <a:r>
                    <a:rPr lang="zh-CN" altLang="en-US">
                      <a:noFill/>
                    </a:rPr>
                    <a:t> </a:t>
                  </a:r>
                </a:p>
              </p:txBody>
            </p:sp>
          </mc:Fallback>
        </mc:AlternateContent>
      </p:grpSp>
      <p:sp>
        <p:nvSpPr>
          <p:cNvPr id="48" name="文本框 47">
            <a:extLst>
              <a:ext uri="{FF2B5EF4-FFF2-40B4-BE49-F238E27FC236}">
                <a16:creationId xmlns:a16="http://schemas.microsoft.com/office/drawing/2014/main" id="{E7BF40A8-277C-406D-86CB-B9C92DFB2BB9}"/>
              </a:ext>
            </a:extLst>
          </p:cNvPr>
          <p:cNvSpPr txBox="1"/>
          <p:nvPr/>
        </p:nvSpPr>
        <p:spPr>
          <a:xfrm>
            <a:off x="7074289" y="1678600"/>
            <a:ext cx="1219557" cy="461665"/>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这里应该再用</a:t>
            </a:r>
            <a:r>
              <a:rPr lang="zh-CN" altLang="en-US" sz="1200" b="1" u="sng">
                <a:solidFill>
                  <a:schemeClr val="accent2">
                    <a:lumMod val="50000"/>
                  </a:schemeClr>
                </a:solidFill>
              </a:rPr>
              <a:t>      </a:t>
            </a:r>
            <a:r>
              <a:rPr lang="zh-CN" altLang="en-US" sz="1200" b="1">
                <a:solidFill>
                  <a:schemeClr val="accent2">
                    <a:lumMod val="50000"/>
                  </a:schemeClr>
                </a:solidFill>
              </a:rPr>
              <a:t>什么方法构造？</a:t>
            </a:r>
          </a:p>
        </p:txBody>
      </p:sp>
    </p:spTree>
    <p:extLst>
      <p:ext uri="{BB962C8B-B14F-4D97-AF65-F5344CB8AC3E}">
        <p14:creationId xmlns:p14="http://schemas.microsoft.com/office/powerpoint/2010/main" val="147248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3" grpId="0" animBg="1"/>
      <p:bldP spid="34" grpId="0" animBg="1"/>
      <p:bldP spid="35" grpId="0" animBg="1"/>
      <p:bldP spid="39" grpId="0" animBg="1"/>
      <p:bldP spid="40" grpId="0" animBg="1"/>
      <p:bldP spid="4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内定理证明练习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46</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27C66C6-7AAB-44E4-9088-9DC1F2322730}"/>
                  </a:ext>
                </a:extLst>
              </p:cNvPr>
              <p:cNvSpPr txBox="1"/>
              <p:nvPr/>
            </p:nvSpPr>
            <p:spPr>
              <a:xfrm>
                <a:off x="602094" y="999807"/>
                <a:ext cx="6842316" cy="370294"/>
              </a:xfrm>
              <a:prstGeom prst="rect">
                <a:avLst/>
              </a:prstGeom>
              <a:solidFill>
                <a:schemeClr val="accent5">
                  <a:lumMod val="20000"/>
                  <a:lumOff val="80000"/>
                </a:schemeClr>
              </a:solidFill>
            </p:spPr>
            <p:txBody>
              <a:bodyPr wrap="square" rtlCol="0">
                <a:spAutoFit/>
              </a:bodyPr>
              <a:lstStyle/>
              <a:p>
                <a:r>
                  <a:rPr lang="zh-CN" altLang="en-US" sz="1600" b="1">
                    <a:solidFill>
                      <a:srgbClr val="002060"/>
                    </a:solidFill>
                  </a:rPr>
                  <a:t>证明形式推出</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oMath>
                </a14:m>
                <a:endParaRPr lang="zh-CN" altLang="en-US" sz="1600" b="1">
                  <a:solidFill>
                    <a:srgbClr val="002060"/>
                  </a:solidFill>
                </a:endParaRPr>
              </a:p>
            </p:txBody>
          </p:sp>
        </mc:Choice>
        <mc:Fallback xmlns="">
          <p:sp>
            <p:nvSpPr>
              <p:cNvPr id="8" name="文本框 7">
                <a:extLst>
                  <a:ext uri="{FF2B5EF4-FFF2-40B4-BE49-F238E27FC236}">
                    <a16:creationId xmlns:a16="http://schemas.microsoft.com/office/drawing/2014/main" id="{627C66C6-7AAB-44E4-9088-9DC1F2322730}"/>
                  </a:ext>
                </a:extLst>
              </p:cNvPr>
              <p:cNvSpPr txBox="1">
                <a:spLocks noRot="1" noChangeAspect="1" noMove="1" noResize="1" noEditPoints="1" noAdjustHandles="1" noChangeArrowheads="1" noChangeShapeType="1" noTextEdit="1"/>
              </p:cNvSpPr>
              <p:nvPr/>
            </p:nvSpPr>
            <p:spPr>
              <a:xfrm>
                <a:off x="602094" y="999807"/>
                <a:ext cx="6842316" cy="370294"/>
              </a:xfrm>
              <a:prstGeom prst="rect">
                <a:avLst/>
              </a:prstGeom>
              <a:blipFill>
                <a:blip r:embed="rId2"/>
                <a:stretch>
                  <a:fillRect l="-535" b="-18033"/>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893EE8F5-E87D-4C05-8841-375705DB7B49}"/>
              </a:ext>
            </a:extLst>
          </p:cNvPr>
          <p:cNvGrpSpPr/>
          <p:nvPr/>
        </p:nvGrpSpPr>
        <p:grpSpPr>
          <a:xfrm>
            <a:off x="5945485" y="3187136"/>
            <a:ext cx="2133542" cy="1121979"/>
            <a:chOff x="7639718" y="2426819"/>
            <a:chExt cx="2844722" cy="1773317"/>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9212AB4-1482-4B6B-AD08-45B18D0C752B}"/>
                    </a:ext>
                  </a:extLst>
                </p:cNvPr>
                <p:cNvSpPr txBox="1"/>
                <p:nvPr/>
              </p:nvSpPr>
              <p:spPr>
                <a:xfrm>
                  <a:off x="7884588" y="2426819"/>
                  <a:ext cx="2268015" cy="48645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e>
                        </m:d>
                      </m:oMath>
                    </m:oMathPara>
                  </a14:m>
                  <a:endParaRPr lang="zh-CN" altLang="en-US" sz="1200"/>
                </a:p>
              </p:txBody>
            </p:sp>
          </mc:Choice>
          <mc:Fallback xmlns="">
            <p:sp>
              <p:nvSpPr>
                <p:cNvPr id="5" name="文本框 4">
                  <a:extLst>
                    <a:ext uri="{FF2B5EF4-FFF2-40B4-BE49-F238E27FC236}">
                      <a16:creationId xmlns:a16="http://schemas.microsoft.com/office/drawing/2014/main" id="{7E0EBDDA-9147-4956-B33F-30BAF78C2051}"/>
                    </a:ext>
                  </a:extLst>
                </p:cNvPr>
                <p:cNvSpPr txBox="1">
                  <a:spLocks noRot="1" noChangeAspect="1" noMove="1" noResize="1" noEditPoints="1" noAdjustHandles="1" noChangeArrowheads="1" noChangeShapeType="1" noTextEdit="1"/>
                </p:cNvSpPr>
                <p:nvPr/>
              </p:nvSpPr>
              <p:spPr>
                <a:xfrm>
                  <a:off x="7884588" y="2426819"/>
                  <a:ext cx="2268015" cy="486450"/>
                </a:xfrm>
                <a:prstGeom prst="rect">
                  <a:avLst/>
                </a:prstGeom>
                <a:blipFill>
                  <a:blip r:embed="rId4"/>
                  <a:stretch>
                    <a:fillRect b="-8000"/>
                  </a:stretch>
                </a:blipFill>
              </p:spPr>
              <p:txBody>
                <a:bodyPr/>
                <a:lstStyle/>
                <a:p>
                  <a:r>
                    <a:rPr lang="zh-CN" altLang="en-US">
                      <a:noFill/>
                    </a:rPr>
                    <a:t> </a:t>
                  </a:r>
                </a:p>
              </p:txBody>
            </p:sp>
          </mc:Fallback>
        </mc:AlternateContent>
        <p:sp>
          <p:nvSpPr>
            <p:cNvPr id="17" name="箭头: 上 16">
              <a:extLst>
                <a:ext uri="{FF2B5EF4-FFF2-40B4-BE49-F238E27FC236}">
                  <a16:creationId xmlns:a16="http://schemas.microsoft.com/office/drawing/2014/main" id="{63100925-5E21-4E81-AB5F-62145AF0C3CB}"/>
                </a:ext>
              </a:extLst>
            </p:cNvPr>
            <p:cNvSpPr/>
            <p:nvPr/>
          </p:nvSpPr>
          <p:spPr>
            <a:xfrm rot="10800000">
              <a:off x="8975930" y="2900101"/>
              <a:ext cx="83288" cy="8926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18" name="组合 17">
              <a:extLst>
                <a:ext uri="{FF2B5EF4-FFF2-40B4-BE49-F238E27FC236}">
                  <a16:creationId xmlns:a16="http://schemas.microsoft.com/office/drawing/2014/main" id="{76A4D5EE-F26E-4DAB-9D55-CEC0C8D0594D}"/>
                </a:ext>
              </a:extLst>
            </p:cNvPr>
            <p:cNvGrpSpPr/>
            <p:nvPr/>
          </p:nvGrpSpPr>
          <p:grpSpPr>
            <a:xfrm>
              <a:off x="7720318" y="3792209"/>
              <a:ext cx="2594511" cy="407927"/>
              <a:chOff x="7720318" y="3559363"/>
              <a:chExt cx="2594511" cy="407927"/>
            </a:xfrm>
          </p:grpSpPr>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7DEABE4-C61C-477C-B9E0-2E00AFB8070F}"/>
                      </a:ext>
                    </a:extLst>
                  </p:cNvPr>
                  <p:cNvSpPr txBox="1"/>
                  <p:nvPr/>
                </p:nvSpPr>
                <p:spPr>
                  <a:xfrm>
                    <a:off x="7720318" y="3559363"/>
                    <a:ext cx="2594511" cy="407927"/>
                  </a:xfrm>
                  <a:prstGeom prst="rect">
                    <a:avLst/>
                  </a:prstGeom>
                  <a:solidFill>
                    <a:schemeClr val="accent2">
                      <a:lumMod val="20000"/>
                      <a:lumOff val="80000"/>
                    </a:schemeClr>
                  </a:solidFill>
                </p:spPr>
                <p:txBody>
                  <a:bodyPr wrap="square" bIns="27000" rtlCol="0">
                    <a:spAutoFit/>
                  </a:bodyPr>
                  <a:lstStyle/>
                  <a:p>
                    <a:pPr algn="ctr"/>
                    <a14:m>
                      <m:oMathPara xmlns:m="http://schemas.openxmlformats.org/officeDocument/2006/math">
                        <m:oMathParaPr>
                          <m:jc m:val="centerGroup"/>
                        </m:oMathParaPr>
                        <m:oMath xmlns:m="http://schemas.openxmlformats.org/officeDocument/2006/math">
                          <m:r>
                            <a:rPr lang="en-US" altLang="zh-CN" sz="1200" b="1" i="1">
                              <a:solidFill>
                                <a:srgbClr val="C00000"/>
                              </a:solidFill>
                              <a:latin typeface="Cambria Math" panose="02040503050406030204" pitchFamily="18" charset="0"/>
                            </a:rPr>
                            <m:t>𝑯</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𝑮</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𝒙</m:t>
                              </m:r>
                            </m:e>
                          </m:d>
                        </m:oMath>
                      </m:oMathPara>
                    </a14:m>
                    <a:endParaRPr lang="zh-CN" altLang="en-US" sz="1200" b="1">
                      <a:solidFill>
                        <a:srgbClr val="C00000"/>
                      </a:solidFill>
                    </a:endParaRPr>
                  </a:p>
                </p:txBody>
              </p:sp>
            </mc:Choice>
            <mc:Fallback xmlns="">
              <p:sp>
                <p:nvSpPr>
                  <p:cNvPr id="9" name="文本框 8">
                    <a:extLst>
                      <a:ext uri="{FF2B5EF4-FFF2-40B4-BE49-F238E27FC236}">
                        <a16:creationId xmlns:a16="http://schemas.microsoft.com/office/drawing/2014/main" id="{686E7323-D4A6-4296-9DC9-128F9BB17ECF}"/>
                      </a:ext>
                    </a:extLst>
                  </p:cNvPr>
                  <p:cNvSpPr txBox="1">
                    <a:spLocks noRot="1" noChangeAspect="1" noMove="1" noResize="1" noEditPoints="1" noAdjustHandles="1" noChangeArrowheads="1" noChangeShapeType="1" noTextEdit="1"/>
                  </p:cNvSpPr>
                  <p:nvPr/>
                </p:nvSpPr>
                <p:spPr>
                  <a:xfrm>
                    <a:off x="7720318" y="3559363"/>
                    <a:ext cx="2594511" cy="407927"/>
                  </a:xfrm>
                  <a:prstGeom prst="rect">
                    <a:avLst/>
                  </a:prstGeom>
                  <a:blipFill>
                    <a:blip r:embed="rId5"/>
                    <a:stretch>
                      <a:fillRect/>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D453F00E-16EA-4B49-BF7B-9D46BACC5166}"/>
                  </a:ext>
                </a:extLst>
              </p:cNvPr>
              <p:cNvCxnSpPr>
                <a:cxnSpLocks/>
              </p:cNvCxnSpPr>
              <p:nvPr/>
            </p:nvCxnSpPr>
            <p:spPr>
              <a:xfrm>
                <a:off x="7820190" y="3939636"/>
                <a:ext cx="23947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C0C5BA2-B72E-4307-936C-6CEF6CDE9F49}"/>
                    </a:ext>
                  </a:extLst>
                </p:cNvPr>
                <p:cNvSpPr txBox="1"/>
                <p:nvPr/>
              </p:nvSpPr>
              <p:spPr>
                <a:xfrm>
                  <a:off x="7639718" y="3128840"/>
                  <a:ext cx="2844722" cy="407927"/>
                </a:xfrm>
                <a:prstGeom prst="rect">
                  <a:avLst/>
                </a:prstGeom>
                <a:solidFill>
                  <a:schemeClr val="accent4">
                    <a:lumMod val="20000"/>
                    <a:lumOff val="80000"/>
                  </a:schemeClr>
                </a:solidFill>
              </p:spPr>
              <p:txBody>
                <a:bodyPr wrap="square" bIns="27000" rtlCol="0">
                  <a:spAutoFit/>
                </a:bodyPr>
                <a:lstStyle/>
                <a:p>
                  <a:r>
                    <a:rPr lang="zh-CN" altLang="en-US" sz="1200" b="1">
                      <a:solidFill>
                        <a:srgbClr val="002060"/>
                      </a:solidFill>
                    </a:rPr>
                    <a:t>用</a:t>
                  </a:r>
                  <a:r>
                    <a:rPr lang="zh-CN" altLang="en-US" sz="1200" b="1" u="sng">
                      <a:solidFill>
                        <a:srgbClr val="002060"/>
                      </a:solidFill>
                    </a:rPr>
                    <a:t> </a:t>
                  </a:r>
                  <a:r>
                    <a:rPr lang="zh-CN" altLang="en-US" sz="1200" b="1" u="sng">
                      <a:solidFill>
                        <a:srgbClr val="C00000"/>
                      </a:solidFill>
                    </a:rPr>
                    <a:t>全称量词消除 </a:t>
                  </a:r>
                  <a:r>
                    <a:rPr lang="zh-CN" altLang="en-US" sz="1200" b="1">
                      <a:solidFill>
                        <a:srgbClr val="002060"/>
                      </a:solidFill>
                    </a:rPr>
                    <a:t>规则消除</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endParaRPr lang="zh-CN" altLang="en-US" sz="1200" b="1">
                    <a:solidFill>
                      <a:srgbClr val="002060"/>
                    </a:solidFill>
                  </a:endParaRPr>
                </a:p>
              </p:txBody>
            </p:sp>
          </mc:Choice>
          <mc:Fallback xmlns="">
            <p:sp>
              <p:nvSpPr>
                <p:cNvPr id="19" name="文本框 18">
                  <a:extLst>
                    <a:ext uri="{FF2B5EF4-FFF2-40B4-BE49-F238E27FC236}">
                      <a16:creationId xmlns:a16="http://schemas.microsoft.com/office/drawing/2014/main" id="{2C0C5BA2-B72E-4307-936C-6CEF6CDE9F49}"/>
                    </a:ext>
                  </a:extLst>
                </p:cNvPr>
                <p:cNvSpPr txBox="1">
                  <a:spLocks noRot="1" noChangeAspect="1" noMove="1" noResize="1" noEditPoints="1" noAdjustHandles="1" noChangeArrowheads="1" noChangeShapeType="1" noTextEdit="1"/>
                </p:cNvSpPr>
                <p:nvPr/>
              </p:nvSpPr>
              <p:spPr>
                <a:xfrm>
                  <a:off x="7639718" y="3128840"/>
                  <a:ext cx="2844722" cy="407927"/>
                </a:xfrm>
                <a:prstGeom prst="rect">
                  <a:avLst/>
                </a:prstGeom>
                <a:blipFill>
                  <a:blip r:embed="rId6"/>
                  <a:stretch>
                    <a:fillRect t="-2381" b="-26190"/>
                  </a:stretch>
                </a:blipFill>
              </p:spPr>
              <p:txBody>
                <a:bodyPr/>
                <a:lstStyle/>
                <a:p>
                  <a:r>
                    <a:rPr lang="zh-CN" altLang="en-US">
                      <a:noFill/>
                    </a:rPr>
                    <a:t> </a:t>
                  </a:r>
                </a:p>
              </p:txBody>
            </p:sp>
          </mc:Fallback>
        </mc:AlternateContent>
      </p:grpSp>
      <p:sp>
        <p:nvSpPr>
          <p:cNvPr id="22" name="文本框 21">
            <a:extLst>
              <a:ext uri="{FF2B5EF4-FFF2-40B4-BE49-F238E27FC236}">
                <a16:creationId xmlns:a16="http://schemas.microsoft.com/office/drawing/2014/main" id="{0607F6D0-AC53-4ACE-ACD6-46AD3BBFAC27}"/>
              </a:ext>
            </a:extLst>
          </p:cNvPr>
          <p:cNvSpPr txBox="1"/>
          <p:nvPr/>
        </p:nvSpPr>
        <p:spPr>
          <a:xfrm>
            <a:off x="699036" y="3171238"/>
            <a:ext cx="1176716" cy="461665"/>
          </a:xfrm>
          <a:prstGeom prst="rect">
            <a:avLst/>
          </a:prstGeom>
          <a:solidFill>
            <a:schemeClr val="accent2">
              <a:lumMod val="20000"/>
              <a:lumOff val="80000"/>
              <a:alpha val="50000"/>
            </a:schemeClr>
          </a:solidFill>
        </p:spPr>
        <p:txBody>
          <a:bodyPr wrap="square" rtlCol="0">
            <a:spAutoFit/>
          </a:bodyPr>
          <a:lstStyle/>
          <a:p>
            <a:r>
              <a:rPr lang="zh-CN" altLang="en-US" sz="1200" b="1">
                <a:solidFill>
                  <a:srgbClr val="002060"/>
                </a:solidFill>
                <a:latin typeface="楷体" panose="02010609060101010101" pitchFamily="49" charset="-122"/>
                <a:ea typeface="楷体" panose="02010609060101010101" pitchFamily="49" charset="-122"/>
              </a:rPr>
              <a:t>思考前提的量词如何消除</a:t>
            </a:r>
          </a:p>
        </p:txBody>
      </p:sp>
      <p:grpSp>
        <p:nvGrpSpPr>
          <p:cNvPr id="23" name="组合 22">
            <a:extLst>
              <a:ext uri="{FF2B5EF4-FFF2-40B4-BE49-F238E27FC236}">
                <a16:creationId xmlns:a16="http://schemas.microsoft.com/office/drawing/2014/main" id="{AB989736-D753-4CCF-A378-9B3E4C935EEA}"/>
              </a:ext>
            </a:extLst>
          </p:cNvPr>
          <p:cNvGrpSpPr/>
          <p:nvPr/>
        </p:nvGrpSpPr>
        <p:grpSpPr>
          <a:xfrm>
            <a:off x="612310" y="1597891"/>
            <a:ext cx="3493140" cy="1276770"/>
            <a:chOff x="906724" y="2631079"/>
            <a:chExt cx="4657520" cy="1702360"/>
          </a:xfrm>
        </p:grpSpPr>
        <p:grpSp>
          <p:nvGrpSpPr>
            <p:cNvPr id="24" name="组合 23">
              <a:extLst>
                <a:ext uri="{FF2B5EF4-FFF2-40B4-BE49-F238E27FC236}">
                  <a16:creationId xmlns:a16="http://schemas.microsoft.com/office/drawing/2014/main" id="{E27575CA-DBB4-4527-8F2A-786F044CC5EF}"/>
                </a:ext>
              </a:extLst>
            </p:cNvPr>
            <p:cNvGrpSpPr/>
            <p:nvPr/>
          </p:nvGrpSpPr>
          <p:grpSpPr>
            <a:xfrm>
              <a:off x="2727493" y="2728677"/>
              <a:ext cx="2836751" cy="1515605"/>
              <a:chOff x="767865" y="2404073"/>
              <a:chExt cx="2836751" cy="1796590"/>
            </a:xfrm>
          </p:grpSpPr>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7E5D08A-65BE-4392-BE8E-4EB0830E0E20}"/>
                      </a:ext>
                    </a:extLst>
                  </p:cNvPr>
                  <p:cNvSpPr txBox="1"/>
                  <p:nvPr/>
                </p:nvSpPr>
                <p:spPr>
                  <a:xfrm>
                    <a:off x="1012803" y="2404073"/>
                    <a:ext cx="2323441" cy="456573"/>
                  </a:xfrm>
                  <a:prstGeom prst="rect">
                    <a:avLst/>
                  </a:prstGeom>
                  <a:solidFill>
                    <a:schemeClr val="accent6">
                      <a:lumMod val="20000"/>
                      <a:lumOff val="80000"/>
                    </a:schemeClr>
                  </a:solidFill>
                </p:spPr>
                <p:txBody>
                  <a:bodyPr wrap="square" bIns="2700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𝑯</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oMath>
                      </m:oMathPara>
                    </a14:m>
                    <a:endParaRPr lang="zh-CN" altLang="en-US" sz="1400"/>
                  </a:p>
                </p:txBody>
              </p:sp>
            </mc:Choice>
            <mc:Fallback xmlns="">
              <p:sp>
                <p:nvSpPr>
                  <p:cNvPr id="16" name="文本框 15">
                    <a:extLst>
                      <a:ext uri="{FF2B5EF4-FFF2-40B4-BE49-F238E27FC236}">
                        <a16:creationId xmlns:a16="http://schemas.microsoft.com/office/drawing/2014/main" id="{4DF0510A-FC8B-4DFB-84A3-8512D1D9B63D}"/>
                      </a:ext>
                    </a:extLst>
                  </p:cNvPr>
                  <p:cNvSpPr txBox="1">
                    <a:spLocks noRot="1" noChangeAspect="1" noMove="1" noResize="1" noEditPoints="1" noAdjustHandles="1" noChangeArrowheads="1" noChangeShapeType="1" noTextEdit="1"/>
                  </p:cNvSpPr>
                  <p:nvPr/>
                </p:nvSpPr>
                <p:spPr>
                  <a:xfrm>
                    <a:off x="1012803" y="2404073"/>
                    <a:ext cx="2323441" cy="456573"/>
                  </a:xfrm>
                  <a:prstGeom prst="rect">
                    <a:avLst/>
                  </a:prstGeom>
                  <a:blipFill>
                    <a:blip r:embed="rId7"/>
                    <a:stretch>
                      <a:fillRect b="-12500"/>
                    </a:stretch>
                  </a:blipFill>
                </p:spPr>
                <p:txBody>
                  <a:bodyPr/>
                  <a:lstStyle/>
                  <a:p>
                    <a:r>
                      <a:rPr lang="zh-CN" altLang="en-US">
                        <a:noFill/>
                      </a:rPr>
                      <a:t> </a:t>
                    </a:r>
                  </a:p>
                </p:txBody>
              </p:sp>
            </mc:Fallback>
          </mc:AlternateContent>
          <p:sp>
            <p:nvSpPr>
              <p:cNvPr id="28" name="箭头: 上 27">
                <a:extLst>
                  <a:ext uri="{FF2B5EF4-FFF2-40B4-BE49-F238E27FC236}">
                    <a16:creationId xmlns:a16="http://schemas.microsoft.com/office/drawing/2014/main" id="{2BE8F041-2930-4F1C-BD9F-EEC7A03FDECB}"/>
                  </a:ext>
                </a:extLst>
              </p:cNvPr>
              <p:cNvSpPr/>
              <p:nvPr/>
            </p:nvSpPr>
            <p:spPr>
              <a:xfrm>
                <a:off x="2138342" y="2834279"/>
                <a:ext cx="72363" cy="95845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bIns="27000" rtlCol="0" anchor="ctr"/>
              <a:lstStyle/>
              <a:p>
                <a:pPr algn="ctr"/>
                <a:endParaRPr lang="zh-CN" altLang="en-US" sz="1200"/>
              </a:p>
            </p:txBody>
          </p:sp>
          <p:grpSp>
            <p:nvGrpSpPr>
              <p:cNvPr id="29" name="组合 28">
                <a:extLst>
                  <a:ext uri="{FF2B5EF4-FFF2-40B4-BE49-F238E27FC236}">
                    <a16:creationId xmlns:a16="http://schemas.microsoft.com/office/drawing/2014/main" id="{933BD7F6-41E9-44DC-BD39-CF39741AF2EC}"/>
                  </a:ext>
                </a:extLst>
              </p:cNvPr>
              <p:cNvGrpSpPr/>
              <p:nvPr/>
            </p:nvGrpSpPr>
            <p:grpSpPr>
              <a:xfrm>
                <a:off x="1092373" y="3792735"/>
                <a:ext cx="2164300" cy="407928"/>
                <a:chOff x="1092373" y="3792735"/>
                <a:chExt cx="2164300" cy="407928"/>
              </a:xfrm>
            </p:grpSpPr>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725AFCB-6C2E-4790-89B8-12E7E201B4EF}"/>
                        </a:ext>
                      </a:extLst>
                    </p:cNvPr>
                    <p:cNvSpPr txBox="1"/>
                    <p:nvPr/>
                  </p:nvSpPr>
                  <p:spPr>
                    <a:xfrm>
                      <a:off x="1092373" y="3792735"/>
                      <a:ext cx="2164300" cy="407928"/>
                    </a:xfrm>
                    <a:prstGeom prst="rect">
                      <a:avLst/>
                    </a:prstGeom>
                    <a:solidFill>
                      <a:schemeClr val="accent2">
                        <a:lumMod val="20000"/>
                        <a:lumOff val="80000"/>
                      </a:schemeClr>
                    </a:solidFill>
                  </p:spPr>
                  <p:txBody>
                    <a:bodyPr wrap="square" bIns="27000" rtlCol="0">
                      <a:spAutoFit/>
                    </a:bodyPr>
                    <a:lstStyle/>
                    <a:p>
                      <a:pPr algn="ctr"/>
                      <a14:m>
                        <m:oMathPara xmlns:m="http://schemas.openxmlformats.org/officeDocument/2006/math">
                          <m:oMathParaPr>
                            <m:jc m:val="centerGroup"/>
                          </m:oMathParaPr>
                          <m:oMath xmlns:m="http://schemas.openxmlformats.org/officeDocument/2006/math">
                            <m:r>
                              <a:rPr lang="en-US" altLang="zh-CN" sz="1200" b="1" i="1">
                                <a:solidFill>
                                  <a:srgbClr val="C00000"/>
                                </a:solidFill>
                                <a:latin typeface="Cambria Math" panose="02040503050406030204" pitchFamily="18" charset="0"/>
                              </a:rPr>
                              <m:t>𝑯</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𝑭</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𝒙</m:t>
                                </m:r>
                              </m:e>
                            </m:d>
                          </m:oMath>
                        </m:oMathPara>
                      </a14:m>
                      <a:endParaRPr lang="zh-CN" altLang="en-US" sz="1200" b="1">
                        <a:solidFill>
                          <a:srgbClr val="C00000"/>
                        </a:solidFill>
                      </a:endParaRPr>
                    </a:p>
                  </p:txBody>
                </p:sp>
              </mc:Choice>
              <mc:Fallback xmlns="">
                <p:sp>
                  <p:nvSpPr>
                    <p:cNvPr id="20" name="文本框 19">
                      <a:extLst>
                        <a:ext uri="{FF2B5EF4-FFF2-40B4-BE49-F238E27FC236}">
                          <a16:creationId xmlns:a16="http://schemas.microsoft.com/office/drawing/2014/main" id="{8983E13D-77D1-41EB-B230-7CBDDBFE17DE}"/>
                        </a:ext>
                      </a:extLst>
                    </p:cNvPr>
                    <p:cNvSpPr txBox="1">
                      <a:spLocks noRot="1" noChangeAspect="1" noMove="1" noResize="1" noEditPoints="1" noAdjustHandles="1" noChangeArrowheads="1" noChangeShapeType="1" noTextEdit="1"/>
                    </p:cNvSpPr>
                    <p:nvPr/>
                  </p:nvSpPr>
                  <p:spPr>
                    <a:xfrm>
                      <a:off x="1092373" y="3792735"/>
                      <a:ext cx="2164300" cy="407928"/>
                    </a:xfrm>
                    <a:prstGeom prst="rect">
                      <a:avLst/>
                    </a:prstGeom>
                    <a:blipFill>
                      <a:blip r:embed="rId8"/>
                      <a:stretch>
                        <a:fillRect/>
                      </a:stretch>
                    </a:blipFill>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6344DB5B-2D6E-4660-8F0B-15E6C146EE62}"/>
                    </a:ext>
                  </a:extLst>
                </p:cNvPr>
                <p:cNvCxnSpPr/>
                <p:nvPr/>
              </p:nvCxnSpPr>
              <p:spPr>
                <a:xfrm>
                  <a:off x="1348932" y="4172120"/>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AF5B153A-AC8C-41A7-AB66-EDA99053CE7C}"/>
                      </a:ext>
                    </a:extLst>
                  </p:cNvPr>
                  <p:cNvSpPr txBox="1"/>
                  <p:nvPr/>
                </p:nvSpPr>
                <p:spPr>
                  <a:xfrm>
                    <a:off x="767865" y="3136087"/>
                    <a:ext cx="2836751" cy="407927"/>
                  </a:xfrm>
                  <a:prstGeom prst="rect">
                    <a:avLst/>
                  </a:prstGeom>
                  <a:solidFill>
                    <a:schemeClr val="accent4">
                      <a:lumMod val="20000"/>
                      <a:lumOff val="80000"/>
                    </a:schemeClr>
                  </a:solidFill>
                </p:spPr>
                <p:txBody>
                  <a:bodyPr wrap="square" bIns="27000" rtlCol="0">
                    <a:spAutoFit/>
                  </a:bodyPr>
                  <a:lstStyle/>
                  <a:p>
                    <a:r>
                      <a:rPr lang="zh-CN" altLang="en-US" sz="1200" b="1">
                        <a:solidFill>
                          <a:srgbClr val="002060"/>
                        </a:solidFill>
                      </a:rPr>
                      <a:t>用</a:t>
                    </a:r>
                    <a:r>
                      <a:rPr lang="zh-CN" altLang="en-US" sz="1200" b="1" u="sng">
                        <a:solidFill>
                          <a:srgbClr val="002060"/>
                        </a:solidFill>
                      </a:rPr>
                      <a:t> </a:t>
                    </a:r>
                    <a:r>
                      <a:rPr lang="zh-CN" altLang="en-US" sz="1200" b="1" u="sng">
                        <a:solidFill>
                          <a:srgbClr val="C00000"/>
                        </a:solidFill>
                      </a:rPr>
                      <a:t>全称量词引入</a:t>
                    </a:r>
                    <a:r>
                      <a:rPr lang="en-US" altLang="zh-CN" sz="1200" b="1" u="sng">
                        <a:solidFill>
                          <a:srgbClr val="002060"/>
                        </a:solidFill>
                      </a:rPr>
                      <a:t> </a:t>
                    </a:r>
                    <a:r>
                      <a:rPr lang="zh-CN" altLang="en-US" sz="1200" b="1">
                        <a:solidFill>
                          <a:srgbClr val="002060"/>
                        </a:solidFill>
                      </a:rPr>
                      <a:t>规则引入</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endParaRPr lang="zh-CN" altLang="en-US" sz="1200" b="1">
                      <a:solidFill>
                        <a:srgbClr val="002060"/>
                      </a:solidFill>
                    </a:endParaRPr>
                  </a:p>
                </p:txBody>
              </p:sp>
            </mc:Choice>
            <mc:Fallback xmlns="">
              <p:sp>
                <p:nvSpPr>
                  <p:cNvPr id="30" name="文本框 29">
                    <a:extLst>
                      <a:ext uri="{FF2B5EF4-FFF2-40B4-BE49-F238E27FC236}">
                        <a16:creationId xmlns:a16="http://schemas.microsoft.com/office/drawing/2014/main" id="{AF5B153A-AC8C-41A7-AB66-EDA99053CE7C}"/>
                      </a:ext>
                    </a:extLst>
                  </p:cNvPr>
                  <p:cNvSpPr txBox="1">
                    <a:spLocks noRot="1" noChangeAspect="1" noMove="1" noResize="1" noEditPoints="1" noAdjustHandles="1" noChangeArrowheads="1" noChangeShapeType="1" noTextEdit="1"/>
                  </p:cNvSpPr>
                  <p:nvPr/>
                </p:nvSpPr>
                <p:spPr>
                  <a:xfrm>
                    <a:off x="767865" y="3136087"/>
                    <a:ext cx="2836751" cy="407927"/>
                  </a:xfrm>
                  <a:prstGeom prst="rect">
                    <a:avLst/>
                  </a:prstGeom>
                  <a:blipFill>
                    <a:blip r:embed="rId9"/>
                    <a:stretch>
                      <a:fillRect b="-26190"/>
                    </a:stretch>
                  </a:blipFill>
                </p:spPr>
                <p:txBody>
                  <a:bodyPr/>
                  <a:lstStyle/>
                  <a:p>
                    <a:r>
                      <a:rPr lang="zh-CN" altLang="en-US">
                        <a:noFill/>
                      </a:rPr>
                      <a:t> </a:t>
                    </a:r>
                  </a:p>
                </p:txBody>
              </p:sp>
            </mc:Fallback>
          </mc:AlternateContent>
        </p:grpSp>
        <p:sp>
          <p:nvSpPr>
            <p:cNvPr id="25" name="文本框 24">
              <a:extLst>
                <a:ext uri="{FF2B5EF4-FFF2-40B4-BE49-F238E27FC236}">
                  <a16:creationId xmlns:a16="http://schemas.microsoft.com/office/drawing/2014/main" id="{BFBF37E3-08F9-4F0B-AC13-1776FBA329A2}"/>
                </a:ext>
              </a:extLst>
            </p:cNvPr>
            <p:cNvSpPr txBox="1"/>
            <p:nvPr/>
          </p:nvSpPr>
          <p:spPr>
            <a:xfrm>
              <a:off x="1015267" y="2720639"/>
              <a:ext cx="1568955" cy="615553"/>
            </a:xfrm>
            <a:prstGeom prst="rect">
              <a:avLst/>
            </a:prstGeom>
            <a:solidFill>
              <a:schemeClr val="accent2">
                <a:lumMod val="20000"/>
                <a:lumOff val="80000"/>
                <a:alpha val="50000"/>
              </a:schemeClr>
            </a:solidFill>
          </p:spPr>
          <p:txBody>
            <a:bodyPr wrap="square" rtlCol="0">
              <a:spAutoFit/>
            </a:bodyPr>
            <a:lstStyle/>
            <a:p>
              <a:pPr>
                <a:spcAft>
                  <a:spcPts val="450"/>
                </a:spcAft>
              </a:pPr>
              <a:r>
                <a:rPr lang="zh-CN" altLang="en-US" sz="1200" b="1">
                  <a:solidFill>
                    <a:srgbClr val="002060"/>
                  </a:solidFill>
                  <a:latin typeface="楷体" panose="02010609060101010101" pitchFamily="49" charset="-122"/>
                  <a:ea typeface="楷体" panose="02010609060101010101" pitchFamily="49" charset="-122"/>
                </a:rPr>
                <a:t>思考结论的量词如何引入</a:t>
              </a:r>
            </a:p>
          </p:txBody>
        </p:sp>
        <p:sp>
          <p:nvSpPr>
            <p:cNvPr id="26" name="矩形: 圆角 25">
              <a:extLst>
                <a:ext uri="{FF2B5EF4-FFF2-40B4-BE49-F238E27FC236}">
                  <a16:creationId xmlns:a16="http://schemas.microsoft.com/office/drawing/2014/main" id="{D1E34AD1-2B82-4A04-BD4A-1AED265AB317}"/>
                </a:ext>
              </a:extLst>
            </p:cNvPr>
            <p:cNvSpPr/>
            <p:nvPr/>
          </p:nvSpPr>
          <p:spPr>
            <a:xfrm>
              <a:off x="906724" y="2631079"/>
              <a:ext cx="4657520" cy="1702360"/>
            </a:xfrm>
            <a:prstGeom prst="roundRect">
              <a:avLst>
                <a:gd name="adj" fmla="val 10545"/>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33" name="矩形: 圆角 32">
            <a:extLst>
              <a:ext uri="{FF2B5EF4-FFF2-40B4-BE49-F238E27FC236}">
                <a16:creationId xmlns:a16="http://schemas.microsoft.com/office/drawing/2014/main" id="{6E8BF34D-AE10-452B-A3BD-644155BD1B1A}"/>
              </a:ext>
            </a:extLst>
          </p:cNvPr>
          <p:cNvSpPr/>
          <p:nvPr/>
        </p:nvSpPr>
        <p:spPr>
          <a:xfrm>
            <a:off x="612311" y="3119075"/>
            <a:ext cx="7870255" cy="1254983"/>
          </a:xfrm>
          <a:prstGeom prst="roundRect">
            <a:avLst>
              <a:gd name="adj" fmla="val 850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4" name="箭头: 右 33">
            <a:extLst>
              <a:ext uri="{FF2B5EF4-FFF2-40B4-BE49-F238E27FC236}">
                <a16:creationId xmlns:a16="http://schemas.microsoft.com/office/drawing/2014/main" id="{D09D56D2-5B8E-4DFE-84A5-F1BC596BFAB3}"/>
              </a:ext>
            </a:extLst>
          </p:cNvPr>
          <p:cNvSpPr/>
          <p:nvPr/>
        </p:nvSpPr>
        <p:spPr>
          <a:xfrm>
            <a:off x="4152321" y="2102492"/>
            <a:ext cx="676189" cy="206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箭头: 上 34">
            <a:extLst>
              <a:ext uri="{FF2B5EF4-FFF2-40B4-BE49-F238E27FC236}">
                <a16:creationId xmlns:a16="http://schemas.microsoft.com/office/drawing/2014/main" id="{27EEB3BC-C55A-4880-B420-1E3DDBEAE89D}"/>
              </a:ext>
            </a:extLst>
          </p:cNvPr>
          <p:cNvSpPr/>
          <p:nvPr/>
        </p:nvSpPr>
        <p:spPr>
          <a:xfrm>
            <a:off x="6709681" y="2854207"/>
            <a:ext cx="161173" cy="2529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36" name="组合 35">
            <a:extLst>
              <a:ext uri="{FF2B5EF4-FFF2-40B4-BE49-F238E27FC236}">
                <a16:creationId xmlns:a16="http://schemas.microsoft.com/office/drawing/2014/main" id="{AF328F8D-16EC-4DC0-B84D-98B94C195713}"/>
              </a:ext>
            </a:extLst>
          </p:cNvPr>
          <p:cNvGrpSpPr/>
          <p:nvPr/>
        </p:nvGrpSpPr>
        <p:grpSpPr>
          <a:xfrm>
            <a:off x="4913239" y="2225552"/>
            <a:ext cx="3379662" cy="589905"/>
            <a:chOff x="6722841" y="2778834"/>
            <a:chExt cx="4506216" cy="865282"/>
          </a:xfrm>
        </p:grpSpPr>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AE59B587-597D-4F16-869D-6D133F7FD50C}"/>
                    </a:ext>
                  </a:extLst>
                </p:cNvPr>
                <p:cNvSpPr txBox="1"/>
                <p:nvPr/>
              </p:nvSpPr>
              <p:spPr>
                <a:xfrm>
                  <a:off x="6722841" y="2778834"/>
                  <a:ext cx="4506216" cy="865282"/>
                </a:xfrm>
                <a:prstGeom prst="rect">
                  <a:avLst/>
                </a:prstGeom>
                <a:solidFill>
                  <a:schemeClr val="accent4">
                    <a:lumMod val="20000"/>
                    <a:lumOff val="80000"/>
                  </a:schemeClr>
                </a:solidFill>
              </p:spPr>
              <p:txBody>
                <a:bodyPr wrap="square" rtlCol="0">
                  <a:spAutoFit/>
                </a:bodyPr>
                <a:lstStyle/>
                <a:p>
                  <a:pPr>
                    <a:spcBef>
                      <a:spcPts val="450"/>
                    </a:spcBef>
                    <a:spcAft>
                      <a:spcPts val="450"/>
                    </a:spcAft>
                  </a:pPr>
                  <a:r>
                    <a:rPr lang="zh-CN" altLang="en-US" sz="1200" b="1">
                      <a:solidFill>
                        <a:schemeClr val="accent2">
                          <a:lumMod val="50000"/>
                        </a:schemeClr>
                      </a:solidFill>
                    </a:rPr>
                    <a:t>前提量词被消除，结论量词未引入的推理：</a:t>
                  </a:r>
                  <a:endParaRPr lang="en-US" altLang="zh-CN" sz="1200" b="1">
                    <a:solidFill>
                      <a:schemeClr val="accent2">
                        <a:lumMod val="50000"/>
                      </a:schemeClr>
                    </a:solidFill>
                  </a:endParaRPr>
                </a:p>
                <a:p>
                  <a:pPr algn="ctr">
                    <a:spcBef>
                      <a:spcPts val="450"/>
                    </a:spcBef>
                    <a:spcAft>
                      <a:spcPts val="450"/>
                    </a:spcAft>
                  </a:pPr>
                  <a14:m>
                    <m:oMathPara xmlns:m="http://schemas.openxmlformats.org/officeDocument/2006/math">
                      <m:oMathParaPr>
                        <m:jc m:val="centerGroup"/>
                      </m:oMathParaPr>
                      <m:oMath xmlns:m="http://schemas.openxmlformats.org/officeDocument/2006/math">
                        <m:r>
                          <a:rPr lang="en-US" altLang="zh-CN" sz="1200" b="1" i="1">
                            <a:solidFill>
                              <a:srgbClr val="C00000"/>
                            </a:solidFill>
                            <a:latin typeface="Cambria Math" panose="02040503050406030204" pitchFamily="18" charset="0"/>
                          </a:rPr>
                          <m:t>𝑭</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𝑮</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𝑯</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𝑮</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𝑯</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𝑭</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𝒙</m:t>
                            </m:r>
                          </m:e>
                        </m:d>
                      </m:oMath>
                    </m:oMathPara>
                  </a14:m>
                  <a:endParaRPr lang="zh-CN" altLang="en-US" sz="1200" b="1">
                    <a:solidFill>
                      <a:srgbClr val="C00000"/>
                    </a:solidFill>
                  </a:endParaRPr>
                </a:p>
              </p:txBody>
            </p:sp>
          </mc:Choice>
          <mc:Fallback xmlns="">
            <p:sp>
              <p:nvSpPr>
                <p:cNvPr id="26" name="文本框 25">
                  <a:extLst>
                    <a:ext uri="{FF2B5EF4-FFF2-40B4-BE49-F238E27FC236}">
                      <a16:creationId xmlns:a16="http://schemas.microsoft.com/office/drawing/2014/main" id="{D3392452-0CCE-4555-BF4C-CA4BA61A5F12}"/>
                    </a:ext>
                  </a:extLst>
                </p:cNvPr>
                <p:cNvSpPr txBox="1">
                  <a:spLocks noRot="1" noChangeAspect="1" noMove="1" noResize="1" noEditPoints="1" noAdjustHandles="1" noChangeArrowheads="1" noChangeShapeType="1" noTextEdit="1"/>
                </p:cNvSpPr>
                <p:nvPr/>
              </p:nvSpPr>
              <p:spPr>
                <a:xfrm>
                  <a:off x="6722841" y="2778834"/>
                  <a:ext cx="4506216" cy="865282"/>
                </a:xfrm>
                <a:prstGeom prst="rect">
                  <a:avLst/>
                </a:prstGeom>
                <a:blipFill>
                  <a:blip r:embed="rId10"/>
                  <a:stretch>
                    <a:fillRect l="-181"/>
                  </a:stretch>
                </a:blipFill>
              </p:spPr>
              <p:txBody>
                <a:bodyPr/>
                <a:lstStyle/>
                <a:p>
                  <a:r>
                    <a:rPr lang="zh-CN" altLang="en-US">
                      <a:noFill/>
                    </a:rPr>
                    <a:t> </a:t>
                  </a:r>
                </a:p>
              </p:txBody>
            </p:sp>
          </mc:Fallback>
        </mc:AlternateContent>
        <p:cxnSp>
          <p:nvCxnSpPr>
            <p:cNvPr id="38" name="直接连接符 37">
              <a:extLst>
                <a:ext uri="{FF2B5EF4-FFF2-40B4-BE49-F238E27FC236}">
                  <a16:creationId xmlns:a16="http://schemas.microsoft.com/office/drawing/2014/main" id="{8BADFD1F-6D29-4AF3-BA9B-0EB6049EA34B}"/>
                </a:ext>
              </a:extLst>
            </p:cNvPr>
            <p:cNvCxnSpPr>
              <a:cxnSpLocks/>
            </p:cNvCxnSpPr>
            <p:nvPr/>
          </p:nvCxnSpPr>
          <p:spPr>
            <a:xfrm>
              <a:off x="6888564" y="3511349"/>
              <a:ext cx="413782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AF39301A-D8BE-4EB2-8B92-18BFEE16ACC7}"/>
              </a:ext>
            </a:extLst>
          </p:cNvPr>
          <p:cNvSpPr txBox="1"/>
          <p:nvPr/>
        </p:nvSpPr>
        <p:spPr>
          <a:xfrm>
            <a:off x="4913239" y="1672617"/>
            <a:ext cx="2096870" cy="442762"/>
          </a:xfrm>
          <a:prstGeom prst="rect">
            <a:avLst/>
          </a:prstGeom>
          <a:solidFill>
            <a:schemeClr val="accent2">
              <a:lumMod val="20000"/>
              <a:lumOff val="80000"/>
              <a:alpha val="50000"/>
            </a:schemeClr>
          </a:solidFill>
        </p:spPr>
        <p:txBody>
          <a:bodyPr wrap="square" bIns="27000" rtlCol="0">
            <a:spAutoFit/>
          </a:bodyPr>
          <a:lstStyle/>
          <a:p>
            <a:r>
              <a:rPr lang="zh-CN" altLang="en-US" sz="1200" b="1">
                <a:solidFill>
                  <a:srgbClr val="002060"/>
                </a:solidFill>
                <a:latin typeface="楷体" panose="02010609060101010101" pitchFamily="49" charset="-122"/>
                <a:ea typeface="楷体" panose="02010609060101010101" pitchFamily="49" charset="-122"/>
              </a:rPr>
              <a:t>最后思考如何用命题逻辑推理规则验证下面的推理</a:t>
            </a:r>
          </a:p>
        </p:txBody>
      </p:sp>
      <p:sp>
        <p:nvSpPr>
          <p:cNvPr id="40" name="矩形: 圆角 39">
            <a:extLst>
              <a:ext uri="{FF2B5EF4-FFF2-40B4-BE49-F238E27FC236}">
                <a16:creationId xmlns:a16="http://schemas.microsoft.com/office/drawing/2014/main" id="{484DC533-4D6C-42E2-8B94-11B77F683916}"/>
              </a:ext>
            </a:extLst>
          </p:cNvPr>
          <p:cNvSpPr/>
          <p:nvPr/>
        </p:nvSpPr>
        <p:spPr>
          <a:xfrm>
            <a:off x="4849059" y="1607228"/>
            <a:ext cx="3532610" cy="1229537"/>
          </a:xfrm>
          <a:prstGeom prst="roundRect">
            <a:avLst>
              <a:gd name="adj" fmla="val 926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41" name="组合 40">
            <a:extLst>
              <a:ext uri="{FF2B5EF4-FFF2-40B4-BE49-F238E27FC236}">
                <a16:creationId xmlns:a16="http://schemas.microsoft.com/office/drawing/2014/main" id="{16318A3F-6D97-4FDD-BB83-C5447743A305}"/>
              </a:ext>
            </a:extLst>
          </p:cNvPr>
          <p:cNvGrpSpPr/>
          <p:nvPr/>
        </p:nvGrpSpPr>
        <p:grpSpPr>
          <a:xfrm>
            <a:off x="2474842" y="3188164"/>
            <a:ext cx="2133543" cy="1157776"/>
            <a:chOff x="3816168" y="2400645"/>
            <a:chExt cx="2844724" cy="1829893"/>
          </a:xfrm>
        </p:grpSpPr>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D936FECA-7B4F-498D-9FDB-6DC00534D359}"/>
                    </a:ext>
                  </a:extLst>
                </p:cNvPr>
                <p:cNvSpPr txBox="1"/>
                <p:nvPr/>
              </p:nvSpPr>
              <p:spPr>
                <a:xfrm>
                  <a:off x="3995687" y="2400645"/>
                  <a:ext cx="2330869" cy="486449"/>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oMath>
                    </m:oMathPara>
                  </a14:m>
                  <a:endParaRPr lang="zh-CN" altLang="en-US" sz="1400"/>
                </a:p>
              </p:txBody>
            </p:sp>
          </mc:Choice>
          <mc:Fallback xmlns="">
            <p:sp>
              <p:nvSpPr>
                <p:cNvPr id="31" name="文本框 30">
                  <a:extLst>
                    <a:ext uri="{FF2B5EF4-FFF2-40B4-BE49-F238E27FC236}">
                      <a16:creationId xmlns:a16="http://schemas.microsoft.com/office/drawing/2014/main" id="{30A2ABFC-E2E2-44AE-93FE-9B721522A957}"/>
                    </a:ext>
                  </a:extLst>
                </p:cNvPr>
                <p:cNvSpPr txBox="1">
                  <a:spLocks noRot="1" noChangeAspect="1" noMove="1" noResize="1" noEditPoints="1" noAdjustHandles="1" noChangeArrowheads="1" noChangeShapeType="1" noTextEdit="1"/>
                </p:cNvSpPr>
                <p:nvPr/>
              </p:nvSpPr>
              <p:spPr>
                <a:xfrm>
                  <a:off x="3995687" y="2400645"/>
                  <a:ext cx="2330869" cy="486449"/>
                </a:xfrm>
                <a:prstGeom prst="rect">
                  <a:avLst/>
                </a:prstGeom>
                <a:blipFill>
                  <a:blip r:embed="rId11"/>
                  <a:stretch>
                    <a:fillRect b="-5882"/>
                  </a:stretch>
                </a:blipFill>
              </p:spPr>
              <p:txBody>
                <a:bodyPr/>
                <a:lstStyle/>
                <a:p>
                  <a:r>
                    <a:rPr lang="zh-CN" altLang="en-US">
                      <a:noFill/>
                    </a:rPr>
                    <a:t> </a:t>
                  </a:r>
                </a:p>
              </p:txBody>
            </p:sp>
          </mc:Fallback>
        </mc:AlternateContent>
        <p:sp>
          <p:nvSpPr>
            <p:cNvPr id="43" name="箭头: 上 42">
              <a:extLst>
                <a:ext uri="{FF2B5EF4-FFF2-40B4-BE49-F238E27FC236}">
                  <a16:creationId xmlns:a16="http://schemas.microsoft.com/office/drawing/2014/main" id="{4CFFD6C1-C4E5-4E03-8BDE-EF6251DA2B3C}"/>
                </a:ext>
              </a:extLst>
            </p:cNvPr>
            <p:cNvSpPr/>
            <p:nvPr/>
          </p:nvSpPr>
          <p:spPr>
            <a:xfrm rot="10800000">
              <a:off x="5124942" y="2875505"/>
              <a:ext cx="72362" cy="9172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44" name="组合 43">
              <a:extLst>
                <a:ext uri="{FF2B5EF4-FFF2-40B4-BE49-F238E27FC236}">
                  <a16:creationId xmlns:a16="http://schemas.microsoft.com/office/drawing/2014/main" id="{A50A4B3F-6A2C-4371-A84E-D5B0495EA792}"/>
                </a:ext>
              </a:extLst>
            </p:cNvPr>
            <p:cNvGrpSpPr/>
            <p:nvPr/>
          </p:nvGrpSpPr>
          <p:grpSpPr>
            <a:xfrm>
              <a:off x="4108339" y="3792735"/>
              <a:ext cx="2105092" cy="437803"/>
              <a:chOff x="4134296" y="3536298"/>
              <a:chExt cx="2105092" cy="437803"/>
            </a:xfrm>
          </p:grpSpPr>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47473BA2-6798-4886-B3D3-0420B22B8D05}"/>
                      </a:ext>
                    </a:extLst>
                  </p:cNvPr>
                  <p:cNvSpPr txBox="1"/>
                  <p:nvPr/>
                </p:nvSpPr>
                <p:spPr>
                  <a:xfrm>
                    <a:off x="4134296" y="3536298"/>
                    <a:ext cx="2105092" cy="437803"/>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1200" b="1" i="1">
                              <a:solidFill>
                                <a:srgbClr val="C00000"/>
                              </a:solidFill>
                              <a:latin typeface="Cambria Math" panose="02040503050406030204" pitchFamily="18" charset="0"/>
                            </a:rPr>
                            <m:t>𝑭</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𝒙</m:t>
                              </m:r>
                            </m:e>
                          </m:d>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𝑮</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𝒙</m:t>
                              </m:r>
                            </m:e>
                          </m:d>
                        </m:oMath>
                      </m:oMathPara>
                    </a14:m>
                    <a:endParaRPr lang="zh-CN" altLang="en-US" sz="1200" b="1">
                      <a:solidFill>
                        <a:srgbClr val="C00000"/>
                      </a:solidFill>
                    </a:endParaRPr>
                  </a:p>
                </p:txBody>
              </p:sp>
            </mc:Choice>
            <mc:Fallback xmlns="">
              <p:sp>
                <p:nvSpPr>
                  <p:cNvPr id="35" name="文本框 34">
                    <a:extLst>
                      <a:ext uri="{FF2B5EF4-FFF2-40B4-BE49-F238E27FC236}">
                        <a16:creationId xmlns:a16="http://schemas.microsoft.com/office/drawing/2014/main" id="{81BD417F-06F6-49E7-9134-65CF780CAF8D}"/>
                      </a:ext>
                    </a:extLst>
                  </p:cNvPr>
                  <p:cNvSpPr txBox="1">
                    <a:spLocks noRot="1" noChangeAspect="1" noMove="1" noResize="1" noEditPoints="1" noAdjustHandles="1" noChangeArrowheads="1" noChangeShapeType="1" noTextEdit="1"/>
                  </p:cNvSpPr>
                  <p:nvPr/>
                </p:nvSpPr>
                <p:spPr>
                  <a:xfrm>
                    <a:off x="4134296" y="3536298"/>
                    <a:ext cx="2105092" cy="437803"/>
                  </a:xfrm>
                  <a:prstGeom prst="rect">
                    <a:avLst/>
                  </a:prstGeom>
                  <a:blipFill>
                    <a:blip r:embed="rId12"/>
                    <a:stretch>
                      <a:fillRect/>
                    </a:stretch>
                  </a:blipFill>
                </p:spPr>
                <p:txBody>
                  <a:bodyPr/>
                  <a:lstStyle/>
                  <a:p>
                    <a:r>
                      <a:rPr lang="zh-CN" altLang="en-US">
                        <a:noFill/>
                      </a:rPr>
                      <a:t> </a:t>
                    </a:r>
                  </a:p>
                </p:txBody>
              </p:sp>
            </mc:Fallback>
          </mc:AlternateContent>
          <p:cxnSp>
            <p:nvCxnSpPr>
              <p:cNvPr id="47" name="直接连接符 46">
                <a:extLst>
                  <a:ext uri="{FF2B5EF4-FFF2-40B4-BE49-F238E27FC236}">
                    <a16:creationId xmlns:a16="http://schemas.microsoft.com/office/drawing/2014/main" id="{80D1F228-F25E-4053-B4E0-6C938E04943E}"/>
                  </a:ext>
                </a:extLst>
              </p:cNvPr>
              <p:cNvCxnSpPr>
                <a:cxnSpLocks/>
              </p:cNvCxnSpPr>
              <p:nvPr/>
            </p:nvCxnSpPr>
            <p:spPr>
              <a:xfrm>
                <a:off x="4285598" y="3934141"/>
                <a:ext cx="179316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A47557BB-5D38-4917-923D-DB0310F9E610}"/>
                    </a:ext>
                  </a:extLst>
                </p:cNvPr>
                <p:cNvSpPr txBox="1"/>
                <p:nvPr/>
              </p:nvSpPr>
              <p:spPr>
                <a:xfrm>
                  <a:off x="3816168" y="3128842"/>
                  <a:ext cx="2844724" cy="407927"/>
                </a:xfrm>
                <a:prstGeom prst="rect">
                  <a:avLst/>
                </a:prstGeom>
                <a:solidFill>
                  <a:schemeClr val="accent4">
                    <a:lumMod val="20000"/>
                    <a:lumOff val="80000"/>
                  </a:schemeClr>
                </a:solidFill>
              </p:spPr>
              <p:txBody>
                <a:bodyPr wrap="square" bIns="27000" rtlCol="0">
                  <a:spAutoFit/>
                </a:bodyPr>
                <a:lstStyle/>
                <a:p>
                  <a:r>
                    <a:rPr lang="zh-CN" altLang="en-US" sz="1200" b="1">
                      <a:solidFill>
                        <a:srgbClr val="002060"/>
                      </a:solidFill>
                    </a:rPr>
                    <a:t>用</a:t>
                  </a:r>
                  <a:r>
                    <a:rPr lang="zh-CN" altLang="en-US" sz="1200" b="1" u="sng">
                      <a:solidFill>
                        <a:srgbClr val="002060"/>
                      </a:solidFill>
                    </a:rPr>
                    <a:t> </a:t>
                  </a:r>
                  <a:r>
                    <a:rPr lang="zh-CN" altLang="en-US" sz="1200" b="1" u="sng">
                      <a:solidFill>
                        <a:srgbClr val="C00000"/>
                      </a:solidFill>
                    </a:rPr>
                    <a:t>全称量词消除 </a:t>
                  </a:r>
                  <a:r>
                    <a:rPr lang="zh-CN" altLang="en-US" sz="1200" b="1">
                      <a:solidFill>
                        <a:srgbClr val="002060"/>
                      </a:solidFill>
                    </a:rPr>
                    <a:t>规则消除</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endParaRPr lang="zh-CN" altLang="en-US" sz="1200" b="1">
                    <a:solidFill>
                      <a:srgbClr val="002060"/>
                    </a:solidFill>
                  </a:endParaRPr>
                </a:p>
              </p:txBody>
            </p:sp>
          </mc:Choice>
          <mc:Fallback xmlns="">
            <p:sp>
              <p:nvSpPr>
                <p:cNvPr id="45" name="文本框 44">
                  <a:extLst>
                    <a:ext uri="{FF2B5EF4-FFF2-40B4-BE49-F238E27FC236}">
                      <a16:creationId xmlns:a16="http://schemas.microsoft.com/office/drawing/2014/main" id="{A47557BB-5D38-4917-923D-DB0310F9E610}"/>
                    </a:ext>
                  </a:extLst>
                </p:cNvPr>
                <p:cNvSpPr txBox="1">
                  <a:spLocks noRot="1" noChangeAspect="1" noMove="1" noResize="1" noEditPoints="1" noAdjustHandles="1" noChangeArrowheads="1" noChangeShapeType="1" noTextEdit="1"/>
                </p:cNvSpPr>
                <p:nvPr/>
              </p:nvSpPr>
              <p:spPr>
                <a:xfrm>
                  <a:off x="3816168" y="3128842"/>
                  <a:ext cx="2844724" cy="407927"/>
                </a:xfrm>
                <a:prstGeom prst="rect">
                  <a:avLst/>
                </a:prstGeom>
                <a:blipFill>
                  <a:blip r:embed="rId13"/>
                  <a:stretch>
                    <a:fillRect l="-286" t="-2381" b="-26190"/>
                  </a:stretch>
                </a:blipFill>
              </p:spPr>
              <p:txBody>
                <a:bodyPr/>
                <a:lstStyle/>
                <a:p>
                  <a:r>
                    <a:rPr lang="zh-CN" altLang="en-US">
                      <a:noFill/>
                    </a:rPr>
                    <a:t> </a:t>
                  </a:r>
                </a:p>
              </p:txBody>
            </p:sp>
          </mc:Fallback>
        </mc:AlternateContent>
      </p:grpSp>
      <p:sp>
        <p:nvSpPr>
          <p:cNvPr id="48" name="文本框 47">
            <a:extLst>
              <a:ext uri="{FF2B5EF4-FFF2-40B4-BE49-F238E27FC236}">
                <a16:creationId xmlns:a16="http://schemas.microsoft.com/office/drawing/2014/main" id="{E7BF40A8-277C-406D-86CB-B9C92DFB2BB9}"/>
              </a:ext>
            </a:extLst>
          </p:cNvPr>
          <p:cNvSpPr txBox="1"/>
          <p:nvPr/>
        </p:nvSpPr>
        <p:spPr>
          <a:xfrm>
            <a:off x="7074289" y="1678600"/>
            <a:ext cx="1219557" cy="461665"/>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这里应该再用</a:t>
            </a:r>
            <a:r>
              <a:rPr lang="zh-CN" altLang="en-US" sz="1200" b="1" u="sng">
                <a:solidFill>
                  <a:schemeClr val="accent2">
                    <a:lumMod val="50000"/>
                  </a:schemeClr>
                </a:solidFill>
              </a:rPr>
              <a:t>      </a:t>
            </a:r>
            <a:r>
              <a:rPr lang="zh-CN" altLang="en-US" sz="1200" b="1">
                <a:solidFill>
                  <a:schemeClr val="accent2">
                    <a:lumMod val="50000"/>
                  </a:schemeClr>
                </a:solidFill>
              </a:rPr>
              <a:t>什么方法构造？</a:t>
            </a:r>
          </a:p>
        </p:txBody>
      </p:sp>
    </p:spTree>
    <p:extLst>
      <p:ext uri="{BB962C8B-B14F-4D97-AF65-F5344CB8AC3E}">
        <p14:creationId xmlns:p14="http://schemas.microsoft.com/office/powerpoint/2010/main" val="332208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3" grpId="0" animBg="1"/>
      <p:bldP spid="34" grpId="0" animBg="1"/>
      <p:bldP spid="35" grpId="0" animBg="1"/>
      <p:bldP spid="39" grpId="0" animBg="1"/>
      <p:bldP spid="40" grpId="0" animBg="1"/>
      <p:bldP spid="4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内定理的证明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内定理证明练习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47</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D1152919-0AE4-466F-9EE7-AC1B0F3DF5BA}"/>
                  </a:ext>
                </a:extLst>
              </p:cNvPr>
              <p:cNvGraphicFramePr>
                <a:graphicFrameLocks noGrp="1"/>
              </p:cNvGraphicFramePr>
              <p:nvPr>
                <p:extLst>
                  <p:ext uri="{D42A27DB-BD31-4B8C-83A1-F6EECF244321}">
                    <p14:modId xmlns:p14="http://schemas.microsoft.com/office/powerpoint/2010/main" val="58810541"/>
                  </p:ext>
                </p:extLst>
              </p:nvPr>
            </p:nvGraphicFramePr>
            <p:xfrm>
              <a:off x="781802" y="1399528"/>
              <a:ext cx="7189380" cy="2791944"/>
            </p:xfrm>
            <a:graphic>
              <a:graphicData uri="http://schemas.openxmlformats.org/drawingml/2006/table">
                <a:tbl>
                  <a:tblPr bandRow="1">
                    <a:tableStyleId>{68D230F3-CF80-4859-8CE7-A43EE81993B5}</a:tableStyleId>
                  </a:tblPr>
                  <a:tblGrid>
                    <a:gridCol w="391014">
                      <a:extLst>
                        <a:ext uri="{9D8B030D-6E8A-4147-A177-3AD203B41FA5}">
                          <a16:colId xmlns:a16="http://schemas.microsoft.com/office/drawing/2014/main" val="918762525"/>
                        </a:ext>
                      </a:extLst>
                    </a:gridCol>
                    <a:gridCol w="3140766">
                      <a:extLst>
                        <a:ext uri="{9D8B030D-6E8A-4147-A177-3AD203B41FA5}">
                          <a16:colId xmlns:a16="http://schemas.microsoft.com/office/drawing/2014/main" val="2719862703"/>
                        </a:ext>
                      </a:extLst>
                    </a:gridCol>
                    <a:gridCol w="308113">
                      <a:extLst>
                        <a:ext uri="{9D8B030D-6E8A-4147-A177-3AD203B41FA5}">
                          <a16:colId xmlns:a16="http://schemas.microsoft.com/office/drawing/2014/main" val="1879101947"/>
                        </a:ext>
                      </a:extLst>
                    </a:gridCol>
                    <a:gridCol w="1545534">
                      <a:extLst>
                        <a:ext uri="{9D8B030D-6E8A-4147-A177-3AD203B41FA5}">
                          <a16:colId xmlns:a16="http://schemas.microsoft.com/office/drawing/2014/main" val="2422001383"/>
                        </a:ext>
                      </a:extLst>
                    </a:gridCol>
                    <a:gridCol w="1803953">
                      <a:extLst>
                        <a:ext uri="{9D8B030D-6E8A-4147-A177-3AD203B41FA5}">
                          <a16:colId xmlns:a16="http://schemas.microsoft.com/office/drawing/2014/main" val="335760230"/>
                        </a:ext>
                      </a:extLst>
                    </a:gridCol>
                  </a:tblGrid>
                  <a:tr h="310216">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𝑯</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10216">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𝑯</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310216">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𝑯</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𝑯</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10216">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𝑯</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𝑮</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假言推理</a:t>
                          </a:r>
                        </a:p>
                      </a:txBody>
                      <a:tcPr anchor="ctr"/>
                    </a:tc>
                    <a:extLst>
                      <a:ext uri="{0D108BD9-81ED-4DB2-BD59-A6C34878D82A}">
                        <a16:rowId xmlns:a16="http://schemas.microsoft.com/office/drawing/2014/main" val="2874351106"/>
                      </a:ext>
                    </a:extLst>
                  </a:tr>
                  <a:tr h="310216">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𝑯</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651613783"/>
                      </a:ext>
                    </a:extLst>
                  </a:tr>
                  <a:tr h="310216">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𝑯</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2448351673"/>
                      </a:ext>
                    </a:extLst>
                  </a:tr>
                  <a:tr h="310216">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𝑯</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 ,(6) </a:t>
                          </a:r>
                          <a:r>
                            <a:rPr lang="zh-CN" altLang="en-US" sz="1200" b="1">
                              <a:solidFill>
                                <a:schemeClr val="accent2">
                                  <a:lumMod val="50000"/>
                                </a:schemeClr>
                              </a:solidFill>
                            </a:rPr>
                            <a:t>假言易位</a:t>
                          </a:r>
                        </a:p>
                      </a:txBody>
                      <a:tcPr anchor="ctr"/>
                    </a:tc>
                    <a:extLst>
                      <a:ext uri="{0D108BD9-81ED-4DB2-BD59-A6C34878D82A}">
                        <a16:rowId xmlns:a16="http://schemas.microsoft.com/office/drawing/2014/main" val="3565973539"/>
                      </a:ext>
                    </a:extLst>
                  </a:tr>
                  <a:tr h="310216">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蕴涵引入</a:t>
                          </a:r>
                        </a:p>
                      </a:txBody>
                      <a:tcPr anchor="ctr"/>
                    </a:tc>
                    <a:extLst>
                      <a:ext uri="{0D108BD9-81ED-4DB2-BD59-A6C34878D82A}">
                        <a16:rowId xmlns:a16="http://schemas.microsoft.com/office/drawing/2014/main" val="2403425964"/>
                      </a:ext>
                    </a:extLst>
                  </a:tr>
                  <a:tr h="310216">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e>
                                </m:d>
                              </m:oMath>
                            </m:oMathPara>
                          </a14:m>
                          <a:endParaRPr lang="zh-CN" altLang="en-US" sz="1200" b="1">
                            <a:solidFill>
                              <a:schemeClr val="accent2">
                                <a:lumMod val="50000"/>
                              </a:schemeClr>
                            </a:solidFill>
                          </a:endParaRPr>
                        </a:p>
                      </a:txBody>
                      <a:tcPr anchor="ctr"/>
                    </a:tc>
                    <a:tc>
                      <a:txBody>
                        <a:bodyPr/>
                        <a:lstStyle/>
                        <a:p>
                          <a:pPr algn="l"/>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𝑯</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(8)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492411137"/>
                      </a:ext>
                    </a:extLst>
                  </a:tr>
                </a:tbl>
              </a:graphicData>
            </a:graphic>
          </p:graphicFrame>
        </mc:Choice>
        <mc:Fallback xmlns="">
          <p:graphicFrame>
            <p:nvGraphicFramePr>
              <p:cNvPr id="9" name="表格 8">
                <a:extLst>
                  <a:ext uri="{FF2B5EF4-FFF2-40B4-BE49-F238E27FC236}">
                    <a16:creationId xmlns:a16="http://schemas.microsoft.com/office/drawing/2014/main" id="{D1152919-0AE4-466F-9EE7-AC1B0F3DF5BA}"/>
                  </a:ext>
                </a:extLst>
              </p:cNvPr>
              <p:cNvGraphicFramePr>
                <a:graphicFrameLocks noGrp="1"/>
              </p:cNvGraphicFramePr>
              <p:nvPr>
                <p:extLst>
                  <p:ext uri="{D42A27DB-BD31-4B8C-83A1-F6EECF244321}">
                    <p14:modId xmlns:p14="http://schemas.microsoft.com/office/powerpoint/2010/main" val="58810541"/>
                  </p:ext>
                </p:extLst>
              </p:nvPr>
            </p:nvGraphicFramePr>
            <p:xfrm>
              <a:off x="781802" y="1399528"/>
              <a:ext cx="7189380" cy="2791944"/>
            </p:xfrm>
            <a:graphic>
              <a:graphicData uri="http://schemas.openxmlformats.org/drawingml/2006/table">
                <a:tbl>
                  <a:tblPr bandRow="1">
                    <a:tableStyleId>{68D230F3-CF80-4859-8CE7-A43EE81993B5}</a:tableStyleId>
                  </a:tblPr>
                  <a:tblGrid>
                    <a:gridCol w="391014">
                      <a:extLst>
                        <a:ext uri="{9D8B030D-6E8A-4147-A177-3AD203B41FA5}">
                          <a16:colId xmlns:a16="http://schemas.microsoft.com/office/drawing/2014/main" val="918762525"/>
                        </a:ext>
                      </a:extLst>
                    </a:gridCol>
                    <a:gridCol w="3140766">
                      <a:extLst>
                        <a:ext uri="{9D8B030D-6E8A-4147-A177-3AD203B41FA5}">
                          <a16:colId xmlns:a16="http://schemas.microsoft.com/office/drawing/2014/main" val="2719862703"/>
                        </a:ext>
                      </a:extLst>
                    </a:gridCol>
                    <a:gridCol w="308113">
                      <a:extLst>
                        <a:ext uri="{9D8B030D-6E8A-4147-A177-3AD203B41FA5}">
                          <a16:colId xmlns:a16="http://schemas.microsoft.com/office/drawing/2014/main" val="1879101947"/>
                        </a:ext>
                      </a:extLst>
                    </a:gridCol>
                    <a:gridCol w="1545534">
                      <a:extLst>
                        <a:ext uri="{9D8B030D-6E8A-4147-A177-3AD203B41FA5}">
                          <a16:colId xmlns:a16="http://schemas.microsoft.com/office/drawing/2014/main" val="2422001383"/>
                        </a:ext>
                      </a:extLst>
                    </a:gridCol>
                    <a:gridCol w="1803953">
                      <a:extLst>
                        <a:ext uri="{9D8B030D-6E8A-4147-A177-3AD203B41FA5}">
                          <a16:colId xmlns:a16="http://schemas.microsoft.com/office/drawing/2014/main" val="335760230"/>
                        </a:ext>
                      </a:extLst>
                    </a:gridCol>
                  </a:tblGrid>
                  <a:tr h="310216">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2"/>
                          <a:stretch>
                            <a:fillRect l="-12403" t="-1961" r="-116473" b="-809804"/>
                          </a:stretch>
                        </a:blipFill>
                      </a:tcPr>
                    </a:tc>
                    <a:tc>
                      <a:txBody>
                        <a:bodyPr/>
                        <a:lstStyle/>
                        <a:p>
                          <a:endParaRPr lang="zh-CN"/>
                        </a:p>
                      </a:txBody>
                      <a:tcPr anchor="ctr">
                        <a:blipFill>
                          <a:blip r:embed="rId2"/>
                          <a:stretch>
                            <a:fillRect l="-1160000" t="-1961" r="-1102000" b="-809804"/>
                          </a:stretch>
                        </a:blipFill>
                      </a:tcPr>
                    </a:tc>
                    <a:tc>
                      <a:txBody>
                        <a:bodyPr/>
                        <a:lstStyle/>
                        <a:p>
                          <a:endParaRPr lang="zh-CN"/>
                        </a:p>
                      </a:txBody>
                      <a:tcPr anchor="ctr">
                        <a:blipFill>
                          <a:blip r:embed="rId2"/>
                          <a:stretch>
                            <a:fillRect l="-248031" t="-1961" r="-116929" b="-80980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966185349"/>
                      </a:ext>
                    </a:extLst>
                  </a:tr>
                  <a:tr h="310216">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2"/>
                          <a:stretch>
                            <a:fillRect l="-12403" t="-101961" r="-116473" b="-709804"/>
                          </a:stretch>
                        </a:blipFill>
                      </a:tcPr>
                    </a:tc>
                    <a:tc>
                      <a:txBody>
                        <a:bodyPr/>
                        <a:lstStyle/>
                        <a:p>
                          <a:endParaRPr lang="zh-CN"/>
                        </a:p>
                      </a:txBody>
                      <a:tcPr anchor="ctr">
                        <a:blipFill>
                          <a:blip r:embed="rId2"/>
                          <a:stretch>
                            <a:fillRect l="-1160000" t="-101961" r="-1102000" b="-709804"/>
                          </a:stretch>
                        </a:blipFill>
                      </a:tcPr>
                    </a:tc>
                    <a:tc>
                      <a:txBody>
                        <a:bodyPr/>
                        <a:lstStyle/>
                        <a:p>
                          <a:endParaRPr lang="zh-CN"/>
                        </a:p>
                      </a:txBody>
                      <a:tcPr anchor="ctr">
                        <a:blipFill>
                          <a:blip r:embed="rId2"/>
                          <a:stretch>
                            <a:fillRect l="-248031" t="-101961" r="-116929" b="-709804"/>
                          </a:stretch>
                        </a:blipFill>
                      </a:tcPr>
                    </a:tc>
                    <a:tc>
                      <a:txBody>
                        <a:bodyPr/>
                        <a:lstStyle/>
                        <a:p>
                          <a:r>
                            <a:rPr lang="en-US" altLang="zh-CN" sz="1200" b="1">
                              <a:solidFill>
                                <a:schemeClr val="accent2">
                                  <a:lumMod val="50000"/>
                                </a:schemeClr>
                              </a:solidFill>
                            </a:rPr>
                            <a:t>// (1)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4029824592"/>
                      </a:ext>
                    </a:extLst>
                  </a:tr>
                  <a:tr h="310216">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2"/>
                          <a:stretch>
                            <a:fillRect l="-12403" t="-201961" r="-116473" b="-609804"/>
                          </a:stretch>
                        </a:blipFill>
                      </a:tcPr>
                    </a:tc>
                    <a:tc>
                      <a:txBody>
                        <a:bodyPr/>
                        <a:lstStyle/>
                        <a:p>
                          <a:endParaRPr lang="zh-CN"/>
                        </a:p>
                      </a:txBody>
                      <a:tcPr anchor="ctr">
                        <a:blipFill>
                          <a:blip r:embed="rId2"/>
                          <a:stretch>
                            <a:fillRect l="-1160000" t="-201961" r="-1102000" b="-609804"/>
                          </a:stretch>
                        </a:blipFill>
                      </a:tcPr>
                    </a:tc>
                    <a:tc>
                      <a:txBody>
                        <a:bodyPr/>
                        <a:lstStyle/>
                        <a:p>
                          <a:endParaRPr lang="zh-CN"/>
                        </a:p>
                      </a:txBody>
                      <a:tcPr anchor="ctr">
                        <a:blipFill>
                          <a:blip r:embed="rId2"/>
                          <a:stretch>
                            <a:fillRect l="-248031" t="-201961" r="-116929" b="-60980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1051446229"/>
                      </a:ext>
                    </a:extLst>
                  </a:tr>
                  <a:tr h="310216">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2"/>
                          <a:stretch>
                            <a:fillRect l="-12403" t="-301961" r="-116473" b="-509804"/>
                          </a:stretch>
                        </a:blipFill>
                      </a:tcPr>
                    </a:tc>
                    <a:tc>
                      <a:txBody>
                        <a:bodyPr/>
                        <a:lstStyle/>
                        <a:p>
                          <a:endParaRPr lang="zh-CN"/>
                        </a:p>
                      </a:txBody>
                      <a:tcPr anchor="ctr">
                        <a:blipFill>
                          <a:blip r:embed="rId2"/>
                          <a:stretch>
                            <a:fillRect l="-1160000" t="-301961" r="-1102000" b="-509804"/>
                          </a:stretch>
                        </a:blipFill>
                      </a:tcPr>
                    </a:tc>
                    <a:tc>
                      <a:txBody>
                        <a:bodyPr/>
                        <a:lstStyle/>
                        <a:p>
                          <a:endParaRPr lang="zh-CN"/>
                        </a:p>
                      </a:txBody>
                      <a:tcPr anchor="ctr">
                        <a:blipFill>
                          <a:blip r:embed="rId2"/>
                          <a:stretch>
                            <a:fillRect l="-248031" t="-301961" r="-116929" b="-509804"/>
                          </a:stretch>
                        </a:blipFill>
                      </a:tcPr>
                    </a:tc>
                    <a:tc>
                      <a:txBody>
                        <a:bodyPr/>
                        <a:lstStyle/>
                        <a:p>
                          <a:r>
                            <a:rPr lang="en-US" altLang="zh-CN" sz="1200" b="1">
                              <a:solidFill>
                                <a:schemeClr val="accent2">
                                  <a:lumMod val="50000"/>
                                </a:schemeClr>
                              </a:solidFill>
                            </a:rPr>
                            <a:t>// (2),(3) </a:t>
                          </a:r>
                          <a:r>
                            <a:rPr lang="zh-CN" altLang="en-US" sz="1200" b="1">
                              <a:solidFill>
                                <a:schemeClr val="accent2">
                                  <a:lumMod val="50000"/>
                                </a:schemeClr>
                              </a:solidFill>
                            </a:rPr>
                            <a:t>假言推理</a:t>
                          </a:r>
                        </a:p>
                      </a:txBody>
                      <a:tcPr anchor="ctr"/>
                    </a:tc>
                    <a:extLst>
                      <a:ext uri="{0D108BD9-81ED-4DB2-BD59-A6C34878D82A}">
                        <a16:rowId xmlns:a16="http://schemas.microsoft.com/office/drawing/2014/main" val="2874351106"/>
                      </a:ext>
                    </a:extLst>
                  </a:tr>
                  <a:tr h="310216">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2"/>
                          <a:stretch>
                            <a:fillRect l="-12403" t="-401961" r="-116473" b="-409804"/>
                          </a:stretch>
                        </a:blipFill>
                      </a:tcPr>
                    </a:tc>
                    <a:tc>
                      <a:txBody>
                        <a:bodyPr/>
                        <a:lstStyle/>
                        <a:p>
                          <a:endParaRPr lang="zh-CN"/>
                        </a:p>
                      </a:txBody>
                      <a:tcPr anchor="ctr">
                        <a:blipFill>
                          <a:blip r:embed="rId2"/>
                          <a:stretch>
                            <a:fillRect l="-1160000" t="-401961" r="-1102000" b="-409804"/>
                          </a:stretch>
                        </a:blipFill>
                      </a:tcPr>
                    </a:tc>
                    <a:tc>
                      <a:txBody>
                        <a:bodyPr/>
                        <a:lstStyle/>
                        <a:p>
                          <a:endParaRPr lang="zh-CN"/>
                        </a:p>
                      </a:txBody>
                      <a:tcPr anchor="ctr">
                        <a:blipFill>
                          <a:blip r:embed="rId2"/>
                          <a:stretch>
                            <a:fillRect l="-248031" t="-401961" r="-116929" b="-409804"/>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前提引入</a:t>
                          </a:r>
                        </a:p>
                      </a:txBody>
                      <a:tcPr anchor="ctr"/>
                    </a:tc>
                    <a:extLst>
                      <a:ext uri="{0D108BD9-81ED-4DB2-BD59-A6C34878D82A}">
                        <a16:rowId xmlns:a16="http://schemas.microsoft.com/office/drawing/2014/main" val="651613783"/>
                      </a:ext>
                    </a:extLst>
                  </a:tr>
                  <a:tr h="310216">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2"/>
                          <a:stretch>
                            <a:fillRect l="-12403" t="-501961" r="-116473" b="-309804"/>
                          </a:stretch>
                        </a:blipFill>
                      </a:tcPr>
                    </a:tc>
                    <a:tc>
                      <a:txBody>
                        <a:bodyPr/>
                        <a:lstStyle/>
                        <a:p>
                          <a:endParaRPr lang="zh-CN"/>
                        </a:p>
                      </a:txBody>
                      <a:tcPr anchor="ctr">
                        <a:blipFill>
                          <a:blip r:embed="rId2"/>
                          <a:stretch>
                            <a:fillRect l="-1160000" t="-501961" r="-1102000" b="-309804"/>
                          </a:stretch>
                        </a:blipFill>
                      </a:tcPr>
                    </a:tc>
                    <a:tc>
                      <a:txBody>
                        <a:bodyPr/>
                        <a:lstStyle/>
                        <a:p>
                          <a:endParaRPr lang="zh-CN"/>
                        </a:p>
                      </a:txBody>
                      <a:tcPr anchor="ctr">
                        <a:blipFill>
                          <a:blip r:embed="rId2"/>
                          <a:stretch>
                            <a:fillRect l="-248031" t="-501961" r="-116929" b="-309804"/>
                          </a:stretch>
                        </a:blipFill>
                      </a:tcPr>
                    </a:tc>
                    <a:tc>
                      <a:txBody>
                        <a:bodyPr/>
                        <a:lstStyle/>
                        <a:p>
                          <a:r>
                            <a:rPr lang="en-US" altLang="zh-CN" sz="1200" b="1">
                              <a:solidFill>
                                <a:schemeClr val="accent2">
                                  <a:lumMod val="50000"/>
                                </a:schemeClr>
                              </a:solidFill>
                            </a:rPr>
                            <a:t>// (5) </a:t>
                          </a:r>
                          <a:r>
                            <a:rPr lang="zh-CN" altLang="en-US" sz="1200" b="1">
                              <a:solidFill>
                                <a:schemeClr val="accent2">
                                  <a:lumMod val="50000"/>
                                </a:schemeClr>
                              </a:solidFill>
                            </a:rPr>
                            <a:t>全称量词消除</a:t>
                          </a:r>
                        </a:p>
                      </a:txBody>
                      <a:tcPr anchor="ctr"/>
                    </a:tc>
                    <a:extLst>
                      <a:ext uri="{0D108BD9-81ED-4DB2-BD59-A6C34878D82A}">
                        <a16:rowId xmlns:a16="http://schemas.microsoft.com/office/drawing/2014/main" val="2448351673"/>
                      </a:ext>
                    </a:extLst>
                  </a:tr>
                  <a:tr h="310216">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2"/>
                          <a:stretch>
                            <a:fillRect l="-12403" t="-601961" r="-116473" b="-209804"/>
                          </a:stretch>
                        </a:blipFill>
                      </a:tcPr>
                    </a:tc>
                    <a:tc>
                      <a:txBody>
                        <a:bodyPr/>
                        <a:lstStyle/>
                        <a:p>
                          <a:endParaRPr lang="zh-CN"/>
                        </a:p>
                      </a:txBody>
                      <a:tcPr anchor="ctr">
                        <a:blipFill>
                          <a:blip r:embed="rId2"/>
                          <a:stretch>
                            <a:fillRect l="-1160000" t="-601961" r="-1102000" b="-209804"/>
                          </a:stretch>
                        </a:blipFill>
                      </a:tcPr>
                    </a:tc>
                    <a:tc>
                      <a:txBody>
                        <a:bodyPr/>
                        <a:lstStyle/>
                        <a:p>
                          <a:endParaRPr lang="zh-CN"/>
                        </a:p>
                      </a:txBody>
                      <a:tcPr anchor="ctr">
                        <a:blipFill>
                          <a:blip r:embed="rId2"/>
                          <a:stretch>
                            <a:fillRect l="-248031" t="-601961" r="-116929" b="-209804"/>
                          </a:stretch>
                        </a:blipFill>
                      </a:tcPr>
                    </a:tc>
                    <a:tc>
                      <a:txBody>
                        <a:bodyPr/>
                        <a:lstStyle/>
                        <a:p>
                          <a:r>
                            <a:rPr lang="en-US" altLang="zh-CN" sz="1200" b="1">
                              <a:solidFill>
                                <a:schemeClr val="accent2">
                                  <a:lumMod val="50000"/>
                                </a:schemeClr>
                              </a:solidFill>
                            </a:rPr>
                            <a:t>// (4) ,(6) </a:t>
                          </a:r>
                          <a:r>
                            <a:rPr lang="zh-CN" altLang="en-US" sz="1200" b="1">
                              <a:solidFill>
                                <a:schemeClr val="accent2">
                                  <a:lumMod val="50000"/>
                                </a:schemeClr>
                              </a:solidFill>
                            </a:rPr>
                            <a:t>假言易位</a:t>
                          </a:r>
                        </a:p>
                      </a:txBody>
                      <a:tcPr anchor="ctr"/>
                    </a:tc>
                    <a:extLst>
                      <a:ext uri="{0D108BD9-81ED-4DB2-BD59-A6C34878D82A}">
                        <a16:rowId xmlns:a16="http://schemas.microsoft.com/office/drawing/2014/main" val="3565973539"/>
                      </a:ext>
                    </a:extLst>
                  </a:tr>
                  <a:tr h="310216">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endParaRPr lang="zh-CN"/>
                        </a:p>
                      </a:txBody>
                      <a:tcPr anchor="ctr">
                        <a:blipFill>
                          <a:blip r:embed="rId2"/>
                          <a:stretch>
                            <a:fillRect l="-12403" t="-701961" r="-116473" b="-109804"/>
                          </a:stretch>
                        </a:blipFill>
                      </a:tcPr>
                    </a:tc>
                    <a:tc>
                      <a:txBody>
                        <a:bodyPr/>
                        <a:lstStyle/>
                        <a:p>
                          <a:endParaRPr lang="zh-CN"/>
                        </a:p>
                      </a:txBody>
                      <a:tcPr anchor="ctr">
                        <a:blipFill>
                          <a:blip r:embed="rId2"/>
                          <a:stretch>
                            <a:fillRect l="-1160000" t="-701961" r="-1102000" b="-109804"/>
                          </a:stretch>
                        </a:blipFill>
                      </a:tcPr>
                    </a:tc>
                    <a:tc>
                      <a:txBody>
                        <a:bodyPr/>
                        <a:lstStyle/>
                        <a:p>
                          <a:endParaRPr lang="zh-CN"/>
                        </a:p>
                      </a:txBody>
                      <a:tcPr anchor="ctr">
                        <a:blipFill>
                          <a:blip r:embed="rId2"/>
                          <a:stretch>
                            <a:fillRect l="-248031" t="-701961" r="-116929" b="-109804"/>
                          </a:stretch>
                        </a:blipFill>
                      </a:tcPr>
                    </a:tc>
                    <a:tc>
                      <a:txBody>
                        <a:bodyPr/>
                        <a:lstStyle/>
                        <a:p>
                          <a:r>
                            <a:rPr lang="en-US" altLang="zh-CN" sz="1200" b="1">
                              <a:solidFill>
                                <a:schemeClr val="accent2">
                                  <a:lumMod val="50000"/>
                                </a:schemeClr>
                              </a:solidFill>
                            </a:rPr>
                            <a:t>// (7) </a:t>
                          </a:r>
                          <a:r>
                            <a:rPr lang="zh-CN" altLang="en-US" sz="1200" b="1">
                              <a:solidFill>
                                <a:schemeClr val="accent2">
                                  <a:lumMod val="50000"/>
                                </a:schemeClr>
                              </a:solidFill>
                            </a:rPr>
                            <a:t>蕴涵引入</a:t>
                          </a:r>
                        </a:p>
                      </a:txBody>
                      <a:tcPr anchor="ctr"/>
                    </a:tc>
                    <a:extLst>
                      <a:ext uri="{0D108BD9-81ED-4DB2-BD59-A6C34878D82A}">
                        <a16:rowId xmlns:a16="http://schemas.microsoft.com/office/drawing/2014/main" val="2403425964"/>
                      </a:ext>
                    </a:extLst>
                  </a:tr>
                  <a:tr h="310216">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endParaRPr lang="zh-CN"/>
                        </a:p>
                      </a:txBody>
                      <a:tcPr anchor="ctr">
                        <a:blipFill>
                          <a:blip r:embed="rId2"/>
                          <a:stretch>
                            <a:fillRect l="-12403" t="-801961" r="-116473" b="-9804"/>
                          </a:stretch>
                        </a:blipFill>
                      </a:tcPr>
                    </a:tc>
                    <a:tc>
                      <a:txBody>
                        <a:bodyPr/>
                        <a:lstStyle/>
                        <a:p>
                          <a:endParaRPr lang="zh-CN"/>
                        </a:p>
                      </a:txBody>
                      <a:tcPr anchor="ctr">
                        <a:blipFill>
                          <a:blip r:embed="rId2"/>
                          <a:stretch>
                            <a:fillRect l="-1160000" t="-801961" r="-1102000" b="-9804"/>
                          </a:stretch>
                        </a:blipFill>
                      </a:tcPr>
                    </a:tc>
                    <a:tc>
                      <a:txBody>
                        <a:bodyPr/>
                        <a:lstStyle/>
                        <a:p>
                          <a:endParaRPr lang="zh-CN"/>
                        </a:p>
                      </a:txBody>
                      <a:tcPr anchor="ctr">
                        <a:blipFill>
                          <a:blip r:embed="rId2"/>
                          <a:stretch>
                            <a:fillRect l="-248031" t="-801961" r="-116929" b="-9804"/>
                          </a:stretch>
                        </a:blipFill>
                      </a:tcPr>
                    </a:tc>
                    <a:tc>
                      <a:txBody>
                        <a:bodyPr/>
                        <a:lstStyle/>
                        <a:p>
                          <a:r>
                            <a:rPr lang="en-US" altLang="zh-CN" sz="1200" b="1">
                              <a:solidFill>
                                <a:schemeClr val="accent2">
                                  <a:lumMod val="50000"/>
                                </a:schemeClr>
                              </a:solidFill>
                            </a:rPr>
                            <a:t>// (8) </a:t>
                          </a:r>
                          <a:r>
                            <a:rPr lang="zh-CN" altLang="en-US" sz="1200" b="1">
                              <a:solidFill>
                                <a:schemeClr val="accent2">
                                  <a:lumMod val="50000"/>
                                </a:schemeClr>
                              </a:solidFill>
                            </a:rPr>
                            <a:t>全称量词引入</a:t>
                          </a:r>
                        </a:p>
                      </a:txBody>
                      <a:tcPr anchor="ctr"/>
                    </a:tc>
                    <a:extLst>
                      <a:ext uri="{0D108BD9-81ED-4DB2-BD59-A6C34878D82A}">
                        <a16:rowId xmlns:a16="http://schemas.microsoft.com/office/drawing/2014/main" val="492411137"/>
                      </a:ext>
                    </a:extLst>
                  </a:tr>
                </a:tbl>
              </a:graphicData>
            </a:graphic>
          </p:graphicFrame>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E595AC06-9162-4F02-ACA2-2D5AA5AAB3EE}"/>
                  </a:ext>
                </a:extLst>
              </p:cNvPr>
              <p:cNvSpPr txBox="1"/>
              <p:nvPr/>
            </p:nvSpPr>
            <p:spPr>
              <a:xfrm>
                <a:off x="781803" y="855149"/>
                <a:ext cx="6842316" cy="370294"/>
              </a:xfrm>
              <a:prstGeom prst="rect">
                <a:avLst/>
              </a:prstGeom>
              <a:solidFill>
                <a:schemeClr val="accent5">
                  <a:lumMod val="20000"/>
                  <a:lumOff val="80000"/>
                </a:schemeClr>
              </a:solidFill>
            </p:spPr>
            <p:txBody>
              <a:bodyPr wrap="square" rtlCol="0">
                <a:spAutoFit/>
              </a:bodyPr>
              <a:lstStyle/>
              <a:p>
                <a:r>
                  <a:rPr lang="zh-CN" altLang="en-US" sz="1600" b="1">
                    <a:solidFill>
                      <a:srgbClr val="002060"/>
                    </a:solidFill>
                  </a:rPr>
                  <a:t>证明形式推出</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oMath>
                </a14:m>
                <a:endParaRPr lang="zh-CN" altLang="en-US" sz="1600" b="1">
                  <a:solidFill>
                    <a:srgbClr val="002060"/>
                  </a:solidFill>
                </a:endParaRPr>
              </a:p>
            </p:txBody>
          </p:sp>
        </mc:Choice>
        <mc:Fallback xmlns="">
          <p:sp>
            <p:nvSpPr>
              <p:cNvPr id="23" name="文本框 22">
                <a:extLst>
                  <a:ext uri="{FF2B5EF4-FFF2-40B4-BE49-F238E27FC236}">
                    <a16:creationId xmlns:a16="http://schemas.microsoft.com/office/drawing/2014/main" id="{E595AC06-9162-4F02-ACA2-2D5AA5AAB3EE}"/>
                  </a:ext>
                </a:extLst>
              </p:cNvPr>
              <p:cNvSpPr txBox="1">
                <a:spLocks noRot="1" noChangeAspect="1" noMove="1" noResize="1" noEditPoints="1" noAdjustHandles="1" noChangeArrowheads="1" noChangeShapeType="1" noTextEdit="1"/>
              </p:cNvSpPr>
              <p:nvPr/>
            </p:nvSpPr>
            <p:spPr>
              <a:xfrm>
                <a:off x="781803" y="855149"/>
                <a:ext cx="6842316" cy="370294"/>
              </a:xfrm>
              <a:prstGeom prst="rect">
                <a:avLst/>
              </a:prstGeom>
              <a:blipFill>
                <a:blip r:embed="rId3"/>
                <a:stretch>
                  <a:fillRect l="-445"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569495B-DA59-437C-AB5C-35FD1B0D7600}"/>
                  </a:ext>
                </a:extLst>
              </p:cNvPr>
              <p:cNvSpPr txBox="1"/>
              <p:nvPr/>
            </p:nvSpPr>
            <p:spPr>
              <a:xfrm>
                <a:off x="781802" y="4347957"/>
                <a:ext cx="7244045" cy="276999"/>
              </a:xfrm>
              <a:prstGeom prst="rect">
                <a:avLst/>
              </a:prstGeom>
              <a:solidFill>
                <a:schemeClr val="accent4">
                  <a:lumMod val="20000"/>
                  <a:lumOff val="80000"/>
                </a:schemeClr>
              </a:solidFill>
            </p:spPr>
            <p:txBody>
              <a:bodyPr wrap="square" rtlCol="0">
                <a:spAutoFit/>
              </a:bodyPr>
              <a:lstStyle/>
              <a:p>
                <a:r>
                  <a:rPr lang="en-US" altLang="zh-CN" sz="1200" b="1">
                    <a:solidFill>
                      <a:schemeClr val="accent2">
                        <a:lumMod val="50000"/>
                      </a:schemeClr>
                    </a:solidFill>
                  </a:rPr>
                  <a:t>(2)</a:t>
                </a:r>
                <a:r>
                  <a:rPr lang="zh-CN" altLang="en-US" sz="1200" b="1">
                    <a:solidFill>
                      <a:schemeClr val="accent2">
                        <a:lumMod val="50000"/>
                      </a:schemeClr>
                    </a:solidFill>
                  </a:rPr>
                  <a:t>到</a:t>
                </a:r>
                <a:r>
                  <a:rPr lang="en-US" altLang="zh-CN" sz="1200" b="1">
                    <a:solidFill>
                      <a:schemeClr val="accent2">
                        <a:lumMod val="50000"/>
                      </a:schemeClr>
                    </a:solidFill>
                  </a:rPr>
                  <a:t>(3)</a:t>
                </a:r>
                <a:r>
                  <a:rPr lang="zh-CN" altLang="en-US" sz="1200" b="1">
                    <a:solidFill>
                      <a:schemeClr val="accent2">
                        <a:lumMod val="50000"/>
                      </a:schemeClr>
                    </a:solidFill>
                  </a:rPr>
                  <a:t>和</a:t>
                </a:r>
                <a:r>
                  <a:rPr lang="en-US" altLang="zh-CN" sz="1200" b="1">
                    <a:solidFill>
                      <a:schemeClr val="accent2">
                        <a:lumMod val="50000"/>
                      </a:schemeClr>
                    </a:solidFill>
                  </a:rPr>
                  <a:t>(5)</a:t>
                </a:r>
                <a:r>
                  <a:rPr lang="zh-CN" altLang="en-US" sz="1200" b="1">
                    <a:solidFill>
                      <a:schemeClr val="accent2">
                        <a:lumMod val="50000"/>
                      </a:schemeClr>
                    </a:solidFill>
                  </a:rPr>
                  <a:t>到</a:t>
                </a:r>
                <a:r>
                  <a:rPr lang="en-US" altLang="zh-CN" sz="1200" b="1">
                    <a:solidFill>
                      <a:schemeClr val="accent2">
                        <a:lumMod val="50000"/>
                      </a:schemeClr>
                    </a:solidFill>
                  </a:rPr>
                  <a:t>(6)</a:t>
                </a:r>
                <a:r>
                  <a:rPr lang="zh-CN" altLang="en-US" sz="1200" b="1">
                    <a:solidFill>
                      <a:schemeClr val="accent2">
                        <a:lumMod val="50000"/>
                      </a:schemeClr>
                    </a:solidFill>
                  </a:rPr>
                  <a:t>的全称量词消除对</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没有任何约束，但</a:t>
                </a:r>
                <a:r>
                  <a:rPr lang="en-US" altLang="zh-CN" sz="1200" b="1">
                    <a:solidFill>
                      <a:schemeClr val="accent2">
                        <a:lumMod val="50000"/>
                      </a:schemeClr>
                    </a:solidFill>
                  </a:rPr>
                  <a:t>(8)</a:t>
                </a:r>
                <a:r>
                  <a:rPr lang="zh-CN" altLang="en-US" sz="1200" b="1">
                    <a:solidFill>
                      <a:schemeClr val="accent2">
                        <a:lumMod val="50000"/>
                      </a:schemeClr>
                    </a:solidFill>
                  </a:rPr>
                  <a:t>到</a:t>
                </a:r>
                <a:r>
                  <a:rPr lang="en-US" altLang="zh-CN" sz="1200" b="1">
                    <a:solidFill>
                      <a:schemeClr val="accent2">
                        <a:lumMod val="50000"/>
                      </a:schemeClr>
                    </a:solidFill>
                  </a:rPr>
                  <a:t>(9)</a:t>
                </a:r>
                <a:r>
                  <a:rPr lang="zh-CN" altLang="en-US" sz="1200" b="1">
                    <a:solidFill>
                      <a:schemeClr val="accent2">
                        <a:lumMod val="50000"/>
                      </a:schemeClr>
                    </a:solidFill>
                  </a:rPr>
                  <a:t>的全称量词消除要求前提集不出现自由的</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oMath>
                </a14:m>
                <a:endParaRPr lang="zh-CN" altLang="en-US" sz="12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0569495B-DA59-437C-AB5C-35FD1B0D7600}"/>
                  </a:ext>
                </a:extLst>
              </p:cNvPr>
              <p:cNvSpPr txBox="1">
                <a:spLocks noRot="1" noChangeAspect="1" noMove="1" noResize="1" noEditPoints="1" noAdjustHandles="1" noChangeArrowheads="1" noChangeShapeType="1" noTextEdit="1"/>
              </p:cNvSpPr>
              <p:nvPr/>
            </p:nvSpPr>
            <p:spPr>
              <a:xfrm>
                <a:off x="781802" y="4347957"/>
                <a:ext cx="7244045" cy="276999"/>
              </a:xfrm>
              <a:prstGeom prst="rect">
                <a:avLst/>
              </a:prstGeom>
              <a:blipFill>
                <a:blip r:embed="rId4"/>
                <a:stretch>
                  <a:fillRect b="-15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00438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550948-0A88-4D14-B7D1-47069CABE5F1}"/>
              </a:ext>
            </a:extLst>
          </p:cNvPr>
          <p:cNvSpPr txBox="1"/>
          <p:nvPr/>
        </p:nvSpPr>
        <p:spPr>
          <a:xfrm>
            <a:off x="900211" y="953124"/>
            <a:ext cx="7403932" cy="1733808"/>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sz="1800" b="1">
                <a:solidFill>
                  <a:srgbClr val="002060"/>
                </a:solidFill>
              </a:rPr>
              <a:t>一阶逻辑演算的自然推理系统</a:t>
            </a: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一阶逻辑演算的自然推理系统是命题逻辑演算自然推理系统的扩充</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除命题逻辑演算自然推理系统的推理规则外，一阶逻辑还需要量词公式的推理规则，包括全称量词消除、全称量词引入、存在量词消除和存在量词引入规则</a:t>
            </a:r>
            <a:r>
              <a:rPr lang="zh-CN" altLang="en-US" b="1">
                <a:solidFill>
                  <a:schemeClr val="accent6">
                    <a:lumMod val="50000"/>
                  </a:schemeClr>
                </a:solidFill>
                <a:latin typeface="楷体" panose="02010609060101010101" pitchFamily="49" charset="-122"/>
                <a:ea typeface="楷体" panose="02010609060101010101" pitchFamily="49" charset="-122"/>
              </a:rPr>
              <a:t>，要特别注意这些推理规则的应用条件</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79046192-3E11-4E79-BCD3-91093B8CC99E}"/>
              </a:ext>
            </a:extLst>
          </p:cNvPr>
          <p:cNvSpPr txBox="1"/>
          <p:nvPr/>
        </p:nvSpPr>
        <p:spPr>
          <a:xfrm>
            <a:off x="900211" y="2998951"/>
            <a:ext cx="7403932" cy="1456809"/>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800" b="1">
                <a:solidFill>
                  <a:srgbClr val="C00000"/>
                </a:solidFill>
              </a:rPr>
              <a:t>学习这一部分的目标</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理解全称量词消除、全称量词引入、存在量词消除和存在量词引入规则及其应用条件</a:t>
            </a:r>
            <a:endParaRPr lang="en-US" altLang="zh-CN" sz="1800" b="1">
              <a:solidFill>
                <a:schemeClr val="accent2">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能构造证明序列证明形式推出是一阶逻辑演算自然推理系统的内定理</a:t>
            </a:r>
          </a:p>
        </p:txBody>
      </p:sp>
      <p:sp>
        <p:nvSpPr>
          <p:cNvPr id="11" name="矩形 10">
            <a:extLst>
              <a:ext uri="{FF2B5EF4-FFF2-40B4-BE49-F238E27FC236}">
                <a16:creationId xmlns:a16="http://schemas.microsoft.com/office/drawing/2014/main" id="{33C5F06C-13F4-4700-A74A-50AE597C58B1}"/>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a:extLst>
              <a:ext uri="{FF2B5EF4-FFF2-40B4-BE49-F238E27FC236}">
                <a16:creationId xmlns:a16="http://schemas.microsoft.com/office/drawing/2014/main" id="{031AB877-3368-4FFC-9613-CFD7F9DE434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8EE550E3-E368-4444-865C-D1511A0ABEDF}"/>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a:extLst>
              <a:ext uri="{FF2B5EF4-FFF2-40B4-BE49-F238E27FC236}">
                <a16:creationId xmlns:a16="http://schemas.microsoft.com/office/drawing/2014/main" id="{753CC005-3633-4177-82A7-AAC95BDF90FD}"/>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FEED2EB6-7339-4103-AB2C-C889032943F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D316D71E-13E4-4E7F-BFA5-D05D8033C3FF}"/>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48</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5313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6CC8CC8-7EDC-415B-B810-AAB219ACED13}"/>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4183F4F5-7F97-4CED-B3A1-14F3C9811897}"/>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3" name="矩形 12">
            <a:extLst>
              <a:ext uri="{FF2B5EF4-FFF2-40B4-BE49-F238E27FC236}">
                <a16:creationId xmlns:a16="http://schemas.microsoft.com/office/drawing/2014/main" id="{956627BE-7107-49BE-A498-826F3842F409}"/>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49</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38D040D8-C82F-4BD4-B428-4ECA0AC4E742}"/>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a:extLst>
              <a:ext uri="{FF2B5EF4-FFF2-40B4-BE49-F238E27FC236}">
                <a16:creationId xmlns:a16="http://schemas.microsoft.com/office/drawing/2014/main" id="{1CDF40A9-6D3E-4591-BC81-1F0D9F0DCEC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0FD7F494-7D4C-4480-A38A-430AACDA8F80}"/>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pic>
        <p:nvPicPr>
          <p:cNvPr id="4" name="图片 3">
            <a:extLst>
              <a:ext uri="{FF2B5EF4-FFF2-40B4-BE49-F238E27FC236}">
                <a16:creationId xmlns:a16="http://schemas.microsoft.com/office/drawing/2014/main" id="{FFD95425-0D21-4C49-B599-27C067D2E721}"/>
              </a:ext>
            </a:extLst>
          </p:cNvPr>
          <p:cNvPicPr>
            <a:picLocks noChangeAspect="1"/>
          </p:cNvPicPr>
          <p:nvPr/>
        </p:nvPicPr>
        <p:blipFill>
          <a:blip r:embed="rId2"/>
          <a:stretch>
            <a:fillRect/>
          </a:stretch>
        </p:blipFill>
        <p:spPr>
          <a:xfrm>
            <a:off x="621196" y="798102"/>
            <a:ext cx="6614492" cy="488423"/>
          </a:xfrm>
          <a:prstGeom prst="rect">
            <a:avLst/>
          </a:prstGeom>
        </p:spPr>
      </p:pic>
      <p:pic>
        <p:nvPicPr>
          <p:cNvPr id="6" name="图片 5">
            <a:extLst>
              <a:ext uri="{FF2B5EF4-FFF2-40B4-BE49-F238E27FC236}">
                <a16:creationId xmlns:a16="http://schemas.microsoft.com/office/drawing/2014/main" id="{1E6EC30A-8FB9-4BE3-92DC-91083FC49735}"/>
              </a:ext>
            </a:extLst>
          </p:cNvPr>
          <p:cNvPicPr>
            <a:picLocks noChangeAspect="1"/>
          </p:cNvPicPr>
          <p:nvPr/>
        </p:nvPicPr>
        <p:blipFill>
          <a:blip r:embed="rId3"/>
          <a:stretch>
            <a:fillRect/>
          </a:stretch>
        </p:blipFill>
        <p:spPr>
          <a:xfrm>
            <a:off x="621196" y="1342299"/>
            <a:ext cx="3478696" cy="563883"/>
          </a:xfrm>
          <a:prstGeom prst="rect">
            <a:avLst/>
          </a:prstGeom>
        </p:spPr>
      </p:pic>
      <p:pic>
        <p:nvPicPr>
          <p:cNvPr id="8" name="图片 7">
            <a:extLst>
              <a:ext uri="{FF2B5EF4-FFF2-40B4-BE49-F238E27FC236}">
                <a16:creationId xmlns:a16="http://schemas.microsoft.com/office/drawing/2014/main" id="{FB6C2537-272C-4B8C-AB64-5308D347A341}"/>
              </a:ext>
            </a:extLst>
          </p:cNvPr>
          <p:cNvPicPr>
            <a:picLocks noChangeAspect="1"/>
          </p:cNvPicPr>
          <p:nvPr/>
        </p:nvPicPr>
        <p:blipFill>
          <a:blip r:embed="rId4"/>
          <a:stretch>
            <a:fillRect/>
          </a:stretch>
        </p:blipFill>
        <p:spPr>
          <a:xfrm>
            <a:off x="588020" y="2018051"/>
            <a:ext cx="3441847" cy="921211"/>
          </a:xfrm>
          <a:prstGeom prst="rect">
            <a:avLst/>
          </a:prstGeom>
        </p:spPr>
      </p:pic>
      <p:pic>
        <p:nvPicPr>
          <p:cNvPr id="10" name="图片 9">
            <a:extLst>
              <a:ext uri="{FF2B5EF4-FFF2-40B4-BE49-F238E27FC236}">
                <a16:creationId xmlns:a16="http://schemas.microsoft.com/office/drawing/2014/main" id="{63A726C8-4C92-4140-91E4-946487DB224A}"/>
              </a:ext>
            </a:extLst>
          </p:cNvPr>
          <p:cNvPicPr>
            <a:picLocks noChangeAspect="1"/>
          </p:cNvPicPr>
          <p:nvPr/>
        </p:nvPicPr>
        <p:blipFill>
          <a:blip r:embed="rId5"/>
          <a:stretch>
            <a:fillRect/>
          </a:stretch>
        </p:blipFill>
        <p:spPr>
          <a:xfrm>
            <a:off x="4781360" y="1342299"/>
            <a:ext cx="3741444" cy="1019317"/>
          </a:xfrm>
          <a:prstGeom prst="rect">
            <a:avLst/>
          </a:prstGeom>
        </p:spPr>
      </p:pic>
      <p:pic>
        <p:nvPicPr>
          <p:cNvPr id="15" name="图片 14">
            <a:extLst>
              <a:ext uri="{FF2B5EF4-FFF2-40B4-BE49-F238E27FC236}">
                <a16:creationId xmlns:a16="http://schemas.microsoft.com/office/drawing/2014/main" id="{86C027AB-D085-45F4-882E-0AE589143F98}"/>
              </a:ext>
            </a:extLst>
          </p:cNvPr>
          <p:cNvPicPr>
            <a:picLocks noChangeAspect="1"/>
          </p:cNvPicPr>
          <p:nvPr/>
        </p:nvPicPr>
        <p:blipFill>
          <a:blip r:embed="rId6"/>
          <a:stretch>
            <a:fillRect/>
          </a:stretch>
        </p:blipFill>
        <p:spPr>
          <a:xfrm>
            <a:off x="784741" y="3051131"/>
            <a:ext cx="7079538" cy="1520869"/>
          </a:xfrm>
          <a:prstGeom prst="rect">
            <a:avLst/>
          </a:prstGeom>
        </p:spPr>
      </p:pic>
    </p:spTree>
    <p:extLst>
      <p:ext uri="{BB962C8B-B14F-4D97-AF65-F5344CB8AC3E}">
        <p14:creationId xmlns:p14="http://schemas.microsoft.com/office/powerpoint/2010/main" val="11865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一阶逻辑自然推理系统概述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一阶逻辑公式的归纳定义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AA4A3A6-BA42-42A7-A452-C53A4A333AE5}"/>
                  </a:ext>
                </a:extLst>
              </p:cNvPr>
              <p:cNvSpPr txBox="1"/>
              <p:nvPr/>
            </p:nvSpPr>
            <p:spPr>
              <a:xfrm>
                <a:off x="615548" y="940483"/>
                <a:ext cx="6894135" cy="1143262"/>
              </a:xfrm>
              <a:prstGeom prst="rect">
                <a:avLst/>
              </a:prstGeom>
              <a:solidFill>
                <a:schemeClr val="accent2">
                  <a:lumMod val="20000"/>
                  <a:lumOff val="80000"/>
                  <a:alpha val="50000"/>
                </a:schemeClr>
              </a:solidFill>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b="1">
                    <a:solidFill>
                      <a:srgbClr val="002060"/>
                    </a:solidFill>
                  </a:rPr>
                  <a:t>项的归纳定义</a:t>
                </a:r>
                <a:endParaRPr lang="en-US" altLang="zh-CN" b="1">
                  <a:solidFill>
                    <a:srgbClr val="002060"/>
                  </a:solidFill>
                </a:endParaRPr>
              </a:p>
              <a:p>
                <a:pPr marL="742950" lvl="1" indent="-285750">
                  <a:lnSpc>
                    <a:spcPts val="2400"/>
                  </a:lnSpc>
                  <a:spcBef>
                    <a:spcPts val="600"/>
                  </a:spcBef>
                  <a:buFont typeface="Arial" panose="020B0604020202020204" pitchFamily="34" charset="0"/>
                  <a:buChar char="•"/>
                </a:pPr>
                <a:r>
                  <a:rPr lang="zh-CN" altLang="en-US" sz="1600" b="1">
                    <a:solidFill>
                      <a:srgbClr val="002060"/>
                    </a:solidFill>
                    <a:latin typeface="等线" panose="02010600030101010101" pitchFamily="2" charset="-122"/>
                    <a:ea typeface="等线" panose="02010600030101010101" pitchFamily="2" charset="-122"/>
                  </a:rPr>
                  <a:t>归纳基</a:t>
                </a:r>
                <a:r>
                  <a:rPr lang="zh-CN" altLang="en-US" sz="1600" b="1">
                    <a:solidFill>
                      <a:schemeClr val="accent2">
                        <a:lumMod val="50000"/>
                      </a:schemeClr>
                    </a:solidFill>
                    <a:latin typeface="楷体" panose="02010609060101010101" pitchFamily="49" charset="-122"/>
                    <a:ea typeface="楷体" panose="02010609060101010101" pitchFamily="49" charset="-122"/>
                  </a:rPr>
                  <a:t>：常量符号和变量符号是项</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400"/>
                  </a:lnSpc>
                  <a:spcBef>
                    <a:spcPts val="600"/>
                  </a:spcBef>
                  <a:buFont typeface="Arial" panose="020B0604020202020204" pitchFamily="34" charset="0"/>
                  <a:buChar char="•"/>
                </a:pPr>
                <a:r>
                  <a:rPr lang="zh-CN" altLang="en-US" sz="1600" b="1">
                    <a:solidFill>
                      <a:srgbClr val="002060"/>
                    </a:solidFill>
                    <a:latin typeface="等线" panose="02010600030101010101" pitchFamily="2" charset="-122"/>
                    <a:ea typeface="等线" panose="02010600030101010101" pitchFamily="2" charset="-122"/>
                  </a:rPr>
                  <a:t>归纳步</a:t>
                </a:r>
                <a:r>
                  <a:rPr lang="zh-CN" altLang="en-US" sz="1600" b="1">
                    <a:solidFill>
                      <a:schemeClr val="accent2">
                        <a:lumMod val="50000"/>
                      </a:schemeClr>
                    </a:solidFill>
                    <a:latin typeface="楷体" panose="02010609060101010101" pitchFamily="49" charset="-122"/>
                    <a:ea typeface="楷体" panose="02010609060101010101" pitchFamily="49" charset="-122"/>
                  </a:rPr>
                  <a:t>：如果</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𝒇</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𝒏</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元函数符号，</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𝒏</m:t>
                        </m:r>
                      </m:sub>
                    </m:sSub>
                  </m:oMath>
                </a14:m>
                <a:r>
                  <a:rPr lang="zh-CN" altLang="en-US" sz="1600" b="1">
                    <a:solidFill>
                      <a:schemeClr val="accent2">
                        <a:lumMod val="50000"/>
                      </a:schemeClr>
                    </a:solidFill>
                    <a:latin typeface="楷体" panose="02010609060101010101" pitchFamily="49" charset="-122"/>
                    <a:ea typeface="楷体" panose="02010609060101010101" pitchFamily="49" charset="-122"/>
                  </a:rPr>
                  <a:t>是项，则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𝒇</m:t>
                    </m:r>
                    <m:d>
                      <m:d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dPr>
                      <m:e>
                        <m:sSub>
                          <m:sSub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𝒏</m:t>
                            </m:r>
                          </m:sub>
                        </m:sSub>
                      </m:e>
                    </m:d>
                  </m:oMath>
                </a14:m>
                <a:r>
                  <a:rPr lang="zh-CN" altLang="en-US" sz="1600" b="1">
                    <a:solidFill>
                      <a:schemeClr val="accent2">
                        <a:lumMod val="50000"/>
                      </a:schemeClr>
                    </a:solidFill>
                    <a:latin typeface="楷体" panose="02010609060101010101" pitchFamily="49" charset="-122"/>
                    <a:ea typeface="楷体" panose="02010609060101010101" pitchFamily="49" charset="-122"/>
                  </a:rPr>
                  <a:t>是项</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4AA4A3A6-BA42-42A7-A452-C53A4A333AE5}"/>
                  </a:ext>
                </a:extLst>
              </p:cNvPr>
              <p:cNvSpPr txBox="1">
                <a:spLocks noRot="1" noChangeAspect="1" noMove="1" noResize="1" noEditPoints="1" noAdjustHandles="1" noChangeArrowheads="1" noChangeShapeType="1" noTextEdit="1"/>
              </p:cNvSpPr>
              <p:nvPr/>
            </p:nvSpPr>
            <p:spPr>
              <a:xfrm>
                <a:off x="615548" y="940483"/>
                <a:ext cx="6894135" cy="1143262"/>
              </a:xfrm>
              <a:prstGeom prst="rect">
                <a:avLst/>
              </a:prstGeom>
              <a:blipFill>
                <a:blip r:embed="rId2"/>
                <a:stretch>
                  <a:fillRect l="-619" t="-1064" b="-63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765875C-2B46-4324-ABA0-A7C9B9482A10}"/>
                  </a:ext>
                </a:extLst>
              </p:cNvPr>
              <p:cNvSpPr txBox="1"/>
              <p:nvPr/>
            </p:nvSpPr>
            <p:spPr>
              <a:xfrm>
                <a:off x="615548" y="2266692"/>
                <a:ext cx="7912898" cy="2136034"/>
              </a:xfrm>
              <a:prstGeom prst="rect">
                <a:avLst/>
              </a:prstGeom>
              <a:solidFill>
                <a:schemeClr val="accent2">
                  <a:lumMod val="20000"/>
                  <a:lumOff val="80000"/>
                  <a:alpha val="50000"/>
                </a:schemeClr>
              </a:solidFill>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b="1">
                    <a:solidFill>
                      <a:srgbClr val="002060"/>
                    </a:solidFill>
                  </a:rPr>
                  <a:t>公式的归纳定义</a:t>
                </a:r>
                <a:endParaRPr lang="en-US" altLang="zh-CN" b="1">
                  <a:solidFill>
                    <a:srgbClr val="002060"/>
                  </a:solidFill>
                </a:endParaRPr>
              </a:p>
              <a:p>
                <a:pPr marL="742950" lvl="1" indent="-285750">
                  <a:lnSpc>
                    <a:spcPts val="2400"/>
                  </a:lnSpc>
                  <a:spcBef>
                    <a:spcPts val="600"/>
                  </a:spcBef>
                  <a:buFont typeface="Arial" panose="020B0604020202020204" pitchFamily="34" charset="0"/>
                  <a:buChar char="•"/>
                </a:pPr>
                <a:r>
                  <a:rPr lang="zh-CN" altLang="en-US" sz="1600" b="1">
                    <a:solidFill>
                      <a:srgbClr val="002060"/>
                    </a:solidFill>
                    <a:latin typeface="等线" panose="02010600030101010101" pitchFamily="2" charset="-122"/>
                  </a:rPr>
                  <a:t>归纳基</a:t>
                </a:r>
                <a:r>
                  <a:rPr lang="zh-CN" altLang="en-US" sz="1600" b="1">
                    <a:solidFill>
                      <a:schemeClr val="accent2">
                        <a:lumMod val="50000"/>
                      </a:schemeClr>
                    </a:solidFill>
                    <a:latin typeface="楷体" panose="02010609060101010101" pitchFamily="49" charset="-122"/>
                    <a:ea typeface="楷体" panose="02010609060101010101" pitchFamily="49" charset="-122"/>
                  </a:rPr>
                  <a:t>：如果</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𝑭</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𝒏</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元谓词符号，</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𝒏</m:t>
                        </m:r>
                      </m:sub>
                    </m:sSub>
                  </m:oMath>
                </a14:m>
                <a:r>
                  <a:rPr lang="zh-CN" altLang="en-US" sz="1600" b="1">
                    <a:solidFill>
                      <a:schemeClr val="accent2">
                        <a:lumMod val="50000"/>
                      </a:schemeClr>
                    </a:solidFill>
                    <a:latin typeface="楷体" panose="02010609060101010101" pitchFamily="49" charset="-122"/>
                    <a:ea typeface="楷体" panose="02010609060101010101" pitchFamily="49" charset="-122"/>
                  </a:rPr>
                  <a:t>是项，则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𝑭</m:t>
                    </m:r>
                    <m:d>
                      <m:d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dPr>
                      <m:e>
                        <m:sSub>
                          <m:sSub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𝒏</m:t>
                            </m:r>
                          </m:sub>
                        </m:sSub>
                      </m:e>
                    </m:d>
                  </m:oMath>
                </a14:m>
                <a:r>
                  <a:rPr lang="zh-CN" altLang="en-US" sz="1600" b="1">
                    <a:solidFill>
                      <a:schemeClr val="accent2">
                        <a:lumMod val="50000"/>
                      </a:schemeClr>
                    </a:solidFill>
                    <a:latin typeface="楷体" panose="02010609060101010101" pitchFamily="49" charset="-122"/>
                    <a:ea typeface="楷体" panose="02010609060101010101" pitchFamily="49" charset="-122"/>
                  </a:rPr>
                  <a:t>是（原子）公式</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400"/>
                  </a:lnSpc>
                  <a:spcBef>
                    <a:spcPts val="600"/>
                  </a:spcBef>
                  <a:buFont typeface="Arial" panose="020B0604020202020204" pitchFamily="34" charset="0"/>
                  <a:buChar char="•"/>
                </a:pPr>
                <a:r>
                  <a:rPr lang="zh-CN" altLang="en-US" sz="1600" b="1">
                    <a:solidFill>
                      <a:srgbClr val="002060"/>
                    </a:solidFill>
                    <a:latin typeface="等线" panose="02010600030101010101" pitchFamily="2" charset="-122"/>
                  </a:rPr>
                  <a:t>归纳步</a:t>
                </a:r>
                <a:r>
                  <a:rPr lang="zh-CN" altLang="en-US" sz="1600" b="1">
                    <a:solidFill>
                      <a:schemeClr val="accent2">
                        <a:lumMod val="50000"/>
                      </a:schemeClr>
                    </a:solidFill>
                    <a:latin typeface="楷体" panose="02010609060101010101" pitchFamily="49" charset="-122"/>
                    <a:ea typeface="楷体" panose="02010609060101010101" pitchFamily="49" charset="-122"/>
                  </a:rPr>
                  <a:t>：</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1200150" lvl="2"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是公式，则</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1200150" lvl="2"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是公式，则</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1200150" lvl="2"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是个体变量，则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0" name="文本框 9">
                <a:extLst>
                  <a:ext uri="{FF2B5EF4-FFF2-40B4-BE49-F238E27FC236}">
                    <a16:creationId xmlns:a16="http://schemas.microsoft.com/office/drawing/2014/main" id="{4765875C-2B46-4324-ABA0-A7C9B9482A10}"/>
                  </a:ext>
                </a:extLst>
              </p:cNvPr>
              <p:cNvSpPr txBox="1">
                <a:spLocks noRot="1" noChangeAspect="1" noMove="1" noResize="1" noEditPoints="1" noAdjustHandles="1" noChangeArrowheads="1" noChangeShapeType="1" noTextEdit="1"/>
              </p:cNvSpPr>
              <p:nvPr/>
            </p:nvSpPr>
            <p:spPr>
              <a:xfrm>
                <a:off x="615548" y="2266692"/>
                <a:ext cx="7912898" cy="2136034"/>
              </a:xfrm>
              <a:prstGeom prst="rect">
                <a:avLst/>
              </a:prstGeom>
              <a:blipFill>
                <a:blip r:embed="rId3"/>
                <a:stretch>
                  <a:fillRect l="-539" t="-857" b="-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58308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78FC1-0A49-4C7B-8763-0ABD47A13328}"/>
              </a:ext>
            </a:extLst>
          </p:cNvPr>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a:extLst>
              <a:ext uri="{FF2B5EF4-FFF2-40B4-BE49-F238E27FC236}">
                <a16:creationId xmlns:a16="http://schemas.microsoft.com/office/drawing/2014/main" id="{2183226F-FD7D-4839-BED4-AEBFFE411A57}"/>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B6113707-B6C2-48CE-819B-21701DCC56A3}"/>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3" name="矩形 12">
            <a:extLst>
              <a:ext uri="{FF2B5EF4-FFF2-40B4-BE49-F238E27FC236}">
                <a16:creationId xmlns:a16="http://schemas.microsoft.com/office/drawing/2014/main" id="{C8C9D032-921C-433D-91C0-C2F117D77F55}"/>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a:extLst>
              <a:ext uri="{FF2B5EF4-FFF2-40B4-BE49-F238E27FC236}">
                <a16:creationId xmlns:a16="http://schemas.microsoft.com/office/drawing/2014/main" id="{2ED7340C-548D-4890-A315-72EA938BD92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a:extLst>
              <a:ext uri="{FF2B5EF4-FFF2-40B4-BE49-F238E27FC236}">
                <a16:creationId xmlns:a16="http://schemas.microsoft.com/office/drawing/2014/main" id="{D1A708D7-0568-4958-823C-2A91B21DB047}"/>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矩形 13">
            <a:extLst>
              <a:ext uri="{FF2B5EF4-FFF2-40B4-BE49-F238E27FC236}">
                <a16:creationId xmlns:a16="http://schemas.microsoft.com/office/drawing/2014/main" id="{690CA99B-E615-4BA7-8851-D6FD4767EAE2}"/>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extLst>
      <p:ext uri="{BB962C8B-B14F-4D97-AF65-F5344CB8AC3E}">
        <p14:creationId xmlns:p14="http://schemas.microsoft.com/office/powerpoint/2010/main" val="3807570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一阶逻辑自然推理系统概述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一阶逻辑自然推理系统的规则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C3E3731-ED8A-4737-8E0A-DC5933CAF07E}"/>
                  </a:ext>
                </a:extLst>
              </p:cNvPr>
              <p:cNvSpPr txBox="1"/>
              <p:nvPr/>
            </p:nvSpPr>
            <p:spPr>
              <a:xfrm>
                <a:off x="777711" y="918802"/>
                <a:ext cx="7588577" cy="1454437"/>
              </a:xfrm>
              <a:prstGeom prst="rect">
                <a:avLst/>
              </a:prstGeom>
              <a:solidFill>
                <a:schemeClr val="accent5">
                  <a:lumMod val="20000"/>
                  <a:lumOff val="80000"/>
                </a:schemeClr>
              </a:solidFill>
            </p:spPr>
            <p:txBody>
              <a:bodyPr wrap="square" rtlCol="0">
                <a:spAutoFit/>
              </a:bodyPr>
              <a:lstStyle/>
              <a:p>
                <a:pPr>
                  <a:lnSpc>
                    <a:spcPts val="2400"/>
                  </a:lnSpc>
                  <a:spcBef>
                    <a:spcPts val="600"/>
                  </a:spcBef>
                </a:pPr>
                <a:r>
                  <a:rPr lang="zh-CN" altLang="en-US" b="1">
                    <a:solidFill>
                      <a:schemeClr val="accent6">
                        <a:lumMod val="50000"/>
                      </a:schemeClr>
                    </a:solidFill>
                  </a:rPr>
                  <a:t>一阶逻辑自然推理系统直接考虑如何用规则得到带前提的形式推出</a:t>
                </a:r>
                <a14:m>
                  <m:oMath xmlns:m="http://schemas.openxmlformats.org/officeDocument/2006/math">
                    <m:r>
                      <a:rPr lang="en-US" altLang="zh-CN" b="1" i="0" smtClean="0">
                        <a:solidFill>
                          <a:schemeClr val="accent6">
                            <a:lumMod val="50000"/>
                          </a:schemeClr>
                        </a:solidFill>
                        <a:latin typeface="Cambria Math" panose="02040503050406030204" pitchFamily="18" charset="0"/>
                      </a:rPr>
                      <m:t>𝚪</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𝑨</m:t>
                    </m:r>
                  </m:oMath>
                </a14:m>
                <a:endParaRPr lang="en-US" altLang="zh-CN" b="1">
                  <a:solidFill>
                    <a:schemeClr val="accent6">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一阶逻辑自然推理系统的内定理就具有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这种形式</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形式推出</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理解为判断从前提集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通过推理能否得到结论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，如果</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是内定理，则从</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能得到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，也即</a:t>
                </a:r>
                <a:r>
                  <a:rPr lang="zh-CN" altLang="en-US" sz="1600" b="1">
                    <a:solidFill>
                      <a:srgbClr val="C00000"/>
                    </a:solidFill>
                    <a:latin typeface="楷体" panose="02010609060101010101" pitchFamily="49" charset="-122"/>
                    <a:ea typeface="楷体" panose="02010609060101010101" pitchFamily="49" charset="-122"/>
                  </a:rPr>
                  <a:t>从前提集</a:t>
                </a:r>
                <a14:m>
                  <m:oMath xmlns:m="http://schemas.openxmlformats.org/officeDocument/2006/math">
                    <m:r>
                      <a:rPr lang="en-US" altLang="zh-CN" sz="1600" b="1" i="0" smtClean="0">
                        <a:solidFill>
                          <a:srgbClr val="C00000"/>
                        </a:solidFill>
                        <a:latin typeface="Cambria Math" panose="02040503050406030204" pitchFamily="18" charset="0"/>
                        <a:ea typeface="楷体" panose="02010609060101010101" pitchFamily="49" charset="-122"/>
                      </a:rPr>
                      <m:t>𝚪</m:t>
                    </m:r>
                  </m:oMath>
                </a14:m>
                <a:r>
                  <a:rPr lang="zh-CN" altLang="en-US" sz="1600" b="1">
                    <a:solidFill>
                      <a:srgbClr val="C00000"/>
                    </a:solidFill>
                    <a:latin typeface="楷体" panose="02010609060101010101" pitchFamily="49" charset="-122"/>
                    <a:ea typeface="楷体" panose="02010609060101010101" pitchFamily="49" charset="-122"/>
                  </a:rPr>
                  <a:t>推出结论</a:t>
                </a:r>
                <a14:m>
                  <m:oMath xmlns:m="http://schemas.openxmlformats.org/officeDocument/2006/math">
                    <m:r>
                      <a:rPr lang="en-US" altLang="zh-CN" sz="1600" b="1" i="1" smtClean="0">
                        <a:solidFill>
                          <a:srgbClr val="C00000"/>
                        </a:solidFill>
                        <a:latin typeface="Cambria Math" panose="02040503050406030204" pitchFamily="18" charset="0"/>
                        <a:ea typeface="楷体" panose="02010609060101010101" pitchFamily="49" charset="-122"/>
                      </a:rPr>
                      <m:t>𝑨</m:t>
                    </m:r>
                  </m:oMath>
                </a14:m>
                <a:r>
                  <a:rPr lang="zh-CN" altLang="en-US" sz="1600" b="1">
                    <a:solidFill>
                      <a:srgbClr val="C00000"/>
                    </a:solidFill>
                    <a:latin typeface="楷体" panose="02010609060101010101" pitchFamily="49" charset="-122"/>
                    <a:ea typeface="楷体" panose="02010609060101010101" pitchFamily="49" charset="-122"/>
                  </a:rPr>
                  <a:t>的推理是有效的推理</a:t>
                </a:r>
                <a:endParaRPr lang="zh-CN" altLang="en-US" sz="1600" b="1">
                  <a:solidFill>
                    <a:schemeClr val="accent2">
                      <a:lumMod val="50000"/>
                    </a:schemeClr>
                  </a:solidFill>
                  <a:latin typeface="楷体" panose="02010609060101010101" pitchFamily="49" charset="-122"/>
                  <a:ea typeface="楷体" panose="02010609060101010101" pitchFamily="49" charset="-122"/>
                </a:endParaRPr>
              </a:p>
            </p:txBody>
          </p:sp>
        </mc:Choice>
        <mc:Fallback>
          <p:sp>
            <p:nvSpPr>
              <p:cNvPr id="8" name="文本框 7">
                <a:extLst>
                  <a:ext uri="{FF2B5EF4-FFF2-40B4-BE49-F238E27FC236}">
                    <a16:creationId xmlns:a16="http://schemas.microsoft.com/office/drawing/2014/main" id="{EC3E3731-ED8A-4737-8E0A-DC5933CAF07E}"/>
                  </a:ext>
                </a:extLst>
              </p:cNvPr>
              <p:cNvSpPr txBox="1">
                <a:spLocks noRot="1" noChangeAspect="1" noMove="1" noResize="1" noEditPoints="1" noAdjustHandles="1" noChangeArrowheads="1" noChangeShapeType="1" noTextEdit="1"/>
              </p:cNvSpPr>
              <p:nvPr/>
            </p:nvSpPr>
            <p:spPr>
              <a:xfrm>
                <a:off x="777711" y="918802"/>
                <a:ext cx="7588577" cy="1454437"/>
              </a:xfrm>
              <a:prstGeom prst="rect">
                <a:avLst/>
              </a:prstGeom>
              <a:blipFill>
                <a:blip r:embed="rId2"/>
                <a:stretch>
                  <a:fillRect l="-723" t="-1261" b="-3782"/>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F3AF5343-ED6F-4256-9C71-2B9B2CB73F11}"/>
              </a:ext>
            </a:extLst>
          </p:cNvPr>
          <p:cNvSpPr txBox="1"/>
          <p:nvPr/>
        </p:nvSpPr>
        <p:spPr>
          <a:xfrm>
            <a:off x="777711" y="2552945"/>
            <a:ext cx="7553740" cy="369332"/>
          </a:xfrm>
          <a:prstGeom prst="rect">
            <a:avLst/>
          </a:prstGeom>
          <a:solidFill>
            <a:schemeClr val="accent5">
              <a:lumMod val="20000"/>
              <a:lumOff val="80000"/>
            </a:schemeClr>
          </a:solidFill>
        </p:spPr>
        <p:txBody>
          <a:bodyPr wrap="square" rtlCol="0">
            <a:spAutoFit/>
          </a:bodyPr>
          <a:lstStyle/>
          <a:p>
            <a:r>
              <a:rPr lang="zh-CN" altLang="en-US" b="1">
                <a:solidFill>
                  <a:srgbClr val="002060"/>
                </a:solidFill>
              </a:rPr>
              <a:t>一阶逻辑自然推理系统的规则具有下面的形式：</a:t>
            </a:r>
            <a:endParaRPr lang="en-US" altLang="zh-CN" b="1">
              <a:solidFill>
                <a:srgbClr val="002060"/>
              </a:solidFill>
            </a:endParaRPr>
          </a:p>
        </p:txBody>
      </p:sp>
      <p:grpSp>
        <p:nvGrpSpPr>
          <p:cNvPr id="10" name="组合 9">
            <a:extLst>
              <a:ext uri="{FF2B5EF4-FFF2-40B4-BE49-F238E27FC236}">
                <a16:creationId xmlns:a16="http://schemas.microsoft.com/office/drawing/2014/main" id="{33E21107-15B9-4430-95DD-0093D1DA5072}"/>
              </a:ext>
            </a:extLst>
          </p:cNvPr>
          <p:cNvGrpSpPr/>
          <p:nvPr/>
        </p:nvGrpSpPr>
        <p:grpSpPr>
          <a:xfrm>
            <a:off x="2126973" y="2922277"/>
            <a:ext cx="4890052" cy="738664"/>
            <a:chOff x="2126974" y="3102938"/>
            <a:chExt cx="4890052" cy="738664"/>
          </a:xfrm>
        </p:grpSpPr>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A8750C7-A53A-4012-AFDA-037551DC19CF}"/>
                    </a:ext>
                  </a:extLst>
                </p:cNvPr>
                <p:cNvSpPr txBox="1"/>
                <p:nvPr/>
              </p:nvSpPr>
              <p:spPr>
                <a:xfrm>
                  <a:off x="2126974" y="3102938"/>
                  <a:ext cx="4890052" cy="369332"/>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0">
                                <a:solidFill>
                                  <a:schemeClr val="accent2">
                                    <a:lumMod val="50000"/>
                                  </a:schemeClr>
                                </a:solidFill>
                                <a:latin typeface="Cambria Math" panose="02040503050406030204" pitchFamily="18" charset="0"/>
                              </a:rPr>
                              <m:t>𝚪</m:t>
                            </m:r>
                          </m:e>
                          <m:sub>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𝑨</m:t>
                            </m:r>
                          </m:e>
                          <m:sub>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0">
                                <a:solidFill>
                                  <a:schemeClr val="accent2">
                                    <a:lumMod val="50000"/>
                                  </a:schemeClr>
                                </a:solidFill>
                                <a:latin typeface="Cambria Math" panose="02040503050406030204" pitchFamily="18" charset="0"/>
                              </a:rPr>
                              <m:t>𝚪</m:t>
                            </m:r>
                          </m:e>
                          <m:sub>
                            <m:r>
                              <a:rPr lang="en-US" altLang="zh-CN" b="1" i="1">
                                <a:solidFill>
                                  <a:schemeClr val="accent2">
                                    <a:lumMod val="50000"/>
                                  </a:schemeClr>
                                </a:solidFill>
                                <a:latin typeface="Cambria Math" panose="02040503050406030204" pitchFamily="18" charset="0"/>
                              </a:rPr>
                              <m:t>𝟐</m:t>
                            </m:r>
                          </m:sub>
                        </m:sSub>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𝑨</m:t>
                            </m:r>
                          </m:e>
                          <m:sub>
                            <m:r>
                              <a:rPr lang="en-US" altLang="zh-CN" b="1" i="1">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0">
                                <a:solidFill>
                                  <a:schemeClr val="accent2">
                                    <a:lumMod val="50000"/>
                                  </a:schemeClr>
                                </a:solidFill>
                                <a:latin typeface="Cambria Math" panose="02040503050406030204" pitchFamily="18" charset="0"/>
                              </a:rPr>
                              <m:t>𝚪</m:t>
                            </m:r>
                          </m:e>
                          <m:sub>
                            <m:r>
                              <a:rPr lang="en-US" altLang="zh-CN" b="1" i="1">
                                <a:solidFill>
                                  <a:schemeClr val="accent2">
                                    <a:lumMod val="50000"/>
                                  </a:schemeClr>
                                </a:solidFill>
                                <a:latin typeface="Cambria Math" panose="02040503050406030204" pitchFamily="18" charset="0"/>
                              </a:rPr>
                              <m:t>𝒏</m:t>
                            </m:r>
                          </m:sub>
                        </m:sSub>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𝑨</m:t>
                            </m:r>
                          </m:e>
                          <m:sub>
                            <m:r>
                              <a:rPr lang="en-US" altLang="zh-CN" b="1" i="1">
                                <a:solidFill>
                                  <a:schemeClr val="accent2">
                                    <a:lumMod val="50000"/>
                                  </a:schemeClr>
                                </a:solidFill>
                                <a:latin typeface="Cambria Math" panose="02040503050406030204" pitchFamily="18" charset="0"/>
                              </a:rPr>
                              <m:t>𝒏</m:t>
                            </m:r>
                          </m:sub>
                        </m:sSub>
                      </m:oMath>
                    </m:oMathPara>
                  </a14:m>
                  <a:endParaRPr lang="en-US" altLang="zh-CN"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479737C9-665D-4AFB-93B0-E2B372B1E3CF}"/>
                    </a:ext>
                  </a:extLst>
                </p:cNvPr>
                <p:cNvSpPr txBox="1">
                  <a:spLocks noRot="1" noChangeAspect="1" noMove="1" noResize="1" noEditPoints="1" noAdjustHandles="1" noChangeArrowheads="1" noChangeShapeType="1" noTextEdit="1"/>
                </p:cNvSpPr>
                <p:nvPr/>
              </p:nvSpPr>
              <p:spPr>
                <a:xfrm>
                  <a:off x="2126974" y="3102938"/>
                  <a:ext cx="4890052"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428D717-CD09-4785-8387-A373E79D3F17}"/>
                    </a:ext>
                  </a:extLst>
                </p:cNvPr>
                <p:cNvSpPr txBox="1"/>
                <p:nvPr/>
              </p:nvSpPr>
              <p:spPr>
                <a:xfrm>
                  <a:off x="2126974" y="3472270"/>
                  <a:ext cx="4890052" cy="369332"/>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𝑨</m:t>
                        </m:r>
                      </m:oMath>
                    </m:oMathPara>
                  </a14:m>
                  <a:endParaRPr lang="en-US" altLang="zh-CN"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B6CBBBEF-DAC0-4E5B-9D5C-C1E90050BE22}"/>
                    </a:ext>
                  </a:extLst>
                </p:cNvPr>
                <p:cNvSpPr txBox="1">
                  <a:spLocks noRot="1" noChangeAspect="1" noMove="1" noResize="1" noEditPoints="1" noAdjustHandles="1" noChangeArrowheads="1" noChangeShapeType="1" noTextEdit="1"/>
                </p:cNvSpPr>
                <p:nvPr/>
              </p:nvSpPr>
              <p:spPr>
                <a:xfrm>
                  <a:off x="2126974" y="3472270"/>
                  <a:ext cx="4890052" cy="369332"/>
                </a:xfrm>
                <a:prstGeom prst="rect">
                  <a:avLst/>
                </a:prstGeom>
                <a:blipFill>
                  <a:blip r:embed="rId4"/>
                  <a:stretch>
                    <a:fillRect/>
                  </a:stretch>
                </a:blipFill>
              </p:spPr>
              <p:txBody>
                <a:bodyPr/>
                <a:lstStyle/>
                <a:p>
                  <a:r>
                    <a:rPr lang="zh-CN" altLang="en-US">
                      <a:noFill/>
                    </a:rPr>
                    <a:t> </a:t>
                  </a:r>
                </a:p>
              </p:txBody>
            </p:sp>
          </mc:Fallback>
        </mc:AlternateContent>
        <p:cxnSp>
          <p:nvCxnSpPr>
            <p:cNvPr id="19" name="直接连接符 18">
              <a:extLst>
                <a:ext uri="{FF2B5EF4-FFF2-40B4-BE49-F238E27FC236}">
                  <a16:creationId xmlns:a16="http://schemas.microsoft.com/office/drawing/2014/main" id="{98D195F0-F309-4328-8B50-4CF76C6CCC22}"/>
                </a:ext>
              </a:extLst>
            </p:cNvPr>
            <p:cNvCxnSpPr/>
            <p:nvPr/>
          </p:nvCxnSpPr>
          <p:spPr>
            <a:xfrm>
              <a:off x="2126974" y="3472270"/>
              <a:ext cx="4890052"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0" name="文本框 19">
            <a:extLst>
              <a:ext uri="{FF2B5EF4-FFF2-40B4-BE49-F238E27FC236}">
                <a16:creationId xmlns:a16="http://schemas.microsoft.com/office/drawing/2014/main" id="{23AAD91C-9198-4E73-BA53-7BEB95A73D31}"/>
              </a:ext>
            </a:extLst>
          </p:cNvPr>
          <p:cNvSpPr txBox="1"/>
          <p:nvPr/>
        </p:nvSpPr>
        <p:spPr>
          <a:xfrm>
            <a:off x="760289" y="3778364"/>
            <a:ext cx="7571162" cy="661720"/>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6">
                    <a:lumMod val="50000"/>
                  </a:schemeClr>
                </a:solidFill>
                <a:latin typeface="+mn-ea"/>
              </a:rPr>
              <a:t>所有命题演算自然推理系统的规则也都是一阶逻辑自然推理系统的规则</a:t>
            </a:r>
            <a:endParaRPr lang="en-US" altLang="zh-CN" sz="1600" b="1">
              <a:solidFill>
                <a:schemeClr val="accent6">
                  <a:lumMod val="50000"/>
                </a:schemeClr>
              </a:solidFill>
              <a:latin typeface="+mn-ea"/>
            </a:endParaRPr>
          </a:p>
          <a:p>
            <a:pPr marL="285750" indent="-285750">
              <a:spcBef>
                <a:spcPts val="600"/>
              </a:spcBef>
              <a:buFont typeface="Arial" panose="020B0604020202020204" pitchFamily="34" charset="0"/>
              <a:buChar char="•"/>
            </a:pPr>
            <a:r>
              <a:rPr lang="zh-CN" altLang="en-US" sz="1600" b="1">
                <a:solidFill>
                  <a:schemeClr val="accent6">
                    <a:lumMod val="50000"/>
                  </a:schemeClr>
                </a:solidFill>
                <a:latin typeface="+mn-ea"/>
              </a:rPr>
              <a:t>全称量词和存在量词也有相应的引入和消除规则，也分别称为泛化和例化规则</a:t>
            </a:r>
            <a:endParaRPr lang="en-US" altLang="zh-CN" sz="1600" b="1">
              <a:solidFill>
                <a:schemeClr val="accent6">
                  <a:lumMod val="50000"/>
                </a:schemeClr>
              </a:solidFill>
              <a:latin typeface="+mn-ea"/>
            </a:endParaRPr>
          </a:p>
        </p:txBody>
      </p:sp>
    </p:spTree>
    <p:extLst>
      <p:ext uri="{BB962C8B-B14F-4D97-AF65-F5344CB8AC3E}">
        <p14:creationId xmlns:p14="http://schemas.microsoft.com/office/powerpoint/2010/main" val="322264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一阶逻辑自然推理系统概述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一阶逻辑自然推理系统的规则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7">
            <a:extLst>
              <a:ext uri="{FF2B5EF4-FFF2-40B4-BE49-F238E27FC236}">
                <a16:creationId xmlns:a16="http://schemas.microsoft.com/office/drawing/2014/main" id="{5D150C2B-5174-4F7F-9566-B4E680317172}"/>
              </a:ext>
            </a:extLst>
          </p:cNvPr>
          <p:cNvSpPr/>
          <p:nvPr/>
        </p:nvSpPr>
        <p:spPr>
          <a:xfrm>
            <a:off x="660951" y="1016917"/>
            <a:ext cx="2236304" cy="53846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B03E435-181D-49BA-9E8A-9301E3DEB973}"/>
                  </a:ext>
                </a:extLst>
              </p:cNvPr>
              <p:cNvSpPr txBox="1"/>
              <p:nvPr/>
            </p:nvSpPr>
            <p:spPr>
              <a:xfrm>
                <a:off x="1336812" y="1272116"/>
                <a:ext cx="969064"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8B03E435-181D-49BA-9E8A-9301E3DEB973}"/>
                  </a:ext>
                </a:extLst>
              </p:cNvPr>
              <p:cNvSpPr txBox="1">
                <a:spLocks noRot="1" noChangeAspect="1" noMove="1" noResize="1" noEditPoints="1" noAdjustHandles="1" noChangeArrowheads="1" noChangeShapeType="1" noTextEdit="1"/>
              </p:cNvSpPr>
              <p:nvPr/>
            </p:nvSpPr>
            <p:spPr>
              <a:xfrm>
                <a:off x="1336812" y="1272116"/>
                <a:ext cx="969064" cy="246221"/>
              </a:xfrm>
              <a:prstGeom prst="rect">
                <a:avLst/>
              </a:prstGeom>
              <a:blipFill>
                <a:blip r:embed="rId2"/>
                <a:stretch>
                  <a:fillRect b="-5000"/>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4A34C247-2A55-4884-A178-2EC559F64CD5}"/>
              </a:ext>
            </a:extLst>
          </p:cNvPr>
          <p:cNvCxnSpPr/>
          <p:nvPr/>
        </p:nvCxnSpPr>
        <p:spPr>
          <a:xfrm>
            <a:off x="1316933" y="1257208"/>
            <a:ext cx="988943"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0A96387-FFC4-454C-9C2A-ED9E071D852F}"/>
                  </a:ext>
                </a:extLst>
              </p:cNvPr>
              <p:cNvSpPr txBox="1"/>
              <p:nvPr/>
            </p:nvSpPr>
            <p:spPr>
              <a:xfrm>
                <a:off x="2395329" y="1149486"/>
                <a:ext cx="5019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0" smtClean="0">
                          <a:solidFill>
                            <a:srgbClr val="C00000"/>
                          </a:solidFill>
                          <a:latin typeface="Cambria Math" panose="02040503050406030204" pitchFamily="18" charset="0"/>
                        </a:rPr>
                        <m:t>𝚪</m:t>
                      </m:r>
                    </m:oMath>
                  </m:oMathPara>
                </a14:m>
                <a:endParaRPr lang="zh-CN" altLang="en-US" sz="1400" b="1">
                  <a:solidFill>
                    <a:srgbClr val="C00000"/>
                  </a:solidFill>
                </a:endParaRPr>
              </a:p>
            </p:txBody>
          </p:sp>
        </mc:Choice>
        <mc:Fallback xmlns="">
          <p:sp>
            <p:nvSpPr>
              <p:cNvPr id="17" name="文本框 16">
                <a:extLst>
                  <a:ext uri="{FF2B5EF4-FFF2-40B4-BE49-F238E27FC236}">
                    <a16:creationId xmlns:a16="http://schemas.microsoft.com/office/drawing/2014/main" id="{00A96387-FFC4-454C-9C2A-ED9E071D852F}"/>
                  </a:ext>
                </a:extLst>
              </p:cNvPr>
              <p:cNvSpPr txBox="1">
                <a:spLocks noRot="1" noChangeAspect="1" noMove="1" noResize="1" noEditPoints="1" noAdjustHandles="1" noChangeArrowheads="1" noChangeShapeType="1" noTextEdit="1"/>
              </p:cNvSpPr>
              <p:nvPr/>
            </p:nvSpPr>
            <p:spPr>
              <a:xfrm>
                <a:off x="2395329" y="1149486"/>
                <a:ext cx="501926" cy="215444"/>
              </a:xfrm>
              <a:prstGeom prst="rect">
                <a:avLst/>
              </a:prstGeom>
              <a:blipFill>
                <a:blip r:embed="rId3"/>
                <a:stretch>
                  <a:fillRect l="-4878" r="-4878" b="-5714"/>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E7460260-28F6-4BCD-92B2-10F516B67C32}"/>
              </a:ext>
            </a:extLst>
          </p:cNvPr>
          <p:cNvSpPr txBox="1"/>
          <p:nvPr/>
        </p:nvSpPr>
        <p:spPr>
          <a:xfrm>
            <a:off x="660951" y="1016917"/>
            <a:ext cx="611255" cy="584775"/>
          </a:xfrm>
          <a:prstGeom prst="rect">
            <a:avLst/>
          </a:prstGeom>
          <a:noFill/>
        </p:spPr>
        <p:txBody>
          <a:bodyPr wrap="square" rtlCol="0">
            <a:spAutoFit/>
          </a:bodyPr>
          <a:lstStyle/>
          <a:p>
            <a:r>
              <a:rPr lang="zh-CN" altLang="en-US" sz="1600" b="1">
                <a:solidFill>
                  <a:srgbClr val="002060"/>
                </a:solidFill>
              </a:rPr>
              <a:t>前提引入</a:t>
            </a:r>
          </a:p>
        </p:txBody>
      </p:sp>
      <p:sp>
        <p:nvSpPr>
          <p:cNvPr id="19" name="矩形 18">
            <a:extLst>
              <a:ext uri="{FF2B5EF4-FFF2-40B4-BE49-F238E27FC236}">
                <a16:creationId xmlns:a16="http://schemas.microsoft.com/office/drawing/2014/main" id="{3CE03406-0732-4E31-84A1-84B41C8AEDB4}"/>
              </a:ext>
            </a:extLst>
          </p:cNvPr>
          <p:cNvSpPr/>
          <p:nvPr/>
        </p:nvSpPr>
        <p:spPr>
          <a:xfrm>
            <a:off x="660952" y="1708718"/>
            <a:ext cx="2519569"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E8038FB-0A97-48D0-8748-AF7552BD5B90}"/>
                  </a:ext>
                </a:extLst>
              </p:cNvPr>
              <p:cNvSpPr txBox="1"/>
              <p:nvPr/>
            </p:nvSpPr>
            <p:spPr>
              <a:xfrm>
                <a:off x="1336814" y="2050056"/>
                <a:ext cx="147099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4E8038FB-0A97-48D0-8748-AF7552BD5B90}"/>
                  </a:ext>
                </a:extLst>
              </p:cNvPr>
              <p:cNvSpPr txBox="1">
                <a:spLocks noRot="1" noChangeAspect="1" noMove="1" noResize="1" noEditPoints="1" noAdjustHandles="1" noChangeArrowheads="1" noChangeShapeType="1" noTextEdit="1"/>
              </p:cNvSpPr>
              <p:nvPr/>
            </p:nvSpPr>
            <p:spPr>
              <a:xfrm>
                <a:off x="1336814" y="2050056"/>
                <a:ext cx="1470990" cy="246221"/>
              </a:xfrm>
              <a:prstGeom prst="rect">
                <a:avLst/>
              </a:prstGeom>
              <a:blipFill>
                <a:blip r:embed="rId4"/>
                <a:stretch>
                  <a:fillRect b="-4878"/>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86560296-BA49-4205-BFD4-D8C1111A1790}"/>
              </a:ext>
            </a:extLst>
          </p:cNvPr>
          <p:cNvCxnSpPr>
            <a:cxnSpLocks/>
          </p:cNvCxnSpPr>
          <p:nvPr/>
        </p:nvCxnSpPr>
        <p:spPr>
          <a:xfrm flipV="1">
            <a:off x="1316935" y="2015728"/>
            <a:ext cx="1742706"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CD5D2FB-E114-4C95-AD7A-B491E4399CD4}"/>
              </a:ext>
            </a:extLst>
          </p:cNvPr>
          <p:cNvSpPr txBox="1"/>
          <p:nvPr/>
        </p:nvSpPr>
        <p:spPr>
          <a:xfrm>
            <a:off x="660953" y="1723909"/>
            <a:ext cx="611255" cy="584775"/>
          </a:xfrm>
          <a:prstGeom prst="rect">
            <a:avLst/>
          </a:prstGeom>
          <a:noFill/>
        </p:spPr>
        <p:txBody>
          <a:bodyPr wrap="square" rtlCol="0">
            <a:spAutoFit/>
          </a:bodyPr>
          <a:lstStyle/>
          <a:p>
            <a:r>
              <a:rPr lang="zh-CN" altLang="en-US" sz="1600" b="1">
                <a:solidFill>
                  <a:srgbClr val="002060"/>
                </a:solidFill>
              </a:rPr>
              <a:t>合取规则</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72DEF461-A297-46D6-951C-37B99CBEB935}"/>
                  </a:ext>
                </a:extLst>
              </p:cNvPr>
              <p:cNvSpPr txBox="1"/>
              <p:nvPr/>
            </p:nvSpPr>
            <p:spPr>
              <a:xfrm>
                <a:off x="1316934" y="1735180"/>
                <a:ext cx="17427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72DEF461-A297-46D6-951C-37B99CBEB935}"/>
                  </a:ext>
                </a:extLst>
              </p:cNvPr>
              <p:cNvSpPr txBox="1">
                <a:spLocks noRot="1" noChangeAspect="1" noMove="1" noResize="1" noEditPoints="1" noAdjustHandles="1" noChangeArrowheads="1" noChangeShapeType="1" noTextEdit="1"/>
              </p:cNvSpPr>
              <p:nvPr/>
            </p:nvSpPr>
            <p:spPr>
              <a:xfrm>
                <a:off x="1316934" y="1735180"/>
                <a:ext cx="1742707" cy="246221"/>
              </a:xfrm>
              <a:prstGeom prst="rect">
                <a:avLst/>
              </a:prstGeom>
              <a:blipFill>
                <a:blip r:embed="rId5"/>
                <a:stretch>
                  <a:fillRect b="-5000"/>
                </a:stretch>
              </a:blipFill>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A215E8D8-C748-4762-AA57-A213DD349279}"/>
              </a:ext>
            </a:extLst>
          </p:cNvPr>
          <p:cNvSpPr/>
          <p:nvPr/>
        </p:nvSpPr>
        <p:spPr>
          <a:xfrm>
            <a:off x="4426226" y="1707863"/>
            <a:ext cx="3306417"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4688C959-2288-4F01-8B64-5A032CC30E88}"/>
                  </a:ext>
                </a:extLst>
              </p:cNvPr>
              <p:cNvSpPr txBox="1"/>
              <p:nvPr/>
            </p:nvSpPr>
            <p:spPr>
              <a:xfrm>
                <a:off x="5102088" y="2049201"/>
                <a:ext cx="1022028"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4688C959-2288-4F01-8B64-5A032CC30E88}"/>
                  </a:ext>
                </a:extLst>
              </p:cNvPr>
              <p:cNvSpPr txBox="1">
                <a:spLocks noRot="1" noChangeAspect="1" noMove="1" noResize="1" noEditPoints="1" noAdjustHandles="1" noChangeArrowheads="1" noChangeShapeType="1" noTextEdit="1"/>
              </p:cNvSpPr>
              <p:nvPr/>
            </p:nvSpPr>
            <p:spPr>
              <a:xfrm>
                <a:off x="5102088" y="2049201"/>
                <a:ext cx="1022028" cy="246221"/>
              </a:xfrm>
              <a:prstGeom prst="rect">
                <a:avLst/>
              </a:prstGeom>
              <a:blipFill>
                <a:blip r:embed="rId6"/>
                <a:stretch>
                  <a:fillRect b="-4878"/>
                </a:stretch>
              </a:blipFill>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527873F8-761D-4A61-8892-32746FA3683F}"/>
              </a:ext>
            </a:extLst>
          </p:cNvPr>
          <p:cNvCxnSpPr>
            <a:cxnSpLocks/>
          </p:cNvCxnSpPr>
          <p:nvPr/>
        </p:nvCxnSpPr>
        <p:spPr>
          <a:xfrm flipV="1">
            <a:off x="5082209" y="2007353"/>
            <a:ext cx="1041907" cy="8376"/>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3BE7445-579B-452F-BD36-B8B708519CC7}"/>
              </a:ext>
            </a:extLst>
          </p:cNvPr>
          <p:cNvSpPr txBox="1"/>
          <p:nvPr/>
        </p:nvSpPr>
        <p:spPr>
          <a:xfrm>
            <a:off x="4426227" y="1723054"/>
            <a:ext cx="611255" cy="584775"/>
          </a:xfrm>
          <a:prstGeom prst="rect">
            <a:avLst/>
          </a:prstGeom>
          <a:noFill/>
        </p:spPr>
        <p:txBody>
          <a:bodyPr wrap="square" rtlCol="0">
            <a:spAutoFit/>
          </a:bodyPr>
          <a:lstStyle/>
          <a:p>
            <a:r>
              <a:rPr lang="zh-CN" altLang="en-US" sz="1600" b="1">
                <a:solidFill>
                  <a:srgbClr val="002060"/>
                </a:solidFill>
              </a:rPr>
              <a:t>化简规则</a:t>
            </a: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43A37329-9D38-4D06-AC02-0BC98F1621F8}"/>
                  </a:ext>
                </a:extLst>
              </p:cNvPr>
              <p:cNvSpPr txBox="1"/>
              <p:nvPr/>
            </p:nvSpPr>
            <p:spPr>
              <a:xfrm>
                <a:off x="5082209" y="1734325"/>
                <a:ext cx="10419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43A37329-9D38-4D06-AC02-0BC98F1621F8}"/>
                  </a:ext>
                </a:extLst>
              </p:cNvPr>
              <p:cNvSpPr txBox="1">
                <a:spLocks noRot="1" noChangeAspect="1" noMove="1" noResize="1" noEditPoints="1" noAdjustHandles="1" noChangeArrowheads="1" noChangeShapeType="1" noTextEdit="1"/>
              </p:cNvSpPr>
              <p:nvPr/>
            </p:nvSpPr>
            <p:spPr>
              <a:xfrm>
                <a:off x="5082209" y="1734325"/>
                <a:ext cx="1041907" cy="246221"/>
              </a:xfrm>
              <a:prstGeom prst="rect">
                <a:avLst/>
              </a:prstGeom>
              <a:blipFill>
                <a:blip r:embed="rId7"/>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120685EF-0448-4C8A-B7C2-BD8A4DB8C87C}"/>
                  </a:ext>
                </a:extLst>
              </p:cNvPr>
              <p:cNvSpPr txBox="1"/>
              <p:nvPr/>
            </p:nvSpPr>
            <p:spPr>
              <a:xfrm>
                <a:off x="6484454" y="2037930"/>
                <a:ext cx="1022028"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29" name="文本框 28">
                <a:extLst>
                  <a:ext uri="{FF2B5EF4-FFF2-40B4-BE49-F238E27FC236}">
                    <a16:creationId xmlns:a16="http://schemas.microsoft.com/office/drawing/2014/main" id="{120685EF-0448-4C8A-B7C2-BD8A4DB8C87C}"/>
                  </a:ext>
                </a:extLst>
              </p:cNvPr>
              <p:cNvSpPr txBox="1">
                <a:spLocks noRot="1" noChangeAspect="1" noMove="1" noResize="1" noEditPoints="1" noAdjustHandles="1" noChangeArrowheads="1" noChangeShapeType="1" noTextEdit="1"/>
              </p:cNvSpPr>
              <p:nvPr/>
            </p:nvSpPr>
            <p:spPr>
              <a:xfrm>
                <a:off x="6484454" y="2037930"/>
                <a:ext cx="1022028" cy="246221"/>
              </a:xfrm>
              <a:prstGeom prst="rect">
                <a:avLst/>
              </a:prstGeom>
              <a:blipFill>
                <a:blip r:embed="rId8"/>
                <a:stretch>
                  <a:fillRect b="-4878"/>
                </a:stretch>
              </a:blipFill>
            </p:spPr>
            <p:txBody>
              <a:bodyPr/>
              <a:lstStyle/>
              <a:p>
                <a:r>
                  <a:rPr lang="zh-CN" altLang="en-US">
                    <a:noFill/>
                  </a:rPr>
                  <a:t> </a:t>
                </a:r>
              </a:p>
            </p:txBody>
          </p:sp>
        </mc:Fallback>
      </mc:AlternateContent>
      <p:cxnSp>
        <p:nvCxnSpPr>
          <p:cNvPr id="30" name="直接连接符 29">
            <a:extLst>
              <a:ext uri="{FF2B5EF4-FFF2-40B4-BE49-F238E27FC236}">
                <a16:creationId xmlns:a16="http://schemas.microsoft.com/office/drawing/2014/main" id="{89DBE917-E03F-4C8F-AEBB-6E44691302C8}"/>
              </a:ext>
            </a:extLst>
          </p:cNvPr>
          <p:cNvCxnSpPr>
            <a:cxnSpLocks/>
          </p:cNvCxnSpPr>
          <p:nvPr/>
        </p:nvCxnSpPr>
        <p:spPr>
          <a:xfrm>
            <a:off x="6464575" y="2004458"/>
            <a:ext cx="104190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AE02D5C-4582-481B-8D2F-C6C1830DE273}"/>
                  </a:ext>
                </a:extLst>
              </p:cNvPr>
              <p:cNvSpPr txBox="1"/>
              <p:nvPr/>
            </p:nvSpPr>
            <p:spPr>
              <a:xfrm>
                <a:off x="6464575" y="1723054"/>
                <a:ext cx="10419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9AE02D5C-4582-481B-8D2F-C6C1830DE273}"/>
                  </a:ext>
                </a:extLst>
              </p:cNvPr>
              <p:cNvSpPr txBox="1">
                <a:spLocks noRot="1" noChangeAspect="1" noMove="1" noResize="1" noEditPoints="1" noAdjustHandles="1" noChangeArrowheads="1" noChangeShapeType="1" noTextEdit="1"/>
              </p:cNvSpPr>
              <p:nvPr/>
            </p:nvSpPr>
            <p:spPr>
              <a:xfrm>
                <a:off x="6464575" y="1723054"/>
                <a:ext cx="1041907" cy="246221"/>
              </a:xfrm>
              <a:prstGeom prst="rect">
                <a:avLst/>
              </a:prstGeom>
              <a:blipFill>
                <a:blip r:embed="rId9"/>
                <a:stretch>
                  <a:fillRect b="-5000"/>
                </a:stretch>
              </a:blipFill>
            </p:spPr>
            <p:txBody>
              <a:bodyPr/>
              <a:lstStyle/>
              <a:p>
                <a:r>
                  <a:rPr lang="zh-CN" altLang="en-US">
                    <a:noFill/>
                  </a:rPr>
                  <a:t> </a:t>
                </a:r>
              </a:p>
            </p:txBody>
          </p:sp>
        </mc:Fallback>
      </mc:AlternateContent>
      <p:sp>
        <p:nvSpPr>
          <p:cNvPr id="32" name="矩形 31">
            <a:extLst>
              <a:ext uri="{FF2B5EF4-FFF2-40B4-BE49-F238E27FC236}">
                <a16:creationId xmlns:a16="http://schemas.microsoft.com/office/drawing/2014/main" id="{32A69B1F-DD27-4651-A5BC-D27C55E955D2}"/>
              </a:ext>
            </a:extLst>
          </p:cNvPr>
          <p:cNvSpPr/>
          <p:nvPr/>
        </p:nvSpPr>
        <p:spPr>
          <a:xfrm>
            <a:off x="660951" y="2424449"/>
            <a:ext cx="3306417"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17257576-E986-451F-B37C-E0B4FCCAEE6A}"/>
                  </a:ext>
                </a:extLst>
              </p:cNvPr>
              <p:cNvSpPr txBox="1"/>
              <p:nvPr/>
            </p:nvSpPr>
            <p:spPr>
              <a:xfrm>
                <a:off x="1316934" y="2765787"/>
                <a:ext cx="1061785"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33" name="文本框 32">
                <a:extLst>
                  <a:ext uri="{FF2B5EF4-FFF2-40B4-BE49-F238E27FC236}">
                    <a16:creationId xmlns:a16="http://schemas.microsoft.com/office/drawing/2014/main" id="{17257576-E986-451F-B37C-E0B4FCCAEE6A}"/>
                  </a:ext>
                </a:extLst>
              </p:cNvPr>
              <p:cNvSpPr txBox="1">
                <a:spLocks noRot="1" noChangeAspect="1" noMove="1" noResize="1" noEditPoints="1" noAdjustHandles="1" noChangeArrowheads="1" noChangeShapeType="1" noTextEdit="1"/>
              </p:cNvSpPr>
              <p:nvPr/>
            </p:nvSpPr>
            <p:spPr>
              <a:xfrm>
                <a:off x="1316934" y="2765787"/>
                <a:ext cx="1061785" cy="246221"/>
              </a:xfrm>
              <a:prstGeom prst="rect">
                <a:avLst/>
              </a:prstGeom>
              <a:blipFill>
                <a:blip r:embed="rId10"/>
                <a:stretch>
                  <a:fillRect b="-5000"/>
                </a:stretch>
              </a:blipFill>
            </p:spPr>
            <p:txBody>
              <a:bodyPr/>
              <a:lstStyle/>
              <a:p>
                <a:r>
                  <a:rPr lang="zh-CN" altLang="en-US">
                    <a:noFill/>
                  </a:rPr>
                  <a:t> </a:t>
                </a:r>
              </a:p>
            </p:txBody>
          </p:sp>
        </mc:Fallback>
      </mc:AlternateContent>
      <p:cxnSp>
        <p:nvCxnSpPr>
          <p:cNvPr id="34" name="直接连接符 33">
            <a:extLst>
              <a:ext uri="{FF2B5EF4-FFF2-40B4-BE49-F238E27FC236}">
                <a16:creationId xmlns:a16="http://schemas.microsoft.com/office/drawing/2014/main" id="{EF0882C3-B2C7-4349-A4C6-BABD214BD848}"/>
              </a:ext>
            </a:extLst>
          </p:cNvPr>
          <p:cNvCxnSpPr>
            <a:cxnSpLocks/>
          </p:cNvCxnSpPr>
          <p:nvPr/>
        </p:nvCxnSpPr>
        <p:spPr>
          <a:xfrm>
            <a:off x="1316934" y="2732315"/>
            <a:ext cx="1078396"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CB2BC4DC-84BF-42D4-99D0-0306F816C876}"/>
              </a:ext>
            </a:extLst>
          </p:cNvPr>
          <p:cNvSpPr txBox="1"/>
          <p:nvPr/>
        </p:nvSpPr>
        <p:spPr>
          <a:xfrm>
            <a:off x="660952" y="2439640"/>
            <a:ext cx="611255" cy="584775"/>
          </a:xfrm>
          <a:prstGeom prst="rect">
            <a:avLst/>
          </a:prstGeom>
          <a:noFill/>
        </p:spPr>
        <p:txBody>
          <a:bodyPr wrap="square" rtlCol="0">
            <a:spAutoFit/>
          </a:bodyPr>
          <a:lstStyle/>
          <a:p>
            <a:r>
              <a:rPr lang="zh-CN" altLang="en-US" sz="1600" b="1">
                <a:solidFill>
                  <a:srgbClr val="002060"/>
                </a:solidFill>
              </a:rPr>
              <a:t>附加规则</a:t>
            </a:r>
          </a:p>
        </p:txBody>
      </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C0DC1357-301A-4BE6-BA7D-7743740169A2}"/>
                  </a:ext>
                </a:extLst>
              </p:cNvPr>
              <p:cNvSpPr txBox="1"/>
              <p:nvPr/>
            </p:nvSpPr>
            <p:spPr>
              <a:xfrm>
                <a:off x="1316934" y="2450911"/>
                <a:ext cx="10419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36" name="文本框 35">
                <a:extLst>
                  <a:ext uri="{FF2B5EF4-FFF2-40B4-BE49-F238E27FC236}">
                    <a16:creationId xmlns:a16="http://schemas.microsoft.com/office/drawing/2014/main" id="{C0DC1357-301A-4BE6-BA7D-7743740169A2}"/>
                  </a:ext>
                </a:extLst>
              </p:cNvPr>
              <p:cNvSpPr txBox="1">
                <a:spLocks noRot="1" noChangeAspect="1" noMove="1" noResize="1" noEditPoints="1" noAdjustHandles="1" noChangeArrowheads="1" noChangeShapeType="1" noTextEdit="1"/>
              </p:cNvSpPr>
              <p:nvPr/>
            </p:nvSpPr>
            <p:spPr>
              <a:xfrm>
                <a:off x="1316934" y="2450911"/>
                <a:ext cx="1041907" cy="246221"/>
              </a:xfrm>
              <a:prstGeom prst="rect">
                <a:avLst/>
              </a:prstGeom>
              <a:blipFill>
                <a:blip r:embed="rId11"/>
                <a:stretch>
                  <a:fillRect b="-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45803A17-F1F3-4D82-9025-652CC40DDD0F}"/>
                  </a:ext>
                </a:extLst>
              </p:cNvPr>
              <p:cNvSpPr txBox="1"/>
              <p:nvPr/>
            </p:nvSpPr>
            <p:spPr>
              <a:xfrm>
                <a:off x="2679422" y="2754516"/>
                <a:ext cx="1061785"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37" name="文本框 36">
                <a:extLst>
                  <a:ext uri="{FF2B5EF4-FFF2-40B4-BE49-F238E27FC236}">
                    <a16:creationId xmlns:a16="http://schemas.microsoft.com/office/drawing/2014/main" id="{45803A17-F1F3-4D82-9025-652CC40DDD0F}"/>
                  </a:ext>
                </a:extLst>
              </p:cNvPr>
              <p:cNvSpPr txBox="1">
                <a:spLocks noRot="1" noChangeAspect="1" noMove="1" noResize="1" noEditPoints="1" noAdjustHandles="1" noChangeArrowheads="1" noChangeShapeType="1" noTextEdit="1"/>
              </p:cNvSpPr>
              <p:nvPr/>
            </p:nvSpPr>
            <p:spPr>
              <a:xfrm>
                <a:off x="2679422" y="2754516"/>
                <a:ext cx="1061785" cy="246221"/>
              </a:xfrm>
              <a:prstGeom prst="rect">
                <a:avLst/>
              </a:prstGeom>
              <a:blipFill>
                <a:blip r:embed="rId12"/>
                <a:stretch>
                  <a:fillRect b="-5000"/>
                </a:stretch>
              </a:blipFill>
            </p:spPr>
            <p:txBody>
              <a:bodyPr/>
              <a:lstStyle/>
              <a:p>
                <a:r>
                  <a:rPr lang="zh-CN" altLang="en-US">
                    <a:noFill/>
                  </a:rPr>
                  <a:t> </a:t>
                </a:r>
              </a:p>
            </p:txBody>
          </p:sp>
        </mc:Fallback>
      </mc:AlternateContent>
      <p:cxnSp>
        <p:nvCxnSpPr>
          <p:cNvPr id="38" name="直接连接符 37">
            <a:extLst>
              <a:ext uri="{FF2B5EF4-FFF2-40B4-BE49-F238E27FC236}">
                <a16:creationId xmlns:a16="http://schemas.microsoft.com/office/drawing/2014/main" id="{9BDBC754-10F7-40F2-AF26-88D8A3A28DB0}"/>
              </a:ext>
            </a:extLst>
          </p:cNvPr>
          <p:cNvCxnSpPr>
            <a:cxnSpLocks/>
          </p:cNvCxnSpPr>
          <p:nvPr/>
        </p:nvCxnSpPr>
        <p:spPr>
          <a:xfrm flipV="1">
            <a:off x="2679422" y="2732315"/>
            <a:ext cx="1061785"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06F230DD-626A-4E27-B7FA-3C9A827C9B17}"/>
                  </a:ext>
                </a:extLst>
              </p:cNvPr>
              <p:cNvSpPr txBox="1"/>
              <p:nvPr/>
            </p:nvSpPr>
            <p:spPr>
              <a:xfrm>
                <a:off x="2679422" y="2439640"/>
                <a:ext cx="1061785"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39" name="文本框 38">
                <a:extLst>
                  <a:ext uri="{FF2B5EF4-FFF2-40B4-BE49-F238E27FC236}">
                    <a16:creationId xmlns:a16="http://schemas.microsoft.com/office/drawing/2014/main" id="{06F230DD-626A-4E27-B7FA-3C9A827C9B17}"/>
                  </a:ext>
                </a:extLst>
              </p:cNvPr>
              <p:cNvSpPr txBox="1">
                <a:spLocks noRot="1" noChangeAspect="1" noMove="1" noResize="1" noEditPoints="1" noAdjustHandles="1" noChangeArrowheads="1" noChangeShapeType="1" noTextEdit="1"/>
              </p:cNvSpPr>
              <p:nvPr/>
            </p:nvSpPr>
            <p:spPr>
              <a:xfrm>
                <a:off x="2679422" y="2439640"/>
                <a:ext cx="1061785" cy="246221"/>
              </a:xfrm>
              <a:prstGeom prst="rect">
                <a:avLst/>
              </a:prstGeom>
              <a:blipFill>
                <a:blip r:embed="rId13"/>
                <a:stretch>
                  <a:fillRect b="-4878"/>
                </a:stretch>
              </a:blipFill>
            </p:spPr>
            <p:txBody>
              <a:bodyPr/>
              <a:lstStyle/>
              <a:p>
                <a:r>
                  <a:rPr lang="zh-CN" altLang="en-US">
                    <a:noFill/>
                  </a:rPr>
                  <a:t> </a:t>
                </a:r>
              </a:p>
            </p:txBody>
          </p:sp>
        </mc:Fallback>
      </mc:AlternateContent>
      <p:sp>
        <p:nvSpPr>
          <p:cNvPr id="40" name="矩形 39">
            <a:extLst>
              <a:ext uri="{FF2B5EF4-FFF2-40B4-BE49-F238E27FC236}">
                <a16:creationId xmlns:a16="http://schemas.microsoft.com/office/drawing/2014/main" id="{E425A944-B40E-46EB-B3F3-42CA313E6F3B}"/>
              </a:ext>
            </a:extLst>
          </p:cNvPr>
          <p:cNvSpPr/>
          <p:nvPr/>
        </p:nvSpPr>
        <p:spPr>
          <a:xfrm>
            <a:off x="4426226" y="2429436"/>
            <a:ext cx="4022035"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1692ED78-0506-4E0C-891F-1090F712C29D}"/>
                  </a:ext>
                </a:extLst>
              </p:cNvPr>
              <p:cNvSpPr txBox="1"/>
              <p:nvPr/>
            </p:nvSpPr>
            <p:spPr>
              <a:xfrm>
                <a:off x="5102088" y="2770774"/>
                <a:ext cx="3226904"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oMath>
                  </m:oMathPara>
                </a14:m>
                <a:endParaRPr lang="zh-CN" altLang="en-US" sz="1600" b="1">
                  <a:solidFill>
                    <a:schemeClr val="accent2">
                      <a:lumMod val="50000"/>
                    </a:schemeClr>
                  </a:solidFill>
                </a:endParaRPr>
              </a:p>
            </p:txBody>
          </p:sp>
        </mc:Choice>
        <mc:Fallback xmlns="">
          <p:sp>
            <p:nvSpPr>
              <p:cNvPr id="41" name="文本框 40">
                <a:extLst>
                  <a:ext uri="{FF2B5EF4-FFF2-40B4-BE49-F238E27FC236}">
                    <a16:creationId xmlns:a16="http://schemas.microsoft.com/office/drawing/2014/main" id="{1692ED78-0506-4E0C-891F-1090F712C29D}"/>
                  </a:ext>
                </a:extLst>
              </p:cNvPr>
              <p:cNvSpPr txBox="1">
                <a:spLocks noRot="1" noChangeAspect="1" noMove="1" noResize="1" noEditPoints="1" noAdjustHandles="1" noChangeArrowheads="1" noChangeShapeType="1" noTextEdit="1"/>
              </p:cNvSpPr>
              <p:nvPr/>
            </p:nvSpPr>
            <p:spPr>
              <a:xfrm>
                <a:off x="5102088" y="2770774"/>
                <a:ext cx="3226904" cy="246221"/>
              </a:xfrm>
              <a:prstGeom prst="rect">
                <a:avLst/>
              </a:prstGeom>
              <a:blipFill>
                <a:blip r:embed="rId14"/>
                <a:stretch>
                  <a:fillRect b="-5000"/>
                </a:stretch>
              </a:blipFill>
            </p:spPr>
            <p:txBody>
              <a:bodyPr/>
              <a:lstStyle/>
              <a:p>
                <a:r>
                  <a:rPr lang="zh-CN" altLang="en-US">
                    <a:noFill/>
                  </a:rPr>
                  <a:t> </a:t>
                </a:r>
              </a:p>
            </p:txBody>
          </p:sp>
        </mc:Fallback>
      </mc:AlternateContent>
      <p:cxnSp>
        <p:nvCxnSpPr>
          <p:cNvPr id="42" name="直接连接符 41">
            <a:extLst>
              <a:ext uri="{FF2B5EF4-FFF2-40B4-BE49-F238E27FC236}">
                <a16:creationId xmlns:a16="http://schemas.microsoft.com/office/drawing/2014/main" id="{19786156-4C58-4870-84D1-7906CCF0B51C}"/>
              </a:ext>
            </a:extLst>
          </p:cNvPr>
          <p:cNvCxnSpPr>
            <a:cxnSpLocks/>
          </p:cNvCxnSpPr>
          <p:nvPr/>
        </p:nvCxnSpPr>
        <p:spPr>
          <a:xfrm flipV="1">
            <a:off x="5082209" y="2736450"/>
            <a:ext cx="3246783"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76145758-755E-4A58-88B5-16358DF7B1C9}"/>
              </a:ext>
            </a:extLst>
          </p:cNvPr>
          <p:cNvSpPr txBox="1"/>
          <p:nvPr/>
        </p:nvSpPr>
        <p:spPr>
          <a:xfrm>
            <a:off x="4426227" y="2444627"/>
            <a:ext cx="611255" cy="584775"/>
          </a:xfrm>
          <a:prstGeom prst="rect">
            <a:avLst/>
          </a:prstGeom>
          <a:noFill/>
        </p:spPr>
        <p:txBody>
          <a:bodyPr wrap="square" rtlCol="0">
            <a:spAutoFit/>
          </a:bodyPr>
          <a:lstStyle/>
          <a:p>
            <a:r>
              <a:rPr lang="zh-CN" altLang="en-US" sz="1600" b="1">
                <a:solidFill>
                  <a:srgbClr val="002060"/>
                </a:solidFill>
              </a:rPr>
              <a:t>析取消除</a:t>
            </a:r>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82838D3D-D814-4B57-88B4-8D0DD1D92AA3}"/>
                  </a:ext>
                </a:extLst>
              </p:cNvPr>
              <p:cNvSpPr txBox="1"/>
              <p:nvPr/>
            </p:nvSpPr>
            <p:spPr>
              <a:xfrm>
                <a:off x="5082207" y="2455898"/>
                <a:ext cx="3246785"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oMath>
                  </m:oMathPara>
                </a14:m>
                <a:endParaRPr lang="zh-CN" altLang="en-US" sz="1600" b="1">
                  <a:solidFill>
                    <a:schemeClr val="accent2">
                      <a:lumMod val="50000"/>
                    </a:schemeClr>
                  </a:solidFill>
                </a:endParaRPr>
              </a:p>
            </p:txBody>
          </p:sp>
        </mc:Choice>
        <mc:Fallback xmlns="">
          <p:sp>
            <p:nvSpPr>
              <p:cNvPr id="44" name="文本框 43">
                <a:extLst>
                  <a:ext uri="{FF2B5EF4-FFF2-40B4-BE49-F238E27FC236}">
                    <a16:creationId xmlns:a16="http://schemas.microsoft.com/office/drawing/2014/main" id="{82838D3D-D814-4B57-88B4-8D0DD1D92AA3}"/>
                  </a:ext>
                </a:extLst>
              </p:cNvPr>
              <p:cNvSpPr txBox="1">
                <a:spLocks noRot="1" noChangeAspect="1" noMove="1" noResize="1" noEditPoints="1" noAdjustHandles="1" noChangeArrowheads="1" noChangeShapeType="1" noTextEdit="1"/>
              </p:cNvSpPr>
              <p:nvPr/>
            </p:nvSpPr>
            <p:spPr>
              <a:xfrm>
                <a:off x="5082207" y="2455898"/>
                <a:ext cx="3246785" cy="246221"/>
              </a:xfrm>
              <a:prstGeom prst="rect">
                <a:avLst/>
              </a:prstGeom>
              <a:blipFill>
                <a:blip r:embed="rId15"/>
                <a:stretch>
                  <a:fillRect b="-5000"/>
                </a:stretch>
              </a:blipFill>
            </p:spPr>
            <p:txBody>
              <a:bodyPr/>
              <a:lstStyle/>
              <a:p>
                <a:r>
                  <a:rPr lang="zh-CN" altLang="en-US">
                    <a:noFill/>
                  </a:rPr>
                  <a:t> </a:t>
                </a:r>
              </a:p>
            </p:txBody>
          </p:sp>
        </mc:Fallback>
      </mc:AlternateContent>
      <p:sp>
        <p:nvSpPr>
          <p:cNvPr id="45" name="矩形 44">
            <a:extLst>
              <a:ext uri="{FF2B5EF4-FFF2-40B4-BE49-F238E27FC236}">
                <a16:creationId xmlns:a16="http://schemas.microsoft.com/office/drawing/2014/main" id="{91C41698-398A-413C-9B37-8D36AD823BDF}"/>
              </a:ext>
            </a:extLst>
          </p:cNvPr>
          <p:cNvSpPr/>
          <p:nvPr/>
        </p:nvSpPr>
        <p:spPr>
          <a:xfrm>
            <a:off x="660952" y="3122649"/>
            <a:ext cx="2018470"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02A9FBDC-D4E8-4F83-8E9E-B337CB088E22}"/>
                  </a:ext>
                </a:extLst>
              </p:cNvPr>
              <p:cNvSpPr txBox="1"/>
              <p:nvPr/>
            </p:nvSpPr>
            <p:spPr>
              <a:xfrm>
                <a:off x="1336814" y="3463987"/>
                <a:ext cx="1232452"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46" name="文本框 45">
                <a:extLst>
                  <a:ext uri="{FF2B5EF4-FFF2-40B4-BE49-F238E27FC236}">
                    <a16:creationId xmlns:a16="http://schemas.microsoft.com/office/drawing/2014/main" id="{02A9FBDC-D4E8-4F83-8E9E-B337CB088E22}"/>
                  </a:ext>
                </a:extLst>
              </p:cNvPr>
              <p:cNvSpPr txBox="1">
                <a:spLocks noRot="1" noChangeAspect="1" noMove="1" noResize="1" noEditPoints="1" noAdjustHandles="1" noChangeArrowheads="1" noChangeShapeType="1" noTextEdit="1"/>
              </p:cNvSpPr>
              <p:nvPr/>
            </p:nvSpPr>
            <p:spPr>
              <a:xfrm>
                <a:off x="1336814" y="3463987"/>
                <a:ext cx="1232452" cy="246221"/>
              </a:xfrm>
              <a:prstGeom prst="rect">
                <a:avLst/>
              </a:prstGeom>
              <a:blipFill>
                <a:blip r:embed="rId16"/>
                <a:stretch>
                  <a:fillRect b="-4878"/>
                </a:stretch>
              </a:blipFill>
            </p:spPr>
            <p:txBody>
              <a:bodyPr/>
              <a:lstStyle/>
              <a:p>
                <a:r>
                  <a:rPr lang="zh-CN" altLang="en-US">
                    <a:noFill/>
                  </a:rPr>
                  <a:t> </a:t>
                </a:r>
              </a:p>
            </p:txBody>
          </p:sp>
        </mc:Fallback>
      </mc:AlternateContent>
      <p:cxnSp>
        <p:nvCxnSpPr>
          <p:cNvPr id="47" name="直接连接符 46">
            <a:extLst>
              <a:ext uri="{FF2B5EF4-FFF2-40B4-BE49-F238E27FC236}">
                <a16:creationId xmlns:a16="http://schemas.microsoft.com/office/drawing/2014/main" id="{B3CBE000-D445-4117-B67C-EC23FA643F9A}"/>
              </a:ext>
            </a:extLst>
          </p:cNvPr>
          <p:cNvCxnSpPr>
            <a:cxnSpLocks/>
          </p:cNvCxnSpPr>
          <p:nvPr/>
        </p:nvCxnSpPr>
        <p:spPr>
          <a:xfrm flipV="1">
            <a:off x="1316935" y="3429661"/>
            <a:ext cx="1252330"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718C5DE6-4F66-47CB-BF65-D32CA1440B0B}"/>
              </a:ext>
            </a:extLst>
          </p:cNvPr>
          <p:cNvSpPr txBox="1"/>
          <p:nvPr/>
        </p:nvSpPr>
        <p:spPr>
          <a:xfrm>
            <a:off x="660953" y="3137840"/>
            <a:ext cx="611255" cy="584775"/>
          </a:xfrm>
          <a:prstGeom prst="rect">
            <a:avLst/>
          </a:prstGeom>
          <a:noFill/>
        </p:spPr>
        <p:txBody>
          <a:bodyPr wrap="square" rtlCol="0">
            <a:spAutoFit/>
          </a:bodyPr>
          <a:lstStyle/>
          <a:p>
            <a:r>
              <a:rPr lang="zh-CN" altLang="en-US" sz="1600" b="1">
                <a:solidFill>
                  <a:srgbClr val="002060"/>
                </a:solidFill>
              </a:rPr>
              <a:t>蕴涵引入</a:t>
            </a:r>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C60907CE-7979-49FB-8334-BEF8A47279E7}"/>
                  </a:ext>
                </a:extLst>
              </p:cNvPr>
              <p:cNvSpPr txBox="1"/>
              <p:nvPr/>
            </p:nvSpPr>
            <p:spPr>
              <a:xfrm>
                <a:off x="1316935" y="3149111"/>
                <a:ext cx="1311966"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49" name="文本框 48">
                <a:extLst>
                  <a:ext uri="{FF2B5EF4-FFF2-40B4-BE49-F238E27FC236}">
                    <a16:creationId xmlns:a16="http://schemas.microsoft.com/office/drawing/2014/main" id="{C60907CE-7979-49FB-8334-BEF8A47279E7}"/>
                  </a:ext>
                </a:extLst>
              </p:cNvPr>
              <p:cNvSpPr txBox="1">
                <a:spLocks noRot="1" noChangeAspect="1" noMove="1" noResize="1" noEditPoints="1" noAdjustHandles="1" noChangeArrowheads="1" noChangeShapeType="1" noTextEdit="1"/>
              </p:cNvSpPr>
              <p:nvPr/>
            </p:nvSpPr>
            <p:spPr>
              <a:xfrm>
                <a:off x="1316935" y="3149111"/>
                <a:ext cx="1311966" cy="246221"/>
              </a:xfrm>
              <a:prstGeom prst="rect">
                <a:avLst/>
              </a:prstGeom>
              <a:blipFill>
                <a:blip r:embed="rId17"/>
                <a:stretch>
                  <a:fillRect b="-5000"/>
                </a:stretch>
              </a:blipFill>
            </p:spPr>
            <p:txBody>
              <a:bodyPr/>
              <a:lstStyle/>
              <a:p>
                <a:r>
                  <a:rPr lang="zh-CN" altLang="en-US">
                    <a:noFill/>
                  </a:rPr>
                  <a:t> </a:t>
                </a:r>
              </a:p>
            </p:txBody>
          </p:sp>
        </mc:Fallback>
      </mc:AlternateContent>
      <p:sp>
        <p:nvSpPr>
          <p:cNvPr id="50" name="矩形 49">
            <a:extLst>
              <a:ext uri="{FF2B5EF4-FFF2-40B4-BE49-F238E27FC236}">
                <a16:creationId xmlns:a16="http://schemas.microsoft.com/office/drawing/2014/main" id="{0104B9B1-65BD-4D37-90D2-75BF77A9C17C}"/>
              </a:ext>
            </a:extLst>
          </p:cNvPr>
          <p:cNvSpPr/>
          <p:nvPr/>
        </p:nvSpPr>
        <p:spPr>
          <a:xfrm>
            <a:off x="4426227" y="3127067"/>
            <a:ext cx="3306416"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296E5978-3681-47C4-A242-6109146996A4}"/>
                  </a:ext>
                </a:extLst>
              </p:cNvPr>
              <p:cNvSpPr txBox="1"/>
              <p:nvPr/>
            </p:nvSpPr>
            <p:spPr>
              <a:xfrm>
                <a:off x="5102088" y="3468405"/>
                <a:ext cx="207230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51" name="文本框 50">
                <a:extLst>
                  <a:ext uri="{FF2B5EF4-FFF2-40B4-BE49-F238E27FC236}">
                    <a16:creationId xmlns:a16="http://schemas.microsoft.com/office/drawing/2014/main" id="{296E5978-3681-47C4-A242-6109146996A4}"/>
                  </a:ext>
                </a:extLst>
              </p:cNvPr>
              <p:cNvSpPr txBox="1">
                <a:spLocks noRot="1" noChangeAspect="1" noMove="1" noResize="1" noEditPoints="1" noAdjustHandles="1" noChangeArrowheads="1" noChangeShapeType="1" noTextEdit="1"/>
              </p:cNvSpPr>
              <p:nvPr/>
            </p:nvSpPr>
            <p:spPr>
              <a:xfrm>
                <a:off x="5102088" y="3468405"/>
                <a:ext cx="2072307" cy="246221"/>
              </a:xfrm>
              <a:prstGeom prst="rect">
                <a:avLst/>
              </a:prstGeom>
              <a:blipFill>
                <a:blip r:embed="rId18"/>
                <a:stretch>
                  <a:fillRect b="-5000"/>
                </a:stretch>
              </a:blipFill>
            </p:spPr>
            <p:txBody>
              <a:bodyPr/>
              <a:lstStyle/>
              <a:p>
                <a:r>
                  <a:rPr lang="zh-CN" altLang="en-US">
                    <a:noFill/>
                  </a:rPr>
                  <a:t> </a:t>
                </a:r>
              </a:p>
            </p:txBody>
          </p:sp>
        </mc:Fallback>
      </mc:AlternateContent>
      <p:cxnSp>
        <p:nvCxnSpPr>
          <p:cNvPr id="52" name="直接连接符 51">
            <a:extLst>
              <a:ext uri="{FF2B5EF4-FFF2-40B4-BE49-F238E27FC236}">
                <a16:creationId xmlns:a16="http://schemas.microsoft.com/office/drawing/2014/main" id="{7AF51D6B-2716-4E4C-B30C-30687B92D1F9}"/>
              </a:ext>
            </a:extLst>
          </p:cNvPr>
          <p:cNvCxnSpPr>
            <a:cxnSpLocks/>
          </p:cNvCxnSpPr>
          <p:nvPr/>
        </p:nvCxnSpPr>
        <p:spPr>
          <a:xfrm flipV="1">
            <a:off x="5082210" y="3434078"/>
            <a:ext cx="2092186"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483A3A19-CFD9-42A4-8197-9D72AA377A86}"/>
              </a:ext>
            </a:extLst>
          </p:cNvPr>
          <p:cNvSpPr txBox="1"/>
          <p:nvPr/>
        </p:nvSpPr>
        <p:spPr>
          <a:xfrm>
            <a:off x="4426228" y="3142258"/>
            <a:ext cx="611255" cy="584775"/>
          </a:xfrm>
          <a:prstGeom prst="rect">
            <a:avLst/>
          </a:prstGeom>
          <a:noFill/>
        </p:spPr>
        <p:txBody>
          <a:bodyPr wrap="square" rtlCol="0">
            <a:spAutoFit/>
          </a:bodyPr>
          <a:lstStyle/>
          <a:p>
            <a:r>
              <a:rPr lang="zh-CN" altLang="en-US" sz="1600" b="1">
                <a:solidFill>
                  <a:srgbClr val="002060"/>
                </a:solidFill>
              </a:rPr>
              <a:t>假言推理</a:t>
            </a:r>
          </a:p>
        </p:txBody>
      </p: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23880B70-B29D-440D-B475-D8A7AC37A9DA}"/>
                  </a:ext>
                </a:extLst>
              </p:cNvPr>
              <p:cNvSpPr txBox="1"/>
              <p:nvPr/>
            </p:nvSpPr>
            <p:spPr>
              <a:xfrm>
                <a:off x="5082209" y="3153529"/>
                <a:ext cx="209218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54" name="文本框 53">
                <a:extLst>
                  <a:ext uri="{FF2B5EF4-FFF2-40B4-BE49-F238E27FC236}">
                    <a16:creationId xmlns:a16="http://schemas.microsoft.com/office/drawing/2014/main" id="{23880B70-B29D-440D-B475-D8A7AC37A9DA}"/>
                  </a:ext>
                </a:extLst>
              </p:cNvPr>
              <p:cNvSpPr txBox="1">
                <a:spLocks noRot="1" noChangeAspect="1" noMove="1" noResize="1" noEditPoints="1" noAdjustHandles="1" noChangeArrowheads="1" noChangeShapeType="1" noTextEdit="1"/>
              </p:cNvSpPr>
              <p:nvPr/>
            </p:nvSpPr>
            <p:spPr>
              <a:xfrm>
                <a:off x="5082209" y="3153529"/>
                <a:ext cx="2092187" cy="246221"/>
              </a:xfrm>
              <a:prstGeom prst="rect">
                <a:avLst/>
              </a:prstGeom>
              <a:blipFill>
                <a:blip r:embed="rId19"/>
                <a:stretch>
                  <a:fillRect b="-4878"/>
                </a:stretch>
              </a:blipFill>
            </p:spPr>
            <p:txBody>
              <a:bodyPr/>
              <a:lstStyle/>
              <a:p>
                <a:r>
                  <a:rPr lang="zh-CN" altLang="en-US">
                    <a:noFill/>
                  </a:rPr>
                  <a:t> </a:t>
                </a:r>
              </a:p>
            </p:txBody>
          </p:sp>
        </mc:Fallback>
      </mc:AlternateContent>
      <p:sp>
        <p:nvSpPr>
          <p:cNvPr id="55" name="矩形 54">
            <a:extLst>
              <a:ext uri="{FF2B5EF4-FFF2-40B4-BE49-F238E27FC236}">
                <a16:creationId xmlns:a16="http://schemas.microsoft.com/office/drawing/2014/main" id="{2E56A826-2E5F-43C3-A147-8E72FBA55BE4}"/>
              </a:ext>
            </a:extLst>
          </p:cNvPr>
          <p:cNvSpPr/>
          <p:nvPr/>
        </p:nvSpPr>
        <p:spPr>
          <a:xfrm>
            <a:off x="660952" y="3823713"/>
            <a:ext cx="3306416"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9CB7A480-8E7F-42D8-8F02-659EAE802EC9}"/>
                  </a:ext>
                </a:extLst>
              </p:cNvPr>
              <p:cNvSpPr txBox="1"/>
              <p:nvPr/>
            </p:nvSpPr>
            <p:spPr>
              <a:xfrm>
                <a:off x="1398935" y="4165754"/>
                <a:ext cx="147099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56" name="文本框 55">
                <a:extLst>
                  <a:ext uri="{FF2B5EF4-FFF2-40B4-BE49-F238E27FC236}">
                    <a16:creationId xmlns:a16="http://schemas.microsoft.com/office/drawing/2014/main" id="{9CB7A480-8E7F-42D8-8F02-659EAE802EC9}"/>
                  </a:ext>
                </a:extLst>
              </p:cNvPr>
              <p:cNvSpPr txBox="1">
                <a:spLocks noRot="1" noChangeAspect="1" noMove="1" noResize="1" noEditPoints="1" noAdjustHandles="1" noChangeArrowheads="1" noChangeShapeType="1" noTextEdit="1"/>
              </p:cNvSpPr>
              <p:nvPr/>
            </p:nvSpPr>
            <p:spPr>
              <a:xfrm>
                <a:off x="1398935" y="4165754"/>
                <a:ext cx="1470990" cy="246221"/>
              </a:xfrm>
              <a:prstGeom prst="rect">
                <a:avLst/>
              </a:prstGeom>
              <a:blipFill>
                <a:blip r:embed="rId20"/>
                <a:stretch>
                  <a:fillRect t="-12195" b="-39024"/>
                </a:stretch>
              </a:blipFill>
            </p:spPr>
            <p:txBody>
              <a:bodyPr/>
              <a:lstStyle/>
              <a:p>
                <a:r>
                  <a:rPr lang="zh-CN" altLang="en-US">
                    <a:noFill/>
                  </a:rPr>
                  <a:t> </a:t>
                </a:r>
              </a:p>
            </p:txBody>
          </p:sp>
        </mc:Fallback>
      </mc:AlternateContent>
      <p:cxnSp>
        <p:nvCxnSpPr>
          <p:cNvPr id="57" name="直接连接符 56">
            <a:extLst>
              <a:ext uri="{FF2B5EF4-FFF2-40B4-BE49-F238E27FC236}">
                <a16:creationId xmlns:a16="http://schemas.microsoft.com/office/drawing/2014/main" id="{FFDB4413-B871-43C4-B632-4015356161CB}"/>
              </a:ext>
            </a:extLst>
          </p:cNvPr>
          <p:cNvCxnSpPr>
            <a:cxnSpLocks/>
          </p:cNvCxnSpPr>
          <p:nvPr/>
        </p:nvCxnSpPr>
        <p:spPr>
          <a:xfrm flipV="1">
            <a:off x="1379056" y="4131427"/>
            <a:ext cx="2499691"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BC3EBFED-6CFE-49FB-9080-6873045263F4}"/>
              </a:ext>
            </a:extLst>
          </p:cNvPr>
          <p:cNvSpPr txBox="1"/>
          <p:nvPr/>
        </p:nvSpPr>
        <p:spPr>
          <a:xfrm>
            <a:off x="596346" y="3838049"/>
            <a:ext cx="824947" cy="584775"/>
          </a:xfrm>
          <a:prstGeom prst="rect">
            <a:avLst/>
          </a:prstGeom>
          <a:noFill/>
        </p:spPr>
        <p:txBody>
          <a:bodyPr wrap="square" rtlCol="0">
            <a:spAutoFit/>
          </a:bodyPr>
          <a:lstStyle/>
          <a:p>
            <a:pPr algn="ctr"/>
            <a:r>
              <a:rPr lang="zh-CN" altLang="en-US" sz="1600" b="1">
                <a:solidFill>
                  <a:srgbClr val="002060"/>
                </a:solidFill>
              </a:rPr>
              <a:t>双蕴涵引入</a:t>
            </a:r>
          </a:p>
        </p:txBody>
      </p: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B5025196-3DCD-4B2C-89B5-AD835252B867}"/>
                  </a:ext>
                </a:extLst>
              </p:cNvPr>
              <p:cNvSpPr txBox="1"/>
              <p:nvPr/>
            </p:nvSpPr>
            <p:spPr>
              <a:xfrm>
                <a:off x="1379055" y="3850878"/>
                <a:ext cx="2499692"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59" name="文本框 58">
                <a:extLst>
                  <a:ext uri="{FF2B5EF4-FFF2-40B4-BE49-F238E27FC236}">
                    <a16:creationId xmlns:a16="http://schemas.microsoft.com/office/drawing/2014/main" id="{B5025196-3DCD-4B2C-89B5-AD835252B867}"/>
                  </a:ext>
                </a:extLst>
              </p:cNvPr>
              <p:cNvSpPr txBox="1">
                <a:spLocks noRot="1" noChangeAspect="1" noMove="1" noResize="1" noEditPoints="1" noAdjustHandles="1" noChangeArrowheads="1" noChangeShapeType="1" noTextEdit="1"/>
              </p:cNvSpPr>
              <p:nvPr/>
            </p:nvSpPr>
            <p:spPr>
              <a:xfrm>
                <a:off x="1379055" y="3850878"/>
                <a:ext cx="2499692" cy="246221"/>
              </a:xfrm>
              <a:prstGeom prst="rect">
                <a:avLst/>
              </a:prstGeom>
              <a:blipFill>
                <a:blip r:embed="rId21"/>
                <a:stretch>
                  <a:fillRect b="-5000"/>
                </a:stretch>
              </a:blipFill>
            </p:spPr>
            <p:txBody>
              <a:bodyPr/>
              <a:lstStyle/>
              <a:p>
                <a:r>
                  <a:rPr lang="zh-CN" altLang="en-US">
                    <a:noFill/>
                  </a:rPr>
                  <a:t> </a:t>
                </a:r>
              </a:p>
            </p:txBody>
          </p:sp>
        </mc:Fallback>
      </mc:AlternateContent>
      <p:sp>
        <p:nvSpPr>
          <p:cNvPr id="60" name="矩形 59">
            <a:extLst>
              <a:ext uri="{FF2B5EF4-FFF2-40B4-BE49-F238E27FC236}">
                <a16:creationId xmlns:a16="http://schemas.microsoft.com/office/drawing/2014/main" id="{09FF1AEE-2384-4595-8447-BE4F1D6C82D7}"/>
              </a:ext>
            </a:extLst>
          </p:cNvPr>
          <p:cNvSpPr/>
          <p:nvPr/>
        </p:nvSpPr>
        <p:spPr>
          <a:xfrm>
            <a:off x="4426226" y="3822858"/>
            <a:ext cx="3629439"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CDF0D7D4-849C-45BF-8ED1-1920E0FD71BA}"/>
                  </a:ext>
                </a:extLst>
              </p:cNvPr>
              <p:cNvSpPr txBox="1"/>
              <p:nvPr/>
            </p:nvSpPr>
            <p:spPr>
              <a:xfrm>
                <a:off x="5240316" y="4165754"/>
                <a:ext cx="1179442"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61" name="文本框 60">
                <a:extLst>
                  <a:ext uri="{FF2B5EF4-FFF2-40B4-BE49-F238E27FC236}">
                    <a16:creationId xmlns:a16="http://schemas.microsoft.com/office/drawing/2014/main" id="{CDF0D7D4-849C-45BF-8ED1-1920E0FD71BA}"/>
                  </a:ext>
                </a:extLst>
              </p:cNvPr>
              <p:cNvSpPr txBox="1">
                <a:spLocks noRot="1" noChangeAspect="1" noMove="1" noResize="1" noEditPoints="1" noAdjustHandles="1" noChangeArrowheads="1" noChangeShapeType="1" noTextEdit="1"/>
              </p:cNvSpPr>
              <p:nvPr/>
            </p:nvSpPr>
            <p:spPr>
              <a:xfrm>
                <a:off x="5240316" y="4165754"/>
                <a:ext cx="1179442" cy="246221"/>
              </a:xfrm>
              <a:prstGeom prst="rect">
                <a:avLst/>
              </a:prstGeom>
              <a:blipFill>
                <a:blip r:embed="rId22"/>
                <a:stretch>
                  <a:fillRect b="-4878"/>
                </a:stretch>
              </a:blipFill>
            </p:spPr>
            <p:txBody>
              <a:bodyPr/>
              <a:lstStyle/>
              <a:p>
                <a:r>
                  <a:rPr lang="zh-CN" altLang="en-US">
                    <a:noFill/>
                  </a:rPr>
                  <a:t> </a:t>
                </a:r>
              </a:p>
            </p:txBody>
          </p:sp>
        </mc:Fallback>
      </mc:AlternateContent>
      <p:cxnSp>
        <p:nvCxnSpPr>
          <p:cNvPr id="62" name="直接连接符 61">
            <a:extLst>
              <a:ext uri="{FF2B5EF4-FFF2-40B4-BE49-F238E27FC236}">
                <a16:creationId xmlns:a16="http://schemas.microsoft.com/office/drawing/2014/main" id="{AD2C0399-C2BB-48AD-925F-A45C7D3DF3A6}"/>
              </a:ext>
            </a:extLst>
          </p:cNvPr>
          <p:cNvCxnSpPr>
            <a:cxnSpLocks/>
          </p:cNvCxnSpPr>
          <p:nvPr/>
        </p:nvCxnSpPr>
        <p:spPr>
          <a:xfrm flipV="1">
            <a:off x="5240316" y="4132281"/>
            <a:ext cx="1179442"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A69430B8-4F0C-4980-99B3-5FCBD14F4874}"/>
              </a:ext>
            </a:extLst>
          </p:cNvPr>
          <p:cNvSpPr txBox="1"/>
          <p:nvPr/>
        </p:nvSpPr>
        <p:spPr>
          <a:xfrm>
            <a:off x="4368248" y="3838049"/>
            <a:ext cx="814089" cy="584775"/>
          </a:xfrm>
          <a:prstGeom prst="rect">
            <a:avLst/>
          </a:prstGeom>
          <a:noFill/>
        </p:spPr>
        <p:txBody>
          <a:bodyPr wrap="square" rtlCol="0">
            <a:spAutoFit/>
          </a:bodyPr>
          <a:lstStyle/>
          <a:p>
            <a:pPr algn="ctr"/>
            <a:r>
              <a:rPr lang="zh-CN" altLang="en-US" sz="1600" b="1">
                <a:solidFill>
                  <a:srgbClr val="002060"/>
                </a:solidFill>
              </a:rPr>
              <a:t>双蕴涵消除</a:t>
            </a:r>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C072E656-8DB8-4435-9E2E-FF8454042944}"/>
                  </a:ext>
                </a:extLst>
              </p:cNvPr>
              <p:cNvSpPr txBox="1"/>
              <p:nvPr/>
            </p:nvSpPr>
            <p:spPr>
              <a:xfrm>
                <a:off x="5240315" y="3850878"/>
                <a:ext cx="1179443"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64" name="文本框 63">
                <a:extLst>
                  <a:ext uri="{FF2B5EF4-FFF2-40B4-BE49-F238E27FC236}">
                    <a16:creationId xmlns:a16="http://schemas.microsoft.com/office/drawing/2014/main" id="{C072E656-8DB8-4435-9E2E-FF8454042944}"/>
                  </a:ext>
                </a:extLst>
              </p:cNvPr>
              <p:cNvSpPr txBox="1">
                <a:spLocks noRot="1" noChangeAspect="1" noMove="1" noResize="1" noEditPoints="1" noAdjustHandles="1" noChangeArrowheads="1" noChangeShapeType="1" noTextEdit="1"/>
              </p:cNvSpPr>
              <p:nvPr/>
            </p:nvSpPr>
            <p:spPr>
              <a:xfrm>
                <a:off x="5240315" y="3850878"/>
                <a:ext cx="1179443" cy="246221"/>
              </a:xfrm>
              <a:prstGeom prst="rect">
                <a:avLst/>
              </a:prstGeom>
              <a:blipFill>
                <a:blip r:embed="rId23"/>
                <a:stretch>
                  <a:fillRect b="-14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15ABA680-4EF5-4A3B-A92A-E9C7161F61AB}"/>
                  </a:ext>
                </a:extLst>
              </p:cNvPr>
              <p:cNvSpPr txBox="1"/>
              <p:nvPr/>
            </p:nvSpPr>
            <p:spPr>
              <a:xfrm>
                <a:off x="6659217" y="4152925"/>
                <a:ext cx="1207604"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65" name="文本框 64">
                <a:extLst>
                  <a:ext uri="{FF2B5EF4-FFF2-40B4-BE49-F238E27FC236}">
                    <a16:creationId xmlns:a16="http://schemas.microsoft.com/office/drawing/2014/main" id="{15ABA680-4EF5-4A3B-A92A-E9C7161F61AB}"/>
                  </a:ext>
                </a:extLst>
              </p:cNvPr>
              <p:cNvSpPr txBox="1">
                <a:spLocks noRot="1" noChangeAspect="1" noMove="1" noResize="1" noEditPoints="1" noAdjustHandles="1" noChangeArrowheads="1" noChangeShapeType="1" noTextEdit="1"/>
              </p:cNvSpPr>
              <p:nvPr/>
            </p:nvSpPr>
            <p:spPr>
              <a:xfrm>
                <a:off x="6659217" y="4152925"/>
                <a:ext cx="1207604" cy="246221"/>
              </a:xfrm>
              <a:prstGeom prst="rect">
                <a:avLst/>
              </a:prstGeom>
              <a:blipFill>
                <a:blip r:embed="rId24"/>
                <a:stretch>
                  <a:fillRect b="-4878"/>
                </a:stretch>
              </a:blipFill>
            </p:spPr>
            <p:txBody>
              <a:bodyPr/>
              <a:lstStyle/>
              <a:p>
                <a:r>
                  <a:rPr lang="zh-CN" altLang="en-US">
                    <a:noFill/>
                  </a:rPr>
                  <a:t> </a:t>
                </a:r>
              </a:p>
            </p:txBody>
          </p:sp>
        </mc:Fallback>
      </mc:AlternateContent>
      <p:cxnSp>
        <p:nvCxnSpPr>
          <p:cNvPr id="66" name="直接连接符 65">
            <a:extLst>
              <a:ext uri="{FF2B5EF4-FFF2-40B4-BE49-F238E27FC236}">
                <a16:creationId xmlns:a16="http://schemas.microsoft.com/office/drawing/2014/main" id="{43159E45-385B-4D91-A7BB-F7C4447F59E8}"/>
              </a:ext>
            </a:extLst>
          </p:cNvPr>
          <p:cNvCxnSpPr>
            <a:cxnSpLocks/>
          </p:cNvCxnSpPr>
          <p:nvPr/>
        </p:nvCxnSpPr>
        <p:spPr>
          <a:xfrm>
            <a:off x="6659217" y="4119453"/>
            <a:ext cx="1207604"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826F7679-6CE8-49FC-99BE-E0D0708240E0}"/>
                  </a:ext>
                </a:extLst>
              </p:cNvPr>
              <p:cNvSpPr txBox="1"/>
              <p:nvPr/>
            </p:nvSpPr>
            <p:spPr>
              <a:xfrm>
                <a:off x="6659218" y="3838049"/>
                <a:ext cx="1207604"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67" name="文本框 66">
                <a:extLst>
                  <a:ext uri="{FF2B5EF4-FFF2-40B4-BE49-F238E27FC236}">
                    <a16:creationId xmlns:a16="http://schemas.microsoft.com/office/drawing/2014/main" id="{826F7679-6CE8-49FC-99BE-E0D0708240E0}"/>
                  </a:ext>
                </a:extLst>
              </p:cNvPr>
              <p:cNvSpPr txBox="1">
                <a:spLocks noRot="1" noChangeAspect="1" noMove="1" noResize="1" noEditPoints="1" noAdjustHandles="1" noChangeArrowheads="1" noChangeShapeType="1" noTextEdit="1"/>
              </p:cNvSpPr>
              <p:nvPr/>
            </p:nvSpPr>
            <p:spPr>
              <a:xfrm>
                <a:off x="6659218" y="3838049"/>
                <a:ext cx="1207604" cy="246221"/>
              </a:xfrm>
              <a:prstGeom prst="rect">
                <a:avLst/>
              </a:prstGeom>
              <a:blipFill>
                <a:blip r:embed="rId25"/>
                <a:stretch>
                  <a:fillRect b="-140000"/>
                </a:stretch>
              </a:blipFill>
            </p:spPr>
            <p:txBody>
              <a:bodyPr/>
              <a:lstStyle/>
              <a:p>
                <a:r>
                  <a:rPr lang="zh-CN" altLang="en-US">
                    <a:noFill/>
                  </a:rPr>
                  <a:t> </a:t>
                </a:r>
              </a:p>
            </p:txBody>
          </p:sp>
        </mc:Fallback>
      </mc:AlternateContent>
      <p:sp>
        <p:nvSpPr>
          <p:cNvPr id="68" name="矩形 67">
            <a:extLst>
              <a:ext uri="{FF2B5EF4-FFF2-40B4-BE49-F238E27FC236}">
                <a16:creationId xmlns:a16="http://schemas.microsoft.com/office/drawing/2014/main" id="{45AFA641-701B-45F5-A652-57C667D48733}"/>
              </a:ext>
            </a:extLst>
          </p:cNvPr>
          <p:cNvSpPr/>
          <p:nvPr/>
        </p:nvSpPr>
        <p:spPr>
          <a:xfrm>
            <a:off x="4426226" y="982149"/>
            <a:ext cx="3297307" cy="6310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44301FF6-FE2A-4833-833F-11D56E53D37F}"/>
                  </a:ext>
                </a:extLst>
              </p:cNvPr>
              <p:cNvSpPr txBox="1"/>
              <p:nvPr/>
            </p:nvSpPr>
            <p:spPr>
              <a:xfrm>
                <a:off x="5087179" y="1358988"/>
                <a:ext cx="2549386"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69" name="文本框 68">
                <a:extLst>
                  <a:ext uri="{FF2B5EF4-FFF2-40B4-BE49-F238E27FC236}">
                    <a16:creationId xmlns:a16="http://schemas.microsoft.com/office/drawing/2014/main" id="{44301FF6-FE2A-4833-833F-11D56E53D37F}"/>
                  </a:ext>
                </a:extLst>
              </p:cNvPr>
              <p:cNvSpPr txBox="1">
                <a:spLocks noRot="1" noChangeAspect="1" noMove="1" noResize="1" noEditPoints="1" noAdjustHandles="1" noChangeArrowheads="1" noChangeShapeType="1" noTextEdit="1"/>
              </p:cNvSpPr>
              <p:nvPr/>
            </p:nvSpPr>
            <p:spPr>
              <a:xfrm>
                <a:off x="5087179" y="1358988"/>
                <a:ext cx="2549386" cy="246221"/>
              </a:xfrm>
              <a:prstGeom prst="rect">
                <a:avLst/>
              </a:prstGeom>
              <a:blipFill>
                <a:blip r:embed="rId26"/>
                <a:stretch>
                  <a:fillRect b="-5000"/>
                </a:stretch>
              </a:blipFill>
            </p:spPr>
            <p:txBody>
              <a:bodyPr/>
              <a:lstStyle/>
              <a:p>
                <a:r>
                  <a:rPr lang="zh-CN" altLang="en-US">
                    <a:noFill/>
                  </a:rPr>
                  <a:t> </a:t>
                </a:r>
              </a:p>
            </p:txBody>
          </p:sp>
        </mc:Fallback>
      </mc:AlternateContent>
      <p:cxnSp>
        <p:nvCxnSpPr>
          <p:cNvPr id="70" name="直接连接符 69">
            <a:extLst>
              <a:ext uri="{FF2B5EF4-FFF2-40B4-BE49-F238E27FC236}">
                <a16:creationId xmlns:a16="http://schemas.microsoft.com/office/drawing/2014/main" id="{689383F0-7770-43C0-8F05-73A56E0A96DB}"/>
              </a:ext>
            </a:extLst>
          </p:cNvPr>
          <p:cNvCxnSpPr>
            <a:cxnSpLocks/>
          </p:cNvCxnSpPr>
          <p:nvPr/>
        </p:nvCxnSpPr>
        <p:spPr>
          <a:xfrm>
            <a:off x="5082208" y="1337989"/>
            <a:ext cx="255435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50C2F2A6-790B-4A29-B3CC-29B93FE76BAA}"/>
              </a:ext>
            </a:extLst>
          </p:cNvPr>
          <p:cNvSpPr txBox="1"/>
          <p:nvPr/>
        </p:nvSpPr>
        <p:spPr>
          <a:xfrm>
            <a:off x="4426226" y="1013268"/>
            <a:ext cx="611255" cy="584775"/>
          </a:xfrm>
          <a:prstGeom prst="rect">
            <a:avLst/>
          </a:prstGeom>
          <a:noFill/>
        </p:spPr>
        <p:txBody>
          <a:bodyPr wrap="square" rtlCol="0">
            <a:spAutoFit/>
          </a:bodyPr>
          <a:lstStyle/>
          <a:p>
            <a:pPr algn="ctr"/>
            <a:r>
              <a:rPr lang="zh-CN" altLang="en-US" sz="1600" b="1">
                <a:solidFill>
                  <a:srgbClr val="002060"/>
                </a:solidFill>
              </a:rPr>
              <a:t>反证法一</a:t>
            </a:r>
          </a:p>
        </p:txBody>
      </p:sp>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FD7C362A-0B2B-466A-9358-E2F3D8277760}"/>
                  </a:ext>
                </a:extLst>
              </p:cNvPr>
              <p:cNvSpPr txBox="1"/>
              <p:nvPr/>
            </p:nvSpPr>
            <p:spPr>
              <a:xfrm>
                <a:off x="5092148" y="1070770"/>
                <a:ext cx="2554357"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72" name="文本框 71">
                <a:extLst>
                  <a:ext uri="{FF2B5EF4-FFF2-40B4-BE49-F238E27FC236}">
                    <a16:creationId xmlns:a16="http://schemas.microsoft.com/office/drawing/2014/main" id="{FD7C362A-0B2B-466A-9358-E2F3D8277760}"/>
                  </a:ext>
                </a:extLst>
              </p:cNvPr>
              <p:cNvSpPr txBox="1">
                <a:spLocks noRot="1" noChangeAspect="1" noMove="1" noResize="1" noEditPoints="1" noAdjustHandles="1" noChangeArrowheads="1" noChangeShapeType="1" noTextEdit="1"/>
              </p:cNvSpPr>
              <p:nvPr/>
            </p:nvSpPr>
            <p:spPr>
              <a:xfrm>
                <a:off x="5092148" y="1070770"/>
                <a:ext cx="2554357" cy="246221"/>
              </a:xfrm>
              <a:prstGeom prst="rect">
                <a:avLst/>
              </a:prstGeom>
              <a:blipFill>
                <a:blip r:embed="rId27"/>
                <a:stretch>
                  <a:fillRect b="-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198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一阶逻辑自然推理系统概述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一阶逻辑自然推理系统的规则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7">
            <a:extLst>
              <a:ext uri="{FF2B5EF4-FFF2-40B4-BE49-F238E27FC236}">
                <a16:creationId xmlns:a16="http://schemas.microsoft.com/office/drawing/2014/main" id="{97C86605-A224-4B09-93A0-311AC306F257}"/>
              </a:ext>
            </a:extLst>
          </p:cNvPr>
          <p:cNvSpPr/>
          <p:nvPr/>
        </p:nvSpPr>
        <p:spPr>
          <a:xfrm>
            <a:off x="1095788" y="1641736"/>
            <a:ext cx="3306416" cy="528427"/>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367E8FC-DD15-4B3D-BE9F-1E02D4F63291}"/>
                  </a:ext>
                </a:extLst>
              </p:cNvPr>
              <p:cNvSpPr txBox="1"/>
              <p:nvPr/>
            </p:nvSpPr>
            <p:spPr>
              <a:xfrm>
                <a:off x="1771649" y="1935687"/>
                <a:ext cx="2470703"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m:oMathPara>
                </a14:m>
                <a:endParaRPr lang="zh-CN" altLang="en-US" sz="14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F367E8FC-DD15-4B3D-BE9F-1E02D4F63291}"/>
                  </a:ext>
                </a:extLst>
              </p:cNvPr>
              <p:cNvSpPr txBox="1">
                <a:spLocks noRot="1" noChangeAspect="1" noMove="1" noResize="1" noEditPoints="1" noAdjustHandles="1" noChangeArrowheads="1" noChangeShapeType="1" noTextEdit="1"/>
              </p:cNvSpPr>
              <p:nvPr/>
            </p:nvSpPr>
            <p:spPr>
              <a:xfrm>
                <a:off x="1771649" y="1935687"/>
                <a:ext cx="2470703" cy="215444"/>
              </a:xfrm>
              <a:prstGeom prst="rect">
                <a:avLst/>
              </a:prstGeom>
              <a:blipFill>
                <a:blip r:embed="rId2"/>
                <a:stretch>
                  <a:fillRect b="-5714"/>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D7506310-6EB6-4923-9C38-F0AA4BB61EB2}"/>
              </a:ext>
            </a:extLst>
          </p:cNvPr>
          <p:cNvCxnSpPr>
            <a:cxnSpLocks/>
          </p:cNvCxnSpPr>
          <p:nvPr/>
        </p:nvCxnSpPr>
        <p:spPr>
          <a:xfrm flipV="1">
            <a:off x="1751771" y="1911302"/>
            <a:ext cx="2490581"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9D920011-4DD3-48C5-AC3D-C261233B8935}"/>
              </a:ext>
            </a:extLst>
          </p:cNvPr>
          <p:cNvSpPr txBox="1"/>
          <p:nvPr/>
        </p:nvSpPr>
        <p:spPr>
          <a:xfrm>
            <a:off x="1027043" y="1619480"/>
            <a:ext cx="835714" cy="523220"/>
          </a:xfrm>
          <a:prstGeom prst="rect">
            <a:avLst/>
          </a:prstGeom>
          <a:noFill/>
        </p:spPr>
        <p:txBody>
          <a:bodyPr wrap="square" rtlCol="0">
            <a:spAutoFit/>
          </a:bodyPr>
          <a:lstStyle/>
          <a:p>
            <a:pPr algn="ctr"/>
            <a:r>
              <a:rPr lang="zh-CN" altLang="en-US" sz="1400" b="1">
                <a:solidFill>
                  <a:srgbClr val="002060"/>
                </a:solidFill>
              </a:rPr>
              <a:t>假言三段论</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374FA7B-7B68-498A-9F38-812CCEFAD9FD}"/>
                  </a:ext>
                </a:extLst>
              </p:cNvPr>
              <p:cNvSpPr txBox="1"/>
              <p:nvPr/>
            </p:nvSpPr>
            <p:spPr>
              <a:xfrm>
                <a:off x="1751770" y="1650631"/>
                <a:ext cx="2490582"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m:oMathPara>
                </a14:m>
                <a:endParaRPr lang="zh-CN" altLang="en-US" sz="14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3374FA7B-7B68-498A-9F38-812CCEFAD9FD}"/>
                  </a:ext>
                </a:extLst>
              </p:cNvPr>
              <p:cNvSpPr txBox="1">
                <a:spLocks noRot="1" noChangeAspect="1" noMove="1" noResize="1" noEditPoints="1" noAdjustHandles="1" noChangeArrowheads="1" noChangeShapeType="1" noTextEdit="1"/>
              </p:cNvSpPr>
              <p:nvPr/>
            </p:nvSpPr>
            <p:spPr>
              <a:xfrm>
                <a:off x="1751770" y="1650631"/>
                <a:ext cx="2490582" cy="215444"/>
              </a:xfrm>
              <a:prstGeom prst="rect">
                <a:avLst/>
              </a:prstGeom>
              <a:blipFill>
                <a:blip r:embed="rId3"/>
                <a:stretch>
                  <a:fillRect b="-5714"/>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FD84A6FF-3227-454B-836D-E6FF5A07DF6A}"/>
              </a:ext>
            </a:extLst>
          </p:cNvPr>
          <p:cNvSpPr/>
          <p:nvPr/>
        </p:nvSpPr>
        <p:spPr>
          <a:xfrm>
            <a:off x="1095788" y="977084"/>
            <a:ext cx="3297307" cy="554898"/>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55C3D22-A007-4C39-AF05-DA79F45B8908}"/>
                  </a:ext>
                </a:extLst>
              </p:cNvPr>
              <p:cNvSpPr txBox="1"/>
              <p:nvPr/>
            </p:nvSpPr>
            <p:spPr>
              <a:xfrm>
                <a:off x="1774594" y="1320143"/>
                <a:ext cx="254938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E55C3D22-A007-4C39-AF05-DA79F45B8908}"/>
                  </a:ext>
                </a:extLst>
              </p:cNvPr>
              <p:cNvSpPr txBox="1">
                <a:spLocks noRot="1" noChangeAspect="1" noMove="1" noResize="1" noEditPoints="1" noAdjustHandles="1" noChangeArrowheads="1" noChangeShapeType="1" noTextEdit="1"/>
              </p:cNvSpPr>
              <p:nvPr/>
            </p:nvSpPr>
            <p:spPr>
              <a:xfrm>
                <a:off x="1774594" y="1320143"/>
                <a:ext cx="2549386" cy="215444"/>
              </a:xfrm>
              <a:prstGeom prst="rect">
                <a:avLst/>
              </a:prstGeom>
              <a:blipFill>
                <a:blip r:embed="rId4"/>
                <a:stretch>
                  <a:fillRect b="-5714"/>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B5FCA897-D882-4B70-B723-F96C1486D21E}"/>
              </a:ext>
            </a:extLst>
          </p:cNvPr>
          <p:cNvCxnSpPr>
            <a:cxnSpLocks/>
          </p:cNvCxnSpPr>
          <p:nvPr/>
        </p:nvCxnSpPr>
        <p:spPr>
          <a:xfrm>
            <a:off x="1769623" y="1299144"/>
            <a:ext cx="255435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F37FF2A4-83D2-49AA-A51B-ECEFCA48B242}"/>
                  </a:ext>
                </a:extLst>
              </p:cNvPr>
              <p:cNvSpPr txBox="1"/>
              <p:nvPr/>
            </p:nvSpPr>
            <p:spPr>
              <a:xfrm>
                <a:off x="1779563" y="1051805"/>
                <a:ext cx="2554357"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0"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F37FF2A4-83D2-49AA-A51B-ECEFCA48B242}"/>
                  </a:ext>
                </a:extLst>
              </p:cNvPr>
              <p:cNvSpPr txBox="1">
                <a:spLocks noRot="1" noChangeAspect="1" noMove="1" noResize="1" noEditPoints="1" noAdjustHandles="1" noChangeArrowheads="1" noChangeShapeType="1" noTextEdit="1"/>
              </p:cNvSpPr>
              <p:nvPr/>
            </p:nvSpPr>
            <p:spPr>
              <a:xfrm>
                <a:off x="1779563" y="1051805"/>
                <a:ext cx="2554357" cy="215444"/>
              </a:xfrm>
              <a:prstGeom prst="rect">
                <a:avLst/>
              </a:prstGeom>
              <a:blipFill>
                <a:blip r:embed="rId5"/>
                <a:stretch>
                  <a:fillRect b="-5714"/>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E5138168-4820-4DE8-AA8A-2F182385AA5B}"/>
              </a:ext>
            </a:extLst>
          </p:cNvPr>
          <p:cNvSpPr txBox="1"/>
          <p:nvPr/>
        </p:nvSpPr>
        <p:spPr>
          <a:xfrm>
            <a:off x="1109133" y="978510"/>
            <a:ext cx="611255" cy="523220"/>
          </a:xfrm>
          <a:prstGeom prst="rect">
            <a:avLst/>
          </a:prstGeom>
          <a:noFill/>
        </p:spPr>
        <p:txBody>
          <a:bodyPr wrap="square" rtlCol="0">
            <a:spAutoFit/>
          </a:bodyPr>
          <a:lstStyle/>
          <a:p>
            <a:pPr algn="ctr"/>
            <a:r>
              <a:rPr lang="zh-CN" altLang="en-US" sz="1400" b="1">
                <a:solidFill>
                  <a:srgbClr val="002060"/>
                </a:solidFill>
              </a:rPr>
              <a:t>反证法二</a:t>
            </a:r>
          </a:p>
        </p:txBody>
      </p:sp>
      <p:sp>
        <p:nvSpPr>
          <p:cNvPr id="24" name="矩形 23">
            <a:extLst>
              <a:ext uri="{FF2B5EF4-FFF2-40B4-BE49-F238E27FC236}">
                <a16:creationId xmlns:a16="http://schemas.microsoft.com/office/drawing/2014/main" id="{36816A4C-61D5-4FAD-BD3C-904E510DDCA7}"/>
              </a:ext>
            </a:extLst>
          </p:cNvPr>
          <p:cNvSpPr/>
          <p:nvPr/>
        </p:nvSpPr>
        <p:spPr>
          <a:xfrm>
            <a:off x="4789834" y="2273828"/>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4B448C34-6581-4298-9933-64C843120407}"/>
                  </a:ext>
                </a:extLst>
              </p:cNvPr>
              <p:cNvSpPr txBox="1"/>
              <p:nvPr/>
            </p:nvSpPr>
            <p:spPr>
              <a:xfrm>
                <a:off x="5465694" y="2542195"/>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4B448C34-6581-4298-9933-64C843120407}"/>
                  </a:ext>
                </a:extLst>
              </p:cNvPr>
              <p:cNvSpPr txBox="1">
                <a:spLocks noRot="1" noChangeAspect="1" noMove="1" noResize="1" noEditPoints="1" noAdjustHandles="1" noChangeArrowheads="1" noChangeShapeType="1" noTextEdit="1"/>
              </p:cNvSpPr>
              <p:nvPr/>
            </p:nvSpPr>
            <p:spPr>
              <a:xfrm>
                <a:off x="5465694" y="2542195"/>
                <a:ext cx="2220569" cy="215444"/>
              </a:xfrm>
              <a:prstGeom prst="rect">
                <a:avLst/>
              </a:prstGeom>
              <a:blipFill>
                <a:blip r:embed="rId6"/>
                <a:stretch>
                  <a:fillRect b="-5714"/>
                </a:stretch>
              </a:blipFill>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6A3DB6DC-165F-4B8C-BFC1-FFFA8248F92D}"/>
              </a:ext>
            </a:extLst>
          </p:cNvPr>
          <p:cNvCxnSpPr>
            <a:cxnSpLocks/>
          </p:cNvCxnSpPr>
          <p:nvPr/>
        </p:nvCxnSpPr>
        <p:spPr>
          <a:xfrm>
            <a:off x="5445817" y="2524438"/>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00DC049A-14D3-45D2-9ED1-7C7986DEA5BE}"/>
              </a:ext>
            </a:extLst>
          </p:cNvPr>
          <p:cNvSpPr txBox="1"/>
          <p:nvPr/>
        </p:nvSpPr>
        <p:spPr>
          <a:xfrm>
            <a:off x="4733518" y="2274077"/>
            <a:ext cx="732175" cy="523220"/>
          </a:xfrm>
          <a:prstGeom prst="rect">
            <a:avLst/>
          </a:prstGeom>
          <a:noFill/>
        </p:spPr>
        <p:txBody>
          <a:bodyPr wrap="square" rtlCol="0">
            <a:spAutoFit/>
          </a:bodyPr>
          <a:lstStyle/>
          <a:p>
            <a:pPr algn="ctr"/>
            <a:r>
              <a:rPr lang="zh-CN" altLang="en-US" sz="1400" b="1">
                <a:solidFill>
                  <a:srgbClr val="002060"/>
                </a:solidFill>
              </a:rPr>
              <a:t>析取三段论</a:t>
            </a: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9E74D411-1046-4311-98E1-822283FFC957}"/>
                  </a:ext>
                </a:extLst>
              </p:cNvPr>
              <p:cNvSpPr txBox="1"/>
              <p:nvPr/>
            </p:nvSpPr>
            <p:spPr>
              <a:xfrm>
                <a:off x="5445816" y="2300289"/>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9E74D411-1046-4311-98E1-822283FFC957}"/>
                  </a:ext>
                </a:extLst>
              </p:cNvPr>
              <p:cNvSpPr txBox="1">
                <a:spLocks noRot="1" noChangeAspect="1" noMove="1" noResize="1" noEditPoints="1" noAdjustHandles="1" noChangeArrowheads="1" noChangeShapeType="1" noTextEdit="1"/>
              </p:cNvSpPr>
              <p:nvPr/>
            </p:nvSpPr>
            <p:spPr>
              <a:xfrm>
                <a:off x="5445816" y="2300289"/>
                <a:ext cx="2240446" cy="215444"/>
              </a:xfrm>
              <a:prstGeom prst="rect">
                <a:avLst/>
              </a:prstGeom>
              <a:blipFill>
                <a:blip r:embed="rId7"/>
                <a:stretch>
                  <a:fillRect b="-2778"/>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82AAF1CB-61D5-4772-80DA-8726C8E9840B}"/>
              </a:ext>
            </a:extLst>
          </p:cNvPr>
          <p:cNvSpPr/>
          <p:nvPr/>
        </p:nvSpPr>
        <p:spPr>
          <a:xfrm>
            <a:off x="4793979" y="2893846"/>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7BAAC90D-116F-4E3B-B4D4-3271737306F0}"/>
                  </a:ext>
                </a:extLst>
              </p:cNvPr>
              <p:cNvSpPr txBox="1"/>
              <p:nvPr/>
            </p:nvSpPr>
            <p:spPr>
              <a:xfrm>
                <a:off x="5469839" y="3162213"/>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30" name="文本框 29">
                <a:extLst>
                  <a:ext uri="{FF2B5EF4-FFF2-40B4-BE49-F238E27FC236}">
                    <a16:creationId xmlns:a16="http://schemas.microsoft.com/office/drawing/2014/main" id="{7BAAC90D-116F-4E3B-B4D4-3271737306F0}"/>
                  </a:ext>
                </a:extLst>
              </p:cNvPr>
              <p:cNvSpPr txBox="1">
                <a:spLocks noRot="1" noChangeAspect="1" noMove="1" noResize="1" noEditPoints="1" noAdjustHandles="1" noChangeArrowheads="1" noChangeShapeType="1" noTextEdit="1"/>
              </p:cNvSpPr>
              <p:nvPr/>
            </p:nvSpPr>
            <p:spPr>
              <a:xfrm>
                <a:off x="5469839" y="3162213"/>
                <a:ext cx="2220569" cy="215444"/>
              </a:xfrm>
              <a:prstGeom prst="rect">
                <a:avLst/>
              </a:prstGeom>
              <a:blipFill>
                <a:blip r:embed="rId8"/>
                <a:stretch>
                  <a:fillRect b="-5714"/>
                </a:stretch>
              </a:blipFill>
            </p:spPr>
            <p:txBody>
              <a:bodyPr/>
              <a:lstStyle/>
              <a:p>
                <a:r>
                  <a:rPr lang="zh-CN" altLang="en-US">
                    <a:noFill/>
                  </a:rPr>
                  <a:t> </a:t>
                </a:r>
              </a:p>
            </p:txBody>
          </p:sp>
        </mc:Fallback>
      </mc:AlternateContent>
      <p:cxnSp>
        <p:nvCxnSpPr>
          <p:cNvPr id="31" name="直接连接符 30">
            <a:extLst>
              <a:ext uri="{FF2B5EF4-FFF2-40B4-BE49-F238E27FC236}">
                <a16:creationId xmlns:a16="http://schemas.microsoft.com/office/drawing/2014/main" id="{E94DC2CA-ED21-4A6F-A933-9E57053A1081}"/>
              </a:ext>
            </a:extLst>
          </p:cNvPr>
          <p:cNvCxnSpPr>
            <a:cxnSpLocks/>
          </p:cNvCxnSpPr>
          <p:nvPr/>
        </p:nvCxnSpPr>
        <p:spPr>
          <a:xfrm>
            <a:off x="5449962" y="3144456"/>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FEAEAF88-729B-4D71-8063-4A8F421A05CB}"/>
                  </a:ext>
                </a:extLst>
              </p:cNvPr>
              <p:cNvSpPr txBox="1"/>
              <p:nvPr/>
            </p:nvSpPr>
            <p:spPr>
              <a:xfrm>
                <a:off x="5449961" y="2920307"/>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FEAEAF88-729B-4D71-8063-4A8F421A05CB}"/>
                  </a:ext>
                </a:extLst>
              </p:cNvPr>
              <p:cNvSpPr txBox="1">
                <a:spLocks noRot="1" noChangeAspect="1" noMove="1" noResize="1" noEditPoints="1" noAdjustHandles="1" noChangeArrowheads="1" noChangeShapeType="1" noTextEdit="1"/>
              </p:cNvSpPr>
              <p:nvPr/>
            </p:nvSpPr>
            <p:spPr>
              <a:xfrm>
                <a:off x="5449961" y="2920307"/>
                <a:ext cx="2240446" cy="215444"/>
              </a:xfrm>
              <a:prstGeom prst="rect">
                <a:avLst/>
              </a:prstGeom>
              <a:blipFill>
                <a:blip r:embed="rId9"/>
                <a:stretch>
                  <a:fillRect b="-5714"/>
                </a:stretch>
              </a:blipFill>
            </p:spPr>
            <p:txBody>
              <a:bodyPr/>
              <a:lstStyle/>
              <a:p>
                <a:r>
                  <a:rPr lang="zh-CN" altLang="en-US">
                    <a:noFill/>
                  </a:rPr>
                  <a:t> </a:t>
                </a:r>
              </a:p>
            </p:txBody>
          </p:sp>
        </mc:Fallback>
      </mc:AlternateContent>
      <p:sp>
        <p:nvSpPr>
          <p:cNvPr id="33" name="矩形 32">
            <a:extLst>
              <a:ext uri="{FF2B5EF4-FFF2-40B4-BE49-F238E27FC236}">
                <a16:creationId xmlns:a16="http://schemas.microsoft.com/office/drawing/2014/main" id="{1A01D02F-8614-4560-8D61-E138BF86E351}"/>
              </a:ext>
            </a:extLst>
          </p:cNvPr>
          <p:cNvSpPr/>
          <p:nvPr/>
        </p:nvSpPr>
        <p:spPr>
          <a:xfrm>
            <a:off x="4789835" y="3447906"/>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5B34EE33-CB54-4A61-8D41-603A374B6113}"/>
                  </a:ext>
                </a:extLst>
              </p:cNvPr>
              <p:cNvSpPr txBox="1"/>
              <p:nvPr/>
            </p:nvSpPr>
            <p:spPr>
              <a:xfrm>
                <a:off x="5465695" y="3716273"/>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34" name="文本框 33">
                <a:extLst>
                  <a:ext uri="{FF2B5EF4-FFF2-40B4-BE49-F238E27FC236}">
                    <a16:creationId xmlns:a16="http://schemas.microsoft.com/office/drawing/2014/main" id="{5B34EE33-CB54-4A61-8D41-603A374B6113}"/>
                  </a:ext>
                </a:extLst>
              </p:cNvPr>
              <p:cNvSpPr txBox="1">
                <a:spLocks noRot="1" noChangeAspect="1" noMove="1" noResize="1" noEditPoints="1" noAdjustHandles="1" noChangeArrowheads="1" noChangeShapeType="1" noTextEdit="1"/>
              </p:cNvSpPr>
              <p:nvPr/>
            </p:nvSpPr>
            <p:spPr>
              <a:xfrm>
                <a:off x="5465695" y="3716273"/>
                <a:ext cx="2220569" cy="215444"/>
              </a:xfrm>
              <a:prstGeom prst="rect">
                <a:avLst/>
              </a:prstGeom>
              <a:blipFill>
                <a:blip r:embed="rId10"/>
                <a:stretch>
                  <a:fillRect b="-5714"/>
                </a:stretch>
              </a:blipFill>
            </p:spPr>
            <p:txBody>
              <a:bodyPr/>
              <a:lstStyle/>
              <a:p>
                <a:r>
                  <a:rPr lang="zh-CN" altLang="en-US">
                    <a:noFill/>
                  </a:rPr>
                  <a:t> </a:t>
                </a:r>
              </a:p>
            </p:txBody>
          </p:sp>
        </mc:Fallback>
      </mc:AlternateContent>
      <p:cxnSp>
        <p:nvCxnSpPr>
          <p:cNvPr id="35" name="直接连接符 34">
            <a:extLst>
              <a:ext uri="{FF2B5EF4-FFF2-40B4-BE49-F238E27FC236}">
                <a16:creationId xmlns:a16="http://schemas.microsoft.com/office/drawing/2014/main" id="{2F22557B-580B-452F-924A-D526A7A43606}"/>
              </a:ext>
            </a:extLst>
          </p:cNvPr>
          <p:cNvCxnSpPr>
            <a:cxnSpLocks/>
          </p:cNvCxnSpPr>
          <p:nvPr/>
        </p:nvCxnSpPr>
        <p:spPr>
          <a:xfrm>
            <a:off x="5445818" y="3698516"/>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E46422D3-D350-4A89-A46B-3E3B8233D9A6}"/>
                  </a:ext>
                </a:extLst>
              </p:cNvPr>
              <p:cNvSpPr txBox="1"/>
              <p:nvPr/>
            </p:nvSpPr>
            <p:spPr>
              <a:xfrm>
                <a:off x="5445817" y="3474367"/>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36" name="文本框 35">
                <a:extLst>
                  <a:ext uri="{FF2B5EF4-FFF2-40B4-BE49-F238E27FC236}">
                    <a16:creationId xmlns:a16="http://schemas.microsoft.com/office/drawing/2014/main" id="{E46422D3-D350-4A89-A46B-3E3B8233D9A6}"/>
                  </a:ext>
                </a:extLst>
              </p:cNvPr>
              <p:cNvSpPr txBox="1">
                <a:spLocks noRot="1" noChangeAspect="1" noMove="1" noResize="1" noEditPoints="1" noAdjustHandles="1" noChangeArrowheads="1" noChangeShapeType="1" noTextEdit="1"/>
              </p:cNvSpPr>
              <p:nvPr/>
            </p:nvSpPr>
            <p:spPr>
              <a:xfrm>
                <a:off x="5445817" y="3474367"/>
                <a:ext cx="2240446" cy="215444"/>
              </a:xfrm>
              <a:prstGeom prst="rect">
                <a:avLst/>
              </a:prstGeom>
              <a:blipFill>
                <a:blip r:embed="rId11"/>
                <a:stretch>
                  <a:fillRect b="-5714"/>
                </a:stretch>
              </a:blipFill>
            </p:spPr>
            <p:txBody>
              <a:bodyPr/>
              <a:lstStyle/>
              <a:p>
                <a:r>
                  <a:rPr lang="zh-CN" altLang="en-US">
                    <a:noFill/>
                  </a:rPr>
                  <a:t> </a:t>
                </a:r>
              </a:p>
            </p:txBody>
          </p:sp>
        </mc:Fallback>
      </mc:AlternateContent>
      <p:sp>
        <p:nvSpPr>
          <p:cNvPr id="37" name="矩形 36">
            <a:extLst>
              <a:ext uri="{FF2B5EF4-FFF2-40B4-BE49-F238E27FC236}">
                <a16:creationId xmlns:a16="http://schemas.microsoft.com/office/drawing/2014/main" id="{B62CDF47-1002-4411-8CF5-C9E0D3DAA043}"/>
              </a:ext>
            </a:extLst>
          </p:cNvPr>
          <p:cNvSpPr/>
          <p:nvPr/>
        </p:nvSpPr>
        <p:spPr>
          <a:xfrm>
            <a:off x="4789834" y="4012234"/>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5BA833FD-05AD-407C-ABBD-00CEB0605F73}"/>
                  </a:ext>
                </a:extLst>
              </p:cNvPr>
              <p:cNvSpPr txBox="1"/>
              <p:nvPr/>
            </p:nvSpPr>
            <p:spPr>
              <a:xfrm>
                <a:off x="5465694" y="4280601"/>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38" name="文本框 37">
                <a:extLst>
                  <a:ext uri="{FF2B5EF4-FFF2-40B4-BE49-F238E27FC236}">
                    <a16:creationId xmlns:a16="http://schemas.microsoft.com/office/drawing/2014/main" id="{5BA833FD-05AD-407C-ABBD-00CEB0605F73}"/>
                  </a:ext>
                </a:extLst>
              </p:cNvPr>
              <p:cNvSpPr txBox="1">
                <a:spLocks noRot="1" noChangeAspect="1" noMove="1" noResize="1" noEditPoints="1" noAdjustHandles="1" noChangeArrowheads="1" noChangeShapeType="1" noTextEdit="1"/>
              </p:cNvSpPr>
              <p:nvPr/>
            </p:nvSpPr>
            <p:spPr>
              <a:xfrm>
                <a:off x="5465694" y="4280601"/>
                <a:ext cx="2220569" cy="215444"/>
              </a:xfrm>
              <a:prstGeom prst="rect">
                <a:avLst/>
              </a:prstGeom>
              <a:blipFill>
                <a:blip r:embed="rId10"/>
                <a:stretch>
                  <a:fillRect b="-2778"/>
                </a:stretch>
              </a:blipFill>
            </p:spPr>
            <p:txBody>
              <a:bodyPr/>
              <a:lstStyle/>
              <a:p>
                <a:r>
                  <a:rPr lang="zh-CN" altLang="en-US">
                    <a:noFill/>
                  </a:rPr>
                  <a:t> </a:t>
                </a:r>
              </a:p>
            </p:txBody>
          </p:sp>
        </mc:Fallback>
      </mc:AlternateContent>
      <p:cxnSp>
        <p:nvCxnSpPr>
          <p:cNvPr id="39" name="直接连接符 38">
            <a:extLst>
              <a:ext uri="{FF2B5EF4-FFF2-40B4-BE49-F238E27FC236}">
                <a16:creationId xmlns:a16="http://schemas.microsoft.com/office/drawing/2014/main" id="{5BBA4558-B437-48D0-9A2B-82430E259D03}"/>
              </a:ext>
            </a:extLst>
          </p:cNvPr>
          <p:cNvCxnSpPr>
            <a:cxnSpLocks/>
          </p:cNvCxnSpPr>
          <p:nvPr/>
        </p:nvCxnSpPr>
        <p:spPr>
          <a:xfrm>
            <a:off x="5445817" y="4262844"/>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B1461E9A-4B83-423E-9E2A-454F78F136B6}"/>
                  </a:ext>
                </a:extLst>
              </p:cNvPr>
              <p:cNvSpPr txBox="1"/>
              <p:nvPr/>
            </p:nvSpPr>
            <p:spPr>
              <a:xfrm>
                <a:off x="5445816" y="4038695"/>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40" name="文本框 39">
                <a:extLst>
                  <a:ext uri="{FF2B5EF4-FFF2-40B4-BE49-F238E27FC236}">
                    <a16:creationId xmlns:a16="http://schemas.microsoft.com/office/drawing/2014/main" id="{B1461E9A-4B83-423E-9E2A-454F78F136B6}"/>
                  </a:ext>
                </a:extLst>
              </p:cNvPr>
              <p:cNvSpPr txBox="1">
                <a:spLocks noRot="1" noChangeAspect="1" noMove="1" noResize="1" noEditPoints="1" noAdjustHandles="1" noChangeArrowheads="1" noChangeShapeType="1" noTextEdit="1"/>
              </p:cNvSpPr>
              <p:nvPr/>
            </p:nvSpPr>
            <p:spPr>
              <a:xfrm>
                <a:off x="5445816" y="4038695"/>
                <a:ext cx="2240446" cy="215444"/>
              </a:xfrm>
              <a:prstGeom prst="rect">
                <a:avLst/>
              </a:prstGeom>
              <a:blipFill>
                <a:blip r:embed="rId12"/>
                <a:stretch>
                  <a:fillRect b="-5714"/>
                </a:stretch>
              </a:blipFill>
            </p:spPr>
            <p:txBody>
              <a:bodyPr/>
              <a:lstStyle/>
              <a:p>
                <a:r>
                  <a:rPr lang="zh-CN" altLang="en-US">
                    <a:noFill/>
                  </a:rPr>
                  <a:t> </a:t>
                </a:r>
              </a:p>
            </p:txBody>
          </p:sp>
        </mc:Fallback>
      </mc:AlternateContent>
      <p:sp>
        <p:nvSpPr>
          <p:cNvPr id="41" name="文本框 40">
            <a:extLst>
              <a:ext uri="{FF2B5EF4-FFF2-40B4-BE49-F238E27FC236}">
                <a16:creationId xmlns:a16="http://schemas.microsoft.com/office/drawing/2014/main" id="{0C0C4A64-DE7D-4D72-9B6A-219D8385D1C2}"/>
              </a:ext>
            </a:extLst>
          </p:cNvPr>
          <p:cNvSpPr txBox="1"/>
          <p:nvPr/>
        </p:nvSpPr>
        <p:spPr>
          <a:xfrm>
            <a:off x="4745944" y="2877379"/>
            <a:ext cx="732175" cy="523220"/>
          </a:xfrm>
          <a:prstGeom prst="rect">
            <a:avLst/>
          </a:prstGeom>
          <a:noFill/>
        </p:spPr>
        <p:txBody>
          <a:bodyPr wrap="square" rtlCol="0">
            <a:spAutoFit/>
          </a:bodyPr>
          <a:lstStyle/>
          <a:p>
            <a:pPr algn="ctr"/>
            <a:r>
              <a:rPr lang="zh-CN" altLang="en-US" sz="1400" b="1">
                <a:solidFill>
                  <a:srgbClr val="002060"/>
                </a:solidFill>
              </a:rPr>
              <a:t>析取三段论</a:t>
            </a:r>
          </a:p>
        </p:txBody>
      </p:sp>
      <p:sp>
        <p:nvSpPr>
          <p:cNvPr id="42" name="文本框 41">
            <a:extLst>
              <a:ext uri="{FF2B5EF4-FFF2-40B4-BE49-F238E27FC236}">
                <a16:creationId xmlns:a16="http://schemas.microsoft.com/office/drawing/2014/main" id="{7DBA5E3F-3B6D-467F-9641-E0F880BCDCBC}"/>
              </a:ext>
            </a:extLst>
          </p:cNvPr>
          <p:cNvSpPr txBox="1"/>
          <p:nvPr/>
        </p:nvSpPr>
        <p:spPr>
          <a:xfrm>
            <a:off x="4755470" y="3430997"/>
            <a:ext cx="732175" cy="523220"/>
          </a:xfrm>
          <a:prstGeom prst="rect">
            <a:avLst/>
          </a:prstGeom>
          <a:noFill/>
        </p:spPr>
        <p:txBody>
          <a:bodyPr wrap="square" rtlCol="0">
            <a:spAutoFit/>
          </a:bodyPr>
          <a:lstStyle/>
          <a:p>
            <a:pPr algn="ctr"/>
            <a:r>
              <a:rPr lang="zh-CN" altLang="en-US" sz="1400" b="1">
                <a:solidFill>
                  <a:srgbClr val="002060"/>
                </a:solidFill>
              </a:rPr>
              <a:t>析取三段论</a:t>
            </a:r>
          </a:p>
        </p:txBody>
      </p:sp>
      <p:sp>
        <p:nvSpPr>
          <p:cNvPr id="43" name="文本框 42">
            <a:extLst>
              <a:ext uri="{FF2B5EF4-FFF2-40B4-BE49-F238E27FC236}">
                <a16:creationId xmlns:a16="http://schemas.microsoft.com/office/drawing/2014/main" id="{67A72E69-CF67-405B-B2F4-0FC127F06725}"/>
              </a:ext>
            </a:extLst>
          </p:cNvPr>
          <p:cNvSpPr txBox="1"/>
          <p:nvPr/>
        </p:nvSpPr>
        <p:spPr>
          <a:xfrm>
            <a:off x="4765409" y="3992529"/>
            <a:ext cx="732175" cy="523220"/>
          </a:xfrm>
          <a:prstGeom prst="rect">
            <a:avLst/>
          </a:prstGeom>
          <a:noFill/>
        </p:spPr>
        <p:txBody>
          <a:bodyPr wrap="square" rtlCol="0">
            <a:spAutoFit/>
          </a:bodyPr>
          <a:lstStyle/>
          <a:p>
            <a:pPr algn="ctr"/>
            <a:r>
              <a:rPr lang="zh-CN" altLang="en-US" sz="1400" b="1">
                <a:solidFill>
                  <a:srgbClr val="002060"/>
                </a:solidFill>
              </a:rPr>
              <a:t>析取三段论</a:t>
            </a:r>
          </a:p>
        </p:txBody>
      </p:sp>
      <p:sp>
        <p:nvSpPr>
          <p:cNvPr id="44" name="矩形 43">
            <a:extLst>
              <a:ext uri="{FF2B5EF4-FFF2-40B4-BE49-F238E27FC236}">
                <a16:creationId xmlns:a16="http://schemas.microsoft.com/office/drawing/2014/main" id="{8A76C12E-4BE5-4E3F-9ADA-E34CB5A35682}"/>
              </a:ext>
            </a:extLst>
          </p:cNvPr>
          <p:cNvSpPr/>
          <p:nvPr/>
        </p:nvSpPr>
        <p:spPr>
          <a:xfrm>
            <a:off x="1087080" y="2271408"/>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92F8DCC5-6734-4AE5-9D6E-57A934F46940}"/>
                  </a:ext>
                </a:extLst>
              </p:cNvPr>
              <p:cNvSpPr txBox="1"/>
              <p:nvPr/>
            </p:nvSpPr>
            <p:spPr>
              <a:xfrm>
                <a:off x="1762940" y="2539775"/>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45" name="文本框 44">
                <a:extLst>
                  <a:ext uri="{FF2B5EF4-FFF2-40B4-BE49-F238E27FC236}">
                    <a16:creationId xmlns:a16="http://schemas.microsoft.com/office/drawing/2014/main" id="{92F8DCC5-6734-4AE5-9D6E-57A934F46940}"/>
                  </a:ext>
                </a:extLst>
              </p:cNvPr>
              <p:cNvSpPr txBox="1">
                <a:spLocks noRot="1" noChangeAspect="1" noMove="1" noResize="1" noEditPoints="1" noAdjustHandles="1" noChangeArrowheads="1" noChangeShapeType="1" noTextEdit="1"/>
              </p:cNvSpPr>
              <p:nvPr/>
            </p:nvSpPr>
            <p:spPr>
              <a:xfrm>
                <a:off x="1762940" y="2539775"/>
                <a:ext cx="2220569" cy="215444"/>
              </a:xfrm>
              <a:prstGeom prst="rect">
                <a:avLst/>
              </a:prstGeom>
              <a:blipFill>
                <a:blip r:embed="rId13"/>
                <a:stretch>
                  <a:fillRect b="-5714"/>
                </a:stretch>
              </a:blipFill>
            </p:spPr>
            <p:txBody>
              <a:bodyPr/>
              <a:lstStyle/>
              <a:p>
                <a:r>
                  <a:rPr lang="zh-CN" altLang="en-US">
                    <a:noFill/>
                  </a:rPr>
                  <a:t> </a:t>
                </a:r>
              </a:p>
            </p:txBody>
          </p:sp>
        </mc:Fallback>
      </mc:AlternateContent>
      <p:cxnSp>
        <p:nvCxnSpPr>
          <p:cNvPr id="46" name="直接连接符 45">
            <a:extLst>
              <a:ext uri="{FF2B5EF4-FFF2-40B4-BE49-F238E27FC236}">
                <a16:creationId xmlns:a16="http://schemas.microsoft.com/office/drawing/2014/main" id="{FDED498B-121D-47CF-A987-42C7A3354AC4}"/>
              </a:ext>
            </a:extLst>
          </p:cNvPr>
          <p:cNvCxnSpPr>
            <a:cxnSpLocks/>
          </p:cNvCxnSpPr>
          <p:nvPr/>
        </p:nvCxnSpPr>
        <p:spPr>
          <a:xfrm>
            <a:off x="1743063" y="2522018"/>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988BA23A-F0C8-42F1-9A1F-C01C8F93C288}"/>
              </a:ext>
            </a:extLst>
          </p:cNvPr>
          <p:cNvSpPr txBox="1"/>
          <p:nvPr/>
        </p:nvSpPr>
        <p:spPr>
          <a:xfrm>
            <a:off x="1087081" y="2271657"/>
            <a:ext cx="611255" cy="523220"/>
          </a:xfrm>
          <a:prstGeom prst="rect">
            <a:avLst/>
          </a:prstGeom>
          <a:noFill/>
        </p:spPr>
        <p:txBody>
          <a:bodyPr wrap="square" rtlCol="0">
            <a:spAutoFit/>
          </a:bodyPr>
          <a:lstStyle/>
          <a:p>
            <a:pPr algn="ctr"/>
            <a:r>
              <a:rPr lang="zh-CN" altLang="en-US" sz="1400" b="1">
                <a:solidFill>
                  <a:srgbClr val="002060"/>
                </a:solidFill>
              </a:rPr>
              <a:t>假言易位</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3EED09BA-C3CC-418A-B623-CA8D9CEC8217}"/>
                  </a:ext>
                </a:extLst>
              </p:cNvPr>
              <p:cNvSpPr txBox="1"/>
              <p:nvPr/>
            </p:nvSpPr>
            <p:spPr>
              <a:xfrm>
                <a:off x="1743062" y="2297869"/>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48" name="文本框 47">
                <a:extLst>
                  <a:ext uri="{FF2B5EF4-FFF2-40B4-BE49-F238E27FC236}">
                    <a16:creationId xmlns:a16="http://schemas.microsoft.com/office/drawing/2014/main" id="{3EED09BA-C3CC-418A-B623-CA8D9CEC8217}"/>
                  </a:ext>
                </a:extLst>
              </p:cNvPr>
              <p:cNvSpPr txBox="1">
                <a:spLocks noRot="1" noChangeAspect="1" noMove="1" noResize="1" noEditPoints="1" noAdjustHandles="1" noChangeArrowheads="1" noChangeShapeType="1" noTextEdit="1"/>
              </p:cNvSpPr>
              <p:nvPr/>
            </p:nvSpPr>
            <p:spPr>
              <a:xfrm>
                <a:off x="1743062" y="2297869"/>
                <a:ext cx="2240446" cy="215444"/>
              </a:xfrm>
              <a:prstGeom prst="rect">
                <a:avLst/>
              </a:prstGeom>
              <a:blipFill>
                <a:blip r:embed="rId14"/>
                <a:stretch>
                  <a:fillRect b="-5714"/>
                </a:stretch>
              </a:blipFill>
            </p:spPr>
            <p:txBody>
              <a:bodyPr/>
              <a:lstStyle/>
              <a:p>
                <a:r>
                  <a:rPr lang="zh-CN" altLang="en-US">
                    <a:noFill/>
                  </a:rPr>
                  <a:t> </a:t>
                </a:r>
              </a:p>
            </p:txBody>
          </p:sp>
        </mc:Fallback>
      </mc:AlternateContent>
      <p:sp>
        <p:nvSpPr>
          <p:cNvPr id="49" name="矩形 48">
            <a:extLst>
              <a:ext uri="{FF2B5EF4-FFF2-40B4-BE49-F238E27FC236}">
                <a16:creationId xmlns:a16="http://schemas.microsoft.com/office/drawing/2014/main" id="{428FEC95-7948-431E-BE5C-084AAFFE27E8}"/>
              </a:ext>
            </a:extLst>
          </p:cNvPr>
          <p:cNvSpPr/>
          <p:nvPr/>
        </p:nvSpPr>
        <p:spPr>
          <a:xfrm>
            <a:off x="1091225" y="2873892"/>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4AAE6CF3-B4E2-4B4E-8E83-2CE67CD2D4DD}"/>
                  </a:ext>
                </a:extLst>
              </p:cNvPr>
              <p:cNvSpPr txBox="1"/>
              <p:nvPr/>
            </p:nvSpPr>
            <p:spPr>
              <a:xfrm>
                <a:off x="1767085" y="3142259"/>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50" name="文本框 49">
                <a:extLst>
                  <a:ext uri="{FF2B5EF4-FFF2-40B4-BE49-F238E27FC236}">
                    <a16:creationId xmlns:a16="http://schemas.microsoft.com/office/drawing/2014/main" id="{4AAE6CF3-B4E2-4B4E-8E83-2CE67CD2D4DD}"/>
                  </a:ext>
                </a:extLst>
              </p:cNvPr>
              <p:cNvSpPr txBox="1">
                <a:spLocks noRot="1" noChangeAspect="1" noMove="1" noResize="1" noEditPoints="1" noAdjustHandles="1" noChangeArrowheads="1" noChangeShapeType="1" noTextEdit="1"/>
              </p:cNvSpPr>
              <p:nvPr/>
            </p:nvSpPr>
            <p:spPr>
              <a:xfrm>
                <a:off x="1767085" y="3142259"/>
                <a:ext cx="2220569" cy="215444"/>
              </a:xfrm>
              <a:prstGeom prst="rect">
                <a:avLst/>
              </a:prstGeom>
              <a:blipFill>
                <a:blip r:embed="rId13"/>
                <a:stretch>
                  <a:fillRect b="-2778"/>
                </a:stretch>
              </a:blipFill>
            </p:spPr>
            <p:txBody>
              <a:bodyPr/>
              <a:lstStyle/>
              <a:p>
                <a:r>
                  <a:rPr lang="zh-CN" altLang="en-US">
                    <a:noFill/>
                  </a:rPr>
                  <a:t> </a:t>
                </a:r>
              </a:p>
            </p:txBody>
          </p:sp>
        </mc:Fallback>
      </mc:AlternateContent>
      <p:cxnSp>
        <p:nvCxnSpPr>
          <p:cNvPr id="51" name="直接连接符 50">
            <a:extLst>
              <a:ext uri="{FF2B5EF4-FFF2-40B4-BE49-F238E27FC236}">
                <a16:creationId xmlns:a16="http://schemas.microsoft.com/office/drawing/2014/main" id="{F094AC2F-210E-4D96-80AA-18AE927C4530}"/>
              </a:ext>
            </a:extLst>
          </p:cNvPr>
          <p:cNvCxnSpPr>
            <a:cxnSpLocks/>
          </p:cNvCxnSpPr>
          <p:nvPr/>
        </p:nvCxnSpPr>
        <p:spPr>
          <a:xfrm>
            <a:off x="1747208" y="3124502"/>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31B92FE4-41D2-43F0-A9E8-32CF7806650A}"/>
              </a:ext>
            </a:extLst>
          </p:cNvPr>
          <p:cNvSpPr txBox="1"/>
          <p:nvPr/>
        </p:nvSpPr>
        <p:spPr>
          <a:xfrm>
            <a:off x="1091226" y="2874141"/>
            <a:ext cx="611255" cy="523220"/>
          </a:xfrm>
          <a:prstGeom prst="rect">
            <a:avLst/>
          </a:prstGeom>
          <a:noFill/>
        </p:spPr>
        <p:txBody>
          <a:bodyPr wrap="square" rtlCol="0">
            <a:spAutoFit/>
          </a:bodyPr>
          <a:lstStyle/>
          <a:p>
            <a:pPr algn="ctr"/>
            <a:r>
              <a:rPr lang="zh-CN" altLang="en-US" sz="1400" b="1">
                <a:solidFill>
                  <a:srgbClr val="002060"/>
                </a:solidFill>
              </a:rPr>
              <a:t>假言易位</a:t>
            </a:r>
          </a:p>
        </p:txBody>
      </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599769FB-F133-4A15-8BE1-474A96392E59}"/>
                  </a:ext>
                </a:extLst>
              </p:cNvPr>
              <p:cNvSpPr txBox="1"/>
              <p:nvPr/>
            </p:nvSpPr>
            <p:spPr>
              <a:xfrm>
                <a:off x="1747207" y="2900353"/>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53" name="文本框 52">
                <a:extLst>
                  <a:ext uri="{FF2B5EF4-FFF2-40B4-BE49-F238E27FC236}">
                    <a16:creationId xmlns:a16="http://schemas.microsoft.com/office/drawing/2014/main" id="{599769FB-F133-4A15-8BE1-474A96392E59}"/>
                  </a:ext>
                </a:extLst>
              </p:cNvPr>
              <p:cNvSpPr txBox="1">
                <a:spLocks noRot="1" noChangeAspect="1" noMove="1" noResize="1" noEditPoints="1" noAdjustHandles="1" noChangeArrowheads="1" noChangeShapeType="1" noTextEdit="1"/>
              </p:cNvSpPr>
              <p:nvPr/>
            </p:nvSpPr>
            <p:spPr>
              <a:xfrm>
                <a:off x="1747207" y="2900353"/>
                <a:ext cx="2240446" cy="215444"/>
              </a:xfrm>
              <a:prstGeom prst="rect">
                <a:avLst/>
              </a:prstGeom>
              <a:blipFill>
                <a:blip r:embed="rId15"/>
                <a:stretch>
                  <a:fillRect b="-5714"/>
                </a:stretch>
              </a:blipFill>
            </p:spPr>
            <p:txBody>
              <a:bodyPr/>
              <a:lstStyle/>
              <a:p>
                <a:r>
                  <a:rPr lang="zh-CN" altLang="en-US">
                    <a:noFill/>
                  </a:rPr>
                  <a:t> </a:t>
                </a:r>
              </a:p>
            </p:txBody>
          </p:sp>
        </mc:Fallback>
      </mc:AlternateContent>
      <p:sp>
        <p:nvSpPr>
          <p:cNvPr id="54" name="矩形 53">
            <a:extLst>
              <a:ext uri="{FF2B5EF4-FFF2-40B4-BE49-F238E27FC236}">
                <a16:creationId xmlns:a16="http://schemas.microsoft.com/office/drawing/2014/main" id="{BD82B038-E836-4299-BED3-D8BE65C7E360}"/>
              </a:ext>
            </a:extLst>
          </p:cNvPr>
          <p:cNvSpPr/>
          <p:nvPr/>
        </p:nvSpPr>
        <p:spPr>
          <a:xfrm>
            <a:off x="1087081" y="3427952"/>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1C544902-47E7-4CA7-A7AB-BD9C032BECA3}"/>
                  </a:ext>
                </a:extLst>
              </p:cNvPr>
              <p:cNvSpPr txBox="1"/>
              <p:nvPr/>
            </p:nvSpPr>
            <p:spPr>
              <a:xfrm>
                <a:off x="1762941" y="3696319"/>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55" name="文本框 54">
                <a:extLst>
                  <a:ext uri="{FF2B5EF4-FFF2-40B4-BE49-F238E27FC236}">
                    <a16:creationId xmlns:a16="http://schemas.microsoft.com/office/drawing/2014/main" id="{1C544902-47E7-4CA7-A7AB-BD9C032BECA3}"/>
                  </a:ext>
                </a:extLst>
              </p:cNvPr>
              <p:cNvSpPr txBox="1">
                <a:spLocks noRot="1" noChangeAspect="1" noMove="1" noResize="1" noEditPoints="1" noAdjustHandles="1" noChangeArrowheads="1" noChangeShapeType="1" noTextEdit="1"/>
              </p:cNvSpPr>
              <p:nvPr/>
            </p:nvSpPr>
            <p:spPr>
              <a:xfrm>
                <a:off x="1762941" y="3696319"/>
                <a:ext cx="2220569" cy="215444"/>
              </a:xfrm>
              <a:prstGeom prst="rect">
                <a:avLst/>
              </a:prstGeom>
              <a:blipFill>
                <a:blip r:embed="rId6"/>
                <a:stretch>
                  <a:fillRect b="-2778"/>
                </a:stretch>
              </a:blipFill>
            </p:spPr>
            <p:txBody>
              <a:bodyPr/>
              <a:lstStyle/>
              <a:p>
                <a:r>
                  <a:rPr lang="zh-CN" altLang="en-US">
                    <a:noFill/>
                  </a:rPr>
                  <a:t> </a:t>
                </a:r>
              </a:p>
            </p:txBody>
          </p:sp>
        </mc:Fallback>
      </mc:AlternateContent>
      <p:cxnSp>
        <p:nvCxnSpPr>
          <p:cNvPr id="56" name="直接连接符 55">
            <a:extLst>
              <a:ext uri="{FF2B5EF4-FFF2-40B4-BE49-F238E27FC236}">
                <a16:creationId xmlns:a16="http://schemas.microsoft.com/office/drawing/2014/main" id="{C4E19659-8951-4308-B5FA-79E43399521A}"/>
              </a:ext>
            </a:extLst>
          </p:cNvPr>
          <p:cNvCxnSpPr>
            <a:cxnSpLocks/>
          </p:cNvCxnSpPr>
          <p:nvPr/>
        </p:nvCxnSpPr>
        <p:spPr>
          <a:xfrm>
            <a:off x="1743064" y="3678562"/>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C18A3194-218B-4429-84BD-DCC1CB28B930}"/>
              </a:ext>
            </a:extLst>
          </p:cNvPr>
          <p:cNvSpPr txBox="1"/>
          <p:nvPr/>
        </p:nvSpPr>
        <p:spPr>
          <a:xfrm>
            <a:off x="1087082" y="3428201"/>
            <a:ext cx="611255" cy="523220"/>
          </a:xfrm>
          <a:prstGeom prst="rect">
            <a:avLst/>
          </a:prstGeom>
          <a:noFill/>
        </p:spPr>
        <p:txBody>
          <a:bodyPr wrap="square" rtlCol="0">
            <a:spAutoFit/>
          </a:bodyPr>
          <a:lstStyle/>
          <a:p>
            <a:pPr algn="ctr"/>
            <a:r>
              <a:rPr lang="zh-CN" altLang="en-US" sz="1400" b="1">
                <a:solidFill>
                  <a:srgbClr val="002060"/>
                </a:solidFill>
              </a:rPr>
              <a:t>假言易位</a:t>
            </a:r>
          </a:p>
        </p:txBody>
      </p: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671BDC3E-C8ED-472D-8603-D4394A82A3FE}"/>
                  </a:ext>
                </a:extLst>
              </p:cNvPr>
              <p:cNvSpPr txBox="1"/>
              <p:nvPr/>
            </p:nvSpPr>
            <p:spPr>
              <a:xfrm>
                <a:off x="1743063" y="3454413"/>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58" name="文本框 57">
                <a:extLst>
                  <a:ext uri="{FF2B5EF4-FFF2-40B4-BE49-F238E27FC236}">
                    <a16:creationId xmlns:a16="http://schemas.microsoft.com/office/drawing/2014/main" id="{671BDC3E-C8ED-472D-8603-D4394A82A3FE}"/>
                  </a:ext>
                </a:extLst>
              </p:cNvPr>
              <p:cNvSpPr txBox="1">
                <a:spLocks noRot="1" noChangeAspect="1" noMove="1" noResize="1" noEditPoints="1" noAdjustHandles="1" noChangeArrowheads="1" noChangeShapeType="1" noTextEdit="1"/>
              </p:cNvSpPr>
              <p:nvPr/>
            </p:nvSpPr>
            <p:spPr>
              <a:xfrm>
                <a:off x="1743063" y="3454413"/>
                <a:ext cx="2240446" cy="215444"/>
              </a:xfrm>
              <a:prstGeom prst="rect">
                <a:avLst/>
              </a:prstGeom>
              <a:blipFill>
                <a:blip r:embed="rId16"/>
                <a:stretch>
                  <a:fillRect b="-5714"/>
                </a:stretch>
              </a:blipFill>
            </p:spPr>
            <p:txBody>
              <a:bodyPr/>
              <a:lstStyle/>
              <a:p>
                <a:r>
                  <a:rPr lang="zh-CN" altLang="en-US">
                    <a:noFill/>
                  </a:rPr>
                  <a:t> </a:t>
                </a:r>
              </a:p>
            </p:txBody>
          </p:sp>
        </mc:Fallback>
      </mc:AlternateContent>
      <p:sp>
        <p:nvSpPr>
          <p:cNvPr id="59" name="矩形 58">
            <a:extLst>
              <a:ext uri="{FF2B5EF4-FFF2-40B4-BE49-F238E27FC236}">
                <a16:creationId xmlns:a16="http://schemas.microsoft.com/office/drawing/2014/main" id="{D04FB2DD-D8E9-4D70-8340-5BE9D6C98E7F}"/>
              </a:ext>
            </a:extLst>
          </p:cNvPr>
          <p:cNvSpPr/>
          <p:nvPr/>
        </p:nvSpPr>
        <p:spPr>
          <a:xfrm>
            <a:off x="1087080" y="3992280"/>
            <a:ext cx="3306416" cy="483812"/>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F2EF5220-AEF0-4917-A9EC-82EB4BADB36B}"/>
                  </a:ext>
                </a:extLst>
              </p:cNvPr>
              <p:cNvSpPr txBox="1"/>
              <p:nvPr/>
            </p:nvSpPr>
            <p:spPr>
              <a:xfrm>
                <a:off x="1762940" y="4260647"/>
                <a:ext cx="2220569"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60" name="文本框 59">
                <a:extLst>
                  <a:ext uri="{FF2B5EF4-FFF2-40B4-BE49-F238E27FC236}">
                    <a16:creationId xmlns:a16="http://schemas.microsoft.com/office/drawing/2014/main" id="{F2EF5220-AEF0-4917-A9EC-82EB4BADB36B}"/>
                  </a:ext>
                </a:extLst>
              </p:cNvPr>
              <p:cNvSpPr txBox="1">
                <a:spLocks noRot="1" noChangeAspect="1" noMove="1" noResize="1" noEditPoints="1" noAdjustHandles="1" noChangeArrowheads="1" noChangeShapeType="1" noTextEdit="1"/>
              </p:cNvSpPr>
              <p:nvPr/>
            </p:nvSpPr>
            <p:spPr>
              <a:xfrm>
                <a:off x="1762940" y="4260647"/>
                <a:ext cx="2220569" cy="215444"/>
              </a:xfrm>
              <a:prstGeom prst="rect">
                <a:avLst/>
              </a:prstGeom>
              <a:blipFill>
                <a:blip r:embed="rId6"/>
                <a:stretch>
                  <a:fillRect b="-5714"/>
                </a:stretch>
              </a:blipFill>
            </p:spPr>
            <p:txBody>
              <a:bodyPr/>
              <a:lstStyle/>
              <a:p>
                <a:r>
                  <a:rPr lang="zh-CN" altLang="en-US">
                    <a:noFill/>
                  </a:rPr>
                  <a:t> </a:t>
                </a:r>
              </a:p>
            </p:txBody>
          </p:sp>
        </mc:Fallback>
      </mc:AlternateContent>
      <p:cxnSp>
        <p:nvCxnSpPr>
          <p:cNvPr id="61" name="直接连接符 60">
            <a:extLst>
              <a:ext uri="{FF2B5EF4-FFF2-40B4-BE49-F238E27FC236}">
                <a16:creationId xmlns:a16="http://schemas.microsoft.com/office/drawing/2014/main" id="{88287663-FCB8-4DDA-A8BA-98679D8F53A0}"/>
              </a:ext>
            </a:extLst>
          </p:cNvPr>
          <p:cNvCxnSpPr>
            <a:cxnSpLocks/>
          </p:cNvCxnSpPr>
          <p:nvPr/>
        </p:nvCxnSpPr>
        <p:spPr>
          <a:xfrm>
            <a:off x="1743063" y="4242890"/>
            <a:ext cx="2240447" cy="21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BE4CBCB2-E660-4CF7-B57F-0DEBB2F0AF3C}"/>
              </a:ext>
            </a:extLst>
          </p:cNvPr>
          <p:cNvSpPr txBox="1"/>
          <p:nvPr/>
        </p:nvSpPr>
        <p:spPr>
          <a:xfrm>
            <a:off x="1087081" y="3992529"/>
            <a:ext cx="611255" cy="523220"/>
          </a:xfrm>
          <a:prstGeom prst="rect">
            <a:avLst/>
          </a:prstGeom>
          <a:noFill/>
        </p:spPr>
        <p:txBody>
          <a:bodyPr wrap="square" rtlCol="0">
            <a:spAutoFit/>
          </a:bodyPr>
          <a:lstStyle/>
          <a:p>
            <a:pPr algn="ctr"/>
            <a:r>
              <a:rPr lang="zh-CN" altLang="en-US" sz="1400" b="1">
                <a:solidFill>
                  <a:srgbClr val="002060"/>
                </a:solidFill>
              </a:rPr>
              <a:t>假言易位</a:t>
            </a:r>
          </a:p>
        </p:txBody>
      </p: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75EC31E0-1C09-4574-80B5-B9378EA6221E}"/>
                  </a:ext>
                </a:extLst>
              </p:cNvPr>
              <p:cNvSpPr txBox="1"/>
              <p:nvPr/>
            </p:nvSpPr>
            <p:spPr>
              <a:xfrm>
                <a:off x="1743062" y="4018741"/>
                <a:ext cx="2240446"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63" name="文本框 62">
                <a:extLst>
                  <a:ext uri="{FF2B5EF4-FFF2-40B4-BE49-F238E27FC236}">
                    <a16:creationId xmlns:a16="http://schemas.microsoft.com/office/drawing/2014/main" id="{75EC31E0-1C09-4574-80B5-B9378EA6221E}"/>
                  </a:ext>
                </a:extLst>
              </p:cNvPr>
              <p:cNvSpPr txBox="1">
                <a:spLocks noRot="1" noChangeAspect="1" noMove="1" noResize="1" noEditPoints="1" noAdjustHandles="1" noChangeArrowheads="1" noChangeShapeType="1" noTextEdit="1"/>
              </p:cNvSpPr>
              <p:nvPr/>
            </p:nvSpPr>
            <p:spPr>
              <a:xfrm>
                <a:off x="1743062" y="4018741"/>
                <a:ext cx="2240446" cy="215444"/>
              </a:xfrm>
              <a:prstGeom prst="rect">
                <a:avLst/>
              </a:prstGeom>
              <a:blipFill>
                <a:blip r:embed="rId17"/>
                <a:stretch>
                  <a:fillRect b="-2778"/>
                </a:stretch>
              </a:blipFill>
            </p:spPr>
            <p:txBody>
              <a:bodyPr/>
              <a:lstStyle/>
              <a:p>
                <a:r>
                  <a:rPr lang="zh-CN" altLang="en-US">
                    <a:noFill/>
                  </a:rPr>
                  <a:t> </a:t>
                </a:r>
              </a:p>
            </p:txBody>
          </p:sp>
        </mc:Fallback>
      </mc:AlternateContent>
      <p:sp>
        <p:nvSpPr>
          <p:cNvPr id="64" name="矩形 63">
            <a:extLst>
              <a:ext uri="{FF2B5EF4-FFF2-40B4-BE49-F238E27FC236}">
                <a16:creationId xmlns:a16="http://schemas.microsoft.com/office/drawing/2014/main" id="{CEBE924D-CFFF-4A9C-B450-3AC9920EC1F6}"/>
              </a:ext>
            </a:extLst>
          </p:cNvPr>
          <p:cNvSpPr/>
          <p:nvPr/>
        </p:nvSpPr>
        <p:spPr>
          <a:xfrm>
            <a:off x="4789834" y="993012"/>
            <a:ext cx="3306416" cy="533504"/>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8D2F53D2-88F0-4726-BB6E-42FF262B6121}"/>
                  </a:ext>
                </a:extLst>
              </p:cNvPr>
              <p:cNvSpPr txBox="1"/>
              <p:nvPr/>
            </p:nvSpPr>
            <p:spPr>
              <a:xfrm>
                <a:off x="5465695" y="1298261"/>
                <a:ext cx="2072307"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m:oMathPara>
                </a14:m>
                <a:endParaRPr lang="zh-CN" altLang="en-US" sz="1400" b="1">
                  <a:solidFill>
                    <a:schemeClr val="accent2">
                      <a:lumMod val="50000"/>
                    </a:schemeClr>
                  </a:solidFill>
                </a:endParaRPr>
              </a:p>
            </p:txBody>
          </p:sp>
        </mc:Choice>
        <mc:Fallback xmlns="">
          <p:sp>
            <p:nvSpPr>
              <p:cNvPr id="65" name="文本框 64">
                <a:extLst>
                  <a:ext uri="{FF2B5EF4-FFF2-40B4-BE49-F238E27FC236}">
                    <a16:creationId xmlns:a16="http://schemas.microsoft.com/office/drawing/2014/main" id="{8D2F53D2-88F0-4726-BB6E-42FF262B6121}"/>
                  </a:ext>
                </a:extLst>
              </p:cNvPr>
              <p:cNvSpPr txBox="1">
                <a:spLocks noRot="1" noChangeAspect="1" noMove="1" noResize="1" noEditPoints="1" noAdjustHandles="1" noChangeArrowheads="1" noChangeShapeType="1" noTextEdit="1"/>
              </p:cNvSpPr>
              <p:nvPr/>
            </p:nvSpPr>
            <p:spPr>
              <a:xfrm>
                <a:off x="5465695" y="1298261"/>
                <a:ext cx="2072307" cy="215444"/>
              </a:xfrm>
              <a:prstGeom prst="rect">
                <a:avLst/>
              </a:prstGeom>
              <a:blipFill>
                <a:blip r:embed="rId18"/>
                <a:stretch>
                  <a:fillRect b="-5714"/>
                </a:stretch>
              </a:blipFill>
            </p:spPr>
            <p:txBody>
              <a:bodyPr/>
              <a:lstStyle/>
              <a:p>
                <a:r>
                  <a:rPr lang="zh-CN" altLang="en-US">
                    <a:noFill/>
                  </a:rPr>
                  <a:t> </a:t>
                </a:r>
              </a:p>
            </p:txBody>
          </p:sp>
        </mc:Fallback>
      </mc:AlternateContent>
      <p:cxnSp>
        <p:nvCxnSpPr>
          <p:cNvPr id="66" name="直接连接符 65">
            <a:extLst>
              <a:ext uri="{FF2B5EF4-FFF2-40B4-BE49-F238E27FC236}">
                <a16:creationId xmlns:a16="http://schemas.microsoft.com/office/drawing/2014/main" id="{E9A31B9E-EDDE-4F11-8039-9BE40AD5DE19}"/>
              </a:ext>
            </a:extLst>
          </p:cNvPr>
          <p:cNvCxnSpPr>
            <a:cxnSpLocks/>
          </p:cNvCxnSpPr>
          <p:nvPr/>
        </p:nvCxnSpPr>
        <p:spPr>
          <a:xfrm flipV="1">
            <a:off x="5445817" y="1268904"/>
            <a:ext cx="2092186"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1C79B68A-CC0B-4039-92B5-52A2576C3A55}"/>
              </a:ext>
            </a:extLst>
          </p:cNvPr>
          <p:cNvSpPr txBox="1"/>
          <p:nvPr/>
        </p:nvSpPr>
        <p:spPr>
          <a:xfrm>
            <a:off x="4789835" y="977084"/>
            <a:ext cx="611255" cy="523220"/>
          </a:xfrm>
          <a:prstGeom prst="rect">
            <a:avLst/>
          </a:prstGeom>
          <a:noFill/>
        </p:spPr>
        <p:txBody>
          <a:bodyPr wrap="square" rtlCol="0">
            <a:spAutoFit/>
          </a:bodyPr>
          <a:lstStyle/>
          <a:p>
            <a:pPr algn="ctr"/>
            <a:r>
              <a:rPr lang="zh-CN" altLang="en-US" sz="1400" b="1">
                <a:solidFill>
                  <a:srgbClr val="002060"/>
                </a:solidFill>
              </a:rPr>
              <a:t>矛盾律</a:t>
            </a:r>
          </a:p>
        </p:txBody>
      </p: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1EE62D7B-19F4-4360-A6D7-303E4B722834}"/>
                  </a:ext>
                </a:extLst>
              </p:cNvPr>
              <p:cNvSpPr txBox="1"/>
              <p:nvPr/>
            </p:nvSpPr>
            <p:spPr>
              <a:xfrm>
                <a:off x="5445816" y="1018175"/>
                <a:ext cx="2092187"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         </m:t>
                      </m:r>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68" name="文本框 67">
                <a:extLst>
                  <a:ext uri="{FF2B5EF4-FFF2-40B4-BE49-F238E27FC236}">
                    <a16:creationId xmlns:a16="http://schemas.microsoft.com/office/drawing/2014/main" id="{1EE62D7B-19F4-4360-A6D7-303E4B722834}"/>
                  </a:ext>
                </a:extLst>
              </p:cNvPr>
              <p:cNvSpPr txBox="1">
                <a:spLocks noRot="1" noChangeAspect="1" noMove="1" noResize="1" noEditPoints="1" noAdjustHandles="1" noChangeArrowheads="1" noChangeShapeType="1" noTextEdit="1"/>
              </p:cNvSpPr>
              <p:nvPr/>
            </p:nvSpPr>
            <p:spPr>
              <a:xfrm>
                <a:off x="5445816" y="1018175"/>
                <a:ext cx="2092187" cy="215444"/>
              </a:xfrm>
              <a:prstGeom prst="rect">
                <a:avLst/>
              </a:prstGeom>
              <a:blipFill>
                <a:blip r:embed="rId19"/>
                <a:stretch>
                  <a:fillRect b="-5714"/>
                </a:stretch>
              </a:blipFill>
            </p:spPr>
            <p:txBody>
              <a:bodyPr/>
              <a:lstStyle/>
              <a:p>
                <a:r>
                  <a:rPr lang="zh-CN" altLang="en-US">
                    <a:noFill/>
                  </a:rPr>
                  <a:t> </a:t>
                </a:r>
              </a:p>
            </p:txBody>
          </p:sp>
        </mc:Fallback>
      </mc:AlternateContent>
      <p:sp>
        <p:nvSpPr>
          <p:cNvPr id="69" name="矩形 68">
            <a:extLst>
              <a:ext uri="{FF2B5EF4-FFF2-40B4-BE49-F238E27FC236}">
                <a16:creationId xmlns:a16="http://schemas.microsoft.com/office/drawing/2014/main" id="{8D24B9FA-724D-46FC-90F1-4E9E30FE556C}"/>
              </a:ext>
            </a:extLst>
          </p:cNvPr>
          <p:cNvSpPr/>
          <p:nvPr/>
        </p:nvSpPr>
        <p:spPr>
          <a:xfrm>
            <a:off x="4789007" y="1637528"/>
            <a:ext cx="3306416" cy="533504"/>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EE5421B1-FBA0-47C7-A67D-A343B94376B3}"/>
                  </a:ext>
                </a:extLst>
              </p:cNvPr>
              <p:cNvSpPr txBox="1"/>
              <p:nvPr/>
            </p:nvSpPr>
            <p:spPr>
              <a:xfrm>
                <a:off x="5464868" y="1942777"/>
                <a:ext cx="925993"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70" name="文本框 69">
                <a:extLst>
                  <a:ext uri="{FF2B5EF4-FFF2-40B4-BE49-F238E27FC236}">
                    <a16:creationId xmlns:a16="http://schemas.microsoft.com/office/drawing/2014/main" id="{EE5421B1-FBA0-47C7-A67D-A343B94376B3}"/>
                  </a:ext>
                </a:extLst>
              </p:cNvPr>
              <p:cNvSpPr txBox="1">
                <a:spLocks noRot="1" noChangeAspect="1" noMove="1" noResize="1" noEditPoints="1" noAdjustHandles="1" noChangeArrowheads="1" noChangeShapeType="1" noTextEdit="1"/>
              </p:cNvSpPr>
              <p:nvPr/>
            </p:nvSpPr>
            <p:spPr>
              <a:xfrm>
                <a:off x="5464868" y="1942777"/>
                <a:ext cx="925993" cy="215444"/>
              </a:xfrm>
              <a:prstGeom prst="rect">
                <a:avLst/>
              </a:prstGeom>
              <a:blipFill>
                <a:blip r:embed="rId20"/>
                <a:stretch>
                  <a:fillRect b="-5714"/>
                </a:stretch>
              </a:blipFill>
            </p:spPr>
            <p:txBody>
              <a:bodyPr/>
              <a:lstStyle/>
              <a:p>
                <a:r>
                  <a:rPr lang="zh-CN" altLang="en-US">
                    <a:noFill/>
                  </a:rPr>
                  <a:t> </a:t>
                </a:r>
              </a:p>
            </p:txBody>
          </p:sp>
        </mc:Fallback>
      </mc:AlternateContent>
      <p:cxnSp>
        <p:nvCxnSpPr>
          <p:cNvPr id="71" name="直接连接符 70">
            <a:extLst>
              <a:ext uri="{FF2B5EF4-FFF2-40B4-BE49-F238E27FC236}">
                <a16:creationId xmlns:a16="http://schemas.microsoft.com/office/drawing/2014/main" id="{45285385-5751-46DB-9D9C-0556F361241B}"/>
              </a:ext>
            </a:extLst>
          </p:cNvPr>
          <p:cNvCxnSpPr>
            <a:cxnSpLocks/>
          </p:cNvCxnSpPr>
          <p:nvPr/>
        </p:nvCxnSpPr>
        <p:spPr>
          <a:xfrm>
            <a:off x="5444990" y="1913422"/>
            <a:ext cx="945871" cy="735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CF384382-939C-4B23-B86D-EDA27629C917}"/>
              </a:ext>
            </a:extLst>
          </p:cNvPr>
          <p:cNvSpPr txBox="1"/>
          <p:nvPr/>
        </p:nvSpPr>
        <p:spPr>
          <a:xfrm>
            <a:off x="4733517" y="1641480"/>
            <a:ext cx="754127" cy="523220"/>
          </a:xfrm>
          <a:prstGeom prst="rect">
            <a:avLst/>
          </a:prstGeom>
          <a:noFill/>
        </p:spPr>
        <p:txBody>
          <a:bodyPr wrap="square" rtlCol="0">
            <a:spAutoFit/>
          </a:bodyPr>
          <a:lstStyle/>
          <a:p>
            <a:pPr algn="ctr"/>
            <a:r>
              <a:rPr lang="zh-CN" altLang="en-US" sz="1400" b="1">
                <a:solidFill>
                  <a:srgbClr val="002060"/>
                </a:solidFill>
              </a:rPr>
              <a:t>双重否定律</a:t>
            </a:r>
          </a:p>
        </p:txBody>
      </p:sp>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17EDCB30-DCCD-424B-8389-7711A2E2DB8C}"/>
                  </a:ext>
                </a:extLst>
              </p:cNvPr>
              <p:cNvSpPr txBox="1"/>
              <p:nvPr/>
            </p:nvSpPr>
            <p:spPr>
              <a:xfrm>
                <a:off x="5444989" y="1662691"/>
                <a:ext cx="945871"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73" name="文本框 72">
                <a:extLst>
                  <a:ext uri="{FF2B5EF4-FFF2-40B4-BE49-F238E27FC236}">
                    <a16:creationId xmlns:a16="http://schemas.microsoft.com/office/drawing/2014/main" id="{17EDCB30-DCCD-424B-8389-7711A2E2DB8C}"/>
                  </a:ext>
                </a:extLst>
              </p:cNvPr>
              <p:cNvSpPr txBox="1">
                <a:spLocks noRot="1" noChangeAspect="1" noMove="1" noResize="1" noEditPoints="1" noAdjustHandles="1" noChangeArrowheads="1" noChangeShapeType="1" noTextEdit="1"/>
              </p:cNvSpPr>
              <p:nvPr/>
            </p:nvSpPr>
            <p:spPr>
              <a:xfrm>
                <a:off x="5444989" y="1662691"/>
                <a:ext cx="945871" cy="215444"/>
              </a:xfrm>
              <a:prstGeom prst="rect">
                <a:avLst/>
              </a:prstGeom>
              <a:blipFill>
                <a:blip r:embed="rId21"/>
                <a:stretch>
                  <a:fillRect b="-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2A5DDFAE-6CC6-415D-A1EC-2438F37492C4}"/>
                  </a:ext>
                </a:extLst>
              </p:cNvPr>
              <p:cNvSpPr txBox="1"/>
              <p:nvPr/>
            </p:nvSpPr>
            <p:spPr>
              <a:xfrm>
                <a:off x="6760270" y="1940267"/>
                <a:ext cx="925993"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74" name="文本框 73">
                <a:extLst>
                  <a:ext uri="{FF2B5EF4-FFF2-40B4-BE49-F238E27FC236}">
                    <a16:creationId xmlns:a16="http://schemas.microsoft.com/office/drawing/2014/main" id="{2A5DDFAE-6CC6-415D-A1EC-2438F37492C4}"/>
                  </a:ext>
                </a:extLst>
              </p:cNvPr>
              <p:cNvSpPr txBox="1">
                <a:spLocks noRot="1" noChangeAspect="1" noMove="1" noResize="1" noEditPoints="1" noAdjustHandles="1" noChangeArrowheads="1" noChangeShapeType="1" noTextEdit="1"/>
              </p:cNvSpPr>
              <p:nvPr/>
            </p:nvSpPr>
            <p:spPr>
              <a:xfrm>
                <a:off x="6760270" y="1940267"/>
                <a:ext cx="925993" cy="215444"/>
              </a:xfrm>
              <a:prstGeom prst="rect">
                <a:avLst/>
              </a:prstGeom>
              <a:blipFill>
                <a:blip r:embed="rId22"/>
                <a:stretch>
                  <a:fillRect b="-2778"/>
                </a:stretch>
              </a:blipFill>
            </p:spPr>
            <p:txBody>
              <a:bodyPr/>
              <a:lstStyle/>
              <a:p>
                <a:r>
                  <a:rPr lang="zh-CN" altLang="en-US">
                    <a:noFill/>
                  </a:rPr>
                  <a:t> </a:t>
                </a:r>
              </a:p>
            </p:txBody>
          </p:sp>
        </mc:Fallback>
      </mc:AlternateContent>
      <p:cxnSp>
        <p:nvCxnSpPr>
          <p:cNvPr id="75" name="直接连接符 74">
            <a:extLst>
              <a:ext uri="{FF2B5EF4-FFF2-40B4-BE49-F238E27FC236}">
                <a16:creationId xmlns:a16="http://schemas.microsoft.com/office/drawing/2014/main" id="{E20ED763-0F5D-4FEE-A8B1-925A12C4DC50}"/>
              </a:ext>
            </a:extLst>
          </p:cNvPr>
          <p:cNvCxnSpPr>
            <a:cxnSpLocks/>
          </p:cNvCxnSpPr>
          <p:nvPr/>
        </p:nvCxnSpPr>
        <p:spPr>
          <a:xfrm>
            <a:off x="6740392" y="1910912"/>
            <a:ext cx="945871" cy="7355"/>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42B26D73-4735-473B-A6AF-15AFC48769CB}"/>
                  </a:ext>
                </a:extLst>
              </p:cNvPr>
              <p:cNvSpPr txBox="1"/>
              <p:nvPr/>
            </p:nvSpPr>
            <p:spPr>
              <a:xfrm>
                <a:off x="6740391" y="1660181"/>
                <a:ext cx="945871" cy="215444"/>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p:txBody>
          </p:sp>
        </mc:Choice>
        <mc:Fallback xmlns="">
          <p:sp>
            <p:nvSpPr>
              <p:cNvPr id="76" name="文本框 75">
                <a:extLst>
                  <a:ext uri="{FF2B5EF4-FFF2-40B4-BE49-F238E27FC236}">
                    <a16:creationId xmlns:a16="http://schemas.microsoft.com/office/drawing/2014/main" id="{42B26D73-4735-473B-A6AF-15AFC48769CB}"/>
                  </a:ext>
                </a:extLst>
              </p:cNvPr>
              <p:cNvSpPr txBox="1">
                <a:spLocks noRot="1" noChangeAspect="1" noMove="1" noResize="1" noEditPoints="1" noAdjustHandles="1" noChangeArrowheads="1" noChangeShapeType="1" noTextEdit="1"/>
              </p:cNvSpPr>
              <p:nvPr/>
            </p:nvSpPr>
            <p:spPr>
              <a:xfrm>
                <a:off x="6740391" y="1660181"/>
                <a:ext cx="945871" cy="215444"/>
              </a:xfrm>
              <a:prstGeom prst="rect">
                <a:avLst/>
              </a:prstGeom>
              <a:blipFill>
                <a:blip r:embed="rId23"/>
                <a:stretch>
                  <a:fillRect b="-2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62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一阶逻辑自然推理系统概述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一阶逻辑自然推理系统的规则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第十五讲  一阶逻辑自然推理系统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/49</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矩形 7">
            <a:extLst>
              <a:ext uri="{FF2B5EF4-FFF2-40B4-BE49-F238E27FC236}">
                <a16:creationId xmlns:a16="http://schemas.microsoft.com/office/drawing/2014/main" id="{3B9E5842-255C-463C-9301-9EF490D3A17F}"/>
              </a:ext>
            </a:extLst>
          </p:cNvPr>
          <p:cNvSpPr/>
          <p:nvPr/>
        </p:nvSpPr>
        <p:spPr>
          <a:xfrm>
            <a:off x="654327" y="1024771"/>
            <a:ext cx="4444448"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8F73A54-DEFE-4ED6-B935-BFD75C1CDB54}"/>
                  </a:ext>
                </a:extLst>
              </p:cNvPr>
              <p:cNvSpPr txBox="1"/>
              <p:nvPr/>
            </p:nvSpPr>
            <p:spPr>
              <a:xfrm>
                <a:off x="1474306" y="1363208"/>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58F73A54-DEFE-4ED6-B935-BFD75C1CDB54}"/>
                  </a:ext>
                </a:extLst>
              </p:cNvPr>
              <p:cNvSpPr txBox="1">
                <a:spLocks noRot="1" noChangeAspect="1" noMove="1" noResize="1" noEditPoints="1" noAdjustHandles="1" noChangeArrowheads="1" noChangeShapeType="1" noTextEdit="1"/>
              </p:cNvSpPr>
              <p:nvPr/>
            </p:nvSpPr>
            <p:spPr>
              <a:xfrm>
                <a:off x="1474306" y="1363208"/>
                <a:ext cx="1283800" cy="246221"/>
              </a:xfrm>
              <a:prstGeom prst="rect">
                <a:avLst/>
              </a:prstGeom>
              <a:blipFill>
                <a:blip r:embed="rId2"/>
                <a:stretch>
                  <a:fillRect b="-32500"/>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AF5CFB04-37AD-4898-BAD4-318767494C6A}"/>
              </a:ext>
            </a:extLst>
          </p:cNvPr>
          <p:cNvCxnSpPr>
            <a:cxnSpLocks/>
          </p:cNvCxnSpPr>
          <p:nvPr/>
        </p:nvCxnSpPr>
        <p:spPr>
          <a:xfrm flipV="1">
            <a:off x="1454427" y="1328885"/>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A4AF608-2A19-4504-928A-6A93BB9F6E9C}"/>
              </a:ext>
            </a:extLst>
          </p:cNvPr>
          <p:cNvSpPr txBox="1"/>
          <p:nvPr/>
        </p:nvSpPr>
        <p:spPr>
          <a:xfrm>
            <a:off x="601319" y="1039962"/>
            <a:ext cx="800100" cy="584775"/>
          </a:xfrm>
          <a:prstGeom prst="rect">
            <a:avLst/>
          </a:prstGeom>
          <a:noFill/>
        </p:spPr>
        <p:txBody>
          <a:bodyPr wrap="square" rtlCol="0">
            <a:spAutoFit/>
          </a:bodyPr>
          <a:lstStyle/>
          <a:p>
            <a:r>
              <a:rPr lang="zh-CN" altLang="en-US" sz="1600" b="1">
                <a:solidFill>
                  <a:srgbClr val="002060"/>
                </a:solidFill>
              </a:rPr>
              <a:t>全称量词消除</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3B81A0A-D4FF-43B8-AC70-CBFB3D9F6E4D}"/>
                  </a:ext>
                </a:extLst>
              </p:cNvPr>
              <p:cNvSpPr txBox="1"/>
              <p:nvPr/>
            </p:nvSpPr>
            <p:spPr>
              <a:xfrm>
                <a:off x="1454426" y="1048332"/>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03B81A0A-D4FF-43B8-AC70-CBFB3D9F6E4D}"/>
                  </a:ext>
                </a:extLst>
              </p:cNvPr>
              <p:cNvSpPr txBox="1">
                <a:spLocks noRot="1" noChangeAspect="1" noMove="1" noResize="1" noEditPoints="1" noAdjustHandles="1" noChangeArrowheads="1" noChangeShapeType="1" noTextEdit="1"/>
              </p:cNvSpPr>
              <p:nvPr/>
            </p:nvSpPr>
            <p:spPr>
              <a:xfrm>
                <a:off x="1454426" y="1048332"/>
                <a:ext cx="1303679" cy="246221"/>
              </a:xfrm>
              <a:prstGeom prst="rect">
                <a:avLst/>
              </a:prstGeom>
              <a:blipFill>
                <a:blip r:embed="rId3"/>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7911E38-E97E-4451-8AC8-7B993D6A90DD}"/>
                  </a:ext>
                </a:extLst>
              </p:cNvPr>
              <p:cNvSpPr txBox="1"/>
              <p:nvPr/>
            </p:nvSpPr>
            <p:spPr>
              <a:xfrm>
                <a:off x="2921274" y="1160276"/>
                <a:ext cx="2029242"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𝑨</m:t>
                    </m:r>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𝒕</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e>
                    </m:d>
                  </m:oMath>
                </a14:m>
                <a:r>
                  <a:rPr lang="zh-CN" altLang="en-US" b="1">
                    <a:solidFill>
                      <a:srgbClr val="C00000"/>
                    </a:solidFill>
                  </a:rPr>
                  <a:t>是自由替换</a:t>
                </a:r>
              </a:p>
            </p:txBody>
          </p:sp>
        </mc:Choice>
        <mc:Fallback xmlns="">
          <p:sp>
            <p:nvSpPr>
              <p:cNvPr id="3" name="文本框 2">
                <a:extLst>
                  <a:ext uri="{FF2B5EF4-FFF2-40B4-BE49-F238E27FC236}">
                    <a16:creationId xmlns:a16="http://schemas.microsoft.com/office/drawing/2014/main" id="{C7911E38-E97E-4451-8AC8-7B993D6A90DD}"/>
                  </a:ext>
                </a:extLst>
              </p:cNvPr>
              <p:cNvSpPr txBox="1">
                <a:spLocks noRot="1" noChangeAspect="1" noMove="1" noResize="1" noEditPoints="1" noAdjustHandles="1" noChangeArrowheads="1" noChangeShapeType="1" noTextEdit="1"/>
              </p:cNvSpPr>
              <p:nvPr/>
            </p:nvSpPr>
            <p:spPr>
              <a:xfrm>
                <a:off x="2921274" y="1160276"/>
                <a:ext cx="2029242" cy="369332"/>
              </a:xfrm>
              <a:prstGeom prst="rect">
                <a:avLst/>
              </a:prstGeom>
              <a:blipFill>
                <a:blip r:embed="rId4"/>
                <a:stretch>
                  <a:fillRect t="-6349" r="-597" b="-22222"/>
                </a:stretch>
              </a:blipFill>
              <a:ln>
                <a:solidFill>
                  <a:schemeClr val="accent2">
                    <a:lumMod val="50000"/>
                  </a:schemeClr>
                </a:solidFill>
              </a:ln>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7718663E-AA65-4525-9B5F-A02C60DD9569}"/>
              </a:ext>
            </a:extLst>
          </p:cNvPr>
          <p:cNvSpPr/>
          <p:nvPr/>
        </p:nvSpPr>
        <p:spPr>
          <a:xfrm>
            <a:off x="654327" y="1930723"/>
            <a:ext cx="4444448"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09BD820-3C19-487B-B886-3B673E0C8853}"/>
                  </a:ext>
                </a:extLst>
              </p:cNvPr>
              <p:cNvSpPr txBox="1"/>
              <p:nvPr/>
            </p:nvSpPr>
            <p:spPr>
              <a:xfrm>
                <a:off x="1474306" y="2269160"/>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609BD820-3C19-487B-B886-3B673E0C8853}"/>
                  </a:ext>
                </a:extLst>
              </p:cNvPr>
              <p:cNvSpPr txBox="1">
                <a:spLocks noRot="1" noChangeAspect="1" noMove="1" noResize="1" noEditPoints="1" noAdjustHandles="1" noChangeArrowheads="1" noChangeShapeType="1" noTextEdit="1"/>
              </p:cNvSpPr>
              <p:nvPr/>
            </p:nvSpPr>
            <p:spPr>
              <a:xfrm>
                <a:off x="1474306" y="2269160"/>
                <a:ext cx="1283800" cy="246221"/>
              </a:xfrm>
              <a:prstGeom prst="rect">
                <a:avLst/>
              </a:prstGeom>
              <a:blipFill>
                <a:blip r:embed="rId5"/>
                <a:stretch>
                  <a:fillRect b="-4878"/>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0A50F2B2-7F23-4BC2-AD2F-5C4E66F86D9A}"/>
              </a:ext>
            </a:extLst>
          </p:cNvPr>
          <p:cNvCxnSpPr>
            <a:cxnSpLocks/>
          </p:cNvCxnSpPr>
          <p:nvPr/>
        </p:nvCxnSpPr>
        <p:spPr>
          <a:xfrm flipV="1">
            <a:off x="1454427" y="2234837"/>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6E5BAB8B-7669-4C4E-861F-5B56A968CAC8}"/>
              </a:ext>
            </a:extLst>
          </p:cNvPr>
          <p:cNvSpPr txBox="1"/>
          <p:nvPr/>
        </p:nvSpPr>
        <p:spPr>
          <a:xfrm>
            <a:off x="601319" y="1945914"/>
            <a:ext cx="800100" cy="584775"/>
          </a:xfrm>
          <a:prstGeom prst="rect">
            <a:avLst/>
          </a:prstGeom>
          <a:noFill/>
        </p:spPr>
        <p:txBody>
          <a:bodyPr wrap="square" rtlCol="0">
            <a:spAutoFit/>
          </a:bodyPr>
          <a:lstStyle/>
          <a:p>
            <a:r>
              <a:rPr lang="zh-CN" altLang="en-US" sz="1600" b="1">
                <a:solidFill>
                  <a:srgbClr val="002060"/>
                </a:solidFill>
              </a:rPr>
              <a:t>全称量词引入</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E86C3BF0-719F-4D45-AEA3-F68856A72E36}"/>
                  </a:ext>
                </a:extLst>
              </p:cNvPr>
              <p:cNvSpPr txBox="1"/>
              <p:nvPr/>
            </p:nvSpPr>
            <p:spPr>
              <a:xfrm>
                <a:off x="1454426" y="1954284"/>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m:oMathPara>
                </a14:m>
                <a:endParaRPr lang="zh-CN" altLang="en-US" sz="1600"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E86C3BF0-719F-4D45-AEA3-F68856A72E36}"/>
                  </a:ext>
                </a:extLst>
              </p:cNvPr>
              <p:cNvSpPr txBox="1">
                <a:spLocks noRot="1" noChangeAspect="1" noMove="1" noResize="1" noEditPoints="1" noAdjustHandles="1" noChangeArrowheads="1" noChangeShapeType="1" noTextEdit="1"/>
              </p:cNvSpPr>
              <p:nvPr/>
            </p:nvSpPr>
            <p:spPr>
              <a:xfrm>
                <a:off x="1454426" y="1954284"/>
                <a:ext cx="1303679" cy="246221"/>
              </a:xfrm>
              <a:prstGeom prst="rect">
                <a:avLst/>
              </a:prstGeom>
              <a:blipFill>
                <a:blip r:embed="rId6"/>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7BC0340E-1397-49CD-BEF7-82A88988626B}"/>
                  </a:ext>
                </a:extLst>
              </p:cNvPr>
              <p:cNvSpPr txBox="1"/>
              <p:nvPr/>
            </p:nvSpPr>
            <p:spPr>
              <a:xfrm>
                <a:off x="2888558" y="2046941"/>
                <a:ext cx="2094674"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𝒙</m:t>
                    </m:r>
                  </m:oMath>
                </a14:m>
                <a:r>
                  <a:rPr lang="zh-CN" altLang="en-US" b="1">
                    <a:solidFill>
                      <a:srgbClr val="C00000"/>
                    </a:solidFill>
                  </a:rPr>
                  <a:t>不在</a:t>
                </a:r>
                <a14:m>
                  <m:oMath xmlns:m="http://schemas.openxmlformats.org/officeDocument/2006/math">
                    <m:r>
                      <a:rPr lang="en-US" altLang="zh-CN" b="1" i="0" smtClean="0">
                        <a:solidFill>
                          <a:srgbClr val="C00000"/>
                        </a:solidFill>
                        <a:latin typeface="Cambria Math" panose="02040503050406030204" pitchFamily="18" charset="0"/>
                      </a:rPr>
                      <m:t>𝚪</m:t>
                    </m:r>
                  </m:oMath>
                </a14:m>
                <a:r>
                  <a:rPr lang="zh-CN" altLang="en-US" b="1">
                    <a:solidFill>
                      <a:srgbClr val="C00000"/>
                    </a:solidFill>
                  </a:rPr>
                  <a:t>中自由出现</a:t>
                </a:r>
              </a:p>
            </p:txBody>
          </p:sp>
        </mc:Choice>
        <mc:Fallback xmlns="">
          <p:sp>
            <p:nvSpPr>
              <p:cNvPr id="24" name="文本框 23">
                <a:extLst>
                  <a:ext uri="{FF2B5EF4-FFF2-40B4-BE49-F238E27FC236}">
                    <a16:creationId xmlns:a16="http://schemas.microsoft.com/office/drawing/2014/main" id="{7BC0340E-1397-49CD-BEF7-82A88988626B}"/>
                  </a:ext>
                </a:extLst>
              </p:cNvPr>
              <p:cNvSpPr txBox="1">
                <a:spLocks noRot="1" noChangeAspect="1" noMove="1" noResize="1" noEditPoints="1" noAdjustHandles="1" noChangeArrowheads="1" noChangeShapeType="1" noTextEdit="1"/>
              </p:cNvSpPr>
              <p:nvPr/>
            </p:nvSpPr>
            <p:spPr>
              <a:xfrm>
                <a:off x="2888558" y="2046941"/>
                <a:ext cx="2094674" cy="369332"/>
              </a:xfrm>
              <a:prstGeom prst="rect">
                <a:avLst/>
              </a:prstGeom>
              <a:blipFill>
                <a:blip r:embed="rId7"/>
                <a:stretch>
                  <a:fillRect t="-8065" r="-580" b="-24194"/>
                </a:stretch>
              </a:blipFill>
              <a:ln>
                <a:solidFill>
                  <a:schemeClr val="accent2">
                    <a:lumMod val="50000"/>
                  </a:schemeClr>
                </a:solidFill>
              </a:ln>
            </p:spPr>
            <p:txBody>
              <a:bodyPr/>
              <a:lstStyle/>
              <a:p>
                <a:r>
                  <a:rPr lang="zh-CN" altLang="en-US">
                    <a:noFill/>
                  </a:rPr>
                  <a:t> </a:t>
                </a:r>
              </a:p>
            </p:txBody>
          </p:sp>
        </mc:Fallback>
      </mc:AlternateContent>
      <p:sp>
        <p:nvSpPr>
          <p:cNvPr id="25" name="矩形 24">
            <a:extLst>
              <a:ext uri="{FF2B5EF4-FFF2-40B4-BE49-F238E27FC236}">
                <a16:creationId xmlns:a16="http://schemas.microsoft.com/office/drawing/2014/main" id="{7266782F-A83C-4EEA-8EC9-F8EA2FCCAE68}"/>
              </a:ext>
            </a:extLst>
          </p:cNvPr>
          <p:cNvSpPr/>
          <p:nvPr/>
        </p:nvSpPr>
        <p:spPr>
          <a:xfrm>
            <a:off x="654326" y="2857597"/>
            <a:ext cx="5497996"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6F4D853-5628-4E65-9C5C-04141DEDA7E3}"/>
                  </a:ext>
                </a:extLst>
              </p:cNvPr>
              <p:cNvSpPr txBox="1"/>
              <p:nvPr/>
            </p:nvSpPr>
            <p:spPr>
              <a:xfrm>
                <a:off x="1474306" y="3196034"/>
                <a:ext cx="1964632"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m:oMathPara>
                </a14:m>
                <a:endParaRPr lang="zh-CN" altLang="en-US" sz="1600" b="1">
                  <a:solidFill>
                    <a:schemeClr val="accent2">
                      <a:lumMod val="50000"/>
                    </a:schemeClr>
                  </a:solidFill>
                </a:endParaRPr>
              </a:p>
            </p:txBody>
          </p:sp>
        </mc:Choice>
        <mc:Fallback xmlns="">
          <p:sp>
            <p:nvSpPr>
              <p:cNvPr id="26" name="文本框 25">
                <a:extLst>
                  <a:ext uri="{FF2B5EF4-FFF2-40B4-BE49-F238E27FC236}">
                    <a16:creationId xmlns:a16="http://schemas.microsoft.com/office/drawing/2014/main" id="{26F4D853-5628-4E65-9C5C-04141DEDA7E3}"/>
                  </a:ext>
                </a:extLst>
              </p:cNvPr>
              <p:cNvSpPr txBox="1">
                <a:spLocks noRot="1" noChangeAspect="1" noMove="1" noResize="1" noEditPoints="1" noAdjustHandles="1" noChangeArrowheads="1" noChangeShapeType="1" noTextEdit="1"/>
              </p:cNvSpPr>
              <p:nvPr/>
            </p:nvSpPr>
            <p:spPr>
              <a:xfrm>
                <a:off x="1474306" y="3196034"/>
                <a:ext cx="1964632" cy="246221"/>
              </a:xfrm>
              <a:prstGeom prst="rect">
                <a:avLst/>
              </a:prstGeom>
              <a:blipFill>
                <a:blip r:embed="rId8"/>
                <a:stretch>
                  <a:fillRect b="-4878"/>
                </a:stretch>
              </a:blipFill>
            </p:spPr>
            <p:txBody>
              <a:bodyPr/>
              <a:lstStyle/>
              <a:p>
                <a:r>
                  <a:rPr lang="zh-CN" altLang="en-US">
                    <a:noFill/>
                  </a:rPr>
                  <a:t> </a:t>
                </a:r>
              </a:p>
            </p:txBody>
          </p:sp>
        </mc:Fallback>
      </mc:AlternateContent>
      <p:cxnSp>
        <p:nvCxnSpPr>
          <p:cNvPr id="27" name="直接连接符 26">
            <a:extLst>
              <a:ext uri="{FF2B5EF4-FFF2-40B4-BE49-F238E27FC236}">
                <a16:creationId xmlns:a16="http://schemas.microsoft.com/office/drawing/2014/main" id="{72C9AF61-A7A1-42F5-B591-BCDA725056F3}"/>
              </a:ext>
            </a:extLst>
          </p:cNvPr>
          <p:cNvCxnSpPr>
            <a:cxnSpLocks/>
          </p:cNvCxnSpPr>
          <p:nvPr/>
        </p:nvCxnSpPr>
        <p:spPr>
          <a:xfrm>
            <a:off x="1454427" y="3161713"/>
            <a:ext cx="1984512"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40232B4-ABFB-4C8B-841F-F04BC7B53E69}"/>
              </a:ext>
            </a:extLst>
          </p:cNvPr>
          <p:cNvSpPr txBox="1"/>
          <p:nvPr/>
        </p:nvSpPr>
        <p:spPr>
          <a:xfrm>
            <a:off x="601319" y="2872788"/>
            <a:ext cx="800100" cy="584775"/>
          </a:xfrm>
          <a:prstGeom prst="rect">
            <a:avLst/>
          </a:prstGeom>
          <a:noFill/>
        </p:spPr>
        <p:txBody>
          <a:bodyPr wrap="square" rtlCol="0">
            <a:spAutoFit/>
          </a:bodyPr>
          <a:lstStyle/>
          <a:p>
            <a:r>
              <a:rPr lang="zh-CN" altLang="en-US" sz="1600" b="1">
                <a:solidFill>
                  <a:srgbClr val="002060"/>
                </a:solidFill>
              </a:rPr>
              <a:t>存在量词消除</a:t>
            </a: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A1A5CFDB-01A8-4747-BF6C-936106D93A15}"/>
                  </a:ext>
                </a:extLst>
              </p:cNvPr>
              <p:cNvSpPr txBox="1"/>
              <p:nvPr/>
            </p:nvSpPr>
            <p:spPr>
              <a:xfrm>
                <a:off x="1454426" y="2881158"/>
                <a:ext cx="1984512" cy="246221"/>
              </a:xfrm>
              <a:prstGeom prst="rect">
                <a:avLst/>
              </a:prstGeom>
              <a:noFill/>
            </p:spPr>
            <p:txBody>
              <a:bodyPr wrap="square" tIns="0" bIns="0" rtlCol="0">
                <a:spAutoFit/>
              </a:bodyPr>
              <a:lstStyle/>
              <a:p>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r>
                  <a:rPr lang="zh-CN" altLang="en-US" sz="1600" b="1">
                    <a:solidFill>
                      <a:schemeClr val="accent2">
                        <a:lumMod val="50000"/>
                      </a:schemeClr>
                    </a:solidFill>
                  </a:rPr>
                  <a:t>      </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29" name="文本框 28">
                <a:extLst>
                  <a:ext uri="{FF2B5EF4-FFF2-40B4-BE49-F238E27FC236}">
                    <a16:creationId xmlns:a16="http://schemas.microsoft.com/office/drawing/2014/main" id="{A1A5CFDB-01A8-4747-BF6C-936106D93A15}"/>
                  </a:ext>
                </a:extLst>
              </p:cNvPr>
              <p:cNvSpPr txBox="1">
                <a:spLocks noRot="1" noChangeAspect="1" noMove="1" noResize="1" noEditPoints="1" noAdjustHandles="1" noChangeArrowheads="1" noChangeShapeType="1" noTextEdit="1"/>
              </p:cNvSpPr>
              <p:nvPr/>
            </p:nvSpPr>
            <p:spPr>
              <a:xfrm>
                <a:off x="1454426" y="2881158"/>
                <a:ext cx="1984512" cy="246221"/>
              </a:xfrm>
              <a:prstGeom prst="rect">
                <a:avLst/>
              </a:prstGeom>
              <a:blipFill>
                <a:blip r:embed="rId9"/>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BD669CC9-4F86-43C3-8A8D-D72A5BB9A942}"/>
                  </a:ext>
                </a:extLst>
              </p:cNvPr>
              <p:cNvSpPr txBox="1"/>
              <p:nvPr/>
            </p:nvSpPr>
            <p:spPr>
              <a:xfrm>
                <a:off x="3582228" y="2975523"/>
                <a:ext cx="2454965"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𝒙</m:t>
                    </m:r>
                  </m:oMath>
                </a14:m>
                <a:r>
                  <a:rPr lang="zh-CN" altLang="en-US" b="1">
                    <a:solidFill>
                      <a:srgbClr val="C00000"/>
                    </a:solidFill>
                  </a:rPr>
                  <a:t>不在</a:t>
                </a:r>
                <a14:m>
                  <m:oMath xmlns:m="http://schemas.openxmlformats.org/officeDocument/2006/math">
                    <m:r>
                      <a:rPr lang="en-US" altLang="zh-CN" b="1" i="0" smtClean="0">
                        <a:solidFill>
                          <a:srgbClr val="C00000"/>
                        </a:solidFill>
                        <a:latin typeface="Cambria Math" panose="02040503050406030204" pitchFamily="18" charset="0"/>
                      </a:rPr>
                      <m:t>𝚪</m:t>
                    </m:r>
                  </m:oMath>
                </a14:m>
                <a:r>
                  <a:rPr lang="zh-CN" altLang="en-US" b="1">
                    <a:solidFill>
                      <a:srgbClr val="C00000"/>
                    </a:solidFill>
                  </a:rPr>
                  <a:t>和</a:t>
                </a:r>
                <a14:m>
                  <m:oMath xmlns:m="http://schemas.openxmlformats.org/officeDocument/2006/math">
                    <m:r>
                      <a:rPr lang="en-US" altLang="zh-CN" b="1" i="1" smtClean="0">
                        <a:solidFill>
                          <a:srgbClr val="C00000"/>
                        </a:solidFill>
                        <a:latin typeface="Cambria Math" panose="02040503050406030204" pitchFamily="18" charset="0"/>
                      </a:rPr>
                      <m:t>𝑩</m:t>
                    </m:r>
                  </m:oMath>
                </a14:m>
                <a:r>
                  <a:rPr lang="zh-CN" altLang="en-US" b="1">
                    <a:solidFill>
                      <a:srgbClr val="C00000"/>
                    </a:solidFill>
                  </a:rPr>
                  <a:t>中自由出现</a:t>
                </a:r>
              </a:p>
            </p:txBody>
          </p:sp>
        </mc:Choice>
        <mc:Fallback xmlns="">
          <p:sp>
            <p:nvSpPr>
              <p:cNvPr id="30" name="文本框 29">
                <a:extLst>
                  <a:ext uri="{FF2B5EF4-FFF2-40B4-BE49-F238E27FC236}">
                    <a16:creationId xmlns:a16="http://schemas.microsoft.com/office/drawing/2014/main" id="{BD669CC9-4F86-43C3-8A8D-D72A5BB9A942}"/>
                  </a:ext>
                </a:extLst>
              </p:cNvPr>
              <p:cNvSpPr txBox="1">
                <a:spLocks noRot="1" noChangeAspect="1" noMove="1" noResize="1" noEditPoints="1" noAdjustHandles="1" noChangeArrowheads="1" noChangeShapeType="1" noTextEdit="1"/>
              </p:cNvSpPr>
              <p:nvPr/>
            </p:nvSpPr>
            <p:spPr>
              <a:xfrm>
                <a:off x="3582228" y="2975523"/>
                <a:ext cx="2454965" cy="369332"/>
              </a:xfrm>
              <a:prstGeom prst="rect">
                <a:avLst/>
              </a:prstGeom>
              <a:blipFill>
                <a:blip r:embed="rId10"/>
                <a:stretch>
                  <a:fillRect t="-6349" r="-1980" b="-22222"/>
                </a:stretch>
              </a:blipFill>
              <a:ln>
                <a:solidFill>
                  <a:schemeClr val="accent2">
                    <a:lumMod val="50000"/>
                  </a:schemeClr>
                </a:solidFill>
              </a:ln>
            </p:spPr>
            <p:txBody>
              <a:bodyPr/>
              <a:lstStyle/>
              <a:p>
                <a:r>
                  <a:rPr lang="zh-CN" altLang="en-US">
                    <a:noFill/>
                  </a:rPr>
                  <a:t> </a:t>
                </a:r>
              </a:p>
            </p:txBody>
          </p:sp>
        </mc:Fallback>
      </mc:AlternateContent>
      <p:sp>
        <p:nvSpPr>
          <p:cNvPr id="31" name="矩形 30">
            <a:extLst>
              <a:ext uri="{FF2B5EF4-FFF2-40B4-BE49-F238E27FC236}">
                <a16:creationId xmlns:a16="http://schemas.microsoft.com/office/drawing/2014/main" id="{04736253-79EB-4383-99B9-E5E9AAA7D2AE}"/>
              </a:ext>
            </a:extLst>
          </p:cNvPr>
          <p:cNvSpPr/>
          <p:nvPr/>
        </p:nvSpPr>
        <p:spPr>
          <a:xfrm>
            <a:off x="654327" y="3766463"/>
            <a:ext cx="4444448" cy="605185"/>
          </a:xfrm>
          <a:prstGeom prst="rect">
            <a:avLst/>
          </a:prstGeom>
          <a:solidFill>
            <a:schemeClr val="accent2">
              <a:lumMod val="20000"/>
              <a:lumOff val="80000"/>
              <a:alpha val="39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C50473E9-2FC2-422C-8424-E5383C8B7EC3}"/>
                  </a:ext>
                </a:extLst>
              </p:cNvPr>
              <p:cNvSpPr txBox="1"/>
              <p:nvPr/>
            </p:nvSpPr>
            <p:spPr>
              <a:xfrm>
                <a:off x="1474306" y="4104900"/>
                <a:ext cx="1283800"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m:oMathPara>
                </a14:m>
                <a:endParaRPr lang="zh-CN" altLang="en-US" sz="1600"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C50473E9-2FC2-422C-8424-E5383C8B7EC3}"/>
                  </a:ext>
                </a:extLst>
              </p:cNvPr>
              <p:cNvSpPr txBox="1">
                <a:spLocks noRot="1" noChangeAspect="1" noMove="1" noResize="1" noEditPoints="1" noAdjustHandles="1" noChangeArrowheads="1" noChangeShapeType="1" noTextEdit="1"/>
              </p:cNvSpPr>
              <p:nvPr/>
            </p:nvSpPr>
            <p:spPr>
              <a:xfrm>
                <a:off x="1474306" y="4104900"/>
                <a:ext cx="1283800" cy="246221"/>
              </a:xfrm>
              <a:prstGeom prst="rect">
                <a:avLst/>
              </a:prstGeom>
              <a:blipFill>
                <a:blip r:embed="rId11"/>
                <a:stretch>
                  <a:fillRect b="-4878"/>
                </a:stretch>
              </a:blipFill>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67936067-3BED-4299-9C50-74AD6A19D3E4}"/>
              </a:ext>
            </a:extLst>
          </p:cNvPr>
          <p:cNvCxnSpPr>
            <a:cxnSpLocks/>
          </p:cNvCxnSpPr>
          <p:nvPr/>
        </p:nvCxnSpPr>
        <p:spPr>
          <a:xfrm flipV="1">
            <a:off x="1454427" y="4070577"/>
            <a:ext cx="1303679" cy="1"/>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2506478A-D38D-41A9-BB88-C224FECC3A4D}"/>
              </a:ext>
            </a:extLst>
          </p:cNvPr>
          <p:cNvSpPr txBox="1"/>
          <p:nvPr/>
        </p:nvSpPr>
        <p:spPr>
          <a:xfrm>
            <a:off x="601319" y="3781654"/>
            <a:ext cx="800100" cy="584775"/>
          </a:xfrm>
          <a:prstGeom prst="rect">
            <a:avLst/>
          </a:prstGeom>
          <a:noFill/>
        </p:spPr>
        <p:txBody>
          <a:bodyPr wrap="square" rtlCol="0">
            <a:spAutoFit/>
          </a:bodyPr>
          <a:lstStyle/>
          <a:p>
            <a:r>
              <a:rPr lang="zh-CN" altLang="en-US" sz="1600" b="1">
                <a:solidFill>
                  <a:srgbClr val="002060"/>
                </a:solidFill>
              </a:rPr>
              <a:t>存在量词引入</a:t>
            </a: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D266CB96-136C-4039-A43F-CEFC1B0D1D82}"/>
                  </a:ext>
                </a:extLst>
              </p:cNvPr>
              <p:cNvSpPr txBox="1"/>
              <p:nvPr/>
            </p:nvSpPr>
            <p:spPr>
              <a:xfrm>
                <a:off x="1454426" y="3790024"/>
                <a:ext cx="1303679" cy="246221"/>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xmlns="">
          <p:sp>
            <p:nvSpPr>
              <p:cNvPr id="35" name="文本框 34">
                <a:extLst>
                  <a:ext uri="{FF2B5EF4-FFF2-40B4-BE49-F238E27FC236}">
                    <a16:creationId xmlns:a16="http://schemas.microsoft.com/office/drawing/2014/main" id="{D266CB96-136C-4039-A43F-CEFC1B0D1D82}"/>
                  </a:ext>
                </a:extLst>
              </p:cNvPr>
              <p:cNvSpPr txBox="1">
                <a:spLocks noRot="1" noChangeAspect="1" noMove="1" noResize="1" noEditPoints="1" noAdjustHandles="1" noChangeArrowheads="1" noChangeShapeType="1" noTextEdit="1"/>
              </p:cNvSpPr>
              <p:nvPr/>
            </p:nvSpPr>
            <p:spPr>
              <a:xfrm>
                <a:off x="1454426" y="3790024"/>
                <a:ext cx="1303679" cy="246221"/>
              </a:xfrm>
              <a:prstGeom prst="rect">
                <a:avLst/>
              </a:prstGeom>
              <a:blipFill>
                <a:blip r:embed="rId12"/>
                <a:stretch>
                  <a:fillRect b="-3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A8E62DD3-73C3-4106-A117-D83F890146F1}"/>
                  </a:ext>
                </a:extLst>
              </p:cNvPr>
              <p:cNvSpPr txBox="1"/>
              <p:nvPr/>
            </p:nvSpPr>
            <p:spPr>
              <a:xfrm>
                <a:off x="2921274" y="3901968"/>
                <a:ext cx="2029242" cy="369332"/>
              </a:xfrm>
              <a:prstGeom prst="rect">
                <a:avLst/>
              </a:prstGeom>
              <a:solidFill>
                <a:schemeClr val="accent4">
                  <a:lumMod val="20000"/>
                  <a:lumOff val="80000"/>
                </a:schemeClr>
              </a:solidFill>
              <a:ln>
                <a:solidFill>
                  <a:schemeClr val="accent2">
                    <a:lumMod val="50000"/>
                  </a:schemeClr>
                </a:solidFill>
              </a:ln>
            </p:spPr>
            <p:txBody>
              <a:bodyPr wrap="square" rtlCol="0">
                <a:spAutoFit/>
              </a:bodyPr>
              <a:lstStyle/>
              <a:p>
                <a14:m>
                  <m:oMath xmlns:m="http://schemas.openxmlformats.org/officeDocument/2006/math">
                    <m:r>
                      <a:rPr lang="en-US" altLang="zh-CN" b="1" i="1" smtClean="0">
                        <a:solidFill>
                          <a:srgbClr val="C00000"/>
                        </a:solidFill>
                        <a:latin typeface="Cambria Math" panose="02040503050406030204" pitchFamily="18" charset="0"/>
                      </a:rPr>
                      <m:t>𝑨</m:t>
                    </m:r>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𝒕</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e>
                    </m:d>
                  </m:oMath>
                </a14:m>
                <a:r>
                  <a:rPr lang="zh-CN" altLang="en-US" b="1">
                    <a:solidFill>
                      <a:srgbClr val="C00000"/>
                    </a:solidFill>
                  </a:rPr>
                  <a:t>是自由替换</a:t>
                </a:r>
              </a:p>
            </p:txBody>
          </p:sp>
        </mc:Choice>
        <mc:Fallback xmlns="">
          <p:sp>
            <p:nvSpPr>
              <p:cNvPr id="36" name="文本框 35">
                <a:extLst>
                  <a:ext uri="{FF2B5EF4-FFF2-40B4-BE49-F238E27FC236}">
                    <a16:creationId xmlns:a16="http://schemas.microsoft.com/office/drawing/2014/main" id="{A8E62DD3-73C3-4106-A117-D83F890146F1}"/>
                  </a:ext>
                </a:extLst>
              </p:cNvPr>
              <p:cNvSpPr txBox="1">
                <a:spLocks noRot="1" noChangeAspect="1" noMove="1" noResize="1" noEditPoints="1" noAdjustHandles="1" noChangeArrowheads="1" noChangeShapeType="1" noTextEdit="1"/>
              </p:cNvSpPr>
              <p:nvPr/>
            </p:nvSpPr>
            <p:spPr>
              <a:xfrm>
                <a:off x="2921274" y="3901968"/>
                <a:ext cx="2029242" cy="369332"/>
              </a:xfrm>
              <a:prstGeom prst="rect">
                <a:avLst/>
              </a:prstGeom>
              <a:blipFill>
                <a:blip r:embed="rId13"/>
                <a:stretch>
                  <a:fillRect t="-6349" r="-597" b="-22222"/>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FAEB201-CA5C-48C4-BBED-71CADC221E38}"/>
                  </a:ext>
                </a:extLst>
              </p:cNvPr>
              <p:cNvSpPr txBox="1"/>
              <p:nvPr/>
            </p:nvSpPr>
            <p:spPr>
              <a:xfrm>
                <a:off x="5551005" y="929443"/>
                <a:ext cx="2927073" cy="830997"/>
              </a:xfrm>
              <a:prstGeom prst="rect">
                <a:avLst/>
              </a:prstGeom>
              <a:solidFill>
                <a:schemeClr val="accent4">
                  <a:lumMod val="40000"/>
                  <a:lumOff val="6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是自由替换当且仅当对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的每个变量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中的每处自由出现不在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的辖域中</a:t>
                </a:r>
              </a:p>
            </p:txBody>
          </p:sp>
        </mc:Choice>
        <mc:Fallback xmlns="">
          <p:sp>
            <p:nvSpPr>
              <p:cNvPr id="7" name="文本框 6">
                <a:extLst>
                  <a:ext uri="{FF2B5EF4-FFF2-40B4-BE49-F238E27FC236}">
                    <a16:creationId xmlns:a16="http://schemas.microsoft.com/office/drawing/2014/main" id="{BFAEB201-CA5C-48C4-BBED-71CADC221E38}"/>
                  </a:ext>
                </a:extLst>
              </p:cNvPr>
              <p:cNvSpPr txBox="1">
                <a:spLocks noRot="1" noChangeAspect="1" noMove="1" noResize="1" noEditPoints="1" noAdjustHandles="1" noChangeArrowheads="1" noChangeShapeType="1" noTextEdit="1"/>
              </p:cNvSpPr>
              <p:nvPr/>
            </p:nvSpPr>
            <p:spPr>
              <a:xfrm>
                <a:off x="5551005" y="929443"/>
                <a:ext cx="2927073" cy="830997"/>
              </a:xfrm>
              <a:prstGeom prst="rect">
                <a:avLst/>
              </a:prstGeom>
              <a:blipFill>
                <a:blip r:embed="rId14"/>
                <a:stretch>
                  <a:fillRect l="-1250" t="-2190" b="-80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217C0A47-E501-4476-B2D6-103098577755}"/>
                  </a:ext>
                </a:extLst>
              </p:cNvPr>
              <p:cNvSpPr txBox="1"/>
              <p:nvPr/>
            </p:nvSpPr>
            <p:spPr>
              <a:xfrm>
                <a:off x="5710032" y="1928870"/>
                <a:ext cx="2768046" cy="584775"/>
              </a:xfrm>
              <a:prstGeom prst="rect">
                <a:avLst/>
              </a:prstGeom>
              <a:solidFill>
                <a:schemeClr val="accent4">
                  <a:lumMod val="40000"/>
                  <a:lumOff val="6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不在</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中自由出现是指</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中每个公式都没有自由出现的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endParaRPr lang="zh-CN" altLang="en-US" sz="1600" b="1">
                  <a:solidFill>
                    <a:schemeClr val="accent2">
                      <a:lumMod val="50000"/>
                    </a:schemeClr>
                  </a:solidFill>
                </a:endParaRPr>
              </a:p>
            </p:txBody>
          </p:sp>
        </mc:Choice>
        <mc:Fallback xmlns="">
          <p:sp>
            <p:nvSpPr>
              <p:cNvPr id="37" name="文本框 36">
                <a:extLst>
                  <a:ext uri="{FF2B5EF4-FFF2-40B4-BE49-F238E27FC236}">
                    <a16:creationId xmlns:a16="http://schemas.microsoft.com/office/drawing/2014/main" id="{217C0A47-E501-4476-B2D6-103098577755}"/>
                  </a:ext>
                </a:extLst>
              </p:cNvPr>
              <p:cNvSpPr txBox="1">
                <a:spLocks noRot="1" noChangeAspect="1" noMove="1" noResize="1" noEditPoints="1" noAdjustHandles="1" noChangeArrowheads="1" noChangeShapeType="1" noTextEdit="1"/>
              </p:cNvSpPr>
              <p:nvPr/>
            </p:nvSpPr>
            <p:spPr>
              <a:xfrm>
                <a:off x="5710032" y="1928870"/>
                <a:ext cx="2768046" cy="584775"/>
              </a:xfrm>
              <a:prstGeom prst="rect">
                <a:avLst/>
              </a:prstGeom>
              <a:blipFill>
                <a:blip r:embed="rId15"/>
                <a:stretch>
                  <a:fillRect l="-1322" t="-3125" r="-220"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E4BE33CF-45B9-4DD6-A607-5445AA35DCE1}"/>
                  </a:ext>
                </a:extLst>
              </p:cNvPr>
              <p:cNvSpPr txBox="1"/>
              <p:nvPr/>
            </p:nvSpPr>
            <p:spPr>
              <a:xfrm>
                <a:off x="6554858" y="2867801"/>
                <a:ext cx="1923220" cy="584775"/>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注意，这里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可在</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𝚫</m:t>
                    </m:r>
                  </m:oMath>
                </a14:m>
                <a:r>
                  <a:rPr lang="zh-CN" altLang="en-US" sz="1600" b="1">
                    <a:solidFill>
                      <a:schemeClr val="accent2">
                        <a:lumMod val="50000"/>
                      </a:schemeClr>
                    </a:solidFill>
                  </a:rPr>
                  <a:t>中的公式自由出现</a:t>
                </a:r>
              </a:p>
            </p:txBody>
          </p:sp>
        </mc:Choice>
        <mc:Fallback xmlns="">
          <p:sp>
            <p:nvSpPr>
              <p:cNvPr id="38" name="文本框 37">
                <a:extLst>
                  <a:ext uri="{FF2B5EF4-FFF2-40B4-BE49-F238E27FC236}">
                    <a16:creationId xmlns:a16="http://schemas.microsoft.com/office/drawing/2014/main" id="{E4BE33CF-45B9-4DD6-A607-5445AA35DCE1}"/>
                  </a:ext>
                </a:extLst>
              </p:cNvPr>
              <p:cNvSpPr txBox="1">
                <a:spLocks noRot="1" noChangeAspect="1" noMove="1" noResize="1" noEditPoints="1" noAdjustHandles="1" noChangeArrowheads="1" noChangeShapeType="1" noTextEdit="1"/>
              </p:cNvSpPr>
              <p:nvPr/>
            </p:nvSpPr>
            <p:spPr>
              <a:xfrm>
                <a:off x="6554858" y="2867801"/>
                <a:ext cx="1923220" cy="584775"/>
              </a:xfrm>
              <a:prstGeom prst="rect">
                <a:avLst/>
              </a:prstGeom>
              <a:blipFill>
                <a:blip r:embed="rId16"/>
                <a:stretch>
                  <a:fillRect l="-1582"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5E16C090-91A4-40D1-BFC6-190FE1EFAC79}"/>
                  </a:ext>
                </a:extLst>
              </p:cNvPr>
              <p:cNvSpPr txBox="1"/>
              <p:nvPr/>
            </p:nvSpPr>
            <p:spPr>
              <a:xfrm>
                <a:off x="5337313" y="3776667"/>
                <a:ext cx="3140765" cy="584775"/>
              </a:xfrm>
              <a:prstGeom prst="rect">
                <a:avLst/>
              </a:prstGeom>
              <a:solidFill>
                <a:schemeClr val="accent5">
                  <a:lumMod val="20000"/>
                  <a:lumOff val="80000"/>
                </a:schemeClr>
              </a:solidFill>
            </p:spPr>
            <p:txBody>
              <a:bodyPr wrap="square" rtlCol="0">
                <a:spAutoFit/>
              </a:bodyPr>
              <a:lstStyle/>
              <a:p>
                <a:r>
                  <a:rPr lang="zh-CN" altLang="en-US" sz="1600" b="1"/>
                  <a:t>这些规则中，</a:t>
                </a:r>
                <a14:m>
                  <m:oMath xmlns:m="http://schemas.openxmlformats.org/officeDocument/2006/math">
                    <m:r>
                      <a:rPr lang="en-US" altLang="zh-CN" sz="1600" b="1" i="0" smtClean="0">
                        <a:latin typeface="Cambria Math" panose="02040503050406030204" pitchFamily="18" charset="0"/>
                      </a:rPr>
                      <m:t>𝚪</m:t>
                    </m:r>
                  </m:oMath>
                </a14:m>
                <a:r>
                  <a:rPr lang="en-US" altLang="zh-CN" sz="1600" b="1"/>
                  <a:t>, </a:t>
                </a:r>
                <a14:m>
                  <m:oMath xmlns:m="http://schemas.openxmlformats.org/officeDocument/2006/math">
                    <m:r>
                      <a:rPr lang="en-US" altLang="zh-CN" sz="1600" b="1" i="0" smtClean="0">
                        <a:latin typeface="Cambria Math" panose="02040503050406030204" pitchFamily="18" charset="0"/>
                      </a:rPr>
                      <m:t>𝚫</m:t>
                    </m:r>
                  </m:oMath>
                </a14:m>
                <a:r>
                  <a:rPr lang="zh-CN" altLang="en-US" sz="1600" b="1"/>
                  <a:t>是公式集，</a:t>
                </a:r>
                <a14:m>
                  <m:oMath xmlns:m="http://schemas.openxmlformats.org/officeDocument/2006/math">
                    <m:r>
                      <a:rPr lang="en-US" altLang="zh-CN" sz="1600" b="1" i="1" smtClean="0">
                        <a:latin typeface="Cambria Math" panose="02040503050406030204" pitchFamily="18" charset="0"/>
                      </a:rPr>
                      <m:t>𝑨</m:t>
                    </m:r>
                    <m:r>
                      <a:rPr lang="en-US" altLang="zh-CN" sz="1600" b="1" i="1" smtClean="0">
                        <a:latin typeface="Cambria Math" panose="02040503050406030204" pitchFamily="18" charset="0"/>
                      </a:rPr>
                      <m:t>, </m:t>
                    </m:r>
                    <m:r>
                      <a:rPr lang="en-US" altLang="zh-CN" sz="1600" b="1" i="1" smtClean="0">
                        <a:latin typeface="Cambria Math" panose="02040503050406030204" pitchFamily="18" charset="0"/>
                      </a:rPr>
                      <m:t>𝑩</m:t>
                    </m:r>
                  </m:oMath>
                </a14:m>
                <a:r>
                  <a:rPr lang="zh-CN" altLang="en-US" sz="1600" b="1"/>
                  <a:t>是公式，</a:t>
                </a:r>
                <a14:m>
                  <m:oMath xmlns:m="http://schemas.openxmlformats.org/officeDocument/2006/math">
                    <m:r>
                      <a:rPr lang="en-US" altLang="zh-CN" sz="1600" b="1" i="1" smtClean="0">
                        <a:latin typeface="Cambria Math" panose="02040503050406030204" pitchFamily="18" charset="0"/>
                      </a:rPr>
                      <m:t>𝒙</m:t>
                    </m:r>
                  </m:oMath>
                </a14:m>
                <a:r>
                  <a:rPr lang="zh-CN" altLang="en-US" sz="1600" b="1"/>
                  <a:t>是个体变量，</a:t>
                </a:r>
                <a14:m>
                  <m:oMath xmlns:m="http://schemas.openxmlformats.org/officeDocument/2006/math">
                    <m:r>
                      <a:rPr lang="en-US" altLang="zh-CN" sz="1600" b="1" i="1" smtClean="0">
                        <a:latin typeface="Cambria Math" panose="02040503050406030204" pitchFamily="18" charset="0"/>
                      </a:rPr>
                      <m:t>𝒕</m:t>
                    </m:r>
                  </m:oMath>
                </a14:m>
                <a:r>
                  <a:rPr lang="zh-CN" altLang="en-US" sz="1600" b="1"/>
                  <a:t>是项</a:t>
                </a:r>
              </a:p>
            </p:txBody>
          </p:sp>
        </mc:Choice>
        <mc:Fallback xmlns="">
          <p:sp>
            <p:nvSpPr>
              <p:cNvPr id="39" name="文本框 38">
                <a:extLst>
                  <a:ext uri="{FF2B5EF4-FFF2-40B4-BE49-F238E27FC236}">
                    <a16:creationId xmlns:a16="http://schemas.microsoft.com/office/drawing/2014/main" id="{5E16C090-91A4-40D1-BFC6-190FE1EFAC79}"/>
                  </a:ext>
                </a:extLst>
              </p:cNvPr>
              <p:cNvSpPr txBox="1">
                <a:spLocks noRot="1" noChangeAspect="1" noMove="1" noResize="1" noEditPoints="1" noAdjustHandles="1" noChangeArrowheads="1" noChangeShapeType="1" noTextEdit="1"/>
              </p:cNvSpPr>
              <p:nvPr/>
            </p:nvSpPr>
            <p:spPr>
              <a:xfrm>
                <a:off x="5337313" y="3776667"/>
                <a:ext cx="3140765" cy="584775"/>
              </a:xfrm>
              <a:prstGeom prst="rect">
                <a:avLst/>
              </a:prstGeom>
              <a:blipFill>
                <a:blip r:embed="rId17"/>
                <a:stretch>
                  <a:fillRect l="-1165" t="-3158" b="-136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526202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2357</TotalTime>
  <Words>9233</Words>
  <Application>Microsoft Office PowerPoint</Application>
  <PresentationFormat>全屏显示(16:9)</PresentationFormat>
  <Paragraphs>1290</Paragraphs>
  <Slides>50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等线</vt:lpstr>
      <vt:lpstr>仿宋</vt:lpstr>
      <vt:lpstr>黑体</vt:lpstr>
      <vt:lpstr>华文新魏</vt:lpstr>
      <vt:lpstr>楷体</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zhou xiaocong</cp:lastModifiedBy>
  <cp:revision>88</cp:revision>
  <dcterms:created xsi:type="dcterms:W3CDTF">2022-01-01T06:39:40Z</dcterms:created>
  <dcterms:modified xsi:type="dcterms:W3CDTF">2023-04-04T08:43:58Z</dcterms:modified>
</cp:coreProperties>
</file>