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331A92E-1603-4BC9-BA07-2BB60F2DD3AB}">
  <a:tblStyle styleId="{C331A92E-1603-4BC9-BA07-2BB60F2DD3A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12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Express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869275"/>
            <a:ext cx="8520600" cy="30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s-419"/>
              <a:t>Infraestructura web rápida, minimalista y flexible para Node js.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Manejadores de Rutas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88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Existe un método de direccionamiento especial que no se deriva de ningún método HTTP.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En el siguiente ejemplo, el manejador se ejecutará para las solicitudes a “/secret”, tanto si utiliza GET, POST, PUT, DELETE, como cualquier otro método HTTP.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all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'/secret'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console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'Accessing the secret section ...'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pass control to the next handler</a:t>
            </a:r>
            <a:b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100900" y="0"/>
            <a:ext cx="8520600" cy="49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>
                <a:solidFill>
                  <a:srgbClr val="000000"/>
                </a:solidFill>
              </a:rPr>
              <a:t>Una matriz de funciones de devolución de llamada puede manejar una ruta. 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cb0 </a:t>
            </a:r>
            <a:r>
              <a:rPr lang="es-419" sz="14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console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'CB0'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cb1 </a:t>
            </a:r>
            <a:r>
              <a:rPr lang="es-419" sz="14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console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'CB1'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cb2 </a:t>
            </a:r>
            <a:r>
              <a:rPr lang="es-419" sz="14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'Hello from C!'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'/example/c'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cb0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cb1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cb2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05500" y="111700"/>
            <a:ext cx="8520600" cy="49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000000"/>
                </a:solidFill>
              </a:rPr>
              <a:t>Métodos de Respuesta: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9525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{C331A92E-1603-4BC9-BA07-2BB60F2DD3AB}</a:tableStyleId>
              </a:tblPr>
              <a:tblGrid>
                <a:gridCol w="2112275"/>
                <a:gridCol w="5126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METODO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DESCRIPCIÓN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res.download()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50">
                          <a:solidFill>
                            <a:srgbClr val="555555"/>
                          </a:solidFill>
                        </a:rPr>
                        <a:t>Solicita un archivo para descargarlo.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res.end()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50">
                          <a:solidFill>
                            <a:srgbClr val="555555"/>
                          </a:solidFill>
                        </a:rPr>
                        <a:t>Finaliza el proceso de respuesta.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res.json()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50">
                          <a:solidFill>
                            <a:srgbClr val="555555"/>
                          </a:solidFill>
                        </a:rPr>
                        <a:t>Envía una respuesta JSON.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res.jsonp()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50">
                          <a:solidFill>
                            <a:srgbClr val="555555"/>
                          </a:solidFill>
                        </a:rPr>
                        <a:t>Envía una respuesta JSON con soporte JSONP.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res.redirect()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50">
                          <a:solidFill>
                            <a:srgbClr val="555555"/>
                          </a:solidFill>
                        </a:rPr>
                        <a:t>Redirecciona una solicitud.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res.render()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50">
                          <a:solidFill>
                            <a:srgbClr val="555555"/>
                          </a:solidFill>
                        </a:rPr>
                        <a:t>Representa una plantilla de vista.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res.send()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50">
                          <a:solidFill>
                            <a:srgbClr val="555555"/>
                          </a:solidFill>
                        </a:rPr>
                        <a:t>Envía una respuesta de varios tipos.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res.sendFile()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50">
                          <a:solidFill>
                            <a:srgbClr val="555555"/>
                          </a:solidFill>
                        </a:rPr>
                        <a:t>Envía un archivo como una secuencia de octetos.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res.sendStatus()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50">
                          <a:solidFill>
                            <a:srgbClr val="555555"/>
                          </a:solidFill>
                        </a:rPr>
                        <a:t>Establece el código de estado de la respuesta y envía su representación de serie como el cuerpo de respuesta.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Manejadores de Rutas Encadenables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84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400">
                <a:solidFill>
                  <a:srgbClr val="555555"/>
                </a:solidFill>
              </a:rPr>
              <a:t>Puede crear manejadores de rutas encadenables para una vía de acceso de ruta utilizando </a:t>
            </a:r>
            <a:r>
              <a:rPr lang="es-419" sz="1400">
                <a:solidFill>
                  <a:srgbClr val="333333"/>
                </a:solidFill>
              </a:rPr>
              <a:t>app.route()</a:t>
            </a:r>
            <a:r>
              <a:rPr lang="es-419" sz="1400">
                <a:solidFill>
                  <a:srgbClr val="555555"/>
                </a:solidFill>
              </a:rPr>
              <a:t>. Como la vía de acceso se especifica en una única ubicación, la creación de rutas modulares es muy útil, al igual que la reducción de redundancia y errores tipográficos.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route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'/book'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'Get a random book'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'Add a book'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'Update the book'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Recibir Parámetros GET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express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'express'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app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express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'/user/:id'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req.params.id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91666"/>
              <a:buFont typeface="Arial"/>
              <a:buNone/>
            </a:pP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listen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99005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3000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Recibir Parámetros POST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0077AA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express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'express'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bodyParser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body-parser'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app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express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use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bodyParser.urlencoded({ extended: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use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bodyParser.json()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'/user/:id'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req.body.id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listen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99005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3000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Funciones Middleware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080475"/>
            <a:ext cx="8520600" cy="415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Las funciones middleware son funciones que tienen acceso a los objetos de solicitud y respuesta “req” y “res” y a la siguiente función en el ciclo solicitud/respuesta de la aplicación.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Las funciones pueden realizar las siguientes tareas: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Ejecutar Cualquier código.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Realizar cambios en la solicitud y los objetos de respuesta.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Finalizar el ciclo de solicitud/respuesta.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Invocar al siguiente middleware de la pila.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Si la función no finaliza el ciclo de solicitud/respuesta, se debe invocar next() para pasar el control a la siguiente función.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78775"/>
            <a:ext cx="8520600" cy="6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Desarrollo de Función Middleware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697675"/>
            <a:ext cx="8520600" cy="436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400"/>
              <a:t>Para cargar la función de middleware, se llama a app.use(), especificando la función.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express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'express'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app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express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myLogger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console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'LOGGED'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use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myLogger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'Hello World!'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 sz="105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listen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99005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3000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109100" y="105775"/>
            <a:ext cx="8520600" cy="491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El siguiente ejemplo añade una propiedad al objeto de solicitud.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express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'express'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app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express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91666"/>
              <a:buFont typeface="Arial"/>
              <a:buNone/>
            </a:pP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requestTime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requestTime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Date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now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use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requestTime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2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responseText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'Hello World!'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responseText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'Requested at: '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req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requestTime </a:t>
            </a:r>
            <a:r>
              <a:rPr lang="es-419" sz="12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2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''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responseText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  <a:b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2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listen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200">
                <a:solidFill>
                  <a:srgbClr val="99005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3000</a:t>
            </a:r>
            <a:r>
              <a:rPr lang="es-419" sz="12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01300"/>
            <a:ext cx="8520600" cy="54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Tipos de Middleware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754075"/>
            <a:ext cx="8520600" cy="418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Una aplicación Express puede utilizar los siguientes tipos de middleware: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Middleware de nivel de aplicación.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Middleware de nivel de direccionador.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Middleware de manejo de errores.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Middleware incorporado.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Middleware de terceros.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63725"/>
            <a:ext cx="8520600" cy="450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/>
              <a:t>Aplicaciones Web: </a:t>
            </a:r>
            <a:r>
              <a:rPr lang="es-419"/>
              <a:t>Express es una infraestructura de aplicaciones Node js mínima y flexible que proporciona un conjunto sólido de características para las aplicaciones web.</a:t>
            </a:r>
          </a:p>
          <a:p>
            <a:pPr lvl="0">
              <a:spcBef>
                <a:spcPts val="0"/>
              </a:spcBef>
              <a:buNone/>
            </a:pPr>
            <a:r>
              <a:rPr b="1" lang="es-419"/>
              <a:t>API: </a:t>
            </a:r>
            <a:r>
              <a:rPr lang="es-419"/>
              <a:t>Con miles de metodos de programa de utilidad HTTP y middleware a su disposición, la creación de una API sólida, rápida y sencilla.</a:t>
            </a:r>
          </a:p>
          <a:p>
            <a:pPr indent="457200" lvl="0" marL="22860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90050"/>
            <a:ext cx="8520600" cy="58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Middleware Incorporado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675350"/>
            <a:ext cx="8520600" cy="43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400">
                <a:solidFill>
                  <a:srgbClr val="000000"/>
                </a:solidFill>
              </a:rPr>
              <a:t>La única función de middleware incorporado en Express es express.static. Esta función es responsable del servicio de activos estáticos de una aplicación Express.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use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'/miApp'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express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'./public'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5025"/>
            <a:ext cx="8520600" cy="5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Middleware a Nivel de Direccionador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697800"/>
            <a:ext cx="8520600" cy="431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>
                <a:solidFill>
                  <a:srgbClr val="555555"/>
                </a:solidFill>
              </a:rPr>
              <a:t>El middleware de nivel de direccionador funciona de la misma manera que el middleware de nivel de aplicación, excepto que está enlazado a una instancia de </a:t>
            </a:r>
            <a:r>
              <a:rPr lang="es-419" sz="1400">
                <a:solidFill>
                  <a:srgbClr val="333333"/>
                </a:solidFill>
              </a:rPr>
              <a:t>express.Router()</a:t>
            </a:r>
            <a:r>
              <a:rPr lang="es-419" sz="1400">
                <a:solidFill>
                  <a:srgbClr val="555555"/>
                </a:solidFill>
              </a:rPr>
              <a:t>.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app </a:t>
            </a:r>
            <a:r>
              <a:rPr lang="es-419" sz="14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express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router </a:t>
            </a:r>
            <a:r>
              <a:rPr lang="es-419" sz="14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express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Router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a middleware function with no mount path. This code is executed for every request to the router</a:t>
            </a:r>
            <a:b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router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use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console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'Time:'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Date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now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05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05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05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0050" y="78775"/>
            <a:ext cx="8742300" cy="49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>
              <a:solidFill>
                <a:srgbClr val="708090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>
              <a:solidFill>
                <a:srgbClr val="708090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a middleware sub-stack shows request info for any type of HTTP request to the /user/:id path</a:t>
            </a:r>
            <a:b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router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use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'/user/:id'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console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'Request URL:'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originalUrl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console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'Request Type:'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method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71400" y="101300"/>
            <a:ext cx="8460900" cy="446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>
              <a:solidFill>
                <a:srgbClr val="708090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handler for the /user/:id path, which renders a special page</a:t>
            </a:r>
            <a:b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router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'/user/:id'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console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params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render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'special'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mount the router on the app</a:t>
            </a:r>
            <a:b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use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router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183975" y="165575"/>
            <a:ext cx="8520600" cy="48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4800"/>
              <a:t>Instalación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-419"/>
              <a:t>En la consola:</a:t>
            </a:r>
          </a:p>
          <a:p>
            <a:pPr indent="-228600" lvl="0" marL="457200" rtl="0" algn="l">
              <a:spcBef>
                <a:spcPts val="0"/>
              </a:spcBef>
            </a:pPr>
            <a:r>
              <a:rPr lang="es-419"/>
              <a:t>npm install --save express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-419"/>
              <a:t>En el archivo .js.</a:t>
            </a:r>
          </a:p>
          <a:p>
            <a:pPr indent="387350"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express </a:t>
            </a:r>
            <a:r>
              <a:rPr lang="es-419" sz="14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'express'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app </a:t>
            </a:r>
            <a:r>
              <a:rPr lang="es-419" sz="14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express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02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ctr">
              <a:spcBef>
                <a:spcPts val="0"/>
              </a:spcBef>
              <a:buNone/>
            </a:pPr>
            <a:r>
              <a:rPr lang="es-419"/>
              <a:t>Direccionamiento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800">
                <a:solidFill>
                  <a:srgbClr val="555555"/>
                </a:solidFill>
              </a:rPr>
              <a:t>El </a:t>
            </a:r>
            <a:r>
              <a:rPr b="1" i="1" lang="es-419" sz="1800">
                <a:solidFill>
                  <a:srgbClr val="353535"/>
                </a:solidFill>
              </a:rPr>
              <a:t>direccionamiento</a:t>
            </a:r>
            <a:r>
              <a:rPr lang="es-419" sz="1800">
                <a:solidFill>
                  <a:srgbClr val="555555"/>
                </a:solidFill>
              </a:rPr>
              <a:t> hace referencia a la determinación de cómo responde una aplicación a una solicitud de cliente en un determinado punto final, que es un URI (o una vía de acceso) y un método de solicitud HTTP específico (GET, POST, etc.).</a:t>
            </a:r>
          </a:p>
          <a:p>
            <a:pPr lvl="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800">
                <a:solidFill>
                  <a:srgbClr val="555555"/>
                </a:solidFill>
              </a:rPr>
              <a:t>Cada ruta puede tener una o varias funciones de manejador, que se excluyen cuando se correlaciona la ruta.</a:t>
            </a:r>
          </a:p>
          <a:p>
            <a:pPr lvl="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194875" y="47975"/>
            <a:ext cx="8747400" cy="49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600"/>
              <a:t>Métodos HTTP Soportados por Express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GET (Obtiene un recurso)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POST (Crea un nuevo recurso)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PUT (Modifica un recurso)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DELETE (Borra un recurso)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HEAD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OPTIONS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TRACE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COPY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LOCK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MKCOL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MOVE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PURGE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PROPFIND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-419" sz="1200"/>
              <a:t>UNLOCK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s-419" sz="1200"/>
              <a:t>REPORT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52700" y="126475"/>
            <a:ext cx="8779500" cy="44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>
                <a:solidFill>
                  <a:srgbClr val="555555"/>
                </a:solidFill>
              </a:rPr>
              <a:t>La definición de ruta tiene la siguiente estructura:</a:t>
            </a:r>
          </a:p>
          <a:p>
            <a:pPr indent="457200"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METHOD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PATH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HANDLER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>
                <a:solidFill>
                  <a:srgbClr val="555555"/>
                </a:solidFill>
              </a:rPr>
              <a:t>Donde:</a:t>
            </a:r>
          </a:p>
          <a:p>
            <a:pPr indent="-228600" lvl="0" marL="4572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Clr>
                <a:srgbClr val="555555"/>
              </a:buClr>
            </a:pPr>
            <a:r>
              <a:rPr i="1" lang="es-419">
                <a:solidFill>
                  <a:srgbClr val="555555"/>
                </a:solidFill>
              </a:rPr>
              <a:t>app</a:t>
            </a:r>
            <a:r>
              <a:rPr lang="es-419">
                <a:solidFill>
                  <a:srgbClr val="555555"/>
                </a:solidFill>
              </a:rPr>
              <a:t> es una instancia de </a:t>
            </a:r>
            <a:r>
              <a:rPr i="1" lang="es-419">
                <a:solidFill>
                  <a:srgbClr val="555555"/>
                </a:solidFill>
              </a:rPr>
              <a:t>express.</a:t>
            </a:r>
          </a:p>
          <a:p>
            <a:pPr indent="-228600" lvl="0" marL="4572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Clr>
                <a:srgbClr val="555555"/>
              </a:buClr>
            </a:pPr>
            <a:r>
              <a:rPr i="1" lang="es-419">
                <a:solidFill>
                  <a:srgbClr val="555555"/>
                </a:solidFill>
              </a:rPr>
              <a:t>METHOD</a:t>
            </a:r>
            <a:r>
              <a:rPr lang="es-419">
                <a:solidFill>
                  <a:srgbClr val="555555"/>
                </a:solidFill>
              </a:rPr>
              <a:t> es un método de solicitud </a:t>
            </a:r>
            <a:r>
              <a:rPr i="1" lang="es-419">
                <a:solidFill>
                  <a:srgbClr val="555555"/>
                </a:solidFill>
              </a:rPr>
              <a:t>HTTP.</a:t>
            </a:r>
          </a:p>
          <a:p>
            <a:pPr indent="-228600" lvl="0" marL="4572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Clr>
                <a:srgbClr val="555555"/>
              </a:buClr>
            </a:pPr>
            <a:r>
              <a:rPr i="1" lang="es-419">
                <a:solidFill>
                  <a:srgbClr val="555555"/>
                </a:solidFill>
              </a:rPr>
              <a:t>PATH </a:t>
            </a:r>
            <a:r>
              <a:rPr lang="es-419">
                <a:solidFill>
                  <a:srgbClr val="555555"/>
                </a:solidFill>
              </a:rPr>
              <a:t>es una vía de acceso a un servidor</a:t>
            </a:r>
          </a:p>
          <a:p>
            <a:pPr indent="-228600" lvl="0" marL="45720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Clr>
                <a:srgbClr val="555555"/>
              </a:buClr>
            </a:pPr>
            <a:r>
              <a:rPr i="1" lang="es-419">
                <a:solidFill>
                  <a:srgbClr val="555555"/>
                </a:solidFill>
              </a:rPr>
              <a:t>HANDLER</a:t>
            </a:r>
            <a:r>
              <a:rPr lang="es-419">
                <a:solidFill>
                  <a:srgbClr val="555555"/>
                </a:solidFill>
              </a:rPr>
              <a:t> es la función que se ejecuta cuando se correlaciona la ruta.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Ejemplo Ruta Básica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9400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express </a:t>
            </a:r>
            <a:r>
              <a:rPr lang="es-419" sz="14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'express'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app </a:t>
            </a:r>
            <a:r>
              <a:rPr lang="es-419" sz="1400">
                <a:solidFill>
                  <a:srgbClr val="A67F5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express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GET method route</a:t>
            </a:r>
            <a:b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'hello world'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POST method route</a:t>
            </a:r>
            <a:br>
              <a:rPr lang="es-419" sz="1400">
                <a:solidFill>
                  <a:srgbClr val="70809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'POST request to the homepage'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999999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9825" y="97225"/>
            <a:ext cx="8931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/>
              <a:t>Manejadores de Rutas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rPr lang="es-419" sz="1800"/>
              <a:t>Los manejadores de rutas pueden tener la forma de una función, una matriz de funciones o combinaciones de ambas.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-419" sz="1400">
                <a:solidFill>
                  <a:srgbClr val="000000"/>
                </a:solidFill>
              </a:rPr>
              <a:t>Una función de devolución de llamada individual puede manejar una ruta.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'/example/a'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'Hello from A!'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Más de una función de devolución de llamada puede manejar una ruta.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'/example/b'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console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'the response will be sent by the next function ...'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next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},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'Hello from B!'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73775" y="90450"/>
            <a:ext cx="8577900" cy="495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dk1"/>
                </a:solidFill>
              </a:rPr>
              <a:t>Vías de Acceso de Ruta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rgbClr val="555555"/>
                </a:solidFill>
              </a:rPr>
              <a:t>Esta vía de acceso de ruta coincidirá con las solicitudes a la ruta raíz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'root'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rgbClr val="555555"/>
                </a:solidFill>
              </a:rPr>
              <a:t>Esta vía de acceso de ruta coincidirá con las solicitudes a </a:t>
            </a:r>
            <a:r>
              <a:rPr lang="es-419" sz="1400">
                <a:solidFill>
                  <a:srgbClr val="333333"/>
                </a:solidFill>
              </a:rPr>
              <a:t>/about</a:t>
            </a:r>
            <a:r>
              <a:rPr lang="es-419" sz="1400">
                <a:solidFill>
                  <a:srgbClr val="555555"/>
                </a:solidFill>
              </a:rPr>
              <a:t>.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'/about'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'about'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rgbClr val="555555"/>
                </a:solidFill>
              </a:rPr>
              <a:t>Esta vía de acceso de ruta coincidirá con las solicitudes a </a:t>
            </a:r>
            <a:r>
              <a:rPr lang="es-419" sz="1400">
                <a:solidFill>
                  <a:srgbClr val="333333"/>
                </a:solidFill>
              </a:rPr>
              <a:t>/random.text</a:t>
            </a:r>
            <a:r>
              <a:rPr lang="es-419" sz="1400">
                <a:solidFill>
                  <a:srgbClr val="555555"/>
                </a:solidFill>
              </a:rPr>
              <a:t>.</a:t>
            </a:r>
          </a:p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app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'/random.text'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0077AA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req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res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-419" sz="1400">
                <a:solidFill>
                  <a:srgbClr val="DD4A6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send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-419" sz="1400">
                <a:solidFill>
                  <a:srgbClr val="6699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'random.text'</a:t>
            </a: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-419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-419" sz="1400">
                <a:solidFill>
                  <a:srgbClr val="99999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