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260" r:id="rId2"/>
    <p:sldId id="262" r:id="rId3"/>
    <p:sldId id="264" r:id="rId4"/>
    <p:sldId id="270" r:id="rId5"/>
    <p:sldId id="266" r:id="rId6"/>
    <p:sldId id="272" r:id="rId7"/>
    <p:sldId id="273" r:id="rId8"/>
    <p:sldId id="268" r:id="rId9"/>
    <p:sldId id="258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나눔바른고딕" panose="020B0603020101020101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52DB"/>
    <a:srgbClr val="595959"/>
    <a:srgbClr val="294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5" autoAdjust="0"/>
    <p:restoredTop sz="73807" autoAdjust="0"/>
  </p:normalViewPr>
  <p:slideViewPr>
    <p:cSldViewPr snapToGrid="0">
      <p:cViewPr>
        <p:scale>
          <a:sx n="50" d="100"/>
          <a:sy n="50" d="100"/>
        </p:scale>
        <p:origin x="14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CE6A-29A5-41F1-A944-66C1A639CFDF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40777-41CF-4CD6-A72A-DB34CB2D1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6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5</a:t>
            </a:r>
            <a:r>
              <a:rPr lang="ko-KR" altLang="en-US" dirty="0" smtClean="0"/>
              <a:t>팀의 발표를 맡은 </a:t>
            </a:r>
            <a:r>
              <a:rPr lang="ko-KR" altLang="en-US" dirty="0" err="1" smtClean="0"/>
              <a:t>조규홍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담다 발표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40777-41CF-4CD6-A72A-DB34CB2D11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24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여러분의 스마트폰</a:t>
            </a:r>
            <a:r>
              <a:rPr lang="en-US" altLang="ko-KR" dirty="0" smtClean="0"/>
              <a:t>, SNS</a:t>
            </a:r>
            <a:r>
              <a:rPr lang="ko-KR" altLang="en-US" dirty="0" smtClean="0"/>
              <a:t>에는 부모님의 사진이 몇 장이 있나요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바쁜 일상에 또는 그저 가까이 있다는 이유로 부모님에 대해 잘 모르고 계시진 않나요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저희는 가족간의 일상 모습을 공유하고 부모님에 대해 알아갈 수 있는 촉매제 역할을 하는 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담다를</a:t>
            </a:r>
            <a:r>
              <a:rPr lang="ko-KR" altLang="en-US" dirty="0" smtClean="0"/>
              <a:t> 기획했습니다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40777-41CF-4CD6-A72A-DB34CB2D11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11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담다의</a:t>
            </a:r>
            <a:r>
              <a:rPr lang="ko-KR" altLang="en-US" dirty="0" smtClean="0"/>
              <a:t> 주요 </a:t>
            </a:r>
            <a:r>
              <a:rPr lang="ko-KR" altLang="en-US" dirty="0" smtClean="0"/>
              <a:t>기능을 소개하겠습니다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첫번째 가족 앨범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얼굴 인식을 이용해서 가족에 특화된 앨범을 구성했습니다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특히 자동 업로드를 할 경우 본인 외의 </a:t>
            </a:r>
            <a:r>
              <a:rPr lang="ko-KR" altLang="en-US" dirty="0" err="1" smtClean="0"/>
              <a:t>가족원</a:t>
            </a:r>
            <a:r>
              <a:rPr lang="ko-KR" altLang="en-US" dirty="0" smtClean="0"/>
              <a:t> 얼굴이 있는 사진만 등록이 되도록 하여 직접 업로드 해야하는 번거로움을 줄이고 가족들의 사진을 더 쉽게 공유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있게 만들었습니다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본인 사진을 올리고 싶을 경우 수동 업로드를 이용하면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두번째 사진 공유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가족구성원이 되면 </a:t>
            </a:r>
            <a:r>
              <a:rPr lang="ko-KR" altLang="en-US" dirty="0" err="1" smtClean="0"/>
              <a:t>클라우드처럼</a:t>
            </a:r>
            <a:r>
              <a:rPr lang="ko-KR" altLang="en-US" dirty="0" smtClean="0"/>
              <a:t> 앱과 </a:t>
            </a:r>
            <a:r>
              <a:rPr lang="ko-KR" altLang="en-US" dirty="0" smtClean="0"/>
              <a:t>웹을 통해 </a:t>
            </a:r>
            <a:r>
              <a:rPr lang="ko-KR" altLang="en-US" dirty="0" smtClean="0"/>
              <a:t>내가 </a:t>
            </a:r>
            <a:r>
              <a:rPr lang="ko-KR" altLang="en-US" dirty="0" smtClean="0"/>
              <a:t>속한 가족의 모든 앨범을 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앨범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사진별로</a:t>
            </a:r>
            <a:r>
              <a:rPr lang="ko-KR" altLang="en-US" baseline="0" dirty="0" smtClean="0"/>
              <a:t> 다운로드도 </a:t>
            </a:r>
            <a:r>
              <a:rPr lang="ko-KR" altLang="en-US" baseline="0" dirty="0" err="1" smtClean="0"/>
              <a:t>할수있고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SNS </a:t>
            </a:r>
            <a:r>
              <a:rPr lang="ko-KR" altLang="en-US" dirty="0" smtClean="0"/>
              <a:t>공유를 통해 </a:t>
            </a:r>
            <a:r>
              <a:rPr lang="ko-KR" altLang="en-US" dirty="0" err="1" smtClean="0"/>
              <a:t>가족원</a:t>
            </a:r>
            <a:r>
              <a:rPr lang="ko-KR" altLang="en-US" dirty="0" smtClean="0"/>
              <a:t> 외의 </a:t>
            </a:r>
            <a:r>
              <a:rPr lang="ko-KR" altLang="en-US" dirty="0" smtClean="0"/>
              <a:t>사람과 </a:t>
            </a:r>
            <a:r>
              <a:rPr lang="ko-KR" altLang="en-US" dirty="0" smtClean="0"/>
              <a:t>사진 </a:t>
            </a:r>
            <a:r>
              <a:rPr lang="ko-KR" altLang="en-US" dirty="0" smtClean="0"/>
              <a:t>공유도 </a:t>
            </a:r>
            <a:r>
              <a:rPr lang="ko-KR" altLang="en-US" dirty="0" smtClean="0"/>
              <a:t>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40777-41CF-4CD6-A72A-DB34CB2D11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34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세번째는 가족 미션입니다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가족들과 소통할 수 있는 기회를 늘리기 위해 미션 기능을 만들었습니다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미션을 통해서 부모님에 대해 알아가고 부모님과 일상을 기록할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네번째는 푸시 알림입니다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가족원이</a:t>
            </a:r>
            <a:r>
              <a:rPr lang="ko-KR" altLang="en-US" baseline="0" dirty="0" smtClean="0"/>
              <a:t> 새로운 사진을 </a:t>
            </a:r>
            <a:r>
              <a:rPr lang="ko-KR" altLang="en-US" baseline="0" dirty="0" smtClean="0"/>
              <a:t>등록했을 때나 </a:t>
            </a:r>
            <a:r>
              <a:rPr lang="ko-KR" altLang="en-US" baseline="0" dirty="0" smtClean="0"/>
              <a:t>부모님이 자식에게 미션을 </a:t>
            </a:r>
            <a:r>
              <a:rPr lang="ko-KR" altLang="en-US" baseline="0" dirty="0" smtClean="0"/>
              <a:t>보냈을 때 그리고 </a:t>
            </a:r>
            <a:r>
              <a:rPr lang="ko-KR" altLang="en-US" baseline="0" dirty="0" err="1" smtClean="0"/>
              <a:t>가족원의</a:t>
            </a:r>
            <a:r>
              <a:rPr lang="ko-KR" altLang="en-US" baseline="0" dirty="0" smtClean="0"/>
              <a:t> 생일에 알림을 보내 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일정 </a:t>
            </a:r>
            <a:r>
              <a:rPr lang="ko-KR" altLang="en-US" baseline="0" dirty="0" smtClean="0"/>
              <a:t>기간 사진 업로드가 이루어 지지 않으면 가족과의 추억 생성을 권유하는 알림을 보내 참여율을 높입니다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시연을 통해 더 자세히 알아보도록 </a:t>
            </a:r>
            <a:r>
              <a:rPr lang="ko-KR" altLang="en-US" baseline="0" dirty="0" smtClean="0"/>
              <a:t>하겠습니다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40777-41CF-4CD6-A72A-DB34CB2D11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29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 시연을 마치겠습니다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향후에는 </a:t>
            </a:r>
            <a:r>
              <a:rPr lang="ko-KR" altLang="en-US" dirty="0" err="1" smtClean="0"/>
              <a:t>어플에</a:t>
            </a:r>
            <a:r>
              <a:rPr lang="ko-KR" altLang="en-US" dirty="0" smtClean="0"/>
              <a:t> 광고를 삽입하여 수익을 창출하면</a:t>
            </a:r>
            <a:endParaRPr lang="en-US" altLang="ko-KR" dirty="0" smtClean="0"/>
          </a:p>
          <a:p>
            <a:r>
              <a:rPr lang="ko-KR" altLang="en-US" dirty="0" smtClean="0"/>
              <a:t>사용자가 미션을 통해 얻은 포인트로 실물 상품을 교환 할 수</a:t>
            </a:r>
            <a:r>
              <a:rPr lang="ko-KR" altLang="en-US" baseline="0" dirty="0" smtClean="0"/>
              <a:t> 있도록 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미션의 종류를 늘려 재미요소를 더 </a:t>
            </a:r>
            <a:r>
              <a:rPr lang="ko-KR" altLang="en-US" baseline="0" dirty="0" smtClean="0"/>
              <a:t>추가하고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미션 이력을 확인할 수 </a:t>
            </a:r>
            <a:r>
              <a:rPr lang="ko-KR" altLang="en-US" baseline="0" dirty="0" err="1" smtClean="0"/>
              <a:t>있도록하고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가족 일정을 공유할 수 있는 달력을 생성하는 것을 계획했습니다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40777-41CF-4CD6-A72A-DB34CB2D11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239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</a:t>
            </a:r>
            <a:r>
              <a:rPr lang="ko-KR" altLang="en-US" dirty="0" err="1" smtClean="0"/>
              <a:t>코틀린과</a:t>
            </a:r>
            <a:r>
              <a:rPr lang="ko-KR" altLang="en-US" dirty="0" smtClean="0"/>
              <a:t> 파이어 베이스를 통해 안드로이드 앱을 구현하고 장고와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을 통해 백을 구현했으며 </a:t>
            </a:r>
            <a:r>
              <a:rPr lang="en-US" altLang="ko-KR" dirty="0" err="1" smtClean="0"/>
              <a:t>vue</a:t>
            </a:r>
            <a:r>
              <a:rPr lang="ko-KR" altLang="en-US" dirty="0" smtClean="0"/>
              <a:t>로 프론트를 구현하여 앱에서 뿐만 아니라 웹으로도 앨범을</a:t>
            </a:r>
            <a:r>
              <a:rPr lang="ko-KR" altLang="en-US" baseline="0" dirty="0" smtClean="0"/>
              <a:t> 볼 수 있도록 구현했습니다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40777-41CF-4CD6-A72A-DB34CB2D11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44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팀원 소개입니다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팀장 </a:t>
            </a:r>
            <a:r>
              <a:rPr lang="ko-KR" altLang="en-US" dirty="0" err="1" smtClean="0"/>
              <a:t>조선행</a:t>
            </a:r>
            <a:r>
              <a:rPr lang="ko-KR" altLang="en-US" dirty="0" smtClean="0"/>
              <a:t> 교육생</a:t>
            </a:r>
            <a:endParaRPr lang="en-US" altLang="ko-KR" dirty="0" smtClean="0"/>
          </a:p>
          <a:p>
            <a:r>
              <a:rPr lang="ko-KR" altLang="en-US" dirty="0" smtClean="0"/>
              <a:t>앱에서 푸시 알림과 사진 업로드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프로젝트 배포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두번째로 송지영 교육생과 </a:t>
            </a:r>
            <a:r>
              <a:rPr lang="ko-KR" altLang="en-US" baseline="0" dirty="0" err="1" smtClean="0"/>
              <a:t>박태수</a:t>
            </a:r>
            <a:r>
              <a:rPr lang="ko-KR" altLang="en-US" baseline="0" dirty="0" smtClean="0"/>
              <a:t> 교육생</a:t>
            </a:r>
            <a:endParaRPr lang="en-US" altLang="ko-KR" baseline="0" dirty="0" smtClean="0"/>
          </a:p>
          <a:p>
            <a:r>
              <a:rPr lang="ko-KR" altLang="en-US" baseline="0" dirty="0" smtClean="0"/>
              <a:t>앱에서 회원 가입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로그인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계정 설정 과 </a:t>
            </a:r>
            <a:r>
              <a:rPr lang="en-US" altLang="ko-KR" baseline="0" dirty="0" smtClean="0"/>
              <a:t>Web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세번째로 </a:t>
            </a:r>
            <a:r>
              <a:rPr lang="ko-KR" altLang="en-US" baseline="0" dirty="0" err="1" smtClean="0"/>
              <a:t>장은비</a:t>
            </a:r>
            <a:r>
              <a:rPr lang="ko-KR" altLang="en-US" baseline="0" dirty="0" smtClean="0"/>
              <a:t> 교육생과 </a:t>
            </a:r>
            <a:r>
              <a:rPr lang="ko-KR" altLang="en-US" baseline="0" dirty="0" err="1" smtClean="0"/>
              <a:t>조규홍</a:t>
            </a:r>
            <a:r>
              <a:rPr lang="ko-KR" altLang="en-US" baseline="0" dirty="0" smtClean="0"/>
              <a:t> 교육생</a:t>
            </a:r>
            <a:endParaRPr lang="en-US" altLang="ko-KR" baseline="0" dirty="0" smtClean="0"/>
          </a:p>
          <a:p>
            <a:r>
              <a:rPr lang="ko-KR" altLang="en-US" baseline="0" dirty="0" smtClean="0"/>
              <a:t>앱에서 앨범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사진 조회에 관련된 기능과 미션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퀴즈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가족 관계 설정에 관련된 업무를 맡아서 진행했습니다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40777-41CF-4CD6-A72A-DB34CB2D11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52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추억에 가족을 담다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40777-41CF-4CD6-A72A-DB34CB2D11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66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 발표를 마치겠습니다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40777-41CF-4CD6-A72A-DB34CB2D11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9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3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0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6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29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9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3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3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5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9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21429225">
            <a:off x="725357" y="394914"/>
            <a:ext cx="10819648" cy="5988189"/>
            <a:chOff x="580573" y="696686"/>
            <a:chExt cx="11132456" cy="6161314"/>
          </a:xfrm>
        </p:grpSpPr>
        <p:sp>
          <p:nvSpPr>
            <p:cNvPr id="11" name="양쪽 모서리가 둥근 사각형 10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rgbClr val="294AD5"/>
                </a:gs>
                <a:gs pos="18000">
                  <a:srgbClr val="2D52DB"/>
                </a:gs>
              </a:gsLst>
              <a:lin ang="0" scaled="0"/>
              <a:tileRect/>
            </a:gradFill>
            <a:ln w="38100">
              <a:solidFill>
                <a:srgbClr val="3A57D9"/>
              </a:solidFill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한쪽 모서리가 둥근 사각형 11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rgbClr val="2448CE"/>
                </a:gs>
                <a:gs pos="29000">
                  <a:srgbClr val="3F62DE"/>
                </a:gs>
                <a:gs pos="73000">
                  <a:srgbClr val="3F62D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자유형 7"/>
          <p:cNvSpPr/>
          <p:nvPr/>
        </p:nvSpPr>
        <p:spPr>
          <a:xfrm>
            <a:off x="865062" y="89118"/>
            <a:ext cx="2763509" cy="752711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509" h="752711">
                <a:moveTo>
                  <a:pt x="513795" y="752711"/>
                </a:moveTo>
                <a:cubicBezTo>
                  <a:pt x="216252" y="502339"/>
                  <a:pt x="-81291" y="251967"/>
                  <a:pt x="20309" y="128596"/>
                </a:cubicBezTo>
                <a:cubicBezTo>
                  <a:pt x="121909" y="5225"/>
                  <a:pt x="799242" y="-18966"/>
                  <a:pt x="1123395" y="12482"/>
                </a:cubicBezTo>
                <a:cubicBezTo>
                  <a:pt x="1447548" y="43930"/>
                  <a:pt x="1691872" y="285834"/>
                  <a:pt x="1965224" y="317282"/>
                </a:cubicBezTo>
                <a:cubicBezTo>
                  <a:pt x="2238576" y="348730"/>
                  <a:pt x="2501042" y="274949"/>
                  <a:pt x="2763509" y="201168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 rot="21429225">
            <a:off x="727135" y="507237"/>
            <a:ext cx="10695812" cy="5919651"/>
          </a:xfrm>
          <a:prstGeom prst="round2SameRect">
            <a:avLst>
              <a:gd name="adj1" fmla="val 3711"/>
              <a:gd name="adj2" fmla="val 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 rot="21480000">
            <a:off x="708503" y="524992"/>
            <a:ext cx="10695812" cy="5919651"/>
          </a:xfrm>
          <a:prstGeom prst="round2SameRect">
            <a:avLst>
              <a:gd name="adj1" fmla="val 3711"/>
              <a:gd name="adj2" fmla="val 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 rot="21540000">
            <a:off x="755505" y="557991"/>
            <a:ext cx="10695812" cy="5919651"/>
          </a:xfrm>
          <a:prstGeom prst="round2SameRect">
            <a:avLst>
              <a:gd name="adj1" fmla="val 3711"/>
              <a:gd name="adj2" fmla="val 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rgbClr val="3A57D9"/>
                </a:gs>
                <a:gs pos="18000">
                  <a:srgbClr val="3F62DE"/>
                </a:gs>
              </a:gsLst>
              <a:lin ang="0" scaled="0"/>
              <a:tileRect/>
            </a:gradFill>
            <a:ln w="38100">
              <a:solidFill>
                <a:srgbClr val="3A57D9"/>
              </a:solidFill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rgbClr val="2448CE"/>
                </a:gs>
                <a:gs pos="29000">
                  <a:srgbClr val="3F62DE"/>
                </a:gs>
                <a:gs pos="73000">
                  <a:srgbClr val="3F62D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460173" y="2206350"/>
            <a:ext cx="73732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0" b="1" dirty="0" smtClean="0">
                <a:solidFill>
                  <a:srgbClr val="FFC000">
                    <a:lumMod val="60000"/>
                    <a:lumOff val="40000"/>
                  </a:srgbClr>
                </a:solidFill>
              </a:rPr>
              <a:t>담다</a:t>
            </a:r>
            <a:r>
              <a:rPr lang="en-US" altLang="ko-KR" sz="6000" b="1" dirty="0" smtClean="0">
                <a:solidFill>
                  <a:srgbClr val="FFC000">
                    <a:lumMod val="60000"/>
                    <a:lumOff val="40000"/>
                  </a:srgbClr>
                </a:solidFill>
              </a:rPr>
              <a:t>, </a:t>
            </a:r>
            <a:r>
              <a:rPr lang="en-US" altLang="ko-KR" sz="6000" b="1" dirty="0" err="1" smtClean="0">
                <a:solidFill>
                  <a:srgbClr val="FFC000">
                    <a:lumMod val="60000"/>
                    <a:lumOff val="40000"/>
                  </a:srgbClr>
                </a:solidFill>
              </a:rPr>
              <a:t>Damda</a:t>
            </a:r>
            <a:endParaRPr lang="en-US" altLang="ko-KR" sz="6000" b="1" dirty="0" smtClean="0">
              <a:solidFill>
                <a:srgbClr val="FFC000">
                  <a:lumMod val="60000"/>
                  <a:lumOff val="40000"/>
                </a:srgbClr>
              </a:solidFill>
            </a:endParaRPr>
          </a:p>
          <a:p>
            <a:pPr algn="ctr"/>
            <a:endParaRPr lang="en-US" altLang="ko-KR" sz="6000" b="1" dirty="0" smtClean="0">
              <a:solidFill>
                <a:srgbClr val="FFC000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대전 </a:t>
            </a:r>
            <a:r>
              <a:rPr lang="en-US" altLang="ko-KR" sz="1600" dirty="0" smtClean="0">
                <a:solidFill>
                  <a:prstClr val="white"/>
                </a:solidFill>
              </a:rPr>
              <a:t>2</a:t>
            </a:r>
            <a:r>
              <a:rPr lang="ko-KR" altLang="en-US" sz="1600" dirty="0" smtClean="0">
                <a:solidFill>
                  <a:prstClr val="white"/>
                </a:solidFill>
              </a:rPr>
              <a:t>반 </a:t>
            </a:r>
            <a:r>
              <a:rPr lang="en-US" altLang="ko-KR" sz="1600" dirty="0" smtClean="0">
                <a:solidFill>
                  <a:prstClr val="white"/>
                </a:solidFill>
              </a:rPr>
              <a:t>B205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은비까비들</a:t>
            </a:r>
            <a:r>
              <a:rPr lang="ko-KR" altLang="en-US" sz="1600" dirty="0" smtClean="0">
                <a:solidFill>
                  <a:prstClr val="white"/>
                </a:solidFill>
              </a:rPr>
              <a:t> </a:t>
            </a:r>
            <a:r>
              <a:rPr lang="en-US" altLang="ko-KR" sz="1600" dirty="0" smtClean="0">
                <a:solidFill>
                  <a:prstClr val="white"/>
                </a:solidFill>
              </a:rPr>
              <a:t>-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조선행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조규홍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박태수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송지영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장은비</a:t>
            </a:r>
            <a:endParaRPr lang="ko-KR" altLang="en-US" sz="4800" dirty="0">
              <a:solidFill>
                <a:prstClr val="white"/>
              </a:solidFill>
            </a:endParaRPr>
          </a:p>
        </p:txBody>
      </p:sp>
      <p:sp>
        <p:nvSpPr>
          <p:cNvPr id="2" name="대각선 줄무늬 1"/>
          <p:cNvSpPr/>
          <p:nvPr/>
        </p:nvSpPr>
        <p:spPr>
          <a:xfrm flipH="1">
            <a:off x="9633858" y="678580"/>
            <a:ext cx="2109888" cy="2109888"/>
          </a:xfrm>
          <a:prstGeom prst="diagStripe">
            <a:avLst>
              <a:gd name="adj" fmla="val 6480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190500" dir="8100000" sx="96000" sy="9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1609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0"/>
            <a:ext cx="5400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가족을 위한 앨범</a:t>
            </a:r>
            <a:r>
              <a:rPr lang="en-US" altLang="ko-KR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400" b="1" i="1" dirty="0" smtClean="0">
                <a:solidFill>
                  <a:srgbClr val="595959"/>
                </a:solidFill>
              </a:rPr>
              <a:t>담다</a:t>
            </a:r>
            <a:r>
              <a:rPr lang="en-US" altLang="ko-KR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24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Damda</a:t>
            </a:r>
            <a:endParaRPr lang="en-US" altLang="ko-KR" sz="24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5339" y="1281581"/>
            <a:ext cx="2720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 의도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4060" y="2553812"/>
            <a:ext cx="782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2D52DB"/>
                </a:solidFill>
              </a:rPr>
              <a:t>당신의 스마트폰 속</a:t>
            </a:r>
            <a:r>
              <a:rPr lang="en-US" altLang="ko-KR" sz="2400" b="1" dirty="0" smtClean="0">
                <a:solidFill>
                  <a:srgbClr val="2D52DB"/>
                </a:solidFill>
              </a:rPr>
              <a:t>,</a:t>
            </a:r>
            <a:r>
              <a:rPr lang="ko-KR" altLang="en-US" sz="2400" b="1" dirty="0" smtClean="0">
                <a:solidFill>
                  <a:srgbClr val="2D52DB"/>
                </a:solidFill>
              </a:rPr>
              <a:t> 부모님의 사진은 몇 장이 있나요</a:t>
            </a:r>
            <a:r>
              <a:rPr lang="en-US" altLang="ko-KR" sz="2400" b="1" dirty="0" smtClean="0">
                <a:solidFill>
                  <a:srgbClr val="2D52DB"/>
                </a:solidFill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7329" y="3456831"/>
            <a:ext cx="9183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 갤러리를 봐도 친구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아기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애완동물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음식 사진들은 많아도 부모님 사진은 찾기 어려움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가족들끼리 조금 더 쉽게 일상 모습을 공유하고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부모님에 대해 알아갈 수 있는 촉매제 역할을 하는 앱을 기획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4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1609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0"/>
            <a:ext cx="5400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가족을 위한 앨범</a:t>
            </a:r>
            <a:r>
              <a:rPr lang="en-US" altLang="ko-KR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400" b="1" i="1" dirty="0" smtClean="0">
                <a:solidFill>
                  <a:srgbClr val="595959"/>
                </a:solidFill>
              </a:rPr>
              <a:t>담다</a:t>
            </a:r>
            <a:r>
              <a:rPr lang="en-US" altLang="ko-KR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24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Damda</a:t>
            </a:r>
            <a:endParaRPr lang="en-US" altLang="ko-KR" sz="24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5339" y="1281581"/>
            <a:ext cx="2720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기능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6816" y="3164541"/>
            <a:ext cx="757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7710" y="1883959"/>
            <a:ext cx="864197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2D52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가족 앨범</a:t>
            </a:r>
            <a:endParaRPr lang="en-US" altLang="ko-KR" sz="2800" dirty="0" smtClean="0">
              <a:solidFill>
                <a:srgbClr val="2D52D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사진에서 가족의 얼굴을 인식하고 자동으로 분류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업로드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 외의 가족 얼굴이 있는 사진만 업로드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2D52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사진 공유</a:t>
            </a:r>
            <a:endParaRPr lang="en-US" altLang="ko-KR" sz="2800" dirty="0" smtClean="0">
              <a:solidFill>
                <a:srgbClr val="2D52D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웹을 통해 가족 앨범 조회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앨범 별 다운로드 기능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 기능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1609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0"/>
            <a:ext cx="5400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가족을 위한 앨범</a:t>
            </a:r>
            <a:r>
              <a:rPr lang="en-US" altLang="ko-KR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400" b="1" i="1" dirty="0" smtClean="0">
                <a:solidFill>
                  <a:srgbClr val="595959"/>
                </a:solidFill>
              </a:rPr>
              <a:t>담다</a:t>
            </a:r>
            <a:r>
              <a:rPr lang="en-US" altLang="ko-KR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24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Damda</a:t>
            </a:r>
            <a:endParaRPr lang="en-US" altLang="ko-KR" sz="24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5339" y="1281581"/>
            <a:ext cx="2720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기능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6816" y="3164541"/>
            <a:ext cx="757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7710" y="1883959"/>
            <a:ext cx="864197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rgbClr val="2D52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2800" dirty="0">
                <a:solidFill>
                  <a:srgbClr val="2D52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800" dirty="0">
                <a:solidFill>
                  <a:srgbClr val="2D52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가족 미션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월간 미션을 통해 가족 사진 업로드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부모님이 내준 미션을 수행하며 부모님에 대해 알아가기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미션 수행 시 포인트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지급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rgbClr val="2D52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sz="2800" dirty="0" smtClean="0">
                <a:solidFill>
                  <a:srgbClr val="2D52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푸시 알림</a:t>
            </a:r>
            <a:endParaRPr lang="en-US" altLang="ko-KR" sz="2800" dirty="0" smtClean="0">
              <a:solidFill>
                <a:srgbClr val="2D52D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사진 등록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부모님 미션 도착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가족 생일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생일 선물 추천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11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1609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0"/>
            <a:ext cx="5400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가족을 위한 앨범</a:t>
            </a:r>
            <a:r>
              <a:rPr lang="en-US" altLang="ko-KR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400" b="1" i="1" dirty="0" smtClean="0">
                <a:solidFill>
                  <a:srgbClr val="595959"/>
                </a:solidFill>
              </a:rPr>
              <a:t>담다</a:t>
            </a:r>
            <a:r>
              <a:rPr lang="en-US" altLang="ko-KR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24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Damda</a:t>
            </a:r>
            <a:endParaRPr lang="en-US" altLang="ko-KR" sz="24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5339" y="1281581"/>
            <a:ext cx="2720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계획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3224" y="2293549"/>
            <a:ext cx="75683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미션 수행 후 모은 포인트로 실물 상품 교환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포인트를 사용하여 실물 앨범 제작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기프티콘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미션 종류 다양화 </a:t>
            </a:r>
            <a:r>
              <a:rPr lang="en-US" altLang="ko-KR" sz="20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모션 </a:t>
            </a:r>
            <a:r>
              <a:rPr lang="en-US" altLang="ko-KR" sz="20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추가</a:t>
            </a:r>
            <a:r>
              <a:rPr lang="en-US" altLang="ko-KR" sz="20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메시지 등 </a:t>
            </a:r>
            <a:r>
              <a:rPr lang="en-US" altLang="ko-KR" sz="20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미션 기록 페이지</a:t>
            </a:r>
            <a:r>
              <a:rPr lang="en-US" altLang="ko-KR" sz="20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dirty="0" smtClean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가족 일정 달력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1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1609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0"/>
            <a:ext cx="5400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가족을 위한 앨범</a:t>
            </a:r>
            <a:r>
              <a:rPr lang="en-US" altLang="ko-KR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400" b="1" i="1" dirty="0" smtClean="0">
                <a:solidFill>
                  <a:srgbClr val="595959"/>
                </a:solidFill>
              </a:rPr>
              <a:t>담다</a:t>
            </a:r>
            <a:r>
              <a:rPr lang="en-US" altLang="ko-KR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24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Damda</a:t>
            </a:r>
            <a:endParaRPr lang="en-US" altLang="ko-KR" sz="24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5339" y="1281581"/>
            <a:ext cx="396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아키텍처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48" y="1989467"/>
            <a:ext cx="9347962" cy="474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1609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0"/>
            <a:ext cx="5400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가족을 위한 앨범</a:t>
            </a:r>
            <a:r>
              <a:rPr lang="en-US" altLang="ko-KR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400" b="1" i="1" dirty="0" smtClean="0">
                <a:solidFill>
                  <a:srgbClr val="595959"/>
                </a:solidFill>
              </a:rPr>
              <a:t>담다</a:t>
            </a:r>
            <a:r>
              <a:rPr lang="en-US" altLang="ko-KR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24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Damda</a:t>
            </a:r>
            <a:endParaRPr lang="en-US" altLang="ko-KR" sz="24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5339" y="1281581"/>
            <a:ext cx="396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소개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52" y="2180597"/>
            <a:ext cx="1365644" cy="18000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2" r="9132"/>
          <a:stretch/>
        </p:blipFill>
        <p:spPr>
          <a:xfrm>
            <a:off x="2294396" y="2180597"/>
            <a:ext cx="1366444" cy="18000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640" y="2180597"/>
            <a:ext cx="1351352" cy="18000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422" y="2180597"/>
            <a:ext cx="1347146" cy="18000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140" y="2180597"/>
            <a:ext cx="1351352" cy="1800000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12" name="모서리가 둥근 직사각형 11"/>
          <p:cNvSpPr/>
          <p:nvPr/>
        </p:nvSpPr>
        <p:spPr>
          <a:xfrm>
            <a:off x="4297680" y="1989467"/>
            <a:ext cx="3350073" cy="4213213"/>
          </a:xfrm>
          <a:prstGeom prst="round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80325" y="1989467"/>
            <a:ext cx="3350073" cy="42132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30252" y="4010406"/>
            <a:ext cx="130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송지영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60377" y="4009263"/>
            <a:ext cx="130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박태수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21056" y="3987061"/>
            <a:ext cx="130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장은비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02877" y="3980597"/>
            <a:ext cx="130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조규홍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65339" y="3987061"/>
            <a:ext cx="2107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/>
              <a:t>팀장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조선행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30252" y="4511040"/>
            <a:ext cx="2857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회원 가입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계정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Web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21056" y="4505603"/>
            <a:ext cx="2857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앨범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사진 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미션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퀴즈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가족 관계 설정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79071" y="4569307"/>
            <a:ext cx="1797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푸시 알림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사진 업로드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99028" y="1989467"/>
            <a:ext cx="2238891" cy="4213213"/>
          </a:xfrm>
          <a:prstGeom prst="roundRect">
            <a:avLst>
              <a:gd name="adj" fmla="val 234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65" y="1749721"/>
            <a:ext cx="908483" cy="90848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39" y="2040667"/>
            <a:ext cx="1488165" cy="125141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52" y="2024873"/>
            <a:ext cx="1428684" cy="120139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68" y="2151931"/>
            <a:ext cx="1175544" cy="98852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99" y="2127846"/>
            <a:ext cx="1145033" cy="96286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17285" y="3106377"/>
            <a:ext cx="859155" cy="8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2" y="89118"/>
            <a:ext cx="2763509" cy="752711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509" h="752711">
                <a:moveTo>
                  <a:pt x="513795" y="752711"/>
                </a:moveTo>
                <a:cubicBezTo>
                  <a:pt x="216252" y="502339"/>
                  <a:pt x="-81291" y="251967"/>
                  <a:pt x="20309" y="128596"/>
                </a:cubicBezTo>
                <a:cubicBezTo>
                  <a:pt x="121909" y="5225"/>
                  <a:pt x="799242" y="-18966"/>
                  <a:pt x="1123395" y="12482"/>
                </a:cubicBezTo>
                <a:cubicBezTo>
                  <a:pt x="1447548" y="43930"/>
                  <a:pt x="1691872" y="285834"/>
                  <a:pt x="1965224" y="317282"/>
                </a:cubicBezTo>
                <a:cubicBezTo>
                  <a:pt x="2238576" y="348730"/>
                  <a:pt x="2501042" y="274949"/>
                  <a:pt x="2763509" y="201168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rgbClr val="3A57D9"/>
                </a:gs>
                <a:gs pos="18000">
                  <a:srgbClr val="3F62DE"/>
                </a:gs>
              </a:gsLst>
              <a:lin ang="0" scaled="0"/>
              <a:tileRect/>
            </a:gradFill>
            <a:ln w="38100">
              <a:solidFill>
                <a:srgbClr val="3A57D9"/>
              </a:solidFill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rgbClr val="2448CE"/>
                </a:gs>
                <a:gs pos="29000">
                  <a:srgbClr val="3F62DE"/>
                </a:gs>
                <a:gs pos="73000">
                  <a:srgbClr val="3F62D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460173" y="2206350"/>
            <a:ext cx="73732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</a:rPr>
              <a:t>추억에 가족을</a:t>
            </a:r>
            <a:endParaRPr lang="en-US" altLang="ko-KR" sz="6600" dirty="0">
              <a:solidFill>
                <a:prstClr val="white"/>
              </a:solidFill>
            </a:endParaRPr>
          </a:p>
          <a:p>
            <a:pPr algn="ctr"/>
            <a:r>
              <a:rPr lang="ko-KR" altLang="en-US" sz="6000" b="1" dirty="0" smtClean="0">
                <a:solidFill>
                  <a:srgbClr val="FFC000">
                    <a:lumMod val="60000"/>
                    <a:lumOff val="40000"/>
                  </a:srgbClr>
                </a:solidFill>
              </a:rPr>
              <a:t>담다</a:t>
            </a:r>
            <a:r>
              <a:rPr lang="en-US" altLang="ko-KR" sz="6000" b="1" dirty="0" smtClean="0">
                <a:solidFill>
                  <a:srgbClr val="FFC000">
                    <a:lumMod val="60000"/>
                    <a:lumOff val="40000"/>
                  </a:srgbClr>
                </a:solidFill>
              </a:rPr>
              <a:t>.</a:t>
            </a:r>
            <a:endParaRPr lang="en-US" altLang="ko-KR" sz="6000" b="1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" name="대각선 줄무늬 1"/>
          <p:cNvSpPr/>
          <p:nvPr/>
        </p:nvSpPr>
        <p:spPr>
          <a:xfrm flipH="1">
            <a:off x="9633858" y="678580"/>
            <a:ext cx="2109888" cy="2109888"/>
          </a:xfrm>
          <a:prstGeom prst="diagStripe">
            <a:avLst>
              <a:gd name="adj" fmla="val 64805"/>
            </a:avLst>
          </a:prstGeom>
          <a:solidFill>
            <a:schemeClr val="bg1"/>
          </a:solidFill>
          <a:ln>
            <a:noFill/>
          </a:ln>
          <a:effectLst>
            <a:outerShdw blurRad="203200" dist="190500" dir="8100000" sx="96000" sy="9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3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2" y="89118"/>
            <a:ext cx="2763509" cy="752711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509" h="752711">
                <a:moveTo>
                  <a:pt x="513795" y="752711"/>
                </a:moveTo>
                <a:cubicBezTo>
                  <a:pt x="216252" y="502339"/>
                  <a:pt x="-81291" y="251967"/>
                  <a:pt x="20309" y="128596"/>
                </a:cubicBezTo>
                <a:cubicBezTo>
                  <a:pt x="121909" y="5225"/>
                  <a:pt x="799242" y="-18966"/>
                  <a:pt x="1123395" y="12482"/>
                </a:cubicBezTo>
                <a:cubicBezTo>
                  <a:pt x="1447548" y="43930"/>
                  <a:pt x="1691872" y="285834"/>
                  <a:pt x="1965224" y="317282"/>
                </a:cubicBezTo>
                <a:cubicBezTo>
                  <a:pt x="2238576" y="348730"/>
                  <a:pt x="2501042" y="274949"/>
                  <a:pt x="2763509" y="201168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rgbClr val="3A57D9"/>
                </a:gs>
                <a:gs pos="18000">
                  <a:srgbClr val="3F62DE"/>
                </a:gs>
              </a:gsLst>
              <a:lin ang="0" scaled="0"/>
              <a:tileRect/>
            </a:gradFill>
            <a:ln w="38100">
              <a:solidFill>
                <a:srgbClr val="3A57D9"/>
              </a:solidFill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rgbClr val="2448CE"/>
                </a:gs>
                <a:gs pos="29000">
                  <a:srgbClr val="3F62DE"/>
                </a:gs>
                <a:gs pos="73000">
                  <a:srgbClr val="3F62D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460173" y="2565039"/>
            <a:ext cx="737325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0" b="1" dirty="0" smtClean="0">
                <a:solidFill>
                  <a:srgbClr val="FFC000">
                    <a:lumMod val="60000"/>
                    <a:lumOff val="40000"/>
                  </a:srgbClr>
                </a:solidFill>
              </a:rPr>
              <a:t>감사합니다</a:t>
            </a:r>
            <a:endParaRPr lang="en-US" altLang="ko-KR" sz="6000" b="1" dirty="0" smtClean="0">
              <a:solidFill>
                <a:srgbClr val="FFC000">
                  <a:lumMod val="60000"/>
                  <a:lumOff val="40000"/>
                </a:srgbClr>
              </a:solidFill>
            </a:endParaRPr>
          </a:p>
          <a:p>
            <a:pPr algn="ctr"/>
            <a:endParaRPr lang="en-US" altLang="ko-KR" b="1" dirty="0">
              <a:solidFill>
                <a:srgbClr val="FFC000">
                  <a:lumMod val="60000"/>
                  <a:lumOff val="4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대전 </a:t>
            </a:r>
            <a:r>
              <a:rPr lang="en-US" altLang="ko-KR" sz="1600" dirty="0" smtClean="0">
                <a:solidFill>
                  <a:prstClr val="white"/>
                </a:solidFill>
              </a:rPr>
              <a:t>2</a:t>
            </a:r>
            <a:r>
              <a:rPr lang="ko-KR" altLang="en-US" sz="1600" dirty="0" smtClean="0">
                <a:solidFill>
                  <a:prstClr val="white"/>
                </a:solidFill>
              </a:rPr>
              <a:t>반 </a:t>
            </a:r>
            <a:r>
              <a:rPr lang="en-US" altLang="ko-KR" sz="1600" dirty="0" smtClean="0">
                <a:solidFill>
                  <a:prstClr val="white"/>
                </a:solidFill>
              </a:rPr>
              <a:t>B205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은비까비들</a:t>
            </a:r>
            <a:r>
              <a:rPr lang="ko-KR" altLang="en-US" sz="1600" dirty="0" smtClean="0">
                <a:solidFill>
                  <a:prstClr val="white"/>
                </a:solidFill>
              </a:rPr>
              <a:t> </a:t>
            </a:r>
            <a:r>
              <a:rPr lang="en-US" altLang="ko-KR" sz="1600" dirty="0" smtClean="0">
                <a:solidFill>
                  <a:prstClr val="white"/>
                </a:solidFill>
              </a:rPr>
              <a:t>-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조선행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조규홍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박태수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송지영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장은비</a:t>
            </a:r>
            <a:endParaRPr lang="ko-KR" altLang="en-US" sz="4800" dirty="0">
              <a:solidFill>
                <a:prstClr val="white"/>
              </a:solidFill>
            </a:endParaRPr>
          </a:p>
        </p:txBody>
      </p:sp>
      <p:sp>
        <p:nvSpPr>
          <p:cNvPr id="2" name="대각선 줄무늬 1"/>
          <p:cNvSpPr/>
          <p:nvPr/>
        </p:nvSpPr>
        <p:spPr>
          <a:xfrm flipH="1">
            <a:off x="9633858" y="678580"/>
            <a:ext cx="2109888" cy="2109888"/>
          </a:xfrm>
          <a:prstGeom prst="diagStripe">
            <a:avLst>
              <a:gd name="adj" fmla="val 64805"/>
            </a:avLst>
          </a:prstGeom>
          <a:solidFill>
            <a:schemeClr val="bg1"/>
          </a:solidFill>
          <a:ln>
            <a:noFill/>
          </a:ln>
          <a:effectLst>
            <a:outerShdw blurRad="203200" dist="190500" dir="8100000" sx="96000" sy="9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640</Words>
  <Application>Microsoft Office PowerPoint</Application>
  <PresentationFormat>와이드스크린</PresentationFormat>
  <Paragraphs>118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나눔바른고딕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multicampus</cp:lastModifiedBy>
  <cp:revision>54</cp:revision>
  <dcterms:created xsi:type="dcterms:W3CDTF">2019-10-07T04:38:09Z</dcterms:created>
  <dcterms:modified xsi:type="dcterms:W3CDTF">2020-06-09T02:45:32Z</dcterms:modified>
</cp:coreProperties>
</file>