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2" r:id="rId19"/>
    <p:sldId id="283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CF3"/>
    <a:srgbClr val="45BEF5"/>
    <a:srgbClr val="2499F8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84"/>
        <p:guide pos="3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46430" y="2055495"/>
          <a:ext cx="998855" cy="864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855"/>
              </a:tblGrid>
              <a:tr h="864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CPU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1645285" y="2901315"/>
            <a:ext cx="710565" cy="1148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25270" y="3407410"/>
            <a:ext cx="4114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①</a:t>
            </a:r>
            <a:endParaRPr lang="zh-CN" altLang="en-US" sz="2400" b="1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5354320" y="1716405"/>
          <a:ext cx="570166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55"/>
                <a:gridCol w="1900555"/>
                <a:gridCol w="1900555"/>
              </a:tblGrid>
              <a:tr h="736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引导记录PBR(负责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找到”启动管理器”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根目录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45BE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其他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742565" y="54146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主存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775075" y="2084705"/>
            <a:ext cx="1579245" cy="3797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11040" y="3339465"/>
            <a:ext cx="4114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②</a:t>
            </a:r>
            <a:endParaRPr lang="zh-CN" altLang="en-US" sz="2400" b="1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86885" y="1716405"/>
            <a:ext cx="4114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③</a:t>
            </a:r>
            <a:endParaRPr lang="zh-CN" altLang="en-US" sz="2400" b="1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42840" y="2753360"/>
            <a:ext cx="4114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④</a:t>
            </a:r>
            <a:endParaRPr lang="zh-CN" altLang="en-US" sz="2400" b="1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799840" y="2453005"/>
            <a:ext cx="4405630" cy="21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/>
          <p:nvPr>
            <p:custDataLst>
              <p:tags r:id="rId3"/>
            </p:custDataLst>
          </p:nvPr>
        </p:nvGraphicFramePr>
        <p:xfrm>
          <a:off x="5941060" y="3615690"/>
          <a:ext cx="5702300" cy="737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100"/>
                <a:gridCol w="876300"/>
                <a:gridCol w="876300"/>
                <a:gridCol w="876300"/>
                <a:gridCol w="876300"/>
              </a:tblGrid>
              <a:tr h="737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主引导记录(MBR)(包含：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磁盘引导程序和分区表)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45BE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C: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盘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D:</a:t>
                      </a: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盘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E:</a:t>
                      </a: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盘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F:</a:t>
                      </a: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盘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 flipH="1" flipV="1">
            <a:off x="3825240" y="2926715"/>
            <a:ext cx="2115820" cy="76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5095" y="37998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磁盘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361305" y="2439670"/>
            <a:ext cx="2723515" cy="114935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9034145" y="2451735"/>
            <a:ext cx="2023745" cy="117475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2355850" y="1480820"/>
          <a:ext cx="1413510" cy="3758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510"/>
              </a:tblGrid>
              <a:tr h="1948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RAW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8103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ROM(BIOS)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包含：ROM引导程序，即自举程序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/>
          <p:cNvGraphicFramePr/>
          <p:nvPr>
            <p:custDataLst>
              <p:tags r:id="rId1"/>
            </p:custDataLst>
          </p:nvPr>
        </p:nvGraphicFramePr>
        <p:xfrm>
          <a:off x="1594485" y="1370965"/>
          <a:ext cx="6145530" cy="766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510"/>
                <a:gridCol w="2048510"/>
                <a:gridCol w="2048510"/>
              </a:tblGrid>
              <a:tr h="387985"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31   .......    22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21   .......    12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dist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11   .......    0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378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一级页号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二级页号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页内偏移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量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标注 20"/>
          <p:cNvSpPr/>
          <p:nvPr/>
        </p:nvSpPr>
        <p:spPr>
          <a:xfrm>
            <a:off x="1594485" y="574675"/>
            <a:ext cx="2179320" cy="575945"/>
          </a:xfrm>
          <a:prstGeom prst="wedgeRoundRectCallout">
            <a:avLst>
              <a:gd name="adj1" fmla="val 26544"/>
              <a:gd name="adj2" fmla="val 67971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10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位一级页号刚好可表示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～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1023</a:t>
            </a:r>
            <a:endParaRPr lang="en-US" altLang="zh-CN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73668" y="384175"/>
            <a:ext cx="7479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两级页表的原理、地址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结构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7986395" y="1466215"/>
            <a:ext cx="2252345" cy="575945"/>
          </a:xfrm>
          <a:prstGeom prst="wedgeRoundRectCallout">
            <a:avLst>
              <a:gd name="adj1" fmla="val -57604"/>
              <a:gd name="adj2" fmla="val 55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两级页表结构的逻辑地址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结构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上箭头 10"/>
          <p:cNvSpPr/>
          <p:nvPr/>
        </p:nvSpPr>
        <p:spPr>
          <a:xfrm rot="10800000">
            <a:off x="1567815" y="2202498"/>
            <a:ext cx="305435" cy="80391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 rot="10800000">
            <a:off x="4525645" y="2202815"/>
            <a:ext cx="305435" cy="522605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916305" y="3168015"/>
          <a:ext cx="1687830" cy="149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</a:tblGrid>
              <a:tr h="382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3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45BE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......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45BEF5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......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1023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45BE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......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45BEF5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14830" y="2725420"/>
            <a:ext cx="10998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内存块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号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3981450" y="2790825"/>
          <a:ext cx="168783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4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......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1023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......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3981450" y="4324350"/>
          <a:ext cx="16878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762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......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1023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......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5"/>
            </p:custDataLst>
          </p:nvPr>
        </p:nvGraphicFramePr>
        <p:xfrm>
          <a:off x="3981450" y="5553075"/>
          <a:ext cx="16878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......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......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1023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......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连接符 23"/>
          <p:cNvCxnSpPr/>
          <p:nvPr/>
        </p:nvCxnSpPr>
        <p:spPr>
          <a:xfrm>
            <a:off x="5034915" y="5238750"/>
            <a:ext cx="0" cy="274320"/>
          </a:xfrm>
          <a:prstGeom prst="line">
            <a:avLst/>
          </a:prstGeom>
          <a:ln w="28575">
            <a:solidFill>
              <a:srgbClr val="1163E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2597785" y="3068320"/>
            <a:ext cx="843280" cy="36639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标注 12"/>
          <p:cNvSpPr/>
          <p:nvPr/>
        </p:nvSpPr>
        <p:spPr>
          <a:xfrm>
            <a:off x="2988310" y="2664460"/>
            <a:ext cx="859155" cy="398145"/>
          </a:xfrm>
          <a:prstGeom prst="wedgeRoundRectCallout">
            <a:avLst>
              <a:gd name="adj1" fmla="val 62121"/>
              <a:gd name="adj2" fmla="val 21929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0#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页表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 flipV="1">
            <a:off x="2604135" y="3691255"/>
            <a:ext cx="814070" cy="56197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2988310" y="4253230"/>
            <a:ext cx="859155" cy="398145"/>
          </a:xfrm>
          <a:prstGeom prst="wedgeRoundRectCallout">
            <a:avLst>
              <a:gd name="adj1" fmla="val 62121"/>
              <a:gd name="adj2" fmla="val 21929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1#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页表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2604770" y="5598160"/>
            <a:ext cx="1242695" cy="398145"/>
          </a:xfrm>
          <a:prstGeom prst="wedgeRoundRectCallout">
            <a:avLst>
              <a:gd name="adj1" fmla="val 62121"/>
              <a:gd name="adj2" fmla="val 21929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1023#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页表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7" name="直接连接符 16"/>
          <p:cNvCxnSpPr>
            <a:stCxn id="16" idx="0"/>
          </p:cNvCxnSpPr>
          <p:nvPr/>
        </p:nvCxnSpPr>
        <p:spPr>
          <a:xfrm flipH="1" flipV="1">
            <a:off x="2604135" y="4657090"/>
            <a:ext cx="622300" cy="94107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/>
          <p:nvPr>
            <p:custDataLst>
              <p:tags r:id="rId6"/>
            </p:custDataLst>
          </p:nvPr>
        </p:nvGraphicFramePr>
        <p:xfrm>
          <a:off x="7477760" y="2790825"/>
          <a:ext cx="1242695" cy="258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695"/>
              </a:tblGrid>
              <a:tr h="36957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8466455" y="2330450"/>
            <a:ext cx="1687195" cy="319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内存块号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页框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号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0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3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4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...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762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...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48880" y="5513070"/>
            <a:ext cx="10998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内存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 flipV="1">
            <a:off x="5669280" y="3006725"/>
            <a:ext cx="1781810" cy="69723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5695950" y="3302635"/>
            <a:ext cx="1746250" cy="110045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5621020" y="4501515"/>
            <a:ext cx="1845945" cy="35115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标注 25"/>
          <p:cNvSpPr/>
          <p:nvPr/>
        </p:nvSpPr>
        <p:spPr>
          <a:xfrm>
            <a:off x="859155" y="5081270"/>
            <a:ext cx="1242695" cy="915035"/>
          </a:xfrm>
          <a:prstGeom prst="wedgeRoundRectCallout">
            <a:avLst>
              <a:gd name="adj1" fmla="val -6259"/>
              <a:gd name="adj2" fmla="val -75052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页目录表</a:t>
            </a:r>
            <a:endParaRPr lang="zh-CN" altLang="en-US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顶级</a:t>
            </a:r>
            <a:r>
              <a:rPr lang="zh-CN" altLang="en-US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页表</a:t>
            </a:r>
            <a:endParaRPr lang="zh-CN" altLang="en-US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外层</a:t>
            </a:r>
            <a:r>
              <a:rPr lang="zh-CN" altLang="en-US" sz="1400">
                <a:solidFill>
                  <a:schemeClr val="tx1"/>
                </a:solidFill>
                <a:latin typeface="微软雅黑" charset="0"/>
                <a:ea typeface="微软雅黑" charset="0"/>
              </a:rPr>
              <a:t>页表</a:t>
            </a:r>
            <a:endParaRPr lang="zh-CN" altLang="en-US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5952490" y="2419350"/>
            <a:ext cx="1242695" cy="404495"/>
          </a:xfrm>
          <a:prstGeom prst="wedgeRoundRectCallout">
            <a:avLst>
              <a:gd name="adj1" fmla="val -65278"/>
              <a:gd name="adj2" fmla="val 39795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二级</a:t>
            </a:r>
            <a:r>
              <a:rPr lang="zh-CN" altLang="en-US" sz="16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页表</a:t>
            </a:r>
            <a:endParaRPr lang="zh-CN" altLang="en-US" sz="1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46295" y="2473960"/>
            <a:ext cx="10998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内存块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号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3460115" y="3108960"/>
            <a:ext cx="0" cy="10960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946785" y="1621155"/>
            <a:ext cx="3345180" cy="453390"/>
            <a:chOff x="2319" y="2627"/>
            <a:chExt cx="5268" cy="714"/>
          </a:xfrm>
        </p:grpSpPr>
        <p:sp>
          <p:nvSpPr>
            <p:cNvPr id="16" name="矩形 15"/>
            <p:cNvSpPr/>
            <p:nvPr/>
          </p:nvSpPr>
          <p:spPr>
            <a:xfrm>
              <a:off x="2319" y="2627"/>
              <a:ext cx="2625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latin typeface="微软雅黑" charset="0"/>
                  <a:ea typeface="微软雅黑" charset="0"/>
                  <a:cs typeface="微软雅黑" charset="0"/>
                </a:rPr>
                <a:t>M</a:t>
              </a:r>
              <a:endParaRPr lang="en-US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963" y="2627"/>
              <a:ext cx="2625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N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786255" y="1244600"/>
            <a:ext cx="1666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段表寄存器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292600" y="1841500"/>
            <a:ext cx="2296795" cy="635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5400000" flipH="1">
            <a:off x="1500505" y="2353310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1536700" y="2642235"/>
            <a:ext cx="486410" cy="46672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2000">
                <a:solidFill>
                  <a:schemeClr val="bg1"/>
                </a:solidFill>
              </a:rPr>
              <a:t>+</a:t>
            </a:r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1779905" y="2997835"/>
            <a:ext cx="0" cy="169799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779905" y="4695825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>
            <p:custDataLst>
              <p:tags r:id="rId1"/>
            </p:custDataLst>
          </p:nvPr>
        </p:nvGraphicFramePr>
        <p:xfrm>
          <a:off x="3134360" y="4560570"/>
          <a:ext cx="1487805" cy="146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805"/>
              </a:tblGrid>
              <a:tr h="365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内存块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号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365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600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500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400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467610" y="4451985"/>
            <a:ext cx="6775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页号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0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0715" y="5126355"/>
            <a:ext cx="1588770" cy="1011555"/>
          </a:xfrm>
          <a:prstGeom prst="wedgeRoundRectCallout">
            <a:avLst>
              <a:gd name="adj1" fmla="val 14307"/>
              <a:gd name="adj2" fmla="val -72826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若快表中没有目标页表项，则需要查询内存中的页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表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38070" y="6021070"/>
            <a:ext cx="2712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页表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慢表（存放在内存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中）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589078" y="1607820"/>
            <a:ext cx="486410" cy="46672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2000">
                <a:solidFill>
                  <a:schemeClr val="bg1"/>
                </a:solidFill>
              </a:rPr>
              <a:t>≤</a:t>
            </a:r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rot="16200000" flipH="1">
            <a:off x="6553200" y="1313180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67070" y="681990"/>
            <a:ext cx="2131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越界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异常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321810" y="2875915"/>
            <a:ext cx="603885" cy="63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831965" y="2089785"/>
            <a:ext cx="0" cy="79248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7304405" y="1621155"/>
            <a:ext cx="3345180" cy="453390"/>
            <a:chOff x="2319" y="2627"/>
            <a:chExt cx="5268" cy="714"/>
          </a:xfrm>
        </p:grpSpPr>
        <p:sp>
          <p:nvSpPr>
            <p:cNvPr id="27" name="矩形 26"/>
            <p:cNvSpPr/>
            <p:nvPr/>
          </p:nvSpPr>
          <p:spPr>
            <a:xfrm>
              <a:off x="2319" y="2627"/>
              <a:ext cx="2625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latin typeface="微软雅黑" charset="0"/>
                  <a:ea typeface="微软雅黑" charset="0"/>
                  <a:cs typeface="微软雅黑" charset="0"/>
                </a:rPr>
                <a:t>0</a:t>
              </a:r>
              <a:endParaRPr lang="en-US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63" y="2627"/>
              <a:ext cx="2625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8</a:t>
              </a:r>
              <a:endParaRPr lang="en-US" sz="16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4631055" y="5185410"/>
            <a:ext cx="135890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975985" y="3987165"/>
            <a:ext cx="0" cy="12039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963920" y="3996690"/>
            <a:ext cx="363600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343775" y="1216660"/>
            <a:ext cx="1588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页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号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85340" y="2422525"/>
            <a:ext cx="8343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否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2626995" y="2574290"/>
            <a:ext cx="1665605" cy="603885"/>
          </a:xfrm>
          <a:prstGeom prst="diamond">
            <a:avLst/>
          </a:prstGeom>
          <a:solidFill>
            <a:srgbClr val="157CF3"/>
          </a:solidFill>
          <a:ln w="28575">
            <a:solidFill>
              <a:srgbClr val="157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是否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命中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38070" y="3178175"/>
            <a:ext cx="8343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是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1915795" y="3641725"/>
            <a:ext cx="1256665" cy="848995"/>
          </a:xfrm>
          <a:prstGeom prst="wedgeRoundRectCallout">
            <a:avLst>
              <a:gd name="adj1" fmla="val 54092"/>
              <a:gd name="adj2" fmla="val -66978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若快表命中就不需要再访问内存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了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31" name="表格 30"/>
          <p:cNvGraphicFramePr/>
          <p:nvPr>
            <p:custDataLst>
              <p:tags r:id="rId2"/>
            </p:custDataLst>
          </p:nvPr>
        </p:nvGraphicFramePr>
        <p:xfrm>
          <a:off x="4599305" y="2348865"/>
          <a:ext cx="1682115" cy="116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996315"/>
              </a:tblGrid>
              <a:tr h="496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页号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内存块号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600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4812030" y="3510280"/>
            <a:ext cx="1256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快表（</a:t>
            </a:r>
            <a:r>
              <a:rPr lang="en-US" altLang="zh-CN" sz="16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TLB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2017395" y="2872105"/>
            <a:ext cx="609600" cy="444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321425" y="2872105"/>
            <a:ext cx="1820545" cy="127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3447415" y="4222750"/>
            <a:ext cx="251777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979535" y="1216660"/>
            <a:ext cx="1588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页内偏移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量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8141970" y="2029460"/>
            <a:ext cx="0" cy="84645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9813925" y="2074545"/>
            <a:ext cx="0" cy="16560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9582150" y="3727450"/>
            <a:ext cx="486410" cy="46672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2000">
                <a:solidFill>
                  <a:schemeClr val="bg1"/>
                </a:solidFill>
              </a:rPr>
              <a:t>+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56" name="圆角矩形标注 55"/>
          <p:cNvSpPr/>
          <p:nvPr/>
        </p:nvSpPr>
        <p:spPr>
          <a:xfrm>
            <a:off x="6527800" y="3044190"/>
            <a:ext cx="1256665" cy="848995"/>
          </a:xfrm>
          <a:prstGeom prst="wedgeRoundRectCallout">
            <a:avLst>
              <a:gd name="adj1" fmla="val -61066"/>
              <a:gd name="adj2" fmla="val -55160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最近使用过的页表项会放入快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表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V="1">
            <a:off x="9813925" y="4150995"/>
            <a:ext cx="0" cy="41084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8992235" y="4560570"/>
            <a:ext cx="1666875" cy="453390"/>
          </a:xfrm>
          <a:prstGeom prst="rect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latin typeface="微软雅黑" charset="0"/>
                <a:ea typeface="微软雅黑" charset="0"/>
                <a:cs typeface="微软雅黑" charset="0"/>
              </a:rPr>
              <a:t>X</a:t>
            </a:r>
            <a:endParaRPr 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8390255" y="4787265"/>
            <a:ext cx="60198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390255" y="4773930"/>
            <a:ext cx="0" cy="84645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8390255" y="5633720"/>
            <a:ext cx="720000" cy="190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/>
          <p:cNvGraphicFramePr/>
          <p:nvPr>
            <p:custDataLst>
              <p:tags r:id="rId3"/>
            </p:custDataLst>
          </p:nvPr>
        </p:nvGraphicFramePr>
        <p:xfrm>
          <a:off x="9140825" y="5126355"/>
          <a:ext cx="1369695" cy="102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69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目标</a:t>
                      </a: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页面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45BEF5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sp>
        <p:nvSpPr>
          <p:cNvPr id="66" name="文本框 65"/>
          <p:cNvSpPr txBox="1"/>
          <p:nvPr/>
        </p:nvSpPr>
        <p:spPr>
          <a:xfrm>
            <a:off x="9019540" y="6214110"/>
            <a:ext cx="1588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内存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781030" y="4492625"/>
            <a:ext cx="959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物理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地址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0781030" y="1572895"/>
            <a:ext cx="959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逻辑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地址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9" name="圆角矩形标注 68"/>
          <p:cNvSpPr/>
          <p:nvPr/>
        </p:nvSpPr>
        <p:spPr>
          <a:xfrm>
            <a:off x="5767070" y="4934585"/>
            <a:ext cx="1256030" cy="1011555"/>
          </a:xfrm>
          <a:prstGeom prst="wedgeRoundRectCallout">
            <a:avLst>
              <a:gd name="adj1" fmla="val -88574"/>
              <a:gd name="adj2" fmla="val -156842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快表中存放的是页表的一部分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副本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105" y="151828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页表</a:t>
            </a:r>
            <a:br>
              <a:rPr lang="zh-CN" altLang="en-US"/>
            </a:br>
            <a:r>
              <a:rPr lang="zh-CN" altLang="en-US"/>
              <a:t>寄存器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46785" y="1790065"/>
            <a:ext cx="3345180" cy="453390"/>
            <a:chOff x="2319" y="2627"/>
            <a:chExt cx="5268" cy="714"/>
          </a:xfrm>
        </p:grpSpPr>
        <p:sp>
          <p:nvSpPr>
            <p:cNvPr id="16" name="矩形 15"/>
            <p:cNvSpPr/>
            <p:nvPr/>
          </p:nvSpPr>
          <p:spPr>
            <a:xfrm>
              <a:off x="2319" y="2627"/>
              <a:ext cx="2625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页表始址</a:t>
              </a:r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F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963" y="2627"/>
              <a:ext cx="2625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页表长度</a:t>
              </a:r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M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786255" y="1413510"/>
            <a:ext cx="1666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段表寄存器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292600" y="2016760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5400000" flipH="1">
            <a:off x="1500505" y="2522220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1536700" y="2811145"/>
            <a:ext cx="486410" cy="46672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2000">
                <a:solidFill>
                  <a:schemeClr val="bg1"/>
                </a:solidFill>
              </a:rPr>
              <a:t>+</a:t>
            </a:r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1779905" y="3166745"/>
            <a:ext cx="0" cy="169799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779905" y="4864735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>
            <p:custDataLst>
              <p:tags r:id="rId1"/>
            </p:custDataLst>
          </p:nvPr>
        </p:nvGraphicFramePr>
        <p:xfrm>
          <a:off x="3113405" y="3688715"/>
          <a:ext cx="1751330" cy="138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665"/>
                <a:gridCol w="87566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页表</a:t>
                      </a: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长度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页表存放块</a:t>
                      </a: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号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288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sz="12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2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89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</a:t>
                      </a:r>
                      <a:endParaRPr lang="en-US" altLang="zh-CN" sz="12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altLang="zh-CN" sz="12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88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2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446655" y="3580130"/>
            <a:ext cx="6775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段号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0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0715" y="5295265"/>
            <a:ext cx="2391410" cy="890270"/>
          </a:xfrm>
          <a:prstGeom prst="wedgeRoundRectCallout">
            <a:avLst>
              <a:gd name="adj1" fmla="val 14307"/>
              <a:gd name="adj2" fmla="val -72826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③查询段表，找到对应的段表项，段表项的存放地址为F+S*段表项长度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9140" y="5148580"/>
            <a:ext cx="677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段表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852988" y="1776730"/>
            <a:ext cx="486410" cy="46672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2000">
                <a:solidFill>
                  <a:schemeClr val="bg1"/>
                </a:solidFill>
              </a:rPr>
              <a:t>≤</a:t>
            </a:r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rot="16200000" flipH="1">
            <a:off x="4817110" y="1482090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23055" y="850900"/>
            <a:ext cx="1844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越界中断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023110" y="3044825"/>
            <a:ext cx="455231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096510" y="2252345"/>
            <a:ext cx="0" cy="79248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6151880" y="1790065"/>
            <a:ext cx="3337560" cy="453390"/>
            <a:chOff x="2332" y="2627"/>
            <a:chExt cx="5256" cy="714"/>
          </a:xfrm>
        </p:grpSpPr>
        <p:sp>
          <p:nvSpPr>
            <p:cNvPr id="27" name="矩形 26"/>
            <p:cNvSpPr/>
            <p:nvPr/>
          </p:nvSpPr>
          <p:spPr>
            <a:xfrm>
              <a:off x="3612" y="2627"/>
              <a:ext cx="1332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页号</a:t>
              </a:r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P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63" y="2627"/>
              <a:ext cx="2625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页内偏移量</a:t>
              </a:r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W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332" y="2627"/>
              <a:ext cx="1332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段号</a:t>
              </a:r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S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6570980" y="2195830"/>
            <a:ext cx="0" cy="8489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066915" y="1385570"/>
            <a:ext cx="1588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逻辑地址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A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4" name="圆角矩形标注 43"/>
          <p:cNvSpPr/>
          <p:nvPr/>
        </p:nvSpPr>
        <p:spPr>
          <a:xfrm>
            <a:off x="7309485" y="645160"/>
            <a:ext cx="2391410" cy="558165"/>
          </a:xfrm>
          <a:prstGeom prst="wedgeRoundRectCallout">
            <a:avLst>
              <a:gd name="adj1" fmla="val -30709"/>
              <a:gd name="adj2" fmla="val 68577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①根据逻辑地址得到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段号、页号、页内偏移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量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1467485" y="418465"/>
            <a:ext cx="2279015" cy="745490"/>
          </a:xfrm>
          <a:prstGeom prst="wedgeRoundRectCallout">
            <a:avLst>
              <a:gd name="adj1" fmla="val 88896"/>
              <a:gd name="adj2" fmla="val 34285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②段号是否越界。若S≥M,则产生越界中断，否则继续执行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420610" y="2195830"/>
            <a:ext cx="0" cy="135890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标注 18"/>
          <p:cNvSpPr/>
          <p:nvPr/>
        </p:nvSpPr>
        <p:spPr>
          <a:xfrm>
            <a:off x="4014470" y="5295265"/>
            <a:ext cx="2391410" cy="890270"/>
          </a:xfrm>
          <a:prstGeom prst="wedgeRoundRectCallout">
            <a:avLst>
              <a:gd name="adj1" fmla="val -32023"/>
              <a:gd name="adj2" fmla="val -79743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④检查页号是否越界，若页号≥页表长度，则发生越界中断，否则继续执行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4900930" y="4328160"/>
            <a:ext cx="58801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481320" y="4104005"/>
            <a:ext cx="486410" cy="46672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2000">
                <a:solidFill>
                  <a:schemeClr val="bg1"/>
                </a:solidFill>
              </a:rPr>
              <a:t>+</a:t>
            </a:r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5935345" y="4328160"/>
            <a:ext cx="58801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 flipH="1">
            <a:off x="5445125" y="3824605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715000" y="3545840"/>
            <a:ext cx="172275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/>
          <p:nvPr>
            <p:custDataLst>
              <p:tags r:id="rId2"/>
            </p:custDataLst>
          </p:nvPr>
        </p:nvGraphicFramePr>
        <p:xfrm>
          <a:off x="6966585" y="3688715"/>
          <a:ext cx="875665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665"/>
              </a:tblGrid>
              <a:tr h="506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内存块</a:t>
                      </a: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号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m</a:t>
                      </a:r>
                      <a:endParaRPr lang="en-US" altLang="zh-CN" sz="12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n</a:t>
                      </a:r>
                      <a:endParaRPr lang="en-US" altLang="zh-CN" sz="12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6362065" y="3580130"/>
            <a:ext cx="677545" cy="1345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页号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0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9" name="圆角矩形标注 48"/>
          <p:cNvSpPr/>
          <p:nvPr/>
        </p:nvSpPr>
        <p:spPr>
          <a:xfrm>
            <a:off x="7319010" y="5081270"/>
            <a:ext cx="2170430" cy="890270"/>
          </a:xfrm>
          <a:prstGeom prst="wedgeRoundRectCallout">
            <a:avLst>
              <a:gd name="adj1" fmla="val -32023"/>
              <a:gd name="adj2" fmla="val -79743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⑤根据页表存放块号、页号查询页表，找到对应页表项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523355" y="4959985"/>
            <a:ext cx="677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页表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8077835" y="3278505"/>
            <a:ext cx="35242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8445500" y="3052445"/>
            <a:ext cx="2570480" cy="453390"/>
            <a:chOff x="2319" y="2627"/>
            <a:chExt cx="4048" cy="714"/>
          </a:xfrm>
        </p:grpSpPr>
        <p:sp>
          <p:nvSpPr>
            <p:cNvPr id="57" name="矩形 56"/>
            <p:cNvSpPr/>
            <p:nvPr/>
          </p:nvSpPr>
          <p:spPr>
            <a:xfrm>
              <a:off x="2319" y="2627"/>
              <a:ext cx="2025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内存块</a:t>
              </a:r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号</a:t>
              </a:r>
              <a:endParaRPr lang="zh-CN" altLang="en-US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342" y="2627"/>
              <a:ext cx="2025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页内偏移</a:t>
              </a:r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量</a:t>
              </a:r>
              <a:endPara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8913495" y="3580130"/>
            <a:ext cx="1666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物理地址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E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rot="5400000" flipH="1">
            <a:off x="9467533" y="4170045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077835" y="3277870"/>
            <a:ext cx="0" cy="108902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842250" y="4364355"/>
            <a:ext cx="25200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8913495" y="4466590"/>
            <a:ext cx="1666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访存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5" name="圆角矩形标注 64"/>
          <p:cNvSpPr/>
          <p:nvPr/>
        </p:nvSpPr>
        <p:spPr>
          <a:xfrm>
            <a:off x="2625725" y="2940050"/>
            <a:ext cx="876300" cy="605790"/>
          </a:xfrm>
          <a:prstGeom prst="wedgeRoundRectCallout">
            <a:avLst>
              <a:gd name="adj1" fmla="val 31159"/>
              <a:gd name="adj2" fmla="val 59329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第一次访存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6" name="圆角矩形标注 65"/>
          <p:cNvSpPr/>
          <p:nvPr/>
        </p:nvSpPr>
        <p:spPr>
          <a:xfrm>
            <a:off x="6263005" y="2976245"/>
            <a:ext cx="876300" cy="605790"/>
          </a:xfrm>
          <a:prstGeom prst="wedgeRoundRectCallout">
            <a:avLst>
              <a:gd name="adj1" fmla="val 31159"/>
              <a:gd name="adj2" fmla="val 59329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第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二次访存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7" name="圆角矩形标注 66"/>
          <p:cNvSpPr/>
          <p:nvPr/>
        </p:nvSpPr>
        <p:spPr>
          <a:xfrm>
            <a:off x="9624695" y="4864735"/>
            <a:ext cx="876300" cy="605790"/>
          </a:xfrm>
          <a:prstGeom prst="wedgeRoundRectCallout">
            <a:avLst>
              <a:gd name="adj1" fmla="val -32028"/>
              <a:gd name="adj2" fmla="val -72746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第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三次访存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8" name="圆角矩形标注 67"/>
          <p:cNvSpPr/>
          <p:nvPr/>
        </p:nvSpPr>
        <p:spPr>
          <a:xfrm>
            <a:off x="10672445" y="3936365"/>
            <a:ext cx="846455" cy="890270"/>
          </a:xfrm>
          <a:prstGeom prst="wedgeRoundRectCallout">
            <a:avLst>
              <a:gd name="adj1" fmla="val -100412"/>
              <a:gd name="adj2" fmla="val 21255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⑦访问目标内存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单元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861425" y="2195830"/>
            <a:ext cx="0" cy="4229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861425" y="2618740"/>
            <a:ext cx="124777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10109200" y="2618740"/>
            <a:ext cx="0" cy="4320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10021570" y="628015"/>
            <a:ext cx="1844675" cy="138874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也可引入快表机构，用段号和页号作为查询快表的关键字。若快表命中则仅需一次访存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9" name="圆角矩形标注 68"/>
          <p:cNvSpPr/>
          <p:nvPr/>
        </p:nvSpPr>
        <p:spPr>
          <a:xfrm>
            <a:off x="7324090" y="2320925"/>
            <a:ext cx="1589405" cy="723900"/>
          </a:xfrm>
          <a:prstGeom prst="wedgeRoundRectCallout">
            <a:avLst>
              <a:gd name="adj1" fmla="val 66899"/>
              <a:gd name="adj2" fmla="val 38245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⑥根据内存块号、页内偏移量得到最终的物理地址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3460115" y="3108960"/>
            <a:ext cx="0" cy="109601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946785" y="1621155"/>
            <a:ext cx="3345180" cy="453390"/>
            <a:chOff x="2319" y="2627"/>
            <a:chExt cx="5268" cy="714"/>
          </a:xfrm>
        </p:grpSpPr>
        <p:sp>
          <p:nvSpPr>
            <p:cNvPr id="16" name="矩形 15"/>
            <p:cNvSpPr/>
            <p:nvPr/>
          </p:nvSpPr>
          <p:spPr>
            <a:xfrm>
              <a:off x="2319" y="2627"/>
              <a:ext cx="2625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latin typeface="微软雅黑" charset="0"/>
                  <a:ea typeface="微软雅黑" charset="0"/>
                  <a:cs typeface="微软雅黑" charset="0"/>
                </a:rPr>
                <a:t>M</a:t>
              </a:r>
              <a:endParaRPr lang="en-US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63" y="2627"/>
              <a:ext cx="2625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N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968375" y="1244600"/>
            <a:ext cx="1666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页表始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址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3" name="直接连接符 22"/>
          <p:cNvCxnSpPr>
            <a:stCxn id="14" idx="2"/>
          </p:cNvCxnSpPr>
          <p:nvPr/>
        </p:nvCxnSpPr>
        <p:spPr>
          <a:xfrm flipH="1">
            <a:off x="4292600" y="1841500"/>
            <a:ext cx="2740025" cy="635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5400000" flipH="1">
            <a:off x="1500505" y="2353310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1536700" y="2642235"/>
            <a:ext cx="486410" cy="46672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2000">
                <a:solidFill>
                  <a:schemeClr val="bg1"/>
                </a:solidFill>
              </a:rPr>
              <a:t>+</a:t>
            </a:r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1779905" y="2997835"/>
            <a:ext cx="0" cy="191452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1779905" y="4912360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467610" y="4451985"/>
            <a:ext cx="6775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页号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0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992505" y="5126355"/>
            <a:ext cx="1932940" cy="1424940"/>
          </a:xfrm>
          <a:prstGeom prst="wedgeRoundRectCallout">
            <a:avLst>
              <a:gd name="adj1" fmla="val 57950"/>
              <a:gd name="adj2" fmla="val -59581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找到对应页表项后，若对应页面未调入内存，则产生缺页中断，之后由操作系统的缺页中断处理程序进行处理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64230" y="6021070"/>
            <a:ext cx="1685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请求页表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032308" y="1607820"/>
            <a:ext cx="486410" cy="46672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2000">
                <a:solidFill>
                  <a:schemeClr val="bg1"/>
                </a:solidFill>
              </a:rPr>
              <a:t>≤</a:t>
            </a:r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rot="16200000" flipH="1">
            <a:off x="6996430" y="1313180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204585" y="697230"/>
            <a:ext cx="2131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越界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异常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321810" y="2875915"/>
            <a:ext cx="603885" cy="63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75195" y="2089785"/>
            <a:ext cx="0" cy="79248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7747635" y="1621155"/>
            <a:ext cx="3345180" cy="453390"/>
            <a:chOff x="2319" y="2627"/>
            <a:chExt cx="5268" cy="714"/>
          </a:xfrm>
        </p:grpSpPr>
        <p:sp>
          <p:nvSpPr>
            <p:cNvPr id="27" name="矩形 26"/>
            <p:cNvSpPr/>
            <p:nvPr/>
          </p:nvSpPr>
          <p:spPr>
            <a:xfrm>
              <a:off x="2319" y="2627"/>
              <a:ext cx="2625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latin typeface="微软雅黑" charset="0"/>
                  <a:ea typeface="微软雅黑" charset="0"/>
                  <a:cs typeface="微软雅黑" charset="0"/>
                </a:rPr>
                <a:t>0</a:t>
              </a:r>
              <a:endParaRPr lang="en-US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63" y="2627"/>
              <a:ext cx="2625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8</a:t>
              </a:r>
              <a:endParaRPr lang="en-US" sz="16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787005" y="1216660"/>
            <a:ext cx="1588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页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号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85340" y="2422525"/>
            <a:ext cx="8343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否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2626995" y="2574290"/>
            <a:ext cx="1665605" cy="603885"/>
          </a:xfrm>
          <a:prstGeom prst="diamond">
            <a:avLst/>
          </a:prstGeom>
          <a:solidFill>
            <a:srgbClr val="157CF3"/>
          </a:solidFill>
          <a:ln w="28575">
            <a:solidFill>
              <a:srgbClr val="157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是否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命中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29205" y="3393440"/>
            <a:ext cx="8343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是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31" name="表格 30"/>
          <p:cNvGraphicFramePr/>
          <p:nvPr>
            <p:custDataLst>
              <p:tags r:id="rId1"/>
            </p:custDataLst>
          </p:nvPr>
        </p:nvGraphicFramePr>
        <p:xfrm>
          <a:off x="5050155" y="2342515"/>
          <a:ext cx="1682115" cy="165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23"/>
                <a:gridCol w="336423"/>
                <a:gridCol w="336423"/>
                <a:gridCol w="336423"/>
                <a:gridCol w="336423"/>
              </a:tblGrid>
              <a:tr h="38925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b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9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y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c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6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z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4812030" y="3510280"/>
            <a:ext cx="1256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快表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2017395" y="2872105"/>
            <a:ext cx="609600" cy="444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764655" y="2872105"/>
            <a:ext cx="1820545" cy="127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3447415" y="4222750"/>
            <a:ext cx="381063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9422765" y="1216660"/>
            <a:ext cx="1588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页内偏移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量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8585200" y="2029460"/>
            <a:ext cx="0" cy="84645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9813925" y="2074545"/>
            <a:ext cx="0" cy="16560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9582150" y="3727450"/>
            <a:ext cx="486410" cy="46672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2000">
                <a:solidFill>
                  <a:schemeClr val="bg1"/>
                </a:solidFill>
              </a:rPr>
              <a:t>+</a:t>
            </a:r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V="1">
            <a:off x="9813925" y="4150995"/>
            <a:ext cx="0" cy="41084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8992235" y="4560570"/>
            <a:ext cx="1666875" cy="453390"/>
          </a:xfrm>
          <a:prstGeom prst="rect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latin typeface="微软雅黑" charset="0"/>
                <a:ea typeface="微软雅黑" charset="0"/>
                <a:cs typeface="微软雅黑" charset="0"/>
              </a:rPr>
              <a:t>X</a:t>
            </a:r>
            <a:endParaRPr 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8390255" y="4787265"/>
            <a:ext cx="60198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390255" y="4773930"/>
            <a:ext cx="0" cy="84645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8390255" y="5633720"/>
            <a:ext cx="720000" cy="190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/>
          <p:cNvGraphicFramePr/>
          <p:nvPr>
            <p:custDataLst>
              <p:tags r:id="rId2"/>
            </p:custDataLst>
          </p:nvPr>
        </p:nvGraphicFramePr>
        <p:xfrm>
          <a:off x="9140825" y="5126355"/>
          <a:ext cx="1369695" cy="102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69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目标</a:t>
                      </a: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页面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45BEF5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sp>
        <p:nvSpPr>
          <p:cNvPr id="66" name="文本框 65"/>
          <p:cNvSpPr txBox="1"/>
          <p:nvPr/>
        </p:nvSpPr>
        <p:spPr>
          <a:xfrm>
            <a:off x="9019540" y="6214110"/>
            <a:ext cx="1588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内存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781030" y="4492625"/>
            <a:ext cx="959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物理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地址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1224260" y="1572895"/>
            <a:ext cx="677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逻辑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地址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905" y="1621155"/>
            <a:ext cx="7200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页表寄存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器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2634615" y="1078230"/>
            <a:ext cx="2903855" cy="1011555"/>
          </a:xfrm>
          <a:prstGeom prst="wedgeRoundRectCallout">
            <a:avLst>
              <a:gd name="adj1" fmla="val 43396"/>
              <a:gd name="adj2" fmla="val 66635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快表中有的页面一定是在内存中的。若某个页面被换出外存，则快表中的相应表项也要删除，否则可能访问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错误的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页面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graphicFrame>
        <p:nvGraphicFramePr>
          <p:cNvPr id="33" name="表格 32"/>
          <p:cNvGraphicFramePr/>
          <p:nvPr>
            <p:custDataLst>
              <p:tags r:id="rId3"/>
            </p:custDataLst>
          </p:nvPr>
        </p:nvGraphicFramePr>
        <p:xfrm>
          <a:off x="3243580" y="4451985"/>
          <a:ext cx="2825750" cy="156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150"/>
                <a:gridCol w="565150"/>
                <a:gridCol w="565150"/>
                <a:gridCol w="565150"/>
                <a:gridCol w="565150"/>
              </a:tblGrid>
              <a:tr h="556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内存块</a:t>
                      </a: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号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状态</a:t>
                      </a: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位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访问字</a:t>
                      </a: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段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修改</a:t>
                      </a: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位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外存</a:t>
                      </a: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地址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无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x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b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y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c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6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z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4443095" y="2701925"/>
            <a:ext cx="677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6130290" y="4926330"/>
            <a:ext cx="113982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270115" y="3964305"/>
            <a:ext cx="0" cy="96202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7269480" y="3970655"/>
            <a:ext cx="234000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08505" y="829310"/>
            <a:ext cx="2880000" cy="305435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保留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现场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08505" y="1367790"/>
            <a:ext cx="2880000" cy="305435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从外存中找到缺页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2008505" y="1906270"/>
            <a:ext cx="2880000" cy="473710"/>
          </a:xfrm>
          <a:prstGeom prst="diamond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内存满否？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08505" y="2613025"/>
            <a:ext cx="2880000" cy="305435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选择一页换出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2008505" y="3151505"/>
            <a:ext cx="2880000" cy="473710"/>
          </a:xfrm>
          <a:prstGeom prst="diamond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该页被修改否？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08505" y="3858260"/>
            <a:ext cx="2880000" cy="305435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将该页写回外存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8505" y="4396740"/>
            <a:ext cx="2880000" cy="305435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OS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命令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从外存读缺页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08505" y="4935220"/>
            <a:ext cx="2880000" cy="305435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启动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I/O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硬件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08505" y="5473700"/>
            <a:ext cx="2880000" cy="305435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将一页从外存换入内存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08505" y="6012180"/>
            <a:ext cx="2880000" cy="305435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修改页表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3448050" y="1134745"/>
            <a:ext cx="0" cy="2160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448050" y="1659890"/>
            <a:ext cx="0" cy="2520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448050" y="2359660"/>
            <a:ext cx="0" cy="2520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448050" y="2909570"/>
            <a:ext cx="0" cy="2520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448050" y="3609340"/>
            <a:ext cx="0" cy="2520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448050" y="4147185"/>
            <a:ext cx="0" cy="2520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448050" y="4685030"/>
            <a:ext cx="0" cy="2520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3448050" y="5222875"/>
            <a:ext cx="0" cy="2520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3448050" y="5760720"/>
            <a:ext cx="0" cy="2520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3448050" y="622300"/>
            <a:ext cx="0" cy="2160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448050" y="638810"/>
            <a:ext cx="267716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6125210" y="622300"/>
            <a:ext cx="0" cy="307213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365885" y="3388360"/>
            <a:ext cx="64262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1365885" y="3388360"/>
            <a:ext cx="0" cy="88074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353185" y="4264025"/>
            <a:ext cx="20948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3464560" y="4264025"/>
            <a:ext cx="20948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5550535" y="2158365"/>
            <a:ext cx="0" cy="211074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916805" y="2143125"/>
            <a:ext cx="64262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2393316" y="23749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缺页中断</a:t>
            </a:r>
            <a:r>
              <a:rPr lang="zh-CN" altLang="en-US" sz="1600">
                <a:latin typeface="微软雅黑" charset="0"/>
                <a:ea typeface="微软雅黑" charset="0"/>
              </a:rPr>
              <a:t>处理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31925" y="3028315"/>
            <a:ext cx="514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否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36185" y="1790700"/>
            <a:ext cx="514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否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3448050" y="6314440"/>
            <a:ext cx="0" cy="3530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448050" y="6659880"/>
            <a:ext cx="763524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菱形 33"/>
          <p:cNvSpPr/>
          <p:nvPr/>
        </p:nvSpPr>
        <p:spPr>
          <a:xfrm>
            <a:off x="6852920" y="1005840"/>
            <a:ext cx="3341370" cy="473710"/>
          </a:xfrm>
          <a:prstGeom prst="diamond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页号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&gt;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页表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长度？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83605" y="1717040"/>
            <a:ext cx="2880000" cy="305435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检索快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表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7" name="菱形 36"/>
          <p:cNvSpPr/>
          <p:nvPr/>
        </p:nvSpPr>
        <p:spPr>
          <a:xfrm>
            <a:off x="6852920" y="2230120"/>
            <a:ext cx="3341370" cy="473710"/>
          </a:xfrm>
          <a:prstGeom prst="diamond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页表现在快表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中？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83605" y="2928620"/>
            <a:ext cx="2880000" cy="305435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访问页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表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9" name="菱形 38"/>
          <p:cNvSpPr/>
          <p:nvPr/>
        </p:nvSpPr>
        <p:spPr>
          <a:xfrm>
            <a:off x="6852920" y="3454400"/>
            <a:ext cx="3341370" cy="473710"/>
          </a:xfrm>
          <a:prstGeom prst="diamond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页在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内存？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083605" y="4314825"/>
            <a:ext cx="2880000" cy="305435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修改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快表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83605" y="4801870"/>
            <a:ext cx="2880000" cy="305435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修改访问位和修改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位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83605" y="5327015"/>
            <a:ext cx="2880000" cy="305435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形成物理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地址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475855" y="5864225"/>
            <a:ext cx="2095500" cy="3054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地址变换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结束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8523605" y="1479550"/>
            <a:ext cx="0" cy="2160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8523605" y="2029460"/>
            <a:ext cx="0" cy="2160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8523605" y="2715895"/>
            <a:ext cx="0" cy="2160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8523605" y="3241675"/>
            <a:ext cx="0" cy="2160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1" idx="0"/>
          </p:cNvCxnSpPr>
          <p:nvPr/>
        </p:nvCxnSpPr>
        <p:spPr>
          <a:xfrm flipV="1">
            <a:off x="8523605" y="3929380"/>
            <a:ext cx="0" cy="38544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8523605" y="4604385"/>
            <a:ext cx="0" cy="2160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8523605" y="5104765"/>
            <a:ext cx="0" cy="2160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8523605" y="5654675"/>
            <a:ext cx="0" cy="21600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136005" y="3691255"/>
            <a:ext cx="75311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338570" y="3332480"/>
            <a:ext cx="514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否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877050" y="485775"/>
            <a:ext cx="845820" cy="3054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开始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7722870" y="638810"/>
            <a:ext cx="81280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8523605" y="646430"/>
            <a:ext cx="0" cy="33718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16200000" flipH="1" flipV="1">
            <a:off x="6684010" y="469900"/>
            <a:ext cx="0" cy="33718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284471" y="148590"/>
            <a:ext cx="1808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程序请求访问</a:t>
            </a:r>
            <a:r>
              <a:rPr lang="zh-CN" altLang="en-US" sz="1600">
                <a:latin typeface="微软雅黑" charset="0"/>
                <a:ea typeface="微软雅黑" charset="0"/>
              </a:rPr>
              <a:t>一页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0563860" y="940435"/>
            <a:ext cx="845820" cy="583565"/>
          </a:xfrm>
          <a:prstGeom prst="roundRect">
            <a:avLst>
              <a:gd name="adj" fmla="val 22198"/>
            </a:avLst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越界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中断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rot="16200000" flipH="1" flipV="1">
            <a:off x="10370820" y="1074420"/>
            <a:ext cx="0" cy="33718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009255" y="3928110"/>
            <a:ext cx="514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是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8535670" y="4711700"/>
            <a:ext cx="222250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202545" y="2466975"/>
            <a:ext cx="53086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0733405" y="2475230"/>
            <a:ext cx="0" cy="224345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8523605" y="4122420"/>
            <a:ext cx="254698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11070590" y="4122420"/>
            <a:ext cx="0" cy="254508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0243820" y="2042795"/>
            <a:ext cx="514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是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963785" y="791210"/>
            <a:ext cx="514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是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722870" y="1379855"/>
            <a:ext cx="514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否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20970" y="631761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请求分页中的地址变换</a:t>
            </a:r>
            <a:r>
              <a:rPr lang="zh-CN" altLang="en-US"/>
              <a:t>过程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171315" y="2454910"/>
          <a:ext cx="2430780" cy="234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90"/>
                <a:gridCol w="1215390"/>
              </a:tblGrid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L</a:t>
                      </a:r>
                      <a:r>
                        <a:rPr lang="en-US" altLang="zh-CN" sz="1800" b="0" baseline="-250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R</a:t>
                      </a:r>
                      <a:r>
                        <a:rPr lang="en-US" altLang="zh-CN" sz="1800" b="0" baseline="-250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L</a:t>
                      </a:r>
                      <a:r>
                        <a:rPr lang="en-US" altLang="zh-CN" sz="1800" b="0" baseline="-250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R</a:t>
                      </a:r>
                      <a:r>
                        <a:rPr lang="en-US" altLang="zh-CN" sz="1800" b="0" baseline="-250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L</a:t>
                      </a:r>
                      <a:r>
                        <a:rPr lang="en-US" altLang="zh-CN" sz="1800" b="0" baseline="-250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R</a:t>
                      </a:r>
                      <a:r>
                        <a:rPr lang="en-US" altLang="zh-CN" sz="1800" b="0" baseline="-250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4264025" y="4930140"/>
            <a:ext cx="22199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可变长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记录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70680" y="1917700"/>
            <a:ext cx="1185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记录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长度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14010" y="1917700"/>
            <a:ext cx="1185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记录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内容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3627120" y="2376805"/>
            <a:ext cx="58229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108325" y="2008505"/>
            <a:ext cx="8775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0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627120" y="2953385"/>
            <a:ext cx="58229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08325" y="2585085"/>
            <a:ext cx="8775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L</a:t>
            </a:r>
            <a:r>
              <a:rPr lang="en-US" altLang="zh-CN" sz="1600" baseline="-25000">
                <a:latin typeface="微软雅黑" charset="0"/>
                <a:ea typeface="微软雅黑" charset="0"/>
                <a:sym typeface="+mn-ea"/>
              </a:rPr>
              <a:t>0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+1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3627120" y="3837940"/>
            <a:ext cx="58229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249170" y="3469640"/>
            <a:ext cx="17367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L</a:t>
            </a:r>
            <a:r>
              <a:rPr lang="en-US" altLang="zh-CN" sz="1600" baseline="-25000">
                <a:latin typeface="微软雅黑" charset="0"/>
                <a:ea typeface="微软雅黑" charset="0"/>
                <a:sym typeface="+mn-ea"/>
              </a:rPr>
              <a:t>0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+1+...+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L</a:t>
            </a:r>
            <a:r>
              <a:rPr lang="en-US" altLang="zh-CN" sz="1600" baseline="-25000">
                <a:latin typeface="微软雅黑" charset="0"/>
                <a:ea typeface="微软雅黑" charset="0"/>
                <a:sym typeface="+mn-ea"/>
              </a:rPr>
              <a:t>i-1</a:t>
            </a: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+i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860800" y="990600"/>
            <a:ext cx="2623185" cy="661670"/>
          </a:xfrm>
          <a:prstGeom prst="wedgeRoundRectCallout">
            <a:avLst>
              <a:gd name="adj1" fmla="val -19232"/>
              <a:gd name="adj2" fmla="val 68426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需要显式地给出记录长度，假设用1字节表示记录长度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18" name="表格 17"/>
          <p:cNvGraphicFramePr/>
          <p:nvPr>
            <p:custDataLst>
              <p:tags r:id="rId2"/>
            </p:custDataLst>
          </p:nvPr>
        </p:nvGraphicFramePr>
        <p:xfrm>
          <a:off x="7530465" y="2454910"/>
          <a:ext cx="2430780" cy="234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90"/>
              </a:tblGrid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R</a:t>
                      </a:r>
                      <a:r>
                        <a:rPr lang="en-US" altLang="zh-CN" sz="1800" b="0" baseline="-250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R</a:t>
                      </a:r>
                      <a:r>
                        <a:rPr lang="en-US" altLang="zh-CN" sz="1800" b="0" baseline="-250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R</a:t>
                      </a:r>
                      <a:r>
                        <a:rPr lang="en-US" altLang="zh-CN" sz="1800" b="0" baseline="-250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7545388" y="1917700"/>
            <a:ext cx="1185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记录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内容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6986270" y="2376805"/>
            <a:ext cx="58229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87515" y="2039620"/>
            <a:ext cx="5575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0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6986270" y="2953385"/>
            <a:ext cx="58229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787515" y="2585085"/>
            <a:ext cx="5575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L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6986270" y="3837940"/>
            <a:ext cx="58229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787515" y="3456305"/>
            <a:ext cx="5575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en-US" altLang="zh-CN" sz="1600">
                <a:latin typeface="微软雅黑" charset="0"/>
                <a:ea typeface="微软雅黑" charset="0"/>
                <a:sym typeface="+mn-ea"/>
              </a:rPr>
              <a:t>i*L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20305" y="4930140"/>
            <a:ext cx="1245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定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长记录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459990" y="1736725"/>
          <a:ext cx="3430905" cy="234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635"/>
                <a:gridCol w="1143635"/>
                <a:gridCol w="1143635"/>
              </a:tblGrid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m</a:t>
                      </a:r>
                      <a:r>
                        <a:rPr lang="en-US" altLang="zh-CN" sz="1800" b="0" baseline="-250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m</a:t>
                      </a:r>
                      <a:r>
                        <a:rPr lang="en-US" altLang="zh-CN" sz="1800" baseline="-250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i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i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m</a:t>
                      </a:r>
                      <a:r>
                        <a:rPr lang="en-US" altLang="zh-CN" sz="1800" baseline="-250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i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582670" y="1199515"/>
            <a:ext cx="1185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长度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2810" y="1199515"/>
            <a:ext cx="1185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指针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ptr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2703830" y="4537075"/>
            <a:ext cx="2943225" cy="905510"/>
          </a:xfrm>
          <a:prstGeom prst="wedgeRoundRectCallout">
            <a:avLst>
              <a:gd name="adj1" fmla="val -6159"/>
              <a:gd name="adj2" fmla="val -70266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建立一张索引表以加快文件检索速度。每条记录对应一个索引项。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33" name="表格 32"/>
          <p:cNvGraphicFramePr/>
          <p:nvPr>
            <p:custDataLst>
              <p:tags r:id="rId2"/>
            </p:custDataLst>
          </p:nvPr>
        </p:nvGraphicFramePr>
        <p:xfrm>
          <a:off x="7793990" y="1416050"/>
          <a:ext cx="2430780" cy="234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90"/>
              </a:tblGrid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R</a:t>
                      </a:r>
                      <a:r>
                        <a:rPr lang="en-US" altLang="zh-CN" sz="1800" b="0" baseline="-250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R</a:t>
                      </a:r>
                      <a:r>
                        <a:rPr lang="en-US" altLang="zh-CN" sz="1800" b="0" baseline="-250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R</a:t>
                      </a:r>
                      <a:r>
                        <a:rPr lang="en-US" altLang="zh-CN" sz="1800" b="0" baseline="-250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7808913" y="3955415"/>
            <a:ext cx="1185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逻辑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文件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5647055" y="1716405"/>
            <a:ext cx="2319655" cy="35242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390775" y="1199515"/>
            <a:ext cx="1185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索引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号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5647055" y="2164715"/>
            <a:ext cx="2319655" cy="35242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647055" y="3138805"/>
            <a:ext cx="2319655" cy="35242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标注 46"/>
          <p:cNvSpPr/>
          <p:nvPr/>
        </p:nvSpPr>
        <p:spPr>
          <a:xfrm>
            <a:off x="6664325" y="4537075"/>
            <a:ext cx="2943225" cy="905510"/>
          </a:xfrm>
          <a:prstGeom prst="wedgeRoundRectCallout">
            <a:avLst>
              <a:gd name="adj1" fmla="val -6159"/>
              <a:gd name="adj2" fmla="val -70266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文件中的这些记录在物理上可以离散地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存放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253615" y="2216150"/>
          <a:ext cx="3069590" cy="247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55"/>
                <a:gridCol w="1346835"/>
              </a:tblGrid>
              <a:tr h="495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An Qi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95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Bao Rong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95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Ding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Ding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95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Cao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Cao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 baseline="-250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...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95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15540" y="1678940"/>
            <a:ext cx="1185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键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98595" y="1678940"/>
            <a:ext cx="1185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地址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2253615" y="5059680"/>
            <a:ext cx="3069590" cy="1050290"/>
          </a:xfrm>
          <a:prstGeom prst="wedgeRoundRectCallout">
            <a:avLst>
              <a:gd name="adj1" fmla="val -27410"/>
              <a:gd name="adj2" fmla="val -72430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索引顺序文件的索引项也不需要按关键字顺序排列，这样可以极大地方便新表项的插入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5184140" y="1452880"/>
            <a:ext cx="1744980" cy="103314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5184140" y="2894330"/>
            <a:ext cx="1832610" cy="90297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791450" y="5689600"/>
            <a:ext cx="1245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逻辑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文件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6879590" y="1551940"/>
          <a:ext cx="3069590" cy="247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55"/>
                <a:gridCol w="1346835"/>
              </a:tblGrid>
              <a:tr h="517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An Qi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An Kang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041515" y="1014730"/>
            <a:ext cx="1185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姓名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25205" y="1014730"/>
            <a:ext cx="1185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其他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属性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3"/>
            </p:custDataLst>
          </p:nvPr>
        </p:nvGraphicFramePr>
        <p:xfrm>
          <a:off x="6879590" y="3946525"/>
          <a:ext cx="3069590" cy="247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55"/>
                <a:gridCol w="1346835"/>
              </a:tblGrid>
              <a:tr h="517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Bao Rong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Bao Zi</a:t>
                      </a: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041515" y="3409315"/>
            <a:ext cx="1185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姓名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25205" y="3409315"/>
            <a:ext cx="1185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其他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属性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077595" y="497205"/>
          <a:ext cx="4863465" cy="123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5"/>
                <a:gridCol w="1621155"/>
                <a:gridCol w="1621155"/>
              </a:tblGrid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文件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名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......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起始块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号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aaa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...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bbb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4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圆角矩形标注 1"/>
          <p:cNvSpPr/>
          <p:nvPr/>
        </p:nvSpPr>
        <p:spPr>
          <a:xfrm>
            <a:off x="6285230" y="497205"/>
            <a:ext cx="2623185" cy="661670"/>
          </a:xfrm>
          <a:prstGeom prst="wedgeRoundRectCallout">
            <a:avLst>
              <a:gd name="adj1" fmla="val -56844"/>
              <a:gd name="adj2" fmla="val -3298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目录中只需记录文件的起始块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号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8491855" y="1718310"/>
          <a:ext cx="2101850" cy="412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925"/>
                <a:gridCol w="1050925"/>
              </a:tblGrid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物理块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号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下一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块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accent2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600" b="0">
                        <a:solidFill>
                          <a:schemeClr val="accent2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accent2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-1</a:t>
                      </a:r>
                      <a:endParaRPr lang="en-US" altLang="zh-CN" sz="1600" b="0">
                        <a:solidFill>
                          <a:schemeClr val="accent2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2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accent2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5</a:t>
                      </a:r>
                      <a:endParaRPr lang="en-US" altLang="zh-CN" sz="1600" b="0">
                        <a:solidFill>
                          <a:schemeClr val="accent2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3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-1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4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23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5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accent2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0</a:t>
                      </a:r>
                      <a:endParaRPr lang="en-US" altLang="zh-CN" sz="1600" b="0">
                        <a:solidFill>
                          <a:schemeClr val="accent2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......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22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12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23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3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8272780" y="60020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FAT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（文件分配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表）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1078230" y="2024380"/>
            <a:ext cx="4862830" cy="4472940"/>
          </a:xfrm>
          <a:prstGeom prst="can">
            <a:avLst>
              <a:gd name="adj" fmla="val 18340"/>
            </a:avLst>
          </a:prstGeom>
          <a:solidFill>
            <a:srgbClr val="157CF3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511935" y="3113405"/>
            <a:ext cx="3994785" cy="363220"/>
            <a:chOff x="2344" y="5043"/>
            <a:chExt cx="6291" cy="714"/>
          </a:xfrm>
        </p:grpSpPr>
        <p:sp>
          <p:nvSpPr>
            <p:cNvPr id="48" name="矩形 47"/>
            <p:cNvSpPr/>
            <p:nvPr/>
          </p:nvSpPr>
          <p:spPr>
            <a:xfrm>
              <a:off x="2344" y="5043"/>
              <a:ext cx="1165" cy="714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0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053" y="5043"/>
              <a:ext cx="1165" cy="714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1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62" y="5043"/>
              <a:ext cx="1165" cy="714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2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471" y="5043"/>
              <a:ext cx="1165" cy="71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3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11935" y="3630930"/>
            <a:ext cx="3994785" cy="363220"/>
            <a:chOff x="2344" y="5043"/>
            <a:chExt cx="6291" cy="714"/>
          </a:xfrm>
        </p:grpSpPr>
        <p:sp>
          <p:nvSpPr>
            <p:cNvPr id="12" name="矩形 11"/>
            <p:cNvSpPr/>
            <p:nvPr/>
          </p:nvSpPr>
          <p:spPr>
            <a:xfrm>
              <a:off x="2344" y="5043"/>
              <a:ext cx="1165" cy="71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4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053" y="5043"/>
              <a:ext cx="1165" cy="714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5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62" y="5043"/>
              <a:ext cx="1165" cy="714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6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471" y="5043"/>
              <a:ext cx="1165" cy="714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7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511935" y="4148455"/>
            <a:ext cx="3994785" cy="363220"/>
            <a:chOff x="2344" y="5043"/>
            <a:chExt cx="6291" cy="714"/>
          </a:xfrm>
        </p:grpSpPr>
        <p:sp>
          <p:nvSpPr>
            <p:cNvPr id="17" name="矩形 16"/>
            <p:cNvSpPr/>
            <p:nvPr/>
          </p:nvSpPr>
          <p:spPr>
            <a:xfrm>
              <a:off x="2344" y="5043"/>
              <a:ext cx="1165" cy="714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8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053" y="5043"/>
              <a:ext cx="1165" cy="714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9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62" y="5043"/>
              <a:ext cx="1165" cy="714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10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471" y="5043"/>
              <a:ext cx="1165" cy="714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11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11935" y="4665980"/>
            <a:ext cx="3994785" cy="363220"/>
            <a:chOff x="2344" y="5043"/>
            <a:chExt cx="6291" cy="714"/>
          </a:xfrm>
        </p:grpSpPr>
        <p:sp>
          <p:nvSpPr>
            <p:cNvPr id="22" name="矩形 21"/>
            <p:cNvSpPr/>
            <p:nvPr/>
          </p:nvSpPr>
          <p:spPr>
            <a:xfrm>
              <a:off x="2344" y="5043"/>
              <a:ext cx="1165" cy="714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12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053" y="5043"/>
              <a:ext cx="1165" cy="714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13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762" y="5043"/>
              <a:ext cx="1165" cy="714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14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471" y="5043"/>
              <a:ext cx="1165" cy="714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15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511935" y="5183505"/>
            <a:ext cx="3994785" cy="363220"/>
            <a:chOff x="2344" y="5043"/>
            <a:chExt cx="6291" cy="714"/>
          </a:xfrm>
        </p:grpSpPr>
        <p:sp>
          <p:nvSpPr>
            <p:cNvPr id="27" name="矩形 26"/>
            <p:cNvSpPr/>
            <p:nvPr/>
          </p:nvSpPr>
          <p:spPr>
            <a:xfrm>
              <a:off x="2344" y="5043"/>
              <a:ext cx="1165" cy="714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16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053" y="5043"/>
              <a:ext cx="1165" cy="714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17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762" y="5043"/>
              <a:ext cx="1165" cy="714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18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471" y="5043"/>
              <a:ext cx="1165" cy="714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19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11935" y="5701030"/>
            <a:ext cx="3994785" cy="363220"/>
            <a:chOff x="2344" y="5043"/>
            <a:chExt cx="6291" cy="714"/>
          </a:xfrm>
        </p:grpSpPr>
        <p:sp>
          <p:nvSpPr>
            <p:cNvPr id="32" name="矩形 31"/>
            <p:cNvSpPr/>
            <p:nvPr/>
          </p:nvSpPr>
          <p:spPr>
            <a:xfrm>
              <a:off x="2344" y="5043"/>
              <a:ext cx="1165" cy="714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20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053" y="5043"/>
              <a:ext cx="1165" cy="714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21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762" y="5043"/>
              <a:ext cx="1165" cy="714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22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471" y="5043"/>
              <a:ext cx="1165" cy="71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23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" name="文本框 70"/>
          <p:cNvSpPr txBox="1"/>
          <p:nvPr/>
        </p:nvSpPr>
        <p:spPr>
          <a:xfrm>
            <a:off x="375920" y="466090"/>
            <a:ext cx="11628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>
                <a:solidFill>
                  <a:srgbClr val="C00000"/>
                </a:solidFill>
                <a:latin typeface="微软雅黑" charset="0"/>
                <a:ea typeface="微软雅黑" charset="0"/>
              </a:rPr>
              <a:t>混合索引：</a:t>
            </a:r>
            <a:r>
              <a:rPr>
                <a:solidFill>
                  <a:schemeClr val="tx1"/>
                </a:solidFill>
                <a:latin typeface="微软雅黑" charset="0"/>
                <a:ea typeface="微软雅黑" charset="0"/>
              </a:rPr>
              <a:t>多种索引分配方式的结合。例如，一个文件的顶级索引表中，既包含直接地址索引(直接指向</a:t>
            </a:r>
            <a:r>
              <a:rPr>
                <a:solidFill>
                  <a:srgbClr val="C00000"/>
                </a:solidFill>
                <a:latin typeface="微软雅黑" charset="0"/>
                <a:ea typeface="微软雅黑" charset="0"/>
              </a:rPr>
              <a:t>数据块</a:t>
            </a:r>
            <a:r>
              <a:rPr>
                <a:solidFill>
                  <a:schemeClr val="tx1"/>
                </a:solidFill>
                <a:latin typeface="微软雅黑" charset="0"/>
                <a:ea typeface="微软雅黑" charset="0"/>
              </a:rPr>
              <a:t>),又包含</a:t>
            </a:r>
            <a:r>
              <a:rPr>
                <a:solidFill>
                  <a:srgbClr val="C00000"/>
                </a:solidFill>
                <a:latin typeface="微软雅黑" charset="0"/>
                <a:ea typeface="微软雅黑" charset="0"/>
              </a:rPr>
              <a:t>一级间接索引</a:t>
            </a:r>
            <a:r>
              <a:rPr>
                <a:solidFill>
                  <a:schemeClr val="tx1"/>
                </a:solidFill>
                <a:latin typeface="微软雅黑" charset="0"/>
                <a:ea typeface="微软雅黑" charset="0"/>
              </a:rPr>
              <a:t>(指向单层索引表)、还包含</a:t>
            </a:r>
            <a:r>
              <a:rPr>
                <a:solidFill>
                  <a:srgbClr val="C00000"/>
                </a:solidFill>
                <a:latin typeface="微软雅黑" charset="0"/>
                <a:ea typeface="微软雅黑" charset="0"/>
              </a:rPr>
              <a:t>两级间接索引</a:t>
            </a:r>
            <a:r>
              <a:rPr>
                <a:solidFill>
                  <a:schemeClr val="tx1"/>
                </a:solidFill>
                <a:latin typeface="微软雅黑" charset="0"/>
                <a:ea typeface="微软雅黑" charset="0"/>
              </a:rPr>
              <a:t>(指向两层索引表)。</a:t>
            </a:r>
            <a:endParaRPr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541145" y="1638300"/>
          <a:ext cx="1233170" cy="288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70"/>
              </a:tblGrid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顶级索引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直接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地址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......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直接地址</a:t>
                      </a:r>
                      <a:endParaRPr lang="en-US" altLang="zh-CN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一级间接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二级间接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 flipH="1">
            <a:off x="1261110" y="2134235"/>
            <a:ext cx="76200" cy="1454785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5955" y="2569845"/>
            <a:ext cx="437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微软雅黑" charset="0"/>
                <a:ea typeface="微软雅黑" charset="0"/>
              </a:rPr>
              <a:t>8</a:t>
            </a:r>
            <a:r>
              <a:rPr lang="zh-CN" altLang="en-US" sz="1600">
                <a:latin typeface="微软雅黑" charset="0"/>
                <a:ea typeface="微软雅黑" charset="0"/>
              </a:rPr>
              <a:t>个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2774315" y="1884045"/>
            <a:ext cx="760730" cy="54102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535045" y="1638300"/>
          <a:ext cx="900430" cy="490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30"/>
              </a:tblGrid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1024B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3535045" y="2653665"/>
          <a:ext cx="900430" cy="490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30"/>
              </a:tblGrid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1024B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 rot="5400000">
            <a:off x="3814446" y="2223135"/>
            <a:ext cx="409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...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3285" y="1464945"/>
            <a:ext cx="1160780" cy="186817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4692650" y="1393190"/>
            <a:ext cx="705485" cy="490855"/>
          </a:xfrm>
          <a:prstGeom prst="wedgeRoundRectCallout">
            <a:avLst>
              <a:gd name="adj1" fmla="val -58460"/>
              <a:gd name="adj2" fmla="val 106532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8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块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774315" y="2882265"/>
            <a:ext cx="744855" cy="47053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/>
          <p:nvPr>
            <p:custDataLst>
              <p:tags r:id="rId4"/>
            </p:custDataLst>
          </p:nvPr>
        </p:nvGraphicFramePr>
        <p:xfrm>
          <a:off x="3519170" y="3977005"/>
          <a:ext cx="669290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290"/>
              </a:tblGrid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......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255</a:t>
                      </a:r>
                      <a:endParaRPr lang="en-US" altLang="zh-CN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 flipH="1">
            <a:off x="2790190" y="4280535"/>
            <a:ext cx="74993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770505" y="3734435"/>
            <a:ext cx="304800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/>
          <p:nvPr>
            <p:custDataLst>
              <p:tags r:id="rId5"/>
            </p:custDataLst>
          </p:nvPr>
        </p:nvGraphicFramePr>
        <p:xfrm>
          <a:off x="5377815" y="2117725"/>
          <a:ext cx="838200" cy="135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384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84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84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......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384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255</a:t>
                      </a:r>
                      <a:endParaRPr lang="en-US" altLang="zh-CN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5833110" y="3452495"/>
            <a:ext cx="0" cy="28194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/>
          <p:nvPr>
            <p:custDataLst>
              <p:tags r:id="rId6"/>
            </p:custDataLst>
          </p:nvPr>
        </p:nvGraphicFramePr>
        <p:xfrm>
          <a:off x="6522085" y="1638300"/>
          <a:ext cx="912495" cy="478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495"/>
              </a:tblGrid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1024B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>
            <p:custDataLst>
              <p:tags r:id="rId7"/>
            </p:custDataLst>
          </p:nvPr>
        </p:nvGraphicFramePr>
        <p:xfrm>
          <a:off x="6522085" y="3230245"/>
          <a:ext cx="912495" cy="478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495"/>
              </a:tblGrid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1024B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 rot="5400000">
            <a:off x="6786881" y="2824480"/>
            <a:ext cx="409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...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10325" y="1529080"/>
            <a:ext cx="1148715" cy="230822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1" name="表格 20"/>
          <p:cNvGraphicFramePr/>
          <p:nvPr>
            <p:custDataLst>
              <p:tags r:id="rId8"/>
            </p:custDataLst>
          </p:nvPr>
        </p:nvGraphicFramePr>
        <p:xfrm>
          <a:off x="6522085" y="2253615"/>
          <a:ext cx="912495" cy="478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495"/>
              </a:tblGrid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1024B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sp>
        <p:nvSpPr>
          <p:cNvPr id="22" name="圆角矩形标注 21"/>
          <p:cNvSpPr/>
          <p:nvPr/>
        </p:nvSpPr>
        <p:spPr>
          <a:xfrm>
            <a:off x="7783195" y="1393190"/>
            <a:ext cx="952500" cy="490855"/>
          </a:xfrm>
          <a:prstGeom prst="wedgeRoundRectCallout">
            <a:avLst>
              <a:gd name="adj1" fmla="val -58460"/>
              <a:gd name="adj2" fmla="val 106532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256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块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23" name="表格 22"/>
          <p:cNvGraphicFramePr/>
          <p:nvPr>
            <p:custDataLst>
              <p:tags r:id="rId9"/>
            </p:custDataLst>
          </p:nvPr>
        </p:nvGraphicFramePr>
        <p:xfrm>
          <a:off x="8006715" y="3352800"/>
          <a:ext cx="709295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295"/>
              </a:tblGrid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......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255</a:t>
                      </a:r>
                      <a:endParaRPr lang="en-US" altLang="zh-CN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/>
          <p:nvPr>
            <p:custDataLst>
              <p:tags r:id="rId10"/>
            </p:custDataLst>
          </p:nvPr>
        </p:nvGraphicFramePr>
        <p:xfrm>
          <a:off x="8006715" y="5185410"/>
          <a:ext cx="709295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295"/>
              </a:tblGrid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......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255</a:t>
                      </a:r>
                      <a:endParaRPr lang="en-US" altLang="zh-CN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 rot="5400000">
            <a:off x="8157211" y="4826635"/>
            <a:ext cx="409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...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188460" y="4157345"/>
            <a:ext cx="3732530" cy="12319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4187825" y="5185410"/>
            <a:ext cx="3695065" cy="66357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>
            <p:custDataLst>
              <p:tags r:id="rId11"/>
            </p:custDataLst>
          </p:nvPr>
        </p:nvGraphicFramePr>
        <p:xfrm>
          <a:off x="9478645" y="2682875"/>
          <a:ext cx="900430" cy="490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30"/>
              </a:tblGrid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1024B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/>
          <p:nvPr>
            <p:custDataLst>
              <p:tags r:id="rId12"/>
            </p:custDataLst>
          </p:nvPr>
        </p:nvGraphicFramePr>
        <p:xfrm>
          <a:off x="9478645" y="3698240"/>
          <a:ext cx="900430" cy="490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30"/>
              </a:tblGrid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1024B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 rot="5400000">
            <a:off x="9758046" y="3267710"/>
            <a:ext cx="409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...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66885" y="2509520"/>
            <a:ext cx="1160780" cy="186817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标注 32"/>
          <p:cNvSpPr/>
          <p:nvPr/>
        </p:nvSpPr>
        <p:spPr>
          <a:xfrm>
            <a:off x="10790555" y="1938020"/>
            <a:ext cx="1148715" cy="794385"/>
          </a:xfrm>
          <a:prstGeom prst="wedgeRoundRectCallout">
            <a:avLst>
              <a:gd name="adj1" fmla="val -58460"/>
              <a:gd name="adj2" fmla="val 106532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256*256</a:t>
            </a:r>
            <a:endParaRPr 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=65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536</a:t>
            </a:r>
            <a:endParaRPr lang="en-US" altLang="zh-CN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8716010" y="2928620"/>
            <a:ext cx="762635" cy="71247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1"/>
          </p:cNvCxnSpPr>
          <p:nvPr/>
        </p:nvCxnSpPr>
        <p:spPr>
          <a:xfrm flipH="1">
            <a:off x="8716010" y="3943985"/>
            <a:ext cx="762635" cy="60706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464040" y="518541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这种结构的索引支持的最大文件长度为65800KB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1335" y="5308600"/>
            <a:ext cx="32689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若顶级索引表还没读入</a:t>
            </a:r>
            <a:r>
              <a:rPr lang="zh-CN" altLang="en-US"/>
              <a:t>内存</a:t>
            </a:r>
            <a:endParaRPr lang="zh-CN" altLang="en-US"/>
          </a:p>
          <a:p>
            <a:r>
              <a:rPr lang="zh-CN" altLang="en-US"/>
              <a:t>访问</a:t>
            </a:r>
            <a:r>
              <a:rPr lang="en-US" altLang="zh-CN"/>
              <a:t>0-7</a:t>
            </a:r>
            <a:r>
              <a:rPr lang="zh-CN" altLang="en-US"/>
              <a:t>号逻辑块：两次读</a:t>
            </a:r>
            <a:r>
              <a:rPr lang="zh-CN" altLang="en-US"/>
              <a:t>磁盘</a:t>
            </a:r>
            <a:endParaRPr lang="zh-CN" altLang="en-US"/>
          </a:p>
          <a:p>
            <a:r>
              <a:rPr lang="zh-CN" altLang="en-US"/>
              <a:t>访问</a:t>
            </a:r>
            <a:r>
              <a:rPr lang="en-US" altLang="zh-CN"/>
              <a:t>8-263</a:t>
            </a:r>
            <a:r>
              <a:rPr lang="zh-CN" altLang="en-US"/>
              <a:t>：三次读</a:t>
            </a:r>
            <a:r>
              <a:rPr lang="zh-CN" altLang="en-US"/>
              <a:t>磁盘</a:t>
            </a:r>
            <a:endParaRPr lang="zh-CN" altLang="en-US"/>
          </a:p>
          <a:p>
            <a:r>
              <a:rPr lang="zh-CN" altLang="en-US"/>
              <a:t>访问</a:t>
            </a:r>
            <a:r>
              <a:rPr lang="en-US" altLang="zh-CN"/>
              <a:t>264-65799</a:t>
            </a:r>
            <a:r>
              <a:rPr lang="zh-CN" altLang="en-US"/>
              <a:t>：四次</a:t>
            </a:r>
            <a:r>
              <a:rPr lang="zh-CN" altLang="en-US"/>
              <a:t>读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024188" y="1209040"/>
            <a:ext cx="1405890" cy="696595"/>
          </a:xfrm>
          <a:prstGeom prst="round2DiagRect">
            <a:avLst>
              <a:gd name="adj1" fmla="val 34184"/>
              <a:gd name="adj2" fmla="val 0"/>
            </a:avLst>
          </a:prstGeom>
          <a:solidFill>
            <a:srgbClr val="157CF3"/>
          </a:solidFill>
          <a:ln>
            <a:solidFill>
              <a:srgbClr val="45B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应用程序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39478" y="2005965"/>
            <a:ext cx="575310" cy="647700"/>
            <a:chOff x="8254" y="1158"/>
            <a:chExt cx="906" cy="1020"/>
          </a:xfrm>
        </p:grpSpPr>
        <p:sp>
          <p:nvSpPr>
            <p:cNvPr id="97" name="上箭头 96"/>
            <p:cNvSpPr/>
            <p:nvPr/>
          </p:nvSpPr>
          <p:spPr>
            <a:xfrm>
              <a:off x="8254" y="1158"/>
              <a:ext cx="424" cy="10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上箭头 12"/>
            <p:cNvSpPr/>
            <p:nvPr/>
          </p:nvSpPr>
          <p:spPr>
            <a:xfrm flipV="1">
              <a:off x="8736" y="1158"/>
              <a:ext cx="424" cy="10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139633" y="3161665"/>
            <a:ext cx="3175000" cy="2407920"/>
            <a:chOff x="10419" y="4219"/>
            <a:chExt cx="5000" cy="3792"/>
          </a:xfrm>
        </p:grpSpPr>
        <p:sp>
          <p:nvSpPr>
            <p:cNvPr id="35" name="矩形 34"/>
            <p:cNvSpPr/>
            <p:nvPr/>
          </p:nvSpPr>
          <p:spPr>
            <a:xfrm>
              <a:off x="10419" y="4219"/>
              <a:ext cx="5000" cy="37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0715" y="4619"/>
              <a:ext cx="4409" cy="1305"/>
              <a:chOff x="10619" y="4619"/>
              <a:chExt cx="4409" cy="1305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0619" y="4619"/>
                <a:ext cx="1367" cy="1305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进程</a:t>
                </a:r>
                <a:r>
                  <a:rPr lang="zh-CN" altLang="en-US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管理</a:t>
                </a:r>
                <a:endParaRPr lang="zh-CN" altLang="en-US">
                  <a:solidFill>
                    <a:schemeClr val="tx1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12140" y="4619"/>
                <a:ext cx="1367" cy="1305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存储管理</a:t>
                </a:r>
                <a:endParaRPr lang="zh-CN" altLang="en-US">
                  <a:solidFill>
                    <a:schemeClr val="tx1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13661" y="4619"/>
                <a:ext cx="1367" cy="1305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设备管理</a:t>
                </a:r>
                <a:endParaRPr lang="zh-CN" altLang="en-US">
                  <a:solidFill>
                    <a:schemeClr val="tx1"/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15" name="圆角矩形 14"/>
            <p:cNvSpPr/>
            <p:nvPr/>
          </p:nvSpPr>
          <p:spPr>
            <a:xfrm>
              <a:off x="10715" y="6297"/>
              <a:ext cx="4410" cy="130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时钟管理、中断</a:t>
              </a:r>
              <a:r>
                <a:rPr lang="zh-CN" altLang="en-US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处理</a:t>
              </a:r>
              <a:endParaRPr lang="zh-CN" altLang="en-US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原</a:t>
              </a:r>
              <a:r>
                <a:rPr lang="zh-CN" altLang="en-US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语</a:t>
              </a:r>
              <a:endParaRPr lang="zh-CN" altLang="en-US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1593215" y="2907665"/>
            <a:ext cx="405955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60780" y="24384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用户</a:t>
            </a:r>
            <a:r>
              <a:rPr lang="zh-CN" altLang="en-US">
                <a:latin typeface="微软雅黑" charset="0"/>
                <a:ea typeface="微软雅黑" charset="0"/>
              </a:rPr>
              <a:t>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60780" y="31134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内核态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1084580" y="4561205"/>
            <a:ext cx="867410" cy="833120"/>
          </a:xfrm>
          <a:prstGeom prst="wedgeRoundRectCallout">
            <a:avLst>
              <a:gd name="adj1" fmla="val 77964"/>
              <a:gd name="adj2" fmla="val 13643"/>
              <a:gd name="adj3" fmla="val 16667"/>
            </a:avLst>
          </a:prstGeom>
          <a:solidFill>
            <a:srgbClr val="15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两次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变态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对角圆角矩形 21"/>
          <p:cNvSpPr/>
          <p:nvPr/>
        </p:nvSpPr>
        <p:spPr>
          <a:xfrm>
            <a:off x="7901623" y="1209040"/>
            <a:ext cx="1405890" cy="696595"/>
          </a:xfrm>
          <a:prstGeom prst="round2DiagRect">
            <a:avLst>
              <a:gd name="adj1" fmla="val 34184"/>
              <a:gd name="adj2" fmla="val 0"/>
            </a:avLst>
          </a:prstGeom>
          <a:solidFill>
            <a:srgbClr val="157CF3"/>
          </a:solidFill>
          <a:ln>
            <a:solidFill>
              <a:srgbClr val="45B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应用程序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316913" y="2005965"/>
            <a:ext cx="575310" cy="647700"/>
            <a:chOff x="8254" y="1158"/>
            <a:chExt cx="906" cy="1020"/>
          </a:xfrm>
        </p:grpSpPr>
        <p:sp>
          <p:nvSpPr>
            <p:cNvPr id="24" name="上箭头 23"/>
            <p:cNvSpPr/>
            <p:nvPr/>
          </p:nvSpPr>
          <p:spPr>
            <a:xfrm>
              <a:off x="8254" y="1158"/>
              <a:ext cx="424" cy="10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上箭头 24"/>
            <p:cNvSpPr/>
            <p:nvPr/>
          </p:nvSpPr>
          <p:spPr>
            <a:xfrm flipV="1">
              <a:off x="8736" y="1158"/>
              <a:ext cx="424" cy="10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017068" y="2795270"/>
            <a:ext cx="3175000" cy="2774950"/>
            <a:chOff x="10419" y="3642"/>
            <a:chExt cx="5000" cy="4370"/>
          </a:xfrm>
        </p:grpSpPr>
        <p:sp>
          <p:nvSpPr>
            <p:cNvPr id="27" name="矩形 26"/>
            <p:cNvSpPr/>
            <p:nvPr/>
          </p:nvSpPr>
          <p:spPr>
            <a:xfrm>
              <a:off x="10419" y="3642"/>
              <a:ext cx="5000" cy="43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0715" y="3907"/>
              <a:ext cx="4409" cy="1305"/>
              <a:chOff x="10619" y="3907"/>
              <a:chExt cx="4409" cy="1305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10619" y="3907"/>
                <a:ext cx="1367" cy="1305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进程</a:t>
                </a:r>
                <a:r>
                  <a:rPr lang="zh-CN" altLang="en-US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管理</a:t>
                </a:r>
                <a:endParaRPr lang="zh-CN" altLang="en-US">
                  <a:solidFill>
                    <a:schemeClr val="tx1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12140" y="3907"/>
                <a:ext cx="1367" cy="1305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存储管理</a:t>
                </a:r>
                <a:endParaRPr lang="zh-CN" altLang="en-US">
                  <a:solidFill>
                    <a:schemeClr val="tx1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13661" y="3907"/>
                <a:ext cx="1367" cy="1305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设备管理</a:t>
                </a:r>
                <a:endParaRPr lang="zh-CN" altLang="en-US">
                  <a:solidFill>
                    <a:schemeClr val="tx1"/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10715" y="6297"/>
              <a:ext cx="4410" cy="130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时钟管理、中断</a:t>
              </a:r>
              <a:r>
                <a:rPr lang="zh-CN" altLang="en-US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处理</a:t>
              </a:r>
              <a:endParaRPr lang="zh-CN" altLang="en-US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原</a:t>
              </a:r>
              <a:r>
                <a:rPr lang="zh-CN" altLang="en-US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语</a:t>
              </a:r>
              <a:endParaRPr lang="zh-CN" altLang="en-US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</p:grpSp>
      <p:cxnSp>
        <p:nvCxnSpPr>
          <p:cNvPr id="34" name="直接连接符 33"/>
          <p:cNvCxnSpPr/>
          <p:nvPr/>
        </p:nvCxnSpPr>
        <p:spPr>
          <a:xfrm flipH="1">
            <a:off x="6470650" y="4142105"/>
            <a:ext cx="405955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0269855" y="36423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用户</a:t>
            </a:r>
            <a:r>
              <a:rPr lang="zh-CN" altLang="en-US">
                <a:latin typeface="微软雅黑" charset="0"/>
                <a:ea typeface="微软雅黑" charset="0"/>
              </a:rPr>
              <a:t>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269855" y="43173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内核态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8" name="圆角矩形标注 37"/>
          <p:cNvSpPr/>
          <p:nvPr/>
        </p:nvSpPr>
        <p:spPr>
          <a:xfrm>
            <a:off x="10530205" y="4860925"/>
            <a:ext cx="867410" cy="833120"/>
          </a:xfrm>
          <a:prstGeom prst="wedgeRoundRectCallout">
            <a:avLst>
              <a:gd name="adj1" fmla="val -91215"/>
              <a:gd name="adj2" fmla="val -31859"/>
              <a:gd name="adj3" fmla="val 16667"/>
            </a:avLst>
          </a:prstGeom>
          <a:solidFill>
            <a:srgbClr val="15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六次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变态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351713" y="3828415"/>
            <a:ext cx="575310" cy="647700"/>
            <a:chOff x="8254" y="1158"/>
            <a:chExt cx="906" cy="1020"/>
          </a:xfrm>
        </p:grpSpPr>
        <p:sp>
          <p:nvSpPr>
            <p:cNvPr id="40" name="上箭头 39"/>
            <p:cNvSpPr/>
            <p:nvPr/>
          </p:nvSpPr>
          <p:spPr>
            <a:xfrm>
              <a:off x="8254" y="1158"/>
              <a:ext cx="424" cy="10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上箭头 40"/>
            <p:cNvSpPr/>
            <p:nvPr/>
          </p:nvSpPr>
          <p:spPr>
            <a:xfrm flipV="1">
              <a:off x="8736" y="1158"/>
              <a:ext cx="424" cy="10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354378" y="3828415"/>
            <a:ext cx="575310" cy="647700"/>
            <a:chOff x="8254" y="1158"/>
            <a:chExt cx="906" cy="1020"/>
          </a:xfrm>
        </p:grpSpPr>
        <p:sp>
          <p:nvSpPr>
            <p:cNvPr id="43" name="上箭头 42"/>
            <p:cNvSpPr/>
            <p:nvPr/>
          </p:nvSpPr>
          <p:spPr>
            <a:xfrm>
              <a:off x="8254" y="1158"/>
              <a:ext cx="424" cy="10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上箭头 43"/>
            <p:cNvSpPr/>
            <p:nvPr/>
          </p:nvSpPr>
          <p:spPr>
            <a:xfrm flipV="1">
              <a:off x="8736" y="1158"/>
              <a:ext cx="424" cy="10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295448" y="3828415"/>
            <a:ext cx="575310" cy="647700"/>
            <a:chOff x="8254" y="1158"/>
            <a:chExt cx="906" cy="1020"/>
          </a:xfrm>
        </p:grpSpPr>
        <p:sp>
          <p:nvSpPr>
            <p:cNvPr id="46" name="上箭头 45"/>
            <p:cNvSpPr/>
            <p:nvPr/>
          </p:nvSpPr>
          <p:spPr>
            <a:xfrm>
              <a:off x="8254" y="1158"/>
              <a:ext cx="424" cy="10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上箭头 46"/>
            <p:cNvSpPr/>
            <p:nvPr/>
          </p:nvSpPr>
          <p:spPr>
            <a:xfrm flipV="1">
              <a:off x="8736" y="1158"/>
              <a:ext cx="424" cy="10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组合 24"/>
          <p:cNvGrpSpPr/>
          <p:nvPr/>
        </p:nvGrpSpPr>
        <p:grpSpPr>
          <a:xfrm>
            <a:off x="4102100" y="735330"/>
            <a:ext cx="3988435" cy="5302250"/>
            <a:chOff x="9451" y="1652"/>
            <a:chExt cx="6281" cy="8350"/>
          </a:xfrm>
        </p:grpSpPr>
        <p:sp>
          <p:nvSpPr>
            <p:cNvPr id="33" name="矩形 32"/>
            <p:cNvSpPr/>
            <p:nvPr/>
          </p:nvSpPr>
          <p:spPr>
            <a:xfrm>
              <a:off x="11107" y="2362"/>
              <a:ext cx="2835" cy="710"/>
            </a:xfrm>
            <a:prstGeom prst="rect">
              <a:avLst/>
            </a:prstGeom>
            <a:solidFill>
              <a:srgbClr val="1163EB"/>
            </a:solidFill>
            <a:ln w="12700">
              <a:solidFill>
                <a:srgbClr val="ABE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700">
                  <a:latin typeface="微软雅黑" charset="0"/>
                  <a:ea typeface="微软雅黑" charset="0"/>
                </a:rPr>
                <a:t>用户接口</a:t>
              </a:r>
              <a:endParaRPr lang="zh-CN" altLang="en-US" sz="1700">
                <a:latin typeface="微软雅黑" charset="0"/>
                <a:ea typeface="微软雅黑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1107" y="3547"/>
              <a:ext cx="2835" cy="710"/>
            </a:xfrm>
            <a:prstGeom prst="rect">
              <a:avLst/>
            </a:prstGeom>
            <a:solidFill>
              <a:srgbClr val="157CF3"/>
            </a:solidFill>
            <a:ln w="12700">
              <a:solidFill>
                <a:srgbClr val="ABE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700">
                  <a:latin typeface="微软雅黑" charset="0"/>
                  <a:ea typeface="微软雅黑" charset="0"/>
                </a:rPr>
                <a:t>文件目录系统</a:t>
              </a:r>
              <a:endParaRPr lang="zh-CN" altLang="en-US" sz="1700">
                <a:latin typeface="微软雅黑" charset="0"/>
                <a:ea typeface="微软雅黑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1107" y="4732"/>
              <a:ext cx="2835" cy="710"/>
            </a:xfrm>
            <a:prstGeom prst="rect">
              <a:avLst/>
            </a:prstGeom>
            <a:solidFill>
              <a:srgbClr val="2499F8"/>
            </a:solidFill>
            <a:ln w="12700">
              <a:solidFill>
                <a:srgbClr val="ABE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700">
                  <a:latin typeface="微软雅黑" charset="0"/>
                  <a:ea typeface="微软雅黑" charset="0"/>
                </a:rPr>
                <a:t>存取控制</a:t>
              </a:r>
              <a:r>
                <a:rPr lang="zh-CN" altLang="en-US" sz="1700">
                  <a:latin typeface="微软雅黑" charset="0"/>
                  <a:ea typeface="微软雅黑" charset="0"/>
                </a:rPr>
                <a:t>模块</a:t>
              </a:r>
              <a:endParaRPr lang="zh-CN" altLang="en-US" sz="1700">
                <a:latin typeface="微软雅黑" charset="0"/>
                <a:ea typeface="微软雅黑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1107" y="5917"/>
              <a:ext cx="2835" cy="1015"/>
            </a:xfrm>
            <a:prstGeom prst="rect">
              <a:avLst/>
            </a:prstGeom>
            <a:solidFill>
              <a:srgbClr val="45BEF5"/>
            </a:solidFill>
            <a:ln w="12700">
              <a:solidFill>
                <a:srgbClr val="ABE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700">
                  <a:latin typeface="微软雅黑" charset="0"/>
                  <a:ea typeface="微软雅黑" charset="0"/>
                </a:rPr>
                <a:t>逻辑文件系统与文件信息缓冲</a:t>
              </a:r>
              <a:r>
                <a:rPr lang="zh-CN" altLang="en-US" sz="1700">
                  <a:latin typeface="微软雅黑" charset="0"/>
                  <a:ea typeface="微软雅黑" charset="0"/>
                </a:rPr>
                <a:t>区</a:t>
              </a:r>
              <a:endParaRPr lang="zh-CN" altLang="en-US" sz="1700">
                <a:latin typeface="微软雅黑" charset="0"/>
                <a:ea typeface="微软雅黑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107" y="7407"/>
              <a:ext cx="2835" cy="71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ABE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7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物理文件系统</a:t>
              </a:r>
              <a:endParaRPr lang="zh-CN" altLang="en-US" sz="17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97" name="上箭头 96"/>
            <p:cNvSpPr/>
            <p:nvPr/>
          </p:nvSpPr>
          <p:spPr>
            <a:xfrm>
              <a:off x="11245" y="1652"/>
              <a:ext cx="424" cy="71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上箭头 6"/>
            <p:cNvSpPr/>
            <p:nvPr/>
          </p:nvSpPr>
          <p:spPr>
            <a:xfrm>
              <a:off x="11245" y="2926"/>
              <a:ext cx="424" cy="71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上箭头 8"/>
            <p:cNvSpPr/>
            <p:nvPr/>
          </p:nvSpPr>
          <p:spPr>
            <a:xfrm>
              <a:off x="11245" y="4158"/>
              <a:ext cx="424" cy="71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上箭头 9"/>
            <p:cNvSpPr/>
            <p:nvPr/>
          </p:nvSpPr>
          <p:spPr>
            <a:xfrm>
              <a:off x="11245" y="5275"/>
              <a:ext cx="424" cy="71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上箭头 10"/>
            <p:cNvSpPr/>
            <p:nvPr/>
          </p:nvSpPr>
          <p:spPr>
            <a:xfrm>
              <a:off x="11245" y="6854"/>
              <a:ext cx="424" cy="71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上箭头 12"/>
            <p:cNvSpPr/>
            <p:nvPr/>
          </p:nvSpPr>
          <p:spPr>
            <a:xfrm flipV="1">
              <a:off x="13363" y="1652"/>
              <a:ext cx="424" cy="71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上箭头 13"/>
            <p:cNvSpPr/>
            <p:nvPr/>
          </p:nvSpPr>
          <p:spPr>
            <a:xfrm flipV="1">
              <a:off x="13363" y="2926"/>
              <a:ext cx="424" cy="71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上箭头 15"/>
            <p:cNvSpPr/>
            <p:nvPr/>
          </p:nvSpPr>
          <p:spPr>
            <a:xfrm flipV="1">
              <a:off x="13363" y="4158"/>
              <a:ext cx="424" cy="71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上箭头 16"/>
            <p:cNvSpPr/>
            <p:nvPr/>
          </p:nvSpPr>
          <p:spPr>
            <a:xfrm flipV="1">
              <a:off x="13363" y="5275"/>
              <a:ext cx="424" cy="71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上箭头 17"/>
            <p:cNvSpPr/>
            <p:nvPr/>
          </p:nvSpPr>
          <p:spPr>
            <a:xfrm flipV="1">
              <a:off x="13363" y="6854"/>
              <a:ext cx="424" cy="71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上箭头 18"/>
            <p:cNvSpPr/>
            <p:nvPr/>
          </p:nvSpPr>
          <p:spPr>
            <a:xfrm>
              <a:off x="11107" y="7981"/>
              <a:ext cx="424" cy="71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上箭头 19"/>
            <p:cNvSpPr/>
            <p:nvPr/>
          </p:nvSpPr>
          <p:spPr>
            <a:xfrm flipV="1">
              <a:off x="11531" y="7990"/>
              <a:ext cx="424" cy="71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上箭头 20"/>
            <p:cNvSpPr/>
            <p:nvPr/>
          </p:nvSpPr>
          <p:spPr>
            <a:xfrm>
              <a:off x="13167" y="7981"/>
              <a:ext cx="424" cy="71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上箭头 21"/>
            <p:cNvSpPr/>
            <p:nvPr/>
          </p:nvSpPr>
          <p:spPr>
            <a:xfrm flipV="1">
              <a:off x="13591" y="7990"/>
              <a:ext cx="424" cy="71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9451" y="8917"/>
              <a:ext cx="2835" cy="71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rgbClr val="ABE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7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辅助分配模块</a:t>
              </a:r>
              <a:endParaRPr lang="zh-CN" altLang="en-US" sz="17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897" y="8898"/>
              <a:ext cx="2835" cy="71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rgbClr val="ABE8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7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设备管理</a:t>
              </a:r>
              <a:r>
                <a:rPr lang="zh-CN" altLang="en-US" sz="17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模块</a:t>
              </a:r>
              <a:endParaRPr lang="zh-CN" altLang="en-US" sz="17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1" name="上箭头 40"/>
            <p:cNvSpPr/>
            <p:nvPr/>
          </p:nvSpPr>
          <p:spPr>
            <a:xfrm>
              <a:off x="13908" y="9539"/>
              <a:ext cx="424" cy="45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上箭头 41"/>
            <p:cNvSpPr/>
            <p:nvPr/>
          </p:nvSpPr>
          <p:spPr>
            <a:xfrm flipV="1">
              <a:off x="14332" y="9548"/>
              <a:ext cx="424" cy="45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6" name="圆角矩形标注 25"/>
          <p:cNvSpPr/>
          <p:nvPr/>
        </p:nvSpPr>
        <p:spPr>
          <a:xfrm>
            <a:off x="1002665" y="563880"/>
            <a:ext cx="3640455" cy="1431290"/>
          </a:xfrm>
          <a:prstGeom prst="wedgeRoundRectCallout">
            <a:avLst>
              <a:gd name="adj1" fmla="val 59262"/>
              <a:gd name="adj2" fmla="val 12156"/>
              <a:gd name="adj3" fmla="val 16667"/>
            </a:avLst>
          </a:prstGeom>
          <a:solidFill>
            <a:srgbClr val="15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文件系统需要向上层的用户提供一些简单易用的功能接口。这层就是用于处理用户发出的系统调用请求(Read、Write、Open、Close等系统调用)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" name="圆角矩形标注 27"/>
          <p:cNvSpPr/>
          <p:nvPr/>
        </p:nvSpPr>
        <p:spPr>
          <a:xfrm>
            <a:off x="1002665" y="2212975"/>
            <a:ext cx="3640455" cy="1132205"/>
          </a:xfrm>
          <a:prstGeom prst="wedgeRoundRectCallout">
            <a:avLst>
              <a:gd name="adj1" fmla="val 59262"/>
              <a:gd name="adj2" fmla="val 12156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为了保证文件数据的安全，还需要验证用户是否有访问权限。这一层主要完成了文件保护相关功能。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1002665" y="4086225"/>
            <a:ext cx="3640455" cy="833120"/>
          </a:xfrm>
          <a:prstGeom prst="wedgeRoundRectCallout">
            <a:avLst>
              <a:gd name="adj1" fmla="val 59262"/>
              <a:gd name="adj2" fmla="val 12156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这一层需要把上一层提供的文件逻辑地址转换为实际的物理地址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535940" y="5144770"/>
            <a:ext cx="3178175" cy="833120"/>
          </a:xfrm>
          <a:prstGeom prst="wedgeRoundRectCallout">
            <a:avLst>
              <a:gd name="adj1" fmla="val 59262"/>
              <a:gd name="adj2" fmla="val 12156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负责文件存储空间的管理，即负责分配和回收存储空间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464425" y="1069975"/>
            <a:ext cx="3640455" cy="1795145"/>
          </a:xfrm>
          <a:prstGeom prst="wedgeRoundRectCallout">
            <a:avLst>
              <a:gd name="adj1" fmla="val -60134"/>
              <a:gd name="adj2" fmla="val 12079"/>
              <a:gd name="adj3" fmla="val 16667"/>
            </a:avLst>
          </a:prstGeom>
          <a:solidFill>
            <a:srgbClr val="15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用户是通过文件路径来访问文件的，因此这一层需要根据用户给出的文件路径找到相应的FCB或索引结点。所有和目录、目录项相关的管理工作都在本层完成，如：管理活跃的文件目录表、管理打开文件表等。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圆角矩形标注 36"/>
          <p:cNvSpPr/>
          <p:nvPr/>
        </p:nvSpPr>
        <p:spPr>
          <a:xfrm>
            <a:off x="7464425" y="3249930"/>
            <a:ext cx="3640455" cy="964565"/>
          </a:xfrm>
          <a:prstGeom prst="wedgeRoundRectCallout">
            <a:avLst>
              <a:gd name="adj1" fmla="val -60134"/>
              <a:gd name="adj2" fmla="val 12079"/>
              <a:gd name="adj3" fmla="val 16667"/>
            </a:avLst>
          </a:prstGeom>
          <a:solidFill>
            <a:srgbClr val="45B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用户指明想要访问文件记录号，这一层需要将记录号转换为对应的逻辑地址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8500745" y="4623435"/>
            <a:ext cx="2915920" cy="1388745"/>
          </a:xfrm>
          <a:prstGeom prst="wedgeRoundRectCallout">
            <a:avLst>
              <a:gd name="adj1" fmla="val -60134"/>
              <a:gd name="adj2" fmla="val 12079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直接与硬件交互，负责和硬件直接相关的一些管理工作。如：分配设备、分配设备缓冲区、磁盘调度、启动设备、释放设备等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706870" y="6138545"/>
            <a:ext cx="1011555" cy="45085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设备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384300" y="1716405"/>
          <a:ext cx="105537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305"/>
                <a:gridCol w="843915"/>
                <a:gridCol w="1416050"/>
                <a:gridCol w="2166620"/>
                <a:gridCol w="847725"/>
                <a:gridCol w="3855085"/>
              </a:tblGrid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引导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块（负责开机时初始化操作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系统）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超级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块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空闲空间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管理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（如：位示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图）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i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结点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区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根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目录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其他文件、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目录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2"/>
            </p:custDataLst>
          </p:nvPr>
        </p:nvGraphicFramePr>
        <p:xfrm>
          <a:off x="4410710" y="3615690"/>
          <a:ext cx="7404100" cy="737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215"/>
                <a:gridCol w="1343660"/>
                <a:gridCol w="1344295"/>
                <a:gridCol w="1344930"/>
              </a:tblGrid>
              <a:tr h="737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主引导记录(MBR)(包含：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磁盘引导程序和分区表)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C: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盘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D:</a:t>
                      </a: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盘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E:</a:t>
                      </a: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盘</a:t>
                      </a:r>
                      <a:endParaRPr lang="zh-CN" alt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3615690" y="38246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磁盘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364615" y="2524760"/>
            <a:ext cx="3046095" cy="116395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9133205" y="2536190"/>
            <a:ext cx="2800985" cy="111569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523" y="1797050"/>
            <a:ext cx="11906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UNIX</a:t>
            </a:r>
            <a:r>
              <a:rPr lang="zh-CN" altLang="en-US">
                <a:latin typeface="微软雅黑" charset="0"/>
                <a:ea typeface="微软雅黑" charset="0"/>
              </a:rPr>
              <a:t>文件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系统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1175385" y="391160"/>
            <a:ext cx="1678940" cy="554863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50515" y="391160"/>
            <a:ext cx="5507355" cy="554863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柱形 2"/>
          <p:cNvSpPr/>
          <p:nvPr/>
        </p:nvSpPr>
        <p:spPr>
          <a:xfrm>
            <a:off x="8742680" y="1593850"/>
            <a:ext cx="2967355" cy="4345940"/>
          </a:xfrm>
          <a:prstGeom prst="can">
            <a:avLst/>
          </a:prstGeom>
          <a:solidFill>
            <a:srgbClr val="000000">
              <a:alpha val="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3230" y="2812415"/>
            <a:ext cx="450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内存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2725" y="6040120"/>
            <a:ext cx="1064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用户</a:t>
            </a:r>
            <a:r>
              <a:rPr lang="zh-CN" altLang="en-US" sz="2000">
                <a:latin typeface="微软雅黑" charset="0"/>
                <a:ea typeface="微软雅黑" charset="0"/>
              </a:rPr>
              <a:t>区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3330" y="6040120"/>
            <a:ext cx="1064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内核区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5180" y="6040120"/>
            <a:ext cx="1064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微软雅黑" charset="0"/>
                <a:ea typeface="微软雅黑" charset="0"/>
              </a:rPr>
              <a:t>外存</a:t>
            </a:r>
            <a:endParaRPr lang="zh-CN" altLang="en-US" sz="2000">
              <a:latin typeface="微软雅黑" charset="0"/>
              <a:ea typeface="微软雅黑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626870" y="3519170"/>
            <a:ext cx="775335" cy="7753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latin typeface="微软雅黑" charset="0"/>
                <a:ea typeface="微软雅黑" charset="0"/>
              </a:rPr>
              <a:t>fd</a:t>
            </a:r>
            <a:endParaRPr lang="en-US" altLang="zh-CN" sz="2400"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84300" y="4488815"/>
            <a:ext cx="1260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文件描述符</a:t>
            </a:r>
            <a:r>
              <a:rPr lang="en-US" altLang="zh-CN" sz="1600">
                <a:latin typeface="微软雅黑" charset="0"/>
                <a:ea typeface="微软雅黑" charset="0"/>
              </a:rPr>
              <a:t>/</a:t>
            </a:r>
            <a:r>
              <a:rPr lang="zh-CN" altLang="en-US" sz="1600">
                <a:latin typeface="微软雅黑" charset="0"/>
                <a:ea typeface="微软雅黑" charset="0"/>
              </a:rPr>
              <a:t>文件句</a:t>
            </a:r>
            <a:r>
              <a:rPr lang="zh-CN" altLang="en-US" sz="1600">
                <a:latin typeface="微软雅黑" charset="0"/>
                <a:ea typeface="微软雅黑" charset="0"/>
              </a:rPr>
              <a:t>柄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63610" y="476885"/>
            <a:ext cx="3070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C00000"/>
                </a:solidFill>
                <a:latin typeface="微软雅黑" charset="0"/>
                <a:ea typeface="微软雅黑" charset="0"/>
              </a:rPr>
              <a:t>读入，这样可以加快目录检索</a:t>
            </a:r>
            <a:r>
              <a:rPr lang="zh-CN" altLang="en-US">
                <a:solidFill>
                  <a:srgbClr val="C00000"/>
                </a:solidFill>
                <a:latin typeface="微软雅黑" charset="0"/>
                <a:ea typeface="微软雅黑" charset="0"/>
              </a:rPr>
              <a:t>速度</a:t>
            </a:r>
            <a:endParaRPr lang="zh-CN" altLang="en-US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3823335" y="615950"/>
          <a:ext cx="982345" cy="122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</a:tblGrid>
              <a:tr h="3124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FCB-A</a:t>
                      </a:r>
                      <a:endParaRPr 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FCB-B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FCB-C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FCB-D</a:t>
                      </a:r>
                      <a:endParaRPr lang="en-US" altLang="zh-CN" sz="14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575685" y="1944370"/>
            <a:ext cx="14770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目录的</a:t>
            </a:r>
            <a:r>
              <a:rPr lang="zh-CN" altLang="en-US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缓存</a:t>
            </a:r>
            <a:endParaRPr lang="zh-CN" altLang="en-US" sz="160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4319270" y="2381885"/>
          <a:ext cx="307086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90"/>
                <a:gridCol w="1038225"/>
                <a:gridCol w="112204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索引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目录项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打开计数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FCB-F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FCB-B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2</a:t>
                      </a:r>
                      <a:endParaRPr lang="en-US" altLang="zh-CN" sz="14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FCB-A</a:t>
                      </a:r>
                      <a:endParaRPr lang="en-US" altLang="zh-CN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962208" y="3630930"/>
            <a:ext cx="17849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系统打开文件</a:t>
            </a:r>
            <a:r>
              <a:rPr lang="zh-CN" altLang="en-US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表</a:t>
            </a:r>
            <a:endParaRPr lang="zh-CN" altLang="en-US" sz="160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3"/>
            </p:custDataLst>
          </p:nvPr>
        </p:nvGraphicFramePr>
        <p:xfrm>
          <a:off x="4123055" y="4142740"/>
          <a:ext cx="4042410" cy="104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90"/>
                <a:gridCol w="929005"/>
                <a:gridCol w="681355"/>
                <a:gridCol w="1813560"/>
              </a:tblGrid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索引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打开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方式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...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系统打开文件表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索引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读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/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写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0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只读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2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857750" y="5342255"/>
            <a:ext cx="25730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进程（用户）打开文件</a:t>
            </a:r>
            <a:r>
              <a:rPr lang="zh-CN" altLang="en-US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表</a:t>
            </a:r>
            <a:endParaRPr lang="zh-CN" altLang="en-US" sz="160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19" name="表格 18"/>
          <p:cNvGraphicFramePr/>
          <p:nvPr>
            <p:custDataLst>
              <p:tags r:id="rId4"/>
            </p:custDataLst>
          </p:nvPr>
        </p:nvGraphicFramePr>
        <p:xfrm>
          <a:off x="9103360" y="2742565"/>
          <a:ext cx="982345" cy="122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</a:tblGrid>
              <a:tr h="3124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FCB-A</a:t>
                      </a:r>
                      <a:endParaRPr lang="en-US" sz="14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FCB-B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FCB-C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FCB-D</a:t>
                      </a:r>
                      <a:endParaRPr lang="en-US" altLang="zh-CN" sz="14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8855710" y="4070985"/>
            <a:ext cx="14770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目录</a:t>
            </a:r>
            <a:r>
              <a:rPr lang="en-US" altLang="zh-CN" sz="1600">
                <a:solidFill>
                  <a:srgbClr val="C00000"/>
                </a:solidFill>
                <a:latin typeface="微软雅黑" charset="0"/>
                <a:ea typeface="微软雅黑" charset="0"/>
              </a:rPr>
              <a:t>M</a:t>
            </a:r>
            <a:endParaRPr lang="en-US" altLang="zh-CN" sz="1600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22" name="表格 21"/>
          <p:cNvGraphicFramePr/>
          <p:nvPr>
            <p:custDataLst>
              <p:tags r:id="rId5"/>
            </p:custDataLst>
          </p:nvPr>
        </p:nvGraphicFramePr>
        <p:xfrm>
          <a:off x="9103360" y="4744085"/>
          <a:ext cx="982345" cy="521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</a:tblGrid>
              <a:tr h="521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文件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A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>
            <p:custDataLst>
              <p:tags r:id="rId6"/>
            </p:custDataLst>
          </p:nvPr>
        </p:nvGraphicFramePr>
        <p:xfrm>
          <a:off x="10488295" y="5013325"/>
          <a:ext cx="982345" cy="521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</a:tblGrid>
              <a:tr h="521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文件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B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" name="文本框 70"/>
          <p:cNvSpPr txBox="1"/>
          <p:nvPr/>
        </p:nvSpPr>
        <p:spPr>
          <a:xfrm>
            <a:off x="1326515" y="712470"/>
            <a:ext cx="9715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sz="2000">
                <a:solidFill>
                  <a:schemeClr val="tx1"/>
                </a:solidFill>
                <a:latin typeface="微软雅黑" charset="0"/>
                <a:ea typeface="微软雅黑" charset="0"/>
              </a:rPr>
              <a:t>安装Windows操作系统的时候，一个必经步骤是—-为磁盘分区(C:盘、D:盘、E:盘等)</a:t>
            </a:r>
            <a:endParaRPr sz="20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28" name="表格 27"/>
          <p:cNvGraphicFramePr/>
          <p:nvPr>
            <p:custDataLst>
              <p:tags r:id="rId1"/>
            </p:custDataLst>
          </p:nvPr>
        </p:nvGraphicFramePr>
        <p:xfrm>
          <a:off x="2482215" y="1909445"/>
          <a:ext cx="1530350" cy="380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/>
              </a:tblGrid>
              <a:tr h="633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目录</a:t>
                      </a: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区</a:t>
                      </a:r>
                      <a:endParaRPr lang="zh-CN" altLang="en-US" sz="160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92D050"/>
                    </a:solidFill>
                  </a:tcPr>
                </a:tc>
              </a:tr>
              <a:tr h="633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文件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区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</a:tr>
              <a:tr h="633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目录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区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45BEF5"/>
                    </a:solidFill>
                  </a:tcPr>
                </a:tc>
              </a:tr>
              <a:tr h="633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文件</a:t>
                      </a: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区</a:t>
                      </a:r>
                      <a:endParaRPr lang="zh-CN" altLang="en-US" sz="160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2499F8"/>
                    </a:solidFill>
                  </a:tcPr>
                </a:tc>
              </a:tr>
              <a:tr h="633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目录</a:t>
                      </a: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区</a:t>
                      </a:r>
                      <a:endParaRPr lang="zh-CN" altLang="en-US" sz="160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157CF3"/>
                    </a:solidFill>
                  </a:tcPr>
                </a:tc>
              </a:tr>
              <a:tr h="633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文件</a:t>
                      </a:r>
                      <a:r>
                        <a:rPr lang="zh-CN" altLang="en-US" sz="16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区</a:t>
                      </a:r>
                      <a:endParaRPr lang="zh-CN" altLang="en-US" sz="160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>
            <a:off x="4247515" y="1909445"/>
            <a:ext cx="76200" cy="1191260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30725" y="2195195"/>
            <a:ext cx="1113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文件卷</a:t>
            </a:r>
            <a:r>
              <a:rPr lang="en-US" altLang="zh-CN" sz="1600">
                <a:latin typeface="微软雅黑" charset="0"/>
                <a:ea typeface="微软雅黑" charset="0"/>
              </a:rPr>
              <a:t>C</a:t>
            </a:r>
            <a:r>
              <a:rPr lang="zh-CN" altLang="en-US" sz="1600">
                <a:latin typeface="微软雅黑" charset="0"/>
                <a:ea typeface="微软雅黑" charset="0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</a:rPr>
              <a:t>C</a:t>
            </a:r>
            <a:r>
              <a:rPr lang="zh-CN" altLang="en-US" sz="1600">
                <a:latin typeface="微软雅黑" charset="0"/>
                <a:ea typeface="微软雅黑" charset="0"/>
              </a:rPr>
              <a:t>盘）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4247515" y="3218180"/>
            <a:ext cx="76200" cy="1191260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30725" y="3503930"/>
            <a:ext cx="1113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文件卷</a:t>
            </a:r>
            <a:r>
              <a:rPr lang="en-US" altLang="zh-CN" sz="1600">
                <a:latin typeface="微软雅黑" charset="0"/>
                <a:ea typeface="微软雅黑" charset="0"/>
              </a:rPr>
              <a:t>D</a:t>
            </a:r>
            <a:r>
              <a:rPr lang="zh-CN" altLang="en-US" sz="1600">
                <a:latin typeface="微软雅黑" charset="0"/>
                <a:ea typeface="微软雅黑" charset="0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</a:rPr>
              <a:t>D</a:t>
            </a:r>
            <a:r>
              <a:rPr lang="zh-CN" altLang="en-US" sz="1600">
                <a:latin typeface="微软雅黑" charset="0"/>
                <a:ea typeface="微软雅黑" charset="0"/>
              </a:rPr>
              <a:t>盘）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4247515" y="4501515"/>
            <a:ext cx="76200" cy="1191260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30725" y="4787265"/>
            <a:ext cx="1113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文件卷</a:t>
            </a:r>
            <a:r>
              <a:rPr lang="en-US" altLang="zh-CN" sz="1600">
                <a:latin typeface="微软雅黑" charset="0"/>
                <a:ea typeface="微软雅黑" charset="0"/>
              </a:rPr>
              <a:t>E</a:t>
            </a:r>
            <a:r>
              <a:rPr lang="zh-CN" altLang="en-US" sz="1600">
                <a:latin typeface="微软雅黑" charset="0"/>
                <a:ea typeface="微软雅黑" charset="0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</a:rPr>
              <a:t>E</a:t>
            </a:r>
            <a:r>
              <a:rPr lang="zh-CN" altLang="en-US" sz="1600">
                <a:latin typeface="微软雅黑" charset="0"/>
                <a:ea typeface="微软雅黑" charset="0"/>
              </a:rPr>
              <a:t>盘）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72" name="圆角矩形标注 71"/>
          <p:cNvSpPr/>
          <p:nvPr/>
        </p:nvSpPr>
        <p:spPr>
          <a:xfrm>
            <a:off x="451485" y="1909445"/>
            <a:ext cx="1795780" cy="1439545"/>
          </a:xfrm>
          <a:prstGeom prst="wedgeRoundRectCallout">
            <a:avLst>
              <a:gd name="adj1" fmla="val 60608"/>
              <a:gd name="adj2" fmla="val -26268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目录区主要存放文件目录信息(FCB)、用于磁盘存储空间管理的信息</a:t>
            </a:r>
            <a:endParaRPr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51485" y="5168265"/>
            <a:ext cx="1795780" cy="744855"/>
          </a:xfrm>
          <a:prstGeom prst="wedgeRoundRectCallout">
            <a:avLst>
              <a:gd name="adj1" fmla="val 60608"/>
              <a:gd name="adj2" fmla="val -26268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文件区用于存放文件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数据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679315" y="5520690"/>
            <a:ext cx="2122170" cy="1021080"/>
          </a:xfrm>
          <a:prstGeom prst="wedgeRoundRectCallout">
            <a:avLst>
              <a:gd name="adj1" fmla="val -36775"/>
              <a:gd name="adj2" fmla="val -71909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存储空间的初始化：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将各个文件卷划分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为目录区、文件区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499225" y="1434465"/>
            <a:ext cx="3430905" cy="744855"/>
          </a:xfrm>
          <a:prstGeom prst="wedgeRoundRectCallout">
            <a:avLst>
              <a:gd name="adj1" fmla="val 30362"/>
              <a:gd name="adj2" fmla="val -88789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存储空间的划分：将物理磁盘划分为一个个文件卷(逻辑卷、逻辑盘)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16" name="表格 15"/>
          <p:cNvGraphicFramePr/>
          <p:nvPr>
            <p:custDataLst>
              <p:tags r:id="rId2"/>
            </p:custDataLst>
          </p:nvPr>
        </p:nvGraphicFramePr>
        <p:xfrm>
          <a:off x="7371715" y="2778760"/>
          <a:ext cx="1447800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1324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物理磁盘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2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1281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物理磁盘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3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2499F8"/>
                    </a:solidFill>
                  </a:tcPr>
                </a:tc>
              </a:tr>
            </a:tbl>
          </a:graphicData>
        </a:graphic>
      </p:graphicFrame>
      <p:sp>
        <p:nvSpPr>
          <p:cNvPr id="17" name="右大括号 16"/>
          <p:cNvSpPr/>
          <p:nvPr/>
        </p:nvSpPr>
        <p:spPr>
          <a:xfrm>
            <a:off x="9053830" y="2778760"/>
            <a:ext cx="76200" cy="2606040"/>
          </a:xfrm>
          <a:prstGeom prst="rightBrac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364345" y="3790315"/>
            <a:ext cx="1113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文件卷</a:t>
            </a:r>
            <a:r>
              <a:rPr lang="en-US" altLang="zh-CN" sz="1600">
                <a:latin typeface="微软雅黑" charset="0"/>
                <a:ea typeface="微软雅黑" charset="0"/>
              </a:rPr>
              <a:t>F</a:t>
            </a:r>
            <a:r>
              <a:rPr lang="zh-CN" altLang="en-US" sz="1600">
                <a:latin typeface="微软雅黑" charset="0"/>
                <a:ea typeface="微软雅黑" charset="0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</a:rPr>
              <a:t>F</a:t>
            </a:r>
            <a:r>
              <a:rPr lang="zh-CN" altLang="en-US" sz="1600">
                <a:latin typeface="微软雅黑" charset="0"/>
                <a:ea typeface="微软雅黑" charset="0"/>
              </a:rPr>
              <a:t>盘）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9650095" y="2327910"/>
            <a:ext cx="2122170" cy="1176020"/>
          </a:xfrm>
          <a:prstGeom prst="wedgeRoundRectCallout">
            <a:avLst>
              <a:gd name="adj1" fmla="val -33782"/>
              <a:gd name="adj2" fmla="val 66900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有的系统支持超大型文件，可支持由多个物理磁盘组成一个文件卷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5250" y="5847080"/>
            <a:ext cx="122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物理磁盘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" name="文本框 70"/>
          <p:cNvSpPr txBox="1"/>
          <p:nvPr/>
        </p:nvSpPr>
        <p:spPr>
          <a:xfrm>
            <a:off x="4178935" y="322580"/>
            <a:ext cx="38341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控制空间管理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--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成组链接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法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28" name="表格 27"/>
          <p:cNvGraphicFramePr/>
          <p:nvPr>
            <p:custDataLst>
              <p:tags r:id="rId1"/>
            </p:custDataLst>
          </p:nvPr>
        </p:nvGraphicFramePr>
        <p:xfrm>
          <a:off x="1584960" y="2323465"/>
          <a:ext cx="982345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</a:tblGrid>
              <a:tr h="368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100</a:t>
                      </a:r>
                      <a:endParaRPr 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C00000"/>
                          </a:solidFill>
                          <a:latin typeface="微软雅黑" charset="0"/>
                          <a:ea typeface="微软雅黑" charset="0"/>
                        </a:rPr>
                        <a:t>300</a:t>
                      </a:r>
                      <a:endParaRPr lang="en-US" altLang="zh-CN" sz="1600" b="0">
                        <a:solidFill>
                          <a:srgbClr val="C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299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202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201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1490028" y="1854835"/>
            <a:ext cx="1172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超级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块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4" name="圆角矩形标注 73"/>
          <p:cNvSpPr/>
          <p:nvPr/>
        </p:nvSpPr>
        <p:spPr>
          <a:xfrm>
            <a:off x="168910" y="2130425"/>
            <a:ext cx="1172845" cy="647065"/>
          </a:xfrm>
          <a:prstGeom prst="wedgeRoundRectCallout">
            <a:avLst>
              <a:gd name="adj1" fmla="val 61586"/>
              <a:gd name="adj2" fmla="val 3581"/>
              <a:gd name="adj3" fmla="val 16667"/>
            </a:avLst>
          </a:prstGeom>
          <a:solidFill>
            <a:srgbClr val="15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下一组空闲盘块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数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168910" y="2992120"/>
            <a:ext cx="1172845" cy="647065"/>
          </a:xfrm>
          <a:prstGeom prst="wedgeRoundRectCallout">
            <a:avLst>
              <a:gd name="adj1" fmla="val 66838"/>
              <a:gd name="adj2" fmla="val -11629"/>
              <a:gd name="adj3" fmla="val 16667"/>
            </a:avLst>
          </a:prstGeom>
          <a:solidFill>
            <a:srgbClr val="15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空闲块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号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3370580" y="1489710"/>
          <a:ext cx="982345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</a:tblGrid>
              <a:tr h="368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100</a:t>
                      </a:r>
                      <a:endParaRPr 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C00000"/>
                          </a:solidFill>
                          <a:latin typeface="微软雅黑" charset="0"/>
                          <a:ea typeface="微软雅黑" charset="0"/>
                        </a:rPr>
                        <a:t>400</a:t>
                      </a:r>
                      <a:endParaRPr lang="en-US" altLang="zh-CN" sz="1600" b="0">
                        <a:solidFill>
                          <a:srgbClr val="C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399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301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2449195" y="1262380"/>
            <a:ext cx="767080" cy="337820"/>
          </a:xfrm>
          <a:prstGeom prst="wedgeRoundRectCallout">
            <a:avLst>
              <a:gd name="adj1" fmla="val 61586"/>
              <a:gd name="adj2" fmla="val 3581"/>
              <a:gd name="adj3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块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号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5013" y="1036955"/>
            <a:ext cx="1172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300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5483861" y="1489710"/>
          <a:ext cx="982345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</a:tblGrid>
              <a:tr h="368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100</a:t>
                      </a:r>
                      <a:endParaRPr 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C00000"/>
                          </a:solidFill>
                          <a:latin typeface="微软雅黑" charset="0"/>
                          <a:ea typeface="微软雅黑" charset="0"/>
                        </a:rPr>
                        <a:t>7900</a:t>
                      </a:r>
                      <a:endParaRPr lang="en-US" altLang="zh-CN" sz="1600" b="0">
                        <a:solidFill>
                          <a:srgbClr val="C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7899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7801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88928" y="1036955"/>
            <a:ext cx="1172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400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7698741" y="1489710"/>
          <a:ext cx="982345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</a:tblGrid>
              <a:tr h="368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99</a:t>
                      </a:r>
                      <a:endParaRPr 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rgbClr val="C00000"/>
                          </a:solidFill>
                          <a:latin typeface="微软雅黑" charset="0"/>
                          <a:ea typeface="微软雅黑" charset="0"/>
                        </a:rPr>
                        <a:t>-1</a:t>
                      </a:r>
                      <a:endParaRPr lang="en-US" altLang="zh-CN" sz="1600" b="0">
                        <a:solidFill>
                          <a:srgbClr val="C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9999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</a:t>
                      </a:r>
                      <a:endParaRPr lang="en-US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9901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603808" y="1036955"/>
            <a:ext cx="1172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7900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2567305" y="1536065"/>
            <a:ext cx="781050" cy="132905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2567305" y="3319145"/>
            <a:ext cx="806450" cy="45656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/>
          <p:nvPr>
            <p:custDataLst>
              <p:tags r:id="rId5"/>
            </p:custDataLst>
          </p:nvPr>
        </p:nvGraphicFramePr>
        <p:xfrm>
          <a:off x="3370580" y="3765550"/>
          <a:ext cx="982345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</a:tblGrid>
              <a:tr h="368300">
                <a:tc>
                  <a:txBody>
                    <a:bodyPr/>
                    <a:p>
                      <a:pPr algn="ctr">
                        <a:buNone/>
                      </a:pPr>
                      <a:endParaRPr 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275013" y="3428365"/>
            <a:ext cx="1172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299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 rot="5400000">
            <a:off x="3704590" y="4170045"/>
            <a:ext cx="409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...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16" name="表格 15"/>
          <p:cNvGraphicFramePr/>
          <p:nvPr>
            <p:custDataLst>
              <p:tags r:id="rId6"/>
            </p:custDataLst>
          </p:nvPr>
        </p:nvGraphicFramePr>
        <p:xfrm>
          <a:off x="3370580" y="4834890"/>
          <a:ext cx="982345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</a:tblGrid>
              <a:tr h="368300">
                <a:tc>
                  <a:txBody>
                    <a:bodyPr/>
                    <a:p>
                      <a:pPr algn="ctr">
                        <a:buNone/>
                      </a:pPr>
                      <a:endParaRPr 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275013" y="4497705"/>
            <a:ext cx="1172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202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 flipV="1">
            <a:off x="2567305" y="3998595"/>
            <a:ext cx="791845" cy="83375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/>
          <p:nvPr>
            <p:custDataLst>
              <p:tags r:id="rId7"/>
            </p:custDataLst>
          </p:nvPr>
        </p:nvGraphicFramePr>
        <p:xfrm>
          <a:off x="3370580" y="5728335"/>
          <a:ext cx="982345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</a:tblGrid>
              <a:tr h="368300">
                <a:tc>
                  <a:txBody>
                    <a:bodyPr/>
                    <a:p>
                      <a:pPr algn="ctr">
                        <a:buNone/>
                      </a:pPr>
                      <a:endParaRPr 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3275013" y="5391150"/>
            <a:ext cx="1172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201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 flipV="1">
            <a:off x="2567305" y="4325620"/>
            <a:ext cx="791845" cy="138811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26885" y="2217420"/>
            <a:ext cx="409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...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4352925" y="1484630"/>
            <a:ext cx="1158240" cy="61087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4352925" y="2447925"/>
            <a:ext cx="1132840" cy="132651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/>
          <p:nvPr>
            <p:custDataLst>
              <p:tags r:id="rId8"/>
            </p:custDataLst>
          </p:nvPr>
        </p:nvGraphicFramePr>
        <p:xfrm>
          <a:off x="5483861" y="3765550"/>
          <a:ext cx="982345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</a:tblGrid>
              <a:tr h="368300">
                <a:tc>
                  <a:txBody>
                    <a:bodyPr/>
                    <a:p>
                      <a:pPr algn="ctr">
                        <a:buNone/>
                      </a:pPr>
                      <a:endParaRPr 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5388928" y="3428365"/>
            <a:ext cx="1172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399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 rot="5400000">
            <a:off x="5770246" y="4170045"/>
            <a:ext cx="409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...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30" name="表格 29"/>
          <p:cNvGraphicFramePr/>
          <p:nvPr>
            <p:custDataLst>
              <p:tags r:id="rId9"/>
            </p:custDataLst>
          </p:nvPr>
        </p:nvGraphicFramePr>
        <p:xfrm>
          <a:off x="5483861" y="4834890"/>
          <a:ext cx="982345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</a:tblGrid>
              <a:tr h="368300">
                <a:tc>
                  <a:txBody>
                    <a:bodyPr/>
                    <a:p>
                      <a:pPr algn="ctr">
                        <a:buNone/>
                      </a:pPr>
                      <a:endParaRPr 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5388928" y="4497705"/>
            <a:ext cx="1172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302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32" name="表格 31"/>
          <p:cNvGraphicFramePr/>
          <p:nvPr>
            <p:custDataLst>
              <p:tags r:id="rId10"/>
            </p:custDataLst>
          </p:nvPr>
        </p:nvGraphicFramePr>
        <p:xfrm>
          <a:off x="5509895" y="5728335"/>
          <a:ext cx="982345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</a:tblGrid>
              <a:tr h="368300">
                <a:tc>
                  <a:txBody>
                    <a:bodyPr/>
                    <a:p>
                      <a:pPr algn="ctr">
                        <a:buNone/>
                      </a:pPr>
                      <a:endParaRPr 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5414328" y="5391150"/>
            <a:ext cx="1172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301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4340225" y="3080385"/>
            <a:ext cx="1158240" cy="260731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/>
          <p:nvPr>
            <p:custDataLst>
              <p:tags r:id="rId11"/>
            </p:custDataLst>
          </p:nvPr>
        </p:nvGraphicFramePr>
        <p:xfrm>
          <a:off x="7698741" y="3765550"/>
          <a:ext cx="982345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</a:tblGrid>
              <a:tr h="368300">
                <a:tc>
                  <a:txBody>
                    <a:bodyPr/>
                    <a:p>
                      <a:pPr algn="ctr">
                        <a:buNone/>
                      </a:pPr>
                      <a:endParaRPr 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7603808" y="3428365"/>
            <a:ext cx="1172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7899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 rot="5400000">
            <a:off x="7985126" y="4170045"/>
            <a:ext cx="409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...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38" name="表格 37"/>
          <p:cNvGraphicFramePr/>
          <p:nvPr>
            <p:custDataLst>
              <p:tags r:id="rId12"/>
            </p:custDataLst>
          </p:nvPr>
        </p:nvGraphicFramePr>
        <p:xfrm>
          <a:off x="7698741" y="4834890"/>
          <a:ext cx="982345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</a:tblGrid>
              <a:tr h="368300">
                <a:tc>
                  <a:txBody>
                    <a:bodyPr/>
                    <a:p>
                      <a:pPr algn="ctr">
                        <a:buNone/>
                      </a:pPr>
                      <a:endParaRPr 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7603808" y="4497705"/>
            <a:ext cx="1172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7802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41" name="表格 40"/>
          <p:cNvGraphicFramePr/>
          <p:nvPr>
            <p:custDataLst>
              <p:tags r:id="rId13"/>
            </p:custDataLst>
          </p:nvPr>
        </p:nvGraphicFramePr>
        <p:xfrm>
          <a:off x="7698741" y="5728335"/>
          <a:ext cx="982345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</a:tblGrid>
              <a:tr h="368300">
                <a:tc>
                  <a:txBody>
                    <a:bodyPr/>
                    <a:p>
                      <a:pPr algn="ctr">
                        <a:buNone/>
                      </a:pPr>
                      <a:endParaRPr 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7603808" y="5391150"/>
            <a:ext cx="1172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7801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826885" y="3714750"/>
            <a:ext cx="409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...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26885" y="4746625"/>
            <a:ext cx="409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...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26885" y="5678170"/>
            <a:ext cx="409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...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46" name="表格 45"/>
          <p:cNvGraphicFramePr/>
          <p:nvPr>
            <p:custDataLst>
              <p:tags r:id="rId14"/>
            </p:custDataLst>
          </p:nvPr>
        </p:nvGraphicFramePr>
        <p:xfrm>
          <a:off x="9838056" y="3765550"/>
          <a:ext cx="982345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</a:tblGrid>
              <a:tr h="368300">
                <a:tc>
                  <a:txBody>
                    <a:bodyPr/>
                    <a:p>
                      <a:pPr algn="ctr">
                        <a:buNone/>
                      </a:pPr>
                      <a:endParaRPr 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9743123" y="3428365"/>
            <a:ext cx="1172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9999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 rot="5400000">
            <a:off x="10124441" y="4170045"/>
            <a:ext cx="409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...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49" name="表格 48"/>
          <p:cNvGraphicFramePr/>
          <p:nvPr>
            <p:custDataLst>
              <p:tags r:id="rId15"/>
            </p:custDataLst>
          </p:nvPr>
        </p:nvGraphicFramePr>
        <p:xfrm>
          <a:off x="9838056" y="4834890"/>
          <a:ext cx="982345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</a:tblGrid>
              <a:tr h="368300">
                <a:tc>
                  <a:txBody>
                    <a:bodyPr/>
                    <a:p>
                      <a:pPr algn="ctr">
                        <a:buNone/>
                      </a:pPr>
                      <a:endParaRPr 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9743123" y="4497705"/>
            <a:ext cx="1172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9902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51" name="表格 50"/>
          <p:cNvGraphicFramePr/>
          <p:nvPr>
            <p:custDataLst>
              <p:tags r:id="rId16"/>
            </p:custDataLst>
          </p:nvPr>
        </p:nvGraphicFramePr>
        <p:xfrm>
          <a:off x="9838056" y="5728335"/>
          <a:ext cx="982345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</a:tblGrid>
              <a:tr h="368300">
                <a:tc>
                  <a:txBody>
                    <a:bodyPr/>
                    <a:p>
                      <a:pPr algn="ctr">
                        <a:buNone/>
                      </a:pPr>
                      <a:endParaRPr 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9743123" y="5391150"/>
            <a:ext cx="1172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9901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H="1" flipV="1">
            <a:off x="8679815" y="2323465"/>
            <a:ext cx="1207770" cy="146367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8688070" y="3080385"/>
            <a:ext cx="1149350" cy="263207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9243060" y="467360"/>
            <a:ext cx="2540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如何回收?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Eg:假设每个分组最多为100个空闲块，此时第一个分组已有99个块，还要再回收一块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2736850" y="1156335"/>
            <a:ext cx="7439660" cy="36842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63850" y="1484630"/>
            <a:ext cx="1667510" cy="3040380"/>
          </a:xfrm>
          <a:prstGeom prst="rect">
            <a:avLst/>
          </a:prstGeom>
          <a:solidFill>
            <a:srgbClr val="45B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34035" y="3376295"/>
            <a:ext cx="1341755" cy="1236345"/>
            <a:chOff x="1702" y="1866"/>
            <a:chExt cx="2946" cy="2714"/>
          </a:xfrm>
        </p:grpSpPr>
        <p:sp>
          <p:nvSpPr>
            <p:cNvPr id="2" name="圆角矩形 1"/>
            <p:cNvSpPr/>
            <p:nvPr/>
          </p:nvSpPr>
          <p:spPr>
            <a:xfrm>
              <a:off x="2299" y="2329"/>
              <a:ext cx="1752" cy="175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CPU</a:t>
              </a:r>
              <a:endParaRPr lang="en-US" altLang="zh-CN" sz="2000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693" y="1866"/>
              <a:ext cx="964" cy="346"/>
              <a:chOff x="2399" y="1154"/>
              <a:chExt cx="964" cy="346"/>
            </a:xfrm>
          </p:grpSpPr>
          <p:sp>
            <p:nvSpPr>
              <p:cNvPr id="3" name="圆角矩形 2"/>
              <p:cNvSpPr/>
              <p:nvPr/>
            </p:nvSpPr>
            <p:spPr>
              <a:xfrm>
                <a:off x="2399" y="1154"/>
                <a:ext cx="119" cy="34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2681" y="1154"/>
                <a:ext cx="119" cy="34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2963" y="1154"/>
                <a:ext cx="119" cy="34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3245" y="1154"/>
                <a:ext cx="119" cy="34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693" y="4234"/>
              <a:ext cx="964" cy="346"/>
              <a:chOff x="2399" y="1154"/>
              <a:chExt cx="964" cy="346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2399" y="1154"/>
                <a:ext cx="119" cy="34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2681" y="1154"/>
                <a:ext cx="119" cy="34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2963" y="1154"/>
                <a:ext cx="119" cy="34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3245" y="1154"/>
                <a:ext cx="119" cy="34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rot="16200000">
              <a:off x="3993" y="3032"/>
              <a:ext cx="964" cy="346"/>
              <a:chOff x="2399" y="1154"/>
              <a:chExt cx="964" cy="346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2399" y="1154"/>
                <a:ext cx="119" cy="34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2681" y="1154"/>
                <a:ext cx="119" cy="34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963" y="1154"/>
                <a:ext cx="119" cy="34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3245" y="1154"/>
                <a:ext cx="119" cy="34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6200000">
              <a:off x="1393" y="3032"/>
              <a:ext cx="964" cy="346"/>
              <a:chOff x="2399" y="1154"/>
              <a:chExt cx="964" cy="346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2399" y="1154"/>
                <a:ext cx="119" cy="34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2681" y="1154"/>
                <a:ext cx="119" cy="34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2963" y="1154"/>
                <a:ext cx="119" cy="34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3245" y="1154"/>
                <a:ext cx="119" cy="34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/>
          <p:cNvSpPr/>
          <p:nvPr/>
        </p:nvSpPr>
        <p:spPr>
          <a:xfrm>
            <a:off x="3013710" y="1750695"/>
            <a:ext cx="1367790" cy="453390"/>
          </a:xfrm>
          <a:prstGeom prst="rect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数据寄存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器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13710" y="2367280"/>
            <a:ext cx="1367790" cy="453390"/>
          </a:xfrm>
          <a:prstGeom prst="rect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控制寄存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器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13710" y="2983865"/>
            <a:ext cx="1367790" cy="453390"/>
          </a:xfrm>
          <a:prstGeom prst="rect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状态寄存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器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077720" y="3810000"/>
            <a:ext cx="3132000" cy="0"/>
          </a:xfrm>
          <a:prstGeom prst="line">
            <a:avLst/>
          </a:prstGeom>
          <a:ln w="381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2077720" y="4250690"/>
            <a:ext cx="3132000" cy="0"/>
          </a:xfrm>
          <a:prstGeom prst="line">
            <a:avLst/>
          </a:prstGeom>
          <a:ln w="381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938655" y="3376295"/>
            <a:ext cx="7981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地址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线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938655" y="4357370"/>
            <a:ext cx="7981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控制线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30495" y="3128010"/>
            <a:ext cx="1056005" cy="13677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I/O</a:t>
            </a:r>
            <a:r>
              <a:rPr lang="zh-CN" altLang="en-US"/>
              <a:t>逻辑</a:t>
            </a:r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1167765" y="1937385"/>
            <a:ext cx="0" cy="1368000"/>
          </a:xfrm>
          <a:prstGeom prst="line">
            <a:avLst/>
          </a:prstGeom>
          <a:ln w="381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1144905" y="1939290"/>
            <a:ext cx="1887220" cy="0"/>
          </a:xfrm>
          <a:prstGeom prst="line">
            <a:avLst/>
          </a:prstGeom>
          <a:ln w="381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1144905" y="2581275"/>
            <a:ext cx="1887220" cy="0"/>
          </a:xfrm>
          <a:prstGeom prst="line">
            <a:avLst/>
          </a:prstGeom>
          <a:ln w="381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144905" y="3034665"/>
            <a:ext cx="1887220" cy="0"/>
          </a:xfrm>
          <a:prstGeom prst="line">
            <a:avLst/>
          </a:prstGeom>
          <a:ln w="381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424940" y="1449070"/>
            <a:ext cx="1172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数据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总线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3" name="圆角矩形标注 72"/>
          <p:cNvSpPr/>
          <p:nvPr/>
        </p:nvSpPr>
        <p:spPr>
          <a:xfrm>
            <a:off x="1296670" y="4859655"/>
            <a:ext cx="3085465" cy="1877695"/>
          </a:xfrm>
          <a:prstGeom prst="wedgeRoundRectCallout">
            <a:avLst>
              <a:gd name="adj1" fmla="val 33261"/>
              <a:gd name="adj2" fmla="val -60618"/>
              <a:gd name="adj3" fmla="val 16667"/>
            </a:avLst>
          </a:prstGeom>
          <a:solidFill>
            <a:srgbClr val="45B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CPU与控制器的接口</a:t>
            </a:r>
            <a:endParaRPr lang="zh-CN" altLang="en-US" sz="1600" b="1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用于实现CPU与控制器之间的通信。CPU通过控制线发出命令；通过地址线指明要操作的设备；通过数据线来取出(输入)数据，或放入(输出)数据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4555490" y="4859655"/>
            <a:ext cx="1667510" cy="1877695"/>
          </a:xfrm>
          <a:prstGeom prst="wedgeRoundRectCallout">
            <a:avLst>
              <a:gd name="adj1" fmla="val 33261"/>
              <a:gd name="adj2" fmla="val -60618"/>
              <a:gd name="adj3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VO逻辑</a:t>
            </a:r>
            <a:endParaRPr lang="zh-CN" altLang="en-US" sz="1600" b="1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负责接收和识别CPU的各种命令(如地址译码),并负责对设备发出命令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4381500" y="3210560"/>
            <a:ext cx="361950" cy="0"/>
          </a:xfrm>
          <a:prstGeom prst="line">
            <a:avLst/>
          </a:prstGeom>
          <a:ln w="381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724400" y="3210560"/>
            <a:ext cx="0" cy="3378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693920" y="3545205"/>
            <a:ext cx="54038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872990" y="322580"/>
            <a:ext cx="2446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I/O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</a:rPr>
              <a:t>控制器的组成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4399280" y="1997075"/>
            <a:ext cx="1401445" cy="0"/>
          </a:xfrm>
          <a:prstGeom prst="line">
            <a:avLst/>
          </a:prstGeom>
          <a:ln w="381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5791200" y="1997075"/>
            <a:ext cx="0" cy="1160780"/>
          </a:xfrm>
          <a:prstGeom prst="line">
            <a:avLst/>
          </a:prstGeom>
          <a:ln w="381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399280" y="2603500"/>
            <a:ext cx="576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964430" y="2603500"/>
            <a:ext cx="0" cy="6426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4964430" y="3246120"/>
            <a:ext cx="288000" cy="0"/>
          </a:xfrm>
          <a:prstGeom prst="line">
            <a:avLst/>
          </a:prstGeom>
          <a:ln w="381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标注 54"/>
          <p:cNvSpPr/>
          <p:nvPr/>
        </p:nvSpPr>
        <p:spPr>
          <a:xfrm>
            <a:off x="1718310" y="490855"/>
            <a:ext cx="1667510" cy="453390"/>
          </a:xfrm>
          <a:prstGeom prst="wedgeRoundRectCallout">
            <a:avLst>
              <a:gd name="adj1" fmla="val 34767"/>
              <a:gd name="adj2" fmla="val 83753"/>
              <a:gd name="adj3" fmla="val 1666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I/O</a:t>
            </a:r>
            <a:r>
              <a:rPr lang="zh-CN" altLang="en-US" sz="16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控制器</a:t>
            </a:r>
            <a:endParaRPr lang="zh-CN" altLang="en-US" sz="1600" b="1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520940" y="1452880"/>
            <a:ext cx="1368425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控制器与设备的接口</a:t>
            </a:r>
            <a:r>
              <a:rPr lang="en-US" altLang="zh-CN">
                <a:latin typeface="微软雅黑" charset="0"/>
                <a:ea typeface="微软雅黑" charset="0"/>
              </a:rPr>
              <a:t>1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20940" y="3517265"/>
            <a:ext cx="1368425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控制器与设备的接口</a:t>
            </a:r>
            <a:r>
              <a:rPr lang="en-US" altLang="zh-CN">
                <a:latin typeface="微软雅黑" charset="0"/>
                <a:ea typeface="微软雅黑" charset="0"/>
              </a:rPr>
              <a:t>1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286500" y="3533775"/>
            <a:ext cx="361950" cy="0"/>
          </a:xfrm>
          <a:prstGeom prst="line">
            <a:avLst/>
          </a:prstGeom>
          <a:ln w="381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648450" y="1924685"/>
            <a:ext cx="0" cy="15925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6641465" y="1924685"/>
            <a:ext cx="868680" cy="0"/>
          </a:xfrm>
          <a:prstGeom prst="line">
            <a:avLst/>
          </a:prstGeom>
          <a:ln w="381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>
            <a:off x="6286500" y="4050030"/>
            <a:ext cx="1223645" cy="0"/>
          </a:xfrm>
          <a:prstGeom prst="line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 rot="5400000">
            <a:off x="7893050" y="2755900"/>
            <a:ext cx="6235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......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3" name="圆角矩形标注 62"/>
          <p:cNvSpPr/>
          <p:nvPr/>
        </p:nvSpPr>
        <p:spPr>
          <a:xfrm>
            <a:off x="6984365" y="4859655"/>
            <a:ext cx="1667510" cy="1877695"/>
          </a:xfrm>
          <a:prstGeom prst="wedgeRoundRectCallout">
            <a:avLst>
              <a:gd name="adj1" fmla="val 33261"/>
              <a:gd name="adj2" fmla="val -60618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控制器与设备的接口</a:t>
            </a:r>
            <a:endParaRPr lang="zh-CN" altLang="en-US" sz="1600" b="1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用于实现控制器与设备之间的通信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 flipH="1">
            <a:off x="8889365" y="3789045"/>
            <a:ext cx="1223645" cy="0"/>
          </a:xfrm>
          <a:prstGeom prst="line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8889365" y="4098925"/>
            <a:ext cx="1224000" cy="0"/>
          </a:xfrm>
          <a:prstGeom prst="line">
            <a:avLst/>
          </a:prstGeom>
          <a:ln w="381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0283825" y="360553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数据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状态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 flipH="1">
            <a:off x="8889365" y="1725295"/>
            <a:ext cx="1223645" cy="0"/>
          </a:xfrm>
          <a:prstGeom prst="line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8889365" y="2035175"/>
            <a:ext cx="1224000" cy="0"/>
          </a:xfrm>
          <a:prstGeom prst="line">
            <a:avLst/>
          </a:prstGeom>
          <a:ln w="3810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0283825" y="154178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数据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状态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2" name="圆角矩形标注 71"/>
          <p:cNvSpPr/>
          <p:nvPr/>
        </p:nvSpPr>
        <p:spPr>
          <a:xfrm>
            <a:off x="10633075" y="729615"/>
            <a:ext cx="1367790" cy="723265"/>
          </a:xfrm>
          <a:prstGeom prst="wedgeRoundRectCallout">
            <a:avLst>
              <a:gd name="adj1" fmla="val -28365"/>
              <a:gd name="adj2" fmla="val 78621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传送输入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/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输出数据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4" name="圆角矩形标注 73"/>
          <p:cNvSpPr/>
          <p:nvPr/>
        </p:nvSpPr>
        <p:spPr>
          <a:xfrm>
            <a:off x="10633075" y="2315210"/>
            <a:ext cx="1367790" cy="930275"/>
          </a:xfrm>
          <a:prstGeom prst="wedgeRoundRectCallout">
            <a:avLst>
              <a:gd name="adj1" fmla="val -32961"/>
              <a:gd name="adj2" fmla="val -95302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设备要反馈状态（忙碌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/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空闲）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" name="文本框 70"/>
          <p:cNvSpPr txBox="1"/>
          <p:nvPr/>
        </p:nvSpPr>
        <p:spPr>
          <a:xfrm>
            <a:off x="1432560" y="1321435"/>
            <a:ext cx="8750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将多个</a:t>
            </a:r>
            <a:r>
              <a:rPr lang="zh-CN" altLang="en-US">
                <a:solidFill>
                  <a:srgbClr val="C00000"/>
                </a:solidFill>
                <a:latin typeface="微软雅黑" charset="0"/>
                <a:ea typeface="微软雅黑" charset="0"/>
              </a:rPr>
              <a:t>大小相等</a:t>
            </a:r>
            <a:r>
              <a:rPr lang="zh-CN" altLang="en-US">
                <a:latin typeface="微软雅黑" charset="0"/>
                <a:ea typeface="微软雅黑" charset="0"/>
              </a:rPr>
              <a:t>的缓冲区链接成一个</a:t>
            </a:r>
            <a:r>
              <a:rPr lang="zh-CN" altLang="en-US">
                <a:solidFill>
                  <a:srgbClr val="C00000"/>
                </a:solidFill>
                <a:latin typeface="微软雅黑" charset="0"/>
                <a:ea typeface="微软雅黑" charset="0"/>
              </a:rPr>
              <a:t>循环队列</a:t>
            </a:r>
            <a:r>
              <a:rPr lang="zh-CN" altLang="en-US">
                <a:latin typeface="微软雅黑" charset="0"/>
                <a:ea typeface="微软雅黑" charset="0"/>
              </a:rPr>
              <a:t>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注：以下图示中，橙色表示已充满数据的缓冲区，绿色表示空缓冲区。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063240" y="2912745"/>
            <a:ext cx="615950" cy="516890"/>
          </a:xfrm>
          <a:prstGeom prst="roundRect">
            <a:avLst/>
          </a:prstGeom>
          <a:solidFill>
            <a:srgbClr val="15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257675" y="3589655"/>
            <a:ext cx="615950" cy="516890"/>
          </a:xfrm>
          <a:prstGeom prst="roundRect">
            <a:avLst/>
          </a:prstGeom>
          <a:solidFill>
            <a:srgbClr val="15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4257675" y="4660900"/>
            <a:ext cx="615950" cy="5168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063240" y="5240020"/>
            <a:ext cx="615950" cy="5168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1868805" y="4660900"/>
            <a:ext cx="615950" cy="5168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868805" y="3589655"/>
            <a:ext cx="615950" cy="51689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>
          <a:xfrm flipH="1" flipV="1">
            <a:off x="3679190" y="3172460"/>
            <a:ext cx="886460" cy="417195"/>
          </a:xfrm>
          <a:prstGeom prst="line">
            <a:avLst/>
          </a:prstGeom>
          <a:ln w="19050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565650" y="4106545"/>
            <a:ext cx="0" cy="554355"/>
          </a:xfrm>
          <a:prstGeom prst="line">
            <a:avLst/>
          </a:prstGeom>
          <a:ln w="19050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679190" y="5177790"/>
            <a:ext cx="886460" cy="320675"/>
          </a:xfrm>
          <a:prstGeom prst="line">
            <a:avLst/>
          </a:prstGeom>
          <a:ln w="19050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176780" y="5177790"/>
            <a:ext cx="886460" cy="320675"/>
          </a:xfrm>
          <a:prstGeom prst="line">
            <a:avLst/>
          </a:prstGeom>
          <a:ln w="19050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176780" y="4106545"/>
            <a:ext cx="0" cy="554355"/>
          </a:xfrm>
          <a:prstGeom prst="line">
            <a:avLst/>
          </a:prstGeom>
          <a:ln w="19050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" idx="1"/>
            <a:endCxn id="8" idx="0"/>
          </p:cNvCxnSpPr>
          <p:nvPr/>
        </p:nvCxnSpPr>
        <p:spPr>
          <a:xfrm flipH="1">
            <a:off x="2176780" y="3171190"/>
            <a:ext cx="886460" cy="418465"/>
          </a:xfrm>
          <a:prstGeom prst="line">
            <a:avLst/>
          </a:prstGeom>
          <a:ln w="19050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上箭头 96"/>
          <p:cNvSpPr/>
          <p:nvPr/>
        </p:nvSpPr>
        <p:spPr>
          <a:xfrm rot="10800000">
            <a:off x="3222625" y="2410460"/>
            <a:ext cx="296545" cy="417830"/>
          </a:xfrm>
          <a:prstGeom prst="upArrow">
            <a:avLst/>
          </a:prstGeom>
          <a:solidFill>
            <a:srgbClr val="157C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 rot="16200000">
            <a:off x="5130165" y="4710430"/>
            <a:ext cx="296545" cy="417830"/>
          </a:xfrm>
          <a:prstGeom prst="upArrow">
            <a:avLst/>
          </a:prstGeom>
          <a:solidFill>
            <a:srgbClr val="157C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圆角矩形标注 72"/>
          <p:cNvSpPr/>
          <p:nvPr/>
        </p:nvSpPr>
        <p:spPr>
          <a:xfrm>
            <a:off x="4007485" y="2033905"/>
            <a:ext cx="2359660" cy="807085"/>
          </a:xfrm>
          <a:prstGeom prst="wedgeRoundRectCallout">
            <a:avLst>
              <a:gd name="adj1" fmla="val -63778"/>
              <a:gd name="adj2" fmla="val -4311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in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指针，指向下一个可以冲入数据的空缓冲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区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6068060" y="4516120"/>
            <a:ext cx="2667000" cy="807085"/>
          </a:xfrm>
          <a:prstGeom prst="wedgeRoundRectCallout">
            <a:avLst>
              <a:gd name="adj1" fmla="val -63778"/>
              <a:gd name="adj2" fmla="val -4311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out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指针，指向下一个可以取出数据的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满缓冲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区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" name="文本框 70"/>
          <p:cNvSpPr txBox="1"/>
          <p:nvPr/>
        </p:nvSpPr>
        <p:spPr>
          <a:xfrm>
            <a:off x="485140" y="646430"/>
            <a:ext cx="110655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C00000"/>
                </a:solidFill>
                <a:latin typeface="微软雅黑" charset="0"/>
                <a:ea typeface="微软雅黑" charset="0"/>
              </a:rPr>
              <a:t>缓冲池</a:t>
            </a:r>
            <a:r>
              <a:rPr lang="zh-CN" altLang="en-US">
                <a:latin typeface="微软雅黑" charset="0"/>
                <a:ea typeface="微软雅黑" charset="0"/>
              </a:rPr>
              <a:t>由系统中共用的缓冲区组成。这些缓冲区按使用状况可以分为：空缓冲队列、装满输入数据的缓冲队列(输入队列)、装满输出数据的缓冲队列(输出队列)。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另外，根据一个缓冲区在实际运算中扮演的功能不同，又设置了四种工作缓冲区：用于收容输入数据的工作缓冲区(hin)、用于提取输入数据的工作缓冲区(sin)、用于收容输出数据的工作缓冲区(hout)、用于提取输出数据的工作缓冲区(sout)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4345" y="2510155"/>
            <a:ext cx="1666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空缓冲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队列：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40585" y="2469515"/>
            <a:ext cx="1049020" cy="417830"/>
            <a:chOff x="3836" y="3365"/>
            <a:chExt cx="1652" cy="658"/>
          </a:xfrm>
        </p:grpSpPr>
        <p:sp>
          <p:nvSpPr>
            <p:cNvPr id="3" name="圆角矩形 2"/>
            <p:cNvSpPr/>
            <p:nvPr/>
          </p:nvSpPr>
          <p:spPr>
            <a:xfrm>
              <a:off x="3836" y="3365"/>
              <a:ext cx="970" cy="659"/>
            </a:xfrm>
            <a:prstGeom prst="roundRect">
              <a:avLst/>
            </a:prstGeom>
            <a:solidFill>
              <a:srgbClr val="157C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4806" y="3696"/>
              <a:ext cx="682" cy="3"/>
            </a:xfrm>
            <a:prstGeom prst="line">
              <a:avLst/>
            </a:prstGeom>
            <a:ln w="19050">
              <a:solidFill>
                <a:srgbClr val="1163EB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187065" y="2469515"/>
            <a:ext cx="1049020" cy="417830"/>
            <a:chOff x="3836" y="3365"/>
            <a:chExt cx="1652" cy="658"/>
          </a:xfrm>
        </p:grpSpPr>
        <p:sp>
          <p:nvSpPr>
            <p:cNvPr id="6" name="圆角矩形 5"/>
            <p:cNvSpPr/>
            <p:nvPr/>
          </p:nvSpPr>
          <p:spPr>
            <a:xfrm>
              <a:off x="3836" y="3365"/>
              <a:ext cx="970" cy="659"/>
            </a:xfrm>
            <a:prstGeom prst="roundRect">
              <a:avLst/>
            </a:prstGeom>
            <a:solidFill>
              <a:srgbClr val="157C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4806" y="3696"/>
              <a:ext cx="682" cy="3"/>
            </a:xfrm>
            <a:prstGeom prst="line">
              <a:avLst/>
            </a:prstGeom>
            <a:ln w="19050">
              <a:solidFill>
                <a:srgbClr val="1163EB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234180" y="2469515"/>
            <a:ext cx="1049020" cy="417830"/>
            <a:chOff x="3836" y="3365"/>
            <a:chExt cx="1652" cy="658"/>
          </a:xfrm>
        </p:grpSpPr>
        <p:sp>
          <p:nvSpPr>
            <p:cNvPr id="9" name="圆角矩形 8"/>
            <p:cNvSpPr/>
            <p:nvPr/>
          </p:nvSpPr>
          <p:spPr>
            <a:xfrm>
              <a:off x="3836" y="3365"/>
              <a:ext cx="970" cy="659"/>
            </a:xfrm>
            <a:prstGeom prst="roundRect">
              <a:avLst/>
            </a:prstGeom>
            <a:solidFill>
              <a:srgbClr val="157C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4806" y="3696"/>
              <a:ext cx="682" cy="3"/>
            </a:xfrm>
            <a:prstGeom prst="line">
              <a:avLst/>
            </a:prstGeom>
            <a:ln w="19050">
              <a:solidFill>
                <a:srgbClr val="1163EB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292725" y="2469515"/>
            <a:ext cx="1049020" cy="417830"/>
            <a:chOff x="3836" y="3365"/>
            <a:chExt cx="1652" cy="658"/>
          </a:xfrm>
        </p:grpSpPr>
        <p:sp>
          <p:nvSpPr>
            <p:cNvPr id="12" name="圆角矩形 11"/>
            <p:cNvSpPr/>
            <p:nvPr/>
          </p:nvSpPr>
          <p:spPr>
            <a:xfrm>
              <a:off x="3836" y="3365"/>
              <a:ext cx="970" cy="659"/>
            </a:xfrm>
            <a:prstGeom prst="roundRect">
              <a:avLst/>
            </a:prstGeom>
            <a:solidFill>
              <a:srgbClr val="157C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4806" y="3696"/>
              <a:ext cx="682" cy="3"/>
            </a:xfrm>
            <a:prstGeom prst="line">
              <a:avLst/>
            </a:prstGeom>
            <a:ln w="19050">
              <a:solidFill>
                <a:srgbClr val="1163EB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圆角矩形 14"/>
          <p:cNvSpPr/>
          <p:nvPr/>
        </p:nvSpPr>
        <p:spPr>
          <a:xfrm>
            <a:off x="6339205" y="2469515"/>
            <a:ext cx="615950" cy="418465"/>
          </a:xfrm>
          <a:prstGeom prst="roundRect">
            <a:avLst/>
          </a:prstGeom>
          <a:solidFill>
            <a:srgbClr val="15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4345" y="3150870"/>
            <a:ext cx="1666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输入队列：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140585" y="3110230"/>
            <a:ext cx="615950" cy="41846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56535" y="3320415"/>
            <a:ext cx="433070" cy="1905"/>
          </a:xfrm>
          <a:prstGeom prst="line">
            <a:avLst/>
          </a:prstGeom>
          <a:ln w="1905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187065" y="3110230"/>
            <a:ext cx="615950" cy="41846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803015" y="3320415"/>
            <a:ext cx="433070" cy="1905"/>
          </a:xfrm>
          <a:prstGeom prst="line">
            <a:avLst/>
          </a:prstGeom>
          <a:ln w="1905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234180" y="3110230"/>
            <a:ext cx="615950" cy="41846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850130" y="3320415"/>
            <a:ext cx="433070" cy="1905"/>
          </a:xfrm>
          <a:prstGeom prst="line">
            <a:avLst/>
          </a:prstGeom>
          <a:ln w="1905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5292725" y="3110230"/>
            <a:ext cx="615950" cy="41846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5908675" y="3320415"/>
            <a:ext cx="433070" cy="1905"/>
          </a:xfrm>
          <a:prstGeom prst="line">
            <a:avLst/>
          </a:prstGeom>
          <a:ln w="19050">
            <a:solidFill>
              <a:srgbClr val="FFC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396990" y="3150235"/>
            <a:ext cx="6235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......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74345" y="3815715"/>
            <a:ext cx="1666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输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出队列：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2756535" y="3985260"/>
            <a:ext cx="433070" cy="1905"/>
          </a:xfrm>
          <a:prstGeom prst="line">
            <a:avLst/>
          </a:prstGeom>
          <a:ln w="1905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87065" y="3775075"/>
            <a:ext cx="615950" cy="41846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3803015" y="3985260"/>
            <a:ext cx="433070" cy="1905"/>
          </a:xfrm>
          <a:prstGeom prst="line">
            <a:avLst/>
          </a:prstGeom>
          <a:ln w="1905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4234180" y="3775075"/>
            <a:ext cx="615950" cy="41846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4850130" y="3985260"/>
            <a:ext cx="433070" cy="1905"/>
          </a:xfrm>
          <a:prstGeom prst="line">
            <a:avLst/>
          </a:prstGeom>
          <a:ln w="1905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5292725" y="3775075"/>
            <a:ext cx="615950" cy="41846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5908675" y="3985260"/>
            <a:ext cx="433070" cy="1905"/>
          </a:xfrm>
          <a:prstGeom prst="line">
            <a:avLst/>
          </a:prstGeom>
          <a:ln w="19050">
            <a:solidFill>
              <a:srgbClr val="7030A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396990" y="3815715"/>
            <a:ext cx="6235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......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376795" y="2719705"/>
            <a:ext cx="4592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①输入进程请求输入数据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②计算进程想要取得一块输入数据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③计算进程想要将准备好的数据冲入缓冲区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④输出进程请求输出数据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187065" y="4784090"/>
            <a:ext cx="3832860" cy="14757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3703003" y="4959350"/>
            <a:ext cx="2800985" cy="453390"/>
            <a:chOff x="5846" y="7286"/>
            <a:chExt cx="4411" cy="714"/>
          </a:xfrm>
        </p:grpSpPr>
        <p:sp>
          <p:nvSpPr>
            <p:cNvPr id="48" name="矩形 47"/>
            <p:cNvSpPr/>
            <p:nvPr/>
          </p:nvSpPr>
          <p:spPr>
            <a:xfrm>
              <a:off x="5846" y="7286"/>
              <a:ext cx="1560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hin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8697" y="7286"/>
              <a:ext cx="1560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sin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703003" y="5562600"/>
            <a:ext cx="2800985" cy="453390"/>
            <a:chOff x="5846" y="7286"/>
            <a:chExt cx="4411" cy="714"/>
          </a:xfrm>
        </p:grpSpPr>
        <p:sp>
          <p:nvSpPr>
            <p:cNvPr id="52" name="矩形 51"/>
            <p:cNvSpPr/>
            <p:nvPr/>
          </p:nvSpPr>
          <p:spPr>
            <a:xfrm>
              <a:off x="5846" y="7286"/>
              <a:ext cx="1560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sout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8697" y="7286"/>
              <a:ext cx="1560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hout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56" name="单圆角矩形 55"/>
          <p:cNvSpPr/>
          <p:nvPr/>
        </p:nvSpPr>
        <p:spPr>
          <a:xfrm>
            <a:off x="899160" y="4976495"/>
            <a:ext cx="910590" cy="418465"/>
          </a:xfrm>
          <a:prstGeom prst="round1Rect">
            <a:avLst/>
          </a:prstGeom>
          <a:solidFill>
            <a:srgbClr val="15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1809750" y="5186045"/>
            <a:ext cx="1893570" cy="2540"/>
          </a:xfrm>
          <a:prstGeom prst="line">
            <a:avLst/>
          </a:prstGeom>
          <a:ln w="19050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单圆角矩形 58"/>
          <p:cNvSpPr/>
          <p:nvPr/>
        </p:nvSpPr>
        <p:spPr>
          <a:xfrm>
            <a:off x="1193800" y="5604510"/>
            <a:ext cx="615950" cy="418465"/>
          </a:xfrm>
          <a:prstGeom prst="round1Rect">
            <a:avLst/>
          </a:prstGeom>
          <a:solidFill>
            <a:srgbClr val="15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连接符 59"/>
          <p:cNvCxnSpPr/>
          <p:nvPr/>
        </p:nvCxnSpPr>
        <p:spPr>
          <a:xfrm>
            <a:off x="1809750" y="5815330"/>
            <a:ext cx="1871980" cy="22860"/>
          </a:xfrm>
          <a:prstGeom prst="line">
            <a:avLst/>
          </a:prstGeom>
          <a:ln w="19050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066290" y="4784090"/>
            <a:ext cx="1379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收容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输入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066290" y="5448935"/>
            <a:ext cx="1379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提取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输出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 flipH="1">
            <a:off x="6501130" y="5186045"/>
            <a:ext cx="1512000" cy="2540"/>
          </a:xfrm>
          <a:prstGeom prst="line">
            <a:avLst/>
          </a:prstGeom>
          <a:ln w="19050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501130" y="5801995"/>
            <a:ext cx="1512000" cy="2540"/>
          </a:xfrm>
          <a:prstGeom prst="line">
            <a:avLst/>
          </a:prstGeom>
          <a:ln w="19050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991475" y="4811395"/>
            <a:ext cx="990600" cy="1264285"/>
          </a:xfrm>
          <a:prstGeom prst="rect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用户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进程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658610" y="4784090"/>
            <a:ext cx="1379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提取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输入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658610" y="5448935"/>
            <a:ext cx="1379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收容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输出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3" name="圆角矩形标注 72"/>
          <p:cNvSpPr/>
          <p:nvPr/>
        </p:nvSpPr>
        <p:spPr>
          <a:xfrm>
            <a:off x="9486900" y="4582795"/>
            <a:ext cx="2359660" cy="1877695"/>
          </a:xfrm>
          <a:prstGeom prst="wedgeRoundRectCallout">
            <a:avLst>
              <a:gd name="adj1" fmla="val -63778"/>
              <a:gd name="adj2" fmla="val -4311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从输出队列中取得一块冲满输出数据的缓冲区作为“提取输出数据的工作缓冲区(sout)”。缓冲区读空后挂到空缓冲区队列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8550910" y="2672080"/>
            <a:ext cx="1899920" cy="20237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857250" y="995680"/>
            <a:ext cx="10477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rgbClr val="C00000"/>
                </a:solidFill>
                <a:latin typeface="微软雅黑" charset="0"/>
                <a:ea typeface="微软雅黑" charset="0"/>
              </a:rPr>
              <a:t>“假脱机技术”</a:t>
            </a:r>
            <a:r>
              <a:rPr lang="zh-CN" altLang="en-US">
                <a:latin typeface="微软雅黑" charset="0"/>
                <a:ea typeface="微软雅黑" charset="0"/>
              </a:rPr>
              <a:t>,又称</a:t>
            </a:r>
            <a:r>
              <a:rPr lang="zh-CN" altLang="en-US">
                <a:solidFill>
                  <a:srgbClr val="C00000"/>
                </a:solidFill>
                <a:latin typeface="微软雅黑" charset="0"/>
                <a:ea typeface="微软雅黑" charset="0"/>
              </a:rPr>
              <a:t>“SPOOLing技术”</a:t>
            </a:r>
            <a:r>
              <a:rPr lang="zh-CN" altLang="en-US">
                <a:latin typeface="微软雅黑" charset="0"/>
                <a:ea typeface="微软雅黑" charset="0"/>
              </a:rPr>
              <a:t>是用软件的方式模拟脱机技术。SPOOLing系统的组成如下：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179570" y="2065655"/>
            <a:ext cx="3832860" cy="26428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179570" y="2065655"/>
            <a:ext cx="1900555" cy="453390"/>
          </a:xfrm>
          <a:prstGeom prst="rect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输出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进程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2510" y="2065655"/>
            <a:ext cx="1900555" cy="453390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输出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进程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45723" y="3087370"/>
            <a:ext cx="1900555" cy="453390"/>
          </a:xfrm>
          <a:prstGeom prst="rect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输出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缓冲区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535940" y="1600835"/>
            <a:ext cx="3178175" cy="1029335"/>
          </a:xfrm>
          <a:prstGeom prst="wedgeRoundRectCallout">
            <a:avLst>
              <a:gd name="adj1" fmla="val 92977"/>
              <a:gd name="adj2" fmla="val 107248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在输入进程的控制下，“输入缓冲区”用于暂存从输入设备输入的数据，之后再转存到输入井中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390890" y="1600835"/>
            <a:ext cx="3178175" cy="1029335"/>
          </a:xfrm>
          <a:prstGeom prst="wedgeRoundRectCallout">
            <a:avLst>
              <a:gd name="adj1" fmla="val -92157"/>
              <a:gd name="adj2" fmla="val 172887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在输出进程的控制下，“输出缓冲区”用于暂存从输出井送来的数据，之后再传送到输出设备上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45723" y="3766820"/>
            <a:ext cx="1900555" cy="453390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输出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缓冲区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剪去单角的矩形 9"/>
          <p:cNvSpPr/>
          <p:nvPr/>
        </p:nvSpPr>
        <p:spPr>
          <a:xfrm>
            <a:off x="2069465" y="3077845"/>
            <a:ext cx="1318260" cy="504190"/>
          </a:xfrm>
          <a:prstGeom prst="snip1Rect">
            <a:avLst>
              <a:gd name="adj" fmla="val 28867"/>
            </a:avLst>
          </a:prstGeom>
          <a:solidFill>
            <a:srgbClr val="157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输入设备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2069465" y="3754120"/>
            <a:ext cx="1318260" cy="504190"/>
          </a:xfrm>
          <a:prstGeom prst="snip1Rect">
            <a:avLst>
              <a:gd name="adj" fmla="val 288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输</a:t>
            </a:r>
            <a:r>
              <a:rPr lang="zh-CN" altLang="en-US">
                <a:latin typeface="微软雅黑" charset="0"/>
                <a:ea typeface="微软雅黑" charset="0"/>
              </a:rPr>
              <a:t>出设备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97" name="上箭头 96"/>
          <p:cNvSpPr/>
          <p:nvPr/>
        </p:nvSpPr>
        <p:spPr>
          <a:xfrm rot="5400000">
            <a:off x="4159250" y="2459355"/>
            <a:ext cx="217170" cy="1739265"/>
          </a:xfrm>
          <a:prstGeom prst="upArrow">
            <a:avLst/>
          </a:prstGeom>
          <a:solidFill>
            <a:srgbClr val="157C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 rot="16200000" flipH="1">
            <a:off x="4159250" y="3173730"/>
            <a:ext cx="217170" cy="1739265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/>
        </p:nvSpPr>
        <p:spPr>
          <a:xfrm>
            <a:off x="8816340" y="3077845"/>
            <a:ext cx="1318260" cy="504190"/>
          </a:xfrm>
          <a:prstGeom prst="snip1Rect">
            <a:avLst>
              <a:gd name="adj" fmla="val 28867"/>
            </a:avLst>
          </a:prstGeom>
          <a:solidFill>
            <a:srgbClr val="157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输入</a:t>
            </a:r>
            <a:r>
              <a:rPr lang="zh-CN" altLang="en-US">
                <a:latin typeface="微软雅黑" charset="0"/>
                <a:ea typeface="微软雅黑" charset="0"/>
              </a:rPr>
              <a:t>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4" name="剪去单角的矩形 13"/>
          <p:cNvSpPr/>
          <p:nvPr/>
        </p:nvSpPr>
        <p:spPr>
          <a:xfrm>
            <a:off x="8816340" y="3754120"/>
            <a:ext cx="1318260" cy="504190"/>
          </a:xfrm>
          <a:prstGeom prst="snip1Rect">
            <a:avLst>
              <a:gd name="adj" fmla="val 288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输出</a:t>
            </a:r>
            <a:r>
              <a:rPr lang="zh-CN" altLang="en-US">
                <a:latin typeface="微软雅黑" charset="0"/>
                <a:ea typeface="微软雅黑" charset="0"/>
              </a:rPr>
              <a:t>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5" name="上箭头 14"/>
          <p:cNvSpPr/>
          <p:nvPr/>
        </p:nvSpPr>
        <p:spPr>
          <a:xfrm rot="5400000">
            <a:off x="7827010" y="2459355"/>
            <a:ext cx="217170" cy="1739265"/>
          </a:xfrm>
          <a:prstGeom prst="upArrow">
            <a:avLst/>
          </a:prstGeom>
          <a:solidFill>
            <a:srgbClr val="157C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上箭头 16"/>
          <p:cNvSpPr/>
          <p:nvPr/>
        </p:nvSpPr>
        <p:spPr>
          <a:xfrm rot="16200000" flipH="1">
            <a:off x="7827010" y="3173730"/>
            <a:ext cx="217170" cy="1739265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63515" y="4763135"/>
            <a:ext cx="1666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内存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62035" y="4763135"/>
            <a:ext cx="1666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磁盘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2612390" y="5382260"/>
            <a:ext cx="2904490" cy="815975"/>
          </a:xfrm>
          <a:prstGeom prst="wedgeRoundRectCallout">
            <a:avLst>
              <a:gd name="adj1" fmla="val 61346"/>
              <a:gd name="adj2" fmla="val -97859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注意，输入缓冲区和输出缓冲区是在内存中的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缓冲区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502410" y="1461770"/>
            <a:ext cx="1320165" cy="659765"/>
          </a:xfrm>
          <a:prstGeom prst="ellipse">
            <a:avLst/>
          </a:prstGeom>
          <a:solidFill>
            <a:srgbClr val="15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创建态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1" name="上箭头 10"/>
          <p:cNvSpPr/>
          <p:nvPr/>
        </p:nvSpPr>
        <p:spPr>
          <a:xfrm rot="5400000">
            <a:off x="3194050" y="1389698"/>
            <a:ext cx="305435" cy="80391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70960" y="1461770"/>
            <a:ext cx="1320165" cy="659765"/>
          </a:xfrm>
          <a:prstGeom prst="ellipse">
            <a:avLst/>
          </a:prstGeom>
          <a:solidFill>
            <a:srgbClr val="45B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就绪态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62600" y="1571625"/>
            <a:ext cx="1182370" cy="440055"/>
            <a:chOff x="8466" y="2000"/>
            <a:chExt cx="1862" cy="693"/>
          </a:xfrm>
        </p:grpSpPr>
        <p:sp>
          <p:nvSpPr>
            <p:cNvPr id="4" name="上箭头 3"/>
            <p:cNvSpPr/>
            <p:nvPr/>
          </p:nvSpPr>
          <p:spPr>
            <a:xfrm rot="5400000">
              <a:off x="9214" y="1252"/>
              <a:ext cx="366" cy="1863"/>
            </a:xfrm>
            <a:prstGeom prst="upArrow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上箭头 4"/>
            <p:cNvSpPr/>
            <p:nvPr/>
          </p:nvSpPr>
          <p:spPr>
            <a:xfrm rot="16200000" flipH="1">
              <a:off x="9214" y="1579"/>
              <a:ext cx="366" cy="1863"/>
            </a:xfrm>
            <a:prstGeom prst="upArrow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>
            <a:off x="7116445" y="1461770"/>
            <a:ext cx="1320165" cy="659765"/>
          </a:xfrm>
          <a:prstGeom prst="ellipse">
            <a:avLst/>
          </a:prstGeom>
          <a:solidFill>
            <a:srgbClr val="45B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运行态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9" name="上箭头 8"/>
          <p:cNvSpPr/>
          <p:nvPr/>
        </p:nvSpPr>
        <p:spPr>
          <a:xfrm rot="5400000">
            <a:off x="8808085" y="1389698"/>
            <a:ext cx="305435" cy="80391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484995" y="1461770"/>
            <a:ext cx="1320165" cy="659765"/>
          </a:xfrm>
          <a:prstGeom prst="ellipse">
            <a:avLst/>
          </a:prstGeom>
          <a:solidFill>
            <a:srgbClr val="15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终止态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2" name="上箭头 11"/>
          <p:cNvSpPr/>
          <p:nvPr/>
        </p:nvSpPr>
        <p:spPr>
          <a:xfrm rot="5400000">
            <a:off x="16565245" y="1027113"/>
            <a:ext cx="305435" cy="80391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圆角矩形标注 37"/>
          <p:cNvSpPr/>
          <p:nvPr/>
        </p:nvSpPr>
        <p:spPr>
          <a:xfrm>
            <a:off x="3583940" y="462280"/>
            <a:ext cx="1319530" cy="734060"/>
          </a:xfrm>
          <a:prstGeom prst="wedgeRoundRectCallout">
            <a:avLst>
              <a:gd name="adj1" fmla="val 28055"/>
              <a:gd name="adj2" fmla="val 77076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处理机</a:t>
            </a:r>
            <a:r>
              <a:rPr lang="zh-CN" altLang="en-US" sz="1600">
                <a:solidFill>
                  <a:srgbClr val="C00000"/>
                </a:solidFill>
                <a:latin typeface="Arial" panose="020B0604020202020204" pitchFamily="34" charset="0"/>
                <a:ea typeface="微软雅黑" charset="0"/>
              </a:rPr>
              <a:t>×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其他</a:t>
            </a:r>
            <a:r>
              <a:rPr lang="zh-CN" altLang="en-US" sz="1600">
                <a:solidFill>
                  <a:srgbClr val="C00000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rPr>
              <a:t>√</a:t>
            </a:r>
            <a:endParaRPr lang="zh-CN" altLang="en-US" sz="1600">
              <a:solidFill>
                <a:srgbClr val="C00000"/>
              </a:solidFill>
              <a:latin typeface="Arial" panose="020B0604020202020204" pitchFamily="34" charset="0"/>
              <a:ea typeface="微软雅黑" charset="0"/>
              <a:cs typeface="Arial" panose="020B0604020202020204" pitchFamily="34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443470" y="462280"/>
            <a:ext cx="1319530" cy="734060"/>
          </a:xfrm>
          <a:prstGeom prst="wedgeRoundRectCallout">
            <a:avLst>
              <a:gd name="adj1" fmla="val 3464"/>
              <a:gd name="adj2" fmla="val 75432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处理机</a:t>
            </a:r>
            <a:r>
              <a:rPr lang="zh-CN" altLang="en-US" sz="1600">
                <a:solidFill>
                  <a:srgbClr val="C00000"/>
                </a:solidFill>
                <a:latin typeface="Arial" panose="020B0604020202020204" pitchFamily="34" charset="0"/>
                <a:ea typeface="微软雅黑" charset="0"/>
              </a:rPr>
              <a:t>×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其他</a:t>
            </a:r>
            <a:r>
              <a:rPr lang="zh-CN" altLang="en-US" sz="1600">
                <a:solidFill>
                  <a:srgbClr val="C00000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rPr>
              <a:t>√</a:t>
            </a:r>
            <a:endParaRPr lang="zh-CN" altLang="en-US" sz="1600">
              <a:solidFill>
                <a:srgbClr val="C00000"/>
              </a:solidFill>
              <a:latin typeface="Arial" panose="020B0604020202020204" pitchFamily="34" charset="0"/>
              <a:ea typeface="微软雅黑" charset="0"/>
              <a:cs typeface="Arial" panose="020B0604020202020204" pitchFamily="34" charset="0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5469255" y="723900"/>
            <a:ext cx="1319530" cy="472440"/>
          </a:xfrm>
          <a:prstGeom prst="wedgeRoundRectCallout">
            <a:avLst>
              <a:gd name="adj1" fmla="val -3176"/>
              <a:gd name="adj2" fmla="val 80645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进程被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调度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2404110" y="2286000"/>
            <a:ext cx="1885950" cy="734060"/>
          </a:xfrm>
          <a:prstGeom prst="wedgeRoundRectCallout">
            <a:avLst>
              <a:gd name="adj1" fmla="val 875"/>
              <a:gd name="adj2" fmla="val -81228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系统完成创建进程的一系列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工作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5189855" y="2286000"/>
            <a:ext cx="1885950" cy="734060"/>
          </a:xfrm>
          <a:prstGeom prst="wedgeRoundRectCallout">
            <a:avLst>
              <a:gd name="adj1" fmla="val 875"/>
              <a:gd name="adj2" fmla="val -81228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时间片到，或处理机被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抢占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7962265" y="2286000"/>
            <a:ext cx="2049145" cy="834390"/>
          </a:xfrm>
          <a:prstGeom prst="wedgeRoundRectCallout">
            <a:avLst>
              <a:gd name="adj1" fmla="val 875"/>
              <a:gd name="adj2" fmla="val -81228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进程运行结束，或运行过程中遇到不可修复的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错误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上箭头 17"/>
          <p:cNvSpPr/>
          <p:nvPr/>
        </p:nvSpPr>
        <p:spPr>
          <a:xfrm rot="20040000">
            <a:off x="4846320" y="2148840"/>
            <a:ext cx="305435" cy="194437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472748" y="3897630"/>
            <a:ext cx="1320165" cy="659765"/>
          </a:xfrm>
          <a:prstGeom prst="ellipse">
            <a:avLst/>
          </a:prstGeom>
          <a:solidFill>
            <a:srgbClr val="45B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阻塞态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0" name="上箭头 19"/>
          <p:cNvSpPr/>
          <p:nvPr/>
        </p:nvSpPr>
        <p:spPr>
          <a:xfrm rot="1560000" flipV="1">
            <a:off x="7007860" y="2136775"/>
            <a:ext cx="305435" cy="194437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标注 20"/>
          <p:cNvSpPr/>
          <p:nvPr/>
        </p:nvSpPr>
        <p:spPr>
          <a:xfrm>
            <a:off x="3003550" y="3585210"/>
            <a:ext cx="1885950" cy="734060"/>
          </a:xfrm>
          <a:prstGeom prst="wedgeRoundRectCallout">
            <a:avLst>
              <a:gd name="adj1" fmla="val 44579"/>
              <a:gd name="adj2" fmla="val -82958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申请的资源被分配，或等待的事件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发生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7101205" y="3585210"/>
            <a:ext cx="3060065" cy="834390"/>
          </a:xfrm>
          <a:prstGeom prst="wedgeRoundRectCallout">
            <a:avLst>
              <a:gd name="adj1" fmla="val -36228"/>
              <a:gd name="adj2" fmla="val -88062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进程用“系统调用”的方式申请某种系统资源，或者请求等待某个事件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发生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5436235" y="4809490"/>
            <a:ext cx="1319530" cy="734060"/>
          </a:xfrm>
          <a:prstGeom prst="wedgeRoundRectCallout">
            <a:avLst>
              <a:gd name="adj1" fmla="val 10057"/>
              <a:gd name="adj2" fmla="val -79498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处理机</a:t>
            </a:r>
            <a:r>
              <a:rPr lang="zh-CN" altLang="en-US" sz="1600">
                <a:solidFill>
                  <a:srgbClr val="C00000"/>
                </a:solidFill>
                <a:latin typeface="Arial" panose="020B0604020202020204" pitchFamily="34" charset="0"/>
                <a:ea typeface="微软雅黑" charset="0"/>
              </a:rPr>
              <a:t>×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其他</a:t>
            </a:r>
            <a:r>
              <a:rPr lang="zh-CN" altLang="en-US" sz="1600">
                <a:solidFill>
                  <a:srgbClr val="C00000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rPr>
              <a:t>√</a:t>
            </a:r>
            <a:endParaRPr lang="zh-CN" altLang="en-US" sz="1600">
              <a:solidFill>
                <a:srgbClr val="C00000"/>
              </a:solidFill>
              <a:latin typeface="Arial" panose="020B0604020202020204" pitchFamily="34" charset="0"/>
              <a:ea typeface="微软雅黑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01700" y="3322955"/>
            <a:ext cx="1922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阻塞态→就绪态是不是进程自身能控制的，是一种</a:t>
            </a:r>
            <a:r>
              <a:rPr lang="zh-CN" altLang="en-US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被动行为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69530" y="4477385"/>
            <a:ext cx="19227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运行态→阻塞态是一种进程自身做出的</a:t>
            </a:r>
            <a:r>
              <a:rPr lang="zh-CN" altLang="en-US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主动行为</a:t>
            </a:r>
            <a:endParaRPr lang="zh-CN" altLang="en-US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4680" y="5745480"/>
            <a:ext cx="8404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注意：不能由阻塞态直接转换为运行态，也不能由就绪态直接转换为阻塞态</a:t>
            </a:r>
            <a:endParaRPr lang="zh-CN" altLang="en-US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(因为进入阻塞态是进程主动请求的，必然需要进程在运行时才能发出这种请求)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29485" y="2462530"/>
            <a:ext cx="1967865" cy="560705"/>
          </a:xfrm>
          <a:prstGeom prst="rect">
            <a:avLst/>
          </a:prstGeom>
          <a:solidFill>
            <a:srgbClr val="157CF3"/>
          </a:solidFill>
          <a:ln>
            <a:solidFill>
              <a:srgbClr val="45B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执行</a:t>
            </a: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指针</a:t>
            </a:r>
            <a:endParaRPr lang="zh-CN" altLang="en-US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29485" y="3952875"/>
            <a:ext cx="1967865" cy="560705"/>
          </a:xfrm>
          <a:prstGeom prst="rect">
            <a:avLst/>
          </a:prstGeom>
          <a:solidFill>
            <a:srgbClr val="157CF3"/>
          </a:solidFill>
          <a:ln>
            <a:solidFill>
              <a:srgbClr val="45B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就绪</a:t>
            </a: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队列指针</a:t>
            </a:r>
            <a:endParaRPr lang="zh-CN" altLang="en-US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29485" y="4893945"/>
            <a:ext cx="1967865" cy="560705"/>
          </a:xfrm>
          <a:prstGeom prst="rect">
            <a:avLst/>
          </a:prstGeom>
          <a:solidFill>
            <a:srgbClr val="157CF3"/>
          </a:solidFill>
          <a:ln>
            <a:solidFill>
              <a:srgbClr val="45B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等待打印机的阻塞</a:t>
            </a:r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队列</a:t>
            </a:r>
            <a:endParaRPr lang="zh-CN" altLang="en-US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4197350" y="2742883"/>
            <a:ext cx="128651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493385" y="2462530"/>
            <a:ext cx="1516380" cy="560705"/>
          </a:xfrm>
          <a:prstGeom prst="rect">
            <a:avLst/>
          </a:prstGeom>
          <a:solidFill>
            <a:srgbClr val="157CF3"/>
          </a:solidFill>
          <a:ln>
            <a:solidFill>
              <a:srgbClr val="45B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微软雅黑" charset="0"/>
                <a:ea typeface="微软雅黑" charset="0"/>
              </a:rPr>
              <a:t>PCB2</a:t>
            </a:r>
            <a:endParaRPr lang="en-US" altLang="zh-CN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197350" y="4233228"/>
            <a:ext cx="128651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493385" y="3952875"/>
            <a:ext cx="1516380" cy="560705"/>
          </a:xfrm>
          <a:prstGeom prst="rect">
            <a:avLst/>
          </a:prstGeom>
          <a:solidFill>
            <a:srgbClr val="157CF3"/>
          </a:solidFill>
          <a:ln>
            <a:solidFill>
              <a:srgbClr val="45B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微软雅黑" charset="0"/>
                <a:ea typeface="微软雅黑" charset="0"/>
              </a:rPr>
              <a:t>PCB5</a:t>
            </a:r>
            <a:endParaRPr lang="en-US" altLang="zh-CN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7008495" y="4233228"/>
            <a:ext cx="55372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70470" y="3952875"/>
            <a:ext cx="1430655" cy="560705"/>
          </a:xfrm>
          <a:prstGeom prst="rect">
            <a:avLst/>
          </a:prstGeom>
          <a:solidFill>
            <a:srgbClr val="157CF3"/>
          </a:solidFill>
          <a:ln>
            <a:solidFill>
              <a:srgbClr val="45B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微软雅黑" charset="0"/>
                <a:ea typeface="微软雅黑" charset="0"/>
              </a:rPr>
              <a:t>PCB1</a:t>
            </a:r>
            <a:endParaRPr lang="en-US" altLang="zh-CN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8976995" y="4233228"/>
            <a:ext cx="55372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526905" y="3952875"/>
            <a:ext cx="1430655" cy="560705"/>
          </a:xfrm>
          <a:prstGeom prst="rect">
            <a:avLst/>
          </a:prstGeom>
          <a:solidFill>
            <a:srgbClr val="157CF3"/>
          </a:solidFill>
          <a:ln>
            <a:solidFill>
              <a:srgbClr val="45B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微软雅黑" charset="0"/>
                <a:ea typeface="微软雅黑" charset="0"/>
              </a:rPr>
              <a:t>PCB4</a:t>
            </a:r>
            <a:endParaRPr lang="en-US" altLang="zh-CN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4197350" y="5174298"/>
            <a:ext cx="128651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493385" y="4893945"/>
            <a:ext cx="1516380" cy="560705"/>
          </a:xfrm>
          <a:prstGeom prst="rect">
            <a:avLst/>
          </a:prstGeom>
          <a:solidFill>
            <a:srgbClr val="157CF3"/>
          </a:solidFill>
          <a:ln>
            <a:solidFill>
              <a:srgbClr val="45B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微软雅黑" charset="0"/>
                <a:ea typeface="微软雅黑" charset="0"/>
              </a:rPr>
              <a:t>PCB3</a:t>
            </a:r>
            <a:endParaRPr lang="en-US" altLang="zh-CN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7008495" y="5174298"/>
            <a:ext cx="55372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570470" y="4893945"/>
            <a:ext cx="1430655" cy="560705"/>
          </a:xfrm>
          <a:prstGeom prst="rect">
            <a:avLst/>
          </a:prstGeom>
          <a:solidFill>
            <a:srgbClr val="157CF3"/>
          </a:solidFill>
          <a:ln>
            <a:solidFill>
              <a:srgbClr val="45B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微软雅黑" charset="0"/>
                <a:ea typeface="微软雅黑" charset="0"/>
              </a:rPr>
              <a:t>PCB7</a:t>
            </a:r>
            <a:endParaRPr lang="en-US" altLang="zh-CN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圆角矩形标注 37"/>
          <p:cNvSpPr/>
          <p:nvPr/>
        </p:nvSpPr>
        <p:spPr>
          <a:xfrm>
            <a:off x="1742440" y="1438275"/>
            <a:ext cx="2297430" cy="734060"/>
          </a:xfrm>
          <a:prstGeom prst="wedgeRoundRectCallout">
            <a:avLst>
              <a:gd name="adj1" fmla="val 28055"/>
              <a:gd name="adj2" fmla="val 77076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指向当前处于运行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态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（执行态）的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进程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896870" y="3119755"/>
            <a:ext cx="2968625" cy="560705"/>
          </a:xfrm>
          <a:prstGeom prst="wedgeRoundRectCallout">
            <a:avLst>
              <a:gd name="adj1" fmla="val -31647"/>
              <a:gd name="adj2" fmla="val 88958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指向当前处于就绪态的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进程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6234430" y="3119755"/>
            <a:ext cx="3727450" cy="560705"/>
          </a:xfrm>
          <a:prstGeom prst="wedgeRoundRectCallout">
            <a:avLst>
              <a:gd name="adj1" fmla="val -36588"/>
              <a:gd name="adj2" fmla="val 75821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通常会把优先级高的进程放在队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头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6612890" y="1631950"/>
            <a:ext cx="3727450" cy="734060"/>
          </a:xfrm>
          <a:prstGeom prst="wedgeRoundRectCallout">
            <a:avLst>
              <a:gd name="adj1" fmla="val -36588"/>
              <a:gd name="adj2" fmla="val 75821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单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CPU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计算机中，同一时刻只会有一个进程处于运行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态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186690" y="1113155"/>
            <a:ext cx="3857625" cy="3958590"/>
            <a:chOff x="294" y="1753"/>
            <a:chExt cx="6075" cy="6234"/>
          </a:xfrm>
        </p:grpSpPr>
        <p:sp>
          <p:nvSpPr>
            <p:cNvPr id="23" name="矩形 22"/>
            <p:cNvSpPr/>
            <p:nvPr/>
          </p:nvSpPr>
          <p:spPr>
            <a:xfrm>
              <a:off x="416" y="5865"/>
              <a:ext cx="4540" cy="2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16" y="2262"/>
              <a:ext cx="4540" cy="304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 rot="0">
              <a:off x="685" y="2624"/>
              <a:ext cx="4003" cy="1305"/>
              <a:chOff x="10619" y="4619"/>
              <a:chExt cx="4409" cy="1305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0619" y="4619"/>
                <a:ext cx="1367" cy="1305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600">
                    <a:solidFill>
                      <a:schemeClr val="tx1"/>
                    </a:solidFill>
                    <a:latin typeface="微软雅黑" charset="0"/>
                    <a:ea typeface="微软雅黑" charset="0"/>
                  </a:rPr>
                  <a:t>用户级线程</a:t>
                </a:r>
                <a:endParaRPr lang="zh-CN" altLang="en-US" sz="1600">
                  <a:solidFill>
                    <a:schemeClr val="tx1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12140" y="4619"/>
                <a:ext cx="1367" cy="1305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600">
                    <a:solidFill>
                      <a:schemeClr val="tx1"/>
                    </a:solidFill>
                    <a:latin typeface="微软雅黑" charset="0"/>
                    <a:ea typeface="微软雅黑" charset="0"/>
                    <a:sym typeface="+mn-ea"/>
                  </a:rPr>
                  <a:t>用户级线程</a:t>
                </a:r>
                <a:endParaRPr lang="zh-CN" altLang="en-US" sz="1600">
                  <a:solidFill>
                    <a:schemeClr val="tx1"/>
                  </a:solidFill>
                  <a:latin typeface="微软雅黑" charset="0"/>
                  <a:ea typeface="微软雅黑" charset="0"/>
                  <a:sym typeface="+mn-ea"/>
                </a:endParaRPr>
              </a:p>
            </p:txBody>
          </p:sp>
          <p:sp>
            <p:nvSpPr>
              <p:cNvPr id="3" name="圆角矩形 2"/>
              <p:cNvSpPr/>
              <p:nvPr/>
            </p:nvSpPr>
            <p:spPr>
              <a:xfrm>
                <a:off x="13661" y="4619"/>
                <a:ext cx="1367" cy="1305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600">
                    <a:solidFill>
                      <a:schemeClr val="tx1"/>
                    </a:solidFill>
                    <a:latin typeface="微软雅黑" charset="0"/>
                    <a:ea typeface="微软雅黑" charset="0"/>
                    <a:sym typeface="+mn-ea"/>
                  </a:rPr>
                  <a:t>用户级线程</a:t>
                </a:r>
                <a:endParaRPr lang="zh-CN" altLang="en-US" sz="1600">
                  <a:solidFill>
                    <a:schemeClr val="tx1"/>
                  </a:solidFill>
                  <a:latin typeface="微软雅黑" charset="0"/>
                  <a:ea typeface="微软雅黑" charset="0"/>
                  <a:sym typeface="+mn-ea"/>
                </a:endParaRPr>
              </a:p>
            </p:txBody>
          </p:sp>
        </p:grpSp>
        <p:sp>
          <p:nvSpPr>
            <p:cNvPr id="15" name="圆角矩形 14"/>
            <p:cNvSpPr/>
            <p:nvPr/>
          </p:nvSpPr>
          <p:spPr>
            <a:xfrm>
              <a:off x="685" y="4302"/>
              <a:ext cx="4004" cy="65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线程</a:t>
              </a:r>
              <a:r>
                <a:rPr lang="zh-CN" altLang="en-US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库</a:t>
              </a:r>
              <a:endParaRPr lang="zh-CN" altLang="en-US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8" name="圆角矩形标注 37"/>
            <p:cNvSpPr/>
            <p:nvPr/>
          </p:nvSpPr>
          <p:spPr>
            <a:xfrm>
              <a:off x="685" y="1753"/>
              <a:ext cx="1010" cy="657"/>
            </a:xfrm>
            <a:prstGeom prst="wedgeRoundRectCallout">
              <a:avLst>
                <a:gd name="adj1" fmla="val 28055"/>
                <a:gd name="adj2" fmla="val 77076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视频</a:t>
              </a:r>
              <a:endPara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9" name="圆角矩形标注 8"/>
            <p:cNvSpPr/>
            <p:nvPr/>
          </p:nvSpPr>
          <p:spPr>
            <a:xfrm>
              <a:off x="2138" y="1753"/>
              <a:ext cx="1010" cy="657"/>
            </a:xfrm>
            <a:prstGeom prst="wedgeRoundRectCallout">
              <a:avLst>
                <a:gd name="adj1" fmla="val 28055"/>
                <a:gd name="adj2" fmla="val 77076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文字</a:t>
              </a:r>
              <a:endPara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圆角矩形标注 9"/>
            <p:cNvSpPr/>
            <p:nvPr/>
          </p:nvSpPr>
          <p:spPr>
            <a:xfrm>
              <a:off x="3578" y="1753"/>
              <a:ext cx="1010" cy="657"/>
            </a:xfrm>
            <a:prstGeom prst="wedgeRoundRectCallout">
              <a:avLst>
                <a:gd name="adj1" fmla="val 28055"/>
                <a:gd name="adj2" fmla="val 77076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文</a:t>
              </a:r>
              <a:r>
                <a:rPr lang="zh-CN" altLang="en-US" sz="16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件</a:t>
              </a:r>
              <a:endPara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657" y="3902"/>
              <a:ext cx="0" cy="14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345" y="3902"/>
              <a:ext cx="1313" cy="110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2674" y="3902"/>
              <a:ext cx="1390" cy="11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657" y="5022"/>
              <a:ext cx="0" cy="1673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1778" y="6695"/>
              <a:ext cx="1730" cy="765"/>
            </a:xfrm>
            <a:prstGeom prst="roundRect">
              <a:avLst/>
            </a:prstGeom>
            <a:solidFill>
              <a:srgbClr val="157C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进程</a:t>
              </a:r>
              <a:endParaRPr lang="zh-CN" altLang="en-US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294" y="5587"/>
              <a:ext cx="5780" cy="0"/>
            </a:xfrm>
            <a:prstGeom prst="line">
              <a:avLst/>
            </a:prstGeom>
            <a:ln w="28575">
              <a:solidFill>
                <a:srgbClr val="1163E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4964" y="4754"/>
              <a:ext cx="13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</a:rPr>
                <a:t>用户</a:t>
              </a:r>
              <a:r>
                <a:rPr lang="zh-CN" altLang="en-US" sz="1600">
                  <a:latin typeface="微软雅黑" charset="0"/>
                  <a:ea typeface="微软雅黑" charset="0"/>
                </a:rPr>
                <a:t>态</a:t>
              </a:r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64" y="5817"/>
              <a:ext cx="139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</a:rPr>
                <a:t>内核态</a:t>
              </a:r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  <p:sp>
          <p:nvSpPr>
            <p:cNvPr id="27" name="圆角矩形标注 26"/>
            <p:cNvSpPr/>
            <p:nvPr/>
          </p:nvSpPr>
          <p:spPr>
            <a:xfrm>
              <a:off x="5359" y="3001"/>
              <a:ext cx="1010" cy="1101"/>
            </a:xfrm>
            <a:prstGeom prst="wedgeRoundRectCallout">
              <a:avLst>
                <a:gd name="adj1" fmla="val -73627"/>
                <a:gd name="adj2" fmla="val -8673"/>
                <a:gd name="adj3" fmla="val 1666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应用程序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8" name="圆角矩形标注 27"/>
            <p:cNvSpPr/>
            <p:nvPr/>
          </p:nvSpPr>
          <p:spPr>
            <a:xfrm>
              <a:off x="5359" y="6601"/>
              <a:ext cx="1010" cy="1101"/>
            </a:xfrm>
            <a:prstGeom prst="wedgeRoundRectCallout">
              <a:avLst>
                <a:gd name="adj1" fmla="val -73627"/>
                <a:gd name="adj2" fmla="val -8673"/>
                <a:gd name="adj3" fmla="val 1666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操作程序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234815" y="914400"/>
            <a:ext cx="3858135" cy="4643755"/>
            <a:chOff x="739" y="1440"/>
            <a:chExt cx="7560" cy="7313"/>
          </a:xfrm>
        </p:grpSpPr>
        <p:sp>
          <p:nvSpPr>
            <p:cNvPr id="56" name="矩形 55"/>
            <p:cNvSpPr/>
            <p:nvPr/>
          </p:nvSpPr>
          <p:spPr>
            <a:xfrm>
              <a:off x="891" y="5865"/>
              <a:ext cx="5649" cy="28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891" y="2262"/>
              <a:ext cx="5649" cy="3047"/>
              <a:chOff x="10419" y="4257"/>
              <a:chExt cx="5000" cy="3047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0419" y="4257"/>
                <a:ext cx="5000" cy="304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59" name="组合 58"/>
              <p:cNvGrpSpPr/>
              <p:nvPr/>
            </p:nvGrpSpPr>
            <p:grpSpPr>
              <a:xfrm>
                <a:off x="10715" y="4619"/>
                <a:ext cx="4409" cy="1305"/>
                <a:chOff x="10619" y="4619"/>
                <a:chExt cx="4409" cy="1305"/>
              </a:xfrm>
            </p:grpSpPr>
            <p:sp>
              <p:nvSpPr>
                <p:cNvPr id="60" name="圆角矩形 59"/>
                <p:cNvSpPr/>
                <p:nvPr/>
              </p:nvSpPr>
              <p:spPr>
                <a:xfrm>
                  <a:off x="10619" y="4619"/>
                  <a:ext cx="1367" cy="1305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</a:rPr>
                    <a:t>用户级线程</a:t>
                  </a:r>
                  <a:endParaRPr lang="zh-CN" altLang="en-US" sz="1600">
                    <a:solidFill>
                      <a:schemeClr val="tx1"/>
                    </a:solidFill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61" name="圆角矩形 60"/>
                <p:cNvSpPr/>
                <p:nvPr/>
              </p:nvSpPr>
              <p:spPr>
                <a:xfrm>
                  <a:off x="12140" y="4619"/>
                  <a:ext cx="1367" cy="1305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sym typeface="+mn-ea"/>
                    </a:rPr>
                    <a:t>用户级线程</a:t>
                  </a:r>
                  <a:endParaRPr lang="zh-CN" altLang="en-US" sz="1600">
                    <a:solidFill>
                      <a:schemeClr val="tx1"/>
                    </a:solidFill>
                    <a:latin typeface="微软雅黑" charset="0"/>
                    <a:ea typeface="微软雅黑" charset="0"/>
                    <a:sym typeface="+mn-ea"/>
                  </a:endParaRPr>
                </a:p>
              </p:txBody>
            </p:sp>
            <p:sp>
              <p:nvSpPr>
                <p:cNvPr id="62" name="圆角矩形 61"/>
                <p:cNvSpPr/>
                <p:nvPr/>
              </p:nvSpPr>
              <p:spPr>
                <a:xfrm>
                  <a:off x="13661" y="4619"/>
                  <a:ext cx="1367" cy="1305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sym typeface="+mn-ea"/>
                    </a:rPr>
                    <a:t>用户级线程</a:t>
                  </a:r>
                  <a:endParaRPr lang="zh-CN" altLang="en-US" sz="1600">
                    <a:solidFill>
                      <a:schemeClr val="tx1"/>
                    </a:solidFill>
                    <a:latin typeface="微软雅黑" charset="0"/>
                    <a:ea typeface="微软雅黑" charset="0"/>
                    <a:sym typeface="+mn-ea"/>
                  </a:endParaRPr>
                </a:p>
              </p:txBody>
            </p:sp>
          </p:grpSp>
        </p:grpSp>
        <p:sp>
          <p:nvSpPr>
            <p:cNvPr id="64" name="圆角矩形标注 63"/>
            <p:cNvSpPr/>
            <p:nvPr/>
          </p:nvSpPr>
          <p:spPr>
            <a:xfrm>
              <a:off x="1225" y="1440"/>
              <a:ext cx="1257" cy="970"/>
            </a:xfrm>
            <a:prstGeom prst="wedgeRoundRectCallout">
              <a:avLst>
                <a:gd name="adj1" fmla="val 28055"/>
                <a:gd name="adj2" fmla="val 77076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视频</a:t>
              </a:r>
              <a:endParaRPr lang="zh-CN" altLang="en-US" sz="14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聊天</a:t>
              </a:r>
              <a:endParaRPr lang="zh-CN" altLang="en-US" sz="14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65" name="圆角矩形标注 64"/>
            <p:cNvSpPr/>
            <p:nvPr/>
          </p:nvSpPr>
          <p:spPr>
            <a:xfrm>
              <a:off x="3034" y="1440"/>
              <a:ext cx="1257" cy="970"/>
            </a:xfrm>
            <a:prstGeom prst="wedgeRoundRectCallout">
              <a:avLst>
                <a:gd name="adj1" fmla="val 28055"/>
                <a:gd name="adj2" fmla="val 77076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文字</a:t>
              </a:r>
              <a:endParaRPr lang="zh-CN" altLang="en-US" sz="14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聊天</a:t>
              </a:r>
              <a:endParaRPr lang="zh-CN" altLang="en-US" sz="14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66" name="圆角矩形标注 65"/>
            <p:cNvSpPr/>
            <p:nvPr/>
          </p:nvSpPr>
          <p:spPr>
            <a:xfrm>
              <a:off x="4825" y="1440"/>
              <a:ext cx="1257" cy="970"/>
            </a:xfrm>
            <a:prstGeom prst="wedgeRoundRectCallout">
              <a:avLst>
                <a:gd name="adj1" fmla="val 28055"/>
                <a:gd name="adj2" fmla="val 77076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文件</a:t>
              </a:r>
              <a:endParaRPr lang="zh-CN" altLang="en-US" sz="14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传输</a:t>
              </a:r>
              <a:endParaRPr lang="zh-CN" altLang="en-US" sz="14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3679" y="3902"/>
              <a:ext cx="0" cy="238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716" y="7080"/>
              <a:ext cx="0" cy="1090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圆角矩形 70"/>
            <p:cNvSpPr/>
            <p:nvPr/>
          </p:nvSpPr>
          <p:spPr>
            <a:xfrm>
              <a:off x="2586" y="7815"/>
              <a:ext cx="2153" cy="765"/>
            </a:xfrm>
            <a:prstGeom prst="roundRect">
              <a:avLst/>
            </a:prstGeom>
            <a:solidFill>
              <a:srgbClr val="157C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进程</a:t>
              </a:r>
              <a:endParaRPr lang="zh-CN" altLang="en-US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 flipH="1">
              <a:off x="739" y="5587"/>
              <a:ext cx="7192" cy="0"/>
            </a:xfrm>
            <a:prstGeom prst="line">
              <a:avLst/>
            </a:prstGeom>
            <a:ln w="28575">
              <a:solidFill>
                <a:srgbClr val="1163E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6550" y="4754"/>
              <a:ext cx="174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</a:rPr>
                <a:t>用户</a:t>
              </a:r>
              <a:r>
                <a:rPr lang="zh-CN" altLang="en-US" sz="1600">
                  <a:latin typeface="微软雅黑" charset="0"/>
                  <a:ea typeface="微软雅黑" charset="0"/>
                </a:rPr>
                <a:t>态</a:t>
              </a:r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550" y="5817"/>
              <a:ext cx="172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</a:rPr>
                <a:t>内核态</a:t>
              </a:r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  <p:sp>
          <p:nvSpPr>
            <p:cNvPr id="75" name="圆角矩形标注 74"/>
            <p:cNvSpPr/>
            <p:nvPr/>
          </p:nvSpPr>
          <p:spPr>
            <a:xfrm>
              <a:off x="7041" y="3001"/>
              <a:ext cx="1257" cy="1101"/>
            </a:xfrm>
            <a:prstGeom prst="wedgeRoundRectCallout">
              <a:avLst>
                <a:gd name="adj1" fmla="val -73627"/>
                <a:gd name="adj2" fmla="val -8673"/>
                <a:gd name="adj3" fmla="val 1666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应用程序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6" name="圆角矩形标注 75"/>
            <p:cNvSpPr/>
            <p:nvPr/>
          </p:nvSpPr>
          <p:spPr>
            <a:xfrm>
              <a:off x="7041" y="6601"/>
              <a:ext cx="1257" cy="1101"/>
            </a:xfrm>
            <a:prstGeom prst="wedgeRoundRectCallout">
              <a:avLst>
                <a:gd name="adj1" fmla="val -73627"/>
                <a:gd name="adj2" fmla="val -8673"/>
                <a:gd name="adj3" fmla="val 1666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操作程序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2037" y="3902"/>
              <a:ext cx="0" cy="238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453" y="3902"/>
              <a:ext cx="0" cy="238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/>
            <p:cNvSpPr/>
            <p:nvPr/>
          </p:nvSpPr>
          <p:spPr>
            <a:xfrm>
              <a:off x="1271" y="6172"/>
              <a:ext cx="1556" cy="92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内核级线程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2892" y="6172"/>
              <a:ext cx="1556" cy="92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内核级线程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4665" y="6172"/>
              <a:ext cx="1556" cy="92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内核级线程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2049" y="7094"/>
              <a:ext cx="840" cy="761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81" idx="2"/>
            </p:cNvCxnSpPr>
            <p:nvPr/>
          </p:nvCxnSpPr>
          <p:spPr>
            <a:xfrm flipH="1">
              <a:off x="4552" y="7094"/>
              <a:ext cx="891" cy="781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8208010" y="914400"/>
            <a:ext cx="3858260" cy="4643755"/>
            <a:chOff x="12926" y="1440"/>
            <a:chExt cx="6076" cy="7313"/>
          </a:xfrm>
        </p:grpSpPr>
        <p:sp>
          <p:nvSpPr>
            <p:cNvPr id="85" name="矩形 84"/>
            <p:cNvSpPr/>
            <p:nvPr/>
          </p:nvSpPr>
          <p:spPr>
            <a:xfrm>
              <a:off x="13048" y="5865"/>
              <a:ext cx="4540" cy="28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 rot="0">
              <a:off x="13048" y="2262"/>
              <a:ext cx="4540" cy="3047"/>
              <a:chOff x="10419" y="4257"/>
              <a:chExt cx="5000" cy="3047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10419" y="4257"/>
                <a:ext cx="5000" cy="304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10715" y="4619"/>
                <a:ext cx="4409" cy="1305"/>
                <a:chOff x="10619" y="4619"/>
                <a:chExt cx="4409" cy="1305"/>
              </a:xfrm>
            </p:grpSpPr>
            <p:sp>
              <p:nvSpPr>
                <p:cNvPr id="89" name="圆角矩形 88"/>
                <p:cNvSpPr/>
                <p:nvPr/>
              </p:nvSpPr>
              <p:spPr>
                <a:xfrm>
                  <a:off x="10619" y="4619"/>
                  <a:ext cx="1367" cy="1305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</a:rPr>
                    <a:t>用户级线程</a:t>
                  </a:r>
                  <a:endParaRPr lang="zh-CN" altLang="en-US" sz="1600">
                    <a:solidFill>
                      <a:schemeClr val="tx1"/>
                    </a:solidFill>
                    <a:latin typeface="微软雅黑" charset="0"/>
                    <a:ea typeface="微软雅黑" charset="0"/>
                  </a:endParaRPr>
                </a:p>
              </p:txBody>
            </p:sp>
            <p:sp>
              <p:nvSpPr>
                <p:cNvPr id="90" name="圆角矩形 89"/>
                <p:cNvSpPr/>
                <p:nvPr/>
              </p:nvSpPr>
              <p:spPr>
                <a:xfrm>
                  <a:off x="12140" y="4619"/>
                  <a:ext cx="1367" cy="1305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sym typeface="+mn-ea"/>
                    </a:rPr>
                    <a:t>用户级线程</a:t>
                  </a:r>
                  <a:endParaRPr lang="zh-CN" altLang="en-US" sz="1600">
                    <a:solidFill>
                      <a:schemeClr val="tx1"/>
                    </a:solidFill>
                    <a:latin typeface="微软雅黑" charset="0"/>
                    <a:ea typeface="微软雅黑" charset="0"/>
                    <a:sym typeface="+mn-ea"/>
                  </a:endParaRPr>
                </a:p>
              </p:txBody>
            </p:sp>
            <p:sp>
              <p:nvSpPr>
                <p:cNvPr id="91" name="圆角矩形 90"/>
                <p:cNvSpPr/>
                <p:nvPr/>
              </p:nvSpPr>
              <p:spPr>
                <a:xfrm>
                  <a:off x="13661" y="4619"/>
                  <a:ext cx="1367" cy="1305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  <a:latin typeface="微软雅黑" charset="0"/>
                      <a:ea typeface="微软雅黑" charset="0"/>
                      <a:sym typeface="+mn-ea"/>
                    </a:rPr>
                    <a:t>用户级线程</a:t>
                  </a:r>
                  <a:endParaRPr lang="zh-CN" altLang="en-US" sz="1600">
                    <a:solidFill>
                      <a:schemeClr val="tx1"/>
                    </a:solidFill>
                    <a:latin typeface="微软雅黑" charset="0"/>
                    <a:ea typeface="微软雅黑" charset="0"/>
                    <a:sym typeface="+mn-ea"/>
                  </a:endParaRPr>
                </a:p>
              </p:txBody>
            </p:sp>
          </p:grpSp>
        </p:grpSp>
        <p:sp>
          <p:nvSpPr>
            <p:cNvPr id="92" name="圆角矩形标注 91"/>
            <p:cNvSpPr/>
            <p:nvPr/>
          </p:nvSpPr>
          <p:spPr>
            <a:xfrm>
              <a:off x="13317" y="1440"/>
              <a:ext cx="1010" cy="970"/>
            </a:xfrm>
            <a:prstGeom prst="wedgeRoundRectCallout">
              <a:avLst>
                <a:gd name="adj1" fmla="val 28055"/>
                <a:gd name="adj2" fmla="val 77076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视频</a:t>
              </a:r>
              <a:endParaRPr lang="zh-CN" altLang="en-US" sz="14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聊天</a:t>
              </a:r>
              <a:endParaRPr lang="zh-CN" altLang="en-US" sz="14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93" name="圆角矩形标注 92"/>
            <p:cNvSpPr/>
            <p:nvPr/>
          </p:nvSpPr>
          <p:spPr>
            <a:xfrm>
              <a:off x="14770" y="1440"/>
              <a:ext cx="1010" cy="970"/>
            </a:xfrm>
            <a:prstGeom prst="wedgeRoundRectCallout">
              <a:avLst>
                <a:gd name="adj1" fmla="val 28055"/>
                <a:gd name="adj2" fmla="val 77076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文字</a:t>
              </a:r>
              <a:endParaRPr lang="zh-CN" altLang="en-US" sz="14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聊天</a:t>
              </a:r>
              <a:endParaRPr lang="zh-CN" altLang="en-US" sz="14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94" name="圆角矩形标注 93"/>
            <p:cNvSpPr/>
            <p:nvPr/>
          </p:nvSpPr>
          <p:spPr>
            <a:xfrm>
              <a:off x="16210" y="1440"/>
              <a:ext cx="1010" cy="970"/>
            </a:xfrm>
            <a:prstGeom prst="wedgeRoundRectCallout">
              <a:avLst>
                <a:gd name="adj1" fmla="val 28055"/>
                <a:gd name="adj2" fmla="val 77076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文件</a:t>
              </a:r>
              <a:endParaRPr lang="zh-CN" altLang="en-US" sz="14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传输</a:t>
              </a:r>
              <a:endParaRPr lang="zh-CN" altLang="en-US" sz="14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14410" y="7815"/>
              <a:ext cx="1730" cy="765"/>
            </a:xfrm>
            <a:prstGeom prst="roundRect">
              <a:avLst/>
            </a:prstGeom>
            <a:solidFill>
              <a:srgbClr val="157C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进程</a:t>
              </a:r>
              <a:endParaRPr lang="zh-CN" altLang="en-US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cxnSp>
          <p:nvCxnSpPr>
            <p:cNvPr id="99" name="直接连接符 98"/>
            <p:cNvCxnSpPr/>
            <p:nvPr/>
          </p:nvCxnSpPr>
          <p:spPr>
            <a:xfrm flipH="1">
              <a:off x="12926" y="5587"/>
              <a:ext cx="5780" cy="0"/>
            </a:xfrm>
            <a:prstGeom prst="line">
              <a:avLst/>
            </a:prstGeom>
            <a:ln w="28575">
              <a:solidFill>
                <a:srgbClr val="1163E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/>
            <p:cNvSpPr txBox="1"/>
            <p:nvPr/>
          </p:nvSpPr>
          <p:spPr>
            <a:xfrm>
              <a:off x="17596" y="4754"/>
              <a:ext cx="140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</a:rPr>
                <a:t>用户</a:t>
              </a:r>
              <a:r>
                <a:rPr lang="zh-CN" altLang="en-US" sz="1600">
                  <a:latin typeface="微软雅黑" charset="0"/>
                  <a:ea typeface="微软雅黑" charset="0"/>
                </a:rPr>
                <a:t>态</a:t>
              </a:r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7596" y="5817"/>
              <a:ext cx="139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</a:rPr>
                <a:t>内核态</a:t>
              </a:r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  <p:sp>
          <p:nvSpPr>
            <p:cNvPr id="102" name="圆角矩形标注 101"/>
            <p:cNvSpPr/>
            <p:nvPr/>
          </p:nvSpPr>
          <p:spPr>
            <a:xfrm>
              <a:off x="17991" y="3001"/>
              <a:ext cx="1010" cy="1101"/>
            </a:xfrm>
            <a:prstGeom prst="wedgeRoundRectCallout">
              <a:avLst>
                <a:gd name="adj1" fmla="val -73627"/>
                <a:gd name="adj2" fmla="val -8673"/>
                <a:gd name="adj3" fmla="val 1666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应用程序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3" name="圆角矩形标注 102"/>
            <p:cNvSpPr/>
            <p:nvPr/>
          </p:nvSpPr>
          <p:spPr>
            <a:xfrm>
              <a:off x="17991" y="6601"/>
              <a:ext cx="1010" cy="1101"/>
            </a:xfrm>
            <a:prstGeom prst="wedgeRoundRectCallout">
              <a:avLst>
                <a:gd name="adj1" fmla="val -73627"/>
                <a:gd name="adj2" fmla="val -8673"/>
                <a:gd name="adj3" fmla="val 1666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操作程序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13354" y="6172"/>
              <a:ext cx="1251" cy="92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内核级线程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16081" y="6172"/>
              <a:ext cx="1251" cy="92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内核级线程</a:t>
              </a:r>
              <a:endPara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13979" y="7094"/>
              <a:ext cx="675" cy="761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8" idx="2"/>
            </p:cNvCxnSpPr>
            <p:nvPr/>
          </p:nvCxnSpPr>
          <p:spPr>
            <a:xfrm flipH="1">
              <a:off x="15990" y="7094"/>
              <a:ext cx="716" cy="781"/>
            </a:xfrm>
            <a:prstGeom prst="line">
              <a:avLst/>
            </a:prstGeom>
            <a:ln w="28575">
              <a:solidFill>
                <a:srgbClr val="1163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圆角矩形 117"/>
            <p:cNvSpPr/>
            <p:nvPr/>
          </p:nvSpPr>
          <p:spPr>
            <a:xfrm>
              <a:off x="13314" y="4302"/>
              <a:ext cx="4004" cy="65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线程</a:t>
              </a:r>
              <a:r>
                <a:rPr lang="zh-CN" altLang="en-US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库</a:t>
              </a:r>
              <a:endParaRPr lang="zh-CN" altLang="en-US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15346" y="3902"/>
              <a:ext cx="0" cy="117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endCxn id="108" idx="0"/>
            </p:cNvCxnSpPr>
            <p:nvPr/>
          </p:nvCxnSpPr>
          <p:spPr>
            <a:xfrm>
              <a:off x="13969" y="3902"/>
              <a:ext cx="2738" cy="227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endCxn id="106" idx="0"/>
            </p:cNvCxnSpPr>
            <p:nvPr/>
          </p:nvCxnSpPr>
          <p:spPr>
            <a:xfrm flipH="1">
              <a:off x="13980" y="3902"/>
              <a:ext cx="2735" cy="227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502410" y="908685"/>
            <a:ext cx="3964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五状态模型→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  <a:sym typeface="+mn-ea"/>
              </a:rPr>
              <a:t>七状态模型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02410" y="1461770"/>
            <a:ext cx="1320165" cy="659765"/>
          </a:xfrm>
          <a:prstGeom prst="ellipse">
            <a:avLst/>
          </a:prstGeom>
          <a:solidFill>
            <a:srgbClr val="15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创建态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1" name="上箭头 10"/>
          <p:cNvSpPr/>
          <p:nvPr/>
        </p:nvSpPr>
        <p:spPr>
          <a:xfrm rot="5400000">
            <a:off x="3194050" y="1389698"/>
            <a:ext cx="305435" cy="80391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70960" y="1461770"/>
            <a:ext cx="1320165" cy="659765"/>
          </a:xfrm>
          <a:prstGeom prst="ellipse">
            <a:avLst/>
          </a:prstGeom>
          <a:solidFill>
            <a:srgbClr val="45B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就绪态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62600" y="1571625"/>
            <a:ext cx="1182370" cy="440055"/>
            <a:chOff x="8466" y="2000"/>
            <a:chExt cx="1862" cy="693"/>
          </a:xfrm>
        </p:grpSpPr>
        <p:sp>
          <p:nvSpPr>
            <p:cNvPr id="5" name="上箭头 4"/>
            <p:cNvSpPr/>
            <p:nvPr/>
          </p:nvSpPr>
          <p:spPr>
            <a:xfrm rot="5400000">
              <a:off x="9214" y="1252"/>
              <a:ext cx="366" cy="1863"/>
            </a:xfrm>
            <a:prstGeom prst="upArrow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上箭头 5"/>
            <p:cNvSpPr/>
            <p:nvPr/>
          </p:nvSpPr>
          <p:spPr>
            <a:xfrm rot="16200000" flipH="1">
              <a:off x="9214" y="1579"/>
              <a:ext cx="366" cy="1863"/>
            </a:xfrm>
            <a:prstGeom prst="upArrow">
              <a:avLst/>
            </a:prstGeom>
            <a:solidFill>
              <a:srgbClr val="116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>
            <a:off x="7116445" y="1461770"/>
            <a:ext cx="1320165" cy="659765"/>
          </a:xfrm>
          <a:prstGeom prst="ellipse">
            <a:avLst/>
          </a:prstGeom>
          <a:solidFill>
            <a:srgbClr val="45B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运行态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9" name="上箭头 8"/>
          <p:cNvSpPr/>
          <p:nvPr/>
        </p:nvSpPr>
        <p:spPr>
          <a:xfrm rot="5400000">
            <a:off x="8808085" y="1389698"/>
            <a:ext cx="305435" cy="80391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484995" y="1461770"/>
            <a:ext cx="1320165" cy="659765"/>
          </a:xfrm>
          <a:prstGeom prst="ellipse">
            <a:avLst/>
          </a:prstGeom>
          <a:solidFill>
            <a:srgbClr val="157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终止态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246630" y="3002280"/>
            <a:ext cx="1695450" cy="65976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就绪</a:t>
            </a:r>
            <a:r>
              <a:rPr lang="zh-CN" altLang="en-US">
                <a:latin typeface="微软雅黑" charset="0"/>
                <a:ea typeface="微软雅黑" charset="0"/>
              </a:rPr>
              <a:t>挂起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343275" y="4619625"/>
            <a:ext cx="1695450" cy="65976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阻塞挂起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4" name="上箭头 13"/>
          <p:cNvSpPr/>
          <p:nvPr/>
        </p:nvSpPr>
        <p:spPr>
          <a:xfrm rot="9300000">
            <a:off x="2432685" y="2139315"/>
            <a:ext cx="305435" cy="88265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 rot="9300000" flipV="1">
            <a:off x="3406140" y="3683000"/>
            <a:ext cx="305435" cy="942975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578860" y="2029460"/>
            <a:ext cx="1008380" cy="1313815"/>
            <a:chOff x="5636" y="3196"/>
            <a:chExt cx="1588" cy="2069"/>
          </a:xfrm>
        </p:grpSpPr>
        <p:grpSp>
          <p:nvGrpSpPr>
            <p:cNvPr id="16" name="组合 15"/>
            <p:cNvGrpSpPr/>
            <p:nvPr/>
          </p:nvGrpSpPr>
          <p:grpSpPr>
            <a:xfrm rot="18120000">
              <a:off x="5543" y="3838"/>
              <a:ext cx="1808" cy="693"/>
              <a:chOff x="8466" y="2000"/>
              <a:chExt cx="1862" cy="693"/>
            </a:xfrm>
          </p:grpSpPr>
          <p:sp>
            <p:nvSpPr>
              <p:cNvPr id="17" name="上箭头 16"/>
              <p:cNvSpPr/>
              <p:nvPr/>
            </p:nvSpPr>
            <p:spPr>
              <a:xfrm rot="5400000">
                <a:off x="9214" y="1252"/>
                <a:ext cx="366" cy="1863"/>
              </a:xfrm>
              <a:prstGeom prst="upArrow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上箭头 17"/>
              <p:cNvSpPr/>
              <p:nvPr/>
            </p:nvSpPr>
            <p:spPr>
              <a:xfrm rot="16200000" flipH="1">
                <a:off x="9214" y="1579"/>
                <a:ext cx="366" cy="1863"/>
              </a:xfrm>
              <a:prstGeom prst="upArrow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 rot="18360000">
              <a:off x="5184" y="3648"/>
              <a:ext cx="143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激活</a:t>
              </a:r>
              <a:endParaRPr lang="zh-CN" altLang="en-US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 rot="18060000">
              <a:off x="6242" y="4283"/>
              <a:ext cx="143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挂</a:t>
              </a:r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起</a:t>
              </a:r>
              <a:endParaRPr lang="zh-CN" altLang="en-US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1380000">
            <a:off x="4928713" y="3726912"/>
            <a:ext cx="1009015" cy="1393228"/>
            <a:chOff x="5636" y="3196"/>
            <a:chExt cx="1589" cy="2070"/>
          </a:xfrm>
        </p:grpSpPr>
        <p:grpSp>
          <p:nvGrpSpPr>
            <p:cNvPr id="23" name="组合 22"/>
            <p:cNvGrpSpPr/>
            <p:nvPr/>
          </p:nvGrpSpPr>
          <p:grpSpPr>
            <a:xfrm rot="18120000">
              <a:off x="5543" y="3838"/>
              <a:ext cx="1808" cy="693"/>
              <a:chOff x="8466" y="2000"/>
              <a:chExt cx="1862" cy="693"/>
            </a:xfrm>
          </p:grpSpPr>
          <p:sp>
            <p:nvSpPr>
              <p:cNvPr id="24" name="上箭头 23"/>
              <p:cNvSpPr/>
              <p:nvPr/>
            </p:nvSpPr>
            <p:spPr>
              <a:xfrm rot="5400000">
                <a:off x="9214" y="1252"/>
                <a:ext cx="366" cy="1863"/>
              </a:xfrm>
              <a:prstGeom prst="upArrow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上箭头 25"/>
              <p:cNvSpPr/>
              <p:nvPr/>
            </p:nvSpPr>
            <p:spPr>
              <a:xfrm rot="16200000" flipH="1">
                <a:off x="9214" y="1579"/>
                <a:ext cx="366" cy="1863"/>
              </a:xfrm>
              <a:prstGeom prst="upArrow">
                <a:avLst/>
              </a:prstGeom>
              <a:solidFill>
                <a:srgbClr val="1163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 rot="18360000">
              <a:off x="5184" y="3648"/>
              <a:ext cx="143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激活</a:t>
              </a:r>
              <a:endParaRPr lang="zh-CN" altLang="en-US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 rot="18060000">
              <a:off x="6242" y="4283"/>
              <a:ext cx="143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挂</a:t>
              </a:r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起</a:t>
              </a:r>
              <a:endParaRPr lang="zh-CN" altLang="en-US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935028" y="3585210"/>
            <a:ext cx="1320165" cy="659765"/>
          </a:xfrm>
          <a:prstGeom prst="ellipse">
            <a:avLst/>
          </a:prstGeom>
          <a:solidFill>
            <a:srgbClr val="45B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阻塞态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 rot="4020000">
            <a:off x="3335020" y="3916680"/>
            <a:ext cx="1320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事件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出现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2" name="上箭头 31"/>
          <p:cNvSpPr/>
          <p:nvPr/>
        </p:nvSpPr>
        <p:spPr>
          <a:xfrm rot="19560000">
            <a:off x="5402580" y="2014855"/>
            <a:ext cx="305435" cy="1685925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上箭头 32"/>
          <p:cNvSpPr/>
          <p:nvPr/>
        </p:nvSpPr>
        <p:spPr>
          <a:xfrm rot="12360000">
            <a:off x="7185660" y="2054860"/>
            <a:ext cx="305435" cy="1685925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上箭头 33"/>
          <p:cNvSpPr/>
          <p:nvPr/>
        </p:nvSpPr>
        <p:spPr>
          <a:xfrm rot="14820000">
            <a:off x="5499735" y="948690"/>
            <a:ext cx="305435" cy="3580130"/>
          </a:xfrm>
          <a:prstGeom prst="upArrow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82840" y="3365500"/>
            <a:ext cx="40576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注意“挂起”和“阻塞”的区别，两种状态都是暂时不能获得CPU的服务，但挂起态是将进程映像调到外存去了，而阻塞态下进程映像还在内存中。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有的操作系统会把就绪挂起、阻塞挂起分为两个挂起队列，甚至会根据阻塞原因不同再把阻塞挂起进程进一步细分为多个队列。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509270" y="763905"/>
            <a:ext cx="1666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第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级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队列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FIFO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2925445" y="621665"/>
            <a:ext cx="342000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 flipH="1">
            <a:off x="2925445" y="1551305"/>
            <a:ext cx="342000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150235" y="872490"/>
            <a:ext cx="427990" cy="427990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57CF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95725" y="872490"/>
            <a:ext cx="427990" cy="427990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57CF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21325" y="872490"/>
            <a:ext cx="427990" cy="427990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57CF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43730" y="902335"/>
            <a:ext cx="95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微软雅黑" charset="0"/>
                <a:ea typeface="微软雅黑" charset="0"/>
                <a:cs typeface="微软雅黑" charset="0"/>
              </a:rPr>
              <a:t>....</a:t>
            </a:r>
            <a:endParaRPr 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6271895" y="1086168"/>
            <a:ext cx="128651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571740" y="805815"/>
            <a:ext cx="1490980" cy="560705"/>
          </a:xfrm>
          <a:prstGeom prst="rect">
            <a:avLst/>
          </a:prstGeom>
          <a:solidFill>
            <a:srgbClr val="157CF3"/>
          </a:solidFill>
          <a:ln>
            <a:solidFill>
              <a:srgbClr val="45B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微软雅黑" charset="0"/>
                <a:ea typeface="微软雅黑" charset="0"/>
              </a:rPr>
              <a:t>CPU</a:t>
            </a:r>
            <a:endParaRPr lang="en-US" altLang="zh-CN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9083675" y="1085533"/>
            <a:ext cx="128651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97820" y="886460"/>
            <a:ext cx="823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完成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9270" y="2341245"/>
            <a:ext cx="1666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第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级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队列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FIFO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452370" y="1955165"/>
            <a:ext cx="0" cy="70866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925445" y="3128645"/>
            <a:ext cx="342000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150235" y="2449830"/>
            <a:ext cx="427990" cy="427990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57CF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95725" y="2449830"/>
            <a:ext cx="427990" cy="427990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57CF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21325" y="2449830"/>
            <a:ext cx="427990" cy="427990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57CF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43730" y="2479675"/>
            <a:ext cx="95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微软雅黑" charset="0"/>
                <a:ea typeface="微软雅黑" charset="0"/>
                <a:cs typeface="微软雅黑" charset="0"/>
              </a:rPr>
              <a:t>....</a:t>
            </a:r>
            <a:endParaRPr 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6271895" y="2663508"/>
            <a:ext cx="128651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571740" y="2383155"/>
            <a:ext cx="1490980" cy="560705"/>
          </a:xfrm>
          <a:prstGeom prst="rect">
            <a:avLst/>
          </a:prstGeom>
          <a:solidFill>
            <a:srgbClr val="157CF3"/>
          </a:solidFill>
          <a:ln>
            <a:solidFill>
              <a:srgbClr val="45B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微软雅黑" charset="0"/>
                <a:ea typeface="微软雅黑" charset="0"/>
              </a:rPr>
              <a:t>CPU</a:t>
            </a:r>
            <a:endParaRPr lang="en-US" altLang="zh-CN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9083675" y="2662873"/>
            <a:ext cx="128651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497820" y="2463800"/>
            <a:ext cx="823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完成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452370" y="2663825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2452370" y="1967230"/>
            <a:ext cx="585533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8317230" y="1366520"/>
            <a:ext cx="0" cy="64960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561455" y="1551305"/>
            <a:ext cx="128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被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剥夺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8317230" y="2931160"/>
            <a:ext cx="0" cy="64960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4505960" y="3531870"/>
            <a:ext cx="3801745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561455" y="3115945"/>
            <a:ext cx="128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被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剥夺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 rot="5400000">
            <a:off x="4029075" y="3655060"/>
            <a:ext cx="95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微软雅黑" charset="0"/>
                <a:ea typeface="微软雅黑" charset="0"/>
                <a:cs typeface="微软雅黑" charset="0"/>
              </a:rPr>
              <a:t>....</a:t>
            </a:r>
            <a:endParaRPr 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09270" y="4749165"/>
            <a:ext cx="1666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第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级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队列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（事件片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轮转）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452370" y="4363085"/>
            <a:ext cx="0" cy="63563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2436495" y="5854700"/>
            <a:ext cx="590804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150235" y="4857750"/>
            <a:ext cx="427990" cy="427990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57CF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895725" y="4857750"/>
            <a:ext cx="427990" cy="427990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57CF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521325" y="4857750"/>
            <a:ext cx="427990" cy="427990"/>
          </a:xfrm>
          <a:prstGeom prst="rect">
            <a:avLst/>
          </a:prstGeom>
          <a:noFill/>
          <a:ln w="28575">
            <a:solidFill>
              <a:srgbClr val="157CF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157CF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443730" y="4887595"/>
            <a:ext cx="95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微软雅黑" charset="0"/>
                <a:ea typeface="微软雅黑" charset="0"/>
                <a:cs typeface="微软雅黑" charset="0"/>
              </a:rPr>
              <a:t>....</a:t>
            </a:r>
            <a:endParaRPr 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6271895" y="5071428"/>
            <a:ext cx="128651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571740" y="4791075"/>
            <a:ext cx="1490980" cy="560705"/>
          </a:xfrm>
          <a:prstGeom prst="rect">
            <a:avLst/>
          </a:prstGeom>
          <a:solidFill>
            <a:srgbClr val="157CF3"/>
          </a:solidFill>
          <a:ln>
            <a:solidFill>
              <a:srgbClr val="45B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latin typeface="微软雅黑" charset="0"/>
                <a:ea typeface="微软雅黑" charset="0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微软雅黑" charset="0"/>
                <a:ea typeface="微软雅黑" charset="0"/>
              </a:rPr>
              <a:t>CPU</a:t>
            </a:r>
            <a:endParaRPr lang="en-US" altLang="zh-CN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9083675" y="5070793"/>
            <a:ext cx="128651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0497820" y="4871720"/>
            <a:ext cx="823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完成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2452370" y="4998085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2452370" y="4375150"/>
            <a:ext cx="187071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2452370" y="5205730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452370" y="5206365"/>
            <a:ext cx="0" cy="63563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8317230" y="5363210"/>
            <a:ext cx="0" cy="49149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561455" y="5450840"/>
            <a:ext cx="128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被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剥夺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231515" y="6168390"/>
            <a:ext cx="5728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多级反馈队列调度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算法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34720" y="1668145"/>
            <a:ext cx="3345180" cy="453390"/>
            <a:chOff x="2319" y="2627"/>
            <a:chExt cx="5268" cy="714"/>
          </a:xfrm>
        </p:grpSpPr>
        <p:sp>
          <p:nvSpPr>
            <p:cNvPr id="16" name="矩形 15"/>
            <p:cNvSpPr/>
            <p:nvPr/>
          </p:nvSpPr>
          <p:spPr>
            <a:xfrm>
              <a:off x="2319" y="2627"/>
              <a:ext cx="2625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段表始址</a:t>
              </a:r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F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963" y="2627"/>
              <a:ext cx="2625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段表长度</a:t>
              </a:r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M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774190" y="1291590"/>
            <a:ext cx="1666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段表寄存器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280535" y="1894840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5400000" flipH="1">
            <a:off x="1488440" y="2400300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1524635" y="2689225"/>
            <a:ext cx="486410" cy="46672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2000">
                <a:solidFill>
                  <a:schemeClr val="bg1"/>
                </a:solidFill>
              </a:rPr>
              <a:t>+</a:t>
            </a:r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1767840" y="3044825"/>
            <a:ext cx="0" cy="169799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767840" y="4742815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>
            <p:custDataLst>
              <p:tags r:id="rId1"/>
            </p:custDataLst>
          </p:nvPr>
        </p:nvGraphicFramePr>
        <p:xfrm>
          <a:off x="3101340" y="3566795"/>
          <a:ext cx="1983105" cy="142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/>
                <a:gridCol w="1000760"/>
              </a:tblGrid>
              <a:tr h="356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段长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C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基址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B</a:t>
                      </a:r>
                      <a:endParaRPr lang="en-US" altLang="zh-CN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7K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80K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3K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120K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6</a:t>
                      </a:r>
                      <a:endParaRPr lang="en-US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40K</a:t>
                      </a:r>
                      <a:endParaRPr lang="en-US" altLang="en-US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434590" y="3458210"/>
            <a:ext cx="6775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段号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0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1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2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28650" y="5173345"/>
            <a:ext cx="2279015" cy="1132205"/>
          </a:xfrm>
          <a:prstGeom prst="wedgeRoundRectCallout">
            <a:avLst>
              <a:gd name="adj1" fmla="val 14307"/>
              <a:gd name="adj2" fmla="val -72826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③查询段表，找到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对应的段表项，段表项的存放地址为F+S*段表项长度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67075" y="5026660"/>
            <a:ext cx="677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段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表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227705" y="5487035"/>
            <a:ext cx="2279015" cy="1132205"/>
          </a:xfrm>
          <a:prstGeom prst="wedgeRoundRectCallout">
            <a:avLst>
              <a:gd name="adj1" fmla="val 14307"/>
              <a:gd name="adj2" fmla="val -72826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④检查段内地址是否超过段长。若W≥C,则产生越界中断，否则继续执行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840923" y="1654810"/>
            <a:ext cx="486410" cy="46672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2000">
                <a:solidFill>
                  <a:schemeClr val="bg1"/>
                </a:solidFill>
              </a:rPr>
              <a:t>≤</a:t>
            </a:r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rot="16200000" flipH="1">
            <a:off x="4805045" y="1360170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80535" y="728980"/>
            <a:ext cx="1666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越界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中断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1467485" y="541655"/>
            <a:ext cx="2279015" cy="622300"/>
          </a:xfrm>
          <a:prstGeom prst="wedgeRoundRectCallout">
            <a:avLst>
              <a:gd name="adj1" fmla="val 93772"/>
              <a:gd name="adj2" fmla="val 81734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注意：段表长度至少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是1,而段号从0开始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5946775" y="232410"/>
            <a:ext cx="1665605" cy="963930"/>
          </a:xfrm>
          <a:prstGeom prst="wedgeRoundRectCallout">
            <a:avLst>
              <a:gd name="adj1" fmla="val -61524"/>
              <a:gd name="adj2" fmla="val 25510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buFont typeface="+mj-ea"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②段号是否越界。若S≥M,则产生越界中断，否则继续执行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011045" y="2922905"/>
            <a:ext cx="49523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084445" y="2130425"/>
            <a:ext cx="0" cy="79248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6131560" y="1668145"/>
            <a:ext cx="3345180" cy="453390"/>
            <a:chOff x="2319" y="2627"/>
            <a:chExt cx="5268" cy="714"/>
          </a:xfrm>
        </p:grpSpPr>
        <p:sp>
          <p:nvSpPr>
            <p:cNvPr id="27" name="矩形 26"/>
            <p:cNvSpPr/>
            <p:nvPr/>
          </p:nvSpPr>
          <p:spPr>
            <a:xfrm>
              <a:off x="2319" y="2627"/>
              <a:ext cx="2625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段表</a:t>
              </a:r>
              <a:r>
                <a:rPr lang="en-US" sz="1600">
                  <a:latin typeface="微软雅黑" charset="0"/>
                  <a:ea typeface="微软雅黑" charset="0"/>
                  <a:cs typeface="微软雅黑" charset="0"/>
                </a:rPr>
                <a:t>S</a:t>
              </a:r>
              <a:endParaRPr lang="en-US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63" y="2627"/>
              <a:ext cx="2625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段内地址</a:t>
              </a:r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W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6965315" y="2073910"/>
            <a:ext cx="0" cy="8489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197725" y="3816985"/>
            <a:ext cx="2279650" cy="453390"/>
          </a:xfrm>
          <a:prstGeom prst="rect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段基址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B+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段内地址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W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118100" y="4779645"/>
            <a:ext cx="84582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963920" y="4034155"/>
            <a:ext cx="0" cy="74549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951855" y="4043680"/>
            <a:ext cx="124587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580630" y="4344035"/>
            <a:ext cx="1588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物理地址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E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054850" y="1263650"/>
            <a:ext cx="1588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逻辑地址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A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54850" y="2229485"/>
            <a:ext cx="1588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1024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580630" y="3329305"/>
            <a:ext cx="1588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sz="1600">
                <a:latin typeface="微软雅黑" charset="0"/>
                <a:ea typeface="微软雅黑" charset="0"/>
                <a:cs typeface="微软雅黑" charset="0"/>
              </a:rPr>
              <a:t>40K+1024</a:t>
            </a:r>
            <a:endParaRPr 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3" name="圆角矩形标注 42"/>
          <p:cNvSpPr/>
          <p:nvPr/>
        </p:nvSpPr>
        <p:spPr>
          <a:xfrm>
            <a:off x="6667500" y="4921250"/>
            <a:ext cx="1844040" cy="622300"/>
          </a:xfrm>
          <a:prstGeom prst="wedgeRoundRectCallout">
            <a:avLst>
              <a:gd name="adj1" fmla="val -2046"/>
              <a:gd name="adj2" fmla="val -104081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⑤计算得到物理地址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4" name="圆角矩形标注 43"/>
          <p:cNvSpPr/>
          <p:nvPr/>
        </p:nvSpPr>
        <p:spPr>
          <a:xfrm>
            <a:off x="8220710" y="351790"/>
            <a:ext cx="1665605" cy="890905"/>
          </a:xfrm>
          <a:prstGeom prst="wedgeRoundRectCallout">
            <a:avLst>
              <a:gd name="adj1" fmla="val -30709"/>
              <a:gd name="adj2" fmla="val 68577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①根据逻辑地址得到段号、段内地址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48" name="表格 47"/>
          <p:cNvGraphicFramePr/>
          <p:nvPr>
            <p:custDataLst>
              <p:tags r:id="rId2"/>
            </p:custDataLst>
          </p:nvPr>
        </p:nvGraphicFramePr>
        <p:xfrm>
          <a:off x="10085705" y="1056005"/>
          <a:ext cx="1565275" cy="4745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75"/>
              </a:tblGrid>
              <a:tr h="122809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系统区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64452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45BEF5"/>
                    </a:solidFill>
                  </a:tcPr>
                </a:tc>
              </a:tr>
              <a:tr h="643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段表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645160">
                <a:tc>
                  <a:txBody>
                    <a:bodyPr/>
                    <a:p>
                      <a:pPr algn="ctr">
                        <a:buNone/>
                      </a:pPr>
                      <a:endParaRPr lang="en-US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5BEF5"/>
                    </a:solidFill>
                  </a:tcPr>
                </a:tc>
              </a:tr>
              <a:tr h="26543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</a:tr>
              <a:tr h="4089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&lt;A&gt;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单元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7030A0"/>
                    </a:solidFill>
                  </a:tcPr>
                </a:tc>
              </a:tr>
              <a:tr h="64389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5BEF5"/>
                    </a:solidFill>
                  </a:tcPr>
                </a:tc>
              </a:tr>
            </a:tbl>
          </a:graphicData>
        </a:graphic>
      </p:graphicFrame>
      <p:cxnSp>
        <p:nvCxnSpPr>
          <p:cNvPr id="50" name="直接连接符 49"/>
          <p:cNvCxnSpPr/>
          <p:nvPr/>
        </p:nvCxnSpPr>
        <p:spPr>
          <a:xfrm flipH="1" flipV="1">
            <a:off x="9570085" y="4034155"/>
            <a:ext cx="462280" cy="15811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标注 50"/>
          <p:cNvSpPr/>
          <p:nvPr/>
        </p:nvSpPr>
        <p:spPr>
          <a:xfrm>
            <a:off x="9359900" y="5026660"/>
            <a:ext cx="1246505" cy="622300"/>
          </a:xfrm>
          <a:prstGeom prst="wedgeRoundRectCallout">
            <a:avLst>
              <a:gd name="adj1" fmla="val -2046"/>
              <a:gd name="adj2" fmla="val -104081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⑥访问目标内存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单元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518015" y="3666490"/>
            <a:ext cx="676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sz="1600">
                <a:latin typeface="微软雅黑" charset="0"/>
                <a:ea typeface="微软雅黑" charset="0"/>
                <a:cs typeface="微软雅黑" charset="0"/>
              </a:rPr>
              <a:t>40K</a:t>
            </a:r>
            <a:endParaRPr 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359900" y="2469515"/>
            <a:ext cx="676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sz="1600">
                <a:latin typeface="微软雅黑" charset="0"/>
                <a:ea typeface="微软雅黑" charset="0"/>
                <a:cs typeface="微软雅黑" charset="0"/>
              </a:rPr>
              <a:t>F</a:t>
            </a:r>
            <a:endParaRPr 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194925" y="1163955"/>
            <a:ext cx="676910" cy="337185"/>
          </a:xfrm>
          <a:prstGeom prst="rect">
            <a:avLst/>
          </a:prstGeom>
          <a:solidFill>
            <a:srgbClr val="45BEF5"/>
          </a:solidFill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sz="1600">
                <a:latin typeface="微软雅黑" charset="0"/>
                <a:ea typeface="微软雅黑" charset="0"/>
                <a:cs typeface="微软雅黑" charset="0"/>
              </a:rPr>
              <a:t>PCB</a:t>
            </a:r>
            <a:endParaRPr 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46785" y="1790065"/>
            <a:ext cx="3345180" cy="453390"/>
            <a:chOff x="2319" y="2627"/>
            <a:chExt cx="5268" cy="714"/>
          </a:xfrm>
        </p:grpSpPr>
        <p:sp>
          <p:nvSpPr>
            <p:cNvPr id="16" name="矩形 15"/>
            <p:cNvSpPr/>
            <p:nvPr/>
          </p:nvSpPr>
          <p:spPr>
            <a:xfrm>
              <a:off x="2319" y="2627"/>
              <a:ext cx="2625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页表始址</a:t>
              </a:r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F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963" y="2627"/>
              <a:ext cx="2625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页表长度</a:t>
              </a:r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M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786255" y="1413510"/>
            <a:ext cx="1666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段表寄存器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292600" y="2016760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5400000" flipH="1">
            <a:off x="1500505" y="2522220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1536700" y="2811145"/>
            <a:ext cx="486410" cy="46672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2000">
                <a:solidFill>
                  <a:schemeClr val="bg1"/>
                </a:solidFill>
              </a:rPr>
              <a:t>+</a:t>
            </a:r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1779905" y="3166745"/>
            <a:ext cx="0" cy="169799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779905" y="4864735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>
            <p:custDataLst>
              <p:tags r:id="rId1"/>
            </p:custDataLst>
          </p:nvPr>
        </p:nvGraphicFramePr>
        <p:xfrm>
          <a:off x="3113405" y="3688715"/>
          <a:ext cx="1487805" cy="146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805"/>
              </a:tblGrid>
              <a:tr h="365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内存块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号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365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....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....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b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446655" y="3580130"/>
            <a:ext cx="6775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页号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0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....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P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0715" y="5295265"/>
            <a:ext cx="2279015" cy="890270"/>
          </a:xfrm>
          <a:prstGeom prst="wedgeRoundRectCallout">
            <a:avLst>
              <a:gd name="adj1" fmla="val 14307"/>
              <a:gd name="adj2" fmla="val -72826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③查询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页表，找到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页号对应的页表项，确定页面存放的内存块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号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79140" y="5148580"/>
            <a:ext cx="677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页表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852988" y="1776730"/>
            <a:ext cx="486410" cy="466725"/>
          </a:xfrm>
          <a:prstGeom prst="ellipse">
            <a:avLst/>
          </a:prstGeom>
          <a:solidFill>
            <a:srgbClr val="116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2000">
                <a:solidFill>
                  <a:schemeClr val="bg1"/>
                </a:solidFill>
              </a:rPr>
              <a:t>≤</a:t>
            </a:r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rot="16200000" flipH="1">
            <a:off x="4817110" y="1482090"/>
            <a:ext cx="5581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827780" y="850900"/>
            <a:ext cx="2131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越界中断（内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中断）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6019800" y="354330"/>
            <a:ext cx="1250315" cy="963930"/>
          </a:xfrm>
          <a:prstGeom prst="wedgeRoundRectCallout">
            <a:avLst>
              <a:gd name="adj1" fmla="val -61524"/>
              <a:gd name="adj2" fmla="val 25510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②判断页号是否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越界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023110" y="3044825"/>
            <a:ext cx="4952365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096510" y="2252345"/>
            <a:ext cx="0" cy="79248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6143625" y="1790065"/>
            <a:ext cx="3345180" cy="453390"/>
            <a:chOff x="2319" y="2627"/>
            <a:chExt cx="5268" cy="714"/>
          </a:xfrm>
        </p:grpSpPr>
        <p:sp>
          <p:nvSpPr>
            <p:cNvPr id="27" name="矩形 26"/>
            <p:cNvSpPr/>
            <p:nvPr/>
          </p:nvSpPr>
          <p:spPr>
            <a:xfrm>
              <a:off x="2319" y="2627"/>
              <a:ext cx="2625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</a:rPr>
                <a:t>页号</a:t>
              </a:r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</a:rPr>
                <a:t>P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63" y="2627"/>
              <a:ext cx="2625" cy="714"/>
            </a:xfrm>
            <a:prstGeom prst="rect">
              <a:avLst/>
            </a:prstGeom>
            <a:solidFill>
              <a:srgbClr val="1163EB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页内偏移量</a:t>
              </a:r>
              <a:r>
                <a:rPr lang="en-US" altLang="zh-CN" sz="16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W</a:t>
              </a:r>
              <a:endPara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6977380" y="2195830"/>
            <a:ext cx="0" cy="848995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209790" y="3938905"/>
            <a:ext cx="1104265" cy="453390"/>
          </a:xfrm>
          <a:prstGeom prst="rect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B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130165" y="4901565"/>
            <a:ext cx="845820" cy="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975985" y="4156075"/>
            <a:ext cx="0" cy="745490"/>
          </a:xfrm>
          <a:prstGeom prst="line">
            <a:avLst/>
          </a:prstGeom>
          <a:ln w="28575">
            <a:solidFill>
              <a:srgbClr val="116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963920" y="4165600"/>
            <a:ext cx="1245870" cy="0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592695" y="4465955"/>
            <a:ext cx="1588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物理地址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E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066915" y="1385570"/>
            <a:ext cx="1588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逻辑地址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A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3" name="圆角矩形标注 42"/>
          <p:cNvSpPr/>
          <p:nvPr/>
        </p:nvSpPr>
        <p:spPr>
          <a:xfrm>
            <a:off x="6435090" y="5043170"/>
            <a:ext cx="1844040" cy="622300"/>
          </a:xfrm>
          <a:prstGeom prst="wedgeRoundRectCallout">
            <a:avLst>
              <a:gd name="adj1" fmla="val -63016"/>
              <a:gd name="adj2" fmla="val -115918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④用内存块号和页内偏移量得到物理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地址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4" name="圆角矩形标注 43"/>
          <p:cNvSpPr/>
          <p:nvPr/>
        </p:nvSpPr>
        <p:spPr>
          <a:xfrm>
            <a:off x="8232775" y="473710"/>
            <a:ext cx="1665605" cy="890905"/>
          </a:xfrm>
          <a:prstGeom prst="wedgeRoundRectCallout">
            <a:avLst>
              <a:gd name="adj1" fmla="val -30709"/>
              <a:gd name="adj2" fmla="val 68577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①根据逻辑地址得到页号、页内偏移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量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48" name="表格 47"/>
          <p:cNvGraphicFramePr/>
          <p:nvPr>
            <p:custDataLst>
              <p:tags r:id="rId2"/>
            </p:custDataLst>
          </p:nvPr>
        </p:nvGraphicFramePr>
        <p:xfrm>
          <a:off x="10097770" y="1177925"/>
          <a:ext cx="1565275" cy="439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75"/>
              </a:tblGrid>
              <a:tr h="122809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</a:rPr>
                        <a:t>系统区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64452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45BEF5"/>
                    </a:solidFill>
                  </a:tcPr>
                </a:tc>
              </a:tr>
              <a:tr h="643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页表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645160">
                <a:tc>
                  <a:txBody>
                    <a:bodyPr/>
                    <a:p>
                      <a:pPr algn="ctr">
                        <a:buNone/>
                      </a:pPr>
                      <a:endParaRPr lang="en-US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5BEF5"/>
                    </a:solidFill>
                  </a:tcPr>
                </a:tc>
              </a:tr>
              <a:tr h="5924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P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号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页面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157CF3"/>
                    </a:solidFill>
                  </a:tcPr>
                </a:tc>
              </a:tr>
              <a:tr h="64389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600" b="0" baseline="-2500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5BEF5"/>
                    </a:solidFill>
                  </a:tcPr>
                </a:tc>
              </a:tr>
            </a:tbl>
          </a:graphicData>
        </a:graphic>
      </p:graphicFrame>
      <p:cxnSp>
        <p:nvCxnSpPr>
          <p:cNvPr id="50" name="直接连接符 49"/>
          <p:cNvCxnSpPr/>
          <p:nvPr/>
        </p:nvCxnSpPr>
        <p:spPr>
          <a:xfrm flipH="1" flipV="1">
            <a:off x="9547860" y="4339590"/>
            <a:ext cx="462280" cy="158115"/>
          </a:xfrm>
          <a:prstGeom prst="line">
            <a:avLst/>
          </a:prstGeom>
          <a:ln w="28575">
            <a:solidFill>
              <a:srgbClr val="1163EB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标注 50"/>
          <p:cNvSpPr/>
          <p:nvPr/>
        </p:nvSpPr>
        <p:spPr>
          <a:xfrm>
            <a:off x="9371965" y="5148580"/>
            <a:ext cx="1246505" cy="622300"/>
          </a:xfrm>
          <a:prstGeom prst="wedgeRoundRectCallout">
            <a:avLst>
              <a:gd name="adj1" fmla="val -15766"/>
              <a:gd name="adj2" fmla="val -155204"/>
              <a:gd name="adj3" fmla="val 16667"/>
            </a:avLst>
          </a:prstGeom>
          <a:solidFill>
            <a:srgbClr val="249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⑤访问目标内存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单元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371965" y="2591435"/>
            <a:ext cx="676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sz="1600">
                <a:latin typeface="微软雅黑" charset="0"/>
                <a:ea typeface="微软雅黑" charset="0"/>
                <a:cs typeface="微软雅黑" charset="0"/>
              </a:rPr>
              <a:t>F</a:t>
            </a:r>
            <a:endParaRPr 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206990" y="1285875"/>
            <a:ext cx="676910" cy="337185"/>
          </a:xfrm>
          <a:prstGeom prst="rect">
            <a:avLst/>
          </a:prstGeom>
          <a:solidFill>
            <a:srgbClr val="45BEF5"/>
          </a:solidFill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sz="1600">
                <a:latin typeface="微软雅黑" charset="0"/>
                <a:ea typeface="微软雅黑" charset="0"/>
                <a:cs typeface="微软雅黑" charset="0"/>
              </a:rPr>
              <a:t>PCB</a:t>
            </a:r>
            <a:endParaRPr 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09610" y="3938905"/>
            <a:ext cx="1104265" cy="453390"/>
          </a:xfrm>
          <a:prstGeom prst="rect">
            <a:avLst/>
          </a:prstGeom>
          <a:solidFill>
            <a:srgbClr val="1163EB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W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2f28aea-693e-411d-ad74-6e4407f084de}"/>
  <p:tag name="TABLE_ENDDRAG_ORIGIN_RECT" val="89*77"/>
  <p:tag name="TABLE_ENDDRAG_RECT" val="545*55*89*77"/>
</p:tagLst>
</file>

<file path=ppt/tags/tag10.xml><?xml version="1.0" encoding="utf-8"?>
<p:tagLst xmlns:p="http://schemas.openxmlformats.org/presentationml/2006/main">
  <p:tag name="KSO_WM_UNIT_TABLE_BEAUTIFY" val="smartTable{29d13177-da22-4477-a64e-369d35c25416}"/>
  <p:tag name="TABLE_ENDDRAG_ORIGIN_RECT" val="132*118"/>
  <p:tag name="TABLE_ENDDRAG_RECT" val="100*225*132*118"/>
</p:tagLst>
</file>

<file path=ppt/tags/tag11.xml><?xml version="1.0" encoding="utf-8"?>
<p:tagLst xmlns:p="http://schemas.openxmlformats.org/presentationml/2006/main">
  <p:tag name="KSO_WM_UNIT_TABLE_BEAUTIFY" val="smartTable{de4b66fc-d9b7-4e8a-9b96-c3e64f5e8dcb}"/>
  <p:tag name="TABLE_ENDDRAG_ORIGIN_RECT" val="132*83"/>
  <p:tag name="TABLE_ENDDRAG_RECT" val="288*195*132*83"/>
</p:tagLst>
</file>

<file path=ppt/tags/tag12.xml><?xml version="1.0" encoding="utf-8"?>
<p:tagLst xmlns:p="http://schemas.openxmlformats.org/presentationml/2006/main">
  <p:tag name="KSO_WM_UNIT_TABLE_BEAUTIFY" val="smartTable{406aea7d-f99d-45fc-9105-c61ebcb04847}"/>
  <p:tag name="TABLE_ENDDRAG_ORIGIN_RECT" val="132*83"/>
  <p:tag name="TABLE_ENDDRAG_RECT" val="288*195*132*83"/>
</p:tagLst>
</file>

<file path=ppt/tags/tag13.xml><?xml version="1.0" encoding="utf-8"?>
<p:tagLst xmlns:p="http://schemas.openxmlformats.org/presentationml/2006/main">
  <p:tag name="KSO_WM_UNIT_TABLE_BEAUTIFY" val="smartTable{f34b0040-97cf-4a5a-b987-ff251097e0a5}"/>
  <p:tag name="TABLE_ENDDRAG_ORIGIN_RECT" val="132*83"/>
  <p:tag name="TABLE_ENDDRAG_RECT" val="288*195*132*83"/>
</p:tagLst>
</file>

<file path=ppt/tags/tag14.xml><?xml version="1.0" encoding="utf-8"?>
<p:tagLst xmlns:p="http://schemas.openxmlformats.org/presentationml/2006/main">
  <p:tag name="KSO_WM_UNIT_TABLE_BEAUTIFY" val="smartTable{5499ff58-c513-450c-b4dc-6edc3a4525e2}"/>
  <p:tag name="TABLE_ENDDRAG_ORIGIN_RECT" val="97*203"/>
  <p:tag name="TABLE_ENDDRAG_RECT" val="570*195*97*203"/>
</p:tagLst>
</file>

<file path=ppt/tags/tag15.xml><?xml version="1.0" encoding="utf-8"?>
<p:tagLst xmlns:p="http://schemas.openxmlformats.org/presentationml/2006/main">
  <p:tag name="KSO_WM_UNIT_TABLE_BEAUTIFY" val="smartTable{d5d551a6-9252-4726-bdc3-7939948a781b}"/>
  <p:tag name="TABLE_ENDDRAG_ORIGIN_RECT" val="117*114"/>
  <p:tag name="TABLE_ENDDRAG_RECT" val="244*280*117*114"/>
</p:tagLst>
</file>

<file path=ppt/tags/tag16.xml><?xml version="1.0" encoding="utf-8"?>
<p:tagLst xmlns:p="http://schemas.openxmlformats.org/presentationml/2006/main">
  <p:tag name="KSO_WM_UNIT_TABLE_BEAUTIFY" val="smartTable{3f006e5e-e456-4dde-b873-17c652baa7c9}"/>
  <p:tag name="TABLE_ENDDRAG_ORIGIN_RECT" val="132*89"/>
  <p:tag name="TABLE_ENDDRAG_RECT" val="353*217*132*89"/>
</p:tagLst>
</file>

<file path=ppt/tags/tag17.xml><?xml version="1.0" encoding="utf-8"?>
<p:tagLst xmlns:p="http://schemas.openxmlformats.org/presentationml/2006/main">
  <p:tag name="KSO_WM_UNIT_TABLE_BEAUTIFY" val="smartTable{29d13177-da22-4477-a64e-369d35c25416}"/>
  <p:tag name="TABLE_ENDDRAG_ORIGIN_RECT" val="107*79"/>
  <p:tag name="TABLE_ENDDRAG_RECT" val="719*416*107*79"/>
</p:tagLst>
</file>

<file path=ppt/tags/tag18.xml><?xml version="1.0" encoding="utf-8"?>
<p:tagLst xmlns:p="http://schemas.openxmlformats.org/presentationml/2006/main">
  <p:tag name="KSO_WM_UNIT_TABLE_BEAUTIFY" val="smartTable{d5d551a6-9252-4726-bdc3-7939948a781b}"/>
  <p:tag name="TABLE_ENDDRAG_ORIGIN_RECT" val="137*103"/>
  <p:tag name="TABLE_ENDDRAG_RECT" val="245*290*137*103"/>
</p:tagLst>
</file>

<file path=ppt/tags/tag19.xml><?xml version="1.0" encoding="utf-8"?>
<p:tagLst xmlns:p="http://schemas.openxmlformats.org/presentationml/2006/main">
  <p:tag name="KSO_WM_UNIT_TABLE_BEAUTIFY" val="smartTable{3b499581-6a38-4602-bb15-7713e8cbc762}"/>
  <p:tag name="TABLE_ENDDRAG_ORIGIN_RECT" val="68*109"/>
  <p:tag name="TABLE_ENDDRAG_RECT" val="548*290*68*109"/>
</p:tagLst>
</file>

<file path=ppt/tags/tag2.xml><?xml version="1.0" encoding="utf-8"?>
<p:tagLst xmlns:p="http://schemas.openxmlformats.org/presentationml/2006/main">
  <p:tag name="KSO_WM_UNIT_TABLE_BEAUTIFY" val="smartTable{82f28aea-693e-411d-ad74-6e4407f084de}"/>
  <p:tag name="TABLE_ENDDRAG_ORIGIN_RECT" val="448*58"/>
  <p:tag name="TABLE_ENDDRAG_RECT" val="448*246*448*58"/>
</p:tagLst>
</file>

<file path=ppt/tags/tag20.xml><?xml version="1.0" encoding="utf-8"?>
<p:tagLst xmlns:p="http://schemas.openxmlformats.org/presentationml/2006/main">
  <p:tag name="KSO_WM_UNIT_TABLE_BEAUTIFY" val="smartTable{3f006e5e-e456-4dde-b873-17c652baa7c9}"/>
  <p:tag name="TABLE_ENDDRAG_ORIGIN_RECT" val="132*89"/>
  <p:tag name="TABLE_ENDDRAG_RECT" val="353*217*132*89"/>
</p:tagLst>
</file>

<file path=ppt/tags/tag21.xml><?xml version="1.0" encoding="utf-8"?>
<p:tagLst xmlns:p="http://schemas.openxmlformats.org/presentationml/2006/main">
  <p:tag name="KSO_WM_UNIT_TABLE_BEAUTIFY" val="smartTable{29d13177-da22-4477-a64e-369d35c25416}"/>
  <p:tag name="TABLE_ENDDRAG_ORIGIN_RECT" val="107*79"/>
  <p:tag name="TABLE_ENDDRAG_RECT" val="719*416*107*79"/>
</p:tagLst>
</file>

<file path=ppt/tags/tag22.xml><?xml version="1.0" encoding="utf-8"?>
<p:tagLst xmlns:p="http://schemas.openxmlformats.org/presentationml/2006/main">
  <p:tag name="KSO_WM_UNIT_TABLE_BEAUTIFY" val="smartTable{3ae5ab7c-7e5d-4480-929b-c6871d68424a}"/>
  <p:tag name="TABLE_ENDDRAG_ORIGIN_RECT" val="222*107"/>
  <p:tag name="TABLE_ENDDRAG_RECT" val="255*350*222*107"/>
</p:tagLst>
</file>

<file path=ppt/tags/tag23.xml><?xml version="1.0" encoding="utf-8"?>
<p:tagLst xmlns:p="http://schemas.openxmlformats.org/presentationml/2006/main">
  <p:tag name="KSO_WM_UNIT_TABLE_BEAUTIFY" val="smartTable{6ff33ab5-2f9c-4d5b-9aa4-b94cbdc88423}"/>
  <p:tag name="TABLE_ENDDRAG_ORIGIN_RECT" val="191*184"/>
  <p:tag name="TABLE_ENDDRAG_RECT" val="192*138*191*184"/>
</p:tagLst>
</file>

<file path=ppt/tags/tag24.xml><?xml version="1.0" encoding="utf-8"?>
<p:tagLst xmlns:p="http://schemas.openxmlformats.org/presentationml/2006/main">
  <p:tag name="KSO_WM_UNIT_TABLE_BEAUTIFY" val="smartTable{38a5573c-62d2-4bf0-8467-93a865276401}"/>
  <p:tag name="TABLE_ENDDRAG_ORIGIN_RECT" val="191*184"/>
  <p:tag name="TABLE_ENDDRAG_RECT" val="192*138*191*184"/>
</p:tagLst>
</file>

<file path=ppt/tags/tag25.xml><?xml version="1.0" encoding="utf-8"?>
<p:tagLst xmlns:p="http://schemas.openxmlformats.org/presentationml/2006/main">
  <p:tag name="KSO_WM_UNIT_TABLE_BEAUTIFY" val="smartTable{6ff33ab5-2f9c-4d5b-9aa4-b94cbdc88423}"/>
  <p:tag name="TABLE_ENDDRAG_ORIGIN_RECT" val="270*184"/>
  <p:tag name="TABLE_ENDDRAG_RECT" val="173*193*270*184"/>
</p:tagLst>
</file>

<file path=ppt/tags/tag26.xml><?xml version="1.0" encoding="utf-8"?>
<p:tagLst xmlns:p="http://schemas.openxmlformats.org/presentationml/2006/main">
  <p:tag name="KSO_WM_UNIT_TABLE_BEAUTIFY" val="smartTable{38a5573c-62d2-4bf0-8467-93a865276401}"/>
  <p:tag name="TABLE_ENDDRAG_ORIGIN_RECT" val="191*184"/>
  <p:tag name="TABLE_ENDDRAG_RECT" val="192*138*191*184"/>
</p:tagLst>
</file>

<file path=ppt/tags/tag27.xml><?xml version="1.0" encoding="utf-8"?>
<p:tagLst xmlns:p="http://schemas.openxmlformats.org/presentationml/2006/main">
  <p:tag name="KSO_WM_UNIT_TABLE_BEAUTIFY" val="smartTable{6ff33ab5-2f9c-4d5b-9aa4-b94cbdc88423}"/>
  <p:tag name="TABLE_ENDDRAG_ORIGIN_RECT" val="241*194"/>
  <p:tag name="TABLE_ENDDRAG_RECT" val="166*193*241*194"/>
</p:tagLst>
</file>

<file path=ppt/tags/tag28.xml><?xml version="1.0" encoding="utf-8"?>
<p:tagLst xmlns:p="http://schemas.openxmlformats.org/presentationml/2006/main">
  <p:tag name="KSO_WM_UNIT_TABLE_BEAUTIFY" val="smartTable{941055d7-fa12-4811-85b8-0d3b02893704}"/>
  <p:tag name="TABLE_ENDDRAG_ORIGIN_RECT" val="241*194"/>
  <p:tag name="TABLE_ENDDRAG_RECT" val="166*193*241*194"/>
</p:tagLst>
</file>

<file path=ppt/tags/tag29.xml><?xml version="1.0" encoding="utf-8"?>
<p:tagLst xmlns:p="http://schemas.openxmlformats.org/presentationml/2006/main">
  <p:tag name="KSO_WM_UNIT_TABLE_BEAUTIFY" val="smartTable{0db856c5-731e-4db5-81aa-271753127918}"/>
  <p:tag name="TABLE_ENDDRAG_ORIGIN_RECT" val="241*194"/>
  <p:tag name="TABLE_ENDDRAG_RECT" val="166*193*241*194"/>
</p:tagLst>
</file>

<file path=ppt/tags/tag3.xml><?xml version="1.0" encoding="utf-8"?>
<p:tagLst xmlns:p="http://schemas.openxmlformats.org/presentationml/2006/main">
  <p:tag name="KSO_WM_UNIT_TABLE_BEAUTIFY" val="smartTable{82f28aea-693e-411d-ad74-6e4407f084de}"/>
  <p:tag name="TABLE_ENDDRAG_ORIGIN_RECT" val="449*58"/>
  <p:tag name="TABLE_ENDDRAG_RECT" val="459*238*449*58"/>
</p:tagLst>
</file>

<file path=ppt/tags/tag30.xml><?xml version="1.0" encoding="utf-8"?>
<p:tagLst xmlns:p="http://schemas.openxmlformats.org/presentationml/2006/main">
  <p:tag name="KSO_WM_UNIT_TABLE_BEAUTIFY" val="smartTable{d5d551a6-9252-4726-bdc3-7939948a781b}"/>
  <p:tag name="TABLE_ENDDRAG_ORIGIN_RECT" val="382*97"/>
  <p:tag name="TABLE_ENDDRAG_RECT" val="84*39*382*97"/>
</p:tagLst>
</file>

<file path=ppt/tags/tag31.xml><?xml version="1.0" encoding="utf-8"?>
<p:tagLst xmlns:p="http://schemas.openxmlformats.org/presentationml/2006/main">
  <p:tag name="KSO_WM_UNIT_TABLE_BEAUTIFY" val="smartTable{6ff33ab5-2f9c-4d5b-9aa4-b94cbdc88423}"/>
  <p:tag name="TABLE_ENDDRAG_ORIGIN_RECT" val="165*97"/>
  <p:tag name="TABLE_ENDDRAG_RECT" val="518*248*165*97"/>
</p:tagLst>
</file>

<file path=ppt/tags/tag32.xml><?xml version="1.0" encoding="utf-8"?>
<p:tagLst xmlns:p="http://schemas.openxmlformats.org/presentationml/2006/main">
  <p:tag name="KSO_WM_UNIT_TABLE_BEAUTIFY" val="smartTable{d5d551a6-9252-4726-bdc3-7939948a781b}"/>
  <p:tag name="TABLE_ENDDRAG_ORIGIN_RECT" val="97*151"/>
  <p:tag name="TABLE_ENDDRAG_RECT" val="121*127*97*151"/>
</p:tagLst>
</file>

<file path=ppt/tags/tag33.xml><?xml version="1.0" encoding="utf-8"?>
<p:tagLst xmlns:p="http://schemas.openxmlformats.org/presentationml/2006/main">
  <p:tag name="KSO_WM_UNIT_TABLE_BEAUTIFY" val="smartTable{d5d551a6-9252-4726-bdc3-7939948a781b}"/>
  <p:tag name="TABLE_ENDDRAG_ORIGIN_RECT" val="97*151"/>
  <p:tag name="TABLE_ENDDRAG_RECT" val="121*127*97*151"/>
</p:tagLst>
</file>

<file path=ppt/tags/tag34.xml><?xml version="1.0" encoding="utf-8"?>
<p:tagLst xmlns:p="http://schemas.openxmlformats.org/presentationml/2006/main">
  <p:tag name="KSO_WM_UNIT_TABLE_BEAUTIFY" val="smartTable{d5d551a6-9252-4726-bdc3-7939948a781b}"/>
  <p:tag name="TABLE_ENDDRAG_ORIGIN_RECT" val="97*151"/>
  <p:tag name="TABLE_ENDDRAG_RECT" val="121*127*97*151"/>
</p:tagLst>
</file>

<file path=ppt/tags/tag35.xml><?xml version="1.0" encoding="utf-8"?>
<p:tagLst xmlns:p="http://schemas.openxmlformats.org/presentationml/2006/main">
  <p:tag name="KSO_WM_UNIT_TABLE_BEAUTIFY" val="smartTable{d5d551a6-9252-4726-bdc3-7939948a781b}"/>
  <p:tag name="TABLE_ENDDRAG_ORIGIN_RECT" val="52*113"/>
  <p:tag name="TABLE_ENDDRAG_RECT" val="277*311*52*113"/>
</p:tagLst>
</file>

<file path=ppt/tags/tag36.xml><?xml version="1.0" encoding="utf-8"?>
<p:tagLst xmlns:p="http://schemas.openxmlformats.org/presentationml/2006/main">
  <p:tag name="KSO_WM_UNIT_TABLE_BEAUTIFY" val="smartTable{d5d551a6-9252-4726-bdc3-7939948a781b}"/>
  <p:tag name="TABLE_ENDDRAG_ORIGIN_RECT" val="65*106"/>
  <p:tag name="TABLE_ENDDRAG_RECT" val="423*164*66*106"/>
</p:tagLst>
</file>

<file path=ppt/tags/tag37.xml><?xml version="1.0" encoding="utf-8"?>
<p:tagLst xmlns:p="http://schemas.openxmlformats.org/presentationml/2006/main">
  <p:tag name="KSO_WM_UNIT_TABLE_BEAUTIFY" val="smartTable{d5d551a6-9252-4726-bdc3-7939948a781b}"/>
  <p:tag name="TABLE_ENDDRAG_ORIGIN_RECT" val="97*151"/>
  <p:tag name="TABLE_ENDDRAG_RECT" val="121*127*97*151"/>
</p:tagLst>
</file>

<file path=ppt/tags/tag38.xml><?xml version="1.0" encoding="utf-8"?>
<p:tagLst xmlns:p="http://schemas.openxmlformats.org/presentationml/2006/main">
  <p:tag name="KSO_WM_UNIT_TABLE_BEAUTIFY" val="smartTable{d5d551a6-9252-4726-bdc3-7939948a781b}"/>
  <p:tag name="TABLE_ENDDRAG_ORIGIN_RECT" val="97*151"/>
  <p:tag name="TABLE_ENDDRAG_RECT" val="121*127*97*151"/>
</p:tagLst>
</file>

<file path=ppt/tags/tag39.xml><?xml version="1.0" encoding="utf-8"?>
<p:tagLst xmlns:p="http://schemas.openxmlformats.org/presentationml/2006/main">
  <p:tag name="KSO_WM_UNIT_TABLE_BEAUTIFY" val="smartTable{d5d551a6-9252-4726-bdc3-7939948a781b}"/>
  <p:tag name="TABLE_ENDDRAG_ORIGIN_RECT" val="97*151"/>
  <p:tag name="TABLE_ENDDRAG_RECT" val="121*127*97*151"/>
</p:tagLst>
</file>

<file path=ppt/tags/tag4.xml><?xml version="1.0" encoding="utf-8"?>
<p:tagLst xmlns:p="http://schemas.openxmlformats.org/presentationml/2006/main">
  <p:tag name="KSO_WM_UNIT_TABLE_BEAUTIFY" val="smartTable{82f28aea-693e-411d-ad74-6e4407f084de}"/>
  <p:tag name="TABLE_ENDDRAG_ORIGIN_RECT" val="111*295"/>
  <p:tag name="TABLE_ENDDRAG_RECT" val="192*70*111*295"/>
</p:tagLst>
</file>

<file path=ppt/tags/tag40.xml><?xml version="1.0" encoding="utf-8"?>
<p:tagLst xmlns:p="http://schemas.openxmlformats.org/presentationml/2006/main">
  <p:tag name="KSO_WM_UNIT_TABLE_BEAUTIFY" val="smartTable{d5d551a6-9252-4726-bdc3-7939948a781b}"/>
  <p:tag name="TABLE_ENDDRAG_ORIGIN_RECT" val="55*113"/>
  <p:tag name="TABLE_ENDDRAG_RECT" val="700*262*55*113"/>
</p:tagLst>
</file>

<file path=ppt/tags/tag41.xml><?xml version="1.0" encoding="utf-8"?>
<p:tagLst xmlns:p="http://schemas.openxmlformats.org/presentationml/2006/main">
  <p:tag name="KSO_WM_UNIT_TABLE_BEAUTIFY" val="smartTable{d5d551a6-9252-4726-bdc3-7939948a781b}"/>
  <p:tag name="TABLE_ENDDRAG_ORIGIN_RECT" val="55*113"/>
  <p:tag name="TABLE_ENDDRAG_RECT" val="700*262*55*113"/>
</p:tagLst>
</file>

<file path=ppt/tags/tag42.xml><?xml version="1.0" encoding="utf-8"?>
<p:tagLst xmlns:p="http://schemas.openxmlformats.org/presentationml/2006/main">
  <p:tag name="KSO_WM_UNIT_TABLE_BEAUTIFY" val="smartTable{d5d551a6-9252-4726-bdc3-7939948a781b}"/>
  <p:tag name="TABLE_ENDDRAG_ORIGIN_RECT" val="97*151"/>
  <p:tag name="TABLE_ENDDRAG_RECT" val="121*127*97*151"/>
</p:tagLst>
</file>

<file path=ppt/tags/tag43.xml><?xml version="1.0" encoding="utf-8"?>
<p:tagLst xmlns:p="http://schemas.openxmlformats.org/presentationml/2006/main">
  <p:tag name="KSO_WM_UNIT_TABLE_BEAUTIFY" val="smartTable{d5d551a6-9252-4726-bdc3-7939948a781b}"/>
  <p:tag name="TABLE_ENDDRAG_ORIGIN_RECT" val="97*151"/>
  <p:tag name="TABLE_ENDDRAG_RECT" val="121*127*97*151"/>
</p:tagLst>
</file>

<file path=ppt/tags/tag44.xml><?xml version="1.0" encoding="utf-8"?>
<p:tagLst xmlns:p="http://schemas.openxmlformats.org/presentationml/2006/main">
  <p:tag name="KSO_WM_UNIT_TABLE_BEAUTIFY" val="smartTable{82f28aea-693e-411d-ad74-6e4407f084de}"/>
  <p:tag name="TABLE_ENDDRAG_ORIGIN_RECT" val="756*54"/>
  <p:tag name="TABLE_ENDDRAG_RECT" val="132*135*756*54"/>
</p:tagLst>
</file>

<file path=ppt/tags/tag45.xml><?xml version="1.0" encoding="utf-8"?>
<p:tagLst xmlns:p="http://schemas.openxmlformats.org/presentationml/2006/main">
  <p:tag name="KSO_WM_UNIT_TABLE_BEAUTIFY" val="smartTable{82f28aea-693e-411d-ad74-6e4407f084de}"/>
  <p:tag name="TABLE_ENDDRAG_ORIGIN_RECT" val="583*58"/>
  <p:tag name="TABLE_ENDDRAG_RECT" val="347*284*583*58"/>
</p:tagLst>
</file>

<file path=ppt/tags/tag46.xml><?xml version="1.0" encoding="utf-8"?>
<p:tagLst xmlns:p="http://schemas.openxmlformats.org/presentationml/2006/main">
  <p:tag name="KSO_WM_UNIT_TABLE_BEAUTIFY" val="smartTable{d5d551a6-9252-4726-bdc3-7939948a781b}"/>
  <p:tag name="TABLE_ENDDRAG_ORIGIN_RECT" val="77*96"/>
  <p:tag name="TABLE_ENDDRAG_RECT" val="301*59*77*96"/>
</p:tagLst>
</file>

<file path=ppt/tags/tag47.xml><?xml version="1.0" encoding="utf-8"?>
<p:tagLst xmlns:p="http://schemas.openxmlformats.org/presentationml/2006/main">
  <p:tag name="KSO_WM_UNIT_TABLE_BEAUTIFY" val="smartTable{321d0d6f-bce4-429a-8be5-c2c5e36553ef}"/>
  <p:tag name="TABLE_ENDDRAG_ORIGIN_RECT" val="241*81"/>
  <p:tag name="TABLE_ENDDRAG_RECT" val="340*187*241*81"/>
</p:tagLst>
</file>

<file path=ppt/tags/tag48.xml><?xml version="1.0" encoding="utf-8"?>
<p:tagLst xmlns:p="http://schemas.openxmlformats.org/presentationml/2006/main">
  <p:tag name="KSO_WM_UNIT_TABLE_BEAUTIFY" val="smartTable{a4318f05-cdb8-4c38-bca3-8a5017cdcbf5}"/>
  <p:tag name="TABLE_ENDDRAG_ORIGIN_RECT" val="318*82"/>
  <p:tag name="TABLE_ENDDRAG_RECT" val="324*326*318*82"/>
</p:tagLst>
</file>

<file path=ppt/tags/tag49.xml><?xml version="1.0" encoding="utf-8"?>
<p:tagLst xmlns:p="http://schemas.openxmlformats.org/presentationml/2006/main">
  <p:tag name="KSO_WM_UNIT_TABLE_BEAUTIFY" val="smartTable{d5d551a6-9252-4726-bdc3-7939948a781b}"/>
  <p:tag name="TABLE_ENDDRAG_ORIGIN_RECT" val="77*96"/>
  <p:tag name="TABLE_ENDDRAG_RECT" val="301*59*77*96"/>
</p:tagLst>
</file>

<file path=ppt/tags/tag5.xml><?xml version="1.0" encoding="utf-8"?>
<p:tagLst xmlns:p="http://schemas.openxmlformats.org/presentationml/2006/main">
  <p:tag name="KSO_WM_UNIT_TABLE_BEAUTIFY" val="smartTable{d5d551a6-9252-4726-bdc3-7939948a781b}"/>
  <p:tag name="TABLE_ENDDRAG_ORIGIN_RECT" val="156*112"/>
  <p:tag name="TABLE_ENDDRAG_RECT" val="329*167*156*112"/>
</p:tagLst>
</file>

<file path=ppt/tags/tag50.xml><?xml version="1.0" encoding="utf-8"?>
<p:tagLst xmlns:p="http://schemas.openxmlformats.org/presentationml/2006/main">
  <p:tag name="KSO_WM_UNIT_TABLE_BEAUTIFY" val="smartTable{d5d551a6-9252-4726-bdc3-7939948a781b}"/>
  <p:tag name="TABLE_ENDDRAG_ORIGIN_RECT" val="77*41"/>
  <p:tag name="TABLE_ENDDRAG_RECT" val="265*296*77*41"/>
</p:tagLst>
</file>

<file path=ppt/tags/tag51.xml><?xml version="1.0" encoding="utf-8"?>
<p:tagLst xmlns:p="http://schemas.openxmlformats.org/presentationml/2006/main">
  <p:tag name="KSO_WM_UNIT_TABLE_BEAUTIFY" val="smartTable{d5d551a6-9252-4726-bdc3-7939948a781b}"/>
  <p:tag name="TABLE_ENDDRAG_ORIGIN_RECT" val="77*41"/>
  <p:tag name="TABLE_ENDDRAG_RECT" val="265*296*77*41"/>
</p:tagLst>
</file>

<file path=ppt/tags/tag52.xml><?xml version="1.0" encoding="utf-8"?>
<p:tagLst xmlns:p="http://schemas.openxmlformats.org/presentationml/2006/main">
  <p:tag name="KSO_WM_UNIT_TABLE_BEAUTIFY" val="smartTable{82f28aea-693e-411d-ad74-6e4407f084de}"/>
  <p:tag name="TABLE_ENDDRAG_ORIGIN_RECT" val="127*149"/>
  <p:tag name="TABLE_ENDDRAG_RECT" val="808*151*127*149"/>
</p:tagLst>
</file>

<file path=ppt/tags/tag53.xml><?xml version="1.0" encoding="utf-8"?>
<p:tagLst xmlns:p="http://schemas.openxmlformats.org/presentationml/2006/main">
  <p:tag name="KSO_WM_UNIT_TABLE_BEAUTIFY" val="smartTable{d5d551a6-9252-4726-bdc3-7939948a781b}"/>
  <p:tag name="TABLE_ENDDRAG_ORIGIN_RECT" val="113*205"/>
  <p:tag name="TABLE_ENDDRAG_RECT" val="633*200*114*205"/>
</p:tagLst>
</file>

<file path=ppt/tags/tag54.xml><?xml version="1.0" encoding="utf-8"?>
<p:tagLst xmlns:p="http://schemas.openxmlformats.org/presentationml/2006/main">
  <p:tag name="KSO_WM_UNIT_TABLE_BEAUTIFY" val="smartTable{d5d551a6-9252-4726-bdc3-7939948a781b}"/>
  <p:tag name="TABLE_ENDDRAG_ORIGIN_RECT" val="156*112"/>
  <p:tag name="TABLE_ENDDRAG_RECT" val="329*167*156*112"/>
</p:tagLst>
</file>

<file path=ppt/tags/tag55.xml><?xml version="1.0" encoding="utf-8"?>
<p:tagLst xmlns:p="http://schemas.openxmlformats.org/presentationml/2006/main">
  <p:tag name="KSO_WM_UNIT_TABLE_BEAUTIFY" val="smartTable{d5d551a6-9252-4726-bdc3-7939948a781b}"/>
  <p:tag name="TABLE_ENDDRAG_ORIGIN_RECT" val="156*112"/>
  <p:tag name="TABLE_ENDDRAG_RECT" val="329*167*156*112"/>
</p:tagLst>
</file>

<file path=ppt/tags/tag56.xml><?xml version="1.0" encoding="utf-8"?>
<p:tagLst xmlns:p="http://schemas.openxmlformats.org/presentationml/2006/main">
  <p:tag name="KSO_WM_UNIT_TABLE_BEAUTIFY" val="smartTable{d5d551a6-9252-4726-bdc3-7939948a781b}"/>
  <p:tag name="TABLE_ENDDRAG_ORIGIN_RECT" val="156*112"/>
  <p:tag name="TABLE_ENDDRAG_RECT" val="329*167*156*112"/>
</p:tagLst>
</file>

<file path=ppt/tags/tag57.xml><?xml version="1.0" encoding="utf-8"?>
<p:tagLst xmlns:p="http://schemas.openxmlformats.org/presentationml/2006/main">
  <p:tag name="KSO_WM_UNIT_TABLE_BEAUTIFY" val="smartTable{d5d551a6-9252-4726-bdc3-7939948a781b}"/>
  <p:tag name="TABLE_ENDDRAG_ORIGIN_RECT" val="156*112"/>
  <p:tag name="TABLE_ENDDRAG_RECT" val="329*167*156*112"/>
</p:tagLst>
</file>

<file path=ppt/tags/tag58.xml><?xml version="1.0" encoding="utf-8"?>
<p:tagLst xmlns:p="http://schemas.openxmlformats.org/presentationml/2006/main">
  <p:tag name="KSO_WM_UNIT_TABLE_BEAUTIFY" val="smartTable{d5d551a6-9252-4726-bdc3-7939948a781b}"/>
  <p:tag name="TABLE_ENDDRAG_ORIGIN_RECT" val="156*112"/>
  <p:tag name="TABLE_ENDDRAG_RECT" val="329*167*156*112"/>
</p:tagLst>
</file>

<file path=ppt/tags/tag59.xml><?xml version="1.0" encoding="utf-8"?>
<p:tagLst xmlns:p="http://schemas.openxmlformats.org/presentationml/2006/main">
  <p:tag name="KSO_WM_UNIT_TABLE_BEAUTIFY" val="smartTable{d5d551a6-9252-4726-bdc3-7939948a781b}"/>
  <p:tag name="TABLE_ENDDRAG_ORIGIN_RECT" val="156*112"/>
  <p:tag name="TABLE_ENDDRAG_RECT" val="329*167*156*112"/>
</p:tagLst>
</file>

<file path=ppt/tags/tag6.xml><?xml version="1.0" encoding="utf-8"?>
<p:tagLst xmlns:p="http://schemas.openxmlformats.org/presentationml/2006/main">
  <p:tag name="KSO_WM_UNIT_TABLE_BEAUTIFY" val="smartTable{e79765bf-f110-4b15-8b90-43d79f00e577}"/>
  <p:tag name="TABLE_ENDDRAG_ORIGIN_RECT" val="124*373"/>
  <p:tag name="TABLE_ENDDRAG_RECT" val="806*62*124*373"/>
</p:tagLst>
</file>

<file path=ppt/tags/tag60.xml><?xml version="1.0" encoding="utf-8"?>
<p:tagLst xmlns:p="http://schemas.openxmlformats.org/presentationml/2006/main">
  <p:tag name="KSO_WM_UNIT_TABLE_BEAUTIFY" val="smartTable{d5d551a6-9252-4726-bdc3-7939948a781b}"/>
  <p:tag name="TABLE_ENDDRAG_ORIGIN_RECT" val="156*112"/>
  <p:tag name="TABLE_ENDDRAG_RECT" val="329*167*156*112"/>
</p:tagLst>
</file>

<file path=ppt/tags/tag61.xml><?xml version="1.0" encoding="utf-8"?>
<p:tagLst xmlns:p="http://schemas.openxmlformats.org/presentationml/2006/main">
  <p:tag name="KSO_WM_UNIT_TABLE_BEAUTIFY" val="smartTable{d5d551a6-9252-4726-bdc3-7939948a781b}"/>
  <p:tag name="TABLE_ENDDRAG_ORIGIN_RECT" val="156*112"/>
  <p:tag name="TABLE_ENDDRAG_RECT" val="329*167*156*112"/>
</p:tagLst>
</file>

<file path=ppt/tags/tag62.xml><?xml version="1.0" encoding="utf-8"?>
<p:tagLst xmlns:p="http://schemas.openxmlformats.org/presentationml/2006/main">
  <p:tag name="KSO_WM_UNIT_TABLE_BEAUTIFY" val="smartTable{d5d551a6-9252-4726-bdc3-7939948a781b}"/>
  <p:tag name="TABLE_ENDDRAG_ORIGIN_RECT" val="156*112"/>
  <p:tag name="TABLE_ENDDRAG_RECT" val="329*167*156*112"/>
</p:tagLst>
</file>

<file path=ppt/tags/tag63.xml><?xml version="1.0" encoding="utf-8"?>
<p:tagLst xmlns:p="http://schemas.openxmlformats.org/presentationml/2006/main">
  <p:tag name="KSO_WM_UNIT_TABLE_BEAUTIFY" val="smartTable{d5d551a6-9252-4726-bdc3-7939948a781b}"/>
  <p:tag name="TABLE_ENDDRAG_ORIGIN_RECT" val="156*112"/>
  <p:tag name="TABLE_ENDDRAG_RECT" val="329*167*156*112"/>
</p:tagLst>
</file>

<file path=ppt/tags/tag64.xml><?xml version="1.0" encoding="utf-8"?>
<p:tagLst xmlns:p="http://schemas.openxmlformats.org/presentationml/2006/main">
  <p:tag name="KSO_WM_UNIT_TABLE_BEAUTIFY" val="smartTable{d5d551a6-9252-4726-bdc3-7939948a781b}"/>
  <p:tag name="TABLE_ENDDRAG_ORIGIN_RECT" val="156*112"/>
  <p:tag name="TABLE_ENDDRAG_RECT" val="329*167*156*112"/>
</p:tagLst>
</file>

<file path=ppt/tags/tag65.xml><?xml version="1.0" encoding="utf-8"?>
<p:tagLst xmlns:p="http://schemas.openxmlformats.org/presentationml/2006/main">
  <p:tag name="KSO_WM_UNIT_TABLE_BEAUTIFY" val="smartTable{d5d551a6-9252-4726-bdc3-7939948a781b}"/>
  <p:tag name="TABLE_ENDDRAG_ORIGIN_RECT" val="156*112"/>
  <p:tag name="TABLE_ENDDRAG_RECT" val="329*167*156*112"/>
</p:tagLst>
</file>

<file path=ppt/tags/tag66.xml><?xml version="1.0" encoding="utf-8"?>
<p:tagLst xmlns:p="http://schemas.openxmlformats.org/presentationml/2006/main">
  <p:tag name="KSO_WM_UNIT_TABLE_BEAUTIFY" val="smartTable{d5d551a6-9252-4726-bdc3-7939948a781b}"/>
  <p:tag name="TABLE_ENDDRAG_ORIGIN_RECT" val="156*112"/>
  <p:tag name="TABLE_ENDDRAG_RECT" val="329*167*156*112"/>
</p:tagLst>
</file>

<file path=ppt/tags/tag67.xml><?xml version="1.0" encoding="utf-8"?>
<p:tagLst xmlns:p="http://schemas.openxmlformats.org/presentationml/2006/main">
  <p:tag name="KSO_WM_UNIT_TABLE_BEAUTIFY" val="smartTable{d5d551a6-9252-4726-bdc3-7939948a781b}"/>
  <p:tag name="TABLE_ENDDRAG_ORIGIN_RECT" val="156*112"/>
  <p:tag name="TABLE_ENDDRAG_RECT" val="329*167*156*112"/>
</p:tagLst>
</file>

<file path=ppt/tags/tag68.xml><?xml version="1.0" encoding="utf-8"?>
<p:tagLst xmlns:p="http://schemas.openxmlformats.org/presentationml/2006/main">
  <p:tag name="KSO_WM_UNIT_TABLE_BEAUTIFY" val="smartTable{d5d551a6-9252-4726-bdc3-7939948a781b}"/>
  <p:tag name="TABLE_ENDDRAG_ORIGIN_RECT" val="156*112"/>
  <p:tag name="TABLE_ENDDRAG_RECT" val="329*167*156*112"/>
</p:tagLst>
</file>

<file path=ppt/tags/tag69.xml><?xml version="1.0" encoding="utf-8"?>
<p:tagLst xmlns:p="http://schemas.openxmlformats.org/presentationml/2006/main">
  <p:tag name="KSO_WM_UNIT_TABLE_BEAUTIFY" val="smartTable{d5d551a6-9252-4726-bdc3-7939948a781b}"/>
  <p:tag name="TABLE_ENDDRAG_ORIGIN_RECT" val="156*112"/>
  <p:tag name="TABLE_ENDDRAG_RECT" val="329*167*156*112"/>
</p:tagLst>
</file>

<file path=ppt/tags/tag7.xml><?xml version="1.0" encoding="utf-8"?>
<p:tagLst xmlns:p="http://schemas.openxmlformats.org/presentationml/2006/main">
  <p:tag name="KSO_WM_UNIT_TABLE_BEAUTIFY" val="smartTable{d5d551a6-9252-4726-bdc3-7939948a781b}"/>
  <p:tag name="TABLE_ENDDRAG_ORIGIN_RECT" val="117*114"/>
  <p:tag name="TABLE_ENDDRAG_RECT" val="244*280*117*114"/>
</p:tagLst>
</file>

<file path=ppt/tags/tag8.xml><?xml version="1.0" encoding="utf-8"?>
<p:tagLst xmlns:p="http://schemas.openxmlformats.org/presentationml/2006/main">
  <p:tag name="KSO_WM_UNIT_TABLE_BEAUTIFY" val="smartTable{e79765bf-f110-4b15-8b90-43d79f00e577}"/>
  <p:tag name="TABLE_ENDDRAG_ORIGIN_RECT" val="124*373"/>
  <p:tag name="TABLE_ENDDRAG_RECT" val="806*62*124*373"/>
</p:tagLst>
</file>

<file path=ppt/tags/tag9.xml><?xml version="1.0" encoding="utf-8"?>
<p:tagLst xmlns:p="http://schemas.openxmlformats.org/presentationml/2006/main">
  <p:tag name="KSO_WM_UNIT_TABLE_BEAUTIFY" val="smartTable{82f28aea-693e-411d-ad74-6e4407f084de}"/>
  <p:tag name="TABLE_ENDDRAG_ORIGIN_RECT" val="483*60"/>
  <p:tag name="TABLE_ENDDRAG_RECT" val="141*211*483*6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5268</Words>
  <Application>WPS 文字</Application>
  <PresentationFormat>宽屏</PresentationFormat>
  <Paragraphs>1602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汉仪旗黑</vt:lpstr>
      <vt:lpstr>微软雅黑</vt:lpstr>
      <vt:lpstr>宋体</vt:lpstr>
      <vt:lpstr>Arial Unicode MS</vt:lpstr>
      <vt:lpstr>汉仪书宋二KW</vt:lpstr>
      <vt:lpstr>Calibri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1402818149</cp:lastModifiedBy>
  <cp:revision>46</cp:revision>
  <dcterms:created xsi:type="dcterms:W3CDTF">2024-06-10T08:29:47Z</dcterms:created>
  <dcterms:modified xsi:type="dcterms:W3CDTF">2024-06-10T08:29:47Z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2052-5.3.0.7872</vt:lpwstr>
  </property>
  <property fmtid="{D5CDD505-2E9C-101B-9397-08002B2CF9AE}" pid="3" name="ICV">
    <vt:lpwstr>3D829BAC636906787CBB6566070FEF68_43</vt:lpwstr>
  </property>
</Properties>
</file>