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3EB"/>
    <a:srgbClr val="2499F8"/>
    <a:srgbClr val="157CF3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340"/>
        <p:guide pos="3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90675" y="1679575"/>
            <a:ext cx="1358265" cy="66103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X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真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值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6650" y="1679575"/>
            <a:ext cx="1358265" cy="66103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【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】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03640" y="1679575"/>
            <a:ext cx="1358265" cy="66103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【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】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补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029585" y="2119630"/>
            <a:ext cx="183070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67405" y="880110"/>
            <a:ext cx="1154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>
                <a:latin typeface="微软雅黑" charset="0"/>
                <a:ea typeface="微软雅黑" charset="0"/>
              </a:rPr>
              <a:t>符号</a:t>
            </a:r>
            <a:r>
              <a:rPr lang="en-US" altLang="zh-CN">
                <a:latin typeface="微软雅黑" charset="0"/>
                <a:ea typeface="微软雅黑" charset="0"/>
              </a:rPr>
              <a:t>+</a:t>
            </a:r>
            <a:r>
              <a:rPr lang="zh-CN" altLang="en-US">
                <a:latin typeface="微软雅黑" charset="0"/>
                <a:ea typeface="微软雅黑" charset="0"/>
              </a:rPr>
              <a:t>；</a:t>
            </a:r>
            <a:r>
              <a:rPr lang="en-US" altLang="zh-CN">
                <a:latin typeface="微软雅黑" charset="0"/>
                <a:ea typeface="微软雅黑" charset="0"/>
              </a:rPr>
              <a:t>0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5720" y="1259205"/>
            <a:ext cx="666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；</a:t>
            </a:r>
            <a:r>
              <a:rPr lang="en-US" altLang="zh-CN">
                <a:latin typeface="微软雅黑" charset="0"/>
                <a:ea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1680" y="16383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数值位</a:t>
            </a:r>
            <a:r>
              <a:rPr lang="zh-CN" altLang="en-US">
                <a:latin typeface="微软雅黑" charset="0"/>
                <a:ea typeface="微软雅黑" charset="0"/>
              </a:rPr>
              <a:t>不变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379210" y="2119630"/>
            <a:ext cx="231965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16370" y="880110"/>
            <a:ext cx="1307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符号</a:t>
            </a:r>
            <a:r>
              <a:rPr lang="en-US" altLang="zh-CN">
                <a:latin typeface="微软雅黑" charset="0"/>
                <a:ea typeface="微软雅黑" charset="0"/>
              </a:rPr>
              <a:t>x</a:t>
            </a:r>
            <a:r>
              <a:rPr lang="en-US" altLang="zh-CN" baseline="-25000">
                <a:latin typeface="微软雅黑" charset="0"/>
                <a:ea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</a:rPr>
              <a:t>不变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6370" y="1259205"/>
            <a:ext cx="2193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charset="0"/>
                <a:ea typeface="微软雅黑" charset="0"/>
                <a:sym typeface="+mn-ea"/>
              </a:rPr>
              <a:t>x</a:t>
            </a:r>
            <a:r>
              <a:rPr lang="en-US" altLang="zh-CN" baseline="-25000">
                <a:latin typeface="微软雅黑" charset="0"/>
                <a:ea typeface="微软雅黑" charset="0"/>
                <a:sym typeface="+mn-ea"/>
              </a:rPr>
              <a:t>0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=0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数值位不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变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en-US" altLang="zh-CN">
                <a:latin typeface="微软雅黑" charset="0"/>
                <a:ea typeface="微软雅黑" charset="0"/>
                <a:sym typeface="+mn-ea"/>
              </a:rPr>
              <a:t>x</a:t>
            </a:r>
            <a:r>
              <a:rPr lang="en-US" altLang="zh-CN" baseline="-25000">
                <a:latin typeface="微软雅黑" charset="0"/>
                <a:ea typeface="微软雅黑" charset="0"/>
                <a:sym typeface="+mn-ea"/>
              </a:rPr>
              <a:t>0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=1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数值位取反加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1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>
            <a:off x="4710430" y="3432175"/>
            <a:ext cx="1830705" cy="0"/>
          </a:xfrm>
          <a:prstGeom prst="straightConnector1">
            <a:avLst/>
          </a:prstGeom>
          <a:ln w="28575">
            <a:solidFill>
              <a:srgbClr val="1163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46650" y="4503420"/>
            <a:ext cx="1358265" cy="66103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【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】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反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16200000">
            <a:off x="8585200" y="3432175"/>
            <a:ext cx="1830705" cy="0"/>
          </a:xfrm>
          <a:prstGeom prst="straightConnector1">
            <a:avLst/>
          </a:prstGeom>
          <a:ln w="28575">
            <a:solidFill>
              <a:srgbClr val="1163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821420" y="4503420"/>
            <a:ext cx="1358265" cy="66103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【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-X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】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补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78525" y="2910205"/>
            <a:ext cx="1307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符号</a:t>
            </a:r>
            <a:r>
              <a:rPr lang="en-US" altLang="zh-CN">
                <a:latin typeface="微软雅黑" charset="0"/>
                <a:ea typeface="微软雅黑" charset="0"/>
              </a:rPr>
              <a:t>x</a:t>
            </a:r>
            <a:r>
              <a:rPr lang="en-US" altLang="zh-CN" baseline="-25000">
                <a:latin typeface="微软雅黑" charset="0"/>
                <a:ea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</a:rPr>
              <a:t>不变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78525" y="3289300"/>
            <a:ext cx="1821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charset="0"/>
                <a:ea typeface="微软雅黑" charset="0"/>
                <a:sym typeface="+mn-ea"/>
              </a:rPr>
              <a:t>x</a:t>
            </a:r>
            <a:r>
              <a:rPr lang="en-US" altLang="zh-CN" baseline="-25000">
                <a:latin typeface="微软雅黑" charset="0"/>
                <a:ea typeface="微软雅黑" charset="0"/>
                <a:sym typeface="+mn-ea"/>
              </a:rPr>
              <a:t>0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=0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数值位不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变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en-US" altLang="zh-CN">
                <a:latin typeface="微软雅黑" charset="0"/>
                <a:ea typeface="微软雅黑" charset="0"/>
                <a:sym typeface="+mn-ea"/>
              </a:rPr>
              <a:t>x</a:t>
            </a:r>
            <a:r>
              <a:rPr lang="en-US" altLang="zh-CN" baseline="-25000">
                <a:latin typeface="微软雅黑" charset="0"/>
                <a:ea typeface="微软雅黑" charset="0"/>
                <a:sym typeface="+mn-ea"/>
              </a:rPr>
              <a:t>0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=1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数值位取反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82480" y="3289300"/>
            <a:ext cx="1697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符号位取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反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数值位取反加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1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直接连接符 39"/>
          <p:cNvCxnSpPr/>
          <p:nvPr/>
        </p:nvCxnSpPr>
        <p:spPr>
          <a:xfrm flipV="1">
            <a:off x="447675" y="267970"/>
            <a:ext cx="0" cy="227838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H="1">
            <a:off x="447675" y="2541270"/>
            <a:ext cx="50539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47675" y="2608580"/>
            <a:ext cx="320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200"/>
              <a:t>0123456789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3528060" y="2608580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3847465" y="2608580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4191000" y="2608580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12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4531360" y="2608580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13</a:t>
            </a:r>
            <a:endParaRPr lang="en-US" altLang="zh-CN" sz="120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89979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22301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54622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86944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19265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51587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83908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16230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48551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80873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13194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45516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77837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34355" y="2372360"/>
            <a:ext cx="422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graphicFrame>
        <p:nvGraphicFramePr>
          <p:cNvPr id="25" name="表格 24"/>
          <p:cNvGraphicFramePr/>
          <p:nvPr>
            <p:custDataLst>
              <p:tags r:id="rId1"/>
            </p:custDataLst>
          </p:nvPr>
        </p:nvGraphicFramePr>
        <p:xfrm>
          <a:off x="447675" y="478790"/>
          <a:ext cx="1422400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/>
          <p:nvPr>
            <p:custDataLst>
              <p:tags r:id="rId2"/>
            </p:custDataLst>
          </p:nvPr>
        </p:nvGraphicFramePr>
        <p:xfrm>
          <a:off x="806450" y="1004570"/>
          <a:ext cx="1422400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/>
          <p:nvPr>
            <p:custDataLst>
              <p:tags r:id="rId3"/>
            </p:custDataLst>
          </p:nvPr>
        </p:nvGraphicFramePr>
        <p:xfrm>
          <a:off x="1170305" y="1530985"/>
          <a:ext cx="1422400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/>
          <p:nvPr>
            <p:custDataLst>
              <p:tags r:id="rId4"/>
            </p:custDataLst>
          </p:nvPr>
        </p:nvGraphicFramePr>
        <p:xfrm>
          <a:off x="3821430" y="441960"/>
          <a:ext cx="1422400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515360" y="733425"/>
            <a:ext cx="188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IF  ID  EX  WR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47675" y="3532505"/>
            <a:ext cx="0" cy="227838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47675" y="5805805"/>
            <a:ext cx="50539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7675" y="5873115"/>
            <a:ext cx="320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200"/>
              <a:t>0123456789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3528060" y="5873115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3847465" y="5873115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4191000" y="5873115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12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4531360" y="5873115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13</a:t>
            </a:r>
            <a:endParaRPr lang="en-US" altLang="zh-CN" sz="1200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899795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223010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546225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869440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192655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515870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839085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162300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485515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3808730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131945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55160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4778375" y="5673725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634355" y="5636895"/>
            <a:ext cx="422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graphicFrame>
        <p:nvGraphicFramePr>
          <p:cNvPr id="52" name="表格 51"/>
          <p:cNvGraphicFramePr/>
          <p:nvPr>
            <p:custDataLst>
              <p:tags r:id="rId5"/>
            </p:custDataLst>
          </p:nvPr>
        </p:nvGraphicFramePr>
        <p:xfrm>
          <a:off x="447675" y="3743325"/>
          <a:ext cx="1422400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表格 52"/>
          <p:cNvGraphicFramePr/>
          <p:nvPr>
            <p:custDataLst>
              <p:tags r:id="rId6"/>
            </p:custDataLst>
          </p:nvPr>
        </p:nvGraphicFramePr>
        <p:xfrm>
          <a:off x="806450" y="4269105"/>
          <a:ext cx="1422400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表格 53"/>
          <p:cNvGraphicFramePr/>
          <p:nvPr>
            <p:custDataLst>
              <p:tags r:id="rId7"/>
            </p:custDataLst>
          </p:nvPr>
        </p:nvGraphicFramePr>
        <p:xfrm>
          <a:off x="1170305" y="4795520"/>
          <a:ext cx="1422400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/>
          <p:nvPr>
            <p:custDataLst>
              <p:tags r:id="rId8"/>
            </p:custDataLst>
          </p:nvPr>
        </p:nvGraphicFramePr>
        <p:xfrm>
          <a:off x="3821430" y="3706495"/>
          <a:ext cx="1422400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3515360" y="4462780"/>
            <a:ext cx="188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IF  ID  EX  WR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3230" y="2972435"/>
            <a:ext cx="3941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每个时钟周期内可</a:t>
            </a:r>
            <a:r>
              <a:rPr lang="en-US" altLang="zh-CN" sz="1400">
                <a:latin typeface="微软雅黑" charset="0"/>
                <a:ea typeface="微软雅黑" charset="0"/>
              </a:rPr>
              <a:t> </a:t>
            </a:r>
            <a:r>
              <a:rPr lang="zh-CN" altLang="en-US" sz="1400">
                <a:solidFill>
                  <a:srgbClr val="1163EB"/>
                </a:solidFill>
                <a:latin typeface="微软雅黑" charset="0"/>
                <a:ea typeface="微软雅黑" charset="0"/>
              </a:rPr>
              <a:t>并发多条独立指令</a:t>
            </a:r>
            <a:endParaRPr lang="zh-CN" altLang="en-US" sz="1400">
              <a:solidFill>
                <a:srgbClr val="1163EB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43230" y="6212840"/>
            <a:ext cx="3941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由</a:t>
            </a:r>
            <a:r>
              <a:rPr lang="zh-CN" altLang="en-US" sz="1400">
                <a:solidFill>
                  <a:srgbClr val="1163EB"/>
                </a:solidFill>
                <a:latin typeface="微软雅黑" charset="0"/>
                <a:ea typeface="微软雅黑" charset="0"/>
              </a:rPr>
              <a:t>编译程序挖掘</a:t>
            </a:r>
            <a:r>
              <a:rPr lang="en-US" altLang="zh-CN" sz="1400">
                <a:latin typeface="微软雅黑" charset="0"/>
                <a:ea typeface="微软雅黑" charset="0"/>
              </a:rPr>
              <a:t> </a:t>
            </a:r>
            <a:r>
              <a:rPr lang="zh-CN" altLang="en-US" sz="1400">
                <a:latin typeface="微软雅黑" charset="0"/>
                <a:ea typeface="微软雅黑" charset="0"/>
              </a:rPr>
              <a:t>出指令间</a:t>
            </a:r>
            <a:r>
              <a:rPr lang="zh-CN" altLang="en-US" sz="1400">
                <a:solidFill>
                  <a:srgbClr val="1163EB"/>
                </a:solidFill>
                <a:latin typeface="微软雅黑" charset="0"/>
                <a:ea typeface="微软雅黑" charset="0"/>
              </a:rPr>
              <a:t>潜在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zh-CN" altLang="en-US" sz="1400">
                <a:solidFill>
                  <a:srgbClr val="1163EB"/>
                </a:solidFill>
                <a:latin typeface="微软雅黑" charset="0"/>
                <a:ea typeface="微软雅黑" charset="0"/>
              </a:rPr>
              <a:t>并行性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将</a:t>
            </a:r>
            <a:r>
              <a:rPr lang="zh-CN" altLang="en-US" sz="1400">
                <a:solidFill>
                  <a:srgbClr val="1163EB"/>
                </a:solidFill>
                <a:latin typeface="微软雅黑" charset="0"/>
                <a:ea typeface="微软雅黑" charset="0"/>
              </a:rPr>
              <a:t>多条</a:t>
            </a:r>
            <a:r>
              <a:rPr lang="zh-CN" altLang="en-US" sz="1400">
                <a:latin typeface="微软雅黑" charset="0"/>
                <a:ea typeface="微软雅黑" charset="0"/>
              </a:rPr>
              <a:t>能</a:t>
            </a:r>
            <a:r>
              <a:rPr lang="zh-CN" altLang="en-US" sz="1400">
                <a:solidFill>
                  <a:srgbClr val="1163EB"/>
                </a:solidFill>
                <a:latin typeface="微软雅黑" charset="0"/>
                <a:ea typeface="微软雅黑" charset="0"/>
              </a:rPr>
              <a:t>并行操作</a:t>
            </a:r>
            <a:r>
              <a:rPr lang="zh-CN" altLang="en-US" sz="1400">
                <a:latin typeface="微软雅黑" charset="0"/>
                <a:ea typeface="微软雅黑" charset="0"/>
              </a:rPr>
              <a:t>的指令组合成</a:t>
            </a:r>
            <a:r>
              <a:rPr lang="zh-CN" altLang="en-US" sz="1400">
                <a:solidFill>
                  <a:srgbClr val="1163EB"/>
                </a:solidFill>
                <a:latin typeface="微软雅黑" charset="0"/>
                <a:ea typeface="微软雅黑" charset="0"/>
              </a:rPr>
              <a:t>一条</a:t>
            </a:r>
            <a:endParaRPr lang="zh-CN" altLang="en-US" sz="1400">
              <a:solidFill>
                <a:srgbClr val="1163EB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6278880" y="267970"/>
            <a:ext cx="0" cy="227838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6278880" y="2541270"/>
            <a:ext cx="50539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278880" y="2608580"/>
            <a:ext cx="320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200"/>
              <a:t>0123456789</a:t>
            </a:r>
            <a:endParaRPr lang="en-US" altLang="zh-CN" sz="1200"/>
          </a:p>
        </p:txBody>
      </p:sp>
      <p:sp>
        <p:nvSpPr>
          <p:cNvPr id="62" name="文本框 61"/>
          <p:cNvSpPr txBox="1"/>
          <p:nvPr/>
        </p:nvSpPr>
        <p:spPr>
          <a:xfrm>
            <a:off x="9359265" y="2608580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sp>
        <p:nvSpPr>
          <p:cNvPr id="63" name="文本框 62"/>
          <p:cNvSpPr txBox="1"/>
          <p:nvPr/>
        </p:nvSpPr>
        <p:spPr>
          <a:xfrm>
            <a:off x="9678670" y="2608580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10022205" y="2608580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12</a:t>
            </a:r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10362565" y="2608580"/>
            <a:ext cx="53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13</a:t>
            </a:r>
            <a:endParaRPr lang="en-US" altLang="zh-CN" sz="1200"/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73100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705421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37743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70064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802386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834707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867029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899350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931672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963993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996315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10286365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0609580" y="2409190"/>
            <a:ext cx="0" cy="1371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1465560" y="2372360"/>
            <a:ext cx="422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graphicFrame>
        <p:nvGraphicFramePr>
          <p:cNvPr id="80" name="表格 79"/>
          <p:cNvGraphicFramePr/>
          <p:nvPr>
            <p:custDataLst>
              <p:tags r:id="rId9"/>
            </p:custDataLst>
          </p:nvPr>
        </p:nvGraphicFramePr>
        <p:xfrm>
          <a:off x="6278880" y="478790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/>
          <p:nvPr>
            <p:custDataLst>
              <p:tags r:id="rId10"/>
            </p:custDataLst>
          </p:nvPr>
        </p:nvGraphicFramePr>
        <p:xfrm>
          <a:off x="9652635" y="441960"/>
          <a:ext cx="1422400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4" name="文本框 83"/>
          <p:cNvSpPr txBox="1"/>
          <p:nvPr/>
        </p:nvSpPr>
        <p:spPr>
          <a:xfrm>
            <a:off x="9346565" y="733425"/>
            <a:ext cx="1889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IF  ID  EX  WR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74435" y="2972435"/>
            <a:ext cx="3941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在</a:t>
            </a:r>
            <a:r>
              <a:rPr lang="zh-CN" altLang="en-US" sz="1400">
                <a:solidFill>
                  <a:srgbClr val="1163EB"/>
                </a:solidFill>
                <a:latin typeface="微软雅黑" charset="0"/>
                <a:ea typeface="微软雅黑" charset="0"/>
              </a:rPr>
              <a:t>一个时钟周期</a:t>
            </a:r>
            <a:r>
              <a:rPr lang="zh-CN" altLang="en-US" sz="1400">
                <a:latin typeface="微软雅黑" charset="0"/>
                <a:ea typeface="微软雅黑" charset="0"/>
              </a:rPr>
              <a:t>内再分段（</a:t>
            </a:r>
            <a:r>
              <a:rPr lang="en-US" altLang="zh-CN" sz="1400">
                <a:latin typeface="微软雅黑" charset="0"/>
                <a:ea typeface="微软雅黑" charset="0"/>
              </a:rPr>
              <a:t>3</a:t>
            </a:r>
            <a:r>
              <a:rPr lang="zh-CN" altLang="en-US" sz="1400">
                <a:latin typeface="微软雅黑" charset="0"/>
                <a:ea typeface="微软雅黑" charset="0"/>
              </a:rPr>
              <a:t>段）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</a:rPr>
              <a:t>在一个时钟周期内</a:t>
            </a:r>
            <a:r>
              <a:rPr lang="zh-CN" altLang="en-US" sz="1400">
                <a:solidFill>
                  <a:srgbClr val="1163EB"/>
                </a:solidFill>
                <a:latin typeface="微软雅黑" charset="0"/>
                <a:ea typeface="微软雅黑" charset="0"/>
              </a:rPr>
              <a:t>一个功能部件使用多次</a:t>
            </a:r>
            <a:r>
              <a:rPr lang="zh-CN" altLang="en-US" sz="1400">
                <a:latin typeface="微软雅黑" charset="0"/>
                <a:ea typeface="微软雅黑" charset="0"/>
              </a:rPr>
              <a:t>（</a:t>
            </a:r>
            <a:r>
              <a:rPr lang="en-US" altLang="zh-CN" sz="1400">
                <a:latin typeface="微软雅黑" charset="0"/>
                <a:ea typeface="微软雅黑" charset="0"/>
              </a:rPr>
              <a:t>3</a:t>
            </a:r>
            <a:r>
              <a:rPr lang="zh-CN" altLang="en-US" sz="1400">
                <a:latin typeface="微软雅黑" charset="0"/>
                <a:ea typeface="微软雅黑" charset="0"/>
              </a:rPr>
              <a:t>次）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aphicFrame>
        <p:nvGraphicFramePr>
          <p:cNvPr id="86" name="表格 85"/>
          <p:cNvGraphicFramePr/>
          <p:nvPr>
            <p:custDataLst>
              <p:tags r:id="rId11"/>
            </p:custDataLst>
          </p:nvPr>
        </p:nvGraphicFramePr>
        <p:xfrm>
          <a:off x="6453505" y="649605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表格 86"/>
          <p:cNvGraphicFramePr/>
          <p:nvPr>
            <p:custDataLst>
              <p:tags r:id="rId12"/>
            </p:custDataLst>
          </p:nvPr>
        </p:nvGraphicFramePr>
        <p:xfrm>
          <a:off x="6628130" y="821690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表格 87"/>
          <p:cNvGraphicFramePr/>
          <p:nvPr>
            <p:custDataLst>
              <p:tags r:id="rId13"/>
            </p:custDataLst>
          </p:nvPr>
        </p:nvGraphicFramePr>
        <p:xfrm>
          <a:off x="6802755" y="993140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表格 88"/>
          <p:cNvGraphicFramePr/>
          <p:nvPr>
            <p:custDataLst>
              <p:tags r:id="rId14"/>
            </p:custDataLst>
          </p:nvPr>
        </p:nvGraphicFramePr>
        <p:xfrm>
          <a:off x="6977380" y="1165225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表格 89"/>
          <p:cNvGraphicFramePr/>
          <p:nvPr>
            <p:custDataLst>
              <p:tags r:id="rId15"/>
            </p:custDataLst>
          </p:nvPr>
        </p:nvGraphicFramePr>
        <p:xfrm>
          <a:off x="7152005" y="1337310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表格 90"/>
          <p:cNvGraphicFramePr/>
          <p:nvPr>
            <p:custDataLst>
              <p:tags r:id="rId16"/>
            </p:custDataLst>
          </p:nvPr>
        </p:nvGraphicFramePr>
        <p:xfrm>
          <a:off x="7326630" y="1506855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/>
          <p:nvPr>
            <p:custDataLst>
              <p:tags r:id="rId17"/>
            </p:custDataLst>
          </p:nvPr>
        </p:nvGraphicFramePr>
        <p:xfrm>
          <a:off x="7501255" y="1678940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表格 92"/>
          <p:cNvGraphicFramePr/>
          <p:nvPr>
            <p:custDataLst>
              <p:tags r:id="rId18"/>
            </p:custDataLst>
          </p:nvPr>
        </p:nvGraphicFramePr>
        <p:xfrm>
          <a:off x="7675880" y="1853565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表格 93"/>
          <p:cNvGraphicFramePr/>
          <p:nvPr>
            <p:custDataLst>
              <p:tags r:id="rId19"/>
            </p:custDataLst>
          </p:nvPr>
        </p:nvGraphicFramePr>
        <p:xfrm>
          <a:off x="7850505" y="2025015"/>
          <a:ext cx="1082040" cy="1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</a:tblGrid>
              <a:tr h="1746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5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" name="直接连接符 39"/>
          <p:cNvCxnSpPr/>
          <p:nvPr/>
        </p:nvCxnSpPr>
        <p:spPr>
          <a:xfrm flipV="1">
            <a:off x="1315720" y="177165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rot="16200000" flipV="1">
            <a:off x="903605" y="218313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09370" y="1771650"/>
            <a:ext cx="9353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256790" y="177165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2252980" y="2595245"/>
            <a:ext cx="11531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988185" y="296926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200000" flipV="1">
            <a:off x="1576070" y="338074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981835" y="2969260"/>
            <a:ext cx="9353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929255" y="296926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925445" y="3792855"/>
            <a:ext cx="11531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9585" y="2151380"/>
            <a:ext cx="675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0625" y="3308985"/>
            <a:ext cx="675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回答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400810" y="2346325"/>
            <a:ext cx="562610" cy="88011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57680" y="4166870"/>
            <a:ext cx="1383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</a:rPr>
              <a:t>a</a:t>
            </a:r>
            <a:r>
              <a:rPr lang="zh-CN" altLang="en-US" sz="1600">
                <a:latin typeface="微软雅黑" charset="0"/>
                <a:ea typeface="微软雅黑" charset="0"/>
              </a:rPr>
              <a:t>）不互</a:t>
            </a:r>
            <a:r>
              <a:rPr lang="zh-CN" altLang="en-US" sz="1600">
                <a:latin typeface="微软雅黑" charset="0"/>
                <a:ea typeface="微软雅黑" charset="0"/>
              </a:rPr>
              <a:t>锁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104765" y="177165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V="1">
            <a:off x="4692650" y="218313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098415" y="1771650"/>
            <a:ext cx="9353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045835" y="177165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042025" y="2595245"/>
            <a:ext cx="11531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777230" y="296926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V="1">
            <a:off x="5365115" y="338074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770880" y="2969260"/>
            <a:ext cx="9353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718300" y="296926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14490" y="3792855"/>
            <a:ext cx="11531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78630" y="2151380"/>
            <a:ext cx="675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79670" y="3308985"/>
            <a:ext cx="675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回答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189855" y="2346325"/>
            <a:ext cx="550545" cy="88011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546725" y="4166870"/>
            <a:ext cx="1383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</a:rPr>
              <a:t>b</a:t>
            </a:r>
            <a:r>
              <a:rPr lang="zh-CN" altLang="en-US" sz="1600">
                <a:latin typeface="微软雅黑" charset="0"/>
                <a:ea typeface="微软雅黑" charset="0"/>
              </a:rPr>
              <a:t>）</a:t>
            </a:r>
            <a:r>
              <a:rPr lang="zh-CN" altLang="en-US" sz="1600">
                <a:latin typeface="微软雅黑" charset="0"/>
                <a:ea typeface="微软雅黑" charset="0"/>
              </a:rPr>
              <a:t>半互</a:t>
            </a:r>
            <a:r>
              <a:rPr lang="zh-CN" altLang="en-US" sz="1600">
                <a:latin typeface="微软雅黑" charset="0"/>
                <a:ea typeface="微软雅黑" charset="0"/>
              </a:rPr>
              <a:t>锁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728335" y="2371090"/>
            <a:ext cx="268605" cy="80645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8894445" y="177165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V="1">
            <a:off x="8482330" y="218313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8888095" y="1771650"/>
            <a:ext cx="9353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835515" y="177165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9831705" y="2595245"/>
            <a:ext cx="11531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9566910" y="296926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V="1">
            <a:off x="9154795" y="338074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9560560" y="2969260"/>
            <a:ext cx="9353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0507980" y="2969260"/>
            <a:ext cx="0" cy="8235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504170" y="3792855"/>
            <a:ext cx="11531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068310" y="2151380"/>
            <a:ext cx="675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69350" y="3308985"/>
            <a:ext cx="675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回答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979535" y="2346325"/>
            <a:ext cx="550545" cy="88011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336405" y="4166870"/>
            <a:ext cx="1383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）</a:t>
            </a:r>
            <a:r>
              <a:rPr lang="zh-CN" altLang="en-US" sz="1600">
                <a:latin typeface="微软雅黑" charset="0"/>
                <a:ea typeface="微软雅黑" charset="0"/>
              </a:rPr>
              <a:t>全互</a:t>
            </a:r>
            <a:r>
              <a:rPr lang="zh-CN" altLang="en-US" sz="1600">
                <a:latin typeface="微软雅黑" charset="0"/>
                <a:ea typeface="微软雅黑" charset="0"/>
              </a:rPr>
              <a:t>锁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9518015" y="2371090"/>
            <a:ext cx="268605" cy="80645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9822815" y="2346325"/>
            <a:ext cx="550545" cy="88011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" name="矩形 108"/>
          <p:cNvSpPr/>
          <p:nvPr/>
        </p:nvSpPr>
        <p:spPr>
          <a:xfrm>
            <a:off x="3771265" y="1710690"/>
            <a:ext cx="5777230" cy="432371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69143" y="2530475"/>
            <a:ext cx="2302510" cy="45974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数据缓冲寄存</a:t>
            </a:r>
            <a:r>
              <a:rPr lang="zh-CN" altLang="en-US" sz="2000">
                <a:latin typeface="微软雅黑" charset="0"/>
                <a:ea typeface="微软雅黑" charset="0"/>
              </a:rPr>
              <a:t>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3456940" y="2759075"/>
            <a:ext cx="1112520" cy="63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456940" y="2759710"/>
            <a:ext cx="0" cy="11391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69143" y="3667125"/>
            <a:ext cx="2302510" cy="45974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状态</a:t>
            </a:r>
            <a:r>
              <a:rPr lang="en-US" altLang="zh-CN" sz="2000">
                <a:latin typeface="微软雅黑" charset="0"/>
                <a:ea typeface="微软雅黑" charset="0"/>
              </a:rPr>
              <a:t>/</a:t>
            </a:r>
            <a:r>
              <a:rPr lang="zh-CN" altLang="en-US" sz="2000">
                <a:latin typeface="微软雅黑" charset="0"/>
                <a:ea typeface="微软雅黑" charset="0"/>
              </a:rPr>
              <a:t>控制</a:t>
            </a:r>
            <a:r>
              <a:rPr lang="zh-CN" altLang="en-US" sz="2000">
                <a:latin typeface="微软雅黑" charset="0"/>
                <a:ea typeface="微软雅黑" charset="0"/>
              </a:rPr>
              <a:t>寄存器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3456940" y="3883660"/>
            <a:ext cx="1112520" cy="63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628900" y="3341370"/>
            <a:ext cx="70548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75435" y="3173095"/>
            <a:ext cx="930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数据线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9370" y="4718685"/>
            <a:ext cx="2094865" cy="94869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地址译码</a:t>
            </a:r>
            <a:r>
              <a:rPr lang="zh-CN" altLang="en-US" sz="2000">
                <a:latin typeface="微软雅黑" charset="0"/>
                <a:ea typeface="微软雅黑" charset="0"/>
              </a:rPr>
              <a:t>和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2000">
                <a:latin typeface="微软雅黑" charset="0"/>
                <a:ea typeface="微软雅黑" charset="0"/>
              </a:rPr>
              <a:t>I/O</a:t>
            </a:r>
            <a:r>
              <a:rPr lang="zh-CN" altLang="en-US" sz="2000">
                <a:latin typeface="微软雅黑" charset="0"/>
                <a:ea typeface="微软雅黑" charset="0"/>
              </a:rPr>
              <a:t>控制</a:t>
            </a:r>
            <a:r>
              <a:rPr lang="zh-CN" altLang="en-US" sz="2000">
                <a:latin typeface="微软雅黑" charset="0"/>
                <a:ea typeface="微软雅黑" charset="0"/>
              </a:rPr>
              <a:t>逻辑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2120" y="4910455"/>
            <a:ext cx="200469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992120" y="5423535"/>
            <a:ext cx="200469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75435" y="4688840"/>
            <a:ext cx="930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地址线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5435" y="5238750"/>
            <a:ext cx="930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控制线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6921500" y="2760345"/>
            <a:ext cx="23939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7166610" y="2759075"/>
            <a:ext cx="1270" cy="19221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14235" y="4910455"/>
            <a:ext cx="34988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564120" y="2786380"/>
            <a:ext cx="0" cy="212407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564120" y="2786380"/>
            <a:ext cx="34988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914005" y="2298065"/>
            <a:ext cx="1251585" cy="94869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外设</a:t>
            </a:r>
            <a:r>
              <a:rPr lang="zh-CN" altLang="en-US" sz="2000">
                <a:latin typeface="微软雅黑" charset="0"/>
                <a:ea typeface="微软雅黑" charset="0"/>
              </a:rPr>
              <a:t>界面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控制</a:t>
            </a:r>
            <a:r>
              <a:rPr lang="zh-CN" altLang="en-US" sz="2000">
                <a:latin typeface="微软雅黑" charset="0"/>
                <a:ea typeface="微软雅黑" charset="0"/>
              </a:rPr>
              <a:t>逻辑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202420" y="2530475"/>
            <a:ext cx="51308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218930" y="2786380"/>
            <a:ext cx="48450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9218930" y="3042285"/>
            <a:ext cx="57023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826625" y="2361565"/>
            <a:ext cx="783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数据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状态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控制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14005" y="4681855"/>
            <a:ext cx="1251585" cy="94869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外设</a:t>
            </a:r>
            <a:r>
              <a:rPr lang="zh-CN" altLang="en-US" sz="2000">
                <a:latin typeface="微软雅黑" charset="0"/>
                <a:ea typeface="微软雅黑" charset="0"/>
              </a:rPr>
              <a:t>界面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控制</a:t>
            </a:r>
            <a:r>
              <a:rPr lang="zh-CN" altLang="en-US" sz="2000">
                <a:latin typeface="微软雅黑" charset="0"/>
                <a:ea typeface="微软雅黑" charset="0"/>
              </a:rPr>
              <a:t>逻辑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9202420" y="4914265"/>
            <a:ext cx="51308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218930" y="5170170"/>
            <a:ext cx="48450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9218930" y="5426075"/>
            <a:ext cx="57023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826625" y="4745355"/>
            <a:ext cx="783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数据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状态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控制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7238365" y="5401945"/>
            <a:ext cx="57023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074025" y="3703955"/>
            <a:ext cx="930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......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32" name="右大括号 31"/>
          <p:cNvSpPr/>
          <p:nvPr/>
        </p:nvSpPr>
        <p:spPr>
          <a:xfrm rot="16200000">
            <a:off x="3616960" y="786130"/>
            <a:ext cx="260985" cy="122047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右大括号 32"/>
          <p:cNvSpPr/>
          <p:nvPr/>
        </p:nvSpPr>
        <p:spPr>
          <a:xfrm rot="16200000">
            <a:off x="9350375" y="786130"/>
            <a:ext cx="260985" cy="122047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526030" y="745490"/>
            <a:ext cx="2593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主机侧（系统总</a:t>
            </a:r>
            <a:r>
              <a:rPr lang="zh-CN" altLang="en-US" sz="1600">
                <a:latin typeface="微软雅黑" charset="0"/>
                <a:ea typeface="微软雅黑" charset="0"/>
              </a:rPr>
              <a:t>线）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88630" y="745490"/>
            <a:ext cx="2593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设备侧（接口</a:t>
            </a:r>
            <a:r>
              <a:rPr lang="zh-CN" altLang="en-US" sz="1600">
                <a:latin typeface="微软雅黑" charset="0"/>
                <a:ea typeface="微软雅黑" charset="0"/>
              </a:rPr>
              <a:t>电缆）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6" name="左箭头 35"/>
          <p:cNvSpPr/>
          <p:nvPr/>
        </p:nvSpPr>
        <p:spPr>
          <a:xfrm flipH="1">
            <a:off x="3632835" y="3246755"/>
            <a:ext cx="875030" cy="624840"/>
          </a:xfrm>
          <a:prstGeom prst="leftArrow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①</a:t>
            </a:r>
            <a:endParaRPr lang="zh-CN" altLang="en-US" sz="20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3632835" y="4053840"/>
            <a:ext cx="875030" cy="624840"/>
          </a:xfrm>
          <a:prstGeom prst="leftArrow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②</a:t>
            </a:r>
            <a:endParaRPr lang="zh-CN" altLang="en-US" sz="20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8" name="左右箭头 37"/>
          <p:cNvSpPr/>
          <p:nvPr/>
        </p:nvSpPr>
        <p:spPr>
          <a:xfrm>
            <a:off x="3632835" y="2061210"/>
            <a:ext cx="875030" cy="624840"/>
          </a:xfrm>
          <a:prstGeom prst="leftRightArrow">
            <a:avLst/>
          </a:prstGeom>
          <a:solidFill>
            <a:srgbClr val="1163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③</a:t>
            </a:r>
            <a:endParaRPr lang="zh-CN" altLang="en-US" sz="20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1693863" y="1885950"/>
            <a:ext cx="153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外部</a:t>
            </a:r>
            <a:r>
              <a:rPr lang="zh-CN" altLang="en-US">
                <a:latin typeface="微软雅黑" charset="0"/>
                <a:ea typeface="微软雅黑" charset="0"/>
              </a:rPr>
              <a:t>设备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5435" y="3135630"/>
            <a:ext cx="176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中断服务</a:t>
            </a:r>
            <a:r>
              <a:rPr lang="zh-CN" altLang="en-US">
                <a:latin typeface="微软雅黑" charset="0"/>
                <a:ea typeface="微软雅黑" charset="0"/>
              </a:rPr>
              <a:t>程序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5435" y="4385310"/>
            <a:ext cx="176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现行</a:t>
            </a:r>
            <a:r>
              <a:rPr lang="zh-CN" altLang="en-US">
                <a:latin typeface="微软雅黑" charset="0"/>
                <a:ea typeface="微软雅黑" charset="0"/>
              </a:rPr>
              <a:t>程序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2" name="右大括号 31"/>
          <p:cNvSpPr/>
          <p:nvPr/>
        </p:nvSpPr>
        <p:spPr>
          <a:xfrm rot="10800000">
            <a:off x="1314450" y="3309620"/>
            <a:ext cx="173355" cy="1320165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0825" y="3785235"/>
            <a:ext cx="83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CPU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5995" y="2172970"/>
            <a:ext cx="1270" cy="2396490"/>
          </a:xfrm>
          <a:prstGeom prst="line">
            <a:avLst/>
          </a:prstGeom>
          <a:ln w="28575">
            <a:solidFill>
              <a:srgbClr val="1163EB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224530" y="4569460"/>
            <a:ext cx="183451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499485" y="2108835"/>
            <a:ext cx="153416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052695" y="2098040"/>
            <a:ext cx="1270" cy="2471420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048250" y="4569460"/>
            <a:ext cx="3975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453380" y="3771900"/>
            <a:ext cx="0" cy="797560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420995" y="3785235"/>
            <a:ext cx="8293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252845" y="3771900"/>
            <a:ext cx="0" cy="797560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247765" y="4569460"/>
            <a:ext cx="147129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90895" y="2148205"/>
            <a:ext cx="0" cy="1621790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883275" y="2108835"/>
            <a:ext cx="188595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725410" y="2098040"/>
            <a:ext cx="1270" cy="24714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734300" y="4569460"/>
            <a:ext cx="447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188325" y="3771900"/>
            <a:ext cx="0" cy="7975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188325" y="3785235"/>
            <a:ext cx="86804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083675" y="3771900"/>
            <a:ext cx="0" cy="7975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9103995" y="4569460"/>
            <a:ext cx="8763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557260" y="2085975"/>
            <a:ext cx="0" cy="16840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541385" y="2108835"/>
            <a:ext cx="157162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标注 25"/>
          <p:cNvSpPr/>
          <p:nvPr/>
        </p:nvSpPr>
        <p:spPr>
          <a:xfrm>
            <a:off x="1870075" y="5356225"/>
            <a:ext cx="1722120" cy="554990"/>
          </a:xfrm>
          <a:prstGeom prst="wedgeRoundRectCallout">
            <a:avLst>
              <a:gd name="adj1" fmla="val 45648"/>
              <a:gd name="adj2" fmla="val -188901"/>
              <a:gd name="adj3" fmla="val 16667"/>
            </a:avLst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遇到</a:t>
            </a:r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I/O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指令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44190" y="4653280"/>
            <a:ext cx="94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启动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92195" y="1517650"/>
            <a:ext cx="94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工作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79620" y="1517650"/>
            <a:ext cx="94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完成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78040" y="1517650"/>
            <a:ext cx="94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完成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73245" y="2628265"/>
            <a:ext cx="611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中断</a:t>
            </a:r>
            <a:r>
              <a:rPr lang="zh-CN" altLang="en-US">
                <a:latin typeface="微软雅黑" charset="0"/>
                <a:ea typeface="微软雅黑" charset="0"/>
              </a:rPr>
              <a:t>请求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05375" y="4653280"/>
            <a:ext cx="94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响应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68190" y="4628515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1163EB"/>
                </a:solidFill>
                <a:latin typeface="微软雅黑" charset="0"/>
                <a:ea typeface="微软雅黑" charset="0"/>
              </a:rPr>
              <a:t>K</a:t>
            </a:r>
            <a:endParaRPr lang="en-US" altLang="zh-CN">
              <a:solidFill>
                <a:srgbClr val="1163EB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67680" y="4628515"/>
            <a:ext cx="86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1163EB"/>
                </a:solidFill>
                <a:latin typeface="微软雅黑" charset="0"/>
                <a:ea typeface="微软雅黑" charset="0"/>
              </a:rPr>
              <a:t>K+1</a:t>
            </a:r>
            <a:endParaRPr lang="en-US" altLang="zh-CN">
              <a:solidFill>
                <a:srgbClr val="1163EB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86400" y="3809365"/>
            <a:ext cx="691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中断服务</a:t>
            </a:r>
            <a:r>
              <a:rPr lang="zh-CN" altLang="en-US">
                <a:latin typeface="微软雅黑" charset="0"/>
                <a:ea typeface="微软雅黑" charset="0"/>
              </a:rPr>
              <a:t>程序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18885" y="3322320"/>
            <a:ext cx="611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中断</a:t>
            </a:r>
            <a:r>
              <a:rPr lang="zh-CN" altLang="en-US">
                <a:latin typeface="微软雅黑" charset="0"/>
                <a:ea typeface="微软雅黑" charset="0"/>
              </a:rPr>
              <a:t>返回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40650" y="4653280"/>
            <a:ext cx="94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响应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63050" y="3322320"/>
            <a:ext cx="581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中断</a:t>
            </a:r>
            <a:r>
              <a:rPr lang="zh-CN" altLang="en-US">
                <a:latin typeface="微软雅黑" charset="0"/>
                <a:ea typeface="微软雅黑" charset="0"/>
              </a:rPr>
              <a:t>返回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808730" y="5361940"/>
            <a:ext cx="2668905" cy="1198880"/>
          </a:xfrm>
          <a:prstGeom prst="wedgeRoundRectCallout">
            <a:avLst>
              <a:gd name="adj1" fmla="val 6007"/>
              <a:gd name="adj2" fmla="val -117108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中断隐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指令：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关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中断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保存断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点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引出中断服务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程序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7117080" y="5356225"/>
            <a:ext cx="2862580" cy="554990"/>
          </a:xfrm>
          <a:prstGeom prst="wedgeRoundRectCallout">
            <a:avLst>
              <a:gd name="adj1" fmla="val -55545"/>
              <a:gd name="adj2" fmla="val -189588"/>
              <a:gd name="adj3" fmla="val 16667"/>
            </a:avLst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CPU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继续现行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程序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4385945" y="533400"/>
            <a:ext cx="1722120" cy="603885"/>
          </a:xfrm>
          <a:prstGeom prst="wedgeRoundRectCallout">
            <a:avLst>
              <a:gd name="adj1" fmla="val 22676"/>
              <a:gd name="adj2" fmla="val 483123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保护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现场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6247765" y="533400"/>
            <a:ext cx="2051685" cy="603885"/>
          </a:xfrm>
          <a:prstGeom prst="wedgeRoundRectCallout">
            <a:avLst>
              <a:gd name="adj1" fmla="val -67920"/>
              <a:gd name="adj2" fmla="val 48270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中断服务程序控制数据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传送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90615" y="1517650"/>
            <a:ext cx="94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工作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8541385" y="1088390"/>
            <a:ext cx="2051685" cy="603885"/>
          </a:xfrm>
          <a:prstGeom prst="wedgeRoundRectCallout">
            <a:avLst>
              <a:gd name="adj1" fmla="val -170798"/>
              <a:gd name="adj2" fmla="val 397318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恢复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现场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10362565" y="3042285"/>
            <a:ext cx="1437005" cy="767080"/>
          </a:xfrm>
          <a:prstGeom prst="wedgeRoundRectCallout">
            <a:avLst>
              <a:gd name="adj1" fmla="val -266438"/>
              <a:gd name="adj2" fmla="val -16167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外设准备下一个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数据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圆角矩形标注 54"/>
          <p:cNvSpPr/>
          <p:nvPr/>
        </p:nvSpPr>
        <p:spPr>
          <a:xfrm>
            <a:off x="280670" y="5478780"/>
            <a:ext cx="2977515" cy="1051560"/>
          </a:xfrm>
          <a:prstGeom prst="wedgeRoundRectCallout">
            <a:avLst>
              <a:gd name="adj1" fmla="val 68063"/>
              <a:gd name="adj2" fmla="val -225362"/>
              <a:gd name="adj3" fmla="val 16667"/>
            </a:avLst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由控制和时序电路及状态标志组成，用于指定传送方向，修改传送参数，并对DMA请求信号和CPU响应信号进行协调和同步。</a:t>
            </a:r>
            <a:endParaRPr sz="1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3" name="圆角矩形标注 52"/>
          <p:cNvSpPr/>
          <p:nvPr/>
        </p:nvSpPr>
        <p:spPr>
          <a:xfrm>
            <a:off x="297815" y="4396740"/>
            <a:ext cx="2572385" cy="874395"/>
          </a:xfrm>
          <a:prstGeom prst="wedgeRoundRectCallout">
            <a:avLst>
              <a:gd name="adj1" fmla="val 91076"/>
              <a:gd name="adj2" fmla="val -237218"/>
              <a:gd name="adj3" fmla="val 16667"/>
            </a:avLst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当一个数据块传</a:t>
            </a:r>
            <a:endParaRPr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送完毕后触发中断机构，向CPU提出中断请求。</a:t>
            </a:r>
            <a:endParaRPr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9865" y="413385"/>
            <a:ext cx="4192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DMA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控制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器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48653" y="1341120"/>
            <a:ext cx="10894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78860" y="850265"/>
            <a:ext cx="132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系统总</a:t>
            </a:r>
            <a:r>
              <a:rPr lang="zh-CN" altLang="en-US">
                <a:latin typeface="微软雅黑" charset="0"/>
                <a:ea typeface="微软雅黑" charset="0"/>
              </a:rPr>
              <a:t>线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025775" y="1905000"/>
            <a:ext cx="7025640" cy="32626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98240" y="2215515"/>
            <a:ext cx="1472565" cy="45593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中断机构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26130" y="3101975"/>
            <a:ext cx="1844675" cy="45593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控制</a:t>
            </a:r>
            <a:r>
              <a:rPr lang="en-US" altLang="zh-CN">
                <a:latin typeface="微软雅黑" charset="0"/>
                <a:ea typeface="微软雅黑" charset="0"/>
              </a:rPr>
              <a:t>/</a:t>
            </a:r>
            <a:r>
              <a:rPr lang="zh-CN" altLang="en-US">
                <a:latin typeface="微软雅黑" charset="0"/>
                <a:ea typeface="微软雅黑" charset="0"/>
              </a:rPr>
              <a:t>状态</a:t>
            </a:r>
            <a:r>
              <a:rPr lang="zh-CN" altLang="en-US">
                <a:latin typeface="微软雅黑" charset="0"/>
                <a:ea typeface="微软雅黑" charset="0"/>
              </a:rPr>
              <a:t>逻辑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0005" y="4114165"/>
            <a:ext cx="1320800" cy="71755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DMA</a:t>
            </a:r>
            <a:r>
              <a:rPr lang="zh-CN" altLang="en-US">
                <a:latin typeface="微软雅黑" charset="0"/>
                <a:ea typeface="微软雅黑" charset="0"/>
              </a:rPr>
              <a:t>请求</a:t>
            </a:r>
            <a:r>
              <a:rPr lang="zh-CN" altLang="en-US">
                <a:latin typeface="微软雅黑" charset="0"/>
                <a:ea typeface="微软雅黑" charset="0"/>
              </a:rPr>
              <a:t>触发器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9975" y="4114165"/>
            <a:ext cx="1844040" cy="46037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数据缓冲寄存</a:t>
            </a:r>
            <a:r>
              <a:rPr lang="zh-CN" altLang="en-US">
                <a:latin typeface="微软雅黑" charset="0"/>
                <a:ea typeface="微软雅黑" charset="0"/>
              </a:rPr>
              <a:t>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61655" y="4114165"/>
            <a:ext cx="1320800" cy="46037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设备</a:t>
            </a:r>
            <a:r>
              <a:rPr lang="zh-CN" altLang="en-US">
                <a:latin typeface="微软雅黑" charset="0"/>
                <a:ea typeface="微软雅黑" charset="0"/>
              </a:rPr>
              <a:t>选择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9785" y="5450840"/>
            <a:ext cx="2094230" cy="46037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设备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8365" y="2215515"/>
            <a:ext cx="2093595" cy="45593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主存地址</a:t>
            </a:r>
            <a:r>
              <a:rPr lang="zh-CN" altLang="en-US">
                <a:latin typeface="微软雅黑" charset="0"/>
                <a:ea typeface="微软雅黑" charset="0"/>
              </a:rPr>
              <a:t>计数器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8365" y="3101975"/>
            <a:ext cx="2093595" cy="45593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传送</a:t>
            </a:r>
            <a:r>
              <a:rPr lang="zh-CN" altLang="en-US">
                <a:latin typeface="微软雅黑" charset="0"/>
                <a:ea typeface="微软雅黑" charset="0"/>
              </a:rPr>
              <a:t>长度计数器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48785" y="1463675"/>
            <a:ext cx="0" cy="72898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41825" y="1475105"/>
            <a:ext cx="132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中断</a:t>
            </a:r>
            <a:r>
              <a:rPr lang="zh-CN" altLang="en-US">
                <a:latin typeface="微软雅黑" charset="0"/>
                <a:ea typeface="微软雅黑" charset="0"/>
              </a:rPr>
              <a:t>请求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18430" y="2051050"/>
            <a:ext cx="132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溢出</a:t>
            </a:r>
            <a:r>
              <a:rPr lang="zh-CN" altLang="en-US">
                <a:latin typeface="微软雅黑" charset="0"/>
                <a:ea typeface="微软雅黑" charset="0"/>
              </a:rPr>
              <a:t>信号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6200000" flipV="1">
            <a:off x="5582920" y="2113280"/>
            <a:ext cx="0" cy="72898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47410" y="2459990"/>
            <a:ext cx="0" cy="46291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611745" y="2922905"/>
            <a:ext cx="0" cy="17462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47410" y="2934970"/>
            <a:ext cx="167703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上下箭头 19"/>
          <p:cNvSpPr/>
          <p:nvPr/>
        </p:nvSpPr>
        <p:spPr>
          <a:xfrm flipV="1">
            <a:off x="6626860" y="1480820"/>
            <a:ext cx="305435" cy="2587625"/>
          </a:xfrm>
          <a:prstGeom prst="upDownArrow">
            <a:avLst/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上箭头 96"/>
          <p:cNvSpPr/>
          <p:nvPr/>
        </p:nvSpPr>
        <p:spPr>
          <a:xfrm rot="5400000">
            <a:off x="6899275" y="2258060"/>
            <a:ext cx="305435" cy="372110"/>
          </a:xfrm>
          <a:prstGeom prst="upArrow">
            <a:avLst/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 rot="5400000">
            <a:off x="6899275" y="3143885"/>
            <a:ext cx="305435" cy="372110"/>
          </a:xfrm>
          <a:prstGeom prst="upArrow">
            <a:avLst/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8132445" y="1462405"/>
            <a:ext cx="305435" cy="798195"/>
          </a:xfrm>
          <a:prstGeom prst="upArrow">
            <a:avLst/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64045" y="1475105"/>
            <a:ext cx="102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数据线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75345" y="1475105"/>
            <a:ext cx="102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地址线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613265" y="2459990"/>
            <a:ext cx="0" cy="87503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9391015" y="2477770"/>
            <a:ext cx="21600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9391015" y="3339465"/>
            <a:ext cx="21600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3272790" y="1462405"/>
            <a:ext cx="305435" cy="1649095"/>
          </a:xfrm>
          <a:prstGeom prst="upArrow">
            <a:avLst/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181860" y="1475105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控制线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610735" y="3562350"/>
            <a:ext cx="0" cy="54737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610735" y="2788285"/>
            <a:ext cx="0" cy="30988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10735" y="2784475"/>
            <a:ext cx="49123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577705" y="2590800"/>
            <a:ext cx="54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+1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251075" y="3261360"/>
            <a:ext cx="953770" cy="156210"/>
            <a:chOff x="14518" y="8142"/>
            <a:chExt cx="906" cy="246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4518" y="8142"/>
              <a:ext cx="907" cy="0"/>
            </a:xfrm>
            <a:prstGeom prst="line">
              <a:avLst/>
            </a:prstGeom>
            <a:ln w="28575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518" y="8388"/>
              <a:ext cx="907" cy="0"/>
            </a:xfrm>
            <a:prstGeom prst="line">
              <a:avLst/>
            </a:prstGeom>
            <a:ln w="28575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连接符 40"/>
          <p:cNvCxnSpPr/>
          <p:nvPr/>
        </p:nvCxnSpPr>
        <p:spPr>
          <a:xfrm>
            <a:off x="3425825" y="3557905"/>
            <a:ext cx="0" cy="10515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>
            <a:off x="3578225" y="4437380"/>
            <a:ext cx="0" cy="30988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上下箭头 42"/>
          <p:cNvSpPr/>
          <p:nvPr/>
        </p:nvSpPr>
        <p:spPr>
          <a:xfrm flipV="1">
            <a:off x="6626860" y="4616450"/>
            <a:ext cx="305435" cy="791210"/>
          </a:xfrm>
          <a:prstGeom prst="upDownArrow">
            <a:avLst/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5982335" y="4572000"/>
            <a:ext cx="0" cy="9658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5172075" y="4592320"/>
            <a:ext cx="81597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080500" y="4724400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DMAC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46935" y="2809240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HRQ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146935" y="3496310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HLDA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45920" y="2134870"/>
            <a:ext cx="490855" cy="197485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CPU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09015" y="2134870"/>
            <a:ext cx="490855" cy="197485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主</a:t>
            </a:r>
            <a:r>
              <a:rPr lang="zh-CN" altLang="en-US">
                <a:latin typeface="微软雅黑" charset="0"/>
                <a:ea typeface="微软雅黑" charset="0"/>
              </a:rPr>
              <a:t>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1" name="上下箭头 50"/>
          <p:cNvSpPr/>
          <p:nvPr/>
        </p:nvSpPr>
        <p:spPr>
          <a:xfrm flipV="1">
            <a:off x="1738630" y="1480820"/>
            <a:ext cx="305435" cy="570230"/>
          </a:xfrm>
          <a:prstGeom prst="upDownArrow">
            <a:avLst/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上下箭头 51"/>
          <p:cNvSpPr/>
          <p:nvPr/>
        </p:nvSpPr>
        <p:spPr>
          <a:xfrm flipV="1">
            <a:off x="1101725" y="1480820"/>
            <a:ext cx="305435" cy="570230"/>
          </a:xfrm>
          <a:prstGeom prst="upDownArrow">
            <a:avLst/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标注 56"/>
          <p:cNvSpPr/>
          <p:nvPr/>
        </p:nvSpPr>
        <p:spPr>
          <a:xfrm>
            <a:off x="3460115" y="5478780"/>
            <a:ext cx="2092960" cy="1051560"/>
          </a:xfrm>
          <a:prstGeom prst="wedgeRoundRectCallout">
            <a:avLst>
              <a:gd name="adj1" fmla="val -13379"/>
              <a:gd name="adj2" fmla="val -102958"/>
              <a:gd name="adj3" fmla="val 16667"/>
            </a:avLst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每当I/0设备准备好数据后给出一个控制信号，使DMA请求触发器置位。</a:t>
            </a:r>
            <a:endParaRPr sz="1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9" name="圆角矩形标注 58"/>
          <p:cNvSpPr/>
          <p:nvPr/>
        </p:nvSpPr>
        <p:spPr>
          <a:xfrm>
            <a:off x="8184515" y="5478780"/>
            <a:ext cx="1044575" cy="1051560"/>
          </a:xfrm>
          <a:prstGeom prst="wedgeRoundRectCallout">
            <a:avLst>
              <a:gd name="adj1" fmla="val -87021"/>
              <a:gd name="adj2" fmla="val -127355"/>
              <a:gd name="adj3" fmla="val 16667"/>
            </a:avLst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用于暂存每次传送的数据</a:t>
            </a:r>
            <a:endParaRPr lang="zh-CN" sz="1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0" name="圆角矩形标注 59"/>
          <p:cNvSpPr/>
          <p:nvPr/>
        </p:nvSpPr>
        <p:spPr>
          <a:xfrm>
            <a:off x="10283825" y="1731010"/>
            <a:ext cx="1569085" cy="728980"/>
          </a:xfrm>
          <a:prstGeom prst="wedgeRoundRectCallout">
            <a:avLst>
              <a:gd name="adj1" fmla="val -117477"/>
              <a:gd name="adj2" fmla="val 34239"/>
              <a:gd name="adj3" fmla="val 16667"/>
            </a:avLst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简称AR,存放要交换数据的主存地址。</a:t>
            </a:r>
            <a:endParaRPr lang="zh-CN" sz="1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2" name="圆角矩形标注 61"/>
          <p:cNvSpPr/>
          <p:nvPr/>
        </p:nvSpPr>
        <p:spPr>
          <a:xfrm>
            <a:off x="10283825" y="2850515"/>
            <a:ext cx="1570990" cy="1873885"/>
          </a:xfrm>
          <a:prstGeom prst="wedgeRoundRectCallout">
            <a:avLst>
              <a:gd name="adj1" fmla="val -107025"/>
              <a:gd name="adj2" fmla="val -16384"/>
              <a:gd name="adj3" fmla="val 16667"/>
            </a:avLst>
          </a:prstGeom>
          <a:noFill/>
          <a:ln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简称WC,用来记录传送数据的长度，计数溢出时，数据即传送完毕，自动发中断请</a:t>
            </a:r>
            <a:endParaRPr lang="zh-CN" sz="1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algn="ctr"/>
            <a:r>
              <a:rPr lang="zh-CN" sz="1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求信号。</a:t>
            </a:r>
            <a:endParaRPr lang="zh-CN" sz="1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98475" y="284480"/>
            <a:ext cx="427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微软雅黑" charset="0"/>
                <a:ea typeface="微软雅黑" charset="0"/>
              </a:rPr>
              <a:t>（</a:t>
            </a:r>
            <a:r>
              <a:rPr lang="en-US" altLang="zh-CN" b="1">
                <a:latin typeface="微软雅黑" charset="0"/>
                <a:ea typeface="微软雅黑" charset="0"/>
              </a:rPr>
              <a:t>1</a:t>
            </a:r>
            <a:r>
              <a:rPr lang="zh-CN" altLang="en-US" b="1">
                <a:latin typeface="微软雅黑" charset="0"/>
                <a:ea typeface="微软雅黑" charset="0"/>
              </a:rPr>
              <a:t>）停止</a:t>
            </a:r>
            <a:r>
              <a:rPr lang="en-US" altLang="zh-CN" b="1">
                <a:latin typeface="微软雅黑" charset="0"/>
                <a:ea typeface="微软雅黑" charset="0"/>
              </a:rPr>
              <a:t>CPU</a:t>
            </a:r>
            <a:r>
              <a:rPr lang="zh-CN" altLang="en-US" b="1">
                <a:latin typeface="微软雅黑" charset="0"/>
                <a:ea typeface="微软雅黑" charset="0"/>
              </a:rPr>
              <a:t>访问主存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294255" y="981710"/>
            <a:ext cx="476694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294255" y="770255"/>
            <a:ext cx="0" cy="3511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50100" y="812800"/>
            <a:ext cx="422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4255" y="981710"/>
            <a:ext cx="0" cy="10934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306320" y="1395730"/>
            <a:ext cx="114871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442335" y="1136015"/>
            <a:ext cx="0" cy="3511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826125" y="1029970"/>
            <a:ext cx="0" cy="3511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838825" y="1395730"/>
            <a:ext cx="121031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447665" y="1205548"/>
            <a:ext cx="34163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28060" y="1205548"/>
            <a:ext cx="34163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8730" y="1036955"/>
            <a:ext cx="1711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不执行程序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442335" y="1413510"/>
            <a:ext cx="0" cy="396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26125" y="1413510"/>
            <a:ext cx="0" cy="396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246755" y="1761173"/>
            <a:ext cx="18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17750" y="1761173"/>
            <a:ext cx="18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561590" y="1592580"/>
            <a:ext cx="71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DMA</a:t>
            </a:r>
            <a:endParaRPr lang="en-US" altLang="zh-CN" sz="10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000">
                <a:latin typeface="微软雅黑" charset="0"/>
                <a:ea typeface="微软雅黑" charset="0"/>
              </a:rPr>
              <a:t>不工作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4960" y="813435"/>
            <a:ext cx="1711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</a:rPr>
              <a:t>主存工作时间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9548" y="1156970"/>
            <a:ext cx="1962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CPU</a:t>
            </a:r>
            <a:r>
              <a:rPr lang="zh-CN" altLang="en-US" sz="1400">
                <a:latin typeface="微软雅黑" charset="0"/>
                <a:ea typeface="微软雅黑" charset="0"/>
              </a:rPr>
              <a:t>控制并使用主存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9865" y="1684655"/>
            <a:ext cx="196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charset="0"/>
                <a:ea typeface="微软雅黑" charset="0"/>
              </a:rPr>
              <a:t>DMA</a:t>
            </a:r>
            <a:r>
              <a:rPr lang="zh-CN" altLang="en-US" sz="1400">
                <a:solidFill>
                  <a:srgbClr val="C00000"/>
                </a:solidFill>
                <a:latin typeface="微软雅黑" charset="0"/>
                <a:ea typeface="微软雅黑" charset="0"/>
              </a:rPr>
              <a:t>控制并使用主存</a:t>
            </a:r>
            <a:endParaRPr lang="zh-CN" altLang="en-US" sz="14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485515" y="1744345"/>
            <a:ext cx="23285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447665" y="2027873"/>
            <a:ext cx="341630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528060" y="2027873"/>
            <a:ext cx="341630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08730" y="1859280"/>
            <a:ext cx="1711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DMA</a:t>
            </a:r>
            <a:r>
              <a:rPr lang="zh-CN" altLang="en-US" sz="1600">
                <a:latin typeface="微软雅黑" charset="0"/>
                <a:ea typeface="微软雅黑" charset="0"/>
              </a:rPr>
              <a:t>工作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3441700" y="1805940"/>
            <a:ext cx="0" cy="288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837555" y="1805940"/>
            <a:ext cx="0" cy="288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960745" y="1760538"/>
            <a:ext cx="18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75070" y="1711325"/>
            <a:ext cx="1711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DMA</a:t>
            </a:r>
            <a:r>
              <a:rPr lang="zh-CN" altLang="en-US" sz="1600">
                <a:latin typeface="微软雅黑" charset="0"/>
                <a:ea typeface="微软雅黑" charset="0"/>
              </a:rPr>
              <a:t>不工作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1650" y="929005"/>
            <a:ext cx="3570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控制简单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处于不工作状态或保持状态</a:t>
            </a:r>
            <a:endParaRPr lang="zh-CN" altLang="en-US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未充分发挥</a:t>
            </a:r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对主存的利用率</a:t>
            </a:r>
            <a:endParaRPr lang="zh-CN" altLang="en-US" sz="1600">
              <a:solidFill>
                <a:srgbClr val="C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8475" y="2357120"/>
            <a:ext cx="427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微软雅黑" charset="0"/>
                <a:ea typeface="微软雅黑" charset="0"/>
              </a:rPr>
              <a:t>（</a:t>
            </a:r>
            <a:r>
              <a:rPr lang="en-US" altLang="zh-CN" b="1">
                <a:latin typeface="微软雅黑" charset="0"/>
                <a:ea typeface="微软雅黑" charset="0"/>
              </a:rPr>
              <a:t>2</a:t>
            </a:r>
            <a:r>
              <a:rPr lang="zh-CN" altLang="en-US" b="1">
                <a:latin typeface="微软雅黑" charset="0"/>
                <a:ea typeface="微软雅黑" charset="0"/>
              </a:rPr>
              <a:t>）</a:t>
            </a:r>
            <a:r>
              <a:rPr lang="en-US" b="1">
                <a:latin typeface="微软雅黑" charset="0"/>
                <a:ea typeface="微软雅黑" charset="0"/>
              </a:rPr>
              <a:t>DMA</a:t>
            </a:r>
            <a:r>
              <a:rPr lang="zh-CN" altLang="en-US" b="1">
                <a:latin typeface="微软雅黑" charset="0"/>
                <a:ea typeface="微软雅黑" charset="0"/>
              </a:rPr>
              <a:t>与</a:t>
            </a:r>
            <a:r>
              <a:rPr lang="en-US" b="1">
                <a:latin typeface="微软雅黑" charset="0"/>
                <a:ea typeface="微软雅黑" charset="0"/>
              </a:rPr>
              <a:t>CPU</a:t>
            </a:r>
            <a:r>
              <a:rPr lang="zh-CN" altLang="en-US" b="1">
                <a:latin typeface="微软雅黑" charset="0"/>
                <a:ea typeface="微软雅黑" charset="0"/>
              </a:rPr>
              <a:t>交替访存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2294255" y="3066415"/>
            <a:ext cx="476694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94255" y="2854960"/>
            <a:ext cx="0" cy="3511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150100" y="2897505"/>
            <a:ext cx="422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294255" y="3066415"/>
            <a:ext cx="0" cy="10420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4960" y="2898140"/>
            <a:ext cx="1711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</a:rPr>
              <a:t>主存工作时间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9865" y="3304540"/>
            <a:ext cx="196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charset="0"/>
                <a:ea typeface="微软雅黑" charset="0"/>
              </a:rPr>
              <a:t>DMA</a:t>
            </a:r>
            <a:r>
              <a:rPr lang="zh-CN" altLang="en-US" sz="1400">
                <a:solidFill>
                  <a:srgbClr val="C00000"/>
                </a:solidFill>
                <a:latin typeface="微软雅黑" charset="0"/>
                <a:ea typeface="微软雅黑" charset="0"/>
              </a:rPr>
              <a:t>控制并使用主存</a:t>
            </a:r>
            <a:endParaRPr lang="zh-CN" altLang="en-US" sz="14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4000" y="3715068"/>
            <a:ext cx="1833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CPU</a:t>
            </a:r>
            <a:r>
              <a: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控制并使用主存</a:t>
            </a:r>
            <a:endParaRPr lang="zh-CN" altLang="en-US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100705" y="3066415"/>
            <a:ext cx="0" cy="104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07155" y="3066415"/>
            <a:ext cx="0" cy="104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713605" y="3066415"/>
            <a:ext cx="0" cy="104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520055" y="3066415"/>
            <a:ext cx="0" cy="104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26505" y="3066415"/>
            <a:ext cx="0" cy="104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277110" y="3457893"/>
            <a:ext cx="4000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96260" y="3457893"/>
            <a:ext cx="4000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27475" y="3457893"/>
            <a:ext cx="4000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721860" y="3457893"/>
            <a:ext cx="4000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516245" y="3457893"/>
            <a:ext cx="4000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680335" y="386842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99485" y="386842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330700" y="386842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137150" y="386842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944235" y="386842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标注 56"/>
          <p:cNvSpPr/>
          <p:nvPr/>
        </p:nvSpPr>
        <p:spPr>
          <a:xfrm>
            <a:off x="6402705" y="2391410"/>
            <a:ext cx="3824605" cy="432435"/>
          </a:xfrm>
          <a:prstGeom prst="wedgeRoundRectCallout">
            <a:avLst>
              <a:gd name="adj1" fmla="val -46679"/>
              <a:gd name="adj2" fmla="val 82158"/>
              <a:gd name="adj3" fmla="val 1666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一个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周期，分为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</a:t>
            </a:r>
            <a:r>
              <a:rPr lang="en-US" altLang="zh-CN" sz="1600" baseline="-2500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</a:t>
            </a:r>
            <a:r>
              <a:rPr lang="en-US" altLang="zh-CN" sz="1600" baseline="-2500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两个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周期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8" name="圆角矩形标注 57"/>
          <p:cNvSpPr/>
          <p:nvPr/>
        </p:nvSpPr>
        <p:spPr>
          <a:xfrm>
            <a:off x="6402705" y="3430270"/>
            <a:ext cx="1712595" cy="432435"/>
          </a:xfrm>
          <a:prstGeom prst="wedgeRoundRectCallout">
            <a:avLst>
              <a:gd name="adj1" fmla="val -48904"/>
              <a:gd name="adj2" fmla="val 84948"/>
              <a:gd name="adj3" fmla="val 1666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</a:t>
            </a:r>
            <a:r>
              <a:rPr lang="en-US" altLang="zh-CN" sz="1600" baseline="-2500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专供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访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存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07885" y="4040505"/>
            <a:ext cx="4484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不需要总线使用权的申请</a:t>
            </a:r>
            <a:r>
              <a:rPr lang="en-US" altLang="zh-CN" sz="1600">
                <a:latin typeface="微软雅黑" charset="0"/>
                <a:ea typeface="微软雅黑" charset="0"/>
              </a:rPr>
              <a:t>=</a:t>
            </a:r>
            <a:r>
              <a:rPr lang="zh-CN" altLang="en-US" sz="1600">
                <a:latin typeface="微软雅黑" charset="0"/>
                <a:ea typeface="微软雅黑" charset="0"/>
              </a:rPr>
              <a:t>建立和归还过程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硬件逻辑更为复杂</a:t>
            </a:r>
            <a:endParaRPr lang="zh-CN" altLang="en-US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0" name="圆角矩形标注 59"/>
          <p:cNvSpPr/>
          <p:nvPr/>
        </p:nvSpPr>
        <p:spPr>
          <a:xfrm>
            <a:off x="4017010" y="4022090"/>
            <a:ext cx="2123440" cy="432435"/>
          </a:xfrm>
          <a:prstGeom prst="wedgeRoundRectCallout">
            <a:avLst>
              <a:gd name="adj1" fmla="val 30502"/>
              <a:gd name="adj2" fmla="val -165712"/>
              <a:gd name="adj3" fmla="val 16667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C</a:t>
            </a:r>
            <a:r>
              <a:rPr lang="en-US" altLang="zh-CN" sz="1600" baseline="-25000">
                <a:solidFill>
                  <a:srgbClr val="C00000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和专供</a:t>
            </a:r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DMA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访存</a:t>
            </a:r>
            <a:endParaRPr lang="zh-CN" altLang="en-US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8475" y="4613275"/>
            <a:ext cx="427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微软雅黑" charset="0"/>
                <a:ea typeface="微软雅黑" charset="0"/>
              </a:rPr>
              <a:t>（</a:t>
            </a:r>
            <a:r>
              <a:rPr lang="en-US" altLang="zh-CN" b="1">
                <a:latin typeface="微软雅黑" charset="0"/>
                <a:ea typeface="微软雅黑" charset="0"/>
              </a:rPr>
              <a:t>3</a:t>
            </a:r>
            <a:r>
              <a:rPr lang="zh-CN" altLang="en-US" b="1">
                <a:latin typeface="微软雅黑" charset="0"/>
                <a:ea typeface="微软雅黑" charset="0"/>
              </a:rPr>
              <a:t>）周期挪用（周期</a:t>
            </a:r>
            <a:r>
              <a:rPr lang="zh-CN" altLang="en-US" b="1">
                <a:latin typeface="微软雅黑" charset="0"/>
                <a:ea typeface="微软雅黑" charset="0"/>
              </a:rPr>
              <a:t>窃取）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H="1">
            <a:off x="2294255" y="5322570"/>
            <a:ext cx="476694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294255" y="5111115"/>
            <a:ext cx="0" cy="3511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150100" y="5153660"/>
            <a:ext cx="422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t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229425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64858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02780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94728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86676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32650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280910" y="5541010"/>
            <a:ext cx="44843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1600">
                <a:latin typeface="微软雅黑" charset="0"/>
                <a:ea typeface="微软雅黑" charset="0"/>
              </a:rPr>
              <a:t>DMA</a:t>
            </a:r>
            <a:r>
              <a:rPr lang="zh-CN" altLang="en-US" sz="1600">
                <a:latin typeface="微软雅黑" charset="0"/>
                <a:ea typeface="微软雅黑" charset="0"/>
              </a:rPr>
              <a:t>访问主存有三种</a:t>
            </a:r>
            <a:r>
              <a:rPr lang="zh-CN" altLang="en-US" sz="1600">
                <a:latin typeface="微软雅黑" charset="0"/>
                <a:ea typeface="微软雅黑" charset="0"/>
              </a:rPr>
              <a:t>可能：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此时不访存（不</a:t>
            </a:r>
            <a:r>
              <a:rPr lang="zh-CN" altLang="en-US" sz="1600">
                <a:latin typeface="微软雅黑" charset="0"/>
                <a:ea typeface="微软雅黑" charset="0"/>
              </a:rPr>
              <a:t>冲突）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正在访存（存取周期结束让出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总线）</a:t>
            </a:r>
            <a:endParaRPr lang="zh-CN" altLang="en-US" sz="160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与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DMA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同时请求访存（</a:t>
            </a:r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I/O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访存优先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）</a:t>
            </a:r>
            <a:endParaRPr lang="zh-CN" altLang="en-US" sz="16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11150" y="5267960"/>
            <a:ext cx="1711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</a:rPr>
              <a:t>主存工作时间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86055" y="5674360"/>
            <a:ext cx="196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CPU</a:t>
            </a:r>
            <a:r>
              <a: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控制并使用主存</a:t>
            </a:r>
            <a:endParaRPr lang="zh-CN" altLang="en-US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86055" y="6085205"/>
            <a:ext cx="196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charset="0"/>
                <a:ea typeface="微软雅黑" charset="0"/>
              </a:rPr>
              <a:t>DMA</a:t>
            </a:r>
            <a:r>
              <a:rPr lang="zh-CN" altLang="en-US" sz="1400">
                <a:solidFill>
                  <a:srgbClr val="C00000"/>
                </a:solidFill>
                <a:latin typeface="微软雅黑" charset="0"/>
                <a:ea typeface="微软雅黑" charset="0"/>
              </a:rPr>
              <a:t>控制并使用主存</a:t>
            </a:r>
            <a:endParaRPr lang="zh-CN" altLang="en-US" sz="14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310832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356806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448754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407025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277110" y="582803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132455" y="582803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596640" y="582803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061460" y="582803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4966335" y="582803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442585" y="582803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790690" y="5322570"/>
            <a:ext cx="0" cy="126428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6371590" y="5828030"/>
            <a:ext cx="40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677160" y="6238240"/>
            <a:ext cx="4000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523105" y="6238240"/>
            <a:ext cx="4000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904230" y="6238240"/>
            <a:ext cx="4000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6910" y="1575435"/>
            <a:ext cx="1639570" cy="58483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页表基</a:t>
            </a:r>
            <a:r>
              <a:rPr lang="zh-CN" altLang="en-US" sz="2000">
                <a:latin typeface="微软雅黑" charset="0"/>
                <a:ea typeface="微软雅黑" charset="0"/>
              </a:rPr>
              <a:t>地址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155" y="10610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页表基址寄存</a:t>
            </a:r>
            <a:r>
              <a:rPr lang="zh-CN" altLang="en-US">
                <a:latin typeface="微软雅黑" charset="0"/>
                <a:ea typeface="微软雅黑" charset="0"/>
              </a:rPr>
              <a:t>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496695" y="2160270"/>
            <a:ext cx="0" cy="7219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158875" y="293306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1496695" y="3665220"/>
            <a:ext cx="0" cy="56134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rot="16200000">
            <a:off x="1857375" y="3865245"/>
            <a:ext cx="0" cy="7219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388235" y="3825240"/>
          <a:ext cx="225679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395"/>
                <a:gridCol w="1128395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#0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#1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4094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#2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#3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4095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388235" y="3296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逻辑页</a:t>
            </a:r>
            <a:r>
              <a:rPr lang="zh-CN" altLang="en-US">
                <a:latin typeface="微软雅黑" charset="0"/>
                <a:ea typeface="微软雅黑" charset="0"/>
              </a:rPr>
              <a:t>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36950" y="3296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主存块</a:t>
            </a:r>
            <a:r>
              <a:rPr lang="zh-CN" altLang="en-US">
                <a:latin typeface="微软雅黑" charset="0"/>
                <a:ea typeface="微软雅黑" charset="0"/>
              </a:rPr>
              <a:t>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96590" y="55499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页</a:t>
            </a:r>
            <a:r>
              <a:rPr lang="zh-CN" altLang="en-US">
                <a:latin typeface="微软雅黑" charset="0"/>
                <a:ea typeface="微软雅黑" charset="0"/>
              </a:rPr>
              <a:t>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002155" y="3296920"/>
            <a:ext cx="400812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010275" y="2316480"/>
            <a:ext cx="0" cy="98044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5211445" y="1575435"/>
          <a:ext cx="3519170" cy="58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85"/>
                <a:gridCol w="1759585"/>
              </a:tblGrid>
              <a:tr h="585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1000000011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422390" y="10610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逻辑</a:t>
            </a:r>
            <a:r>
              <a:rPr lang="zh-CN" altLang="en-US">
                <a:latin typeface="微软雅黑" charset="0"/>
                <a:ea typeface="微软雅黑" charset="0"/>
              </a:rPr>
              <a:t>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505065" y="2160270"/>
            <a:ext cx="0" cy="159321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5211445" y="3848735"/>
          <a:ext cx="351917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85"/>
                <a:gridCol w="175958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000000000010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1000000011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4732020" y="4076700"/>
            <a:ext cx="39179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22390" y="45339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物理地址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8771890" y="4076700"/>
            <a:ext cx="41719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9164955" y="2441575"/>
            <a:ext cx="0" cy="164592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9525000" y="2092325"/>
            <a:ext cx="0" cy="7219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8771890" y="4235450"/>
            <a:ext cx="41719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189085" y="4226560"/>
            <a:ext cx="0" cy="164592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>
            <a:off x="9537700" y="5502910"/>
            <a:ext cx="0" cy="7219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289540" y="5547995"/>
            <a:ext cx="1321435" cy="58483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微软雅黑" charset="0"/>
                <a:ea typeface="微软雅黑" charset="0"/>
              </a:rPr>
              <a:t>Cache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4"/>
            </p:custDataLst>
          </p:nvPr>
        </p:nvGraphicFramePr>
        <p:xfrm>
          <a:off x="10270173" y="1270000"/>
          <a:ext cx="1360170" cy="56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</a:tblGrid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微软雅黑" charset="0"/>
                          <a:ea typeface="微软雅黑" charset="0"/>
                        </a:rPr>
                        <a:t>#2</a:t>
                      </a:r>
                      <a:r>
                        <a:rPr lang="zh-CN" altLang="en-US" b="0">
                          <a:latin typeface="微软雅黑" charset="0"/>
                          <a:ea typeface="微软雅黑" charset="0"/>
                        </a:rPr>
                        <a:t>（</a:t>
                      </a:r>
                      <a:r>
                        <a:rPr lang="en-US" altLang="zh-CN" b="0">
                          <a:latin typeface="微软雅黑" charset="0"/>
                          <a:ea typeface="微软雅黑" charset="0"/>
                        </a:rPr>
                        <a:t>1KB</a:t>
                      </a:r>
                      <a:r>
                        <a:rPr lang="zh-CN" altLang="en-US" b="0">
                          <a:latin typeface="微软雅黑" charset="0"/>
                          <a:ea typeface="微软雅黑" charset="0"/>
                        </a:rPr>
                        <a:t>）</a:t>
                      </a:r>
                      <a:endParaRPr lang="zh-CN" altLang="en-US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endParaRPr lang="en-US" altLang="zh-CN" sz="1800" b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#0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800" b="0" baseline="-2500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endParaRPr lang="zh-CN" altLang="en-US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微软雅黑" charset="0"/>
                          <a:ea typeface="微软雅黑" charset="0"/>
                        </a:rPr>
                        <a:t>......</a:t>
                      </a:r>
                      <a:endParaRPr lang="en-US" altLang="zh-CN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endParaRPr lang="en-US" altLang="zh-CN" sz="1800" b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#1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8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#3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8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556115" y="1270000"/>
            <a:ext cx="7620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1163EB"/>
                </a:solidFill>
              </a:rPr>
              <a:t>0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/>
              <a:t>1</a:t>
            </a:r>
            <a:endParaRPr lang="en-US" altLang="zh-CN" sz="1400"/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1163EB"/>
                </a:solidFill>
              </a:rPr>
              <a:t>2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/>
              <a:t>3</a:t>
            </a:r>
            <a:endParaRPr lang="en-US" altLang="zh-CN" sz="1400"/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/>
              <a:t>...</a:t>
            </a:r>
            <a:endParaRPr lang="en-US" altLang="zh-CN" sz="1400"/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1163EB"/>
                </a:solidFill>
              </a:rPr>
              <a:t>4093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1163EB"/>
                </a:solidFill>
              </a:rPr>
              <a:t>4094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1163EB"/>
                </a:solidFill>
                <a:sym typeface="+mn-ea"/>
              </a:rPr>
              <a:t>40945</a:t>
            </a:r>
            <a:endParaRPr lang="en-US" altLang="zh-CN" sz="1400">
              <a:solidFill>
                <a:srgbClr val="1163EB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70490" y="5064760"/>
            <a:ext cx="158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主存（</a:t>
            </a:r>
            <a:r>
              <a:rPr lang="en-US" altLang="zh-CN"/>
              <a:t>4MB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1675" y="1426210"/>
            <a:ext cx="1639570" cy="58483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页表基</a:t>
            </a:r>
            <a:r>
              <a:rPr lang="zh-CN" altLang="en-US" sz="2000">
                <a:latin typeface="微软雅黑" charset="0"/>
                <a:ea typeface="微软雅黑" charset="0"/>
              </a:rPr>
              <a:t>地址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9920" y="9867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页表基址寄存</a:t>
            </a:r>
            <a:r>
              <a:rPr lang="zh-CN" altLang="en-US">
                <a:latin typeface="微软雅黑" charset="0"/>
                <a:ea typeface="微软雅黑" charset="0"/>
              </a:rPr>
              <a:t>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504315" y="2011045"/>
            <a:ext cx="17145" cy="58864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158875" y="2646045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1496695" y="3424555"/>
            <a:ext cx="0" cy="13055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16200000">
            <a:off x="1857375" y="4367530"/>
            <a:ext cx="0" cy="7219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388235" y="4498340"/>
          <a:ext cx="225679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395"/>
                <a:gridCol w="1128395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#0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#1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4094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#2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#3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4095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388235" y="40544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逻辑页</a:t>
            </a:r>
            <a:r>
              <a:rPr lang="zh-CN" altLang="en-US">
                <a:latin typeface="微软雅黑" charset="0"/>
                <a:ea typeface="微软雅黑" charset="0"/>
              </a:rPr>
              <a:t>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36950" y="40544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主存块</a:t>
            </a:r>
            <a:r>
              <a:rPr lang="zh-CN" altLang="en-US">
                <a:latin typeface="微软雅黑" charset="0"/>
                <a:ea typeface="微软雅黑" charset="0"/>
              </a:rPr>
              <a:t>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9458" y="6223000"/>
            <a:ext cx="301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页表</a:t>
            </a:r>
            <a:r>
              <a:rPr lang="en-US" altLang="zh-CN">
                <a:latin typeface="微软雅黑" charset="0"/>
                <a:ea typeface="微软雅黑" charset="0"/>
              </a:rPr>
              <a:t>/</a:t>
            </a:r>
            <a:r>
              <a:rPr lang="zh-CN" altLang="en-US">
                <a:latin typeface="微软雅黑" charset="0"/>
                <a:ea typeface="微软雅黑" charset="0"/>
              </a:rPr>
              <a:t>慢表（储存在主存</a:t>
            </a:r>
            <a:r>
              <a:rPr lang="zh-CN" altLang="en-US">
                <a:latin typeface="微软雅黑" charset="0"/>
                <a:ea typeface="微软雅黑" charset="0"/>
              </a:rPr>
              <a:t>内）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10275" y="2304415"/>
            <a:ext cx="0" cy="69342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5211445" y="1563370"/>
          <a:ext cx="3519170" cy="58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85"/>
                <a:gridCol w="1759585"/>
              </a:tblGrid>
              <a:tr h="585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1000000011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422390" y="10490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逻辑</a:t>
            </a:r>
            <a:r>
              <a:rPr lang="zh-CN" altLang="en-US">
                <a:latin typeface="微软雅黑" charset="0"/>
                <a:ea typeface="微软雅黑" charset="0"/>
              </a:rPr>
              <a:t>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505065" y="2148205"/>
            <a:ext cx="0" cy="159321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5211445" y="4521835"/>
          <a:ext cx="351917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85"/>
                <a:gridCol w="175958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000000000010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1000000011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4732020" y="4749800"/>
            <a:ext cx="39179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22390" y="52070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物理地址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8771890" y="4726305"/>
            <a:ext cx="41719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9164955" y="3091180"/>
            <a:ext cx="0" cy="164592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9525000" y="2741930"/>
            <a:ext cx="0" cy="7219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8771890" y="4885055"/>
            <a:ext cx="41719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189085" y="4876165"/>
            <a:ext cx="0" cy="164592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>
            <a:off x="9537700" y="6152515"/>
            <a:ext cx="0" cy="72199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289540" y="6197600"/>
            <a:ext cx="1321435" cy="58483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微软雅黑" charset="0"/>
                <a:ea typeface="微软雅黑" charset="0"/>
              </a:rPr>
              <a:t>Cache</a:t>
            </a:r>
            <a:endParaRPr lang="en-US" altLang="zh-CN" sz="2000">
              <a:latin typeface="微软雅黑" charset="0"/>
              <a:ea typeface="微软雅黑" charset="0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4"/>
            </p:custDataLst>
          </p:nvPr>
        </p:nvGraphicFramePr>
        <p:xfrm>
          <a:off x="10270173" y="1919605"/>
          <a:ext cx="1360170" cy="56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</a:tblGrid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微软雅黑" charset="0"/>
                          <a:ea typeface="微软雅黑" charset="0"/>
                        </a:rPr>
                        <a:t>#2</a:t>
                      </a:r>
                      <a:r>
                        <a:rPr lang="zh-CN" altLang="en-US" b="0">
                          <a:latin typeface="微软雅黑" charset="0"/>
                          <a:ea typeface="微软雅黑" charset="0"/>
                        </a:rPr>
                        <a:t>（</a:t>
                      </a:r>
                      <a:r>
                        <a:rPr lang="en-US" altLang="zh-CN" b="0">
                          <a:latin typeface="微软雅黑" charset="0"/>
                          <a:ea typeface="微软雅黑" charset="0"/>
                        </a:rPr>
                        <a:t>1KB</a:t>
                      </a:r>
                      <a:r>
                        <a:rPr lang="zh-CN" altLang="en-US" b="0">
                          <a:latin typeface="微软雅黑" charset="0"/>
                          <a:ea typeface="微软雅黑" charset="0"/>
                        </a:rPr>
                        <a:t>）</a:t>
                      </a:r>
                      <a:endParaRPr lang="zh-CN" altLang="en-US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endParaRPr lang="en-US" altLang="zh-CN" sz="1800" b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#0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800" b="0" baseline="-2500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endParaRPr lang="zh-CN" altLang="en-US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微软雅黑" charset="0"/>
                          <a:ea typeface="微软雅黑" charset="0"/>
                        </a:rPr>
                        <a:t>......</a:t>
                      </a:r>
                      <a:endParaRPr lang="en-US" altLang="zh-CN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endParaRPr lang="en-US" altLang="zh-CN" sz="1800" b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BE8FD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#1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8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#3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1KB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）</a:t>
                      </a:r>
                      <a:endParaRPr lang="zh-CN" altLang="en-US" sz="18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556115" y="2101215"/>
            <a:ext cx="7620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1163EB"/>
                </a:solidFill>
              </a:rPr>
              <a:t>0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/>
              <a:t>1</a:t>
            </a:r>
            <a:endParaRPr lang="en-US" altLang="zh-CN" sz="1400"/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1163EB"/>
                </a:solidFill>
              </a:rPr>
              <a:t>2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/>
              <a:t>3</a:t>
            </a:r>
            <a:endParaRPr lang="en-US" altLang="zh-CN" sz="1400"/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/>
              <a:t>...</a:t>
            </a:r>
            <a:endParaRPr lang="en-US" altLang="zh-CN" sz="1400"/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1163EB"/>
                </a:solidFill>
              </a:rPr>
              <a:t>4093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1163EB"/>
                </a:solidFill>
              </a:rPr>
              <a:t>4094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1163EB"/>
                </a:solidFill>
                <a:sym typeface="+mn-ea"/>
              </a:rPr>
              <a:t>40945</a:t>
            </a:r>
            <a:endParaRPr lang="en-US" altLang="zh-CN" sz="1400">
              <a:solidFill>
                <a:srgbClr val="1163EB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9865" y="413385"/>
            <a:ext cx="4192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地址变换过程（增加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TLB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2388235" y="2565400"/>
            <a:ext cx="1236345" cy="836930"/>
          </a:xfrm>
          <a:prstGeom prst="diamond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是否命中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833880" y="3007360"/>
            <a:ext cx="47688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66265" y="253047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否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3006725" y="3402330"/>
            <a:ext cx="0" cy="47180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41245" y="34309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3013710" y="3874135"/>
            <a:ext cx="30816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089015" y="3860165"/>
            <a:ext cx="17145" cy="58864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3707765" y="3007360"/>
            <a:ext cx="47688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531485" y="3007360"/>
            <a:ext cx="47688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/>
          <p:nvPr>
            <p:custDataLst>
              <p:tags r:id="rId5"/>
            </p:custDataLst>
          </p:nvPr>
        </p:nvGraphicFramePr>
        <p:xfrm>
          <a:off x="4224020" y="2437130"/>
          <a:ext cx="13214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/>
                <a:gridCol w="82677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标记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1163E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主存块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号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1163EB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126548" y="3385185"/>
            <a:ext cx="1515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快表（</a:t>
            </a:r>
            <a:r>
              <a:rPr lang="en-US" altLang="zh-CN">
                <a:latin typeface="微软雅黑" charset="0"/>
                <a:ea typeface="微软雅黑" charset="0"/>
              </a:rPr>
              <a:t>TLB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145713" y="5771515"/>
            <a:ext cx="1609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主存（</a:t>
            </a:r>
            <a:r>
              <a:rPr lang="en-US" altLang="zh-CN">
                <a:latin typeface="微软雅黑" charset="0"/>
                <a:ea typeface="微软雅黑" charset="0"/>
              </a:rPr>
              <a:t>4MB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128135" y="253365"/>
            <a:ext cx="3935730" cy="43942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访问：某逻辑地址（页号，页内</a:t>
            </a:r>
            <a:r>
              <a:rPr lang="zh-CN" altLang="en-US" sz="1600">
                <a:latin typeface="微软雅黑" charset="0"/>
                <a:ea typeface="微软雅黑" charset="0"/>
              </a:rPr>
              <a:t>地址）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3115" y="1042670"/>
            <a:ext cx="2985770" cy="438150"/>
          </a:xfrm>
          <a:prstGeom prst="rect">
            <a:avLst/>
          </a:prstGeom>
          <a:solidFill>
            <a:srgbClr val="2499F8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根据页号查</a:t>
            </a:r>
            <a:r>
              <a:rPr lang="en-US" altLang="zh-CN" sz="1600">
                <a:latin typeface="微软雅黑" charset="0"/>
                <a:ea typeface="微软雅黑" charset="0"/>
              </a:rPr>
              <a:t>TLB</a:t>
            </a:r>
            <a:r>
              <a:rPr lang="zh-CN" altLang="en-US" sz="1600">
                <a:latin typeface="微软雅黑" charset="0"/>
                <a:ea typeface="微软雅黑" charset="0"/>
              </a:rPr>
              <a:t>（速度</a:t>
            </a:r>
            <a:r>
              <a:rPr lang="zh-CN" altLang="en-US" sz="1600">
                <a:latin typeface="微软雅黑" charset="0"/>
                <a:ea typeface="微软雅黑" charset="0"/>
              </a:rPr>
              <a:t>很快）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099685" y="1814195"/>
            <a:ext cx="1993265" cy="649605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TLB</a:t>
            </a:r>
            <a:r>
              <a:rPr lang="zh-CN" altLang="en-US" sz="1600">
                <a:latin typeface="微软雅黑" charset="0"/>
                <a:ea typeface="微软雅黑" charset="0"/>
              </a:rPr>
              <a:t>命中？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096000" y="717550"/>
            <a:ext cx="0" cy="28384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096000" y="1490980"/>
            <a:ext cx="0" cy="28384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7221855" y="2138998"/>
            <a:ext cx="105791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884930" y="2138998"/>
            <a:ext cx="105791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35450" y="166116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否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45070" y="166116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7010" y="1870710"/>
            <a:ext cx="2251075" cy="536575"/>
          </a:xfrm>
          <a:prstGeom prst="rect">
            <a:avLst/>
          </a:prstGeom>
          <a:solidFill>
            <a:srgbClr val="FFC00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查慢表（访存）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0590" y="1870710"/>
            <a:ext cx="2251075" cy="53657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根据</a:t>
            </a:r>
            <a:r>
              <a:rPr lang="en-US" altLang="zh-CN" sz="1600">
                <a:latin typeface="微软雅黑" charset="0"/>
                <a:ea typeface="微软雅黑" charset="0"/>
              </a:rPr>
              <a:t>TLB</a:t>
            </a:r>
            <a:r>
              <a:rPr lang="zh-CN" altLang="en-US" sz="1600">
                <a:latin typeface="微软雅黑" charset="0"/>
                <a:ea typeface="微软雅黑" charset="0"/>
              </a:rPr>
              <a:t>页表项得到主存块</a:t>
            </a:r>
            <a:r>
              <a:rPr lang="zh-CN" altLang="en-US" sz="1600">
                <a:latin typeface="微软雅黑" charset="0"/>
                <a:ea typeface="微软雅黑" charset="0"/>
              </a:rPr>
              <a:t>号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7010" y="2638743"/>
            <a:ext cx="2251075" cy="103695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根据慢表页表项得到主存块号，并将页表项复制到</a:t>
            </a:r>
            <a:r>
              <a:rPr lang="en-US" altLang="zh-CN" sz="1600">
                <a:latin typeface="微软雅黑" charset="0"/>
                <a:ea typeface="微软雅黑" charset="0"/>
              </a:rPr>
              <a:t>TLB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0780" y="2738755"/>
            <a:ext cx="2251075" cy="83693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latin typeface="微软雅黑" charset="0"/>
                <a:ea typeface="微软雅黑" charset="0"/>
              </a:rPr>
              <a:t>（主存块号，页内</a:t>
            </a:r>
            <a:r>
              <a:rPr lang="zh-CN" sz="1600">
                <a:latin typeface="微软雅黑" charset="0"/>
                <a:ea typeface="微软雅黑" charset="0"/>
              </a:rPr>
              <a:t>地址）</a:t>
            </a:r>
            <a:endParaRPr lang="zh-CN" sz="1600">
              <a:latin typeface="微软雅黑" charset="0"/>
              <a:ea typeface="微软雅黑" charset="0"/>
            </a:endParaRPr>
          </a:p>
          <a:p>
            <a:pPr algn="ctr"/>
            <a:r>
              <a:rPr lang="zh-CN" sz="1600">
                <a:latin typeface="微软雅黑" charset="0"/>
                <a:ea typeface="微软雅黑" charset="0"/>
              </a:rPr>
              <a:t>拼接得到物理</a:t>
            </a:r>
            <a:r>
              <a:rPr lang="zh-CN" sz="1600">
                <a:latin typeface="微软雅黑" charset="0"/>
                <a:ea typeface="微软雅黑" charset="0"/>
              </a:rPr>
              <a:t>地址</a:t>
            </a:r>
            <a:endParaRPr lang="zh-CN" sz="1600">
              <a:latin typeface="微软雅黑" charset="0"/>
              <a:ea typeface="微软雅黑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02230" y="2424430"/>
            <a:ext cx="0" cy="18000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836035" y="3157220"/>
            <a:ext cx="105791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9656445" y="2407285"/>
            <a:ext cx="0" cy="83502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331710" y="3157220"/>
            <a:ext cx="231775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09173" y="3692525"/>
            <a:ext cx="2573655" cy="43878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latin typeface="微软雅黑" charset="0"/>
                <a:ea typeface="微软雅黑" charset="0"/>
              </a:rPr>
              <a:t>在</a:t>
            </a:r>
            <a:r>
              <a:rPr lang="en-US" altLang="zh-CN" sz="1600">
                <a:latin typeface="微软雅黑" charset="0"/>
                <a:ea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</a:rPr>
              <a:t>中找主存块</a:t>
            </a:r>
            <a:r>
              <a:rPr lang="zh-CN" altLang="en-US" sz="1600">
                <a:latin typeface="微软雅黑" charset="0"/>
                <a:ea typeface="微软雅黑" charset="0"/>
              </a:rPr>
              <a:t>副本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099685" y="4462780"/>
            <a:ext cx="1993265" cy="649605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</a:rPr>
              <a:t>命中？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096000" y="4139565"/>
            <a:ext cx="0" cy="28384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096000" y="5163820"/>
            <a:ext cx="0" cy="28384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083368" y="5489575"/>
            <a:ext cx="4025265" cy="438150"/>
          </a:xfrm>
          <a:prstGeom prst="rect">
            <a:avLst/>
          </a:prstGeom>
          <a:solidFill>
            <a:srgbClr val="2499F8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从</a:t>
            </a:r>
            <a:r>
              <a:rPr lang="en-US" altLang="zh-CN" sz="1600">
                <a:latin typeface="微软雅黑" charset="0"/>
                <a:ea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</a:rPr>
              <a:t>中访问目标数据（速度</a:t>
            </a:r>
            <a:r>
              <a:rPr lang="zh-CN" altLang="en-US" sz="1600">
                <a:latin typeface="微软雅黑" charset="0"/>
                <a:ea typeface="微软雅黑" charset="0"/>
              </a:rPr>
              <a:t>很快）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63970" y="50793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096000" y="5988050"/>
            <a:ext cx="0" cy="28384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445125" y="6313805"/>
            <a:ext cx="1301750" cy="43815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结束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221855" y="4787583"/>
            <a:ext cx="105791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545070" y="428498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否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08670" y="4340860"/>
            <a:ext cx="3094990" cy="836295"/>
          </a:xfrm>
          <a:prstGeom prst="rect">
            <a:avLst/>
          </a:prstGeom>
          <a:solidFill>
            <a:srgbClr val="FFC000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从主存中访问目标数据（访存）。并将主存块调入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Cache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40485" y="1297940"/>
            <a:ext cx="2302510" cy="58483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段表起始</a:t>
            </a:r>
            <a:r>
              <a:rPr lang="zh-CN" altLang="en-US" sz="2000">
                <a:latin typeface="微软雅黑" charset="0"/>
                <a:ea typeface="微软雅黑" charset="0"/>
              </a:rPr>
              <a:t>地址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8730" y="783590"/>
            <a:ext cx="250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段表基址寄存</a:t>
            </a:r>
            <a:r>
              <a:rPr lang="zh-CN" altLang="en-US">
                <a:latin typeface="微软雅黑" charset="0"/>
                <a:ea typeface="微软雅黑" charset="0"/>
              </a:rPr>
              <a:t>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91740" y="1882775"/>
            <a:ext cx="0" cy="75755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64590" y="2685415"/>
            <a:ext cx="1358265" cy="485140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1585" y="2685415"/>
            <a:ext cx="1358265" cy="485140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左大括号 7"/>
          <p:cNvSpPr/>
          <p:nvPr/>
        </p:nvSpPr>
        <p:spPr>
          <a:xfrm rot="16200000">
            <a:off x="2397760" y="2102485"/>
            <a:ext cx="249555" cy="2715260"/>
          </a:xfrm>
          <a:prstGeom prst="lef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68730" y="3766820"/>
            <a:ext cx="250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段表</a:t>
            </a:r>
            <a:r>
              <a:rPr lang="zh-CN" altLang="en-US">
                <a:latin typeface="微软雅黑" charset="0"/>
                <a:ea typeface="微软雅黑" charset="0"/>
              </a:rPr>
              <a:t>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69180" y="2795270"/>
            <a:ext cx="1358969" cy="3307080"/>
            <a:chOff x="6623" y="4666"/>
            <a:chExt cx="2140" cy="4343"/>
          </a:xfrm>
        </p:grpSpPr>
        <p:sp>
          <p:nvSpPr>
            <p:cNvPr id="10" name="矩形 9"/>
            <p:cNvSpPr/>
            <p:nvPr/>
          </p:nvSpPr>
          <p:spPr>
            <a:xfrm>
              <a:off x="6623" y="4666"/>
              <a:ext cx="2139" cy="1860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24" y="7149"/>
              <a:ext cx="2139" cy="1860"/>
            </a:xfrm>
            <a:prstGeom prst="rect">
              <a:avLst/>
            </a:prstGeom>
            <a:noFill/>
            <a:ln w="28575">
              <a:solidFill>
                <a:srgbClr val="1163E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623" y="6558"/>
              <a:ext cx="2140" cy="581"/>
              <a:chOff x="6623" y="6583"/>
              <a:chExt cx="1929" cy="104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623" y="6583"/>
                <a:ext cx="639" cy="1046"/>
              </a:xfrm>
              <a:prstGeom prst="rect">
                <a:avLst/>
              </a:prstGeom>
              <a:noFill/>
              <a:ln w="28575">
                <a:solidFill>
                  <a:srgbClr val="1163E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268" y="6583"/>
                <a:ext cx="639" cy="1046"/>
              </a:xfrm>
              <a:prstGeom prst="rect">
                <a:avLst/>
              </a:prstGeom>
              <a:noFill/>
              <a:ln w="28575">
                <a:solidFill>
                  <a:srgbClr val="1163E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913" y="6583"/>
                <a:ext cx="639" cy="1046"/>
              </a:xfrm>
              <a:prstGeom prst="rect">
                <a:avLst/>
              </a:prstGeom>
              <a:noFill/>
              <a:ln w="28575">
                <a:solidFill>
                  <a:srgbClr val="1163E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</p:grpSp>
      <p:cxnSp>
        <p:nvCxnSpPr>
          <p:cNvPr id="40" name="直接连接符 39"/>
          <p:cNvCxnSpPr/>
          <p:nvPr/>
        </p:nvCxnSpPr>
        <p:spPr>
          <a:xfrm flipV="1">
            <a:off x="2520315" y="4135120"/>
            <a:ext cx="0" cy="4546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20315" y="4576445"/>
            <a:ext cx="225806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600700" y="4576445"/>
            <a:ext cx="2564130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8301990" y="4239260"/>
            <a:ext cx="675005" cy="67500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628380" y="2004060"/>
            <a:ext cx="0" cy="220726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560185" y="1297940"/>
            <a:ext cx="3101340" cy="584200"/>
            <a:chOff x="9652" y="2044"/>
            <a:chExt cx="4884" cy="920"/>
          </a:xfrm>
        </p:grpSpPr>
        <p:sp>
          <p:nvSpPr>
            <p:cNvPr id="20" name="矩形 19"/>
            <p:cNvSpPr/>
            <p:nvPr/>
          </p:nvSpPr>
          <p:spPr>
            <a:xfrm>
              <a:off x="9652" y="2044"/>
              <a:ext cx="1317" cy="921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微软雅黑" charset="0"/>
                  <a:ea typeface="微软雅黑" charset="0"/>
                </a:rPr>
                <a:t>段</a:t>
              </a:r>
              <a:r>
                <a:rPr lang="zh-CN" altLang="en-US" sz="2000">
                  <a:latin typeface="微软雅黑" charset="0"/>
                  <a:ea typeface="微软雅黑" charset="0"/>
                </a:rPr>
                <a:t>号</a:t>
              </a:r>
              <a:endParaRPr lang="zh-CN" altLang="en-US" sz="2000"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80" y="2044"/>
              <a:ext cx="3556" cy="921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微软雅黑" charset="0"/>
                  <a:ea typeface="微软雅黑" charset="0"/>
                </a:rPr>
                <a:t>段内</a:t>
              </a:r>
              <a:r>
                <a:rPr lang="zh-CN" altLang="en-US" sz="2000">
                  <a:latin typeface="微软雅黑" charset="0"/>
                  <a:ea typeface="微软雅黑" charset="0"/>
                </a:rPr>
                <a:t>地址</a:t>
              </a:r>
              <a:endParaRPr lang="zh-CN" altLang="en-US" sz="2000"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V="1">
            <a:off x="6978650" y="2004060"/>
            <a:ext cx="0" cy="4546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176905" y="2458720"/>
            <a:ext cx="380174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76905" y="2457450"/>
            <a:ext cx="0" cy="18000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628380" y="4987290"/>
            <a:ext cx="0" cy="44005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88555" y="5500370"/>
            <a:ext cx="2302510" cy="58483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主</a:t>
            </a:r>
            <a:r>
              <a:rPr lang="zh-CN" altLang="en-US" sz="2000">
                <a:latin typeface="微软雅黑" charset="0"/>
                <a:ea typeface="微软雅黑" charset="0"/>
              </a:rPr>
              <a:t>存地址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91065" y="1406525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虚</a:t>
            </a:r>
            <a:r>
              <a:rPr lang="zh-CN" altLang="en-US">
                <a:latin typeface="微软雅黑" charset="0"/>
                <a:ea typeface="微软雅黑" charset="0"/>
              </a:rPr>
              <a:t>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791065" y="5612130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实地址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5415" y="24765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段表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551498" y="2767965"/>
            <a:ext cx="11087735" cy="37896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43150" y="613410"/>
            <a:ext cx="7505700" cy="195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5918835" y="685800"/>
            <a:ext cx="354965" cy="74104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46070" y="170815"/>
            <a:ext cx="250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I/O</a:t>
            </a:r>
            <a:r>
              <a:rPr lang="zh-CN" altLang="en-US">
                <a:latin typeface="微软雅黑" charset="0"/>
                <a:ea typeface="微软雅黑" charset="0"/>
              </a:rPr>
              <a:t>总</a:t>
            </a:r>
            <a:r>
              <a:rPr lang="zh-CN" altLang="en-US">
                <a:latin typeface="微软雅黑" charset="0"/>
                <a:ea typeface="微软雅黑" charset="0"/>
              </a:rPr>
              <a:t>线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31915" y="948055"/>
            <a:ext cx="280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系统要读</a:t>
            </a:r>
            <a:r>
              <a:rPr lang="en-US" altLang="zh-CN">
                <a:latin typeface="微软雅黑" charset="0"/>
                <a:ea typeface="微软雅黑" charset="0"/>
              </a:rPr>
              <a:t>/</a:t>
            </a:r>
            <a:r>
              <a:rPr lang="zh-CN" altLang="en-US">
                <a:latin typeface="微软雅黑" charset="0"/>
                <a:ea typeface="微软雅黑" charset="0"/>
              </a:rPr>
              <a:t>写的逻辑块</a:t>
            </a:r>
            <a:r>
              <a:rPr lang="zh-CN" altLang="en-US">
                <a:latin typeface="微软雅黑" charset="0"/>
                <a:ea typeface="微软雅黑" charset="0"/>
              </a:rPr>
              <a:t>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4745" y="1473200"/>
            <a:ext cx="2302510" cy="584835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闪存翻译</a:t>
            </a:r>
            <a:r>
              <a:rPr lang="zh-CN" altLang="en-US" sz="2000">
                <a:latin typeface="微软雅黑" charset="0"/>
                <a:ea typeface="微软雅黑" charset="0"/>
              </a:rPr>
              <a:t>层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096000" y="2130425"/>
            <a:ext cx="0" cy="525145"/>
          </a:xfrm>
          <a:prstGeom prst="straightConnector1">
            <a:avLst/>
          </a:prstGeom>
          <a:ln w="28575">
            <a:solidFill>
              <a:srgbClr val="1163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31915" y="2207260"/>
            <a:ext cx="409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将逻辑块号映射到对应的物理</a:t>
            </a:r>
            <a:r>
              <a:rPr lang="zh-CN" altLang="en-US">
                <a:latin typeface="微软雅黑" charset="0"/>
                <a:ea typeface="微软雅黑" charset="0"/>
              </a:rPr>
              <a:t>地址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815" y="2383790"/>
            <a:ext cx="2503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微软雅黑" charset="0"/>
                <a:ea typeface="微软雅黑" charset="0"/>
              </a:rPr>
              <a:t>闪存芯片组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99148" y="2901315"/>
            <a:ext cx="10593705" cy="3571240"/>
            <a:chOff x="1069" y="4778"/>
            <a:chExt cx="16683" cy="5624"/>
          </a:xfrm>
        </p:grpSpPr>
        <p:grpSp>
          <p:nvGrpSpPr>
            <p:cNvPr id="43" name="组合 42"/>
            <p:cNvGrpSpPr/>
            <p:nvPr/>
          </p:nvGrpSpPr>
          <p:grpSpPr>
            <a:xfrm>
              <a:off x="1069" y="4778"/>
              <a:ext cx="5416" cy="5624"/>
              <a:chOff x="1069" y="4778"/>
              <a:chExt cx="5416" cy="562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69" y="4778"/>
                <a:ext cx="5181" cy="5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389" y="4968"/>
                <a:ext cx="5096" cy="920"/>
                <a:chOff x="1389" y="5125"/>
                <a:chExt cx="5096" cy="92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0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1389" y="5992"/>
                <a:ext cx="5097" cy="921"/>
                <a:chOff x="1389" y="5125"/>
                <a:chExt cx="5097" cy="921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1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389" y="7017"/>
                <a:ext cx="5097" cy="921"/>
                <a:chOff x="1389" y="5125"/>
                <a:chExt cx="5097" cy="921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2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1389" y="8628"/>
                <a:ext cx="5097" cy="921"/>
                <a:chOff x="1389" y="5125"/>
                <a:chExt cx="5097" cy="921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m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41" name="文本框 40"/>
              <p:cNvSpPr txBox="1"/>
              <p:nvPr/>
            </p:nvSpPr>
            <p:spPr>
              <a:xfrm>
                <a:off x="2694" y="7969"/>
                <a:ext cx="382" cy="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00000"/>
                  </a:lnSpc>
                </a:pPr>
                <a:r>
                  <a:rPr lang="en-US" altLang="zh-CN" sz="700">
                    <a:latin typeface="微软雅黑" charset="0"/>
                    <a:ea typeface="微软雅黑" charset="0"/>
                  </a:rPr>
                  <a:t>.</a:t>
                </a:r>
                <a:endParaRPr lang="en-US" altLang="zh-CN" sz="700">
                  <a:latin typeface="微软雅黑" charset="0"/>
                  <a:ea typeface="微软雅黑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700">
                    <a:latin typeface="微软雅黑" charset="0"/>
                    <a:ea typeface="微软雅黑" charset="0"/>
                  </a:rPr>
                  <a:t>.</a:t>
                </a:r>
                <a:endParaRPr lang="en-US" altLang="zh-CN" sz="700">
                  <a:latin typeface="微软雅黑" charset="0"/>
                  <a:ea typeface="微软雅黑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700">
                    <a:latin typeface="微软雅黑" charset="0"/>
                    <a:ea typeface="微软雅黑" charset="0"/>
                  </a:rPr>
                  <a:t>.</a:t>
                </a:r>
                <a:endParaRPr lang="en-US" altLang="zh-CN" sz="7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418" y="9920"/>
                <a:ext cx="248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latin typeface="微软雅黑" charset="0"/>
                    <a:ea typeface="微软雅黑" charset="0"/>
                  </a:rPr>
                  <a:t>闪存芯片</a:t>
                </a:r>
                <a:r>
                  <a:rPr lang="en-US" altLang="zh-CN" sz="1400">
                    <a:latin typeface="微软雅黑" charset="0"/>
                    <a:ea typeface="微软雅黑" charset="0"/>
                  </a:rPr>
                  <a:t>0</a:t>
                </a:r>
                <a:endParaRPr lang="en-US" altLang="zh-CN" sz="1400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702" y="4778"/>
              <a:ext cx="5417" cy="5625"/>
              <a:chOff x="1069" y="4778"/>
              <a:chExt cx="5417" cy="562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69" y="4778"/>
                <a:ext cx="5181" cy="5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1389" y="4968"/>
                <a:ext cx="5096" cy="920"/>
                <a:chOff x="1389" y="5125"/>
                <a:chExt cx="5096" cy="920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0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1389" y="5992"/>
                <a:ext cx="5097" cy="921"/>
                <a:chOff x="1389" y="5125"/>
                <a:chExt cx="5097" cy="921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1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1389" y="7017"/>
                <a:ext cx="5097" cy="921"/>
                <a:chOff x="1389" y="5125"/>
                <a:chExt cx="5097" cy="921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2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1389" y="8628"/>
                <a:ext cx="5097" cy="921"/>
                <a:chOff x="1389" y="5125"/>
                <a:chExt cx="5097" cy="92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m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74" name="文本框 73"/>
              <p:cNvSpPr txBox="1"/>
              <p:nvPr/>
            </p:nvSpPr>
            <p:spPr>
              <a:xfrm>
                <a:off x="2694" y="7969"/>
                <a:ext cx="382" cy="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00000"/>
                  </a:lnSpc>
                </a:pPr>
                <a:r>
                  <a:rPr lang="en-US" altLang="zh-CN" sz="700">
                    <a:latin typeface="微软雅黑" charset="0"/>
                    <a:ea typeface="微软雅黑" charset="0"/>
                  </a:rPr>
                  <a:t>.</a:t>
                </a:r>
                <a:endParaRPr lang="en-US" altLang="zh-CN" sz="700">
                  <a:latin typeface="微软雅黑" charset="0"/>
                  <a:ea typeface="微软雅黑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700">
                    <a:latin typeface="微软雅黑" charset="0"/>
                    <a:ea typeface="微软雅黑" charset="0"/>
                  </a:rPr>
                  <a:t>.</a:t>
                </a:r>
                <a:endParaRPr lang="en-US" altLang="zh-CN" sz="700">
                  <a:latin typeface="微软雅黑" charset="0"/>
                  <a:ea typeface="微软雅黑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700">
                    <a:latin typeface="微软雅黑" charset="0"/>
                    <a:ea typeface="微软雅黑" charset="0"/>
                  </a:rPr>
                  <a:t>.</a:t>
                </a:r>
                <a:endParaRPr lang="en-US" altLang="zh-CN" sz="7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418" y="9920"/>
                <a:ext cx="248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latin typeface="微软雅黑" charset="0"/>
                    <a:ea typeface="微软雅黑" charset="0"/>
                  </a:rPr>
                  <a:t>闪存芯片</a:t>
                </a:r>
                <a:r>
                  <a:rPr lang="en-US" altLang="zh-CN" sz="1400">
                    <a:latin typeface="微软雅黑" charset="0"/>
                    <a:ea typeface="微软雅黑" charset="0"/>
                  </a:rPr>
                  <a:t>1</a:t>
                </a:r>
                <a:endParaRPr lang="en-US" altLang="zh-CN" sz="1400"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2336" y="4778"/>
              <a:ext cx="5417" cy="5625"/>
              <a:chOff x="1069" y="4778"/>
              <a:chExt cx="5417" cy="5625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069" y="4778"/>
                <a:ext cx="5181" cy="5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1389" y="4968"/>
                <a:ext cx="5096" cy="920"/>
                <a:chOff x="1389" y="5125"/>
                <a:chExt cx="5096" cy="920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0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1389" y="5992"/>
                <a:ext cx="5097" cy="921"/>
                <a:chOff x="1389" y="5125"/>
                <a:chExt cx="5097" cy="921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1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1389" y="7017"/>
                <a:ext cx="5097" cy="921"/>
                <a:chOff x="1389" y="5125"/>
                <a:chExt cx="5097" cy="921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2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1389" y="8628"/>
                <a:ext cx="5097" cy="921"/>
                <a:chOff x="1389" y="5125"/>
                <a:chExt cx="5097" cy="921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1389" y="5125"/>
                  <a:ext cx="3625" cy="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1524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0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2489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103" y="5270"/>
                  <a:ext cx="792" cy="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页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altLang="zh-CN" sz="140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3227" y="5344"/>
                  <a:ext cx="93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......</a:t>
                  </a:r>
                  <a:endParaRPr lang="en-US" altLang="zh-CN" sz="1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5179" y="5320"/>
                  <a:ext cx="130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600">
                      <a:latin typeface="微软雅黑" charset="0"/>
                      <a:ea typeface="微软雅黑" charset="0"/>
                    </a:rPr>
                    <a:t>块</a:t>
                  </a:r>
                  <a:r>
                    <a:rPr lang="en-US" altLang="zh-CN" sz="1600">
                      <a:latin typeface="微软雅黑" charset="0"/>
                      <a:ea typeface="微软雅黑" charset="0"/>
                    </a:rPr>
                    <a:t>m</a:t>
                  </a:r>
                  <a:endParaRPr lang="en-US" altLang="zh-CN" sz="1600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106" name="文本框 105"/>
              <p:cNvSpPr txBox="1"/>
              <p:nvPr/>
            </p:nvSpPr>
            <p:spPr>
              <a:xfrm>
                <a:off x="2694" y="7969"/>
                <a:ext cx="382" cy="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00000"/>
                  </a:lnSpc>
                </a:pPr>
                <a:r>
                  <a:rPr lang="en-US" altLang="zh-CN" sz="700">
                    <a:latin typeface="微软雅黑" charset="0"/>
                    <a:ea typeface="微软雅黑" charset="0"/>
                  </a:rPr>
                  <a:t>.</a:t>
                </a:r>
                <a:endParaRPr lang="en-US" altLang="zh-CN" sz="700">
                  <a:latin typeface="微软雅黑" charset="0"/>
                  <a:ea typeface="微软雅黑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700">
                    <a:latin typeface="微软雅黑" charset="0"/>
                    <a:ea typeface="微软雅黑" charset="0"/>
                  </a:rPr>
                  <a:t>.</a:t>
                </a:r>
                <a:endParaRPr lang="en-US" altLang="zh-CN" sz="700">
                  <a:latin typeface="微软雅黑" charset="0"/>
                  <a:ea typeface="微软雅黑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700">
                    <a:latin typeface="微软雅黑" charset="0"/>
                    <a:ea typeface="微软雅黑" charset="0"/>
                  </a:rPr>
                  <a:t>.</a:t>
                </a:r>
                <a:endParaRPr lang="en-US" altLang="zh-CN" sz="7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2418" y="9920"/>
                <a:ext cx="248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latin typeface="微软雅黑" charset="0"/>
                    <a:ea typeface="微软雅黑" charset="0"/>
                  </a:rPr>
                  <a:t>闪存芯片</a:t>
                </a:r>
                <a:r>
                  <a:rPr lang="en-US" altLang="zh-CN" sz="1400">
                    <a:latin typeface="微软雅黑" charset="0"/>
                    <a:ea typeface="微软雅黑" charset="0"/>
                  </a:rPr>
                  <a:t>2</a:t>
                </a:r>
                <a:endParaRPr lang="en-US" altLang="zh-CN" sz="1400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109" name="矩形 108"/>
          <p:cNvSpPr/>
          <p:nvPr/>
        </p:nvSpPr>
        <p:spPr>
          <a:xfrm>
            <a:off x="228600" y="1316355"/>
            <a:ext cx="11735435" cy="52984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189865" y="848995"/>
            <a:ext cx="250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固态硬盘</a:t>
            </a:r>
            <a:r>
              <a:rPr lang="en-US" altLang="zh-CN">
                <a:latin typeface="微软雅黑" charset="0"/>
                <a:ea typeface="微软雅黑" charset="0"/>
              </a:rPr>
              <a:t>SSD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箭头连接符 5"/>
          <p:cNvCxnSpPr/>
          <p:nvPr/>
        </p:nvCxnSpPr>
        <p:spPr>
          <a:xfrm flipV="1">
            <a:off x="2357120" y="1726565"/>
            <a:ext cx="0" cy="72898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99865" y="413385"/>
            <a:ext cx="4192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的基本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结构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210945"/>
            <a:ext cx="3494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用户可见的寄存器（可编程）</a:t>
            </a:r>
            <a:endParaRPr lang="zh-CN" altLang="en-US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5548" y="1906905"/>
            <a:ext cx="2302510" cy="45974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移位寄存</a:t>
            </a:r>
            <a:r>
              <a:rPr lang="zh-CN" altLang="en-US" sz="2000">
                <a:latin typeface="微软雅黑" charset="0"/>
                <a:ea typeface="微软雅黑" charset="0"/>
              </a:rPr>
              <a:t>器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3" name="梯形 2"/>
          <p:cNvSpPr/>
          <p:nvPr/>
        </p:nvSpPr>
        <p:spPr>
          <a:xfrm>
            <a:off x="1452245" y="2455545"/>
            <a:ext cx="1809115" cy="782320"/>
          </a:xfrm>
          <a:prstGeom prst="trapezoid">
            <a:avLst>
              <a:gd name="adj" fmla="val 60957"/>
            </a:avLst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7035" y="2534920"/>
            <a:ext cx="1358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ALU</a:t>
            </a:r>
            <a:endParaRPr lang="en-US" altLang="zh-CN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89710" y="2900680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A</a:t>
            </a:r>
            <a:endParaRPr lang="en-US" altLang="zh-CN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3965" y="2900680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B</a:t>
            </a:r>
            <a:endParaRPr lang="en-US" altLang="zh-CN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75790" y="3326765"/>
            <a:ext cx="0" cy="294703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00045" y="3326765"/>
            <a:ext cx="0" cy="245999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05865" y="3858895"/>
            <a:ext cx="1358900" cy="33655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暂存寄存器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1875790" y="6273800"/>
            <a:ext cx="380619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900045" y="5786755"/>
            <a:ext cx="281940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上下箭头 15"/>
          <p:cNvSpPr/>
          <p:nvPr/>
        </p:nvSpPr>
        <p:spPr>
          <a:xfrm flipV="1">
            <a:off x="5588000" y="1424305"/>
            <a:ext cx="305435" cy="5227320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357120" y="1746885"/>
            <a:ext cx="3261995" cy="127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6695" y="996950"/>
            <a:ext cx="2495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内部</a:t>
            </a:r>
            <a:r>
              <a:rPr lang="zh-CN" altLang="en-US" sz="1600">
                <a:latin typeface="微软雅黑" charset="0"/>
                <a:ea typeface="微软雅黑" charset="0"/>
              </a:rPr>
              <a:t>总线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4625" y="2544445"/>
            <a:ext cx="1049020" cy="3219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PSW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5120005" y="2703830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84625" y="3056890"/>
            <a:ext cx="1049020" cy="3219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ACC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5120005" y="3166110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120005" y="3278505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84625" y="3868420"/>
            <a:ext cx="1049020" cy="3219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R0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5120005" y="3977640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120005" y="4090035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984625" y="4318000"/>
            <a:ext cx="1049020" cy="3219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R1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5120005" y="4427220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120005" y="4539615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984625" y="4767580"/>
            <a:ext cx="1049020" cy="3219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R2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5120005" y="4876800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20005" y="4989195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984625" y="5205095"/>
            <a:ext cx="1049020" cy="3219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R3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5120005" y="5314315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120005" y="5426710"/>
            <a:ext cx="504000" cy="0"/>
          </a:xfrm>
          <a:prstGeom prst="line">
            <a:avLst/>
          </a:prstGeom>
          <a:ln w="28575">
            <a:solidFill>
              <a:srgbClr val="1163E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68650" y="3040380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ACC</a:t>
            </a:r>
            <a:r>
              <a:rPr lang="en-US" altLang="zh-CN" sz="1400" baseline="-25000">
                <a:latin typeface="微软雅黑" charset="0"/>
                <a:ea typeface="微软雅黑" charset="0"/>
              </a:rPr>
              <a:t>IN</a:t>
            </a:r>
            <a:endParaRPr lang="en-US" altLang="zh-CN" sz="1400" baseline="-25000"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8650" y="3876040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R0</a:t>
            </a:r>
            <a:r>
              <a:rPr lang="en-US" altLang="zh-CN" sz="1400" baseline="-25000">
                <a:latin typeface="微软雅黑" charset="0"/>
                <a:ea typeface="微软雅黑" charset="0"/>
              </a:rPr>
              <a:t>IN</a:t>
            </a:r>
            <a:endParaRPr lang="en-US" altLang="zh-CN" sz="1400" baseline="-25000"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68650" y="4326890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R1</a:t>
            </a:r>
            <a:r>
              <a:rPr lang="en-US" altLang="zh-CN" sz="1400" baseline="-25000">
                <a:latin typeface="微软雅黑" charset="0"/>
                <a:ea typeface="微软雅黑" charset="0"/>
              </a:rPr>
              <a:t>IN</a:t>
            </a:r>
            <a:endParaRPr lang="en-US" altLang="zh-CN" sz="1400" baseline="-250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68650" y="4776470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R2</a:t>
            </a:r>
            <a:r>
              <a:rPr lang="en-US" altLang="zh-CN" sz="1400" baseline="-25000">
                <a:latin typeface="微软雅黑" charset="0"/>
                <a:ea typeface="微软雅黑" charset="0"/>
              </a:rPr>
              <a:t>IN</a:t>
            </a:r>
            <a:endParaRPr lang="en-US" altLang="zh-CN" sz="1400" baseline="-25000"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68650" y="5201285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R3</a:t>
            </a:r>
            <a:r>
              <a:rPr lang="en-US" altLang="zh-CN" sz="1400" baseline="-25000">
                <a:latin typeface="微软雅黑" charset="0"/>
                <a:ea typeface="微软雅黑" charset="0"/>
              </a:rPr>
              <a:t>IN</a:t>
            </a:r>
            <a:endParaRPr lang="en-US" altLang="zh-CN" sz="1400" baseline="-25000">
              <a:latin typeface="微软雅黑" charset="0"/>
              <a:ea typeface="微软雅黑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66970" y="3412490"/>
            <a:ext cx="810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ACC</a:t>
            </a:r>
            <a:r>
              <a:rPr lang="en-US" altLang="zh-CN" sz="1000" baseline="-25000">
                <a:latin typeface="微软雅黑" charset="0"/>
                <a:ea typeface="微软雅黑" charset="0"/>
              </a:rPr>
              <a:t>OUT</a:t>
            </a:r>
            <a:endParaRPr lang="en-US" altLang="zh-CN" sz="1000" baseline="-25000">
              <a:latin typeface="微软雅黑" charset="0"/>
              <a:ea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966970" y="4151630"/>
            <a:ext cx="810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R0</a:t>
            </a:r>
            <a:r>
              <a:rPr lang="en-US" altLang="zh-CN" sz="1000" baseline="-25000">
                <a:latin typeface="微软雅黑" charset="0"/>
                <a:ea typeface="微软雅黑" charset="0"/>
              </a:rPr>
              <a:t>OUT</a:t>
            </a:r>
            <a:endParaRPr lang="en-US" altLang="zh-CN" sz="1000" baseline="-25000">
              <a:latin typeface="微软雅黑" charset="0"/>
              <a:ea typeface="微软雅黑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966970" y="4589145"/>
            <a:ext cx="810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R1</a:t>
            </a:r>
            <a:r>
              <a:rPr lang="en-US" altLang="zh-CN" sz="1000" baseline="-25000">
                <a:latin typeface="微软雅黑" charset="0"/>
                <a:ea typeface="微软雅黑" charset="0"/>
              </a:rPr>
              <a:t>OUT</a:t>
            </a:r>
            <a:endParaRPr lang="en-US" altLang="zh-CN" sz="1000" baseline="-25000"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66970" y="5013325"/>
            <a:ext cx="810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R2</a:t>
            </a:r>
            <a:r>
              <a:rPr lang="en-US" altLang="zh-CN" sz="1000" baseline="-25000">
                <a:latin typeface="微软雅黑" charset="0"/>
                <a:ea typeface="微软雅黑" charset="0"/>
              </a:rPr>
              <a:t>OUT</a:t>
            </a:r>
            <a:endParaRPr lang="en-US" altLang="zh-CN" sz="1000" baseline="-25000"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66970" y="5488305"/>
            <a:ext cx="810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R3</a:t>
            </a:r>
            <a:r>
              <a:rPr lang="en-US" altLang="zh-CN" sz="1000" baseline="-25000">
                <a:latin typeface="微软雅黑" charset="0"/>
                <a:ea typeface="微软雅黑" charset="0"/>
              </a:rPr>
              <a:t>OUT</a:t>
            </a:r>
            <a:endParaRPr lang="en-US" altLang="zh-CN" sz="1000" baseline="-25000">
              <a:latin typeface="微软雅黑" charset="0"/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11595" y="1748155"/>
            <a:ext cx="1450975" cy="3219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PC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>
            <a:off x="5816600" y="1852930"/>
            <a:ext cx="504190" cy="112395"/>
            <a:chOff x="10021" y="2774"/>
            <a:chExt cx="794" cy="177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10021" y="2774"/>
              <a:ext cx="794" cy="0"/>
            </a:xfrm>
            <a:prstGeom prst="line">
              <a:avLst/>
            </a:prstGeom>
            <a:ln w="28575">
              <a:solidFill>
                <a:srgbClr val="1163E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0021" y="2951"/>
              <a:ext cx="794" cy="0"/>
            </a:xfrm>
            <a:prstGeom prst="line">
              <a:avLst/>
            </a:prstGeom>
            <a:ln w="28575">
              <a:solidFill>
                <a:srgbClr val="1163E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7973695" y="1755775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PC</a:t>
            </a:r>
            <a:r>
              <a:rPr lang="en-US" altLang="zh-CN" sz="1400" baseline="-25000">
                <a:latin typeface="微软雅黑" charset="0"/>
                <a:ea typeface="微软雅黑" charset="0"/>
              </a:rPr>
              <a:t>IN</a:t>
            </a:r>
            <a:endParaRPr lang="en-US" altLang="zh-CN" sz="1400" baseline="-25000">
              <a:latin typeface="微软雅黑" charset="0"/>
              <a:ea typeface="微软雅黑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656580" y="2062480"/>
            <a:ext cx="810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PC</a:t>
            </a:r>
            <a:r>
              <a:rPr lang="en-US" altLang="zh-CN" sz="1000" baseline="-25000">
                <a:latin typeface="微软雅黑" charset="0"/>
                <a:ea typeface="微软雅黑" charset="0"/>
              </a:rPr>
              <a:t>OUT</a:t>
            </a:r>
            <a:endParaRPr lang="en-US" altLang="zh-CN" sz="1000" baseline="-25000">
              <a:latin typeface="微软雅黑" charset="0"/>
              <a:ea typeface="微软雅黑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11595" y="2616200"/>
            <a:ext cx="718185" cy="3219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OP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7003415" y="2143125"/>
            <a:ext cx="0" cy="38290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129780" y="2181225"/>
            <a:ext cx="50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+1</a:t>
            </a:r>
            <a:endParaRPr lang="en-US" altLang="zh-CN" sz="1400" baseline="-25000">
              <a:latin typeface="微软雅黑" charset="0"/>
              <a:ea typeface="微软雅黑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45020" y="2616200"/>
            <a:ext cx="718185" cy="3219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Ad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973695" y="2623185"/>
            <a:ext cx="503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IR</a:t>
            </a:r>
            <a:r>
              <a:rPr lang="en-US" altLang="zh-CN" sz="1000" baseline="-25000">
                <a:latin typeface="微软雅黑" charset="0"/>
                <a:ea typeface="微软雅黑" charset="0"/>
              </a:rPr>
              <a:t>IN</a:t>
            </a:r>
            <a:endParaRPr lang="en-US" altLang="zh-CN" sz="1000" baseline="-25000">
              <a:latin typeface="微软雅黑" charset="0"/>
              <a:ea typeface="微软雅黑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826760" y="2779395"/>
            <a:ext cx="49212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771005" y="3040380"/>
            <a:ext cx="0" cy="1063625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504430" y="3040380"/>
            <a:ext cx="0" cy="58991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5893435" y="3630295"/>
            <a:ext cx="160210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50685" y="3072130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IR</a:t>
            </a:r>
            <a:endParaRPr lang="en-US" altLang="zh-CN" sz="1400" baseline="-25000">
              <a:latin typeface="微软雅黑" charset="0"/>
              <a:ea typeface="微软雅黑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826760" y="3670935"/>
            <a:ext cx="896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Ad</a:t>
            </a:r>
            <a:r>
              <a:rPr lang="en-US" altLang="zh-CN" sz="1400">
                <a:latin typeface="微软雅黑" charset="0"/>
                <a:ea typeface="微软雅黑" charset="0"/>
              </a:rPr>
              <a:t>IR</a:t>
            </a:r>
            <a:r>
              <a:rPr lang="en-US" altLang="zh-CN" sz="1400" baseline="-25000">
                <a:latin typeface="微软雅黑" charset="0"/>
                <a:ea typeface="微软雅黑" charset="0"/>
                <a:sym typeface="+mn-ea"/>
              </a:rPr>
              <a:t>OUT</a:t>
            </a:r>
            <a:endParaRPr lang="en-US" altLang="zh-CN" sz="1400" baseline="-25000">
              <a:latin typeface="微软雅黑" charset="0"/>
              <a:ea typeface="微软雅黑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98870" y="4200525"/>
            <a:ext cx="1451610" cy="680720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指令译码器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ID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5826760" y="5515610"/>
            <a:ext cx="49212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411595" y="5358130"/>
            <a:ext cx="1450975" cy="3219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MAR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411595" y="5820410"/>
            <a:ext cx="1450975" cy="321945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MDR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816600" y="5950585"/>
            <a:ext cx="504190" cy="112395"/>
            <a:chOff x="10021" y="2774"/>
            <a:chExt cx="794" cy="177"/>
          </a:xfrm>
        </p:grpSpPr>
        <p:cxnSp>
          <p:nvCxnSpPr>
            <p:cNvPr id="71" name="直接连接符 70"/>
            <p:cNvCxnSpPr/>
            <p:nvPr/>
          </p:nvCxnSpPr>
          <p:spPr>
            <a:xfrm flipH="1">
              <a:off x="10021" y="2774"/>
              <a:ext cx="794" cy="0"/>
            </a:xfrm>
            <a:prstGeom prst="line">
              <a:avLst/>
            </a:prstGeom>
            <a:ln w="28575">
              <a:solidFill>
                <a:srgbClr val="1163E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0021" y="2951"/>
              <a:ext cx="794" cy="0"/>
            </a:xfrm>
            <a:prstGeom prst="line">
              <a:avLst/>
            </a:prstGeom>
            <a:ln w="28575">
              <a:solidFill>
                <a:srgbClr val="1163E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/>
          <p:cNvSpPr txBox="1"/>
          <p:nvPr/>
        </p:nvSpPr>
        <p:spPr>
          <a:xfrm>
            <a:off x="5893435" y="6273800"/>
            <a:ext cx="896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MDR</a:t>
            </a:r>
            <a:r>
              <a:rPr lang="en-US" altLang="zh-CN" sz="1000" baseline="-25000">
                <a:latin typeface="微软雅黑" charset="0"/>
                <a:ea typeface="微软雅黑" charset="0"/>
                <a:sym typeface="+mn-ea"/>
              </a:rPr>
              <a:t>OUT</a:t>
            </a:r>
            <a:endParaRPr lang="en-US" altLang="zh-CN" sz="1000" baseline="-250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965950" y="4982210"/>
            <a:ext cx="896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MAR</a:t>
            </a:r>
            <a:r>
              <a:rPr lang="en-US" altLang="zh-CN" sz="1000" baseline="-25000">
                <a:latin typeface="微软雅黑" charset="0"/>
                <a:ea typeface="微软雅黑" charset="0"/>
                <a:sym typeface="+mn-ea"/>
              </a:rPr>
              <a:t>IN</a:t>
            </a:r>
            <a:endParaRPr lang="en-US" altLang="zh-CN" sz="1000" baseline="-25000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760970" y="4331335"/>
            <a:ext cx="305435" cy="437515"/>
            <a:chOff x="13307" y="6762"/>
            <a:chExt cx="774" cy="689"/>
          </a:xfrm>
        </p:grpSpPr>
        <p:cxnSp>
          <p:nvCxnSpPr>
            <p:cNvPr id="75" name="直接箭头连接符 74"/>
            <p:cNvCxnSpPr/>
            <p:nvPr/>
          </p:nvCxnSpPr>
          <p:spPr>
            <a:xfrm>
              <a:off x="13307" y="6762"/>
              <a:ext cx="775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13307" y="7451"/>
              <a:ext cx="775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/>
          <p:cNvSpPr/>
          <p:nvPr/>
        </p:nvSpPr>
        <p:spPr>
          <a:xfrm>
            <a:off x="8147685" y="4200525"/>
            <a:ext cx="1451610" cy="680720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微操作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信号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发生器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8432165" y="3688080"/>
            <a:ext cx="0" cy="46800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9269095" y="3688080"/>
            <a:ext cx="0" cy="46800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8147685" y="3217545"/>
            <a:ext cx="1451610" cy="412750"/>
          </a:xfrm>
          <a:prstGeom prst="rect">
            <a:avLst/>
          </a:prstGeom>
          <a:noFill/>
          <a:ln w="28575">
            <a:solidFill>
              <a:srgbClr val="1163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163E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时序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系统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8432165" y="4925060"/>
            <a:ext cx="0" cy="32400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9269095" y="4925060"/>
            <a:ext cx="0" cy="32400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7925435" y="5515610"/>
            <a:ext cx="2834005" cy="0"/>
          </a:xfrm>
          <a:prstGeom prst="straightConnector1">
            <a:avLst/>
          </a:prstGeom>
          <a:ln w="28575">
            <a:solidFill>
              <a:srgbClr val="116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 flipH="1">
            <a:off x="9697720" y="4331335"/>
            <a:ext cx="304800" cy="437515"/>
            <a:chOff x="13307" y="6762"/>
            <a:chExt cx="774" cy="689"/>
          </a:xfrm>
        </p:grpSpPr>
        <p:cxnSp>
          <p:nvCxnSpPr>
            <p:cNvPr id="90" name="直接箭头连接符 89"/>
            <p:cNvCxnSpPr/>
            <p:nvPr/>
          </p:nvCxnSpPr>
          <p:spPr>
            <a:xfrm>
              <a:off x="13307" y="6762"/>
              <a:ext cx="775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13307" y="7451"/>
              <a:ext cx="775" cy="0"/>
            </a:xfrm>
            <a:prstGeom prst="straightConnector1">
              <a:avLst/>
            </a:prstGeom>
            <a:ln w="28575">
              <a:solidFill>
                <a:srgbClr val="1163E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/>
          <p:cNvSpPr txBox="1"/>
          <p:nvPr/>
        </p:nvSpPr>
        <p:spPr>
          <a:xfrm>
            <a:off x="10005695" y="4129405"/>
            <a:ext cx="897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标志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来自</a:t>
            </a:r>
            <a:r>
              <a:rPr lang="en-US" altLang="zh-CN" sz="1600">
                <a:latin typeface="微软雅黑" charset="0"/>
                <a:ea typeface="微软雅黑" charset="0"/>
              </a:rPr>
              <a:t>PSW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H="1">
            <a:off x="7925435" y="5878195"/>
            <a:ext cx="337058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7925435" y="6052820"/>
            <a:ext cx="337058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8279765" y="6273800"/>
            <a:ext cx="1049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MDR</a:t>
            </a:r>
            <a:r>
              <a:rPr lang="en-US" altLang="zh-CN" sz="1000" baseline="-25000">
                <a:latin typeface="微软雅黑" charset="0"/>
                <a:ea typeface="微软雅黑" charset="0"/>
                <a:sym typeface="+mn-ea"/>
              </a:rPr>
              <a:t>OUT</a:t>
            </a:r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E</a:t>
            </a:r>
            <a:endParaRPr lang="en-US" altLang="zh-CN" sz="10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97" name="上下箭头 96"/>
          <p:cNvSpPr/>
          <p:nvPr/>
        </p:nvSpPr>
        <p:spPr>
          <a:xfrm flipV="1">
            <a:off x="10815955" y="1424305"/>
            <a:ext cx="305435" cy="5227320"/>
          </a:xfrm>
          <a:prstGeom prst="upDown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上下箭头 97"/>
          <p:cNvSpPr/>
          <p:nvPr/>
        </p:nvSpPr>
        <p:spPr>
          <a:xfrm flipV="1">
            <a:off x="11240770" y="1424305"/>
            <a:ext cx="305435" cy="5302250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9308465" y="1418590"/>
            <a:ext cx="1450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rgbClr val="1163EB"/>
                </a:solidFill>
                <a:latin typeface="微软雅黑" charset="0"/>
                <a:ea typeface="微软雅黑" charset="0"/>
              </a:rPr>
              <a:t>地址总线</a:t>
            </a:r>
            <a:endParaRPr lang="zh-CN" altLang="en-US" sz="1600">
              <a:solidFill>
                <a:srgbClr val="1163EB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095230" y="873760"/>
            <a:ext cx="1450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600">
                <a:solidFill>
                  <a:srgbClr val="FFC000"/>
                </a:solidFill>
                <a:latin typeface="微软雅黑" charset="0"/>
                <a:ea typeface="微软雅黑" charset="0"/>
              </a:rPr>
              <a:t>数据总线</a:t>
            </a:r>
            <a:endParaRPr lang="zh-CN" altLang="en-US" sz="1600">
              <a:solidFill>
                <a:srgbClr val="FFC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5" name="等腰三角形 104"/>
          <p:cNvSpPr/>
          <p:nvPr/>
        </p:nvSpPr>
        <p:spPr>
          <a:xfrm rot="5400000">
            <a:off x="5320077" y="3219988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5320712" y="4494433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等腰三角形 106"/>
          <p:cNvSpPr/>
          <p:nvPr/>
        </p:nvSpPr>
        <p:spPr>
          <a:xfrm rot="5400000">
            <a:off x="5321347" y="4044853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5400000">
            <a:off x="5321982" y="4931948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等腰三角形 108"/>
          <p:cNvSpPr/>
          <p:nvPr/>
        </p:nvSpPr>
        <p:spPr>
          <a:xfrm rot="5400000">
            <a:off x="5322617" y="5381528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/>
        </p:nvSpPr>
        <p:spPr>
          <a:xfrm rot="16200000" flipH="1">
            <a:off x="5976667" y="1912523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等腰三角形 110"/>
          <p:cNvSpPr/>
          <p:nvPr/>
        </p:nvSpPr>
        <p:spPr>
          <a:xfrm rot="16200000" flipH="1">
            <a:off x="6181772" y="3575588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 rot="16200000" flipH="1">
            <a:off x="5977302" y="6015893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116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等腰三角形 112"/>
          <p:cNvSpPr/>
          <p:nvPr/>
        </p:nvSpPr>
        <p:spPr>
          <a:xfrm rot="5400000">
            <a:off x="8307117" y="5998748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8411210" y="3663950"/>
            <a:ext cx="897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1600">
                <a:latin typeface="微软雅黑" charset="0"/>
                <a:ea typeface="微软雅黑" charset="0"/>
              </a:rPr>
              <a:t>......</a:t>
            </a:r>
            <a:endParaRPr lang="en-US" sz="1600">
              <a:latin typeface="微软雅黑" charset="0"/>
              <a:ea typeface="微软雅黑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411210" y="4888230"/>
            <a:ext cx="897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1600">
                <a:latin typeface="微软雅黑" charset="0"/>
                <a:ea typeface="微软雅黑" charset="0"/>
              </a:rPr>
              <a:t>......</a:t>
            </a:r>
            <a:endParaRPr lang="en-US" sz="1600">
              <a:latin typeface="微软雅黑" charset="0"/>
              <a:ea typeface="微软雅黑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793605" y="4318635"/>
            <a:ext cx="11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800">
                <a:latin typeface="微软雅黑" charset="0"/>
                <a:ea typeface="微软雅黑" charset="0"/>
              </a:rPr>
              <a:t>.</a:t>
            </a:r>
            <a:endParaRPr lang="en-US" sz="800">
              <a:latin typeface="微软雅黑" charset="0"/>
              <a:ea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800">
                <a:latin typeface="微软雅黑" charset="0"/>
                <a:ea typeface="微软雅黑" charset="0"/>
              </a:rPr>
              <a:t>.</a:t>
            </a:r>
            <a:endParaRPr lang="en-US" altLang="zh-CN" sz="800">
              <a:latin typeface="微软雅黑" charset="0"/>
              <a:ea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800">
                <a:latin typeface="微软雅黑" charset="0"/>
                <a:ea typeface="微软雅黑" charset="0"/>
              </a:rPr>
              <a:t>.</a:t>
            </a:r>
            <a:endParaRPr lang="en-US" altLang="zh-CN" sz="800">
              <a:latin typeface="微软雅黑" charset="0"/>
              <a:ea typeface="微软雅黑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832090" y="4318635"/>
            <a:ext cx="11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800">
                <a:latin typeface="微软雅黑" charset="0"/>
                <a:ea typeface="微软雅黑" charset="0"/>
              </a:rPr>
              <a:t>.</a:t>
            </a:r>
            <a:endParaRPr lang="en-US" sz="800">
              <a:latin typeface="微软雅黑" charset="0"/>
              <a:ea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800">
                <a:latin typeface="微软雅黑" charset="0"/>
                <a:ea typeface="微软雅黑" charset="0"/>
              </a:rPr>
              <a:t>.</a:t>
            </a:r>
            <a:endParaRPr lang="en-US" altLang="zh-CN" sz="800">
              <a:latin typeface="微软雅黑" charset="0"/>
              <a:ea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800">
                <a:latin typeface="微软雅黑" charset="0"/>
                <a:ea typeface="微软雅黑" charset="0"/>
              </a:rPr>
              <a:t>.</a:t>
            </a:r>
            <a:endParaRPr lang="en-US" altLang="zh-CN" sz="800">
              <a:latin typeface="微软雅黑" charset="0"/>
              <a:ea typeface="微软雅黑" charset="0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1115060" y="2602865"/>
            <a:ext cx="7829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1115060" y="2727325"/>
            <a:ext cx="64800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>
            <a:off x="1115060" y="3064510"/>
            <a:ext cx="56197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1205865" y="2705735"/>
            <a:ext cx="108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800">
                <a:latin typeface="微软雅黑" charset="0"/>
                <a:ea typeface="微软雅黑" charset="0"/>
              </a:rPr>
              <a:t>.</a:t>
            </a:r>
            <a:endParaRPr lang="en-US" sz="800">
              <a:latin typeface="微软雅黑" charset="0"/>
              <a:ea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800">
                <a:latin typeface="微软雅黑" charset="0"/>
                <a:ea typeface="微软雅黑" charset="0"/>
              </a:rPr>
              <a:t>.</a:t>
            </a:r>
            <a:endParaRPr lang="en-US" altLang="zh-CN" sz="800">
              <a:latin typeface="微软雅黑" charset="0"/>
              <a:ea typeface="微软雅黑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505575" y="6273800"/>
            <a:ext cx="896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MDR</a:t>
            </a:r>
            <a:r>
              <a:rPr lang="en-US" altLang="zh-CN" sz="1000" baseline="-25000">
                <a:latin typeface="微软雅黑" charset="0"/>
                <a:ea typeface="微软雅黑" charset="0"/>
                <a:sym typeface="+mn-ea"/>
              </a:rPr>
              <a:t>IN</a:t>
            </a:r>
            <a:endParaRPr lang="en-US" altLang="zh-CN" sz="1000" baseline="-250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132" name="直接连接符 131"/>
          <p:cNvCxnSpPr/>
          <p:nvPr/>
        </p:nvCxnSpPr>
        <p:spPr>
          <a:xfrm>
            <a:off x="6965950" y="6142355"/>
            <a:ext cx="0" cy="1657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7155180" y="6273800"/>
            <a:ext cx="896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MDR</a:t>
            </a:r>
            <a:r>
              <a:rPr lang="en-US" altLang="zh-CN" sz="1000" baseline="-25000">
                <a:latin typeface="微软雅黑" charset="0"/>
                <a:ea typeface="微软雅黑" charset="0"/>
                <a:sym typeface="+mn-ea"/>
              </a:rPr>
              <a:t>IN</a:t>
            </a:r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E</a:t>
            </a:r>
            <a:endParaRPr lang="en-US" altLang="zh-CN" sz="1000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7615555" y="6142355"/>
            <a:ext cx="0" cy="16573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863205" y="1894840"/>
            <a:ext cx="21526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862570" y="2745740"/>
            <a:ext cx="21526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769360" y="3202305"/>
            <a:ext cx="21526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769360" y="4075430"/>
            <a:ext cx="21526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769360" y="4480560"/>
            <a:ext cx="21526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769360" y="4930140"/>
            <a:ext cx="21526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3769360" y="5366385"/>
            <a:ext cx="21526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99865" y="413385"/>
            <a:ext cx="4192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微程序控制器的基本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结构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822325" y="413385"/>
          <a:ext cx="1530350" cy="190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/>
              </a:tblGrid>
              <a:tr h="445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zh-CN" altLang="en-US" sz="1600" b="0"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651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指令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的微程序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1163EB"/>
                    </a:solidFill>
                  </a:tcPr>
                </a:tc>
              </a:tr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指令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微程序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  <a:tr h="445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>
            <a:off x="471170" y="873760"/>
            <a:ext cx="25273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165" y="704850"/>
            <a:ext cx="473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471170" y="1436370"/>
            <a:ext cx="25273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165" y="1267460"/>
            <a:ext cx="473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K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2474595" y="879475"/>
            <a:ext cx="75565" cy="97790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08275" y="1102360"/>
            <a:ext cx="913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微指令</a:t>
            </a:r>
            <a:r>
              <a:rPr lang="zh-CN" altLang="en-US" sz="1600">
                <a:latin typeface="微软雅黑" charset="0"/>
                <a:ea typeface="微软雅黑" charset="0"/>
              </a:rPr>
              <a:t>序列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0730" y="2410460"/>
            <a:ext cx="165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charset="0"/>
                <a:ea typeface="微软雅黑" charset="0"/>
              </a:rPr>
              <a:t>CM</a:t>
            </a:r>
            <a:r>
              <a:rPr lang="zh-CN" altLang="en-US" sz="1400">
                <a:latin typeface="微软雅黑" charset="0"/>
                <a:ea typeface="微软雅黑" charset="0"/>
              </a:rPr>
              <a:t>（按地址寻访）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779520" y="1857375"/>
            <a:ext cx="4359275" cy="45713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圆角矩形标注 71"/>
          <p:cNvSpPr/>
          <p:nvPr/>
        </p:nvSpPr>
        <p:spPr>
          <a:xfrm>
            <a:off x="761365" y="3844290"/>
            <a:ext cx="2842260" cy="1096010"/>
          </a:xfrm>
          <a:prstGeom prst="wedgeRoundRectCallout">
            <a:avLst>
              <a:gd name="adj1" fmla="val 71798"/>
              <a:gd name="adj2" fmla="val -19003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别名：μIR,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用于存放从CM中取出的微指令，它的位数同微指令字长相等。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61365" y="5168900"/>
            <a:ext cx="2842260" cy="1096010"/>
          </a:xfrm>
          <a:prstGeom prst="wedgeRoundRectCallout">
            <a:avLst>
              <a:gd name="adj1" fmla="val 83668"/>
              <a:gd name="adj2" fmla="val -1558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用于存放各指令对应的微程序，控制存储器可用只读存储器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ROM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构成。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75405" y="4277995"/>
            <a:ext cx="912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CMDR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74565" y="5306060"/>
            <a:ext cx="1652905" cy="4610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控制储存器</a:t>
            </a:r>
            <a:r>
              <a:rPr lang="en-US" altLang="zh-CN" sz="1600">
                <a:latin typeface="微软雅黑" charset="0"/>
                <a:ea typeface="微软雅黑" charset="0"/>
              </a:rPr>
              <a:t>CM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774565" y="3994785"/>
            <a:ext cx="1653540" cy="461010"/>
            <a:chOff x="7519" y="5892"/>
            <a:chExt cx="3140" cy="726"/>
          </a:xfrm>
        </p:grpSpPr>
        <p:sp>
          <p:nvSpPr>
            <p:cNvPr id="14" name="矩形 13"/>
            <p:cNvSpPr/>
            <p:nvPr/>
          </p:nvSpPr>
          <p:spPr>
            <a:xfrm>
              <a:off x="7519" y="5892"/>
              <a:ext cx="1566" cy="726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charset="0"/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093" y="5892"/>
              <a:ext cx="1566" cy="726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下地址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7" name="上箭头 96"/>
          <p:cNvSpPr/>
          <p:nvPr/>
        </p:nvSpPr>
        <p:spPr>
          <a:xfrm>
            <a:off x="5119370" y="1736725"/>
            <a:ext cx="305435" cy="225806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5450" y="1102360"/>
            <a:ext cx="207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至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内部和系统总线的控制</a:t>
            </a:r>
            <a:r>
              <a:rPr lang="zh-CN" altLang="en-US" sz="1600">
                <a:latin typeface="微软雅黑" charset="0"/>
                <a:ea typeface="微软雅黑" charset="0"/>
              </a:rPr>
              <a:t>信号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5460365" y="4474210"/>
            <a:ext cx="305435" cy="81534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>
            <a:off x="5460365" y="5773420"/>
            <a:ext cx="305435" cy="43815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586730" y="6049010"/>
            <a:ext cx="1764000" cy="162560"/>
          </a:xfrm>
          <a:prstGeom prst="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6200000">
            <a:off x="5686455" y="3535075"/>
            <a:ext cx="720000" cy="162560"/>
          </a:xfrm>
          <a:prstGeom prst="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 rot="5400000">
            <a:off x="6195983" y="2875913"/>
            <a:ext cx="288000" cy="75600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22745" y="4939665"/>
            <a:ext cx="1152525" cy="4610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地址译</a:t>
            </a:r>
            <a:r>
              <a:rPr lang="zh-CN" altLang="en-US" sz="1600">
                <a:latin typeface="微软雅黑" charset="0"/>
                <a:ea typeface="微软雅黑" charset="0"/>
              </a:rPr>
              <a:t>码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 rot="16200000">
            <a:off x="6893395" y="5702475"/>
            <a:ext cx="828000" cy="180000"/>
          </a:xfrm>
          <a:prstGeom prst="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722745" y="4077335"/>
            <a:ext cx="1152525" cy="4610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CMAR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22745" y="3041015"/>
            <a:ext cx="1152525" cy="46101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顺序</a:t>
            </a:r>
            <a:r>
              <a:rPr lang="zh-CN" altLang="en-US" sz="1600">
                <a:latin typeface="微软雅黑" charset="0"/>
                <a:ea typeface="微软雅黑" charset="0"/>
              </a:rPr>
              <a:t>逻辑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1" name="上箭头 30"/>
          <p:cNvSpPr/>
          <p:nvPr/>
        </p:nvSpPr>
        <p:spPr>
          <a:xfrm flipV="1">
            <a:off x="7136765" y="4561205"/>
            <a:ext cx="305435" cy="37846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 flipV="1">
            <a:off x="7136765" y="3536315"/>
            <a:ext cx="305435" cy="54229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722745" y="1939925"/>
            <a:ext cx="1152525" cy="584200"/>
          </a:xfrm>
          <a:prstGeom prst="rect">
            <a:avLst/>
          </a:prstGeom>
          <a:solidFill>
            <a:srgbClr val="1163EB"/>
          </a:solidFill>
          <a:ln w="12700">
            <a:solidFill>
              <a:srgbClr val="A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微地址形成</a:t>
            </a:r>
            <a:r>
              <a:rPr lang="zh-CN" altLang="en-US" sz="1600">
                <a:latin typeface="微软雅黑" charset="0"/>
                <a:ea typeface="微软雅黑" charset="0"/>
              </a:rPr>
              <a:t>部件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4" name="上箭头 33"/>
          <p:cNvSpPr/>
          <p:nvPr/>
        </p:nvSpPr>
        <p:spPr>
          <a:xfrm flipV="1">
            <a:off x="6974205" y="1685925"/>
            <a:ext cx="305435" cy="241935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722745" y="1224915"/>
            <a:ext cx="1653540" cy="461010"/>
            <a:chOff x="7519" y="5892"/>
            <a:chExt cx="3140" cy="726"/>
          </a:xfrm>
        </p:grpSpPr>
        <p:sp>
          <p:nvSpPr>
            <p:cNvPr id="36" name="矩形 35"/>
            <p:cNvSpPr/>
            <p:nvPr/>
          </p:nvSpPr>
          <p:spPr>
            <a:xfrm>
              <a:off x="7519" y="5892"/>
              <a:ext cx="1566" cy="726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charset="0"/>
                  <a:ea typeface="微软雅黑" charset="0"/>
                </a:rPr>
                <a:t>OP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093" y="5892"/>
              <a:ext cx="1566" cy="726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504555" y="1267460"/>
            <a:ext cx="756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IR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7994015" y="3253740"/>
            <a:ext cx="756920" cy="112395"/>
            <a:chOff x="10021" y="2774"/>
            <a:chExt cx="794" cy="177"/>
          </a:xfrm>
        </p:grpSpPr>
        <p:cxnSp>
          <p:nvCxnSpPr>
            <p:cNvPr id="71" name="直接连接符 70"/>
            <p:cNvCxnSpPr/>
            <p:nvPr/>
          </p:nvCxnSpPr>
          <p:spPr>
            <a:xfrm flipH="1">
              <a:off x="10021" y="2774"/>
              <a:ext cx="794" cy="0"/>
            </a:xfrm>
            <a:prstGeom prst="line">
              <a:avLst/>
            </a:prstGeom>
            <a:ln w="28575">
              <a:solidFill>
                <a:srgbClr val="1163E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021" y="2951"/>
              <a:ext cx="794" cy="0"/>
            </a:xfrm>
            <a:prstGeom prst="line">
              <a:avLst/>
            </a:prstGeom>
            <a:ln w="28575">
              <a:solidFill>
                <a:srgbClr val="1163E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8867775" y="2962275"/>
            <a:ext cx="620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标志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CLK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8781415" y="1710690"/>
            <a:ext cx="2842260" cy="1096010"/>
          </a:xfrm>
          <a:prstGeom prst="wedgeRoundRectCallout">
            <a:avLst>
              <a:gd name="adj1" fmla="val -80272"/>
              <a:gd name="adj2" fmla="val 150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产生初始微地址和后继微地址，以保证微指令的连续执行。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8781415" y="3734435"/>
            <a:ext cx="2842260" cy="1320800"/>
          </a:xfrm>
          <a:prstGeom prst="wedgeRoundRectCallout">
            <a:avLst>
              <a:gd name="adj1" fmla="val -80272"/>
              <a:gd name="adj2" fmla="val 150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别名：μPC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,微地址寄存器，接收微地址形成部件送来的微地址，为在CM中读取微指令作准备。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8781415" y="5258435"/>
            <a:ext cx="2842260" cy="838200"/>
          </a:xfrm>
          <a:prstGeom prst="wedgeRoundRectCallout">
            <a:avLst>
              <a:gd name="adj1" fmla="val -77636"/>
              <a:gd name="adj2" fmla="val -5524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将地址码转化为储存单元控制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信号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18220" y="367665"/>
            <a:ext cx="33680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charset="0"/>
                <a:ea typeface="微软雅黑" charset="0"/>
              </a:rPr>
              <a:t>思考：所有指令的取指周期，间址周期、中断周期所对应的微指令序列都一样，是否可以共享</a:t>
            </a:r>
            <a:r>
              <a:rPr lang="zh-CN" altLang="en-US" sz="1400">
                <a:latin typeface="微软雅黑" charset="0"/>
                <a:ea typeface="微软雅黑" charset="0"/>
              </a:rPr>
              <a:t>使用？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75405" y="1939925"/>
            <a:ext cx="51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CU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965450" y="777875"/>
          <a:ext cx="362077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85"/>
                <a:gridCol w="1810385"/>
              </a:tblGrid>
              <a:tr h="4762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Apple Chancery" panose="03020702040506060504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Apple Chancery" panose="03020702040506060504" charset="0"/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Apple Chancery" panose="03020702040506060504" charset="0"/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Apple Chancery" panose="03020702040506060504" charset="0"/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Apple Chancery" panose="03020702040506060504" charset="0"/>
                        </a:rPr>
                        <a:t>15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  <a:latin typeface="微软雅黑" charset="0"/>
                          <a:ea typeface="微软雅黑" charset="0"/>
                          <a:cs typeface="Apple Chancery" panose="03020702040506060504" charset="0"/>
                        </a:rPr>
                        <a:t>0</a:t>
                      </a:r>
                      <a:endParaRPr lang="en-US" altLang="zh-CN">
                        <a:solidFill>
                          <a:srgbClr val="00B050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Apple Chancery" panose="03020702040506060504" charset="0"/>
                        </a:rPr>
                        <a:t>17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Apple Chancery" panose="03020702040506060504" charset="0"/>
                        </a:rPr>
                        <a:t>18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  <a:latin typeface="微软雅黑" charset="0"/>
                          <a:ea typeface="微软雅黑" charset="0"/>
                          <a:cs typeface="Apple Chancery" panose="03020702040506060504" charset="0"/>
                        </a:rPr>
                        <a:t>0</a:t>
                      </a:r>
                      <a:endParaRPr lang="en-US" altLang="zh-CN">
                        <a:solidFill>
                          <a:srgbClr val="00B050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6250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Apple Chancery" panose="0302070204050606050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963545" y="2162175"/>
            <a:ext cx="3620135" cy="76200"/>
          </a:xfrm>
          <a:prstGeom prst="rect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63545" y="2651125"/>
            <a:ext cx="3620135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63545" y="3115945"/>
            <a:ext cx="3620135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63545" y="4534535"/>
            <a:ext cx="3620135" cy="76200"/>
          </a:xfrm>
          <a:prstGeom prst="rect">
            <a:avLst/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3545" y="5965190"/>
            <a:ext cx="3620135" cy="76200"/>
          </a:xfrm>
          <a:prstGeom prst="rect">
            <a:avLst/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828925" y="366395"/>
            <a:ext cx="207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微指令操作</a:t>
            </a:r>
            <a:r>
              <a:rPr lang="zh-CN" altLang="en-US" sz="1600">
                <a:latin typeface="微软雅黑" charset="0"/>
                <a:ea typeface="微软雅黑" charset="0"/>
              </a:rPr>
              <a:t>码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0105" y="366395"/>
            <a:ext cx="207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下</a:t>
            </a:r>
            <a:r>
              <a:rPr lang="zh-CN" altLang="en-US" sz="1600">
                <a:latin typeface="微软雅黑" charset="0"/>
                <a:ea typeface="微软雅黑" charset="0"/>
              </a:rPr>
              <a:t>地址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8360" y="366395"/>
            <a:ext cx="1169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微指令存放</a:t>
            </a:r>
            <a:r>
              <a:rPr lang="zh-CN" altLang="en-US" sz="1600">
                <a:latin typeface="微软雅黑" charset="0"/>
                <a:ea typeface="微软雅黑" charset="0"/>
              </a:rPr>
              <a:t>地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01545" y="777875"/>
            <a:ext cx="762000" cy="5255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1163EB"/>
                </a:solidFill>
              </a:rPr>
              <a:t>0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1163EB"/>
                </a:solidFill>
              </a:rPr>
              <a:t>1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1163EB"/>
                </a:solidFill>
              </a:rPr>
              <a:t>2</a:t>
            </a:r>
            <a:endParaRPr lang="en-US" altLang="zh-CN" sz="1400">
              <a:solidFill>
                <a:srgbClr val="1163EB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</a:rPr>
              <a:t>3</a:t>
            </a:r>
            <a:endParaRPr lang="en-US" altLang="zh-CN" sz="1400">
              <a:solidFill>
                <a:srgbClr val="FFC000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</a:rPr>
              <a:t>...</a:t>
            </a:r>
            <a:endParaRPr lang="en-US" altLang="zh-CN" sz="1400">
              <a:solidFill>
                <a:srgbClr val="FFC000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FFC000"/>
                </a:solidFill>
              </a:rPr>
              <a:t>7</a:t>
            </a:r>
            <a:endParaRPr lang="en-US" altLang="zh-CN" sz="1400">
              <a:solidFill>
                <a:srgbClr val="FFC000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00B050"/>
                </a:solidFill>
              </a:rPr>
              <a:t>8</a:t>
            </a:r>
            <a:endParaRPr lang="en-US" altLang="zh-CN" sz="1400">
              <a:solidFill>
                <a:srgbClr val="00B050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00B050"/>
                </a:solidFill>
                <a:sym typeface="+mn-ea"/>
              </a:rPr>
              <a:t>...</a:t>
            </a:r>
            <a:endParaRPr lang="en-US" altLang="zh-CN" sz="1400">
              <a:solidFill>
                <a:srgbClr val="00B050"/>
              </a:solidFill>
              <a:sym typeface="+mn-ea"/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00B050"/>
                </a:solidFill>
              </a:rPr>
              <a:t>12</a:t>
            </a:r>
            <a:endParaRPr lang="en-US" altLang="zh-CN" sz="1400">
              <a:solidFill>
                <a:srgbClr val="00B050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2499F8"/>
                </a:solidFill>
              </a:rPr>
              <a:t>13</a:t>
            </a:r>
            <a:endParaRPr lang="en-US" altLang="zh-CN" sz="1400">
              <a:solidFill>
                <a:srgbClr val="2499F8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2499F8"/>
                </a:solidFill>
              </a:rPr>
              <a:t>14</a:t>
            </a:r>
            <a:endParaRPr lang="en-US" altLang="zh-CN" sz="1400">
              <a:solidFill>
                <a:srgbClr val="2499F8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2499F8"/>
                </a:solidFill>
              </a:rPr>
              <a:t>15</a:t>
            </a:r>
            <a:endParaRPr lang="en-US" altLang="zh-CN" sz="1400">
              <a:solidFill>
                <a:srgbClr val="2499F8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2499F8"/>
                </a:solidFill>
              </a:rPr>
              <a:t>16</a:t>
            </a:r>
            <a:endParaRPr lang="en-US" altLang="zh-CN" sz="1400">
              <a:solidFill>
                <a:srgbClr val="2499F8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2499F8"/>
                </a:solidFill>
              </a:rPr>
              <a:t>17</a:t>
            </a:r>
            <a:endParaRPr lang="en-US" altLang="zh-CN" sz="1400">
              <a:solidFill>
                <a:srgbClr val="2499F8"/>
              </a:solidFill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400">
                <a:solidFill>
                  <a:srgbClr val="2499F8"/>
                </a:solidFill>
              </a:rPr>
              <a:t>18</a:t>
            </a:r>
            <a:endParaRPr lang="en-US" altLang="zh-CN" sz="1400">
              <a:solidFill>
                <a:srgbClr val="2499F8"/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6997065" y="777875"/>
            <a:ext cx="224155" cy="127254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34275" y="1301750"/>
            <a:ext cx="207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1163EB"/>
                </a:solidFill>
                <a:latin typeface="微软雅黑" charset="0"/>
                <a:ea typeface="微软雅黑" charset="0"/>
              </a:rPr>
              <a:t>取指周期</a:t>
            </a:r>
            <a:r>
              <a:rPr lang="en-US" altLang="zh-CN" sz="1600">
                <a:latin typeface="微软雅黑" charset="0"/>
                <a:ea typeface="微软雅黑" charset="0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</a:rPr>
              <a:t>微</a:t>
            </a:r>
            <a:r>
              <a:rPr lang="zh-CN" altLang="en-US" sz="1600">
                <a:latin typeface="微软雅黑" charset="0"/>
                <a:ea typeface="微软雅黑" charset="0"/>
              </a:rPr>
              <a:t>程序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6997065" y="2141855"/>
            <a:ext cx="224155" cy="52451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534275" y="2228850"/>
            <a:ext cx="207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FFC000"/>
                </a:solidFill>
                <a:latin typeface="微软雅黑" charset="0"/>
                <a:ea typeface="微软雅黑" charset="0"/>
              </a:rPr>
              <a:t>间</a:t>
            </a:r>
            <a:r>
              <a:rPr lang="zh-CN" altLang="en-US" sz="1600">
                <a:solidFill>
                  <a:srgbClr val="FFC000"/>
                </a:solidFill>
                <a:latin typeface="微软雅黑" charset="0"/>
                <a:ea typeface="微软雅黑" charset="0"/>
              </a:rPr>
              <a:t>址周期</a:t>
            </a:r>
            <a:r>
              <a:rPr lang="en-US" altLang="zh-CN" sz="1600">
                <a:latin typeface="微软雅黑" charset="0"/>
                <a:ea typeface="微软雅黑" charset="0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</a:rPr>
              <a:t>微</a:t>
            </a:r>
            <a:r>
              <a:rPr lang="zh-CN" altLang="en-US" sz="1600">
                <a:latin typeface="微软雅黑" charset="0"/>
                <a:ea typeface="微软雅黑" charset="0"/>
              </a:rPr>
              <a:t>程序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6997065" y="2691765"/>
            <a:ext cx="224155" cy="52451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34275" y="2778760"/>
            <a:ext cx="207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00B050"/>
                </a:solidFill>
                <a:latin typeface="微软雅黑" charset="0"/>
                <a:ea typeface="微软雅黑" charset="0"/>
              </a:rPr>
              <a:t>中断周期</a:t>
            </a:r>
            <a:r>
              <a:rPr lang="en-US" altLang="zh-CN" sz="1600">
                <a:latin typeface="微软雅黑" charset="0"/>
                <a:ea typeface="微软雅黑" charset="0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</a:rPr>
              <a:t>微</a:t>
            </a:r>
            <a:r>
              <a:rPr lang="zh-CN" altLang="en-US" sz="1600">
                <a:latin typeface="微软雅黑" charset="0"/>
                <a:ea typeface="微软雅黑" charset="0"/>
              </a:rPr>
              <a:t>程序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6997065" y="3266440"/>
            <a:ext cx="224155" cy="1271905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34275" y="3716020"/>
            <a:ext cx="207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对应</a:t>
            </a:r>
            <a:r>
              <a:rPr lang="en-US" altLang="zh-CN" sz="1600">
                <a:solidFill>
                  <a:srgbClr val="2499F8"/>
                </a:solidFill>
                <a:latin typeface="微软雅黑" charset="0"/>
                <a:ea typeface="微软雅黑" charset="0"/>
              </a:rPr>
              <a:t>LDA</a:t>
            </a:r>
            <a:r>
              <a:rPr lang="zh-CN" altLang="en-US" sz="1600">
                <a:latin typeface="微软雅黑" charset="0"/>
                <a:ea typeface="微软雅黑" charset="0"/>
              </a:rPr>
              <a:t>指令的执行周期微</a:t>
            </a:r>
            <a:r>
              <a:rPr lang="zh-CN" altLang="en-US" sz="1600">
                <a:latin typeface="微软雅黑" charset="0"/>
                <a:ea typeface="微软雅黑" charset="0"/>
              </a:rPr>
              <a:t>程序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0" name="右大括号 19"/>
          <p:cNvSpPr/>
          <p:nvPr/>
        </p:nvSpPr>
        <p:spPr>
          <a:xfrm>
            <a:off x="6997065" y="4628515"/>
            <a:ext cx="224155" cy="1271905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34275" y="5078095"/>
            <a:ext cx="207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对应</a:t>
            </a:r>
            <a:r>
              <a:rPr lang="en-US" altLang="zh-CN" sz="1600">
                <a:solidFill>
                  <a:srgbClr val="2499F8"/>
                </a:solidFill>
                <a:latin typeface="微软雅黑" charset="0"/>
                <a:ea typeface="微软雅黑" charset="0"/>
              </a:rPr>
              <a:t>STA</a:t>
            </a:r>
            <a:r>
              <a:rPr lang="zh-CN" altLang="en-US" sz="1600">
                <a:latin typeface="微软雅黑" charset="0"/>
                <a:ea typeface="微软雅黑" charset="0"/>
              </a:rPr>
              <a:t>指令的执行周期微</a:t>
            </a:r>
            <a:r>
              <a:rPr lang="zh-CN" altLang="en-US" sz="1600">
                <a:latin typeface="微软雅黑" charset="0"/>
                <a:ea typeface="微软雅黑" charset="0"/>
              </a:rPr>
              <a:t>程序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rot="16200000">
            <a:off x="4530725" y="2144395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191635" y="2421255"/>
            <a:ext cx="1169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转执行周期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4191635" y="2934970"/>
            <a:ext cx="1169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转</a:t>
            </a:r>
            <a:r>
              <a:rPr lang="zh-CN" altLang="en-US" sz="1000"/>
              <a:t>取指周期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 rot="16200000">
            <a:off x="4530725" y="263144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77dd175-dc5c-46ec-a931-7593a05f5b14}"/>
  <p:tag name="TABLE_ENDDRAG_ORIGIN_RECT" val="177*123"/>
  <p:tag name="TABLE_ENDDRAG_RECT" val="278*286*177*123"/>
</p:tagLst>
</file>

<file path=ppt/tags/tag10.xml><?xml version="1.0" encoding="utf-8"?>
<p:tagLst xmlns:p="http://schemas.openxmlformats.org/presentationml/2006/main">
  <p:tag name="KSO_WM_UNIT_TABLE_BEAUTIFY" val="smartTable{82f28aea-693e-411d-ad74-6e4407f084de}"/>
  <p:tag name="TABLE_ENDDRAG_ORIGIN_RECT" val="127*149"/>
  <p:tag name="TABLE_ENDDRAG_RECT" val="808*151*127*149"/>
</p:tagLst>
</file>

<file path=ppt/tags/tag11.xml><?xml version="1.0" encoding="utf-8"?>
<p:tagLst xmlns:p="http://schemas.openxmlformats.org/presentationml/2006/main">
  <p:tag name="KSO_WM_UNIT_TABLE_BEAUTIFY" val="smartTable{1527e77c-47de-4ae5-879d-428b21624483}"/>
  <p:tag name="TABLE_ENDDRAG_ORIGIN_RECT" val="285*375"/>
  <p:tag name="TABLE_ENDDRAG_RECT" val="141*55*285*375"/>
</p:tagLst>
</file>

<file path=ppt/tags/tag12.xml><?xml version="1.0" encoding="utf-8"?>
<p:tagLst xmlns:p="http://schemas.openxmlformats.org/presentationml/2006/main">
  <p:tag name="KSO_WM_UNIT_TABLE_BEAUTIFY" val="smartTable{2bb6d0bf-382e-4d06-84d6-af8ba843c5ce}"/>
  <p:tag name="TABLE_ENDDRAG_ORIGIN_RECT" val="112*41"/>
  <p:tag name="TABLE_ENDDRAG_RECT" val="86*57*112*41"/>
</p:tagLst>
</file>

<file path=ppt/tags/tag13.xml><?xml version="1.0" encoding="utf-8"?>
<p:tagLst xmlns:p="http://schemas.openxmlformats.org/presentationml/2006/main">
  <p:tag name="KSO_WM_UNIT_TABLE_BEAUTIFY" val="smartTable{272b2bf7-08c2-443e-a614-1a8d4b17384d}"/>
  <p:tag name="TABLE_ENDDRAG_ORIGIN_RECT" val="112*41"/>
  <p:tag name="TABLE_ENDDRAG_RECT" val="86*57*112*41"/>
</p:tagLst>
</file>

<file path=ppt/tags/tag14.xml><?xml version="1.0" encoding="utf-8"?>
<p:tagLst xmlns:p="http://schemas.openxmlformats.org/presentationml/2006/main">
  <p:tag name="KSO_WM_UNIT_TABLE_BEAUTIFY" val="smartTable{081bf53c-06ed-4f99-9e54-089ba9f8930d}"/>
  <p:tag name="TABLE_ENDDRAG_ORIGIN_RECT" val="112*41"/>
  <p:tag name="TABLE_ENDDRAG_RECT" val="86*57*112*41"/>
</p:tagLst>
</file>

<file path=ppt/tags/tag15.xml><?xml version="1.0" encoding="utf-8"?>
<p:tagLst xmlns:p="http://schemas.openxmlformats.org/presentationml/2006/main">
  <p:tag name="KSO_WM_UNIT_TABLE_BEAUTIFY" val="smartTable{eb4fa6a8-5f5f-43a1-abab-13b8b3e78df5}"/>
  <p:tag name="TABLE_ENDDRAG_ORIGIN_RECT" val="112*41"/>
  <p:tag name="TABLE_ENDDRAG_RECT" val="86*57*112*41"/>
</p:tagLst>
</file>

<file path=ppt/tags/tag16.xml><?xml version="1.0" encoding="utf-8"?>
<p:tagLst xmlns:p="http://schemas.openxmlformats.org/presentationml/2006/main">
  <p:tag name="KSO_WM_UNIT_TABLE_BEAUTIFY" val="smartTable{ca8b3335-e3f2-44a1-a753-84a0f09b76cd}"/>
  <p:tag name="TABLE_ENDDRAG_ORIGIN_RECT" val="112*41"/>
  <p:tag name="TABLE_ENDDRAG_RECT" val="86*57*112*41"/>
</p:tagLst>
</file>

<file path=ppt/tags/tag17.xml><?xml version="1.0" encoding="utf-8"?>
<p:tagLst xmlns:p="http://schemas.openxmlformats.org/presentationml/2006/main">
  <p:tag name="KSO_WM_UNIT_TABLE_BEAUTIFY" val="smartTable{7e1132c2-b99e-4e8f-ae85-e7235eeaddef}"/>
  <p:tag name="TABLE_ENDDRAG_ORIGIN_RECT" val="112*41"/>
  <p:tag name="TABLE_ENDDRAG_RECT" val="86*57*112*41"/>
</p:tagLst>
</file>

<file path=ppt/tags/tag18.xml><?xml version="1.0" encoding="utf-8"?>
<p:tagLst xmlns:p="http://schemas.openxmlformats.org/presentationml/2006/main">
  <p:tag name="KSO_WM_UNIT_TABLE_BEAUTIFY" val="smartTable{42f0104d-ca47-4f4c-8c1e-25d629f1ba71}"/>
  <p:tag name="TABLE_ENDDRAG_ORIGIN_RECT" val="112*41"/>
  <p:tag name="TABLE_ENDDRAG_RECT" val="86*57*112*41"/>
</p:tagLst>
</file>

<file path=ppt/tags/tag19.xml><?xml version="1.0" encoding="utf-8"?>
<p:tagLst xmlns:p="http://schemas.openxmlformats.org/presentationml/2006/main">
  <p:tag name="KSO_WM_UNIT_TABLE_BEAUTIFY" val="smartTable{f895dced-07fb-44c8-b0c3-a2c785cea252}"/>
  <p:tag name="TABLE_ENDDRAG_ORIGIN_RECT" val="112*41"/>
  <p:tag name="TABLE_ENDDRAG_RECT" val="86*57*112*41"/>
</p:tagLst>
</file>

<file path=ppt/tags/tag2.xml><?xml version="1.0" encoding="utf-8"?>
<p:tagLst xmlns:p="http://schemas.openxmlformats.org/presentationml/2006/main">
  <p:tag name="KSO_WM_UNIT_TABLE_BEAUTIFY" val="smartTable{f7b5e995-c95e-4176-be6a-10262b9244c7}"/>
  <p:tag name="TABLE_ENDDRAG_ORIGIN_RECT" val="277*46"/>
  <p:tag name="TABLE_ENDDRAG_RECT" val="505*109*277*46"/>
</p:tagLst>
</file>

<file path=ppt/tags/tag20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21.xml><?xml version="1.0" encoding="utf-8"?>
<p:tagLst xmlns:p="http://schemas.openxmlformats.org/presentationml/2006/main">
  <p:tag name="KSO_WM_UNIT_TABLE_BEAUTIFY" val="smartTable{eb4fa6a8-5f5f-43a1-abab-13b8b3e78df5}"/>
  <p:tag name="TABLE_ENDDRAG_ORIGIN_RECT" val="112*41"/>
  <p:tag name="TABLE_ENDDRAG_RECT" val="86*57*112*41"/>
</p:tagLst>
</file>

<file path=ppt/tags/tag22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23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24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25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26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27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28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29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3.xml><?xml version="1.0" encoding="utf-8"?>
<p:tagLst xmlns:p="http://schemas.openxmlformats.org/presentationml/2006/main">
  <p:tag name="KSO_WM_UNIT_TABLE_BEAUTIFY" val="smartTable{f7b5e995-c95e-4176-be6a-10262b9244c7}"/>
  <p:tag name="TABLE_ENDDRAG_ORIGIN_RECT" val="277*44"/>
  <p:tag name="TABLE_ENDDRAG_RECT" val="505*288*277*44"/>
</p:tagLst>
</file>

<file path=ppt/tags/tag30.xml><?xml version="1.0" encoding="utf-8"?>
<p:tagLst xmlns:p="http://schemas.openxmlformats.org/presentationml/2006/main">
  <p:tag name="KSO_WM_UNIT_TABLE_BEAUTIFY" val="smartTable{426eeaab-99ac-4c37-878c-039064cc1c08}"/>
  <p:tag name="TABLE_ENDDRAG_ORIGIN_RECT" val="112*41"/>
  <p:tag name="TABLE_ENDDRAG_RECT" val="86*57*112*41"/>
</p:tagLst>
</file>

<file path=ppt/tags/tag4.xml><?xml version="1.0" encoding="utf-8"?>
<p:tagLst xmlns:p="http://schemas.openxmlformats.org/presentationml/2006/main">
  <p:tag name="KSO_WM_UNIT_TABLE_BEAUTIFY" val="smartTable{82f28aea-693e-411d-ad74-6e4407f084de}"/>
  <p:tag name="TABLE_ENDDRAG_ORIGIN_RECT" val="189*410"/>
  <p:tag name="TABLE_ENDDRAG_RECT" val="534*42*189*410"/>
</p:tagLst>
</file>

<file path=ppt/tags/tag5.xml><?xml version="1.0" encoding="utf-8"?>
<p:tagLst xmlns:p="http://schemas.openxmlformats.org/presentationml/2006/main">
  <p:tag name="KSO_WM_UNIT_TABLE_BEAUTIFY" val="smartTable{f77dd175-dc5c-46ec-a931-7593a05f5b14}"/>
  <p:tag name="TABLE_ENDDRAG_ORIGIN_RECT" val="177*123"/>
  <p:tag name="TABLE_ENDDRAG_RECT" val="278*286*177*123"/>
</p:tagLst>
</file>

<file path=ppt/tags/tag6.xml><?xml version="1.0" encoding="utf-8"?>
<p:tagLst xmlns:p="http://schemas.openxmlformats.org/presentationml/2006/main">
  <p:tag name="KSO_WM_UNIT_TABLE_BEAUTIFY" val="smartTable{f7b5e995-c95e-4176-be6a-10262b9244c7}"/>
  <p:tag name="TABLE_ENDDRAG_ORIGIN_RECT" val="277*46"/>
  <p:tag name="TABLE_ENDDRAG_RECT" val="505*109*277*46"/>
</p:tagLst>
</file>

<file path=ppt/tags/tag7.xml><?xml version="1.0" encoding="utf-8"?>
<p:tagLst xmlns:p="http://schemas.openxmlformats.org/presentationml/2006/main">
  <p:tag name="KSO_WM_UNIT_TABLE_BEAUTIFY" val="smartTable{f7b5e995-c95e-4176-be6a-10262b9244c7}"/>
  <p:tag name="TABLE_ENDDRAG_ORIGIN_RECT" val="277*44"/>
  <p:tag name="TABLE_ENDDRAG_RECT" val="505*288*277*44"/>
</p:tagLst>
</file>

<file path=ppt/tags/tag8.xml><?xml version="1.0" encoding="utf-8"?>
<p:tagLst xmlns:p="http://schemas.openxmlformats.org/presentationml/2006/main">
  <p:tag name="KSO_WM_UNIT_TABLE_BEAUTIFY" val="smartTable{82f28aea-693e-411d-ad74-6e4407f084de}"/>
  <p:tag name="TABLE_ENDDRAG_ORIGIN_RECT" val="189*410"/>
  <p:tag name="TABLE_ENDDRAG_RECT" val="534*42*189*410"/>
</p:tagLst>
</file>

<file path=ppt/tags/tag9.xml><?xml version="1.0" encoding="utf-8"?>
<p:tagLst xmlns:p="http://schemas.openxmlformats.org/presentationml/2006/main">
  <p:tag name="KSO_WM_UNIT_TABLE_BEAUTIFY" val="smartTable{2b6bc5a0-075b-40a2-af23-e0e60d2d2473}"/>
  <p:tag name="TABLE_ENDDRAG_ORIGIN_RECT" val="104*78"/>
  <p:tag name="TABLE_ENDDRAG_RECT" val="332*191*104*7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2586</Words>
  <Application>WPS 文字</Application>
  <PresentationFormat>宽屏</PresentationFormat>
  <Paragraphs>877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Apple Chancery</vt:lpstr>
      <vt:lpstr>微软雅黑</vt:lpstr>
      <vt:lpstr>宋体</vt:lpstr>
      <vt:lpstr>Arial Unicode MS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1402818149</cp:lastModifiedBy>
  <cp:revision>29</cp:revision>
  <dcterms:created xsi:type="dcterms:W3CDTF">2024-06-09T06:53:49Z</dcterms:created>
  <dcterms:modified xsi:type="dcterms:W3CDTF">2024-06-09T06:53:49Z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2052-5.3.0.7872</vt:lpwstr>
  </property>
  <property fmtid="{D5CDD505-2E9C-101B-9397-08002B2CF9AE}" pid="3" name="ICV">
    <vt:lpwstr>B5C940BAB2810E227D516566C83D62ED_43</vt:lpwstr>
  </property>
</Properties>
</file>