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63EB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328"/>
        <p:guide pos="39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08990" y="523875"/>
            <a:ext cx="4192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原始数据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D=1100</a:t>
            </a:r>
            <a:endParaRPr lang="en-US" altLang="zh-CN" sz="2400"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858520" y="1646555"/>
          <a:ext cx="10474960" cy="1167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370"/>
                <a:gridCol w="1309370"/>
                <a:gridCol w="1309370"/>
                <a:gridCol w="1309370"/>
                <a:gridCol w="1309370"/>
                <a:gridCol w="1309370"/>
                <a:gridCol w="1309370"/>
                <a:gridCol w="1309370"/>
              </a:tblGrid>
              <a:tr h="389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二进制</a:t>
                      </a:r>
                      <a:endParaRPr lang="zh-CN" altLang="en-US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163E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</a:rPr>
                        <a:t>111</a:t>
                      </a:r>
                      <a:endParaRPr lang="en-US" altLang="zh-CN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163E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</a:rPr>
                        <a:t>110</a:t>
                      </a:r>
                      <a:endParaRPr lang="en-US" altLang="zh-CN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163E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</a:rPr>
                        <a:t>101</a:t>
                      </a:r>
                      <a:endParaRPr lang="en-US" altLang="zh-CN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163E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</a:rPr>
                        <a:t>100</a:t>
                      </a:r>
                      <a:endParaRPr lang="en-US" altLang="zh-CN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163E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</a:rPr>
                        <a:t>011</a:t>
                      </a:r>
                      <a:endParaRPr lang="en-US" altLang="zh-CN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163E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</a:rPr>
                        <a:t>010</a:t>
                      </a:r>
                      <a:endParaRPr lang="en-US" altLang="zh-CN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163E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</a:rPr>
                        <a:t>001</a:t>
                      </a:r>
                      <a:endParaRPr lang="en-US" altLang="zh-CN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163EB"/>
                    </a:solidFill>
                  </a:tcPr>
                </a:tc>
              </a:tr>
              <a:tr h="389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序号</a:t>
                      </a:r>
                      <a:endParaRPr lang="zh-CN" altLang="en-US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</a:rPr>
                        <a:t>7</a:t>
                      </a:r>
                      <a:endParaRPr lang="en-US" altLang="zh-CN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</a:rPr>
                        <a:t>6</a:t>
                      </a:r>
                      <a:endParaRPr lang="en-US" altLang="zh-CN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</a:rPr>
                        <a:t>5</a:t>
                      </a:r>
                      <a:endParaRPr lang="en-US" altLang="zh-CN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</a:rPr>
                        <a:t>4</a:t>
                      </a:r>
                      <a:endParaRPr lang="en-US" altLang="zh-CN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</a:rPr>
                        <a:t>3</a:t>
                      </a:r>
                      <a:endParaRPr lang="en-US" altLang="zh-CN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</a:rPr>
                        <a:t>2</a:t>
                      </a:r>
                      <a:endParaRPr lang="en-US" altLang="zh-CN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</a:tr>
              <a:tr h="389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值</a:t>
                      </a:r>
                      <a:endParaRPr lang="zh-CN" altLang="en-US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</a:rPr>
                        <a:t>X</a:t>
                      </a:r>
                      <a:r>
                        <a:rPr lang="en-US" altLang="zh-CN" sz="1600" baseline="-25000">
                          <a:latin typeface="微软雅黑" charset="0"/>
                          <a:ea typeface="微软雅黑" charset="0"/>
                        </a:rPr>
                        <a:t>4</a:t>
                      </a:r>
                      <a:endParaRPr lang="en-US" altLang="zh-CN" sz="1600" baseline="-250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  <a:sym typeface="+mn-ea"/>
                        </a:rPr>
                        <a:t>X</a:t>
                      </a:r>
                      <a:r>
                        <a:rPr lang="en-US" altLang="zh-CN" sz="1600" baseline="-25000">
                          <a:latin typeface="微软雅黑" charset="0"/>
                          <a:ea typeface="微软雅黑" charset="0"/>
                          <a:sym typeface="+mn-ea"/>
                        </a:rPr>
                        <a:t>2</a:t>
                      </a:r>
                      <a:endParaRPr lang="zh-CN" altLang="en-US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  <a:sym typeface="+mn-ea"/>
                        </a:rPr>
                        <a:t>X</a:t>
                      </a:r>
                      <a:r>
                        <a:rPr lang="en-US" altLang="zh-CN" sz="1600" baseline="-25000">
                          <a:latin typeface="微软雅黑" charset="0"/>
                          <a:ea typeface="微软雅黑" charset="0"/>
                          <a:sym typeface="+mn-ea"/>
                        </a:rPr>
                        <a:t>1</a:t>
                      </a:r>
                      <a:endParaRPr lang="zh-CN" altLang="en-US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082665" y="975995"/>
            <a:ext cx="1344930" cy="1837690"/>
          </a:xfrm>
          <a:prstGeom prst="rect">
            <a:avLst/>
          </a:prstGeom>
          <a:noFill/>
          <a:ln w="38100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503670" y="1068070"/>
            <a:ext cx="5029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rgbClr val="C00000"/>
                </a:solidFill>
              </a:rPr>
              <a:t>1**</a:t>
            </a:r>
            <a:endParaRPr lang="en-US" altLang="zh-CN" sz="200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86800" y="975995"/>
            <a:ext cx="1344930" cy="1837690"/>
          </a:xfrm>
          <a:prstGeom prst="rect">
            <a:avLst/>
          </a:prstGeom>
          <a:noFill/>
          <a:ln w="38100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107805" y="1068070"/>
            <a:ext cx="5029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>
                <a:solidFill>
                  <a:srgbClr val="C00000"/>
                </a:solidFill>
                <a:sym typeface="+mn-ea"/>
              </a:rPr>
              <a:t>*</a:t>
            </a:r>
            <a:r>
              <a:rPr lang="en-US" altLang="zh-CN" sz="2000">
                <a:solidFill>
                  <a:srgbClr val="C00000"/>
                </a:solidFill>
              </a:rPr>
              <a:t>1*</a:t>
            </a:r>
            <a:endParaRPr lang="en-US" altLang="zh-CN" sz="200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31730" y="975995"/>
            <a:ext cx="1344930" cy="1837690"/>
          </a:xfrm>
          <a:prstGeom prst="rect">
            <a:avLst/>
          </a:prstGeom>
          <a:noFill/>
          <a:ln w="38100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452735" y="1068070"/>
            <a:ext cx="5029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>
                <a:solidFill>
                  <a:srgbClr val="C00000"/>
                </a:solidFill>
                <a:sym typeface="+mn-ea"/>
              </a:rPr>
              <a:t>**</a:t>
            </a:r>
            <a:r>
              <a:rPr lang="en-US" altLang="zh-CN" sz="2000">
                <a:solidFill>
                  <a:srgbClr val="C00000"/>
                </a:solidFill>
              </a:rPr>
              <a:t>1</a:t>
            </a:r>
            <a:endParaRPr lang="en-US" altLang="zh-CN" sz="2000">
              <a:solidFill>
                <a:srgbClr val="C0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8520" y="3134360"/>
            <a:ext cx="3133725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4号校验码负责4,5,6,7的校验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2号校验码负责2,3,6,7的校验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1号校验码负责1,3,5,7的校验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7" name="上箭头 96"/>
          <p:cNvSpPr/>
          <p:nvPr/>
        </p:nvSpPr>
        <p:spPr>
          <a:xfrm rot="16200000" flipH="1" flipV="1">
            <a:off x="5640705" y="2571433"/>
            <a:ext cx="460375" cy="2733040"/>
          </a:xfrm>
          <a:prstGeom prst="upArrow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888865" y="2970530"/>
            <a:ext cx="196405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采用偶校验</a:t>
            </a:r>
            <a:endParaRPr lang="zh-CN" altLang="en-US" sz="28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60665" y="3134360"/>
            <a:ext cx="70612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50000"/>
              </a:lnSpc>
              <a:buNone/>
            </a:pP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X</a:t>
            </a:r>
            <a:r>
              <a:rPr lang="en-US" altLang="zh-CN" baseline="-25000">
                <a:latin typeface="微软雅黑" charset="0"/>
                <a:ea typeface="微软雅黑" charset="0"/>
                <a:sym typeface="+mn-ea"/>
              </a:rPr>
              <a:t>4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=0</a:t>
            </a:r>
            <a:endParaRPr lang="en-US" altLang="zh-CN">
              <a:latin typeface="微软雅黑" charset="0"/>
              <a:ea typeface="微软雅黑" charset="0"/>
              <a:sym typeface="+mn-ea"/>
            </a:endParaRPr>
          </a:p>
          <a:p>
            <a:pPr algn="ctr">
              <a:lnSpc>
                <a:spcPct val="150000"/>
              </a:lnSpc>
              <a:buNone/>
            </a:pP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X</a:t>
            </a:r>
            <a:r>
              <a:rPr lang="en-US" altLang="zh-CN" baseline="-25000">
                <a:latin typeface="微软雅黑" charset="0"/>
                <a:ea typeface="微软雅黑" charset="0"/>
                <a:sym typeface="+mn-ea"/>
              </a:rPr>
              <a:t>2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=0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ct val="150000"/>
              </a:lnSpc>
              <a:buNone/>
            </a:pP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X</a:t>
            </a:r>
            <a:r>
              <a:rPr lang="en-US" altLang="zh-CN" baseline="-25000">
                <a:latin typeface="微软雅黑" charset="0"/>
                <a:ea typeface="微软雅黑" charset="0"/>
                <a:sym typeface="+mn-ea"/>
              </a:rPr>
              <a:t>1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=1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08990" y="4766310"/>
            <a:ext cx="4192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完整海明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码：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16" name="表格 15"/>
          <p:cNvGraphicFramePr/>
          <p:nvPr>
            <p:custDataLst>
              <p:tags r:id="rId2"/>
            </p:custDataLst>
          </p:nvPr>
        </p:nvGraphicFramePr>
        <p:xfrm>
          <a:off x="858520" y="5387340"/>
          <a:ext cx="10474960" cy="1167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370"/>
                <a:gridCol w="1309370"/>
                <a:gridCol w="1309370"/>
                <a:gridCol w="1309370"/>
                <a:gridCol w="1309370"/>
                <a:gridCol w="1309370"/>
                <a:gridCol w="1309370"/>
                <a:gridCol w="1309370"/>
              </a:tblGrid>
              <a:tr h="389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序号</a:t>
                      </a:r>
                      <a:endParaRPr lang="zh-CN" altLang="en-US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</a:rPr>
                        <a:t>7</a:t>
                      </a:r>
                      <a:endParaRPr lang="en-US" altLang="zh-CN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</a:rPr>
                        <a:t>6</a:t>
                      </a:r>
                      <a:endParaRPr lang="en-US" altLang="zh-CN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</a:rPr>
                        <a:t>5</a:t>
                      </a:r>
                      <a:endParaRPr lang="en-US" altLang="zh-CN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</a:rPr>
                        <a:t>4</a:t>
                      </a:r>
                      <a:endParaRPr lang="en-US" altLang="zh-CN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</a:rPr>
                        <a:t>3</a:t>
                      </a:r>
                      <a:endParaRPr lang="en-US" altLang="zh-CN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</a:rPr>
                        <a:t>2</a:t>
                      </a:r>
                      <a:endParaRPr lang="en-US" altLang="zh-CN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</a:tr>
              <a:tr h="389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值</a:t>
                      </a:r>
                      <a:endParaRPr lang="zh-CN" altLang="en-US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C00000"/>
                          </a:solidFill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1600" baseline="-25000">
                        <a:solidFill>
                          <a:srgbClr val="C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C00000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0</a:t>
                      </a:r>
                      <a:endParaRPr lang="en-US" altLang="zh-CN" sz="1600">
                        <a:solidFill>
                          <a:srgbClr val="C00000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C00000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1</a:t>
                      </a:r>
                      <a:endParaRPr lang="en-US" altLang="zh-CN" sz="1600">
                        <a:solidFill>
                          <a:srgbClr val="C00000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13495" y="894080"/>
            <a:ext cx="2997200" cy="4939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在发送端：</a:t>
            </a:r>
            <a:endParaRPr lang="zh-CN" altLang="en-US" sz="1400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1.填上伪首部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2.全0填充检验和字段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3.全0填充数据部分(UDP数据报要看成许多4B的字串接起来)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4.伪首部+首部+数据部分采用二进制反码求和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5.把和求反码填入检验和字段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6.去掉伪首部，发送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在接收端：</a:t>
            </a:r>
            <a:endParaRPr lang="zh-CN" altLang="en-US" sz="1400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1.填上伪首部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2.伪首部+首部+数据部分采用二进制反码求和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3.结果全为1则无差错，否则丢弃数据报/交给应用层附上出差错的警告。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28" name="表格 27"/>
          <p:cNvGraphicFramePr/>
          <p:nvPr>
            <p:custDataLst>
              <p:tags r:id="rId1"/>
            </p:custDataLst>
          </p:nvPr>
        </p:nvGraphicFramePr>
        <p:xfrm>
          <a:off x="1391285" y="564515"/>
          <a:ext cx="25273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825"/>
                <a:gridCol w="631825"/>
                <a:gridCol w="631825"/>
                <a:gridCol w="631825"/>
              </a:tblGrid>
              <a:tr h="33528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153.19.8.104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3528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171.3.14.11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全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0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17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15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3528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1087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13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3528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15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全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0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数据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数据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数据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数据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数据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数据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数据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数据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右大括号 37"/>
          <p:cNvSpPr/>
          <p:nvPr/>
        </p:nvSpPr>
        <p:spPr>
          <a:xfrm rot="10800000">
            <a:off x="1217295" y="564515"/>
            <a:ext cx="76200" cy="922020"/>
          </a:xfrm>
          <a:prstGeom prst="rightBrac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50825" y="734060"/>
            <a:ext cx="792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600">
                <a:latin typeface="微软雅黑" charset="0"/>
                <a:ea typeface="微软雅黑" charset="0"/>
              </a:rPr>
              <a:t>12B</a:t>
            </a:r>
            <a:endParaRPr lang="en-US" sz="16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伪首部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4" name="右大括号 3"/>
          <p:cNvSpPr/>
          <p:nvPr/>
        </p:nvSpPr>
        <p:spPr>
          <a:xfrm rot="10800000">
            <a:off x="1217295" y="1567180"/>
            <a:ext cx="76835" cy="583565"/>
          </a:xfrm>
          <a:prstGeom prst="rightBrac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5890" y="1577975"/>
            <a:ext cx="10223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600">
                <a:latin typeface="微软雅黑" charset="0"/>
                <a:ea typeface="微软雅黑" charset="0"/>
              </a:rPr>
              <a:t>8B</a:t>
            </a:r>
            <a:endParaRPr lang="en-US" sz="1600">
              <a:latin typeface="微软雅黑" charset="0"/>
              <a:ea typeface="微软雅黑" charset="0"/>
            </a:endParaRPr>
          </a:p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UDP</a:t>
            </a:r>
            <a:r>
              <a:rPr lang="zh-CN" altLang="en-US" sz="1600">
                <a:latin typeface="微软雅黑" charset="0"/>
                <a:ea typeface="微软雅黑" charset="0"/>
              </a:rPr>
              <a:t>首部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6" name="右大括号 5"/>
          <p:cNvSpPr/>
          <p:nvPr/>
        </p:nvSpPr>
        <p:spPr>
          <a:xfrm rot="10800000">
            <a:off x="1217295" y="2276475"/>
            <a:ext cx="76835" cy="583565"/>
          </a:xfrm>
          <a:prstGeom prst="rightBrac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2425" y="2287270"/>
            <a:ext cx="589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600">
                <a:latin typeface="微软雅黑" charset="0"/>
                <a:ea typeface="微软雅黑" charset="0"/>
              </a:rPr>
              <a:t>7B</a:t>
            </a:r>
            <a:endParaRPr lang="en-US" sz="16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数据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3390265" y="2860040"/>
            <a:ext cx="265430" cy="3517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2863215" y="3253740"/>
          <a:ext cx="792480" cy="351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"/>
              </a:tblGrid>
              <a:tr h="3517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填充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216660" y="3772535"/>
            <a:ext cx="2713990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使用16bit段反码运算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填充部分仅参加计算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50000"/>
              </a:lnSpc>
            </a:pP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按二进制反码运算求和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r">
              <a:lnSpc>
                <a:spcPct val="150000"/>
              </a:lnSpc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将得出的结果求反码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66565" y="564515"/>
            <a:ext cx="2207260" cy="5631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50000"/>
              </a:lnSpc>
            </a:pPr>
            <a:r>
              <a:rPr lang="en-US" sz="1500">
                <a:latin typeface="微软雅黑" charset="0"/>
                <a:ea typeface="微软雅黑" charset="0"/>
              </a:rPr>
              <a:t>10011001  00010011</a:t>
            </a:r>
            <a:endParaRPr lang="en-US" sz="1500">
              <a:latin typeface="微软雅黑" charset="0"/>
              <a:ea typeface="微软雅黑" charset="0"/>
            </a:endParaRPr>
          </a:p>
          <a:p>
            <a:pPr algn="ctr">
              <a:lnSpc>
                <a:spcPct val="150000"/>
              </a:lnSpc>
            </a:pPr>
            <a:r>
              <a:rPr lang="en-US" sz="1500">
                <a:latin typeface="微软雅黑" charset="0"/>
                <a:ea typeface="微软雅黑" charset="0"/>
              </a:rPr>
              <a:t>00001000  01101000</a:t>
            </a:r>
            <a:endParaRPr lang="en-US" sz="1500">
              <a:latin typeface="微软雅黑" charset="0"/>
              <a:ea typeface="微软雅黑" charset="0"/>
            </a:endParaRPr>
          </a:p>
          <a:p>
            <a:pPr algn="ctr">
              <a:lnSpc>
                <a:spcPct val="150000"/>
              </a:lnSpc>
            </a:pPr>
            <a:r>
              <a:rPr lang="en-US" sz="1500">
                <a:latin typeface="微软雅黑" charset="0"/>
                <a:ea typeface="微软雅黑" charset="0"/>
              </a:rPr>
              <a:t>10101011  00000011</a:t>
            </a:r>
            <a:endParaRPr lang="en-US" sz="1500">
              <a:latin typeface="微软雅黑" charset="0"/>
              <a:ea typeface="微软雅黑" charset="0"/>
            </a:endParaRPr>
          </a:p>
          <a:p>
            <a:pPr algn="ctr">
              <a:lnSpc>
                <a:spcPct val="150000"/>
              </a:lnSpc>
            </a:pPr>
            <a:r>
              <a:rPr lang="en-US" sz="1500">
                <a:latin typeface="微软雅黑" charset="0"/>
                <a:ea typeface="微软雅黑" charset="0"/>
              </a:rPr>
              <a:t>00001110  00001011</a:t>
            </a:r>
            <a:endParaRPr lang="en-US" sz="1500">
              <a:latin typeface="微软雅黑" charset="0"/>
              <a:ea typeface="微软雅黑" charset="0"/>
            </a:endParaRPr>
          </a:p>
          <a:p>
            <a:pPr algn="ctr">
              <a:lnSpc>
                <a:spcPct val="150000"/>
              </a:lnSpc>
            </a:pPr>
            <a:r>
              <a:rPr lang="en-US" sz="1500">
                <a:latin typeface="微软雅黑" charset="0"/>
                <a:ea typeface="微软雅黑" charset="0"/>
              </a:rPr>
              <a:t>00000000  00010001</a:t>
            </a:r>
            <a:endParaRPr lang="en-US" sz="1500">
              <a:latin typeface="微软雅黑" charset="0"/>
              <a:ea typeface="微软雅黑" charset="0"/>
            </a:endParaRPr>
          </a:p>
          <a:p>
            <a:pPr algn="ctr">
              <a:lnSpc>
                <a:spcPct val="150000"/>
              </a:lnSpc>
            </a:pPr>
            <a:r>
              <a:rPr lang="en-US" sz="1500">
                <a:latin typeface="微软雅黑" charset="0"/>
                <a:ea typeface="微软雅黑" charset="0"/>
                <a:sym typeface="+mn-ea"/>
              </a:rPr>
              <a:t>00000000  00001111</a:t>
            </a:r>
            <a:endParaRPr lang="en-US" sz="1500">
              <a:latin typeface="微软雅黑" charset="0"/>
              <a:ea typeface="微软雅黑" charset="0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500">
                <a:latin typeface="微软雅黑" charset="0"/>
                <a:ea typeface="微软雅黑" charset="0"/>
              </a:rPr>
              <a:t>00000100  00111111</a:t>
            </a:r>
            <a:endParaRPr lang="en-US" altLang="zh-CN" sz="1500">
              <a:latin typeface="微软雅黑" charset="0"/>
              <a:ea typeface="微软雅黑" charset="0"/>
            </a:endParaRPr>
          </a:p>
          <a:p>
            <a:pPr algn="ctr">
              <a:lnSpc>
                <a:spcPct val="150000"/>
              </a:lnSpc>
            </a:pPr>
            <a:r>
              <a:rPr lang="en-US" sz="1500">
                <a:latin typeface="微软雅黑" charset="0"/>
                <a:ea typeface="微软雅黑" charset="0"/>
                <a:sym typeface="+mn-ea"/>
              </a:rPr>
              <a:t>00000000  00001101</a:t>
            </a:r>
            <a:endParaRPr lang="en-US" sz="1500">
              <a:latin typeface="微软雅黑" charset="0"/>
              <a:ea typeface="微软雅黑" charset="0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 sz="1500">
                <a:latin typeface="微软雅黑" charset="0"/>
                <a:ea typeface="微软雅黑" charset="0"/>
                <a:sym typeface="+mn-ea"/>
              </a:rPr>
              <a:t>00000000  00001111</a:t>
            </a:r>
            <a:endParaRPr lang="en-US" sz="1500">
              <a:latin typeface="微软雅黑" charset="0"/>
              <a:ea typeface="微软雅黑" charset="0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 sz="1500">
                <a:latin typeface="微软雅黑" charset="0"/>
                <a:ea typeface="微软雅黑" charset="0"/>
                <a:sym typeface="+mn-ea"/>
              </a:rPr>
              <a:t>00000000  00000000</a:t>
            </a:r>
            <a:endParaRPr lang="en-US" sz="1500">
              <a:latin typeface="微软雅黑" charset="0"/>
              <a:ea typeface="微软雅黑" charset="0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500">
                <a:latin typeface="微软雅黑" charset="0"/>
                <a:ea typeface="微软雅黑" charset="0"/>
              </a:rPr>
              <a:t>01010100  01000101</a:t>
            </a:r>
            <a:endParaRPr lang="en-US" altLang="zh-CN" sz="1500">
              <a:latin typeface="微软雅黑" charset="0"/>
              <a:ea typeface="微软雅黑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500">
                <a:latin typeface="微软雅黑" charset="0"/>
                <a:ea typeface="微软雅黑" charset="0"/>
              </a:rPr>
              <a:t>01010011  01010100</a:t>
            </a:r>
            <a:endParaRPr lang="en-US" altLang="zh-CN" sz="1500">
              <a:latin typeface="微软雅黑" charset="0"/>
              <a:ea typeface="微软雅黑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500">
                <a:latin typeface="微软雅黑" charset="0"/>
                <a:ea typeface="微软雅黑" charset="0"/>
              </a:rPr>
              <a:t>01001001  01001110</a:t>
            </a:r>
            <a:endParaRPr lang="en-US" altLang="zh-CN" sz="1500">
              <a:latin typeface="微软雅黑" charset="0"/>
              <a:ea typeface="微软雅黑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500">
                <a:latin typeface="微软雅黑" charset="0"/>
                <a:ea typeface="微软雅黑" charset="0"/>
              </a:rPr>
              <a:t>01000111  </a:t>
            </a:r>
            <a:r>
              <a:rPr lang="en-US" sz="1500">
                <a:latin typeface="微软雅黑" charset="0"/>
                <a:ea typeface="微软雅黑" charset="0"/>
                <a:sym typeface="+mn-ea"/>
              </a:rPr>
              <a:t>00000000</a:t>
            </a:r>
            <a:endParaRPr lang="en-US" sz="1500">
              <a:latin typeface="微软雅黑" charset="0"/>
              <a:ea typeface="微软雅黑" charset="0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500">
                <a:latin typeface="微软雅黑" charset="0"/>
                <a:ea typeface="微软雅黑" charset="0"/>
              </a:rPr>
              <a:t>10010110  11101101</a:t>
            </a:r>
            <a:endParaRPr lang="en-US" altLang="zh-CN" sz="1500">
              <a:latin typeface="微软雅黑" charset="0"/>
              <a:ea typeface="微软雅黑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500">
                <a:latin typeface="微软雅黑" charset="0"/>
                <a:ea typeface="微软雅黑" charset="0"/>
              </a:rPr>
              <a:t>01101001  00010010</a:t>
            </a:r>
            <a:endParaRPr lang="en-US" altLang="zh-CN" sz="1500">
              <a:latin typeface="微软雅黑" charset="0"/>
              <a:ea typeface="微软雅黑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503670" y="833120"/>
            <a:ext cx="44577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503670" y="1174750"/>
            <a:ext cx="44577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503670" y="1516380"/>
            <a:ext cx="44577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503670" y="1858010"/>
            <a:ext cx="44577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503670" y="2199640"/>
            <a:ext cx="44577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503670" y="2541270"/>
            <a:ext cx="44577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503670" y="2882900"/>
            <a:ext cx="44577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503670" y="3224530"/>
            <a:ext cx="44577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503670" y="3566160"/>
            <a:ext cx="44577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503670" y="3907790"/>
            <a:ext cx="44577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503670" y="4249420"/>
            <a:ext cx="44577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503670" y="4591050"/>
            <a:ext cx="44577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503670" y="4932680"/>
            <a:ext cx="44577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503670" y="5274310"/>
            <a:ext cx="44577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503670" y="5615940"/>
            <a:ext cx="44577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503670" y="5957570"/>
            <a:ext cx="44577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044055" y="564515"/>
            <a:ext cx="1635125" cy="5631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en-US" sz="1500">
                <a:latin typeface="微软雅黑" charset="0"/>
                <a:ea typeface="微软雅黑" charset="0"/>
              </a:rPr>
              <a:t>153.19</a:t>
            </a:r>
            <a:endParaRPr lang="en-US" sz="1500">
              <a:latin typeface="微软雅黑" charset="0"/>
              <a:ea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500">
                <a:latin typeface="微软雅黑" charset="0"/>
                <a:ea typeface="微软雅黑" charset="0"/>
              </a:rPr>
              <a:t>8.104</a:t>
            </a:r>
            <a:endParaRPr lang="en-US" altLang="zh-CN" sz="1500">
              <a:latin typeface="微软雅黑" charset="0"/>
              <a:ea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500">
                <a:latin typeface="微软雅黑" charset="0"/>
                <a:ea typeface="微软雅黑" charset="0"/>
              </a:rPr>
              <a:t>171.3</a:t>
            </a:r>
            <a:endParaRPr lang="en-US" altLang="zh-CN" sz="1500">
              <a:latin typeface="微软雅黑" charset="0"/>
              <a:ea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500">
                <a:latin typeface="微软雅黑" charset="0"/>
                <a:ea typeface="微软雅黑" charset="0"/>
              </a:rPr>
              <a:t>14.11</a:t>
            </a:r>
            <a:endParaRPr lang="en-US" altLang="zh-CN" sz="1500">
              <a:latin typeface="微软雅黑" charset="0"/>
              <a:ea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500">
                <a:latin typeface="微软雅黑" charset="0"/>
                <a:ea typeface="微软雅黑" charset="0"/>
              </a:rPr>
              <a:t>0</a:t>
            </a:r>
            <a:r>
              <a:rPr lang="zh-CN" altLang="en-US" sz="1500">
                <a:latin typeface="微软雅黑" charset="0"/>
                <a:ea typeface="微软雅黑" charset="0"/>
              </a:rPr>
              <a:t>和</a:t>
            </a:r>
            <a:r>
              <a:rPr lang="en-US" altLang="zh-CN" sz="1500">
                <a:latin typeface="微软雅黑" charset="0"/>
                <a:ea typeface="微软雅黑" charset="0"/>
              </a:rPr>
              <a:t>17</a:t>
            </a:r>
            <a:endParaRPr lang="en-US" altLang="zh-CN" sz="1500">
              <a:latin typeface="微软雅黑" charset="0"/>
              <a:ea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500">
                <a:latin typeface="微软雅黑" charset="0"/>
                <a:ea typeface="微软雅黑" charset="0"/>
              </a:rPr>
              <a:t>15</a:t>
            </a:r>
            <a:endParaRPr lang="en-US" altLang="zh-CN" sz="1500">
              <a:latin typeface="微软雅黑" charset="0"/>
              <a:ea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500">
                <a:latin typeface="微软雅黑" charset="0"/>
                <a:ea typeface="微软雅黑" charset="0"/>
              </a:rPr>
              <a:t>1087</a:t>
            </a:r>
            <a:endParaRPr lang="en-US" altLang="zh-CN" sz="1500">
              <a:latin typeface="微软雅黑" charset="0"/>
              <a:ea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500">
                <a:latin typeface="微软雅黑" charset="0"/>
                <a:ea typeface="微软雅黑" charset="0"/>
              </a:rPr>
              <a:t>13</a:t>
            </a:r>
            <a:endParaRPr lang="en-US" altLang="zh-CN" sz="1500">
              <a:latin typeface="微软雅黑" charset="0"/>
              <a:ea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500">
                <a:latin typeface="微软雅黑" charset="0"/>
                <a:ea typeface="微软雅黑" charset="0"/>
              </a:rPr>
              <a:t>15</a:t>
            </a:r>
            <a:endParaRPr lang="en-US" altLang="zh-CN" sz="1500">
              <a:latin typeface="微软雅黑" charset="0"/>
              <a:ea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500">
                <a:latin typeface="微软雅黑" charset="0"/>
                <a:ea typeface="微软雅黑" charset="0"/>
              </a:rPr>
              <a:t>0</a:t>
            </a:r>
            <a:r>
              <a:rPr lang="zh-CN" altLang="en-US" sz="1500">
                <a:latin typeface="微软雅黑" charset="0"/>
                <a:ea typeface="微软雅黑" charset="0"/>
              </a:rPr>
              <a:t>（检验</a:t>
            </a:r>
            <a:r>
              <a:rPr lang="zh-CN" altLang="en-US" sz="1500">
                <a:latin typeface="微软雅黑" charset="0"/>
                <a:ea typeface="微软雅黑" charset="0"/>
              </a:rPr>
              <a:t>和）</a:t>
            </a:r>
            <a:endParaRPr lang="zh-CN" altLang="en-US" sz="1500">
              <a:latin typeface="微软雅黑" charset="0"/>
              <a:ea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500">
                <a:latin typeface="微软雅黑" charset="0"/>
                <a:ea typeface="微软雅黑" charset="0"/>
              </a:rPr>
              <a:t>数据</a:t>
            </a:r>
            <a:endParaRPr lang="zh-CN" altLang="en-US" sz="1500">
              <a:latin typeface="微软雅黑" charset="0"/>
              <a:ea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500">
                <a:latin typeface="微软雅黑" charset="0"/>
                <a:ea typeface="微软雅黑" charset="0"/>
              </a:rPr>
              <a:t>数据</a:t>
            </a:r>
            <a:endParaRPr lang="zh-CN" altLang="en-US" sz="1500">
              <a:latin typeface="微软雅黑" charset="0"/>
              <a:ea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500">
                <a:latin typeface="微软雅黑" charset="0"/>
                <a:ea typeface="微软雅黑" charset="0"/>
              </a:rPr>
              <a:t>数据</a:t>
            </a:r>
            <a:endParaRPr lang="zh-CN" altLang="en-US" sz="1500">
              <a:latin typeface="微软雅黑" charset="0"/>
              <a:ea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500">
                <a:latin typeface="微软雅黑" charset="0"/>
                <a:ea typeface="微软雅黑" charset="0"/>
              </a:rPr>
              <a:t>数据和</a:t>
            </a:r>
            <a:r>
              <a:rPr lang="en-US" altLang="zh-CN" sz="1500">
                <a:latin typeface="微软雅黑" charset="0"/>
                <a:ea typeface="微软雅黑" charset="0"/>
              </a:rPr>
              <a:t>0</a:t>
            </a:r>
            <a:r>
              <a:rPr lang="zh-CN" altLang="en-US" sz="1500">
                <a:latin typeface="微软雅黑" charset="0"/>
                <a:ea typeface="微软雅黑" charset="0"/>
              </a:rPr>
              <a:t>（</a:t>
            </a:r>
            <a:r>
              <a:rPr lang="zh-CN" altLang="en-US" sz="1500">
                <a:latin typeface="微软雅黑" charset="0"/>
                <a:ea typeface="微软雅黑" charset="0"/>
              </a:rPr>
              <a:t>填充）</a:t>
            </a:r>
            <a:endParaRPr lang="zh-CN" altLang="en-US" sz="1500">
              <a:latin typeface="微软雅黑" charset="0"/>
              <a:ea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500">
                <a:latin typeface="微软雅黑" charset="0"/>
                <a:ea typeface="微软雅黑" charset="0"/>
              </a:rPr>
              <a:t>求和得出的</a:t>
            </a:r>
            <a:r>
              <a:rPr lang="zh-CN" altLang="en-US" sz="1500">
                <a:latin typeface="微软雅黑" charset="0"/>
                <a:ea typeface="微软雅黑" charset="0"/>
              </a:rPr>
              <a:t>结果</a:t>
            </a:r>
            <a:endParaRPr lang="zh-CN" altLang="en-US" sz="1500">
              <a:latin typeface="微软雅黑" charset="0"/>
              <a:ea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500">
                <a:latin typeface="微软雅黑" charset="0"/>
                <a:ea typeface="微软雅黑" charset="0"/>
              </a:rPr>
              <a:t>检验</a:t>
            </a:r>
            <a:r>
              <a:rPr lang="zh-CN" altLang="en-US" sz="1500">
                <a:latin typeface="微软雅黑" charset="0"/>
                <a:ea typeface="微软雅黑" charset="0"/>
              </a:rPr>
              <a:t>和</a:t>
            </a:r>
            <a:endParaRPr lang="zh-CN" altLang="en-US" sz="1500">
              <a:latin typeface="微软雅黑" charset="0"/>
              <a:ea typeface="微软雅黑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4287520" y="5445125"/>
            <a:ext cx="4269105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507365" y="964565"/>
            <a:ext cx="2647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根域名</a:t>
            </a:r>
            <a:r>
              <a:rPr lang="zh-CN" altLang="en-US">
                <a:latin typeface="微软雅黑" charset="0"/>
                <a:ea typeface="微软雅黑" charset="0"/>
              </a:rPr>
              <a:t>服务器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365" y="2247900"/>
            <a:ext cx="2647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顶级域名</a:t>
            </a:r>
            <a:r>
              <a:rPr lang="zh-CN" altLang="en-US">
                <a:latin typeface="微软雅黑" charset="0"/>
                <a:ea typeface="微软雅黑" charset="0"/>
              </a:rPr>
              <a:t>服务器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（管理该顶级域名服务注册的所有二级</a:t>
            </a:r>
            <a:r>
              <a:rPr lang="zh-CN" altLang="en-US">
                <a:latin typeface="微软雅黑" charset="0"/>
                <a:ea typeface="微软雅黑" charset="0"/>
              </a:rPr>
              <a:t>域名）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7365" y="3981450"/>
            <a:ext cx="2647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权限域名</a:t>
            </a:r>
            <a:r>
              <a:rPr lang="zh-CN" altLang="en-US">
                <a:latin typeface="微软雅黑" charset="0"/>
                <a:ea typeface="微软雅黑" charset="0"/>
              </a:rPr>
              <a:t>服务器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（负责一个区的域名</a:t>
            </a:r>
            <a:r>
              <a:rPr lang="zh-CN" altLang="en-US">
                <a:latin typeface="微软雅黑" charset="0"/>
                <a:ea typeface="微软雅黑" charset="0"/>
              </a:rPr>
              <a:t>服务器）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1558" y="2479040"/>
            <a:ext cx="2302510" cy="459740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微软雅黑" charset="0"/>
                <a:ea typeface="微软雅黑" charset="0"/>
              </a:rPr>
              <a:t>org</a:t>
            </a:r>
            <a:r>
              <a:rPr lang="zh-CN" altLang="en-US" sz="2000">
                <a:latin typeface="微软雅黑" charset="0"/>
                <a:ea typeface="微软雅黑" charset="0"/>
              </a:rPr>
              <a:t>域名</a:t>
            </a:r>
            <a:r>
              <a:rPr lang="zh-CN" altLang="en-US" sz="2000">
                <a:latin typeface="微软雅黑" charset="0"/>
                <a:ea typeface="微软雅黑" charset="0"/>
              </a:rPr>
              <a:t>服务器</a:t>
            </a:r>
            <a:endParaRPr lang="zh-CN" altLang="en-US" sz="2000">
              <a:latin typeface="微软雅黑" charset="0"/>
              <a:ea typeface="微软雅黑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1423" y="2479040"/>
            <a:ext cx="2302510" cy="459740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微软雅黑" charset="0"/>
                <a:ea typeface="微软雅黑" charset="0"/>
              </a:rPr>
              <a:t>com</a:t>
            </a:r>
            <a:r>
              <a:rPr lang="zh-CN" altLang="en-US" sz="2000">
                <a:latin typeface="微软雅黑" charset="0"/>
                <a:ea typeface="微软雅黑" charset="0"/>
              </a:rPr>
              <a:t>域名</a:t>
            </a:r>
            <a:r>
              <a:rPr lang="zh-CN" altLang="en-US" sz="2000">
                <a:latin typeface="微软雅黑" charset="0"/>
                <a:ea typeface="微软雅黑" charset="0"/>
              </a:rPr>
              <a:t>服务器</a:t>
            </a:r>
            <a:endParaRPr lang="zh-CN" altLang="en-US" sz="2000"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31288" y="2479040"/>
            <a:ext cx="2302510" cy="459740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微软雅黑" charset="0"/>
                <a:ea typeface="微软雅黑" charset="0"/>
              </a:rPr>
              <a:t>edu</a:t>
            </a:r>
            <a:r>
              <a:rPr lang="zh-CN" altLang="en-US" sz="2000">
                <a:latin typeface="微软雅黑" charset="0"/>
                <a:ea typeface="微软雅黑" charset="0"/>
              </a:rPr>
              <a:t>域名</a:t>
            </a:r>
            <a:r>
              <a:rPr lang="zh-CN" altLang="en-US" sz="2000">
                <a:latin typeface="微软雅黑" charset="0"/>
                <a:ea typeface="微软雅黑" charset="0"/>
              </a:rPr>
              <a:t>服务器</a:t>
            </a:r>
            <a:endParaRPr lang="zh-CN" altLang="en-US" sz="2000">
              <a:latin typeface="微软雅黑" charset="0"/>
              <a:ea typeface="微软雅黑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01423" y="918845"/>
            <a:ext cx="2302510" cy="459740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charset="0"/>
                <a:ea typeface="微软雅黑" charset="0"/>
              </a:rPr>
              <a:t>根域名</a:t>
            </a:r>
            <a:r>
              <a:rPr lang="zh-CN" altLang="en-US" sz="2000">
                <a:latin typeface="微软雅黑" charset="0"/>
                <a:ea typeface="微软雅黑" charset="0"/>
              </a:rPr>
              <a:t>服务器</a:t>
            </a:r>
            <a:endParaRPr lang="zh-CN" altLang="en-US" sz="2000">
              <a:latin typeface="微软雅黑" charset="0"/>
              <a:ea typeface="微软雅黑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7452995" y="1378585"/>
            <a:ext cx="0" cy="113919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723130" y="1378585"/>
            <a:ext cx="2729865" cy="110045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" idx="0"/>
            <a:endCxn id="7" idx="2"/>
          </p:cNvCxnSpPr>
          <p:nvPr/>
        </p:nvCxnSpPr>
        <p:spPr>
          <a:xfrm flipH="1" flipV="1">
            <a:off x="7452995" y="1378585"/>
            <a:ext cx="2729865" cy="110045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/>
          <p:nvPr>
            <p:custDataLst>
              <p:tags r:id="rId1"/>
            </p:custDataLst>
          </p:nvPr>
        </p:nvGraphicFramePr>
        <p:xfrm>
          <a:off x="8921750" y="522605"/>
          <a:ext cx="1360170" cy="125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170"/>
              </a:tblGrid>
              <a:tr h="41719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org101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1719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com102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1719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edu103</a:t>
                      </a:r>
                      <a:endParaRPr lang="en-US" sz="16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2" name="直接连接符 11"/>
          <p:cNvCxnSpPr/>
          <p:nvPr/>
        </p:nvCxnSpPr>
        <p:spPr>
          <a:xfrm flipV="1">
            <a:off x="3823335" y="2938780"/>
            <a:ext cx="899795" cy="113919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134995" y="4077970"/>
            <a:ext cx="1376045" cy="728980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abc.org</a:t>
            </a:r>
            <a:r>
              <a:rPr lang="zh-CN" altLang="en-US">
                <a:latin typeface="微软雅黑" charset="0"/>
                <a:ea typeface="微软雅黑" charset="0"/>
              </a:rPr>
              <a:t>域名</a:t>
            </a:r>
            <a:r>
              <a:rPr lang="zh-CN" altLang="en-US">
                <a:latin typeface="微软雅黑" charset="0"/>
                <a:ea typeface="微软雅黑" charset="0"/>
              </a:rPr>
              <a:t>服务器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71060" y="4077970"/>
            <a:ext cx="1376045" cy="728980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y.abc.org</a:t>
            </a:r>
            <a:r>
              <a:rPr lang="zh-CN" altLang="en-US">
                <a:latin typeface="微软雅黑" charset="0"/>
                <a:ea typeface="微软雅黑" charset="0"/>
              </a:rPr>
              <a:t>域名</a:t>
            </a:r>
            <a:r>
              <a:rPr lang="zh-CN" altLang="en-US">
                <a:latin typeface="微软雅黑" charset="0"/>
                <a:ea typeface="微软雅黑" charset="0"/>
              </a:rPr>
              <a:t>服务器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 flipV="1">
            <a:off x="4723130" y="2938780"/>
            <a:ext cx="636270" cy="113919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6546850" y="2909570"/>
            <a:ext cx="1659255" cy="1168400"/>
            <a:chOff x="10310" y="4582"/>
            <a:chExt cx="2613" cy="1840"/>
          </a:xfrm>
        </p:grpSpPr>
        <p:cxnSp>
          <p:nvCxnSpPr>
            <p:cNvPr id="16" name="直接连接符 15"/>
            <p:cNvCxnSpPr/>
            <p:nvPr/>
          </p:nvCxnSpPr>
          <p:spPr>
            <a:xfrm flipV="1">
              <a:off x="10310" y="4628"/>
              <a:ext cx="1417" cy="1794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11727" y="4628"/>
              <a:ext cx="1197" cy="1784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11727" y="4582"/>
              <a:ext cx="0" cy="1794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9352916" y="2909570"/>
            <a:ext cx="1659255" cy="1168400"/>
            <a:chOff x="10310" y="4582"/>
            <a:chExt cx="2613" cy="1840"/>
          </a:xfrm>
        </p:grpSpPr>
        <p:cxnSp>
          <p:nvCxnSpPr>
            <p:cNvPr id="21" name="直接连接符 20"/>
            <p:cNvCxnSpPr/>
            <p:nvPr/>
          </p:nvCxnSpPr>
          <p:spPr>
            <a:xfrm flipV="1">
              <a:off x="10310" y="4628"/>
              <a:ext cx="1417" cy="1794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 flipV="1">
              <a:off x="11727" y="4628"/>
              <a:ext cx="1197" cy="1784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11727" y="4582"/>
              <a:ext cx="0" cy="1794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表格 23"/>
          <p:cNvGraphicFramePr/>
          <p:nvPr>
            <p:custDataLst>
              <p:tags r:id="rId2"/>
            </p:custDataLst>
          </p:nvPr>
        </p:nvGraphicFramePr>
        <p:xfrm>
          <a:off x="7562850" y="2983865"/>
          <a:ext cx="2109470" cy="83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470"/>
              </a:tblGrid>
              <a:tr h="41719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cskaoyan.com 191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1719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baidu.com       192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768985" y="5582920"/>
            <a:ext cx="1065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本地域名服务器：当一个主机发出</a:t>
            </a:r>
            <a:r>
              <a:rPr lang="en-US" altLang="zh-CN">
                <a:latin typeface="微软雅黑" charset="0"/>
                <a:ea typeface="微软雅黑" charset="0"/>
              </a:rPr>
              <a:t>DNS</a:t>
            </a:r>
            <a:r>
              <a:rPr lang="zh-CN" altLang="en-US">
                <a:latin typeface="微软雅黑" charset="0"/>
                <a:ea typeface="微软雅黑" charset="0"/>
              </a:rPr>
              <a:t>查询请求时，这个查询请求报文就发给本地域名</a:t>
            </a:r>
            <a:r>
              <a:rPr lang="zh-CN" altLang="en-US">
                <a:latin typeface="微软雅黑" charset="0"/>
                <a:ea typeface="微软雅黑" charset="0"/>
              </a:rPr>
              <a:t>服务器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表格 27"/>
          <p:cNvGraphicFramePr/>
          <p:nvPr>
            <p:custDataLst>
              <p:tags r:id="rId1"/>
            </p:custDataLst>
          </p:nvPr>
        </p:nvGraphicFramePr>
        <p:xfrm>
          <a:off x="1887855" y="1728470"/>
          <a:ext cx="3137535" cy="3617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845"/>
                <a:gridCol w="1045845"/>
                <a:gridCol w="1045845"/>
              </a:tblGrid>
              <a:tr h="65849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6572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Windows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Linux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Windows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65849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VM1</a:t>
                      </a:r>
                      <a:endParaRPr lang="en-US" altLang="zh-CN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163EB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VM2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VM3</a:t>
                      </a:r>
                      <a:endParaRPr lang="en-US" altLang="zh-CN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</a:tr>
              <a:tr h="984885">
                <a:tc gridSpan="3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第一类虚拟机管理程序</a:t>
                      </a:r>
                      <a:endParaRPr lang="zh-CN" altLang="en-US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（</a:t>
                      </a: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Virtual Machine </a:t>
                      </a:r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Monitor,VMM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）</a:t>
                      </a:r>
                      <a:endParaRPr lang="zh-CN" altLang="en-US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658495">
                <a:tc gridSpan="3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硬件（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CPU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、磁盘、内存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等）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右大括号 37"/>
          <p:cNvSpPr/>
          <p:nvPr/>
        </p:nvSpPr>
        <p:spPr>
          <a:xfrm rot="10800000">
            <a:off x="875030" y="1765300"/>
            <a:ext cx="76200" cy="1264285"/>
          </a:xfrm>
          <a:prstGeom prst="rightBrac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24790" y="2105660"/>
            <a:ext cx="589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用户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空间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6795" y="1765300"/>
            <a:ext cx="792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虚拟用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户</a:t>
            </a:r>
            <a:r>
              <a:rPr lang="zh-CN" altLang="en-US" sz="1600">
                <a:latin typeface="微软雅黑" charset="0"/>
                <a:ea typeface="微软雅黑" charset="0"/>
              </a:rPr>
              <a:t>空间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6795" y="2437765"/>
            <a:ext cx="792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虚拟</a:t>
            </a:r>
            <a:r>
              <a:rPr lang="zh-CN" altLang="en-US" sz="1600">
                <a:latin typeface="微软雅黑" charset="0"/>
                <a:ea typeface="微软雅黑" charset="0"/>
              </a:rPr>
              <a:t>内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核空间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167890" y="1934845"/>
            <a:ext cx="244475" cy="244475"/>
          </a:xfrm>
          <a:prstGeom prst="ellipse">
            <a:avLst/>
          </a:prstGeom>
          <a:solidFill>
            <a:srgbClr val="1163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510155" y="1934845"/>
            <a:ext cx="244475" cy="244475"/>
          </a:xfrm>
          <a:prstGeom prst="ellipse">
            <a:avLst/>
          </a:prstGeom>
          <a:solidFill>
            <a:srgbClr val="1163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04540" y="1849120"/>
            <a:ext cx="244475" cy="2444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647440" y="1849120"/>
            <a:ext cx="244475" cy="2444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475990" y="2093595"/>
            <a:ext cx="244475" cy="2444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417060" y="1934845"/>
            <a:ext cx="244475" cy="2444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759325" y="1934845"/>
            <a:ext cx="244475" cy="2444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/>
          <p:nvPr/>
        </p:nvCxnSpPr>
        <p:spPr>
          <a:xfrm flipH="1">
            <a:off x="933450" y="4200525"/>
            <a:ext cx="88582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562225" y="709930"/>
            <a:ext cx="1788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运行在各</a:t>
            </a:r>
            <a:r>
              <a:rPr lang="zh-CN" altLang="en-US" sz="1600">
                <a:latin typeface="微软雅黑" charset="0"/>
                <a:ea typeface="微软雅黑" charset="0"/>
              </a:rPr>
              <a:t>操作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系统上的</a:t>
            </a:r>
            <a:r>
              <a:rPr lang="zh-CN" altLang="en-US" sz="1600">
                <a:latin typeface="微软雅黑" charset="0"/>
                <a:ea typeface="微软雅黑" charset="0"/>
              </a:rPr>
              <a:t>进程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2718435" y="1264920"/>
            <a:ext cx="341630" cy="579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2"/>
          </p:cNvCxnSpPr>
          <p:nvPr/>
        </p:nvCxnSpPr>
        <p:spPr>
          <a:xfrm flipH="1">
            <a:off x="3361055" y="1293495"/>
            <a:ext cx="95885" cy="5556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884295" y="1314450"/>
            <a:ext cx="594360" cy="5048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24790" y="3902710"/>
            <a:ext cx="589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内核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空间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5107305" y="3382010"/>
            <a:ext cx="41592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621655" y="3084195"/>
            <a:ext cx="589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虚拟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机器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409248" y="3695700"/>
            <a:ext cx="10140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Virtual 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Machine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29055" y="5734050"/>
            <a:ext cx="4246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第一类</a:t>
            </a:r>
            <a:r>
              <a:rPr lang="en-US" altLang="zh-CN">
                <a:latin typeface="微软雅黑" charset="0"/>
                <a:ea typeface="微软雅黑" charset="0"/>
              </a:rPr>
              <a:t>VMM</a:t>
            </a:r>
            <a:r>
              <a:rPr lang="zh-CN" altLang="en-US">
                <a:latin typeface="微软雅黑" charset="0"/>
                <a:ea typeface="微软雅黑" charset="0"/>
              </a:rPr>
              <a:t>，直接运行在硬件上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aphicFrame>
        <p:nvGraphicFramePr>
          <p:cNvPr id="23" name="表格 22"/>
          <p:cNvGraphicFramePr/>
          <p:nvPr>
            <p:custDataLst>
              <p:tags r:id="rId2"/>
            </p:custDataLst>
          </p:nvPr>
        </p:nvGraphicFramePr>
        <p:xfrm>
          <a:off x="8237855" y="1728470"/>
          <a:ext cx="3137535" cy="3636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845"/>
                <a:gridCol w="1045845"/>
                <a:gridCol w="1045845"/>
              </a:tblGrid>
              <a:tr h="61849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客户操作系统（</a:t>
                      </a:r>
                      <a:r>
                        <a:rPr lang="en-US" altLang="zh-CN" sz="1200">
                          <a:latin typeface="微软雅黑" charset="0"/>
                          <a:ea typeface="微软雅黑" charset="0"/>
                          <a:sym typeface="+mn-ea"/>
                        </a:rPr>
                        <a:t>Guest OS</a:t>
                      </a: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）</a:t>
                      </a:r>
                      <a:endParaRPr lang="zh-CN" altLang="en-US" sz="12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如：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Windows</a:t>
                      </a:r>
                      <a:endParaRPr lang="en-US" altLang="zh-CN" sz="12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Linux</a:t>
                      </a:r>
                      <a:endParaRPr lang="en-US" altLang="zh-CN" sz="12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2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VM1</a:t>
                      </a:r>
                      <a:endParaRPr lang="en-US" altLang="zh-CN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163EB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VM2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8640">
                <a:tc gridSpan="3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第</a:t>
                      </a:r>
                      <a:r>
                        <a:rPr lang="zh-CN" altLang="en-US" sz="160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二类虚拟机管理程序</a:t>
                      </a:r>
                      <a:endParaRPr lang="zh-CN" altLang="en-US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（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Virtual Machine Monitor,VMM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）</a:t>
                      </a:r>
                      <a:endParaRPr lang="zh-CN" altLang="en-US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92455">
                <a:tc gridSpan="3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          </a:t>
                      </a:r>
                      <a:r>
                        <a:rPr lang="zh-CN" altLang="en-US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宿主操作系统（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Host OS</a:t>
                      </a:r>
                      <a:r>
                        <a:rPr lang="zh-CN" altLang="en-US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）</a:t>
                      </a:r>
                      <a:endParaRPr lang="zh-CN" altLang="en-US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618490">
                <a:tc gridSpan="3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硬件（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CPU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、磁盘、内存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等）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右大括号 23"/>
          <p:cNvSpPr/>
          <p:nvPr/>
        </p:nvSpPr>
        <p:spPr>
          <a:xfrm rot="10800000">
            <a:off x="7067550" y="1765300"/>
            <a:ext cx="96520" cy="2390775"/>
          </a:xfrm>
          <a:prstGeom prst="rightBrac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478270" y="2825750"/>
            <a:ext cx="589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用户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空间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31685" y="1765300"/>
            <a:ext cx="11137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Guest OS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用户</a:t>
            </a:r>
            <a:r>
              <a:rPr lang="zh-CN" altLang="en-US" sz="1600">
                <a:latin typeface="微软雅黑" charset="0"/>
                <a:ea typeface="微软雅黑" charset="0"/>
              </a:rPr>
              <a:t>空间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131685" y="2437765"/>
            <a:ext cx="11137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Guest OS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内核空间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8421370" y="1934845"/>
            <a:ext cx="244475" cy="244475"/>
          </a:xfrm>
          <a:prstGeom prst="ellipse">
            <a:avLst/>
          </a:prstGeom>
          <a:solidFill>
            <a:srgbClr val="1163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8763635" y="1934845"/>
            <a:ext cx="244475" cy="244475"/>
          </a:xfrm>
          <a:prstGeom prst="ellipse">
            <a:avLst/>
          </a:prstGeom>
          <a:solidFill>
            <a:srgbClr val="1163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9558020" y="1849120"/>
            <a:ext cx="244475" cy="2444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9900920" y="1849120"/>
            <a:ext cx="244475" cy="2444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9729470" y="2093595"/>
            <a:ext cx="244475" cy="2444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0546080" y="3077210"/>
            <a:ext cx="244475" cy="2444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0888980" y="3077210"/>
            <a:ext cx="244475" cy="2444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8392795" y="709930"/>
            <a:ext cx="1788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客户操作</a:t>
            </a:r>
            <a:r>
              <a:rPr lang="zh-CN" altLang="en-US" sz="1600">
                <a:latin typeface="微软雅黑" charset="0"/>
                <a:ea typeface="微软雅黑" charset="0"/>
              </a:rPr>
              <a:t>系统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的</a:t>
            </a:r>
            <a:r>
              <a:rPr lang="zh-CN" altLang="en-US" sz="1600">
                <a:latin typeface="微软雅黑" charset="0"/>
                <a:ea typeface="微软雅黑" charset="0"/>
              </a:rPr>
              <a:t>进程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8971915" y="1260475"/>
            <a:ext cx="117475" cy="5835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9566275" y="1297305"/>
            <a:ext cx="114300" cy="5518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7510780" y="5734050"/>
            <a:ext cx="4246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第二类</a:t>
            </a:r>
            <a:r>
              <a:rPr lang="en-US" altLang="zh-CN">
                <a:latin typeface="微软雅黑" charset="0"/>
                <a:ea typeface="微软雅黑" charset="0"/>
              </a:rPr>
              <a:t>VMM</a:t>
            </a:r>
            <a:r>
              <a:rPr lang="zh-CN" altLang="en-US">
                <a:latin typeface="微软雅黑" charset="0"/>
                <a:ea typeface="微软雅黑" charset="0"/>
              </a:rPr>
              <a:t>，运行在宿主操作系统上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190740" y="3642360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Host OS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用户空间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0717530" y="3321685"/>
            <a:ext cx="244475" cy="2444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0487660" y="2060575"/>
            <a:ext cx="12477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宿主操作系统的</a:t>
            </a:r>
            <a:r>
              <a:rPr lang="zh-CN" altLang="en-US" sz="1600">
                <a:latin typeface="微软雅黑" charset="0"/>
                <a:ea typeface="微软雅黑" charset="0"/>
              </a:rPr>
              <a:t>进程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H="1">
            <a:off x="10874375" y="2644140"/>
            <a:ext cx="136525" cy="4622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8336280" y="4156075"/>
            <a:ext cx="593725" cy="330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charset="0"/>
                <a:ea typeface="微软雅黑" charset="0"/>
              </a:rPr>
              <a:t>部分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478270" y="4696460"/>
            <a:ext cx="589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内核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空间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131685" y="2437765"/>
            <a:ext cx="11137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Guest OS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内核空间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56" name="右大括号 55"/>
          <p:cNvSpPr/>
          <p:nvPr/>
        </p:nvSpPr>
        <p:spPr>
          <a:xfrm rot="10800000">
            <a:off x="7063740" y="4278630"/>
            <a:ext cx="76200" cy="1085850"/>
          </a:xfrm>
          <a:prstGeom prst="rightBrac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7190740" y="4339590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Host OS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内核空间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上箭头 96"/>
          <p:cNvSpPr/>
          <p:nvPr/>
        </p:nvSpPr>
        <p:spPr>
          <a:xfrm rot="5400000">
            <a:off x="2033270" y="2348865"/>
            <a:ext cx="305435" cy="803910"/>
          </a:xfrm>
          <a:prstGeom prst="upArrow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66265" y="22301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编辑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" name="横卷形 2"/>
          <p:cNvSpPr/>
          <p:nvPr/>
        </p:nvSpPr>
        <p:spPr>
          <a:xfrm>
            <a:off x="2746693" y="818515"/>
            <a:ext cx="1099185" cy="953770"/>
          </a:xfrm>
          <a:prstGeom prst="horizontalScroll">
            <a:avLst/>
          </a:prstGeom>
          <a:solidFill>
            <a:srgbClr val="1163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源代码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文件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1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横卷形 3"/>
          <p:cNvSpPr/>
          <p:nvPr/>
        </p:nvSpPr>
        <p:spPr>
          <a:xfrm>
            <a:off x="2746693" y="2205355"/>
            <a:ext cx="1099185" cy="953770"/>
          </a:xfrm>
          <a:prstGeom prst="horizontalScroll">
            <a:avLst/>
          </a:prstGeom>
          <a:solidFill>
            <a:srgbClr val="1163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源代码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文件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2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横卷形 4"/>
          <p:cNvSpPr/>
          <p:nvPr/>
        </p:nvSpPr>
        <p:spPr>
          <a:xfrm>
            <a:off x="2746693" y="3592195"/>
            <a:ext cx="1099185" cy="953770"/>
          </a:xfrm>
          <a:prstGeom prst="horizontalScroll">
            <a:avLst/>
          </a:prstGeom>
          <a:solidFill>
            <a:srgbClr val="1163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源代码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文件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3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58453" y="450215"/>
            <a:ext cx="8756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main()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56891" y="1861820"/>
            <a:ext cx="478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a()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53716" y="3261360"/>
            <a:ext cx="485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b()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56573" y="4660900"/>
            <a:ext cx="4794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*.c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11" name="上箭头 10"/>
          <p:cNvSpPr/>
          <p:nvPr/>
        </p:nvSpPr>
        <p:spPr>
          <a:xfrm rot="5400000">
            <a:off x="4231005" y="2360930"/>
            <a:ext cx="305435" cy="803910"/>
          </a:xfrm>
          <a:prstGeom prst="upArrow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064000" y="224218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编</a:t>
            </a:r>
            <a:r>
              <a:rPr lang="zh-CN" altLang="en-US">
                <a:latin typeface="微软雅黑" charset="0"/>
                <a:ea typeface="微软雅黑" charset="0"/>
              </a:rPr>
              <a:t>译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3" name="上箭头 12"/>
          <p:cNvSpPr/>
          <p:nvPr/>
        </p:nvSpPr>
        <p:spPr>
          <a:xfrm rot="5400000">
            <a:off x="4231005" y="923925"/>
            <a:ext cx="305435" cy="803910"/>
          </a:xfrm>
          <a:prstGeom prst="upArrow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上箭头 14"/>
          <p:cNvSpPr/>
          <p:nvPr/>
        </p:nvSpPr>
        <p:spPr>
          <a:xfrm rot="5400000">
            <a:off x="4231005" y="3647440"/>
            <a:ext cx="305435" cy="803910"/>
          </a:xfrm>
          <a:prstGeom prst="upArrow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88548" y="818515"/>
            <a:ext cx="774700" cy="953770"/>
          </a:xfrm>
          <a:prstGeom prst="rect">
            <a:avLst/>
          </a:prstGeom>
          <a:solidFill>
            <a:srgbClr val="1163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目标模块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1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88548" y="2179955"/>
            <a:ext cx="774700" cy="953770"/>
          </a:xfrm>
          <a:prstGeom prst="rect">
            <a:avLst/>
          </a:prstGeom>
          <a:solidFill>
            <a:srgbClr val="1163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目标模块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2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88548" y="3566795"/>
            <a:ext cx="774700" cy="953770"/>
          </a:xfrm>
          <a:prstGeom prst="rect">
            <a:avLst/>
          </a:prstGeom>
          <a:solidFill>
            <a:srgbClr val="1163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目标模块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3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32693" y="4660900"/>
            <a:ext cx="486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*.o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477511" y="2508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逻辑</a:t>
            </a:r>
            <a:r>
              <a:rPr lang="zh-CN" altLang="en-US">
                <a:latin typeface="微软雅黑" charset="0"/>
                <a:ea typeface="微软雅黑" charset="0"/>
              </a:rPr>
              <a:t>地址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791835" y="712470"/>
            <a:ext cx="468630" cy="1167765"/>
            <a:chOff x="11221" y="1179"/>
            <a:chExt cx="738" cy="1839"/>
          </a:xfrm>
        </p:grpSpPr>
        <p:sp>
          <p:nvSpPr>
            <p:cNvPr id="21" name="文本框 20"/>
            <p:cNvSpPr txBox="1"/>
            <p:nvPr/>
          </p:nvSpPr>
          <p:spPr>
            <a:xfrm>
              <a:off x="11334" y="1179"/>
              <a:ext cx="51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>
                  <a:latin typeface="微软雅黑" charset="0"/>
                  <a:ea typeface="微软雅黑" charset="0"/>
                </a:rPr>
                <a:t>0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 flipV="1">
              <a:off x="11591" y="1737"/>
              <a:ext cx="0" cy="662"/>
            </a:xfrm>
            <a:prstGeom prst="line">
              <a:avLst/>
            </a:prstGeom>
            <a:ln w="28575">
              <a:solidFill>
                <a:srgbClr val="1163EB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1221" y="2438"/>
              <a:ext cx="7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>
                  <a:latin typeface="微软雅黑" charset="0"/>
                  <a:ea typeface="微软雅黑" charset="0"/>
                </a:rPr>
                <a:t>99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791835" y="2136140"/>
            <a:ext cx="468630" cy="1167765"/>
            <a:chOff x="11221" y="1179"/>
            <a:chExt cx="738" cy="1839"/>
          </a:xfrm>
        </p:grpSpPr>
        <p:sp>
          <p:nvSpPr>
            <p:cNvPr id="26" name="文本框 25"/>
            <p:cNvSpPr txBox="1"/>
            <p:nvPr/>
          </p:nvSpPr>
          <p:spPr>
            <a:xfrm>
              <a:off x="11334" y="1179"/>
              <a:ext cx="51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>
                  <a:latin typeface="微软雅黑" charset="0"/>
                  <a:ea typeface="微软雅黑" charset="0"/>
                </a:rPr>
                <a:t>0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 flipV="1">
              <a:off x="11591" y="1737"/>
              <a:ext cx="0" cy="662"/>
            </a:xfrm>
            <a:prstGeom prst="line">
              <a:avLst/>
            </a:prstGeom>
            <a:ln w="28575">
              <a:solidFill>
                <a:srgbClr val="1163EB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1221" y="2438"/>
              <a:ext cx="7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>
                  <a:latin typeface="微软雅黑" charset="0"/>
                  <a:ea typeface="微软雅黑" charset="0"/>
                </a:rPr>
                <a:t>49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791835" y="3485515"/>
            <a:ext cx="468630" cy="1167765"/>
            <a:chOff x="11221" y="1179"/>
            <a:chExt cx="738" cy="1839"/>
          </a:xfrm>
        </p:grpSpPr>
        <p:sp>
          <p:nvSpPr>
            <p:cNvPr id="30" name="文本框 29"/>
            <p:cNvSpPr txBox="1"/>
            <p:nvPr/>
          </p:nvSpPr>
          <p:spPr>
            <a:xfrm>
              <a:off x="11334" y="1179"/>
              <a:ext cx="51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>
                  <a:latin typeface="微软雅黑" charset="0"/>
                  <a:ea typeface="微软雅黑" charset="0"/>
                </a:rPr>
                <a:t>0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 flipV="1">
              <a:off x="11591" y="1737"/>
              <a:ext cx="0" cy="662"/>
            </a:xfrm>
            <a:prstGeom prst="line">
              <a:avLst/>
            </a:prstGeom>
            <a:ln w="28575">
              <a:solidFill>
                <a:srgbClr val="1163EB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11221" y="2438"/>
              <a:ext cx="7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>
                  <a:latin typeface="微软雅黑" charset="0"/>
                  <a:ea typeface="微软雅黑" charset="0"/>
                </a:rPr>
                <a:t>29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33" name="上箭头 32"/>
          <p:cNvSpPr/>
          <p:nvPr/>
        </p:nvSpPr>
        <p:spPr>
          <a:xfrm rot="5400000">
            <a:off x="6644640" y="2348865"/>
            <a:ext cx="305435" cy="803910"/>
          </a:xfrm>
          <a:prstGeom prst="upArrow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477318" y="22301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链接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52665" y="2063750"/>
            <a:ext cx="774700" cy="1374775"/>
          </a:xfrm>
          <a:prstGeom prst="rect">
            <a:avLst/>
          </a:prstGeom>
          <a:solidFill>
            <a:srgbClr val="1163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装入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模块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209280" y="2063750"/>
            <a:ext cx="611505" cy="1399540"/>
            <a:chOff x="11109" y="1179"/>
            <a:chExt cx="963" cy="2204"/>
          </a:xfrm>
        </p:grpSpPr>
        <p:sp>
          <p:nvSpPr>
            <p:cNvPr id="37" name="文本框 36"/>
            <p:cNvSpPr txBox="1"/>
            <p:nvPr/>
          </p:nvSpPr>
          <p:spPr>
            <a:xfrm>
              <a:off x="11334" y="1179"/>
              <a:ext cx="51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>
                  <a:latin typeface="微软雅黑" charset="0"/>
                  <a:ea typeface="微软雅黑" charset="0"/>
                </a:rPr>
                <a:t>0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flipV="1">
              <a:off x="11591" y="1759"/>
              <a:ext cx="0" cy="905"/>
            </a:xfrm>
            <a:prstGeom prst="line">
              <a:avLst/>
            </a:prstGeom>
            <a:ln w="28575">
              <a:solidFill>
                <a:srgbClr val="1163EB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11109" y="2803"/>
              <a:ext cx="96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>
                  <a:latin typeface="微软雅黑" charset="0"/>
                  <a:ea typeface="微软雅黑" charset="0"/>
                </a:rPr>
                <a:t>179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40" name="上箭头 39"/>
          <p:cNvSpPr/>
          <p:nvPr/>
        </p:nvSpPr>
        <p:spPr>
          <a:xfrm rot="5400000">
            <a:off x="9102090" y="2348865"/>
            <a:ext cx="305435" cy="803910"/>
          </a:xfrm>
          <a:prstGeom prst="upArrow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934768" y="22301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装</a:t>
            </a:r>
            <a:r>
              <a:rPr lang="zh-CN" altLang="en-US">
                <a:latin typeface="微软雅黑" charset="0"/>
                <a:ea typeface="微软雅黑" charset="0"/>
              </a:rPr>
              <a:t>入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9797415" y="1745615"/>
            <a:ext cx="774700" cy="2062480"/>
            <a:chOff x="15429" y="3250"/>
            <a:chExt cx="1220" cy="3248"/>
          </a:xfrm>
        </p:grpSpPr>
        <p:sp>
          <p:nvSpPr>
            <p:cNvPr id="42" name="矩形 41"/>
            <p:cNvSpPr/>
            <p:nvPr/>
          </p:nvSpPr>
          <p:spPr>
            <a:xfrm>
              <a:off x="15429" y="3250"/>
              <a:ext cx="1220" cy="1090"/>
            </a:xfrm>
            <a:prstGeom prst="rect">
              <a:avLst/>
            </a:prstGeom>
            <a:solidFill>
              <a:srgbClr val="1163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5429" y="4329"/>
              <a:ext cx="1220" cy="10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5429" y="5408"/>
              <a:ext cx="1220" cy="1090"/>
            </a:xfrm>
            <a:prstGeom prst="rect">
              <a:avLst/>
            </a:prstGeom>
            <a:solidFill>
              <a:srgbClr val="1163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9864408" y="127635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内存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694613" y="151193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rgbClr val="C00000"/>
                </a:solidFill>
                <a:latin typeface="微软雅黑" charset="0"/>
                <a:ea typeface="微软雅黑" charset="0"/>
              </a:rPr>
              <a:t>完整的逻辑地址</a:t>
            </a:r>
            <a:endParaRPr lang="zh-CN" altLang="en-US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0751503" y="15119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rgbClr val="C00000"/>
                </a:solidFill>
                <a:latin typeface="微软雅黑" charset="0"/>
                <a:ea typeface="微软雅黑" charset="0"/>
              </a:rPr>
              <a:t>物理地址</a:t>
            </a:r>
            <a:endParaRPr lang="zh-CN" altLang="en-US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836276" y="2063750"/>
            <a:ext cx="930910" cy="1399540"/>
            <a:chOff x="10860" y="1179"/>
            <a:chExt cx="1466" cy="2204"/>
          </a:xfrm>
        </p:grpSpPr>
        <p:sp>
          <p:nvSpPr>
            <p:cNvPr id="51" name="文本框 50"/>
            <p:cNvSpPr txBox="1"/>
            <p:nvPr/>
          </p:nvSpPr>
          <p:spPr>
            <a:xfrm>
              <a:off x="11308" y="1179"/>
              <a:ext cx="56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>
                  <a:latin typeface="微软雅黑" charset="0"/>
                  <a:ea typeface="微软雅黑" charset="0"/>
                </a:rPr>
                <a:t>N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flipV="1">
              <a:off x="11591" y="1759"/>
              <a:ext cx="0" cy="905"/>
            </a:xfrm>
            <a:prstGeom prst="line">
              <a:avLst/>
            </a:prstGeom>
            <a:ln w="28575">
              <a:solidFill>
                <a:srgbClr val="1163EB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10860" y="2803"/>
              <a:ext cx="146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>
                  <a:latin typeface="微软雅黑" charset="0"/>
                  <a:ea typeface="微软雅黑" charset="0"/>
                </a:rPr>
                <a:t>N+179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7372350" y="4660900"/>
            <a:ext cx="735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*.exe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81685" y="5329555"/>
            <a:ext cx="10698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编译：由编译程序将用户源代码编译成若干个目标模块(编译就是把高级语言</a:t>
            </a:r>
            <a:r>
              <a:rPr lang="zh-CN" altLang="en-US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翻译为机器语言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)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链接：由链接程序将编译后形成的一组目标模块，以及所需库函数链接在一起，形成一个完整的装入模块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装入(装载):由装入程序将装入模块装入内存运行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14" name="图片 13" descr="wecom-temp-15288-458687a2b04913c23a8d2270223ff2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240" y="2242820"/>
            <a:ext cx="955675" cy="10687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12060" y="1332230"/>
            <a:ext cx="6703060" cy="562610"/>
            <a:chOff x="4523" y="1328"/>
            <a:chExt cx="10556" cy="886"/>
          </a:xfrm>
        </p:grpSpPr>
        <p:sp>
          <p:nvSpPr>
            <p:cNvPr id="16" name="矩形 15"/>
            <p:cNvSpPr/>
            <p:nvPr/>
          </p:nvSpPr>
          <p:spPr>
            <a:xfrm>
              <a:off x="4523" y="1328"/>
              <a:ext cx="2625" cy="887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>
                  <a:latin typeface="微软雅黑" charset="0"/>
                  <a:ea typeface="微软雅黑" charset="0"/>
                  <a:cs typeface="微软雅黑" charset="0"/>
                </a:rPr>
                <a:t>User</a:t>
              </a:r>
              <a:r>
                <a:rPr lang="en-US" sz="1600" baseline="-25000">
                  <a:latin typeface="微软雅黑" charset="0"/>
                  <a:ea typeface="微软雅黑" charset="0"/>
                  <a:cs typeface="微软雅黑" charset="0"/>
                </a:rPr>
                <a:t>1</a:t>
              </a:r>
              <a:endParaRPr lang="en-US" sz="1600" baseline="-250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7167" y="1328"/>
              <a:ext cx="2625" cy="887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>
                  <a:latin typeface="微软雅黑" charset="0"/>
                  <a:ea typeface="微软雅黑" charset="0"/>
                  <a:cs typeface="微软雅黑" charset="0"/>
                </a:rPr>
                <a:t>User</a:t>
              </a:r>
              <a:r>
                <a:rPr lang="en-US" sz="1600" baseline="-25000">
                  <a:latin typeface="微软雅黑" charset="0"/>
                  <a:ea typeface="微软雅黑" charset="0"/>
                  <a:cs typeface="微软雅黑" charset="0"/>
                </a:rPr>
                <a:t>2</a:t>
              </a:r>
              <a:endParaRPr lang="en-US" sz="1600" baseline="-250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9811" y="1328"/>
              <a:ext cx="2625" cy="887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>
                  <a:latin typeface="微软雅黑" charset="0"/>
                  <a:ea typeface="微软雅黑" charset="0"/>
                  <a:cs typeface="微软雅黑" charset="0"/>
                </a:rPr>
                <a:t>User</a:t>
              </a:r>
              <a:r>
                <a:rPr lang="en-US" sz="1600" baseline="-25000">
                  <a:latin typeface="微软雅黑" charset="0"/>
                  <a:ea typeface="微软雅黑" charset="0"/>
                  <a:cs typeface="微软雅黑" charset="0"/>
                </a:rPr>
                <a:t>3</a:t>
              </a:r>
              <a:endParaRPr lang="en-US" sz="1600" baseline="-250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2455" y="1328"/>
              <a:ext cx="2625" cy="887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>
                  <a:latin typeface="微软雅黑" charset="0"/>
                  <a:ea typeface="微软雅黑" charset="0"/>
                  <a:cs typeface="微软雅黑" charset="0"/>
                </a:rPr>
                <a:t>User</a:t>
              </a:r>
              <a:r>
                <a:rPr lang="en-US" sz="1600" baseline="-25000">
                  <a:latin typeface="微软雅黑" charset="0"/>
                  <a:ea typeface="微软雅黑" charset="0"/>
                  <a:cs typeface="微软雅黑" charset="0"/>
                </a:rPr>
                <a:t>4</a:t>
              </a:r>
              <a:endParaRPr lang="en-US" sz="1600" baseline="-250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362710" y="2835910"/>
            <a:ext cx="2827655" cy="562610"/>
            <a:chOff x="4523" y="1328"/>
            <a:chExt cx="10556" cy="886"/>
          </a:xfrm>
        </p:grpSpPr>
        <p:sp>
          <p:nvSpPr>
            <p:cNvPr id="7" name="矩形 6"/>
            <p:cNvSpPr/>
            <p:nvPr/>
          </p:nvSpPr>
          <p:spPr>
            <a:xfrm>
              <a:off x="4523" y="1328"/>
              <a:ext cx="2625" cy="887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>
                  <a:latin typeface="微软雅黑" charset="0"/>
                  <a:ea typeface="微软雅黑" charset="0"/>
                  <a:cs typeface="微软雅黑" charset="0"/>
                </a:rPr>
                <a:t>CAT</a:t>
              </a:r>
              <a:endParaRPr lang="en-US" sz="1600" baseline="-250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167" y="1328"/>
              <a:ext cx="2625" cy="887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>
                  <a:latin typeface="微软雅黑" charset="0"/>
                  <a:ea typeface="微软雅黑" charset="0"/>
                  <a:cs typeface="微软雅黑" charset="0"/>
                </a:rPr>
                <a:t>BO</a:t>
              </a:r>
              <a:endParaRPr lang="en-US" sz="1600" baseline="-250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811" y="1328"/>
              <a:ext cx="2625" cy="887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>
                  <a:latin typeface="微软雅黑" charset="0"/>
                  <a:ea typeface="微软雅黑" charset="0"/>
                  <a:cs typeface="微软雅黑" charset="0"/>
                </a:rPr>
                <a:t>A</a:t>
              </a:r>
              <a:endParaRPr lang="en-US" sz="1600" baseline="-250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2455" y="1328"/>
              <a:ext cx="2625" cy="887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>
                  <a:latin typeface="微软雅黑" charset="0"/>
                  <a:ea typeface="微软雅黑" charset="0"/>
                  <a:cs typeface="微软雅黑" charset="0"/>
                </a:rPr>
                <a:t>TEST</a:t>
              </a:r>
              <a:endParaRPr lang="en-US" sz="1600" baseline="-250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 flipV="1">
            <a:off x="1412875" y="1895475"/>
            <a:ext cx="1980565" cy="927735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1471295" y="3399155"/>
            <a:ext cx="486410" cy="1247140"/>
            <a:chOff x="2683" y="5353"/>
            <a:chExt cx="766" cy="1964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3066" y="5353"/>
              <a:ext cx="0" cy="1230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2683" y="6583"/>
              <a:ext cx="766" cy="735"/>
            </a:xfrm>
            <a:prstGeom prst="ellipse">
              <a:avLst/>
            </a:prstGeom>
            <a:solidFill>
              <a:srgbClr val="116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204720" y="3399155"/>
            <a:ext cx="486410" cy="1247140"/>
            <a:chOff x="2683" y="5353"/>
            <a:chExt cx="766" cy="1964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3066" y="5353"/>
              <a:ext cx="0" cy="1230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2683" y="6583"/>
              <a:ext cx="766" cy="735"/>
            </a:xfrm>
            <a:prstGeom prst="ellipse">
              <a:avLst/>
            </a:prstGeom>
            <a:solidFill>
              <a:srgbClr val="116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926080" y="3399155"/>
            <a:ext cx="486410" cy="1247140"/>
            <a:chOff x="2683" y="5353"/>
            <a:chExt cx="766" cy="1964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066" y="5353"/>
              <a:ext cx="0" cy="1230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2683" y="6583"/>
              <a:ext cx="766" cy="735"/>
            </a:xfrm>
            <a:prstGeom prst="ellipse">
              <a:avLst/>
            </a:prstGeom>
            <a:solidFill>
              <a:srgbClr val="116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622675" y="3399155"/>
            <a:ext cx="486410" cy="1247140"/>
            <a:chOff x="2683" y="5353"/>
            <a:chExt cx="766" cy="196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3066" y="5353"/>
              <a:ext cx="0" cy="1230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2683" y="6583"/>
              <a:ext cx="766" cy="735"/>
            </a:xfrm>
            <a:prstGeom prst="ellipse">
              <a:avLst/>
            </a:prstGeom>
            <a:solidFill>
              <a:srgbClr val="116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200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 flipV="1">
            <a:off x="4408170" y="1916430"/>
            <a:ext cx="700405" cy="918845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4370070" y="2835910"/>
            <a:ext cx="1410970" cy="1810385"/>
            <a:chOff x="7248" y="4466"/>
            <a:chExt cx="2222" cy="2851"/>
          </a:xfrm>
        </p:grpSpPr>
        <p:grpSp>
          <p:nvGrpSpPr>
            <p:cNvPr id="24" name="组合 23"/>
            <p:cNvGrpSpPr/>
            <p:nvPr/>
          </p:nvGrpSpPr>
          <p:grpSpPr>
            <a:xfrm>
              <a:off x="7248" y="4466"/>
              <a:ext cx="2223" cy="887"/>
              <a:chOff x="4523" y="1328"/>
              <a:chExt cx="5269" cy="887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4523" y="1328"/>
                <a:ext cx="2625" cy="887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600">
                    <a:latin typeface="微软雅黑" charset="0"/>
                    <a:ea typeface="微软雅黑" charset="0"/>
                    <a:cs typeface="微软雅黑" charset="0"/>
                  </a:rPr>
                  <a:t>A</a:t>
                </a:r>
                <a:endParaRPr lang="en-US" sz="1600" baseline="-25000"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167" y="1328"/>
                <a:ext cx="2625" cy="887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600">
                    <a:latin typeface="微软雅黑" charset="0"/>
                    <a:ea typeface="微软雅黑" charset="0"/>
                    <a:cs typeface="微软雅黑" charset="0"/>
                    <a:sym typeface="+mn-ea"/>
                  </a:rPr>
                  <a:t>TEST</a:t>
                </a:r>
                <a:endParaRPr lang="en-US" sz="1600" baseline="-25000"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7477" y="5353"/>
              <a:ext cx="766" cy="1964"/>
              <a:chOff x="2683" y="5353"/>
              <a:chExt cx="766" cy="1964"/>
            </a:xfrm>
          </p:grpSpPr>
          <p:cxnSp>
            <p:nvCxnSpPr>
              <p:cNvPr id="38" name="直接连接符 37"/>
              <p:cNvCxnSpPr/>
              <p:nvPr/>
            </p:nvCxnSpPr>
            <p:spPr>
              <a:xfrm>
                <a:off x="3066" y="5353"/>
                <a:ext cx="0" cy="1230"/>
              </a:xfrm>
              <a:prstGeom prst="line">
                <a:avLst/>
              </a:prstGeom>
              <a:ln w="28575">
                <a:solidFill>
                  <a:srgbClr val="1163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椭圆 38"/>
              <p:cNvSpPr/>
              <p:nvPr/>
            </p:nvSpPr>
            <p:spPr>
              <a:xfrm>
                <a:off x="2683" y="6583"/>
                <a:ext cx="766" cy="735"/>
              </a:xfrm>
              <a:prstGeom prst="ellipse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8574" y="5353"/>
              <a:ext cx="766" cy="1964"/>
              <a:chOff x="2683" y="5353"/>
              <a:chExt cx="766" cy="1964"/>
            </a:xfrm>
          </p:grpSpPr>
          <p:cxnSp>
            <p:nvCxnSpPr>
              <p:cNvPr id="43" name="直接连接符 42"/>
              <p:cNvCxnSpPr/>
              <p:nvPr/>
            </p:nvCxnSpPr>
            <p:spPr>
              <a:xfrm>
                <a:off x="3066" y="5353"/>
                <a:ext cx="0" cy="1230"/>
              </a:xfrm>
              <a:prstGeom prst="line">
                <a:avLst/>
              </a:prstGeom>
              <a:ln w="28575">
                <a:solidFill>
                  <a:srgbClr val="1163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椭圆 43"/>
              <p:cNvSpPr/>
              <p:nvPr/>
            </p:nvSpPr>
            <p:spPr>
              <a:xfrm>
                <a:off x="2683" y="6583"/>
                <a:ext cx="766" cy="735"/>
              </a:xfrm>
              <a:prstGeom prst="ellipse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6044565" y="2835910"/>
            <a:ext cx="1462240" cy="1810385"/>
            <a:chOff x="7248" y="4466"/>
            <a:chExt cx="2303" cy="2851"/>
          </a:xfrm>
        </p:grpSpPr>
        <p:grpSp>
          <p:nvGrpSpPr>
            <p:cNvPr id="47" name="组合 46"/>
            <p:cNvGrpSpPr/>
            <p:nvPr/>
          </p:nvGrpSpPr>
          <p:grpSpPr>
            <a:xfrm>
              <a:off x="7248" y="4466"/>
              <a:ext cx="2303" cy="887"/>
              <a:chOff x="4523" y="1328"/>
              <a:chExt cx="5458" cy="887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4523" y="1328"/>
                <a:ext cx="2625" cy="887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600">
                    <a:latin typeface="微软雅黑" charset="0"/>
                    <a:ea typeface="微软雅黑" charset="0"/>
                    <a:cs typeface="微软雅黑" charset="0"/>
                  </a:rPr>
                  <a:t>A</a:t>
                </a:r>
                <a:endParaRPr lang="en-US" sz="1600" baseline="-25000"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7168" y="1328"/>
                <a:ext cx="2813" cy="887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600">
                    <a:latin typeface="微软雅黑" charset="0"/>
                    <a:ea typeface="微软雅黑" charset="0"/>
                    <a:cs typeface="微软雅黑" charset="0"/>
                  </a:rPr>
                  <a:t>DATA</a:t>
                </a:r>
                <a:endParaRPr lang="en-US" sz="1600"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7477" y="5353"/>
              <a:ext cx="766" cy="1964"/>
              <a:chOff x="2683" y="5353"/>
              <a:chExt cx="766" cy="1964"/>
            </a:xfrm>
          </p:grpSpPr>
          <p:cxnSp>
            <p:nvCxnSpPr>
              <p:cNvPr id="51" name="直接连接符 50"/>
              <p:cNvCxnSpPr/>
              <p:nvPr/>
            </p:nvCxnSpPr>
            <p:spPr>
              <a:xfrm>
                <a:off x="3066" y="5353"/>
                <a:ext cx="0" cy="1230"/>
              </a:xfrm>
              <a:prstGeom prst="line">
                <a:avLst/>
              </a:prstGeom>
              <a:ln w="28575">
                <a:solidFill>
                  <a:srgbClr val="1163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椭圆 51"/>
              <p:cNvSpPr/>
              <p:nvPr/>
            </p:nvSpPr>
            <p:spPr>
              <a:xfrm>
                <a:off x="2683" y="6583"/>
                <a:ext cx="766" cy="735"/>
              </a:xfrm>
              <a:prstGeom prst="ellipse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8574" y="5353"/>
              <a:ext cx="766" cy="1964"/>
              <a:chOff x="2683" y="5353"/>
              <a:chExt cx="766" cy="1964"/>
            </a:xfrm>
          </p:grpSpPr>
          <p:cxnSp>
            <p:nvCxnSpPr>
              <p:cNvPr id="54" name="直接连接符 53"/>
              <p:cNvCxnSpPr/>
              <p:nvPr/>
            </p:nvCxnSpPr>
            <p:spPr>
              <a:xfrm>
                <a:off x="3066" y="5353"/>
                <a:ext cx="0" cy="1230"/>
              </a:xfrm>
              <a:prstGeom prst="line">
                <a:avLst/>
              </a:prstGeom>
              <a:ln w="28575">
                <a:solidFill>
                  <a:srgbClr val="1163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椭圆 54"/>
              <p:cNvSpPr/>
              <p:nvPr/>
            </p:nvSpPr>
            <p:spPr>
              <a:xfrm>
                <a:off x="2683" y="6583"/>
                <a:ext cx="766" cy="735"/>
              </a:xfrm>
              <a:prstGeom prst="ellipse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56" name="直接连接符 55"/>
          <p:cNvCxnSpPr/>
          <p:nvPr/>
        </p:nvCxnSpPr>
        <p:spPr>
          <a:xfrm flipV="1">
            <a:off x="6033770" y="1917065"/>
            <a:ext cx="700405" cy="918845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7805420" y="2835910"/>
            <a:ext cx="2207827" cy="1811020"/>
            <a:chOff x="7248" y="4466"/>
            <a:chExt cx="3477" cy="2852"/>
          </a:xfrm>
        </p:grpSpPr>
        <p:grpSp>
          <p:nvGrpSpPr>
            <p:cNvPr id="58" name="组合 57"/>
            <p:cNvGrpSpPr/>
            <p:nvPr/>
          </p:nvGrpSpPr>
          <p:grpSpPr>
            <a:xfrm>
              <a:off x="7248" y="4466"/>
              <a:ext cx="3477" cy="887"/>
              <a:chOff x="4523" y="1328"/>
              <a:chExt cx="8241" cy="887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4523" y="1328"/>
                <a:ext cx="2625" cy="887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600">
                    <a:latin typeface="微软雅黑" charset="0"/>
                    <a:ea typeface="微软雅黑" charset="0"/>
                    <a:cs typeface="微软雅黑" charset="0"/>
                  </a:rPr>
                  <a:t>X</a:t>
                </a:r>
                <a:endParaRPr lang="en-US" sz="1600" baseline="-25000"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7168" y="1328"/>
                <a:ext cx="2813" cy="887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600">
                    <a:latin typeface="微软雅黑" charset="0"/>
                    <a:ea typeface="微软雅黑" charset="0"/>
                    <a:cs typeface="微软雅黑" charset="0"/>
                  </a:rPr>
                  <a:t>DATA</a:t>
                </a:r>
                <a:endParaRPr lang="en-US" sz="1600"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9951" y="1328"/>
                <a:ext cx="2813" cy="887"/>
              </a:xfrm>
              <a:prstGeom prst="rect">
                <a:avLst/>
              </a:prstGeom>
              <a:solidFill>
                <a:srgbClr val="1163EB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600">
                    <a:latin typeface="微软雅黑" charset="0"/>
                    <a:ea typeface="微软雅黑" charset="0"/>
                    <a:cs typeface="微软雅黑" charset="0"/>
                  </a:rPr>
                  <a:t>A</a:t>
                </a:r>
                <a:endParaRPr lang="en-US" sz="1600"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7477" y="5353"/>
              <a:ext cx="766" cy="1964"/>
              <a:chOff x="2683" y="5353"/>
              <a:chExt cx="766" cy="1964"/>
            </a:xfrm>
          </p:grpSpPr>
          <p:cxnSp>
            <p:nvCxnSpPr>
              <p:cNvPr id="62" name="直接连接符 61"/>
              <p:cNvCxnSpPr/>
              <p:nvPr/>
            </p:nvCxnSpPr>
            <p:spPr>
              <a:xfrm>
                <a:off x="3066" y="5353"/>
                <a:ext cx="0" cy="1230"/>
              </a:xfrm>
              <a:prstGeom prst="line">
                <a:avLst/>
              </a:prstGeom>
              <a:ln w="28575">
                <a:solidFill>
                  <a:srgbClr val="1163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椭圆 62"/>
              <p:cNvSpPr/>
              <p:nvPr/>
            </p:nvSpPr>
            <p:spPr>
              <a:xfrm>
                <a:off x="2683" y="6583"/>
                <a:ext cx="766" cy="735"/>
              </a:xfrm>
              <a:prstGeom prst="ellipse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8574" y="5353"/>
              <a:ext cx="1940" cy="1965"/>
              <a:chOff x="2683" y="5353"/>
              <a:chExt cx="1940" cy="1965"/>
            </a:xfrm>
          </p:grpSpPr>
          <p:cxnSp>
            <p:nvCxnSpPr>
              <p:cNvPr id="65" name="直接连接符 64"/>
              <p:cNvCxnSpPr/>
              <p:nvPr/>
            </p:nvCxnSpPr>
            <p:spPr>
              <a:xfrm>
                <a:off x="3066" y="5353"/>
                <a:ext cx="0" cy="1230"/>
              </a:xfrm>
              <a:prstGeom prst="line">
                <a:avLst/>
              </a:prstGeom>
              <a:ln w="28575">
                <a:solidFill>
                  <a:srgbClr val="1163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椭圆 65"/>
              <p:cNvSpPr/>
              <p:nvPr/>
            </p:nvSpPr>
            <p:spPr>
              <a:xfrm>
                <a:off x="2683" y="6583"/>
                <a:ext cx="766" cy="735"/>
              </a:xfrm>
              <a:prstGeom prst="ellipse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8" name="直接连接符 67"/>
              <p:cNvCxnSpPr/>
              <p:nvPr/>
            </p:nvCxnSpPr>
            <p:spPr>
              <a:xfrm>
                <a:off x="4240" y="5353"/>
                <a:ext cx="0" cy="1230"/>
              </a:xfrm>
              <a:prstGeom prst="line">
                <a:avLst/>
              </a:prstGeom>
              <a:ln w="28575">
                <a:solidFill>
                  <a:srgbClr val="1163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椭圆 68"/>
              <p:cNvSpPr/>
              <p:nvPr/>
            </p:nvSpPr>
            <p:spPr>
              <a:xfrm>
                <a:off x="3857" y="6583"/>
                <a:ext cx="766" cy="735"/>
              </a:xfrm>
              <a:prstGeom prst="ellipse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70" name="直接连接符 69"/>
          <p:cNvCxnSpPr/>
          <p:nvPr/>
        </p:nvCxnSpPr>
        <p:spPr>
          <a:xfrm flipV="1">
            <a:off x="7818755" y="1953260"/>
            <a:ext cx="602615" cy="894715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9278621" y="143002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主文件</a:t>
            </a:r>
            <a:r>
              <a:rPr lang="zh-CN" altLang="en-US">
                <a:latin typeface="微软雅黑" charset="0"/>
                <a:ea typeface="微软雅黑" charset="0"/>
              </a:rPr>
              <a:t>目录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0045066" y="293306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用户文件</a:t>
            </a:r>
            <a:r>
              <a:rPr lang="zh-CN" altLang="en-US">
                <a:latin typeface="微软雅黑" charset="0"/>
                <a:ea typeface="微软雅黑" charset="0"/>
              </a:rPr>
              <a:t>目录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0045066" y="420433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文件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073015" y="4935220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>
                <a:latin typeface="微软雅黑" charset="0"/>
                <a:ea typeface="微软雅黑" charset="0"/>
              </a:rPr>
              <a:t>两级目录结构</a:t>
            </a:r>
            <a:endParaRPr lang="zh-CN" altLang="en-US" sz="24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表格 27"/>
          <p:cNvGraphicFramePr/>
          <p:nvPr>
            <p:custDataLst>
              <p:tags r:id="rId1"/>
            </p:custDataLst>
          </p:nvPr>
        </p:nvGraphicFramePr>
        <p:xfrm>
          <a:off x="1391285" y="1084580"/>
          <a:ext cx="2520950" cy="186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975"/>
                <a:gridCol w="942975"/>
              </a:tblGrid>
              <a:tr h="465455"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65455"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654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Test r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65455">
                <a:tc>
                  <a:txBody>
                    <a:bodyPr/>
                    <a:p>
                      <a:pPr algn="l">
                        <a:buNone/>
                      </a:pPr>
                      <a:endParaRPr lang="en-US" sz="16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16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1" name="文本框 70"/>
          <p:cNvSpPr txBox="1"/>
          <p:nvPr/>
        </p:nvSpPr>
        <p:spPr>
          <a:xfrm>
            <a:off x="1550670" y="525145"/>
            <a:ext cx="220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Wang</a:t>
            </a:r>
            <a:r>
              <a:rPr lang="zh-CN" altLang="en-US">
                <a:latin typeface="微软雅黑" charset="0"/>
                <a:ea typeface="微软雅黑" charset="0"/>
              </a:rPr>
              <a:t>用户文件</a:t>
            </a:r>
            <a:r>
              <a:rPr lang="zh-CN" altLang="en-US">
                <a:latin typeface="微软雅黑" charset="0"/>
                <a:ea typeface="微软雅黑" charset="0"/>
              </a:rPr>
              <a:t>目录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1391285" y="3957320"/>
          <a:ext cx="2520950" cy="186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975"/>
                <a:gridCol w="942975"/>
              </a:tblGrid>
              <a:tr h="465455"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65455"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654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Test r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65455">
                <a:tc>
                  <a:txBody>
                    <a:bodyPr/>
                    <a:p>
                      <a:pPr algn="l">
                        <a:buNone/>
                      </a:pPr>
                      <a:endParaRPr lang="en-US" sz="16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 sz="16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73225" y="3397885"/>
            <a:ext cx="1957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Lee</a:t>
            </a:r>
            <a:r>
              <a:rPr lang="zh-CN" altLang="en-US">
                <a:latin typeface="微软雅黑" charset="0"/>
                <a:ea typeface="微软雅黑" charset="0"/>
              </a:rPr>
              <a:t>用户文件</a:t>
            </a:r>
            <a:r>
              <a:rPr lang="zh-CN" altLang="en-US">
                <a:latin typeface="微软雅黑" charset="0"/>
                <a:ea typeface="微软雅黑" charset="0"/>
              </a:rPr>
              <a:t>目录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 flipV="1">
            <a:off x="3698240" y="2267585"/>
            <a:ext cx="1920240" cy="11557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3630295" y="2199640"/>
            <a:ext cx="79375" cy="7937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630295" y="5089525"/>
            <a:ext cx="79375" cy="7937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solidFill>
                <a:schemeClr val="bg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3709670" y="2395220"/>
            <a:ext cx="1884680" cy="272542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594350" y="1722120"/>
            <a:ext cx="1666875" cy="1578610"/>
          </a:xfrm>
          <a:prstGeom prst="rect">
            <a:avLst/>
          </a:prstGeom>
          <a:solidFill>
            <a:srgbClr val="1163EB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atin typeface="微软雅黑" charset="0"/>
                <a:ea typeface="微软雅黑" charset="0"/>
                <a:cs typeface="微软雅黑" charset="0"/>
              </a:rPr>
              <a:t>count=2</a:t>
            </a:r>
            <a:endParaRPr lang="en-US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文件物理地址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79465" y="11887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索引</a:t>
            </a:r>
            <a:r>
              <a:rPr lang="zh-CN" altLang="en-US">
                <a:latin typeface="微软雅黑" charset="0"/>
                <a:ea typeface="微软雅黑" charset="0"/>
              </a:rPr>
              <a:t>结点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7292340" y="2065655"/>
            <a:ext cx="1675765" cy="880745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9145905" y="1722120"/>
            <a:ext cx="486410" cy="46672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038080" y="1772920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Test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328160" y="5804535"/>
            <a:ext cx="3535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>
                <a:latin typeface="微软雅黑" charset="0"/>
                <a:ea typeface="微软雅黑" charset="0"/>
              </a:rPr>
              <a:t>基于索引结点的共享</a:t>
            </a:r>
            <a:r>
              <a:rPr lang="zh-CN" altLang="en-US" sz="2400">
                <a:latin typeface="微软雅黑" charset="0"/>
                <a:ea typeface="微软雅黑" charset="0"/>
              </a:rPr>
              <a:t>方式</a:t>
            </a:r>
            <a:endParaRPr lang="zh-CN" altLang="en-US" sz="24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459865" y="1478915"/>
            <a:ext cx="1112520" cy="111252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CPU</a:t>
            </a:r>
            <a:endParaRPr lang="en-US" altLang="zh-CN" sz="2400"/>
          </a:p>
        </p:txBody>
      </p:sp>
      <p:grpSp>
        <p:nvGrpSpPr>
          <p:cNvPr id="7" name="组合 6"/>
          <p:cNvGrpSpPr/>
          <p:nvPr/>
        </p:nvGrpSpPr>
        <p:grpSpPr>
          <a:xfrm>
            <a:off x="1710055" y="1184910"/>
            <a:ext cx="612140" cy="219710"/>
            <a:chOff x="2399" y="1154"/>
            <a:chExt cx="964" cy="346"/>
          </a:xfrm>
        </p:grpSpPr>
        <p:sp>
          <p:nvSpPr>
            <p:cNvPr id="3" name="圆角矩形 2"/>
            <p:cNvSpPr/>
            <p:nvPr/>
          </p:nvSpPr>
          <p:spPr>
            <a:xfrm>
              <a:off x="2399" y="1154"/>
              <a:ext cx="119" cy="346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2681" y="1154"/>
              <a:ext cx="119" cy="346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963" y="1154"/>
              <a:ext cx="119" cy="346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245" y="1154"/>
              <a:ext cx="119" cy="346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710055" y="2688590"/>
            <a:ext cx="612140" cy="219710"/>
            <a:chOff x="2399" y="1154"/>
            <a:chExt cx="964" cy="346"/>
          </a:xfrm>
        </p:grpSpPr>
        <p:sp>
          <p:nvSpPr>
            <p:cNvPr id="9" name="圆角矩形 8"/>
            <p:cNvSpPr/>
            <p:nvPr/>
          </p:nvSpPr>
          <p:spPr>
            <a:xfrm>
              <a:off x="2399" y="1154"/>
              <a:ext cx="119" cy="346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681" y="1154"/>
              <a:ext cx="119" cy="346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963" y="1154"/>
              <a:ext cx="119" cy="346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245" y="1154"/>
              <a:ext cx="119" cy="346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 rot="16200000">
            <a:off x="2535555" y="1925320"/>
            <a:ext cx="612140" cy="219710"/>
            <a:chOff x="2399" y="1154"/>
            <a:chExt cx="964" cy="346"/>
          </a:xfrm>
        </p:grpSpPr>
        <p:sp>
          <p:nvSpPr>
            <p:cNvPr id="20" name="圆角矩形 19"/>
            <p:cNvSpPr/>
            <p:nvPr/>
          </p:nvSpPr>
          <p:spPr>
            <a:xfrm>
              <a:off x="2399" y="1154"/>
              <a:ext cx="119" cy="346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681" y="1154"/>
              <a:ext cx="119" cy="346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963" y="1154"/>
              <a:ext cx="119" cy="346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3245" y="1154"/>
              <a:ext cx="119" cy="346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 rot="16200000">
            <a:off x="884555" y="1925320"/>
            <a:ext cx="612140" cy="219710"/>
            <a:chOff x="2399" y="1154"/>
            <a:chExt cx="964" cy="346"/>
          </a:xfrm>
        </p:grpSpPr>
        <p:sp>
          <p:nvSpPr>
            <p:cNvPr id="26" name="圆角矩形 25"/>
            <p:cNvSpPr/>
            <p:nvPr/>
          </p:nvSpPr>
          <p:spPr>
            <a:xfrm>
              <a:off x="2399" y="1154"/>
              <a:ext cx="119" cy="346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2681" y="1154"/>
              <a:ext cx="119" cy="346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2963" y="1154"/>
              <a:ext cx="119" cy="346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3245" y="1154"/>
              <a:ext cx="119" cy="346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30" name="直接箭头连接符 29"/>
          <p:cNvCxnSpPr/>
          <p:nvPr/>
        </p:nvCxnSpPr>
        <p:spPr>
          <a:xfrm flipH="1">
            <a:off x="3322955" y="2265680"/>
            <a:ext cx="1623695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503295" y="1728470"/>
            <a:ext cx="126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处理（</a:t>
            </a:r>
            <a:r>
              <a:rPr lang="en-US" altLang="zh-CN">
                <a:latin typeface="微软雅黑" charset="0"/>
                <a:ea typeface="微软雅黑" charset="0"/>
              </a:rPr>
              <a:t>C</a:t>
            </a:r>
            <a:r>
              <a:rPr lang="zh-CN" altLang="en-US">
                <a:latin typeface="微软雅黑" charset="0"/>
                <a:ea typeface="微软雅黑" charset="0"/>
              </a:rPr>
              <a:t>）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070475" y="1261745"/>
            <a:ext cx="2590165" cy="37896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431155" y="1753235"/>
            <a:ext cx="1868805" cy="934720"/>
          </a:xfrm>
          <a:prstGeom prst="rect">
            <a:avLst/>
          </a:prstGeom>
          <a:solidFill>
            <a:srgbClr val="1163EB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用户进程的工作区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6316345" y="2789555"/>
            <a:ext cx="0" cy="104076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466523" y="3146425"/>
            <a:ext cx="1312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传送（</a:t>
            </a:r>
            <a:r>
              <a:rPr lang="en-US" altLang="zh-CN">
                <a:latin typeface="微软雅黑" charset="0"/>
                <a:ea typeface="微软雅黑" charset="0"/>
              </a:rPr>
              <a:t>M</a:t>
            </a:r>
            <a:r>
              <a:rPr lang="zh-CN" altLang="en-US">
                <a:latin typeface="微软雅黑" charset="0"/>
                <a:ea typeface="微软雅黑" charset="0"/>
              </a:rPr>
              <a:t>）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69610" y="3943350"/>
            <a:ext cx="1430020" cy="711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缓冲区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45518" y="51987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内存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cxnSp>
        <p:nvCxnSpPr>
          <p:cNvPr id="24" name="直接箭头连接符 23"/>
          <p:cNvCxnSpPr>
            <a:stCxn id="33" idx="0"/>
          </p:cNvCxnSpPr>
          <p:nvPr/>
        </p:nvCxnSpPr>
        <p:spPr>
          <a:xfrm flipH="1">
            <a:off x="7299960" y="4298950"/>
            <a:ext cx="1736725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497445" y="3761740"/>
            <a:ext cx="1228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输入（</a:t>
            </a:r>
            <a:r>
              <a:rPr lang="en-US" altLang="zh-CN">
                <a:latin typeface="微软雅黑" charset="0"/>
                <a:ea typeface="微软雅黑" charset="0"/>
              </a:rPr>
              <a:t>T</a:t>
            </a:r>
            <a:r>
              <a:rPr lang="zh-CN" altLang="en-US">
                <a:latin typeface="微软雅黑" charset="0"/>
                <a:ea typeface="微软雅黑" charset="0"/>
              </a:rPr>
              <a:t>）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3" name="剪去单角的矩形 32"/>
          <p:cNvSpPr/>
          <p:nvPr/>
        </p:nvSpPr>
        <p:spPr>
          <a:xfrm flipH="1">
            <a:off x="9036685" y="3942715"/>
            <a:ext cx="1064260" cy="712470"/>
          </a:xfrm>
          <a:prstGeom prst="snip1Rect">
            <a:avLst>
              <a:gd name="adj" fmla="val 28966"/>
            </a:avLst>
          </a:prstGeom>
          <a:solidFill>
            <a:srgbClr val="1163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9134158" y="468312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块</a:t>
            </a:r>
            <a:r>
              <a:rPr lang="zh-CN" altLang="en-US">
                <a:latin typeface="微软雅黑" charset="0"/>
                <a:ea typeface="微软雅黑" charset="0"/>
              </a:rPr>
              <a:t>设备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459865" y="1478915"/>
            <a:ext cx="1112520" cy="111252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CPU</a:t>
            </a:r>
            <a:endParaRPr lang="en-US" altLang="zh-CN" sz="2400"/>
          </a:p>
        </p:txBody>
      </p:sp>
      <p:grpSp>
        <p:nvGrpSpPr>
          <p:cNvPr id="7" name="组合 6"/>
          <p:cNvGrpSpPr/>
          <p:nvPr/>
        </p:nvGrpSpPr>
        <p:grpSpPr>
          <a:xfrm>
            <a:off x="1710055" y="1184910"/>
            <a:ext cx="612140" cy="219710"/>
            <a:chOff x="2399" y="1154"/>
            <a:chExt cx="964" cy="346"/>
          </a:xfrm>
        </p:grpSpPr>
        <p:sp>
          <p:nvSpPr>
            <p:cNvPr id="3" name="圆角矩形 2"/>
            <p:cNvSpPr/>
            <p:nvPr/>
          </p:nvSpPr>
          <p:spPr>
            <a:xfrm>
              <a:off x="2399" y="1154"/>
              <a:ext cx="119" cy="346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2681" y="1154"/>
              <a:ext cx="119" cy="346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963" y="1154"/>
              <a:ext cx="119" cy="346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245" y="1154"/>
              <a:ext cx="119" cy="346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710055" y="2688590"/>
            <a:ext cx="612140" cy="219710"/>
            <a:chOff x="2399" y="1154"/>
            <a:chExt cx="964" cy="346"/>
          </a:xfrm>
        </p:grpSpPr>
        <p:sp>
          <p:nvSpPr>
            <p:cNvPr id="9" name="圆角矩形 8"/>
            <p:cNvSpPr/>
            <p:nvPr/>
          </p:nvSpPr>
          <p:spPr>
            <a:xfrm>
              <a:off x="2399" y="1154"/>
              <a:ext cx="119" cy="346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681" y="1154"/>
              <a:ext cx="119" cy="346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963" y="1154"/>
              <a:ext cx="119" cy="346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245" y="1154"/>
              <a:ext cx="119" cy="346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 rot="16200000">
            <a:off x="2535555" y="1925320"/>
            <a:ext cx="612140" cy="219710"/>
            <a:chOff x="2399" y="1154"/>
            <a:chExt cx="964" cy="346"/>
          </a:xfrm>
        </p:grpSpPr>
        <p:sp>
          <p:nvSpPr>
            <p:cNvPr id="20" name="圆角矩形 19"/>
            <p:cNvSpPr/>
            <p:nvPr/>
          </p:nvSpPr>
          <p:spPr>
            <a:xfrm>
              <a:off x="2399" y="1154"/>
              <a:ext cx="119" cy="346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681" y="1154"/>
              <a:ext cx="119" cy="346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963" y="1154"/>
              <a:ext cx="119" cy="346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3245" y="1154"/>
              <a:ext cx="119" cy="346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 rot="16200000">
            <a:off x="884555" y="1925320"/>
            <a:ext cx="612140" cy="219710"/>
            <a:chOff x="2399" y="1154"/>
            <a:chExt cx="964" cy="346"/>
          </a:xfrm>
        </p:grpSpPr>
        <p:sp>
          <p:nvSpPr>
            <p:cNvPr id="26" name="圆角矩形 25"/>
            <p:cNvSpPr/>
            <p:nvPr/>
          </p:nvSpPr>
          <p:spPr>
            <a:xfrm>
              <a:off x="2399" y="1154"/>
              <a:ext cx="119" cy="346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2681" y="1154"/>
              <a:ext cx="119" cy="346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2963" y="1154"/>
              <a:ext cx="119" cy="346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3245" y="1154"/>
              <a:ext cx="119" cy="346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30" name="直接箭头连接符 29"/>
          <p:cNvCxnSpPr/>
          <p:nvPr/>
        </p:nvCxnSpPr>
        <p:spPr>
          <a:xfrm flipH="1">
            <a:off x="3322955" y="2265680"/>
            <a:ext cx="1623695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503295" y="1728470"/>
            <a:ext cx="126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处理（</a:t>
            </a:r>
            <a:r>
              <a:rPr lang="en-US" altLang="zh-CN">
                <a:latin typeface="微软雅黑" charset="0"/>
                <a:ea typeface="微软雅黑" charset="0"/>
              </a:rPr>
              <a:t>C</a:t>
            </a:r>
            <a:r>
              <a:rPr lang="zh-CN" altLang="en-US">
                <a:latin typeface="微软雅黑" charset="0"/>
                <a:ea typeface="微软雅黑" charset="0"/>
              </a:rPr>
              <a:t>）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070475" y="1261745"/>
            <a:ext cx="2590165" cy="37896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431155" y="1753235"/>
            <a:ext cx="1868805" cy="934720"/>
          </a:xfrm>
          <a:prstGeom prst="rect">
            <a:avLst/>
          </a:prstGeom>
          <a:solidFill>
            <a:srgbClr val="1163EB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用户进程的工作区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716270" y="2705735"/>
            <a:ext cx="0" cy="140843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466523" y="2867660"/>
            <a:ext cx="1312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传送（</a:t>
            </a:r>
            <a:r>
              <a:rPr lang="en-US" altLang="zh-CN">
                <a:latin typeface="微软雅黑" charset="0"/>
                <a:ea typeface="微软雅黑" charset="0"/>
              </a:rPr>
              <a:t>M</a:t>
            </a:r>
            <a:r>
              <a:rPr lang="zh-CN" altLang="en-US">
                <a:latin typeface="微软雅黑" charset="0"/>
                <a:ea typeface="微软雅黑" charset="0"/>
              </a:rPr>
              <a:t>）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51475" y="4114165"/>
            <a:ext cx="1430020" cy="3562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缓冲区</a:t>
            </a:r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2</a:t>
            </a:r>
            <a:endParaRPr lang="en-US" altLang="zh-CN" sz="20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45518" y="51987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内存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cxnSp>
        <p:nvCxnSpPr>
          <p:cNvPr id="24" name="直接箭头连接符 23"/>
          <p:cNvCxnSpPr>
            <a:endCxn id="15" idx="3"/>
          </p:cNvCxnSpPr>
          <p:nvPr/>
        </p:nvCxnSpPr>
        <p:spPr>
          <a:xfrm flipH="1" flipV="1">
            <a:off x="6881495" y="4292600"/>
            <a:ext cx="2155190" cy="635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571105" y="4447540"/>
            <a:ext cx="1228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输入（</a:t>
            </a:r>
            <a:r>
              <a:rPr lang="en-US" altLang="zh-CN">
                <a:latin typeface="微软雅黑" charset="0"/>
                <a:ea typeface="微软雅黑" charset="0"/>
              </a:rPr>
              <a:t>T</a:t>
            </a:r>
            <a:r>
              <a:rPr lang="zh-CN" altLang="en-US">
                <a:latin typeface="微软雅黑" charset="0"/>
                <a:ea typeface="微软雅黑" charset="0"/>
              </a:rPr>
              <a:t>）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3" name="剪去单角的矩形 32"/>
          <p:cNvSpPr/>
          <p:nvPr/>
        </p:nvSpPr>
        <p:spPr>
          <a:xfrm flipH="1">
            <a:off x="9036685" y="3942715"/>
            <a:ext cx="1064260" cy="712470"/>
          </a:xfrm>
          <a:prstGeom prst="snip1Rect">
            <a:avLst>
              <a:gd name="adj" fmla="val 28966"/>
            </a:avLst>
          </a:prstGeom>
          <a:solidFill>
            <a:srgbClr val="1163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9134158" y="468312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块</a:t>
            </a:r>
            <a:r>
              <a:rPr lang="zh-CN" altLang="en-US">
                <a:latin typeface="微软雅黑" charset="0"/>
                <a:ea typeface="微软雅黑" charset="0"/>
              </a:rPr>
              <a:t>设备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045835" y="3416300"/>
            <a:ext cx="1430020" cy="3562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缓冲区</a:t>
            </a:r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1</a:t>
            </a:r>
            <a:endParaRPr lang="en-US" altLang="zh-CN" sz="20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37" name="直接箭头连接符 36"/>
          <p:cNvCxnSpPr>
            <a:endCxn id="16" idx="2"/>
          </p:cNvCxnSpPr>
          <p:nvPr/>
        </p:nvCxnSpPr>
        <p:spPr>
          <a:xfrm flipH="1" flipV="1">
            <a:off x="6365875" y="2687955"/>
            <a:ext cx="231140" cy="71564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36" idx="3"/>
          </p:cNvCxnSpPr>
          <p:nvPr/>
        </p:nvCxnSpPr>
        <p:spPr>
          <a:xfrm flipH="1" flipV="1">
            <a:off x="7475855" y="3594735"/>
            <a:ext cx="1607185" cy="42227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3555" y="523875"/>
            <a:ext cx="7479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若接收方收到的数据为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111</a:t>
            </a:r>
            <a:r>
              <a:rPr lang="en-US" altLang="zh-CN" sz="240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0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0</a:t>
            </a:r>
            <a:r>
              <a:rPr lang="en-US" altLang="zh-CN" sz="240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01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，检错类似奇偶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校验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3085" y="1398270"/>
            <a:ext cx="3133725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4号校验码负责4,5,6,7的校验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2号校验码负责2,3,6,7的校验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1号校验码负责1,3,5,7的校验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7" name="上箭头 96"/>
          <p:cNvSpPr/>
          <p:nvPr/>
        </p:nvSpPr>
        <p:spPr>
          <a:xfrm rot="16200000" flipH="1" flipV="1">
            <a:off x="5048250" y="327660"/>
            <a:ext cx="349885" cy="2733040"/>
          </a:xfrm>
          <a:prstGeom prst="upArrow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上箭头 3"/>
          <p:cNvSpPr/>
          <p:nvPr/>
        </p:nvSpPr>
        <p:spPr>
          <a:xfrm rot="16200000" flipH="1" flipV="1">
            <a:off x="5048250" y="749935"/>
            <a:ext cx="349885" cy="2733040"/>
          </a:xfrm>
          <a:prstGeom prst="upArrow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上箭头 5"/>
          <p:cNvSpPr/>
          <p:nvPr/>
        </p:nvSpPr>
        <p:spPr>
          <a:xfrm rot="16200000" flipH="1" flipV="1">
            <a:off x="5048250" y="1172210"/>
            <a:ext cx="349885" cy="2733040"/>
          </a:xfrm>
          <a:prstGeom prst="upArrow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73240" y="1398270"/>
            <a:ext cx="144018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0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1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0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0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1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0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1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596630" y="1923415"/>
            <a:ext cx="345440" cy="368300"/>
            <a:chOff x="14019" y="2903"/>
            <a:chExt cx="544" cy="580"/>
          </a:xfrm>
        </p:grpSpPr>
        <p:sp>
          <p:nvSpPr>
            <p:cNvPr id="8" name="文本框 7"/>
            <p:cNvSpPr txBox="1"/>
            <p:nvPr/>
          </p:nvSpPr>
          <p:spPr>
            <a:xfrm>
              <a:off x="14019" y="2903"/>
              <a:ext cx="544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b="1">
                  <a:latin typeface="Arial" panose="020B0604020202020204" pitchFamily="34" charset="0"/>
                  <a:cs typeface="Arial" panose="020B0604020202020204" pitchFamily="34" charset="0"/>
                </a:rPr>
                <a:t>√</a:t>
              </a:r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127" y="3058"/>
              <a:ext cx="302" cy="3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568055" y="1493520"/>
            <a:ext cx="412115" cy="368300"/>
            <a:chOff x="13974" y="2352"/>
            <a:chExt cx="649" cy="580"/>
          </a:xfrm>
        </p:grpSpPr>
        <p:grpSp>
          <p:nvGrpSpPr>
            <p:cNvPr id="11" name="组合 10"/>
            <p:cNvGrpSpPr/>
            <p:nvPr/>
          </p:nvGrpSpPr>
          <p:grpSpPr>
            <a:xfrm>
              <a:off x="14026" y="2352"/>
              <a:ext cx="544" cy="580"/>
              <a:chOff x="14019" y="2903"/>
              <a:chExt cx="544" cy="580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14019" y="2903"/>
                <a:ext cx="544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4127" y="3058"/>
                <a:ext cx="302" cy="3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13974" y="2352"/>
              <a:ext cx="64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b="1">
                  <a:latin typeface="Arial" panose="020B0604020202020204" pitchFamily="34" charset="0"/>
                </a:rPr>
                <a:t>×</a:t>
              </a:r>
              <a:endParaRPr lang="zh-CN" altLang="en-US" b="1"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568055" y="2324735"/>
            <a:ext cx="412115" cy="368300"/>
            <a:chOff x="13974" y="2352"/>
            <a:chExt cx="649" cy="580"/>
          </a:xfrm>
        </p:grpSpPr>
        <p:grpSp>
          <p:nvGrpSpPr>
            <p:cNvPr id="18" name="组合 17"/>
            <p:cNvGrpSpPr/>
            <p:nvPr/>
          </p:nvGrpSpPr>
          <p:grpSpPr>
            <a:xfrm>
              <a:off x="14026" y="2352"/>
              <a:ext cx="544" cy="580"/>
              <a:chOff x="14019" y="2903"/>
              <a:chExt cx="544" cy="580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14019" y="2903"/>
                <a:ext cx="544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4127" y="3058"/>
                <a:ext cx="302" cy="3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13974" y="2352"/>
              <a:ext cx="64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b="1">
                  <a:latin typeface="Arial" panose="020B0604020202020204" pitchFamily="34" charset="0"/>
                </a:rPr>
                <a:t>×</a:t>
              </a:r>
              <a:endParaRPr lang="zh-CN" altLang="en-US" b="1">
                <a:latin typeface="Arial" panose="020B060402020202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503555" y="3560445"/>
            <a:ext cx="3543935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纠错方法二：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3085" y="4511675"/>
            <a:ext cx="195072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X4   0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1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X2   0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，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0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，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1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，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1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X1   1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，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0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，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1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，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1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上箭头 23"/>
          <p:cNvSpPr/>
          <p:nvPr/>
        </p:nvSpPr>
        <p:spPr>
          <a:xfrm rot="16200000" flipH="1" flipV="1">
            <a:off x="4013200" y="3857943"/>
            <a:ext cx="460375" cy="2733040"/>
          </a:xfrm>
          <a:prstGeom prst="upArrow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098800" y="4344670"/>
            <a:ext cx="196405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满足偶</a:t>
            </a: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校验</a:t>
            </a:r>
            <a:endParaRPr lang="zh-CN" altLang="en-US" sz="28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141663" y="5406390"/>
            <a:ext cx="187833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Or</a:t>
            </a: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异或为</a:t>
            </a: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0</a:t>
            </a:r>
            <a:endParaRPr lang="en-US" altLang="zh-CN" sz="28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887085" y="4511675"/>
            <a:ext cx="756285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X4</a:t>
            </a:r>
            <a:r>
              <a:rPr lang="en-US">
                <a:latin typeface="微软雅黑" charset="0"/>
                <a:ea typeface="微软雅黑" charset="0"/>
                <a:cs typeface="微软雅黑" charset="0"/>
              </a:rPr>
              <a:t>=1</a:t>
            </a:r>
            <a:endParaRPr lang="en-US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X2</a:t>
            </a:r>
            <a:r>
              <a:rPr 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=0</a:t>
            </a:r>
            <a:endParaRPr lang="en-US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X1</a:t>
            </a:r>
            <a:r>
              <a:rPr 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=1</a:t>
            </a:r>
            <a:endParaRPr 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8" name="上箭头 27"/>
          <p:cNvSpPr/>
          <p:nvPr/>
        </p:nvSpPr>
        <p:spPr>
          <a:xfrm rot="16200000" flipH="1" flipV="1">
            <a:off x="7071995" y="4810125"/>
            <a:ext cx="460375" cy="830580"/>
          </a:xfrm>
          <a:prstGeom prst="upArrow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985760" y="4686935"/>
            <a:ext cx="13430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X4  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X2  X1</a:t>
            </a:r>
            <a:endParaRPr lang="en-US" altLang="zh-CN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微软雅黑" charset="0"/>
                <a:ea typeface="微软雅黑" charset="0"/>
                <a:cs typeface="微软雅黑" charset="0"/>
              </a:rPr>
              <a:t>1   0   1</a:t>
            </a:r>
            <a:endParaRPr 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0" name="上箭头 29"/>
          <p:cNvSpPr/>
          <p:nvPr/>
        </p:nvSpPr>
        <p:spPr>
          <a:xfrm rot="16200000" flipH="1" flipV="1">
            <a:off x="9670415" y="4810125"/>
            <a:ext cx="460375" cy="830580"/>
          </a:xfrm>
          <a:prstGeom prst="upArrow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0414635" y="5038090"/>
            <a:ext cx="144081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第五位错了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717868" y="1630045"/>
          <a:ext cx="10756265" cy="3597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190"/>
                <a:gridCol w="2277110"/>
                <a:gridCol w="2277110"/>
                <a:gridCol w="2277745"/>
                <a:gridCol w="2277110"/>
              </a:tblGrid>
              <a:tr h="8255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参数</a:t>
                      </a:r>
                      <a:endParaRPr lang="zh-CN" altLang="en-US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163E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</a:rPr>
                        <a:t>10BASE5</a:t>
                      </a:r>
                      <a:endParaRPr lang="en-US" altLang="zh-CN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163E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</a:rPr>
                        <a:t>10BASE2</a:t>
                      </a:r>
                      <a:endParaRPr lang="en-US" altLang="zh-CN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163E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</a:rPr>
                        <a:t>10BASE-T</a:t>
                      </a:r>
                      <a:endParaRPr lang="en-US" altLang="zh-CN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163E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</a:rPr>
                        <a:t>10BASE-FL</a:t>
                      </a:r>
                      <a:endParaRPr lang="en-US" altLang="zh-CN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163EB"/>
                    </a:solidFill>
                  </a:tcPr>
                </a:tc>
              </a:tr>
              <a:tr h="5556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传输</a:t>
                      </a: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媒体</a:t>
                      </a:r>
                      <a:endParaRPr lang="zh-CN" altLang="en-US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基带同轴电缆（</a:t>
                      </a: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粗缆）</a:t>
                      </a:r>
                      <a:endParaRPr lang="zh-CN" altLang="en-US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charset="0"/>
                          <a:ea typeface="微软雅黑" charset="0"/>
                          <a:sym typeface="+mn-ea"/>
                        </a:rPr>
                        <a:t>基带同轴电缆（</a:t>
                      </a:r>
                      <a:r>
                        <a:rPr lang="zh-CN" altLang="en-US" sz="1600">
                          <a:latin typeface="微软雅黑" charset="0"/>
                          <a:ea typeface="微软雅黑" charset="0"/>
                          <a:sym typeface="+mn-ea"/>
                        </a:rPr>
                        <a:t>细缆）</a:t>
                      </a:r>
                      <a:endParaRPr lang="en-US" altLang="zh-CN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非屏蔽双绞</a:t>
                      </a: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线</a:t>
                      </a:r>
                      <a:endParaRPr lang="zh-CN" altLang="en-US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光纤对（</a:t>
                      </a:r>
                      <a:r>
                        <a:rPr lang="en-US" altLang="zh-CN" sz="1600">
                          <a:latin typeface="微软雅黑" charset="0"/>
                          <a:ea typeface="微软雅黑" charset="0"/>
                        </a:rPr>
                        <a:t>850mm</a:t>
                      </a: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）</a:t>
                      </a:r>
                      <a:endParaRPr lang="zh-CN" altLang="en-US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</a:tr>
              <a:tr h="554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编码</a:t>
                      </a:r>
                      <a:endParaRPr lang="zh-CN" altLang="en-US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曼彻斯特</a:t>
                      </a: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编码</a:t>
                      </a:r>
                      <a:endParaRPr lang="zh-CN" altLang="en-US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charset="0"/>
                          <a:ea typeface="微软雅黑" charset="0"/>
                          <a:sym typeface="+mn-ea"/>
                        </a:rPr>
                        <a:t>曼彻斯特编码</a:t>
                      </a:r>
                      <a:endParaRPr lang="en-US" altLang="zh-CN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charset="0"/>
                          <a:ea typeface="微软雅黑" charset="0"/>
                          <a:sym typeface="+mn-ea"/>
                        </a:rPr>
                        <a:t>曼彻斯特编码</a:t>
                      </a:r>
                      <a:endParaRPr lang="en-US" altLang="zh-CN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charset="0"/>
                          <a:ea typeface="微软雅黑" charset="0"/>
                          <a:sym typeface="+mn-ea"/>
                        </a:rPr>
                        <a:t>曼彻斯特编码</a:t>
                      </a:r>
                      <a:endParaRPr lang="en-US" altLang="zh-CN" sz="1600" baseline="-250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</a:tr>
              <a:tr h="553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拓扑</a:t>
                      </a: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结构</a:t>
                      </a:r>
                      <a:endParaRPr lang="zh-CN" altLang="en-US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总线</a:t>
                      </a: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形</a:t>
                      </a:r>
                      <a:endParaRPr lang="zh-CN" altLang="en-US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charset="0"/>
                          <a:ea typeface="微软雅黑" charset="0"/>
                          <a:sym typeface="+mn-ea"/>
                        </a:rPr>
                        <a:t>总线形</a:t>
                      </a:r>
                      <a:endParaRPr lang="en-US" altLang="zh-CN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星</a:t>
                      </a: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形</a:t>
                      </a:r>
                      <a:endParaRPr lang="zh-CN" altLang="en-US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点对点</a:t>
                      </a:r>
                      <a:endParaRPr lang="zh-CN" altLang="en-US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</a:tr>
              <a:tr h="554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最大段</a:t>
                      </a: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长</a:t>
                      </a:r>
                      <a:endParaRPr lang="zh-CN" altLang="en-US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</a:rPr>
                        <a:t>500m</a:t>
                      </a:r>
                      <a:endParaRPr lang="en-US" altLang="zh-CN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</a:rPr>
                        <a:t>185m</a:t>
                      </a:r>
                      <a:endParaRPr lang="en-US" altLang="zh-CN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  <a:sym typeface="+mn-ea"/>
                        </a:rPr>
                        <a:t>100m</a:t>
                      </a:r>
                      <a:endParaRPr lang="zh-CN" altLang="en-US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  <a:sym typeface="+mn-ea"/>
                        </a:rPr>
                        <a:t>2000m</a:t>
                      </a:r>
                      <a:endParaRPr lang="zh-CN" altLang="en-US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</a:tr>
              <a:tr h="554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最多结点</a:t>
                      </a: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数目</a:t>
                      </a:r>
                      <a:endParaRPr lang="zh-CN" altLang="en-US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</a:rPr>
                        <a:t>100</a:t>
                      </a:r>
                      <a:endParaRPr lang="en-US" altLang="zh-CN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</a:rPr>
                        <a:t>30</a:t>
                      </a:r>
                      <a:endParaRPr lang="en-US" altLang="zh-CN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</a:rPr>
                        <a:t>2</a:t>
                      </a:r>
                      <a:endParaRPr lang="en-US" altLang="zh-CN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</a:rPr>
                        <a:t>2</a:t>
                      </a:r>
                      <a:endParaRPr lang="en-US" altLang="zh-CN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圆角矩形 108"/>
          <p:cNvSpPr/>
          <p:nvPr/>
        </p:nvSpPr>
        <p:spPr>
          <a:xfrm>
            <a:off x="723900" y="1889760"/>
            <a:ext cx="10426700" cy="4234180"/>
          </a:xfrm>
          <a:prstGeom prst="roundRect">
            <a:avLst>
              <a:gd name="adj" fmla="val 944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456055" y="2220595"/>
            <a:ext cx="5427980" cy="34194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2210435" y="1290955"/>
            <a:ext cx="7985125" cy="381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915285" y="1057275"/>
            <a:ext cx="1617345" cy="475615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微软雅黑" charset="0"/>
                <a:ea typeface="微软雅黑" charset="0"/>
              </a:rPr>
              <a:t>Portal</a:t>
            </a:r>
            <a:endParaRPr lang="en-US" altLang="zh-CN" sz="2000">
              <a:latin typeface="微软雅黑" charset="0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1345" y="949325"/>
            <a:ext cx="14992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至其他</a:t>
            </a:r>
            <a:r>
              <a:rPr lang="en-US" altLang="zh-CN" sz="1600">
                <a:latin typeface="微软雅黑" charset="0"/>
                <a:ea typeface="微软雅黑" charset="0"/>
              </a:rPr>
              <a:t>802.x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局域网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53125" y="864870"/>
            <a:ext cx="14992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分配系统</a:t>
            </a:r>
            <a:r>
              <a:rPr lang="en-US" altLang="zh-CN" sz="1600">
                <a:latin typeface="微软雅黑" charset="0"/>
                <a:ea typeface="微软雅黑" charset="0"/>
              </a:rPr>
              <a:t>DS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9060" y="999490"/>
            <a:ext cx="736600" cy="482600"/>
          </a:xfrm>
          <a:prstGeom prst="rect">
            <a:avLst/>
          </a:prstGeom>
        </p:spPr>
      </p:pic>
      <p:sp>
        <p:nvSpPr>
          <p:cNvPr id="5" name="云形标注 4"/>
          <p:cNvSpPr/>
          <p:nvPr/>
        </p:nvSpPr>
        <p:spPr>
          <a:xfrm>
            <a:off x="10275570" y="715010"/>
            <a:ext cx="1356995" cy="1051560"/>
          </a:xfrm>
          <a:prstGeom prst="cloudCallout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微软雅黑" charset="0"/>
                <a:ea typeface="微软雅黑" charset="0"/>
              </a:rPr>
              <a:t>因特网</a:t>
            </a:r>
            <a:endParaRPr lang="zh-CN" altLang="en-US" b="1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0440" y="2085975"/>
            <a:ext cx="14992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拓展的服务</a:t>
            </a:r>
            <a:r>
              <a:rPr lang="zh-CN" altLang="en-US" sz="1600">
                <a:latin typeface="微软雅黑" charset="0"/>
                <a:ea typeface="微软雅黑" charset="0"/>
              </a:rPr>
              <a:t>集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ESS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pic>
        <p:nvPicPr>
          <p:cNvPr id="8" name="图片 7" descr="企业微信20240608-211933@2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880" y="1889760"/>
            <a:ext cx="1219200" cy="1270000"/>
          </a:xfrm>
          <a:prstGeom prst="rect">
            <a:avLst/>
          </a:prstGeom>
        </p:spPr>
      </p:pic>
      <p:cxnSp>
        <p:nvCxnSpPr>
          <p:cNvPr id="40" name="直接连接符 39"/>
          <p:cNvCxnSpPr/>
          <p:nvPr/>
        </p:nvCxnSpPr>
        <p:spPr>
          <a:xfrm>
            <a:off x="4854575" y="1294765"/>
            <a:ext cx="0" cy="136969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企业微信20240608-213048@2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645" y="3311525"/>
            <a:ext cx="1190625" cy="92583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292860" y="3645535"/>
            <a:ext cx="536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latin typeface="微软雅黑" charset="0"/>
                <a:ea typeface="微软雅黑" charset="0"/>
                <a:cs typeface="微软雅黑" charset="0"/>
              </a:rPr>
              <a:t>A</a:t>
            </a:r>
            <a:endParaRPr lang="en-US" sz="2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79675" y="2576195"/>
            <a:ext cx="13563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基本服务集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BSS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2776220" y="2879725"/>
            <a:ext cx="1699260" cy="979805"/>
          </a:xfrm>
          <a:prstGeom prst="straightConnector1">
            <a:avLst/>
          </a:prstGeom>
          <a:ln w="28575">
            <a:solidFill>
              <a:srgbClr val="1163EB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企业微信20240608-213048@2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965" y="4203065"/>
            <a:ext cx="1190625" cy="925830"/>
          </a:xfrm>
          <a:prstGeom prst="rect">
            <a:avLst/>
          </a:prstGeom>
        </p:spPr>
      </p:pic>
      <p:pic>
        <p:nvPicPr>
          <p:cNvPr id="16" name="图片 15" descr="企业微信20240608-213048@2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590" y="4564380"/>
            <a:ext cx="1190625" cy="925830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 flipH="1">
            <a:off x="3313430" y="3054350"/>
            <a:ext cx="1518285" cy="1604645"/>
          </a:xfrm>
          <a:prstGeom prst="straightConnector1">
            <a:avLst/>
          </a:prstGeom>
          <a:ln w="28575">
            <a:solidFill>
              <a:srgbClr val="1163EB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4587875" y="2953385"/>
            <a:ext cx="555625" cy="2143125"/>
          </a:xfrm>
          <a:prstGeom prst="straightConnector1">
            <a:avLst/>
          </a:prstGeom>
          <a:ln w="28575">
            <a:solidFill>
              <a:srgbClr val="1163EB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422265" y="2854325"/>
            <a:ext cx="564515" cy="655320"/>
          </a:xfrm>
          <a:prstGeom prst="straightConnector1">
            <a:avLst/>
          </a:prstGeom>
          <a:ln w="28575">
            <a:solidFill>
              <a:srgbClr val="1163EB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438140" y="2207895"/>
            <a:ext cx="9982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solidFill>
                  <a:srgbClr val="C00000"/>
                </a:solidFill>
                <a:latin typeface="微软雅黑" charset="0"/>
                <a:ea typeface="微软雅黑" charset="0"/>
              </a:rPr>
              <a:t>AP1</a:t>
            </a:r>
            <a:endParaRPr lang="en-US" sz="1600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762750" y="2220595"/>
            <a:ext cx="4765675" cy="341947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5" name="图片 24" descr="企业微信20240608-211933@2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540" y="1889760"/>
            <a:ext cx="1219200" cy="1270000"/>
          </a:xfrm>
          <a:prstGeom prst="rect">
            <a:avLst/>
          </a:prstGeom>
        </p:spPr>
      </p:pic>
      <p:pic>
        <p:nvPicPr>
          <p:cNvPr id="26" name="图片 25" descr="企业微信20240608-213048@2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445" y="2599690"/>
            <a:ext cx="1190625" cy="925830"/>
          </a:xfrm>
          <a:prstGeom prst="rect">
            <a:avLst/>
          </a:prstGeom>
        </p:spPr>
      </p:pic>
      <p:cxnSp>
        <p:nvCxnSpPr>
          <p:cNvPr id="27" name="直接箭头连接符 26"/>
          <p:cNvCxnSpPr/>
          <p:nvPr/>
        </p:nvCxnSpPr>
        <p:spPr>
          <a:xfrm flipH="1">
            <a:off x="7829550" y="2879725"/>
            <a:ext cx="1290320" cy="138430"/>
          </a:xfrm>
          <a:prstGeom prst="straightConnector1">
            <a:avLst/>
          </a:prstGeom>
          <a:ln w="28575">
            <a:solidFill>
              <a:srgbClr val="1163EB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 descr="企业微信20240608-213048@2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820" y="3509645"/>
            <a:ext cx="1190625" cy="925830"/>
          </a:xfrm>
          <a:prstGeom prst="rect">
            <a:avLst/>
          </a:prstGeom>
        </p:spPr>
      </p:pic>
      <p:pic>
        <p:nvPicPr>
          <p:cNvPr id="29" name="图片 28" descr="企业微信20240608-213048@2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640" y="4476750"/>
            <a:ext cx="1190625" cy="925830"/>
          </a:xfrm>
          <a:prstGeom prst="rect">
            <a:avLst/>
          </a:prstGeom>
        </p:spPr>
      </p:pic>
      <p:cxnSp>
        <p:nvCxnSpPr>
          <p:cNvPr id="30" name="直接箭头连接符 29"/>
          <p:cNvCxnSpPr/>
          <p:nvPr/>
        </p:nvCxnSpPr>
        <p:spPr>
          <a:xfrm flipH="1">
            <a:off x="8354695" y="3055620"/>
            <a:ext cx="886460" cy="974725"/>
          </a:xfrm>
          <a:prstGeom prst="straightConnector1">
            <a:avLst/>
          </a:prstGeom>
          <a:ln w="28575">
            <a:solidFill>
              <a:srgbClr val="1163EB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8764270" y="3143250"/>
            <a:ext cx="689610" cy="1333500"/>
          </a:xfrm>
          <a:prstGeom prst="straightConnector1">
            <a:avLst/>
          </a:prstGeom>
          <a:ln w="28575">
            <a:solidFill>
              <a:srgbClr val="1163EB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 descr="企业微信20240608-213048@2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665" y="3509645"/>
            <a:ext cx="1190625" cy="925830"/>
          </a:xfrm>
          <a:prstGeom prst="rect">
            <a:avLst/>
          </a:prstGeom>
        </p:spPr>
      </p:pic>
      <p:cxnSp>
        <p:nvCxnSpPr>
          <p:cNvPr id="33" name="直接箭头连接符 32"/>
          <p:cNvCxnSpPr/>
          <p:nvPr/>
        </p:nvCxnSpPr>
        <p:spPr>
          <a:xfrm>
            <a:off x="10066655" y="2854325"/>
            <a:ext cx="564515" cy="655320"/>
          </a:xfrm>
          <a:prstGeom prst="straightConnector1">
            <a:avLst/>
          </a:prstGeom>
          <a:ln w="28575">
            <a:solidFill>
              <a:srgbClr val="1163EB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 descr="企业微信20240608-213048@2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75" y="3054350"/>
            <a:ext cx="1190625" cy="92583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8917305" y="4796790"/>
            <a:ext cx="536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latin typeface="微软雅黑" charset="0"/>
                <a:ea typeface="微软雅黑" charset="0"/>
                <a:cs typeface="微软雅黑" charset="0"/>
              </a:rPr>
              <a:t>A</a:t>
            </a:r>
            <a:endParaRPr lang="en-US" sz="2400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35" name="图片 34" descr="企业微信20240608-213048@2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080" y="4076700"/>
            <a:ext cx="1190625" cy="925830"/>
          </a:xfrm>
          <a:prstGeom prst="rect">
            <a:avLst/>
          </a:prstGeom>
        </p:spPr>
      </p:pic>
      <p:cxnSp>
        <p:nvCxnSpPr>
          <p:cNvPr id="36" name="直接箭头连接符 35"/>
          <p:cNvCxnSpPr/>
          <p:nvPr/>
        </p:nvCxnSpPr>
        <p:spPr>
          <a:xfrm>
            <a:off x="9820910" y="3055620"/>
            <a:ext cx="0" cy="949325"/>
          </a:xfrm>
          <a:prstGeom prst="straightConnector1">
            <a:avLst/>
          </a:prstGeom>
          <a:ln w="28575">
            <a:solidFill>
              <a:srgbClr val="1163EB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1288395" y="3716655"/>
            <a:ext cx="536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latin typeface="微软雅黑" charset="0"/>
                <a:ea typeface="微软雅黑" charset="0"/>
                <a:cs typeface="微软雅黑" charset="0"/>
              </a:rPr>
              <a:t>B</a:t>
            </a:r>
            <a:endParaRPr lang="en-US" sz="2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318115" y="2660015"/>
            <a:ext cx="13563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基本服务集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BSS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789795" y="2207895"/>
            <a:ext cx="9982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solidFill>
                  <a:srgbClr val="C00000"/>
                </a:solidFill>
                <a:latin typeface="微软雅黑" charset="0"/>
                <a:ea typeface="微软雅黑" charset="0"/>
              </a:rPr>
              <a:t>AP2</a:t>
            </a:r>
            <a:endParaRPr lang="en-US" sz="1600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2" name="圆角矩形标注 71"/>
          <p:cNvSpPr/>
          <p:nvPr/>
        </p:nvSpPr>
        <p:spPr>
          <a:xfrm>
            <a:off x="6436360" y="5096510"/>
            <a:ext cx="1189990" cy="393700"/>
          </a:xfrm>
          <a:prstGeom prst="wedgeRoundRectCallout">
            <a:avLst>
              <a:gd name="adj1" fmla="val 59445"/>
              <a:gd name="adj2" fmla="val -208387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漫游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85" name="直接箭头连接符 84"/>
          <p:cNvCxnSpPr/>
          <p:nvPr/>
        </p:nvCxnSpPr>
        <p:spPr>
          <a:xfrm>
            <a:off x="2646045" y="3972560"/>
            <a:ext cx="5664835" cy="1044575"/>
          </a:xfrm>
          <a:prstGeom prst="straightConnector1">
            <a:avLst/>
          </a:prstGeom>
          <a:ln w="76200">
            <a:solidFill>
              <a:srgbClr val="1163EB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8975" y="3708400"/>
            <a:ext cx="1423035" cy="1523365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1444308" y="1735455"/>
            <a:ext cx="9303385" cy="3422650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32400" y="4375150"/>
            <a:ext cx="536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latin typeface="微软雅黑" charset="0"/>
                <a:ea typeface="微软雅黑" charset="0"/>
                <a:cs typeface="微软雅黑" charset="0"/>
              </a:rPr>
              <a:t>F</a:t>
            </a:r>
            <a:endParaRPr lang="en-US" sz="2400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7" name="图片 6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6230" y="3356610"/>
            <a:ext cx="1423035" cy="15233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42690" y="4239895"/>
            <a:ext cx="536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latin typeface="微软雅黑" charset="0"/>
                <a:ea typeface="微软雅黑" charset="0"/>
                <a:cs typeface="微软雅黑" charset="0"/>
              </a:rPr>
              <a:t>A</a:t>
            </a:r>
            <a:endParaRPr lang="en-US" sz="2400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9" name="图片 8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8440" y="2132965"/>
            <a:ext cx="1423035" cy="15233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51865" y="2799715"/>
            <a:ext cx="536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latin typeface="微软雅黑" charset="0"/>
                <a:ea typeface="微软雅黑" charset="0"/>
                <a:cs typeface="微软雅黑" charset="0"/>
              </a:rPr>
              <a:t>B</a:t>
            </a:r>
            <a:endParaRPr lang="en-US" sz="2400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11" name="图片 10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0" y="1276350"/>
            <a:ext cx="1423035" cy="152336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128770" y="2664460"/>
            <a:ext cx="536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latin typeface="微软雅黑" charset="0"/>
                <a:ea typeface="微软雅黑" charset="0"/>
                <a:cs typeface="微软雅黑" charset="0"/>
              </a:rPr>
              <a:t>C</a:t>
            </a:r>
            <a:endParaRPr lang="en-US" sz="2400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13" name="图片 12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0240" y="1276350"/>
            <a:ext cx="1423035" cy="152336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172960" y="2664460"/>
            <a:ext cx="536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latin typeface="微软雅黑" charset="0"/>
                <a:ea typeface="微软雅黑" charset="0"/>
                <a:cs typeface="微软雅黑" charset="0"/>
              </a:rPr>
              <a:t>D</a:t>
            </a:r>
            <a:endParaRPr lang="en-US" sz="2400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15" name="图片 14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35" y="2132965"/>
            <a:ext cx="1423035" cy="152336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850755" y="3521075"/>
            <a:ext cx="536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latin typeface="微软雅黑" charset="0"/>
                <a:ea typeface="微软雅黑" charset="0"/>
                <a:cs typeface="微软雅黑" charset="0"/>
              </a:rPr>
              <a:t>E</a:t>
            </a:r>
            <a:endParaRPr lang="en-US" sz="2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7" name="上箭头 96"/>
          <p:cNvSpPr/>
          <p:nvPr/>
        </p:nvSpPr>
        <p:spPr>
          <a:xfrm rot="9180000" flipH="1" flipV="1">
            <a:off x="2059940" y="3522345"/>
            <a:ext cx="460375" cy="906145"/>
          </a:xfrm>
          <a:prstGeom prst="upArrow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上箭头 16"/>
          <p:cNvSpPr/>
          <p:nvPr/>
        </p:nvSpPr>
        <p:spPr>
          <a:xfrm rot="14820000" flipH="1" flipV="1">
            <a:off x="2733040" y="2056130"/>
            <a:ext cx="460375" cy="906145"/>
          </a:xfrm>
          <a:prstGeom prst="upArrow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上箭头 17"/>
          <p:cNvSpPr/>
          <p:nvPr/>
        </p:nvSpPr>
        <p:spPr>
          <a:xfrm rot="16200000" flipH="1" flipV="1">
            <a:off x="5661025" y="1219200"/>
            <a:ext cx="460375" cy="1884045"/>
          </a:xfrm>
          <a:prstGeom prst="upArrow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上箭头 18"/>
          <p:cNvSpPr/>
          <p:nvPr/>
        </p:nvSpPr>
        <p:spPr>
          <a:xfrm rot="17640000" flipH="1" flipV="1">
            <a:off x="8570595" y="1771650"/>
            <a:ext cx="460375" cy="1884045"/>
          </a:xfrm>
          <a:prstGeom prst="upArrow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140008" y="3060700"/>
            <a:ext cx="1911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自组织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网络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807403" y="1255713"/>
          <a:ext cx="10577195" cy="4346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995"/>
                <a:gridCol w="5082540"/>
                <a:gridCol w="3883660"/>
              </a:tblGrid>
              <a:tr h="66675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163E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广域</a:t>
                      </a: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网</a:t>
                      </a:r>
                      <a:endParaRPr lang="zh-CN" altLang="en-US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163E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局域网</a:t>
                      </a:r>
                      <a:endParaRPr lang="zh-CN" altLang="en-US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163EB"/>
                    </a:solidFill>
                  </a:tcPr>
                </a:tc>
              </a:tr>
              <a:tr h="7239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覆盖范围</a:t>
                      </a:r>
                      <a:endParaRPr lang="zh-CN" altLang="en-US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很广，通常</a:t>
                      </a: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跨区域</a:t>
                      </a:r>
                      <a:endParaRPr lang="zh-CN" altLang="en-US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latin typeface="微软雅黑" charset="0"/>
                          <a:ea typeface="微软雅黑" charset="0"/>
                          <a:sym typeface="+mn-ea"/>
                        </a:rPr>
                        <a:t>较小，通常在一个区域</a:t>
                      </a:r>
                      <a:r>
                        <a:rPr lang="zh-CN" altLang="en-US" sz="1600">
                          <a:latin typeface="微软雅黑" charset="0"/>
                          <a:ea typeface="微软雅黑" charset="0"/>
                          <a:sym typeface="+mn-ea"/>
                        </a:rPr>
                        <a:t>内</a:t>
                      </a:r>
                      <a:endParaRPr lang="zh-CN" altLang="en-US" sz="160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/>
                </a:tc>
              </a:tr>
              <a:tr h="7448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连接</a:t>
                      </a: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方式</a:t>
                      </a:r>
                      <a:endParaRPr lang="zh-CN" altLang="en-US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结点之间都是点到点连接，但为了提高网络的可靠性，一个结点交换机往往与多个结点交换机</a:t>
                      </a: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相连</a:t>
                      </a:r>
                      <a:endParaRPr lang="zh-CN" altLang="en-US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latin typeface="微软雅黑" charset="0"/>
                          <a:ea typeface="微软雅黑" charset="0"/>
                          <a:sym typeface="+mn-ea"/>
                        </a:rPr>
                        <a:t>普通采用多点接入</a:t>
                      </a:r>
                      <a:r>
                        <a:rPr lang="zh-CN" altLang="en-US" sz="1600">
                          <a:latin typeface="微软雅黑" charset="0"/>
                          <a:ea typeface="微软雅黑" charset="0"/>
                          <a:sym typeface="+mn-ea"/>
                        </a:rPr>
                        <a:t>技术</a:t>
                      </a:r>
                      <a:endParaRPr lang="zh-CN" altLang="en-US" sz="160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/>
                </a:tc>
              </a:tr>
              <a:tr h="7442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</a:rPr>
                        <a:t>OSI</a:t>
                      </a: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参考模型</a:t>
                      </a: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层次</a:t>
                      </a:r>
                      <a:endParaRPr lang="zh-CN" altLang="en-US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三层：物理层，数据链路层，网络</a:t>
                      </a: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层</a:t>
                      </a:r>
                      <a:endParaRPr lang="zh-CN" altLang="en-US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latin typeface="微软雅黑" charset="0"/>
                          <a:ea typeface="微软雅黑" charset="0"/>
                          <a:sym typeface="+mn-ea"/>
                        </a:rPr>
                        <a:t>两层：物理层，数据链路</a:t>
                      </a:r>
                      <a:r>
                        <a:rPr lang="zh-CN" altLang="en-US" sz="1600">
                          <a:latin typeface="微软雅黑" charset="0"/>
                          <a:ea typeface="微软雅黑" charset="0"/>
                          <a:sym typeface="+mn-ea"/>
                        </a:rPr>
                        <a:t>层</a:t>
                      </a:r>
                      <a:endParaRPr lang="zh-CN" altLang="en-US" sz="160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/>
                </a:tc>
              </a:tr>
              <a:tr h="7442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联系与相似</a:t>
                      </a: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点</a:t>
                      </a:r>
                      <a:endParaRPr lang="zh-CN" altLang="en-US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 gridSpan="2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</a:rPr>
                        <a:t>1.</a:t>
                      </a: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广域网和局域网都是互联网的重要组成构件，从互联网的角度上看，二者平等（不是包含</a:t>
                      </a: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关系）</a:t>
                      </a:r>
                      <a:endParaRPr lang="zh-CN" altLang="en-US" sz="1600">
                        <a:latin typeface="微软雅黑" charset="0"/>
                        <a:ea typeface="微软雅黑" charset="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</a:rPr>
                        <a:t>2.</a:t>
                      </a: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连接到一个广域网或一个局域网上的主机在该网内进行通信时，只需要使用其网络的物理</a:t>
                      </a: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地址</a:t>
                      </a:r>
                      <a:endParaRPr lang="zh-CN" altLang="en-US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 hMerge="1">
                  <a:tcPr anchor="ctr" anchorCtr="0"/>
                </a:tc>
              </a:tr>
              <a:tr h="722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着重点</a:t>
                      </a:r>
                      <a:endParaRPr lang="zh-CN" altLang="en-US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强调资源</a:t>
                      </a: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共享</a:t>
                      </a:r>
                      <a:endParaRPr lang="zh-CN" altLang="en-US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强调数据</a:t>
                      </a:r>
                      <a:r>
                        <a:rPr lang="zh-CN" altLang="en-US" sz="1600">
                          <a:latin typeface="微软雅黑" charset="0"/>
                          <a:ea typeface="微软雅黑" charset="0"/>
                        </a:rPr>
                        <a:t>传输</a:t>
                      </a:r>
                      <a:endParaRPr lang="zh-CN" altLang="en-US" sz="160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2830830" y="1943735"/>
            <a:ext cx="7469505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2830830" y="2541905"/>
            <a:ext cx="7469505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4090035" y="1332230"/>
            <a:ext cx="0" cy="61087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6155690" y="1356995"/>
            <a:ext cx="0" cy="61087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6853555" y="1931035"/>
            <a:ext cx="0" cy="61087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8686800" y="1931035"/>
            <a:ext cx="0" cy="61087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112770" y="14535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版本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85665" y="14535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优先级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05700" y="1453515"/>
            <a:ext cx="1463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流</a:t>
            </a:r>
            <a:r>
              <a:rPr lang="en-US" altLang="zh-CN">
                <a:latin typeface="微软雅黑" charset="0"/>
                <a:ea typeface="微软雅黑" charset="0"/>
              </a:rPr>
              <a:t>    </a:t>
            </a:r>
            <a:r>
              <a:rPr lang="zh-CN" altLang="en-US">
                <a:latin typeface="微软雅黑" charset="0"/>
                <a:ea typeface="微软雅黑" charset="0"/>
              </a:rPr>
              <a:t>标</a:t>
            </a:r>
            <a:r>
              <a:rPr lang="en-US" altLang="zh-CN">
                <a:latin typeface="微软雅黑" charset="0"/>
                <a:ea typeface="微软雅黑" charset="0"/>
              </a:rPr>
              <a:t>    </a:t>
            </a:r>
            <a:r>
              <a:rPr lang="zh-CN" altLang="en-US">
                <a:latin typeface="微软雅黑" charset="0"/>
                <a:ea typeface="微软雅黑" charset="0"/>
              </a:rPr>
              <a:t>签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71913" y="2062480"/>
            <a:ext cx="19259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有</a:t>
            </a:r>
            <a:r>
              <a:rPr lang="en-US" altLang="zh-CN">
                <a:latin typeface="微软雅黑" charset="0"/>
                <a:ea typeface="微软雅黑" charset="0"/>
              </a:rPr>
              <a:t> </a:t>
            </a:r>
            <a:r>
              <a:rPr lang="zh-CN" altLang="en-US">
                <a:latin typeface="微软雅黑" charset="0"/>
                <a:ea typeface="微软雅黑" charset="0"/>
              </a:rPr>
              <a:t>效</a:t>
            </a:r>
            <a:r>
              <a:rPr lang="en-US" altLang="zh-CN">
                <a:latin typeface="微软雅黑" charset="0"/>
                <a:ea typeface="微软雅黑" charset="0"/>
              </a:rPr>
              <a:t> </a:t>
            </a:r>
            <a:r>
              <a:rPr lang="zh-CN" altLang="en-US">
                <a:latin typeface="微软雅黑" charset="0"/>
                <a:ea typeface="微软雅黑" charset="0"/>
              </a:rPr>
              <a:t>载</a:t>
            </a:r>
            <a:r>
              <a:rPr lang="en-US" altLang="zh-CN">
                <a:latin typeface="微软雅黑" charset="0"/>
                <a:ea typeface="微软雅黑" charset="0"/>
              </a:rPr>
              <a:t> </a:t>
            </a:r>
            <a:r>
              <a:rPr lang="zh-CN" altLang="en-US">
                <a:latin typeface="微软雅黑" charset="0"/>
                <a:ea typeface="微软雅黑" charset="0"/>
              </a:rPr>
              <a:t>荷</a:t>
            </a:r>
            <a:r>
              <a:rPr lang="en-US" altLang="zh-CN">
                <a:latin typeface="微软雅黑" charset="0"/>
                <a:ea typeface="微软雅黑" charset="0"/>
              </a:rPr>
              <a:t> </a:t>
            </a:r>
            <a:r>
              <a:rPr lang="zh-CN" altLang="en-US">
                <a:latin typeface="微软雅黑" charset="0"/>
                <a:ea typeface="微软雅黑" charset="0"/>
              </a:rPr>
              <a:t>长</a:t>
            </a:r>
            <a:r>
              <a:rPr lang="en-US" altLang="zh-CN">
                <a:latin typeface="微软雅黑" charset="0"/>
                <a:ea typeface="微软雅黑" charset="0"/>
              </a:rPr>
              <a:t> </a:t>
            </a:r>
            <a:r>
              <a:rPr lang="zh-CN" altLang="en-US">
                <a:latin typeface="微软雅黑" charset="0"/>
                <a:ea typeface="微软雅黑" charset="0"/>
              </a:rPr>
              <a:t>度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93586" y="206248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下一个</a:t>
            </a:r>
            <a:r>
              <a:rPr lang="zh-CN" altLang="en-US">
                <a:latin typeface="微软雅黑" charset="0"/>
                <a:ea typeface="微软雅黑" charset="0"/>
              </a:rPr>
              <a:t>首部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954136" y="20624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跳数</a:t>
            </a:r>
            <a:r>
              <a:rPr lang="zh-CN" altLang="en-US">
                <a:latin typeface="微软雅黑" charset="0"/>
                <a:ea typeface="微软雅黑" charset="0"/>
              </a:rPr>
              <a:t>限制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46363" y="79375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0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93503" y="79375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4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00421" y="793750"/>
            <a:ext cx="468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12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34481" y="793750"/>
            <a:ext cx="468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16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420101" y="793750"/>
            <a:ext cx="468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24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998076" y="793750"/>
            <a:ext cx="468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31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89283" y="2791460"/>
            <a:ext cx="19831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源地址（</a:t>
            </a:r>
            <a:r>
              <a:rPr lang="en-US" altLang="zh-CN">
                <a:latin typeface="微软雅黑" charset="0"/>
                <a:ea typeface="微软雅黑" charset="0"/>
              </a:rPr>
              <a:t>128</a:t>
            </a:r>
            <a:r>
              <a:rPr lang="zh-CN" altLang="en-US">
                <a:latin typeface="微软雅黑" charset="0"/>
                <a:ea typeface="微软雅黑" charset="0"/>
              </a:rPr>
              <a:t>位）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830830" y="3428365"/>
            <a:ext cx="7469505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574983" y="3690620"/>
            <a:ext cx="2211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目的地址（</a:t>
            </a:r>
            <a:r>
              <a:rPr lang="en-US" altLang="zh-CN">
                <a:latin typeface="微软雅黑" charset="0"/>
                <a:ea typeface="微软雅黑" charset="0"/>
              </a:rPr>
              <a:t>128</a:t>
            </a:r>
            <a:r>
              <a:rPr lang="zh-CN" altLang="en-US">
                <a:latin typeface="微软雅黑" charset="0"/>
                <a:ea typeface="微软雅黑" charset="0"/>
              </a:rPr>
              <a:t>位）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830830" y="2793365"/>
            <a:ext cx="35623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830830" y="2999740"/>
            <a:ext cx="35623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830830" y="3206115"/>
            <a:ext cx="35623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9913620" y="2793365"/>
            <a:ext cx="35623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9913620" y="2999740"/>
            <a:ext cx="35623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9913620" y="3206115"/>
            <a:ext cx="35623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830830" y="3667760"/>
            <a:ext cx="35623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830830" y="3874135"/>
            <a:ext cx="35623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830830" y="4080510"/>
            <a:ext cx="35623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9951085" y="3667760"/>
            <a:ext cx="35623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951085" y="3874135"/>
            <a:ext cx="35623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9951085" y="4080510"/>
            <a:ext cx="35623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大括号 37"/>
          <p:cNvSpPr/>
          <p:nvPr/>
        </p:nvSpPr>
        <p:spPr>
          <a:xfrm rot="10800000">
            <a:off x="2525395" y="1332230"/>
            <a:ext cx="76200" cy="3048000"/>
          </a:xfrm>
          <a:prstGeom prst="rightBrac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122045" y="2395220"/>
            <a:ext cx="1097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IPv6</a:t>
            </a:r>
            <a:r>
              <a:rPr lang="zh-CN" altLang="en-US">
                <a:latin typeface="微软雅黑" charset="0"/>
                <a:ea typeface="微软雅黑" charset="0"/>
              </a:rPr>
              <a:t>的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基本首部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（</a:t>
            </a:r>
            <a:r>
              <a:rPr lang="en-US" altLang="zh-CN">
                <a:latin typeface="微软雅黑" charset="0"/>
                <a:ea typeface="微软雅黑" charset="0"/>
              </a:rPr>
              <a:t>40B</a:t>
            </a:r>
            <a:r>
              <a:rPr lang="zh-CN" altLang="en-US">
                <a:latin typeface="微软雅黑" charset="0"/>
                <a:ea typeface="微软雅黑" charset="0"/>
              </a:rPr>
              <a:t>）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832100" y="4376420"/>
            <a:ext cx="7456805" cy="1442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116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有效载荷（拓展首部</a:t>
            </a:r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/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数据）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32100" y="1332230"/>
            <a:ext cx="7456805" cy="304736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右大括号 40"/>
          <p:cNvSpPr/>
          <p:nvPr/>
        </p:nvSpPr>
        <p:spPr>
          <a:xfrm rot="10800000">
            <a:off x="2525395" y="4455975"/>
            <a:ext cx="76200" cy="1440000"/>
          </a:xfrm>
          <a:prstGeom prst="rightBrac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938848" y="4693285"/>
            <a:ext cx="146367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IPv6</a:t>
            </a:r>
            <a:r>
              <a:rPr lang="zh-CN" altLang="en-US">
                <a:latin typeface="微软雅黑" charset="0"/>
                <a:ea typeface="微软雅黑" charset="0"/>
              </a:rPr>
              <a:t>的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有效载荷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（至</a:t>
            </a:r>
            <a:r>
              <a:rPr lang="en-US" altLang="zh-CN">
                <a:latin typeface="微软雅黑" charset="0"/>
                <a:ea typeface="微软雅黑" charset="0"/>
              </a:rPr>
              <a:t>64K</a:t>
            </a:r>
            <a:r>
              <a:rPr lang="en-US" altLang="zh-CN">
                <a:latin typeface="微软雅黑" charset="0"/>
                <a:ea typeface="微软雅黑" charset="0"/>
              </a:rPr>
              <a:t>B</a:t>
            </a:r>
            <a:r>
              <a:rPr lang="zh-CN" altLang="en-US">
                <a:latin typeface="微软雅黑" charset="0"/>
                <a:ea typeface="微软雅黑" charset="0"/>
              </a:rPr>
              <a:t>）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543560" y="714375"/>
            <a:ext cx="26479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微软雅黑" charset="0"/>
                <a:ea typeface="微软雅黑" charset="0"/>
              </a:rPr>
              <a:t>视频服务器</a:t>
            </a:r>
            <a:r>
              <a:rPr lang="en-US" altLang="zh-CN" sz="2000">
                <a:latin typeface="微软雅黑" charset="0"/>
                <a:ea typeface="微软雅黑" charset="0"/>
              </a:rPr>
              <a:t>M</a:t>
            </a:r>
            <a:endParaRPr lang="en-US" altLang="zh-CN" sz="2000">
              <a:latin typeface="微软雅黑" charset="0"/>
              <a:ea typeface="微软雅黑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313430" y="1950085"/>
            <a:ext cx="0" cy="22961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8"/>
          <p:cNvPicPr>
            <a:picLocks noChangeAspect="1"/>
          </p:cNvPicPr>
          <p:nvPr/>
        </p:nvPicPr>
        <p:blipFill>
          <a:blip r:embed="rId1"/>
          <a:srcRect l="7538" t="49859" r="87775" b="44631"/>
          <a:stretch>
            <a:fillRect/>
          </a:stretch>
        </p:blipFill>
        <p:spPr>
          <a:xfrm>
            <a:off x="3005455" y="2512695"/>
            <a:ext cx="616585" cy="311785"/>
          </a:xfrm>
          <a:prstGeom prst="roundRect">
            <a:avLst/>
          </a:prstGeom>
          <a:noFill/>
          <a:ln>
            <a:noFill/>
          </a:ln>
        </p:spPr>
      </p:pic>
      <p:pic>
        <p:nvPicPr>
          <p:cNvPr id="5" name="图片 8"/>
          <p:cNvPicPr>
            <a:picLocks noChangeAspect="1"/>
          </p:cNvPicPr>
          <p:nvPr/>
        </p:nvPicPr>
        <p:blipFill>
          <a:blip r:embed="rId1"/>
          <a:srcRect l="7538" t="49859" r="87775" b="44631"/>
          <a:stretch>
            <a:fillRect/>
          </a:stretch>
        </p:blipFill>
        <p:spPr>
          <a:xfrm>
            <a:off x="3005455" y="3524885"/>
            <a:ext cx="616585" cy="311785"/>
          </a:xfrm>
          <a:prstGeom prst="roundRect">
            <a:avLst/>
          </a:prstGeom>
          <a:noFill/>
          <a:ln>
            <a:noFill/>
          </a:ln>
        </p:spPr>
      </p:pic>
      <p:pic>
        <p:nvPicPr>
          <p:cNvPr id="6" name="图片 8"/>
          <p:cNvPicPr>
            <a:picLocks noChangeAspect="1"/>
          </p:cNvPicPr>
          <p:nvPr/>
        </p:nvPicPr>
        <p:blipFill>
          <a:blip r:embed="rId1"/>
          <a:srcRect l="7538" t="49859" r="87775" b="44631"/>
          <a:stretch>
            <a:fillRect/>
          </a:stretch>
        </p:blipFill>
        <p:spPr>
          <a:xfrm>
            <a:off x="1429385" y="3524885"/>
            <a:ext cx="616585" cy="311785"/>
          </a:xfrm>
          <a:prstGeom prst="roundRect">
            <a:avLst/>
          </a:prstGeom>
          <a:noFill/>
          <a:ln>
            <a:noFill/>
          </a:ln>
        </p:spPr>
      </p:pic>
      <p:pic>
        <p:nvPicPr>
          <p:cNvPr id="7" name="图片 8"/>
          <p:cNvPicPr>
            <a:picLocks noChangeAspect="1"/>
          </p:cNvPicPr>
          <p:nvPr/>
        </p:nvPicPr>
        <p:blipFill>
          <a:blip r:embed="rId1"/>
          <a:srcRect l="7538" t="49859" r="87775" b="44631"/>
          <a:stretch>
            <a:fillRect/>
          </a:stretch>
        </p:blipFill>
        <p:spPr>
          <a:xfrm flipH="1">
            <a:off x="4630420" y="3524885"/>
            <a:ext cx="616585" cy="311785"/>
          </a:xfrm>
          <a:prstGeom prst="roundRect">
            <a:avLst/>
          </a:prstGeom>
          <a:noFill/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 flipV="1">
            <a:off x="1994535" y="2668905"/>
            <a:ext cx="1071245" cy="87820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3610610" y="2668905"/>
            <a:ext cx="1071245" cy="87820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123950" y="4465320"/>
            <a:ext cx="1228725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737995" y="3836670"/>
            <a:ext cx="0" cy="60960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367155" y="4465320"/>
            <a:ext cx="0" cy="31813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2116455" y="4465320"/>
            <a:ext cx="0" cy="31813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438275" y="4398645"/>
            <a:ext cx="3848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latin typeface="微软雅黑" charset="0"/>
                <a:ea typeface="微软雅黑" charset="0"/>
              </a:rPr>
              <a:t>...</a:t>
            </a:r>
            <a:endParaRPr lang="en-US" altLang="zh-CN" sz="2000" b="1">
              <a:latin typeface="微软雅黑" charset="0"/>
              <a:ea typeface="微软雅黑" charset="0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1834515" y="3926205"/>
            <a:ext cx="200025" cy="449580"/>
          </a:xfrm>
          <a:prstGeom prst="downArrow">
            <a:avLst/>
          </a:prstGeom>
          <a:solidFill>
            <a:srgbClr val="1163EB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1959610" y="4015740"/>
            <a:ext cx="200025" cy="449580"/>
          </a:xfrm>
          <a:prstGeom prst="downArrow">
            <a:avLst/>
          </a:prstGeom>
          <a:solidFill>
            <a:srgbClr val="1163EB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2084070" y="4115435"/>
            <a:ext cx="200025" cy="449580"/>
          </a:xfrm>
          <a:prstGeom prst="downArrow">
            <a:avLst/>
          </a:prstGeom>
          <a:solidFill>
            <a:srgbClr val="1163EB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345055" y="3972560"/>
            <a:ext cx="655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latin typeface="微软雅黑" charset="0"/>
                <a:ea typeface="微软雅黑" charset="0"/>
              </a:rPr>
              <a:t>30</a:t>
            </a:r>
            <a:r>
              <a:rPr lang="zh-CN" altLang="en-US" sz="1600">
                <a:latin typeface="微软雅黑" charset="0"/>
                <a:ea typeface="微软雅黑" charset="0"/>
              </a:rPr>
              <a:t>个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82955" y="3209925"/>
            <a:ext cx="655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R</a:t>
            </a:r>
            <a:r>
              <a:rPr lang="en-US" altLang="zh-CN" sz="1600" baseline="-25000">
                <a:latin typeface="微软雅黑" charset="0"/>
                <a:ea typeface="微软雅黑" charset="0"/>
              </a:rPr>
              <a:t>2</a:t>
            </a:r>
            <a:endParaRPr lang="en-US" altLang="zh-CN" sz="1600" baseline="-25000">
              <a:latin typeface="微软雅黑" charset="0"/>
              <a:ea typeface="微软雅黑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519045" y="3209925"/>
            <a:ext cx="655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R</a:t>
            </a:r>
            <a:r>
              <a:rPr lang="en-US" altLang="zh-CN" sz="1600" baseline="-25000">
                <a:latin typeface="微软雅黑" charset="0"/>
                <a:ea typeface="微软雅黑" charset="0"/>
              </a:rPr>
              <a:t>3</a:t>
            </a:r>
            <a:endParaRPr lang="en-US" altLang="zh-CN" sz="1600" baseline="-25000">
              <a:latin typeface="微软雅黑" charset="0"/>
              <a:ea typeface="微软雅黑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766945" y="3209925"/>
            <a:ext cx="655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R</a:t>
            </a:r>
            <a:r>
              <a:rPr lang="en-US" altLang="zh-CN" sz="1600" baseline="-25000">
                <a:latin typeface="微软雅黑" charset="0"/>
                <a:ea typeface="微软雅黑" charset="0"/>
              </a:rPr>
              <a:t>4</a:t>
            </a:r>
            <a:endParaRPr lang="en-US" altLang="zh-CN" sz="1600" baseline="-25000">
              <a:latin typeface="微软雅黑" charset="0"/>
              <a:ea typeface="微软雅黑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519045" y="2170430"/>
            <a:ext cx="655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R</a:t>
            </a:r>
            <a:r>
              <a:rPr lang="en-US" altLang="zh-CN" sz="1600" baseline="-25000">
                <a:latin typeface="微软雅黑" charset="0"/>
                <a:ea typeface="微软雅黑" charset="0"/>
              </a:rPr>
              <a:t>1</a:t>
            </a:r>
            <a:endParaRPr lang="en-US" altLang="zh-CN" sz="1600" baseline="-25000">
              <a:latin typeface="微软雅黑" charset="0"/>
              <a:ea typeface="微软雅黑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698115" y="3836670"/>
            <a:ext cx="1876425" cy="960755"/>
            <a:chOff x="1713" y="6436"/>
            <a:chExt cx="2955" cy="1513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1713" y="7426"/>
              <a:ext cx="1935" cy="0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2680" y="6436"/>
              <a:ext cx="0" cy="960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2096" y="7426"/>
              <a:ext cx="0" cy="501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3276" y="7426"/>
              <a:ext cx="0" cy="501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2208" y="7321"/>
              <a:ext cx="606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 b="1">
                  <a:latin typeface="微软雅黑" charset="0"/>
                  <a:ea typeface="微软雅黑" charset="0"/>
                </a:rPr>
                <a:t>...</a:t>
              </a:r>
              <a:endParaRPr lang="en-US" altLang="zh-CN" sz="2000" b="1">
                <a:latin typeface="微软雅黑" charset="0"/>
                <a:ea typeface="微软雅黑" charset="0"/>
              </a:endParaRPr>
            </a:p>
          </p:txBody>
        </p:sp>
        <p:sp>
          <p:nvSpPr>
            <p:cNvPr id="31" name="下箭头 30"/>
            <p:cNvSpPr/>
            <p:nvPr/>
          </p:nvSpPr>
          <p:spPr>
            <a:xfrm>
              <a:off x="2832" y="6577"/>
              <a:ext cx="315" cy="708"/>
            </a:xfrm>
            <a:prstGeom prst="downArrow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下箭头 31"/>
            <p:cNvSpPr/>
            <p:nvPr/>
          </p:nvSpPr>
          <p:spPr>
            <a:xfrm>
              <a:off x="3029" y="6718"/>
              <a:ext cx="315" cy="708"/>
            </a:xfrm>
            <a:prstGeom prst="downArrow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下箭头 32"/>
            <p:cNvSpPr/>
            <p:nvPr/>
          </p:nvSpPr>
          <p:spPr>
            <a:xfrm>
              <a:off x="3225" y="6875"/>
              <a:ext cx="315" cy="708"/>
            </a:xfrm>
            <a:prstGeom prst="downArrow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636" y="6650"/>
              <a:ext cx="103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600">
                  <a:latin typeface="微软雅黑" charset="0"/>
                  <a:ea typeface="微软雅黑" charset="0"/>
                </a:rPr>
                <a:t>30</a:t>
              </a:r>
              <a:r>
                <a:rPr lang="zh-CN" altLang="en-US" sz="1600">
                  <a:latin typeface="微软雅黑" charset="0"/>
                  <a:ea typeface="微软雅黑" charset="0"/>
                </a:rPr>
                <a:t>个</a:t>
              </a:r>
              <a:endParaRPr lang="zh-CN" altLang="en-US" sz="1600">
                <a:latin typeface="微软雅黑" charset="0"/>
                <a:ea typeface="微软雅黑" charset="0"/>
              </a:endParaRPr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4284345" y="4465320"/>
            <a:ext cx="1228725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4898390" y="3836670"/>
            <a:ext cx="0" cy="60960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4527550" y="4465320"/>
            <a:ext cx="0" cy="31813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5276850" y="4465320"/>
            <a:ext cx="0" cy="31813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598670" y="4398645"/>
            <a:ext cx="3848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latin typeface="微软雅黑" charset="0"/>
                <a:ea typeface="微软雅黑" charset="0"/>
              </a:rPr>
              <a:t>...</a:t>
            </a:r>
            <a:endParaRPr lang="en-US" altLang="zh-CN" sz="2000" b="1">
              <a:latin typeface="微软雅黑" charset="0"/>
              <a:ea typeface="微软雅黑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4994910" y="3926205"/>
            <a:ext cx="448945" cy="638810"/>
            <a:chOff x="7809" y="6577"/>
            <a:chExt cx="707" cy="1006"/>
          </a:xfrm>
        </p:grpSpPr>
        <p:sp>
          <p:nvSpPr>
            <p:cNvPr id="44" name="下箭头 43"/>
            <p:cNvSpPr/>
            <p:nvPr/>
          </p:nvSpPr>
          <p:spPr>
            <a:xfrm>
              <a:off x="7809" y="6577"/>
              <a:ext cx="315" cy="708"/>
            </a:xfrm>
            <a:prstGeom prst="downArrow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下箭头 44"/>
            <p:cNvSpPr/>
            <p:nvPr/>
          </p:nvSpPr>
          <p:spPr>
            <a:xfrm>
              <a:off x="8006" y="6718"/>
              <a:ext cx="315" cy="708"/>
            </a:xfrm>
            <a:prstGeom prst="downArrow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下箭头 45"/>
            <p:cNvSpPr/>
            <p:nvPr/>
          </p:nvSpPr>
          <p:spPr>
            <a:xfrm>
              <a:off x="8202" y="6875"/>
              <a:ext cx="315" cy="708"/>
            </a:xfrm>
            <a:prstGeom prst="downArrow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5505450" y="3972560"/>
            <a:ext cx="655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latin typeface="微软雅黑" charset="0"/>
                <a:ea typeface="微软雅黑" charset="0"/>
              </a:rPr>
              <a:t>30</a:t>
            </a:r>
            <a:r>
              <a:rPr lang="zh-CN" altLang="en-US" sz="1600">
                <a:latin typeface="微软雅黑" charset="0"/>
                <a:ea typeface="微软雅黑" charset="0"/>
              </a:rPr>
              <a:t>个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52" name="下箭头 51"/>
          <p:cNvSpPr/>
          <p:nvPr/>
        </p:nvSpPr>
        <p:spPr>
          <a:xfrm>
            <a:off x="3408680" y="2030095"/>
            <a:ext cx="200025" cy="449580"/>
          </a:xfrm>
          <a:prstGeom prst="downArrow">
            <a:avLst/>
          </a:prstGeom>
          <a:solidFill>
            <a:srgbClr val="1163EB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下箭头 52"/>
          <p:cNvSpPr/>
          <p:nvPr/>
        </p:nvSpPr>
        <p:spPr>
          <a:xfrm>
            <a:off x="3517900" y="2129790"/>
            <a:ext cx="200025" cy="449580"/>
          </a:xfrm>
          <a:prstGeom prst="downArrow">
            <a:avLst/>
          </a:prstGeom>
          <a:solidFill>
            <a:srgbClr val="1163EB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下箭头 53"/>
          <p:cNvSpPr/>
          <p:nvPr/>
        </p:nvSpPr>
        <p:spPr>
          <a:xfrm>
            <a:off x="3627120" y="2229485"/>
            <a:ext cx="200025" cy="449580"/>
          </a:xfrm>
          <a:prstGeom prst="downArrow">
            <a:avLst/>
          </a:prstGeom>
          <a:solidFill>
            <a:srgbClr val="1163EB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下箭头 54"/>
          <p:cNvSpPr/>
          <p:nvPr/>
        </p:nvSpPr>
        <p:spPr>
          <a:xfrm>
            <a:off x="3736340" y="2329180"/>
            <a:ext cx="200025" cy="449580"/>
          </a:xfrm>
          <a:prstGeom prst="downArrow">
            <a:avLst/>
          </a:prstGeom>
          <a:solidFill>
            <a:srgbClr val="1163EB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3378200" y="2908300"/>
            <a:ext cx="448945" cy="638810"/>
            <a:chOff x="7809" y="6577"/>
            <a:chExt cx="707" cy="1006"/>
          </a:xfrm>
        </p:grpSpPr>
        <p:sp>
          <p:nvSpPr>
            <p:cNvPr id="58" name="下箭头 57"/>
            <p:cNvSpPr/>
            <p:nvPr/>
          </p:nvSpPr>
          <p:spPr>
            <a:xfrm>
              <a:off x="7809" y="6577"/>
              <a:ext cx="315" cy="708"/>
            </a:xfrm>
            <a:prstGeom prst="downArrow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下箭头 58"/>
            <p:cNvSpPr/>
            <p:nvPr/>
          </p:nvSpPr>
          <p:spPr>
            <a:xfrm>
              <a:off x="8006" y="6718"/>
              <a:ext cx="315" cy="708"/>
            </a:xfrm>
            <a:prstGeom prst="downArrow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下箭头 59"/>
            <p:cNvSpPr/>
            <p:nvPr/>
          </p:nvSpPr>
          <p:spPr>
            <a:xfrm>
              <a:off x="8202" y="6875"/>
              <a:ext cx="315" cy="708"/>
            </a:xfrm>
            <a:prstGeom prst="downArrow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3858260" y="3097530"/>
            <a:ext cx="655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latin typeface="微软雅黑" charset="0"/>
                <a:ea typeface="微软雅黑" charset="0"/>
              </a:rPr>
              <a:t>30</a:t>
            </a:r>
            <a:r>
              <a:rPr lang="zh-CN" altLang="en-US" sz="1600">
                <a:latin typeface="微软雅黑" charset="0"/>
                <a:ea typeface="微软雅黑" charset="0"/>
              </a:rPr>
              <a:t>个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736340" y="1792605"/>
            <a:ext cx="655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latin typeface="微软雅黑" charset="0"/>
                <a:ea typeface="微软雅黑" charset="0"/>
              </a:rPr>
              <a:t>90</a:t>
            </a:r>
            <a:r>
              <a:rPr lang="zh-CN" altLang="en-US" sz="1600">
                <a:latin typeface="微软雅黑" charset="0"/>
                <a:ea typeface="微软雅黑" charset="0"/>
              </a:rPr>
              <a:t>个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 rot="2940000">
            <a:off x="2113915" y="2576830"/>
            <a:ext cx="448945" cy="638810"/>
            <a:chOff x="7809" y="6577"/>
            <a:chExt cx="707" cy="1006"/>
          </a:xfrm>
        </p:grpSpPr>
        <p:sp>
          <p:nvSpPr>
            <p:cNvPr id="64" name="下箭头 63"/>
            <p:cNvSpPr/>
            <p:nvPr/>
          </p:nvSpPr>
          <p:spPr>
            <a:xfrm>
              <a:off x="7809" y="6577"/>
              <a:ext cx="315" cy="708"/>
            </a:xfrm>
            <a:prstGeom prst="downArrow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下箭头 64"/>
            <p:cNvSpPr/>
            <p:nvPr/>
          </p:nvSpPr>
          <p:spPr>
            <a:xfrm>
              <a:off x="8006" y="6718"/>
              <a:ext cx="315" cy="708"/>
            </a:xfrm>
            <a:prstGeom prst="downArrow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下箭头 65"/>
            <p:cNvSpPr/>
            <p:nvPr/>
          </p:nvSpPr>
          <p:spPr>
            <a:xfrm>
              <a:off x="8202" y="6875"/>
              <a:ext cx="315" cy="708"/>
            </a:xfrm>
            <a:prstGeom prst="downArrow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 rot="18660000" flipH="1">
            <a:off x="4332605" y="2573020"/>
            <a:ext cx="448945" cy="638810"/>
            <a:chOff x="7809" y="6577"/>
            <a:chExt cx="707" cy="1006"/>
          </a:xfrm>
        </p:grpSpPr>
        <p:sp>
          <p:nvSpPr>
            <p:cNvPr id="68" name="下箭头 67"/>
            <p:cNvSpPr/>
            <p:nvPr/>
          </p:nvSpPr>
          <p:spPr>
            <a:xfrm>
              <a:off x="7809" y="6577"/>
              <a:ext cx="315" cy="708"/>
            </a:xfrm>
            <a:prstGeom prst="downArrow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下箭头 68"/>
            <p:cNvSpPr/>
            <p:nvPr/>
          </p:nvSpPr>
          <p:spPr>
            <a:xfrm>
              <a:off x="8006" y="6718"/>
              <a:ext cx="315" cy="708"/>
            </a:xfrm>
            <a:prstGeom prst="downArrow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下箭头 69"/>
            <p:cNvSpPr/>
            <p:nvPr/>
          </p:nvSpPr>
          <p:spPr>
            <a:xfrm>
              <a:off x="8202" y="6875"/>
              <a:ext cx="315" cy="708"/>
            </a:xfrm>
            <a:prstGeom prst="downArrow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4767580" y="2441575"/>
            <a:ext cx="655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latin typeface="微软雅黑" charset="0"/>
                <a:ea typeface="微软雅黑" charset="0"/>
              </a:rPr>
              <a:t>30</a:t>
            </a:r>
            <a:r>
              <a:rPr lang="zh-CN" altLang="en-US" sz="1600">
                <a:latin typeface="微软雅黑" charset="0"/>
                <a:ea typeface="微软雅黑" charset="0"/>
              </a:rPr>
              <a:t>个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682115" y="2441575"/>
            <a:ext cx="655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latin typeface="微软雅黑" charset="0"/>
                <a:ea typeface="微软雅黑" charset="0"/>
              </a:rPr>
              <a:t>30</a:t>
            </a:r>
            <a:r>
              <a:rPr lang="zh-CN" altLang="en-US" sz="1600">
                <a:latin typeface="微软雅黑" charset="0"/>
                <a:ea typeface="微软雅黑" charset="0"/>
              </a:rPr>
              <a:t>个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505585" y="5548630"/>
            <a:ext cx="36715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微软雅黑" charset="0"/>
                <a:ea typeface="微软雅黑" charset="0"/>
              </a:rPr>
              <a:t>共有</a:t>
            </a:r>
            <a:r>
              <a:rPr lang="en-US" altLang="zh-CN" sz="2000">
                <a:latin typeface="微软雅黑" charset="0"/>
                <a:ea typeface="微软雅黑" charset="0"/>
              </a:rPr>
              <a:t>90</a:t>
            </a:r>
            <a:r>
              <a:rPr lang="zh-CN" altLang="en-US" sz="2000">
                <a:latin typeface="微软雅黑" charset="0"/>
                <a:ea typeface="微软雅黑" charset="0"/>
              </a:rPr>
              <a:t>个主机接收视频</a:t>
            </a:r>
            <a:r>
              <a:rPr lang="zh-CN" altLang="en-US" sz="2000">
                <a:latin typeface="微软雅黑" charset="0"/>
                <a:ea typeface="微软雅黑" charset="0"/>
              </a:rPr>
              <a:t>节目</a:t>
            </a:r>
            <a:endParaRPr lang="zh-CN" altLang="en-US" sz="20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000">
                <a:latin typeface="微软雅黑" charset="0"/>
                <a:ea typeface="微软雅黑" charset="0"/>
              </a:rPr>
              <a:t>单</a:t>
            </a:r>
            <a:r>
              <a:rPr lang="zh-CN" altLang="en-US" sz="2000">
                <a:latin typeface="微软雅黑" charset="0"/>
                <a:ea typeface="微软雅黑" charset="0"/>
              </a:rPr>
              <a:t>播</a:t>
            </a:r>
            <a:endParaRPr lang="zh-CN" altLang="en-US" sz="2000">
              <a:latin typeface="微软雅黑" charset="0"/>
              <a:ea typeface="微软雅黑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264910" y="714375"/>
            <a:ext cx="26479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微软雅黑" charset="0"/>
                <a:ea typeface="微软雅黑" charset="0"/>
              </a:rPr>
              <a:t>视频服务器</a:t>
            </a:r>
            <a:r>
              <a:rPr lang="en-US" altLang="zh-CN" sz="2000">
                <a:latin typeface="微软雅黑" charset="0"/>
                <a:ea typeface="微软雅黑" charset="0"/>
              </a:rPr>
              <a:t>M</a:t>
            </a:r>
            <a:endParaRPr lang="en-US" altLang="zh-CN" sz="2000">
              <a:latin typeface="微软雅黑" charset="0"/>
              <a:ea typeface="微软雅黑" charset="0"/>
            </a:endParaRPr>
          </a:p>
        </p:txBody>
      </p:sp>
      <p:cxnSp>
        <p:nvCxnSpPr>
          <p:cNvPr id="76" name="直接连接符 75"/>
          <p:cNvCxnSpPr/>
          <p:nvPr/>
        </p:nvCxnSpPr>
        <p:spPr>
          <a:xfrm flipV="1">
            <a:off x="9034780" y="1950085"/>
            <a:ext cx="0" cy="22961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图片 8"/>
          <p:cNvPicPr>
            <a:picLocks noChangeAspect="1"/>
          </p:cNvPicPr>
          <p:nvPr/>
        </p:nvPicPr>
        <p:blipFill>
          <a:blip r:embed="rId1"/>
          <a:srcRect l="7538" t="49859" r="87775" b="44631"/>
          <a:stretch>
            <a:fillRect/>
          </a:stretch>
        </p:blipFill>
        <p:spPr>
          <a:xfrm>
            <a:off x="8726805" y="2512695"/>
            <a:ext cx="616585" cy="311785"/>
          </a:xfrm>
          <a:prstGeom prst="roundRect">
            <a:avLst/>
          </a:prstGeom>
          <a:noFill/>
          <a:ln>
            <a:noFill/>
          </a:ln>
        </p:spPr>
      </p:pic>
      <p:pic>
        <p:nvPicPr>
          <p:cNvPr id="78" name="图片 8"/>
          <p:cNvPicPr>
            <a:picLocks noChangeAspect="1"/>
          </p:cNvPicPr>
          <p:nvPr/>
        </p:nvPicPr>
        <p:blipFill>
          <a:blip r:embed="rId1"/>
          <a:srcRect l="7538" t="49859" r="87775" b="44631"/>
          <a:stretch>
            <a:fillRect/>
          </a:stretch>
        </p:blipFill>
        <p:spPr>
          <a:xfrm>
            <a:off x="8726805" y="3524885"/>
            <a:ext cx="616585" cy="311785"/>
          </a:xfrm>
          <a:prstGeom prst="roundRect">
            <a:avLst/>
          </a:prstGeom>
          <a:noFill/>
          <a:ln>
            <a:noFill/>
          </a:ln>
        </p:spPr>
      </p:pic>
      <p:pic>
        <p:nvPicPr>
          <p:cNvPr id="79" name="图片 8"/>
          <p:cNvPicPr>
            <a:picLocks noChangeAspect="1"/>
          </p:cNvPicPr>
          <p:nvPr/>
        </p:nvPicPr>
        <p:blipFill>
          <a:blip r:embed="rId1"/>
          <a:srcRect l="7538" t="49859" r="87775" b="44631"/>
          <a:stretch>
            <a:fillRect/>
          </a:stretch>
        </p:blipFill>
        <p:spPr>
          <a:xfrm>
            <a:off x="7150735" y="3524885"/>
            <a:ext cx="616585" cy="311785"/>
          </a:xfrm>
          <a:prstGeom prst="roundRect">
            <a:avLst/>
          </a:prstGeom>
          <a:noFill/>
          <a:ln>
            <a:noFill/>
          </a:ln>
        </p:spPr>
      </p:pic>
      <p:pic>
        <p:nvPicPr>
          <p:cNvPr id="80" name="图片 8"/>
          <p:cNvPicPr>
            <a:picLocks noChangeAspect="1"/>
          </p:cNvPicPr>
          <p:nvPr/>
        </p:nvPicPr>
        <p:blipFill>
          <a:blip r:embed="rId1"/>
          <a:srcRect l="7538" t="49859" r="87775" b="44631"/>
          <a:stretch>
            <a:fillRect/>
          </a:stretch>
        </p:blipFill>
        <p:spPr>
          <a:xfrm flipH="1">
            <a:off x="10351770" y="3524885"/>
            <a:ext cx="616585" cy="311785"/>
          </a:xfrm>
          <a:prstGeom prst="roundRect">
            <a:avLst/>
          </a:prstGeom>
          <a:noFill/>
          <a:ln>
            <a:noFill/>
          </a:ln>
        </p:spPr>
      </p:pic>
      <p:cxnSp>
        <p:nvCxnSpPr>
          <p:cNvPr id="81" name="直接连接符 80"/>
          <p:cNvCxnSpPr/>
          <p:nvPr/>
        </p:nvCxnSpPr>
        <p:spPr>
          <a:xfrm flipV="1">
            <a:off x="7715885" y="2668905"/>
            <a:ext cx="1071245" cy="87820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 flipV="1">
            <a:off x="9331960" y="2668905"/>
            <a:ext cx="1071245" cy="87820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/>
        </p:nvGrpSpPr>
        <p:grpSpPr>
          <a:xfrm>
            <a:off x="6504305" y="2170430"/>
            <a:ext cx="4639310" cy="2626995"/>
            <a:chOff x="1176" y="3812"/>
            <a:chExt cx="7306" cy="4137"/>
          </a:xfrm>
        </p:grpSpPr>
        <p:cxnSp>
          <p:nvCxnSpPr>
            <p:cNvPr id="84" name="直接连接符 83"/>
            <p:cNvCxnSpPr/>
            <p:nvPr/>
          </p:nvCxnSpPr>
          <p:spPr>
            <a:xfrm>
              <a:off x="1713" y="7426"/>
              <a:ext cx="1935" cy="0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V="1">
              <a:off x="2680" y="6436"/>
              <a:ext cx="0" cy="960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V="1">
              <a:off x="2096" y="7426"/>
              <a:ext cx="0" cy="501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V="1">
              <a:off x="3276" y="7426"/>
              <a:ext cx="0" cy="501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/>
            <p:cNvSpPr txBox="1"/>
            <p:nvPr/>
          </p:nvSpPr>
          <p:spPr>
            <a:xfrm>
              <a:off x="2208" y="7321"/>
              <a:ext cx="606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 b="1">
                  <a:latin typeface="微软雅黑" charset="0"/>
                  <a:ea typeface="微软雅黑" charset="0"/>
                </a:rPr>
                <a:t>...</a:t>
              </a:r>
              <a:endParaRPr lang="en-US" altLang="zh-CN" sz="2000" b="1">
                <a:latin typeface="微软雅黑" charset="0"/>
                <a:ea typeface="微软雅黑" charset="0"/>
              </a:endParaRPr>
            </a:p>
          </p:txBody>
        </p:sp>
        <p:sp>
          <p:nvSpPr>
            <p:cNvPr id="91" name="下箭头 90"/>
            <p:cNvSpPr/>
            <p:nvPr/>
          </p:nvSpPr>
          <p:spPr>
            <a:xfrm>
              <a:off x="2832" y="6577"/>
              <a:ext cx="315" cy="708"/>
            </a:xfrm>
            <a:prstGeom prst="downArrow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3251" y="6650"/>
              <a:ext cx="103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600">
                  <a:latin typeface="微软雅黑" charset="0"/>
                  <a:ea typeface="微软雅黑" charset="0"/>
                </a:rPr>
                <a:t>1</a:t>
              </a:r>
              <a:r>
                <a:rPr lang="zh-CN" altLang="en-US" sz="1600">
                  <a:latin typeface="微软雅黑" charset="0"/>
                  <a:ea typeface="微软雅黑" charset="0"/>
                </a:rPr>
                <a:t>个</a:t>
              </a:r>
              <a:endParaRPr lang="zh-CN" altLang="en-US" sz="1600">
                <a:latin typeface="微软雅黑" charset="0"/>
                <a:ea typeface="微软雅黑" charset="0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176" y="5449"/>
              <a:ext cx="103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latin typeface="微软雅黑" charset="0"/>
                  <a:ea typeface="微软雅黑" charset="0"/>
                </a:rPr>
                <a:t>R</a:t>
              </a:r>
              <a:r>
                <a:rPr lang="en-US" altLang="zh-CN" sz="1600" baseline="-25000">
                  <a:latin typeface="微软雅黑" charset="0"/>
                  <a:ea typeface="微软雅黑" charset="0"/>
                </a:rPr>
                <a:t>2</a:t>
              </a:r>
              <a:endParaRPr lang="en-US" altLang="zh-CN" sz="1600" baseline="-25000">
                <a:latin typeface="微软雅黑" charset="0"/>
                <a:ea typeface="微软雅黑" charset="0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3910" y="5449"/>
              <a:ext cx="103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latin typeface="微软雅黑" charset="0"/>
                  <a:ea typeface="微软雅黑" charset="0"/>
                </a:rPr>
                <a:t>R</a:t>
              </a:r>
              <a:r>
                <a:rPr lang="en-US" altLang="zh-CN" sz="1600" baseline="-25000">
                  <a:latin typeface="微软雅黑" charset="0"/>
                  <a:ea typeface="微软雅黑" charset="0"/>
                </a:rPr>
                <a:t>3</a:t>
              </a:r>
              <a:endParaRPr lang="en-US" altLang="zh-CN" sz="1600" baseline="-25000">
                <a:latin typeface="微软雅黑" charset="0"/>
                <a:ea typeface="微软雅黑" charset="0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7450" y="5449"/>
              <a:ext cx="103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latin typeface="微软雅黑" charset="0"/>
                  <a:ea typeface="微软雅黑" charset="0"/>
                </a:rPr>
                <a:t>R</a:t>
              </a:r>
              <a:r>
                <a:rPr lang="en-US" altLang="zh-CN" sz="1600" baseline="-25000">
                  <a:latin typeface="微软雅黑" charset="0"/>
                  <a:ea typeface="微软雅黑" charset="0"/>
                </a:rPr>
                <a:t>4</a:t>
              </a:r>
              <a:endParaRPr lang="en-US" altLang="zh-CN" sz="1600" baseline="-25000">
                <a:latin typeface="微软雅黑" charset="0"/>
                <a:ea typeface="微软雅黑" charset="0"/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910" y="3812"/>
              <a:ext cx="103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latin typeface="微软雅黑" charset="0"/>
                  <a:ea typeface="微软雅黑" charset="0"/>
                </a:rPr>
                <a:t>R</a:t>
              </a:r>
              <a:r>
                <a:rPr lang="en-US" altLang="zh-CN" sz="1600" baseline="-25000">
                  <a:latin typeface="微软雅黑" charset="0"/>
                  <a:ea typeface="微软雅黑" charset="0"/>
                </a:rPr>
                <a:t>1</a:t>
              </a:r>
              <a:endParaRPr lang="en-US" altLang="zh-CN" sz="1600" baseline="-25000"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8419465" y="3836670"/>
            <a:ext cx="1607185" cy="960755"/>
            <a:chOff x="1713" y="6436"/>
            <a:chExt cx="2531" cy="1513"/>
          </a:xfrm>
        </p:grpSpPr>
        <p:cxnSp>
          <p:nvCxnSpPr>
            <p:cNvPr id="100" name="直接连接符 99"/>
            <p:cNvCxnSpPr/>
            <p:nvPr/>
          </p:nvCxnSpPr>
          <p:spPr>
            <a:xfrm>
              <a:off x="1713" y="7426"/>
              <a:ext cx="1935" cy="0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V="1">
              <a:off x="2680" y="6436"/>
              <a:ext cx="0" cy="960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flipV="1">
              <a:off x="2096" y="7426"/>
              <a:ext cx="0" cy="501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flipV="1">
              <a:off x="3276" y="7426"/>
              <a:ext cx="0" cy="501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/>
            <p:cNvSpPr txBox="1"/>
            <p:nvPr/>
          </p:nvSpPr>
          <p:spPr>
            <a:xfrm>
              <a:off x="2208" y="7321"/>
              <a:ext cx="606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 b="1">
                  <a:latin typeface="微软雅黑" charset="0"/>
                  <a:ea typeface="微软雅黑" charset="0"/>
                </a:rPr>
                <a:t>...</a:t>
              </a:r>
              <a:endParaRPr lang="en-US" altLang="zh-CN" sz="2000" b="1">
                <a:latin typeface="微软雅黑" charset="0"/>
                <a:ea typeface="微软雅黑" charset="0"/>
              </a:endParaRPr>
            </a:p>
          </p:txBody>
        </p:sp>
        <p:sp>
          <p:nvSpPr>
            <p:cNvPr id="107" name="下箭头 106"/>
            <p:cNvSpPr/>
            <p:nvPr/>
          </p:nvSpPr>
          <p:spPr>
            <a:xfrm>
              <a:off x="2832" y="6577"/>
              <a:ext cx="315" cy="708"/>
            </a:xfrm>
            <a:prstGeom prst="downArrow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3212" y="6650"/>
              <a:ext cx="103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600">
                  <a:latin typeface="微软雅黑" charset="0"/>
                  <a:ea typeface="微软雅黑" charset="0"/>
                </a:rPr>
                <a:t>1</a:t>
              </a:r>
              <a:r>
                <a:rPr lang="zh-CN" altLang="en-US" sz="1600">
                  <a:latin typeface="微软雅黑" charset="0"/>
                  <a:ea typeface="微软雅黑" charset="0"/>
                </a:rPr>
                <a:t>个</a:t>
              </a:r>
              <a:endParaRPr lang="zh-CN" altLang="en-US" sz="1600">
                <a:latin typeface="微软雅黑" charset="0"/>
                <a:ea typeface="微软雅黑" charset="0"/>
              </a:endParaRPr>
            </a:p>
          </p:txBody>
        </p:sp>
      </p:grpSp>
      <p:cxnSp>
        <p:nvCxnSpPr>
          <p:cNvPr id="111" name="直接连接符 110"/>
          <p:cNvCxnSpPr/>
          <p:nvPr/>
        </p:nvCxnSpPr>
        <p:spPr>
          <a:xfrm>
            <a:off x="10005695" y="4465320"/>
            <a:ext cx="1228725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flipV="1">
            <a:off x="10619740" y="3836670"/>
            <a:ext cx="0" cy="60960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 flipV="1">
            <a:off x="10248900" y="4465320"/>
            <a:ext cx="0" cy="31813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flipV="1">
            <a:off x="10998200" y="4465320"/>
            <a:ext cx="0" cy="31813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10320020" y="4398645"/>
            <a:ext cx="3848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latin typeface="微软雅黑" charset="0"/>
                <a:ea typeface="微软雅黑" charset="0"/>
              </a:rPr>
              <a:t>...</a:t>
            </a:r>
            <a:endParaRPr lang="en-US" altLang="zh-CN" sz="2000" b="1">
              <a:latin typeface="微软雅黑" charset="0"/>
              <a:ea typeface="微软雅黑" charset="0"/>
            </a:endParaRPr>
          </a:p>
        </p:txBody>
      </p:sp>
      <p:sp>
        <p:nvSpPr>
          <p:cNvPr id="119" name="下箭头 118"/>
          <p:cNvSpPr/>
          <p:nvPr/>
        </p:nvSpPr>
        <p:spPr>
          <a:xfrm>
            <a:off x="10716260" y="3926205"/>
            <a:ext cx="200025" cy="449580"/>
          </a:xfrm>
          <a:prstGeom prst="downArrow">
            <a:avLst/>
          </a:prstGeom>
          <a:solidFill>
            <a:srgbClr val="1163EB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文本框 121"/>
          <p:cNvSpPr txBox="1"/>
          <p:nvPr/>
        </p:nvSpPr>
        <p:spPr>
          <a:xfrm>
            <a:off x="11226800" y="3972560"/>
            <a:ext cx="655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latin typeface="微软雅黑" charset="0"/>
                <a:ea typeface="微软雅黑" charset="0"/>
              </a:rPr>
              <a:t>1</a:t>
            </a:r>
            <a:r>
              <a:rPr lang="zh-CN" altLang="en-US" sz="1600">
                <a:latin typeface="微软雅黑" charset="0"/>
                <a:ea typeface="微软雅黑" charset="0"/>
              </a:rPr>
              <a:t>个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123" name="下箭头 122"/>
          <p:cNvSpPr/>
          <p:nvPr/>
        </p:nvSpPr>
        <p:spPr>
          <a:xfrm>
            <a:off x="9130030" y="2030095"/>
            <a:ext cx="200025" cy="449580"/>
          </a:xfrm>
          <a:prstGeom prst="downArrow">
            <a:avLst/>
          </a:prstGeom>
          <a:solidFill>
            <a:srgbClr val="1163EB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8" name="下箭头 127"/>
          <p:cNvSpPr/>
          <p:nvPr/>
        </p:nvSpPr>
        <p:spPr>
          <a:xfrm>
            <a:off x="9099550" y="2908300"/>
            <a:ext cx="200025" cy="449580"/>
          </a:xfrm>
          <a:prstGeom prst="downArrow">
            <a:avLst/>
          </a:prstGeom>
          <a:solidFill>
            <a:srgbClr val="1163EB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1" name="文本框 130"/>
          <p:cNvSpPr txBox="1"/>
          <p:nvPr/>
        </p:nvSpPr>
        <p:spPr>
          <a:xfrm>
            <a:off x="9344025" y="3054350"/>
            <a:ext cx="655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latin typeface="微软雅黑" charset="0"/>
                <a:ea typeface="微软雅黑" charset="0"/>
              </a:rPr>
              <a:t>1</a:t>
            </a:r>
            <a:r>
              <a:rPr lang="zh-CN" altLang="en-US" sz="1600">
                <a:latin typeface="微软雅黑" charset="0"/>
                <a:ea typeface="微软雅黑" charset="0"/>
              </a:rPr>
              <a:t>个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9383395" y="1892300"/>
            <a:ext cx="655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latin typeface="微软雅黑" charset="0"/>
                <a:ea typeface="微软雅黑" charset="0"/>
              </a:rPr>
              <a:t>1</a:t>
            </a:r>
            <a:r>
              <a:rPr lang="zh-CN" altLang="en-US" sz="1600">
                <a:latin typeface="微软雅黑" charset="0"/>
                <a:ea typeface="微软雅黑" charset="0"/>
              </a:rPr>
              <a:t>个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136" name="下箭头 135"/>
          <p:cNvSpPr/>
          <p:nvPr/>
        </p:nvSpPr>
        <p:spPr>
          <a:xfrm rot="2940000">
            <a:off x="7970520" y="2827655"/>
            <a:ext cx="200025" cy="449580"/>
          </a:xfrm>
          <a:prstGeom prst="downArrow">
            <a:avLst/>
          </a:prstGeom>
          <a:solidFill>
            <a:srgbClr val="1163EB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下箭头 138"/>
          <p:cNvSpPr/>
          <p:nvPr/>
        </p:nvSpPr>
        <p:spPr>
          <a:xfrm rot="18660000" flipH="1">
            <a:off x="10016490" y="2823845"/>
            <a:ext cx="200025" cy="449580"/>
          </a:xfrm>
          <a:prstGeom prst="downArrow">
            <a:avLst/>
          </a:prstGeom>
          <a:solidFill>
            <a:srgbClr val="1163EB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1" name="文本框 140"/>
          <p:cNvSpPr txBox="1"/>
          <p:nvPr/>
        </p:nvSpPr>
        <p:spPr>
          <a:xfrm>
            <a:off x="10243185" y="2717165"/>
            <a:ext cx="655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latin typeface="微软雅黑" charset="0"/>
                <a:ea typeface="微软雅黑" charset="0"/>
              </a:rPr>
              <a:t>1</a:t>
            </a:r>
            <a:r>
              <a:rPr lang="zh-CN" altLang="en-US" sz="1600">
                <a:latin typeface="微软雅黑" charset="0"/>
                <a:ea typeface="微软雅黑" charset="0"/>
              </a:rPr>
              <a:t>个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7427595" y="2613025"/>
            <a:ext cx="655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latin typeface="微软雅黑" charset="0"/>
                <a:ea typeface="微软雅黑" charset="0"/>
              </a:rPr>
              <a:t>1</a:t>
            </a:r>
            <a:r>
              <a:rPr lang="zh-CN" altLang="en-US" sz="1600">
                <a:latin typeface="微软雅黑" charset="0"/>
                <a:ea typeface="微软雅黑" charset="0"/>
              </a:rPr>
              <a:t>个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7226935" y="5548630"/>
            <a:ext cx="36715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微软雅黑" charset="0"/>
                <a:ea typeface="微软雅黑" charset="0"/>
              </a:rPr>
              <a:t>多播组成员共有</a:t>
            </a:r>
            <a:r>
              <a:rPr lang="en-US" altLang="zh-CN" sz="2000">
                <a:latin typeface="微软雅黑" charset="0"/>
                <a:ea typeface="微软雅黑" charset="0"/>
              </a:rPr>
              <a:t>90</a:t>
            </a:r>
            <a:r>
              <a:rPr lang="zh-CN" altLang="en-US" sz="2000">
                <a:latin typeface="微软雅黑" charset="0"/>
                <a:ea typeface="微软雅黑" charset="0"/>
              </a:rPr>
              <a:t>个</a:t>
            </a:r>
            <a:endParaRPr lang="zh-CN" altLang="en-US" sz="20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000">
                <a:latin typeface="微软雅黑" charset="0"/>
                <a:ea typeface="微软雅黑" charset="0"/>
              </a:rPr>
              <a:t>多播</a:t>
            </a:r>
            <a:endParaRPr lang="zh-CN" altLang="en-US" sz="2000">
              <a:latin typeface="微软雅黑" charset="0"/>
              <a:ea typeface="微软雅黑" charset="0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9383395" y="2385060"/>
            <a:ext cx="655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复制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6727190" y="4076700"/>
            <a:ext cx="655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多</a:t>
            </a:r>
            <a:r>
              <a:rPr lang="zh-CN" altLang="en-US" sz="1600">
                <a:latin typeface="微软雅黑" charset="0"/>
                <a:ea typeface="微软雅黑" charset="0"/>
              </a:rPr>
              <a:t>播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8365490" y="4076700"/>
            <a:ext cx="655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多</a:t>
            </a:r>
            <a:r>
              <a:rPr lang="zh-CN" altLang="en-US" sz="1600">
                <a:latin typeface="微软雅黑" charset="0"/>
                <a:ea typeface="微软雅黑" charset="0"/>
              </a:rPr>
              <a:t>播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9930130" y="4076700"/>
            <a:ext cx="655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多</a:t>
            </a:r>
            <a:r>
              <a:rPr lang="zh-CN" altLang="en-US" sz="1600">
                <a:latin typeface="微软雅黑" charset="0"/>
                <a:ea typeface="微软雅黑" charset="0"/>
              </a:rPr>
              <a:t>播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pic>
        <p:nvPicPr>
          <p:cNvPr id="35" name="图片 34" descr="wecom-temp-14018-a96153c4331b1d0e1766824298a33c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1118235"/>
            <a:ext cx="500380" cy="798195"/>
          </a:xfrm>
          <a:prstGeom prst="rect">
            <a:avLst/>
          </a:prstGeom>
        </p:spPr>
      </p:pic>
      <p:pic>
        <p:nvPicPr>
          <p:cNvPr id="92" name="图片 91" descr="wecom-temp-14018-a96153c4331b1d0e1766824298a33c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110" y="1118235"/>
            <a:ext cx="500380" cy="798195"/>
          </a:xfrm>
          <a:prstGeom prst="rect">
            <a:avLst/>
          </a:prstGeom>
        </p:spPr>
      </p:pic>
      <p:pic>
        <p:nvPicPr>
          <p:cNvPr id="93" name="图片 92" descr="wecom-temp-33119-682b5b83e648a82aa2479dcfc4f34ec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" y="4803775"/>
            <a:ext cx="569595" cy="495935"/>
          </a:xfrm>
          <a:prstGeom prst="rect">
            <a:avLst/>
          </a:prstGeom>
        </p:spPr>
      </p:pic>
      <p:pic>
        <p:nvPicPr>
          <p:cNvPr id="108" name="图片 107" descr="wecom-temp-33119-682b5b83e648a82aa2479dcfc4f34ec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00" y="4803775"/>
            <a:ext cx="569595" cy="495935"/>
          </a:xfrm>
          <a:prstGeom prst="rect">
            <a:avLst/>
          </a:prstGeom>
        </p:spPr>
      </p:pic>
      <p:pic>
        <p:nvPicPr>
          <p:cNvPr id="109" name="图片 108" descr="wecom-temp-33119-682b5b83e648a82aa2479dcfc4f34ec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680" y="4803775"/>
            <a:ext cx="569595" cy="495935"/>
          </a:xfrm>
          <a:prstGeom prst="rect">
            <a:avLst/>
          </a:prstGeom>
        </p:spPr>
      </p:pic>
      <p:pic>
        <p:nvPicPr>
          <p:cNvPr id="118" name="图片 117" descr="wecom-temp-33119-682b5b83e648a82aa2479dcfc4f34ec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740" y="4803775"/>
            <a:ext cx="569595" cy="495935"/>
          </a:xfrm>
          <a:prstGeom prst="rect">
            <a:avLst/>
          </a:prstGeom>
        </p:spPr>
      </p:pic>
      <p:pic>
        <p:nvPicPr>
          <p:cNvPr id="120" name="图片 119" descr="wecom-temp-33119-682b5b83e648a82aa2479dcfc4f34ec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850" y="4803775"/>
            <a:ext cx="569595" cy="495935"/>
          </a:xfrm>
          <a:prstGeom prst="rect">
            <a:avLst/>
          </a:prstGeom>
        </p:spPr>
      </p:pic>
      <p:pic>
        <p:nvPicPr>
          <p:cNvPr id="121" name="图片 120" descr="wecom-temp-33119-682b5b83e648a82aa2479dcfc4f34ec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910" y="4803775"/>
            <a:ext cx="569595" cy="495935"/>
          </a:xfrm>
          <a:prstGeom prst="rect">
            <a:avLst/>
          </a:prstGeom>
        </p:spPr>
      </p:pic>
      <p:pic>
        <p:nvPicPr>
          <p:cNvPr id="124" name="图片 123" descr="wecom-temp-33119-682b5b83e648a82aa2479dcfc4f34ec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390" y="4803775"/>
            <a:ext cx="569595" cy="495935"/>
          </a:xfrm>
          <a:prstGeom prst="rect">
            <a:avLst/>
          </a:prstGeom>
        </p:spPr>
      </p:pic>
      <p:pic>
        <p:nvPicPr>
          <p:cNvPr id="125" name="图片 124" descr="wecom-temp-33119-682b5b83e648a82aa2479dcfc4f34ec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450" y="4803775"/>
            <a:ext cx="569595" cy="495935"/>
          </a:xfrm>
          <a:prstGeom prst="rect">
            <a:avLst/>
          </a:prstGeom>
        </p:spPr>
      </p:pic>
      <p:pic>
        <p:nvPicPr>
          <p:cNvPr id="126" name="图片 125" descr="wecom-temp-33119-682b5b83e648a82aa2479dcfc4f34ec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030" y="4803775"/>
            <a:ext cx="569595" cy="495935"/>
          </a:xfrm>
          <a:prstGeom prst="rect">
            <a:avLst/>
          </a:prstGeom>
        </p:spPr>
      </p:pic>
      <p:pic>
        <p:nvPicPr>
          <p:cNvPr id="127" name="图片 126" descr="wecom-temp-33119-682b5b83e648a82aa2479dcfc4f34ec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090" y="4803775"/>
            <a:ext cx="569595" cy="495935"/>
          </a:xfrm>
          <a:prstGeom prst="rect">
            <a:avLst/>
          </a:prstGeom>
        </p:spPr>
      </p:pic>
      <p:pic>
        <p:nvPicPr>
          <p:cNvPr id="129" name="图片 128" descr="wecom-temp-33119-682b5b83e648a82aa2479dcfc4f34ec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4803775"/>
            <a:ext cx="569595" cy="495935"/>
          </a:xfrm>
          <a:prstGeom prst="rect">
            <a:avLst/>
          </a:prstGeom>
        </p:spPr>
      </p:pic>
      <p:pic>
        <p:nvPicPr>
          <p:cNvPr id="130" name="图片 129" descr="wecom-temp-33119-682b5b83e648a82aa2479dcfc4f34ec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6260" y="4803775"/>
            <a:ext cx="569595" cy="4959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84358" y="2752725"/>
            <a:ext cx="3423285" cy="36137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分组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处理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02200" y="2997835"/>
            <a:ext cx="2387600" cy="2390775"/>
          </a:xfrm>
          <a:prstGeom prst="rect">
            <a:avLst/>
          </a:prstGeom>
          <a:solidFill>
            <a:schemeClr val="bg1"/>
          </a:solidFill>
          <a:ln w="28575">
            <a:solidFill>
              <a:srgbClr val="116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>
              <a:latin typeface="微软雅黑" charset="0"/>
              <a:ea typeface="微软雅黑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84675" y="588645"/>
            <a:ext cx="3423285" cy="13163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路由选择处理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机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路由选择协议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26050" y="1384300"/>
            <a:ext cx="1739900" cy="422910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charset="0"/>
                <a:ea typeface="微软雅黑" charset="0"/>
              </a:rPr>
              <a:t>路由表</a:t>
            </a:r>
            <a:endParaRPr lang="zh-CN" altLang="en-US" sz="2000">
              <a:latin typeface="微软雅黑" charset="0"/>
              <a:ea typeface="微软雅黑" charset="0"/>
            </a:endParaRPr>
          </a:p>
        </p:txBody>
      </p:sp>
      <p:sp>
        <p:nvSpPr>
          <p:cNvPr id="20" name="上下箭头 19"/>
          <p:cNvSpPr/>
          <p:nvPr/>
        </p:nvSpPr>
        <p:spPr>
          <a:xfrm flipV="1">
            <a:off x="5943283" y="1957705"/>
            <a:ext cx="305435" cy="668655"/>
          </a:xfrm>
          <a:prstGeom prst="upDownArrow">
            <a:avLst/>
          </a:prstGeom>
          <a:noFill/>
          <a:ln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226050" y="4391660"/>
            <a:ext cx="1739900" cy="422910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charset="0"/>
                <a:ea typeface="微软雅黑" charset="0"/>
              </a:rPr>
              <a:t>转发表</a:t>
            </a:r>
            <a:endParaRPr lang="zh-CN" altLang="en-US" sz="2000">
              <a:latin typeface="微软雅黑" charset="0"/>
              <a:ea typeface="微软雅黑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26050" y="3693795"/>
            <a:ext cx="1739900" cy="42291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1163E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</a:rPr>
              <a:t>分组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</a:rPr>
              <a:t>处理</a:t>
            </a:r>
            <a:endParaRPr lang="zh-CN" altLang="en-US" sz="20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26050" y="5686425"/>
            <a:ext cx="1739900" cy="42291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1163E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</a:rPr>
              <a:t>交换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</a:rPr>
              <a:t>结构</a:t>
            </a:r>
            <a:endParaRPr lang="zh-CN" altLang="en-US" sz="20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396105" y="3091180"/>
            <a:ext cx="317500" cy="359410"/>
            <a:chOff x="6923" y="4868"/>
            <a:chExt cx="500" cy="566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6923" y="4885"/>
              <a:ext cx="4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943" y="5405"/>
              <a:ext cx="4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16200000">
              <a:off x="7136" y="5151"/>
              <a:ext cx="5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>
              <a:off x="7031" y="5151"/>
              <a:ext cx="5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16200000">
              <a:off x="6926" y="5151"/>
              <a:ext cx="5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6200000">
              <a:off x="6820" y="5151"/>
              <a:ext cx="5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/>
          <p:cNvSpPr/>
          <p:nvPr/>
        </p:nvSpPr>
        <p:spPr>
          <a:xfrm>
            <a:off x="4408805" y="3510280"/>
            <a:ext cx="417830" cy="187833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1163E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</a:rPr>
              <a:t>输入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</a:rPr>
              <a:t>缓冲区</a:t>
            </a:r>
            <a:endParaRPr lang="zh-CN" altLang="en-US" sz="20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42505" y="3510280"/>
            <a:ext cx="417830" cy="187833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1163E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</a:rPr>
              <a:t>输入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</a:rPr>
              <a:t>缓冲区</a:t>
            </a:r>
            <a:endParaRPr lang="zh-CN" altLang="en-US" sz="20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 flipH="1">
            <a:off x="7475855" y="3091180"/>
            <a:ext cx="317500" cy="359410"/>
            <a:chOff x="6923" y="4868"/>
            <a:chExt cx="500" cy="566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923" y="4885"/>
              <a:ext cx="4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943" y="5405"/>
              <a:ext cx="4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6200000">
              <a:off x="7136" y="5151"/>
              <a:ext cx="5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6200000">
              <a:off x="7031" y="5151"/>
              <a:ext cx="5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16200000">
              <a:off x="6926" y="5151"/>
              <a:ext cx="5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16200000">
              <a:off x="6820" y="5151"/>
              <a:ext cx="5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4396105" y="5719445"/>
            <a:ext cx="317500" cy="359410"/>
            <a:chOff x="6923" y="4868"/>
            <a:chExt cx="500" cy="566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6923" y="4885"/>
              <a:ext cx="4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6943" y="5405"/>
              <a:ext cx="4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>
              <a:off x="7136" y="5151"/>
              <a:ext cx="5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16200000">
              <a:off x="7031" y="5151"/>
              <a:ext cx="5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6200000">
              <a:off x="6926" y="5151"/>
              <a:ext cx="5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16200000">
              <a:off x="6820" y="5151"/>
              <a:ext cx="5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 flipH="1">
            <a:off x="7475855" y="5719445"/>
            <a:ext cx="317500" cy="359410"/>
            <a:chOff x="6923" y="4868"/>
            <a:chExt cx="500" cy="566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6923" y="4885"/>
              <a:ext cx="4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943" y="5405"/>
              <a:ext cx="4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16200000">
              <a:off x="7136" y="5151"/>
              <a:ext cx="5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16200000">
              <a:off x="7031" y="5151"/>
              <a:ext cx="5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16200000">
              <a:off x="6926" y="5151"/>
              <a:ext cx="5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16200000">
              <a:off x="6820" y="5151"/>
              <a:ext cx="5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矩形 40"/>
          <p:cNvSpPr/>
          <p:nvPr/>
        </p:nvSpPr>
        <p:spPr>
          <a:xfrm>
            <a:off x="543560" y="2924175"/>
            <a:ext cx="3423285" cy="668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225790" y="2924175"/>
            <a:ext cx="3423285" cy="668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85520" y="2566670"/>
            <a:ext cx="2539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输入</a:t>
            </a:r>
            <a:r>
              <a:rPr lang="zh-CN" altLang="en-US">
                <a:latin typeface="微软雅黑" charset="0"/>
                <a:ea typeface="微软雅黑" charset="0"/>
              </a:rPr>
              <a:t>端口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667750" y="2566670"/>
            <a:ext cx="2539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输</a:t>
            </a:r>
            <a:r>
              <a:rPr lang="zh-CN" altLang="en-US">
                <a:latin typeface="微软雅黑" charset="0"/>
                <a:ea typeface="微软雅黑" charset="0"/>
              </a:rPr>
              <a:t>出端口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267335" y="3273425"/>
            <a:ext cx="44577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734695" y="3047365"/>
            <a:ext cx="857250" cy="422910"/>
          </a:xfrm>
          <a:prstGeom prst="rect">
            <a:avLst/>
          </a:prstGeom>
          <a:solidFill>
            <a:srgbClr val="00B050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物理层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1612900" y="3273425"/>
            <a:ext cx="216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847850" y="3047365"/>
            <a:ext cx="857250" cy="422910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链路层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2736850" y="3273425"/>
            <a:ext cx="216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971800" y="3047365"/>
            <a:ext cx="857250" cy="422910"/>
          </a:xfrm>
          <a:prstGeom prst="rect">
            <a:avLst/>
          </a:prstGeom>
          <a:solidFill>
            <a:srgbClr val="FFC000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网络层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3898265" y="3273425"/>
            <a:ext cx="44577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7907655" y="3273425"/>
            <a:ext cx="44577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0640060" y="3047365"/>
            <a:ext cx="857250" cy="422910"/>
          </a:xfrm>
          <a:prstGeom prst="rect">
            <a:avLst/>
          </a:prstGeom>
          <a:solidFill>
            <a:srgbClr val="00B050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物理层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9253220" y="3273425"/>
            <a:ext cx="216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9488170" y="3047365"/>
            <a:ext cx="857250" cy="422910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链路层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10377170" y="3273425"/>
            <a:ext cx="216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8376285" y="3047365"/>
            <a:ext cx="857250" cy="422910"/>
          </a:xfrm>
          <a:prstGeom prst="rect">
            <a:avLst/>
          </a:prstGeom>
          <a:solidFill>
            <a:srgbClr val="FFC000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网络层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11538585" y="3273425"/>
            <a:ext cx="44577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985520" y="3935730"/>
            <a:ext cx="25393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.</a:t>
            </a:r>
            <a:endParaRPr lang="en-US" altLang="zh-CN">
              <a:latin typeface="微软雅黑" charset="0"/>
              <a:ea typeface="微软雅黑" charset="0"/>
            </a:endParaRPr>
          </a:p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.</a:t>
            </a:r>
            <a:endParaRPr lang="en-US" altLang="zh-CN">
              <a:latin typeface="微软雅黑" charset="0"/>
              <a:ea typeface="微软雅黑" charset="0"/>
            </a:endParaRPr>
          </a:p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.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650605" y="3935730"/>
            <a:ext cx="25393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.</a:t>
            </a:r>
            <a:endParaRPr lang="en-US" altLang="zh-CN">
              <a:latin typeface="微软雅黑" charset="0"/>
              <a:ea typeface="微软雅黑" charset="0"/>
            </a:endParaRPr>
          </a:p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.</a:t>
            </a:r>
            <a:endParaRPr lang="en-US" altLang="zh-CN">
              <a:latin typeface="微软雅黑" charset="0"/>
              <a:ea typeface="微软雅黑" charset="0"/>
            </a:endParaRPr>
          </a:p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.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3560" y="5528310"/>
            <a:ext cx="3423285" cy="668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5520" y="5170805"/>
            <a:ext cx="2539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输入</a:t>
            </a:r>
            <a:r>
              <a:rPr lang="zh-CN" altLang="en-US">
                <a:latin typeface="微软雅黑" charset="0"/>
                <a:ea typeface="微软雅黑" charset="0"/>
              </a:rPr>
              <a:t>端口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>
            <a:off x="267335" y="5877560"/>
            <a:ext cx="44577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734695" y="5651500"/>
            <a:ext cx="857250" cy="422910"/>
          </a:xfrm>
          <a:prstGeom prst="rect">
            <a:avLst/>
          </a:prstGeom>
          <a:solidFill>
            <a:srgbClr val="00B050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物理层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>
            <a:off x="1612900" y="5877560"/>
            <a:ext cx="216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847850" y="5651500"/>
            <a:ext cx="857250" cy="422910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链路层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2736850" y="5877560"/>
            <a:ext cx="216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2971800" y="5651500"/>
            <a:ext cx="857250" cy="422910"/>
          </a:xfrm>
          <a:prstGeom prst="rect">
            <a:avLst/>
          </a:prstGeom>
          <a:solidFill>
            <a:srgbClr val="FFC000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网络层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>
            <a:off x="3898265" y="5877560"/>
            <a:ext cx="44577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8225790" y="5552440"/>
            <a:ext cx="3423285" cy="668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667750" y="5194935"/>
            <a:ext cx="2539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输</a:t>
            </a:r>
            <a:r>
              <a:rPr lang="zh-CN" altLang="en-US">
                <a:latin typeface="微软雅黑" charset="0"/>
                <a:ea typeface="微软雅黑" charset="0"/>
              </a:rPr>
              <a:t>出端口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>
            <a:off x="7907655" y="5901690"/>
            <a:ext cx="44577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0640060" y="5675630"/>
            <a:ext cx="857250" cy="422910"/>
          </a:xfrm>
          <a:prstGeom prst="rect">
            <a:avLst/>
          </a:prstGeom>
          <a:solidFill>
            <a:srgbClr val="00B050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物理层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>
            <a:off x="9253220" y="5901690"/>
            <a:ext cx="216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9488170" y="5675630"/>
            <a:ext cx="857250" cy="422910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链路层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>
            <a:off x="10377170" y="5901690"/>
            <a:ext cx="216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8376285" y="5675630"/>
            <a:ext cx="857250" cy="422910"/>
          </a:xfrm>
          <a:prstGeom prst="rect">
            <a:avLst/>
          </a:prstGeom>
          <a:solidFill>
            <a:srgbClr val="FFC000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网络层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11538585" y="5901690"/>
            <a:ext cx="44577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e051d893-75a9-46ef-b349-29652392da1b}"/>
  <p:tag name="TABLE_ENDDRAG_ORIGIN_RECT" val="824*91"/>
  <p:tag name="TABLE_ENDDRAG_RECT" val="63*94*824*91"/>
</p:tagLst>
</file>

<file path=ppt/tags/tag10.xml><?xml version="1.0" encoding="utf-8"?>
<p:tagLst xmlns:p="http://schemas.openxmlformats.org/presentationml/2006/main">
  <p:tag name="KSO_WM_UNIT_TABLE_BEAUTIFY" val="smartTable{34bd8649-68f0-44ef-9f31-09a8cbbd0fcd}"/>
  <p:tag name="TABLE_ENDDRAG_ORIGIN_RECT" val="247*284"/>
  <p:tag name="TABLE_ENDDRAG_RECT" val="648*136*247*284"/>
</p:tagLst>
</file>

<file path=ppt/tags/tag11.xml><?xml version="1.0" encoding="utf-8"?>
<p:tagLst xmlns:p="http://schemas.openxmlformats.org/presentationml/2006/main">
  <p:tag name="KSO_WM_UNIT_TABLE_BEAUTIFY" val="smartTable{82f28aea-693e-411d-ad74-6e4407f084de}"/>
  <p:tag name="TABLE_ENDDRAG_ORIGIN_RECT" val="198*109"/>
  <p:tag name="TABLE_ENDDRAG_RECT" val="115*61*198*109"/>
</p:tagLst>
</file>

<file path=ppt/tags/tag12.xml><?xml version="1.0" encoding="utf-8"?>
<p:tagLst xmlns:p="http://schemas.openxmlformats.org/presentationml/2006/main">
  <p:tag name="KSO_WM_UNIT_TABLE_BEAUTIFY" val="smartTable{82f28aea-693e-411d-ad74-6e4407f084de}"/>
  <p:tag name="TABLE_ENDDRAG_ORIGIN_RECT" val="198*109"/>
  <p:tag name="TABLE_ENDDRAG_RECT" val="115*61*198*109"/>
</p:tagLst>
</file>

<file path=ppt/tags/tag2.xml><?xml version="1.0" encoding="utf-8"?>
<p:tagLst xmlns:p="http://schemas.openxmlformats.org/presentationml/2006/main">
  <p:tag name="KSO_WM_UNIT_TABLE_BEAUTIFY" val="smartTable{ef9e3175-7ee2-4c34-a1f1-5419b7cb7342}"/>
  <p:tag name="TABLE_ENDDRAG_ORIGIN_RECT" val="824*91"/>
  <p:tag name="TABLE_ENDDRAG_RECT" val="63*94*824*91"/>
</p:tagLst>
</file>

<file path=ppt/tags/tag3.xml><?xml version="1.0" encoding="utf-8"?>
<p:tagLst xmlns:p="http://schemas.openxmlformats.org/presentationml/2006/main">
  <p:tag name="KSO_WM_UNIT_TABLE_BEAUTIFY" val="smartTable{e051d893-75a9-46ef-b349-29652392da1b}"/>
  <p:tag name="TABLE_ENDDRAG_ORIGIN_RECT" val="846*283"/>
  <p:tag name="TABLE_ENDDRAG_RECT" val="67*129*846*283"/>
</p:tagLst>
</file>

<file path=ppt/tags/tag4.xml><?xml version="1.0" encoding="utf-8"?>
<p:tagLst xmlns:p="http://schemas.openxmlformats.org/presentationml/2006/main">
  <p:tag name="KSO_WM_UNIT_TABLE_BEAUTIFY" val="smartTable{e051d893-75a9-46ef-b349-29652392da1b}"/>
  <p:tag name="TABLE_ENDDRAG_ORIGIN_RECT" val="832*342"/>
  <p:tag name="TABLE_ENDDRAG_RECT" val="63*128*832*342"/>
</p:tagLst>
</file>

<file path=ppt/tags/tag5.xml><?xml version="1.0" encoding="utf-8"?>
<p:tagLst xmlns:p="http://schemas.openxmlformats.org/presentationml/2006/main">
  <p:tag name="KSO_WM_UNIT_TABLE_BEAUTIFY" val="smartTable{e526b97f-3b1a-4fa1-ad82-13a04bfd1399}"/>
  <p:tag name="TABLE_ENDDRAG_ORIGIN_RECT" val="198*184"/>
  <p:tag name="TABLE_ENDDRAG_RECT" val="109*44*199*184"/>
</p:tagLst>
</file>

<file path=ppt/tags/tag6.xml><?xml version="1.0" encoding="utf-8"?>
<p:tagLst xmlns:p="http://schemas.openxmlformats.org/presentationml/2006/main">
  <p:tag name="KSO_WM_UNIT_TABLE_BEAUTIFY" val="smartTable{82f28aea-693e-411d-ad74-6e4407f084de}"/>
  <p:tag name="TABLE_ENDDRAG_ORIGIN_RECT" val="62*27"/>
  <p:tag name="TABLE_ENDDRAG_RECT" val="235*262*62*27"/>
</p:tagLst>
</file>

<file path=ppt/tags/tag7.xml><?xml version="1.0" encoding="utf-8"?>
<p:tagLst xmlns:p="http://schemas.openxmlformats.org/presentationml/2006/main">
  <p:tag name="KSO_WM_UNIT_TABLE_BEAUTIFY" val="smartTable{82f28aea-693e-411d-ad74-6e4407f084de}"/>
  <p:tag name="TABLE_ENDDRAG_ORIGIN_RECT" val="107*98"/>
  <p:tag name="TABLE_ENDDRAG_RECT" val="808*151*107*98"/>
</p:tagLst>
</file>

<file path=ppt/tags/tag8.xml><?xml version="1.0" encoding="utf-8"?>
<p:tagLst xmlns:p="http://schemas.openxmlformats.org/presentationml/2006/main">
  <p:tag name="KSO_WM_UNIT_TABLE_BEAUTIFY" val="smartTable{82f28aea-693e-411d-ad74-6e4407f084de}"/>
  <p:tag name="TABLE_ENDDRAG_ORIGIN_RECT" val="166*65"/>
  <p:tag name="TABLE_ENDDRAG_RECT" val="595*234*166*65"/>
</p:tagLst>
</file>

<file path=ppt/tags/tag9.xml><?xml version="1.0" encoding="utf-8"?>
<p:tagLst xmlns:p="http://schemas.openxmlformats.org/presentationml/2006/main">
  <p:tag name="KSO_WM_UNIT_TABLE_BEAUTIFY" val="smartTable{82f28aea-693e-411d-ad74-6e4407f084de}"/>
  <p:tag name="TABLE_ENDDRAG_ORIGIN_RECT" val="268*284"/>
  <p:tag name="TABLE_ENDDRAG_RECT" val="159*63*268*28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3173</Words>
  <Application>WPS 文字</Application>
  <PresentationFormat>宽屏</PresentationFormat>
  <Paragraphs>885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汉仪旗黑</vt:lpstr>
      <vt:lpstr>Calibri</vt:lpstr>
      <vt:lpstr>Helvetica Neue</vt:lpstr>
      <vt:lpstr>微软雅黑</vt:lpstr>
      <vt:lpstr>宋体</vt:lpstr>
      <vt:lpstr>Arial Unicode MS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1402818149</cp:lastModifiedBy>
  <cp:revision>28</cp:revision>
  <dcterms:created xsi:type="dcterms:W3CDTF">2024-06-10T07:50:09Z</dcterms:created>
  <dcterms:modified xsi:type="dcterms:W3CDTF">2024-06-10T07:50:09Z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2052-5.3.0.7872</vt:lpwstr>
  </property>
  <property fmtid="{D5CDD505-2E9C-101B-9397-08002B2CF9AE}" pid="3" name="ICV">
    <vt:lpwstr>13E70F0E711A44C9B3726566C5BD2E4A_43</vt:lpwstr>
  </property>
</Properties>
</file>