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5"/>
  </p:notesMasterIdLst>
  <p:sldIdLst>
    <p:sldId id="350" r:id="rId3"/>
    <p:sldId id="315" r:id="rId4"/>
    <p:sldId id="316" r:id="rId5"/>
    <p:sldId id="318" r:id="rId6"/>
    <p:sldId id="317" r:id="rId7"/>
    <p:sldId id="319" r:id="rId8"/>
    <p:sldId id="348" r:id="rId9"/>
    <p:sldId id="320" r:id="rId10"/>
    <p:sldId id="321" r:id="rId11"/>
    <p:sldId id="322" r:id="rId12"/>
    <p:sldId id="323" r:id="rId13"/>
    <p:sldId id="325" r:id="rId14"/>
    <p:sldId id="324" r:id="rId15"/>
    <p:sldId id="326" r:id="rId16"/>
    <p:sldId id="257" r:id="rId17"/>
    <p:sldId id="327" r:id="rId18"/>
    <p:sldId id="328" r:id="rId19"/>
    <p:sldId id="329" r:id="rId20"/>
    <p:sldId id="330" r:id="rId21"/>
    <p:sldId id="356" r:id="rId22"/>
    <p:sldId id="332" r:id="rId23"/>
    <p:sldId id="351" r:id="rId24"/>
    <p:sldId id="333" r:id="rId25"/>
    <p:sldId id="334" r:id="rId26"/>
    <p:sldId id="352" r:id="rId27"/>
    <p:sldId id="335" r:id="rId28"/>
    <p:sldId id="353" r:id="rId29"/>
    <p:sldId id="336" r:id="rId30"/>
    <p:sldId id="338" r:id="rId31"/>
    <p:sldId id="354" r:id="rId32"/>
    <p:sldId id="340" r:id="rId33"/>
    <p:sldId id="355" r:id="rId34"/>
    <p:sldId id="357" r:id="rId35"/>
    <p:sldId id="339" r:id="rId36"/>
    <p:sldId id="358" r:id="rId37"/>
    <p:sldId id="341" r:id="rId38"/>
    <p:sldId id="342" r:id="rId39"/>
    <p:sldId id="343" r:id="rId40"/>
    <p:sldId id="344" r:id="rId41"/>
    <p:sldId id="359" r:id="rId42"/>
    <p:sldId id="360"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7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F51AD-D72B-4AF6-BAA9-7E23DE8600D8}" type="datetimeFigureOut">
              <a:rPr lang="en-US" smtClean="0"/>
              <a:t>4/6/2015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9D68C-2157-4127-90DB-5F4F005770F8}" type="slidenum">
              <a:rPr lang="en-US" smtClean="0"/>
              <a:t>‹#›</a:t>
            </a:fld>
            <a:endParaRPr lang="en-US"/>
          </a:p>
        </p:txBody>
      </p:sp>
    </p:spTree>
    <p:extLst>
      <p:ext uri="{BB962C8B-B14F-4D97-AF65-F5344CB8AC3E}">
        <p14:creationId xmlns:p14="http://schemas.microsoft.com/office/powerpoint/2010/main" val="116119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99D68C-2157-4127-90DB-5F4F005770F8}" type="slidenum">
              <a:rPr lang="en-US" smtClean="0"/>
              <a:t>1</a:t>
            </a:fld>
            <a:endParaRPr lang="en-US"/>
          </a:p>
        </p:txBody>
      </p:sp>
    </p:spTree>
    <p:extLst>
      <p:ext uri="{BB962C8B-B14F-4D97-AF65-F5344CB8AC3E}">
        <p14:creationId xmlns:p14="http://schemas.microsoft.com/office/powerpoint/2010/main" val="228868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5071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38723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4467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44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00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91681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120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04101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01926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673F29A-29DA-4CEB-A4DB-9BBA8597670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297546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09278F-4DC9-41A3-AF6B-22A82F81C7A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94533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83712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F458BC2-0780-488A-B271-0D8DA56541F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785790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73F8D43-FBB3-45F9-ADEB-C7FCE86C908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095662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198BEB4C-92EC-49BC-95D4-1097A7AC0B95}"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71234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7B7CC48-06A8-4EC0-B39C-9F41D09ADE7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933929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475928F-76F7-48A2-BBA5-5A346286C272}"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4272220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2698696-1527-4049-8EC8-8CD1ED155CC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534130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42FB410-C083-41AB-82B6-F9E54D69EDA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340139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8DA35E3-99B0-4562-AAC3-CC284D83FA9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314564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EDC7184-4E0A-435B-B301-273B3B490F89}"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21366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9585" y="971550"/>
            <a:ext cx="800100"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sz="12200" dirty="0">
                <a:solidFill>
                  <a:srgbClr val="1E5155">
                    <a:lumMod val="40000"/>
                    <a:lumOff val="60000"/>
                  </a:srgbClr>
                </a:solidFill>
              </a:rPr>
              <a:t>“</a:t>
            </a:r>
          </a:p>
        </p:txBody>
      </p:sp>
      <p:sp>
        <p:nvSpPr>
          <p:cNvPr id="6" name="TextBox 5"/>
          <p:cNvSpPr txBox="1"/>
          <p:nvPr/>
        </p:nvSpPr>
        <p:spPr>
          <a:xfrm>
            <a:off x="9332384" y="2613025"/>
            <a:ext cx="802216"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sz="12200" dirty="0">
                <a:solidFill>
                  <a:srgbClr val="1E5155">
                    <a:lumMod val="40000"/>
                    <a:lumOff val="60000"/>
                  </a:srgbClr>
                </a:solidFill>
              </a:rPr>
              <a:t>”</a:t>
            </a:r>
          </a:p>
        </p:txBody>
      </p:sp>
      <p:sp>
        <p:nvSpPr>
          <p:cNvPr id="2" name="Title 1"/>
          <p:cNvSpPr>
            <a:spLocks noGrp="1"/>
          </p:cNvSpPr>
          <p:nvPr>
            <p:ph type="title"/>
          </p:nvPr>
        </p:nvSpPr>
        <p:spPr>
          <a:xfrm>
            <a:off x="1575213" y="1447800"/>
            <a:ext cx="800139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5"/>
          </p:nvPr>
        </p:nvSpPr>
        <p:spPr/>
        <p:txBody>
          <a:bodyPr/>
          <a:lstStyle>
            <a:lvl1pPr>
              <a:defRPr/>
            </a:lvl1pPr>
          </a:lstStyle>
          <a:p>
            <a:pPr>
              <a:defRPr/>
            </a:pPr>
            <a:endParaRPr lang="en-US">
              <a:solidFill>
                <a:prstClr val="white">
                  <a:tint val="75000"/>
                  <a:alpha val="60000"/>
                </a:prstClr>
              </a:solidFill>
            </a:endParaRPr>
          </a:p>
        </p:txBody>
      </p:sp>
      <p:sp>
        <p:nvSpPr>
          <p:cNvPr id="8" name="Footer Placeholder 4"/>
          <p:cNvSpPr>
            <a:spLocks noGrp="1"/>
          </p:cNvSpPr>
          <p:nvPr>
            <p:ph type="ftr" sz="quarter" idx="16"/>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7"/>
          </p:nvPr>
        </p:nvSpPr>
        <p:spPr/>
        <p:txBody>
          <a:bodyPr/>
          <a:lstStyle>
            <a:lvl1pPr>
              <a:defRPr/>
            </a:lvl1pPr>
          </a:lstStyle>
          <a:p>
            <a:pPr>
              <a:defRPr/>
            </a:pPr>
            <a:fld id="{27DDE83D-A297-49D8-A290-4D44B069946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9232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45468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BF24378-1938-41B5-AECC-EC08D69F832C}"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6860177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633" y="2667000"/>
            <a:ext cx="2928112"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4116" y="2667000"/>
            <a:ext cx="294756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6556" y="2667000"/>
            <a:ext cx="2932877"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8"/>
          </p:nvPr>
        </p:nvSpPr>
        <p:spPr/>
        <p:txBody>
          <a:bodyPr/>
          <a:lstStyle>
            <a:lvl1pPr>
              <a:defRPr/>
            </a:lvl1pPr>
          </a:lstStyle>
          <a:p>
            <a:pPr>
              <a:defRPr/>
            </a:pPr>
            <a:endParaRPr lang="en-US">
              <a:solidFill>
                <a:prstClr val="white">
                  <a:tint val="75000"/>
                  <a:alpha val="60000"/>
                </a:prstClr>
              </a:solidFill>
            </a:endParaRPr>
          </a:p>
        </p:txBody>
      </p:sp>
      <p:sp>
        <p:nvSpPr>
          <p:cNvPr id="12" name="Footer Placeholder 4"/>
          <p:cNvSpPr>
            <a:spLocks noGrp="1"/>
          </p:cNvSpPr>
          <p:nvPr>
            <p:ph type="ftr" sz="quarter" idx="19"/>
          </p:nvPr>
        </p:nvSpPr>
        <p:spPr/>
        <p:txBody>
          <a:bodyPr/>
          <a:lstStyle>
            <a:lvl1pPr>
              <a:defRPr/>
            </a:lvl1pPr>
          </a:lstStyle>
          <a:p>
            <a:pPr>
              <a:defRPr/>
            </a:pPr>
            <a:endParaRPr lang="en-US">
              <a:solidFill>
                <a:prstClr val="white">
                  <a:tint val="75000"/>
                  <a:alpha val="60000"/>
                </a:prstClr>
              </a:solidFill>
            </a:endParaRPr>
          </a:p>
        </p:txBody>
      </p:sp>
      <p:sp>
        <p:nvSpPr>
          <p:cNvPr id="13" name="Slide Number Placeholder 5"/>
          <p:cNvSpPr>
            <a:spLocks noGrp="1"/>
          </p:cNvSpPr>
          <p:nvPr>
            <p:ph type="sldNum" sz="quarter" idx="20"/>
          </p:nvPr>
        </p:nvSpPr>
        <p:spPr/>
        <p:txBody>
          <a:bodyPr/>
          <a:lstStyle>
            <a:lvl1pPr>
              <a:defRPr/>
            </a:lvl1pPr>
          </a:lstStyle>
          <a:p>
            <a:pPr>
              <a:defRPr/>
            </a:pPr>
            <a:fld id="{EDE415C8-FA46-4791-B4CA-E1D47CBB6D1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03036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2" name="Text Placeholder 3"/>
          <p:cNvSpPr>
            <a:spLocks noGrp="1"/>
          </p:cNvSpPr>
          <p:nvPr>
            <p:ph type="body" sz="half" idx="18"/>
          </p:nvPr>
        </p:nvSpPr>
        <p:spPr>
          <a:xfrm>
            <a:off x="652633" y="4827213"/>
            <a:ext cx="294081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9"/>
          </p:nvPr>
        </p:nvSpPr>
        <p:spPr>
          <a:xfrm>
            <a:off x="3889035" y="4827212"/>
            <a:ext cx="29351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20"/>
          </p:nvPr>
        </p:nvSpPr>
        <p:spPr>
          <a:xfrm>
            <a:off x="7126433" y="4827210"/>
            <a:ext cx="293676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3"/>
          <p:cNvSpPr>
            <a:spLocks noGrp="1"/>
          </p:cNvSpPr>
          <p:nvPr>
            <p:ph type="dt" sz="half" idx="23"/>
          </p:nvPr>
        </p:nvSpPr>
        <p:spPr/>
        <p:txBody>
          <a:bodyPr/>
          <a:lstStyle>
            <a:lvl1pPr>
              <a:defRPr/>
            </a:lvl1pPr>
          </a:lstStyle>
          <a:p>
            <a:pPr>
              <a:defRPr/>
            </a:pPr>
            <a:endParaRPr lang="en-US">
              <a:solidFill>
                <a:prstClr val="white">
                  <a:tint val="75000"/>
                  <a:alpha val="60000"/>
                </a:prstClr>
              </a:solidFill>
            </a:endParaRPr>
          </a:p>
        </p:txBody>
      </p:sp>
      <p:sp>
        <p:nvSpPr>
          <p:cNvPr id="16" name="Footer Placeholder 4"/>
          <p:cNvSpPr>
            <a:spLocks noGrp="1"/>
          </p:cNvSpPr>
          <p:nvPr>
            <p:ph type="ftr" sz="quarter" idx="24"/>
          </p:nvPr>
        </p:nvSpPr>
        <p:spPr/>
        <p:txBody>
          <a:bodyPr/>
          <a:lstStyle>
            <a:lvl1pPr>
              <a:defRPr/>
            </a:lvl1pPr>
          </a:lstStyle>
          <a:p>
            <a:pPr>
              <a:defRPr/>
            </a:pPr>
            <a:endParaRPr lang="en-US">
              <a:solidFill>
                <a:prstClr val="white">
                  <a:tint val="75000"/>
                  <a:alpha val="60000"/>
                </a:prstClr>
              </a:solidFill>
            </a:endParaRPr>
          </a:p>
        </p:txBody>
      </p:sp>
      <p:sp>
        <p:nvSpPr>
          <p:cNvPr id="17" name="Slide Number Placeholder 5"/>
          <p:cNvSpPr>
            <a:spLocks noGrp="1"/>
          </p:cNvSpPr>
          <p:nvPr>
            <p:ph type="sldNum" sz="quarter" idx="25"/>
          </p:nvPr>
        </p:nvSpPr>
        <p:spPr/>
        <p:txBody>
          <a:bodyPr/>
          <a:lstStyle>
            <a:lvl1pPr>
              <a:defRPr/>
            </a:lvl1pPr>
          </a:lstStyle>
          <a:p>
            <a:pPr>
              <a:defRPr/>
            </a:pPr>
            <a:fld id="{737A2FAC-E2A4-4607-AEB7-31FC0A21474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42193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FA295F5-50B1-45AA-B800-50C52EF687A4}"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6764097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4F7598C-3101-47AA-B203-7592A06A4A6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2410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pPr>
              <a:defRPr/>
            </a:pPr>
            <a:fld id="{5D3D0E33-FF83-4DBE-A954-5F95931F9476}"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384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2253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6134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48397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8306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71274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3674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D45516-D6EB-4A6A-919A-594DF1D4B240}" type="slidenum">
              <a:rPr lang="en-US" smtClean="0"/>
              <a:t>‹#›</a:t>
            </a:fld>
            <a:endParaRPr lang="en-US"/>
          </a:p>
        </p:txBody>
      </p:sp>
    </p:spTree>
    <p:extLst>
      <p:ext uri="{BB962C8B-B14F-4D97-AF65-F5344CB8AC3E}">
        <p14:creationId xmlns:p14="http://schemas.microsoft.com/office/powerpoint/2010/main" val="2504730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217" y="0"/>
            <a:ext cx="9144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p:cNvSpPr>
            <a:spLocks noGrp="1"/>
          </p:cNvSpPr>
          <p:nvPr>
            <p:ph type="title"/>
          </p:nvPr>
        </p:nvSpPr>
        <p:spPr bwMode="auto">
          <a:xfrm>
            <a:off x="645585" y="452439"/>
            <a:ext cx="940858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43" name="Text Placeholder 2"/>
          <p:cNvSpPr>
            <a:spLocks noGrp="1"/>
          </p:cNvSpPr>
          <p:nvPr>
            <p:ph type="body" idx="1"/>
          </p:nvPr>
        </p:nvSpPr>
        <p:spPr bwMode="auto">
          <a:xfrm>
            <a:off x="1102784" y="2052638"/>
            <a:ext cx="8949267"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rot="5400000">
            <a:off x="10157884" y="1790700"/>
            <a:ext cx="990600" cy="304800"/>
          </a:xfrm>
          <a:prstGeom prst="rect">
            <a:avLst/>
          </a:prstGeom>
        </p:spPr>
        <p:txBody>
          <a:bodyPr vert="horz" lIns="91440" tIns="45720" rIns="91440" bIns="45720" rtlCol="0" anchor="t"/>
          <a:lstStyle>
            <a:lvl1pPr algn="l" eaLnBrk="1" hangingPunct="1">
              <a:defRPr sz="1100" b="0" i="0">
                <a:solidFill>
                  <a:schemeClr val="tx1">
                    <a:tint val="75000"/>
                    <a:alpha val="60000"/>
                  </a:schemeClr>
                </a:solidFill>
              </a:defRPr>
            </a:lvl1pPr>
          </a:lstStyle>
          <a:p>
            <a:pPr fontAlgn="base">
              <a:spcBef>
                <a:spcPct val="0"/>
              </a:spcBef>
              <a:spcAft>
                <a:spcPct val="0"/>
              </a:spcAft>
              <a:defRPr/>
            </a:pPr>
            <a:endParaRPr lang="en-US">
              <a:solidFill>
                <a:prstClr val="white">
                  <a:tint val="75000"/>
                  <a:alpha val="60000"/>
                </a:prstClr>
              </a:solidFill>
              <a:latin typeface="Arial" panose="020B0604020202020204" pitchFamily="34" charset="0"/>
            </a:endParaRPr>
          </a:p>
        </p:txBody>
      </p:sp>
      <p:sp>
        <p:nvSpPr>
          <p:cNvPr id="5" name="Footer Placeholder 4"/>
          <p:cNvSpPr>
            <a:spLocks noGrp="1"/>
          </p:cNvSpPr>
          <p:nvPr>
            <p:ph type="ftr" sz="quarter" idx="3"/>
          </p:nvPr>
        </p:nvSpPr>
        <p:spPr>
          <a:xfrm rot="5400000">
            <a:off x="8954294" y="3225007"/>
            <a:ext cx="3859213" cy="304800"/>
          </a:xfrm>
          <a:prstGeom prst="rect">
            <a:avLst/>
          </a:prstGeom>
        </p:spPr>
        <p:txBody>
          <a:bodyPr vert="horz" lIns="91440" tIns="45720" rIns="91440" bIns="45720" rtlCol="0" anchor="b"/>
          <a:lstStyle>
            <a:lvl1pPr algn="l" eaLnBrk="1" hangingPunct="1">
              <a:defRPr sz="1100" b="0" i="0">
                <a:solidFill>
                  <a:schemeClr val="tx1">
                    <a:tint val="75000"/>
                    <a:alpha val="60000"/>
                  </a:schemeClr>
                </a:solidFill>
              </a:defRPr>
            </a:lvl1pPr>
          </a:lstStyle>
          <a:p>
            <a:pPr fontAlgn="base">
              <a:spcBef>
                <a:spcPct val="0"/>
              </a:spcBef>
              <a:spcAft>
                <a:spcPct val="0"/>
              </a:spcAft>
              <a:defRPr/>
            </a:pPr>
            <a:endParaRPr lang="en-US">
              <a:solidFill>
                <a:prstClr val="white">
                  <a:tint val="75000"/>
                  <a:alpha val="60000"/>
                </a:prstClr>
              </a:solidFill>
              <a:latin typeface="Arial" panose="020B0604020202020204" pitchFamily="34" charset="0"/>
            </a:endParaRPr>
          </a:p>
        </p:txBody>
      </p:sp>
      <p:sp>
        <p:nvSpPr>
          <p:cNvPr id="6" name="Slide Number Placeholder 5"/>
          <p:cNvSpPr>
            <a:spLocks noGrp="1"/>
          </p:cNvSpPr>
          <p:nvPr>
            <p:ph type="sldNum" sz="quarter" idx="4"/>
          </p:nvPr>
        </p:nvSpPr>
        <p:spPr bwMode="gray">
          <a:xfrm>
            <a:off x="10354733" y="295275"/>
            <a:ext cx="838200" cy="768350"/>
          </a:xfrm>
          <a:prstGeom prst="rect">
            <a:avLst/>
          </a:prstGeom>
        </p:spPr>
        <p:txBody>
          <a:bodyPr vert="horz" lIns="91440" tIns="45720" rIns="91440" bIns="45720" rtlCol="0" anchor="b"/>
          <a:lstStyle>
            <a:lvl1pPr algn="ctr" eaLnBrk="1" hangingPunct="1">
              <a:defRPr sz="2801" b="0" i="0">
                <a:solidFill>
                  <a:schemeClr val="tx1">
                    <a:tint val="75000"/>
                  </a:schemeClr>
                </a:solidFill>
              </a:defRPr>
            </a:lvl1pPr>
          </a:lstStyle>
          <a:p>
            <a:pPr fontAlgn="base">
              <a:spcBef>
                <a:spcPct val="0"/>
              </a:spcBef>
              <a:spcAft>
                <a:spcPct val="0"/>
              </a:spcAft>
              <a:defRPr/>
            </a:pPr>
            <a:fld id="{0754A073-747B-445D-9F2D-1CA3A10DCABC}" type="slidenum">
              <a:rPr lang="en-US">
                <a:solidFill>
                  <a:prstClr val="white">
                    <a:tint val="75000"/>
                  </a:prstClr>
                </a:solidFill>
                <a:latin typeface="Arial" panose="020B0604020202020204" pitchFamily="34" charset="0"/>
              </a:rPr>
              <a:pPr fontAlgn="base">
                <a:spcBef>
                  <a:spcPct val="0"/>
                </a:spcBef>
                <a:spcAft>
                  <a:spcPct val="0"/>
                </a:spcAft>
                <a:defRPr/>
              </a:pPr>
              <a:t>‹#›</a:t>
            </a:fld>
            <a:endParaRPr 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21777833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121002" y="926084"/>
            <a:ext cx="10135262" cy="1128784"/>
          </a:xfrm>
        </p:spPr>
        <p:txBody>
          <a:bodyPr/>
          <a:lstStyle/>
          <a:p>
            <a:r>
              <a:rPr lang="en-US" sz="3600" dirty="0"/>
              <a:t>AP101: Advanced Computer Programming</a:t>
            </a:r>
          </a:p>
        </p:txBody>
      </p:sp>
      <p:sp>
        <p:nvSpPr>
          <p:cNvPr id="3" name="Subtitle 2"/>
          <p:cNvSpPr>
            <a:spLocks noGrp="1"/>
          </p:cNvSpPr>
          <p:nvPr>
            <p:ph type="subTitle" idx="1"/>
          </p:nvPr>
        </p:nvSpPr>
        <p:spPr>
          <a:xfrm>
            <a:off x="2438401" y="5038726"/>
            <a:ext cx="6621463" cy="1285875"/>
          </a:xfrm>
        </p:spPr>
        <p:txBody>
          <a:bodyPr>
            <a:noAutofit/>
          </a:bodyPr>
          <a:lstStyle/>
          <a:p>
            <a:pPr algn="ctr">
              <a:defRPr/>
            </a:pPr>
            <a:r>
              <a:rPr lang="en-US" sz="2800" dirty="0" smtClean="0"/>
              <a:t>Chapters 8, 9 &amp; 10</a:t>
            </a:r>
            <a:endParaRPr lang="en-US" sz="2800" dirty="0"/>
          </a:p>
          <a:p>
            <a:pPr algn="ctr">
              <a:defRPr/>
            </a:pPr>
            <a:r>
              <a:rPr lang="en-US" sz="2800" dirty="0" smtClean="0"/>
              <a:t>March 11, </a:t>
            </a:r>
            <a:r>
              <a:rPr lang="en-US" sz="2800" dirty="0" smtClean="0"/>
              <a:t>2015</a:t>
            </a:r>
          </a:p>
          <a:p>
            <a:pPr algn="ctr">
              <a:defRPr/>
            </a:pPr>
            <a:r>
              <a:rPr lang="en-US" sz="2800" dirty="0" smtClean="0"/>
              <a:t>April 7, 2015</a:t>
            </a:r>
            <a:endParaRPr lang="en-US" sz="2800" dirty="0"/>
          </a:p>
        </p:txBody>
      </p:sp>
      <p:pic>
        <p:nvPicPr>
          <p:cNvPr id="71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0483" y="2627293"/>
            <a:ext cx="1719707" cy="171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1607" y="2291760"/>
            <a:ext cx="2389187"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02211" y="4606344"/>
            <a:ext cx="4277454" cy="253916"/>
          </a:xfrm>
          <a:prstGeom prst="rect">
            <a:avLst/>
          </a:prstGeom>
          <a:noFill/>
        </p:spPr>
        <p:txBody>
          <a:bodyPr wrap="non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1200" b="1" dirty="0">
                <a:ln w="12700" cmpd="sng">
                  <a:solidFill>
                    <a:srgbClr val="6AAC90"/>
                  </a:solidFill>
                  <a:prstDash val="solid"/>
                </a:ln>
                <a:gradFill>
                  <a:gsLst>
                    <a:gs pos="0">
                      <a:srgbClr val="6AAC90"/>
                    </a:gs>
                    <a:gs pos="4000">
                      <a:srgbClr val="6AAC90">
                        <a:lumMod val="60000"/>
                        <a:lumOff val="40000"/>
                      </a:srgbClr>
                    </a:gs>
                    <a:gs pos="87000">
                      <a:srgbClr val="6AAC90">
                        <a:lumMod val="20000"/>
                        <a:lumOff val="80000"/>
                      </a:srgbClr>
                    </a:gs>
                  </a:gsLst>
                  <a:lin ang="5400000"/>
                </a:gradFill>
              </a:rPr>
              <a:t>Amirkabir University of Technology (Tehran Polytechnic)</a:t>
            </a:r>
          </a:p>
        </p:txBody>
      </p:sp>
      <p:sp>
        <p:nvSpPr>
          <p:cNvPr id="7" name="Rectangle 6"/>
          <p:cNvSpPr/>
          <p:nvPr/>
        </p:nvSpPr>
        <p:spPr>
          <a:xfrm>
            <a:off x="6224843" y="2524330"/>
            <a:ext cx="4032194" cy="2039020"/>
          </a:xfrm>
          <a:prstGeom prst="rect">
            <a:avLst/>
          </a:prstGeom>
          <a:noFill/>
        </p:spPr>
        <p:txBody>
          <a:bodyPr wrap="none" lIns="68580" tIns="34290" rIns="68580" bIns="34290">
            <a:spAutoFit/>
          </a:bodyPr>
          <a:lstStyle/>
          <a:p>
            <a:pPr algn="ctr" eaLnBrk="0" fontAlgn="base" hangingPunct="0">
              <a:spcBef>
                <a:spcPct val="0"/>
              </a:spcBef>
              <a:spcAft>
                <a:spcPct val="0"/>
              </a:spcAft>
              <a:defRPr/>
            </a:pP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S.M.M.Ahmadpanah</a:t>
            </a:r>
            <a:endParaRPr lang="en-US" sz="3200" b="1" dirty="0"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defRPr/>
            </a:pP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Babak</a:t>
            </a:r>
            <a:r>
              <a:rPr lang="en-US" sz="3200" b="1" dirty="0"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 </a:t>
            </a:r>
            <a:r>
              <a:rPr lang="en-US" sz="3200" b="1" dirty="0" err="1">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Alipour</a:t>
            </a:r>
            <a:endPar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Parham </a:t>
            </a:r>
            <a:r>
              <a:rPr lang="en-US" sz="3200" dirty="0" err="1" smtClean="0">
                <a:solidFill>
                  <a:prstClr val="white"/>
                </a:solidFill>
                <a:latin typeface="Arial" panose="020B0604020202020204" pitchFamily="34" charset="0"/>
              </a:rPr>
              <a:t>Alvani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Hani </a:t>
            </a:r>
            <a:r>
              <a:rPr lang="en-US" sz="3200" dirty="0" err="1" smtClean="0">
                <a:solidFill>
                  <a:prstClr val="white"/>
                </a:solidFill>
                <a:latin typeface="Arial" panose="020B0604020202020204" pitchFamily="34" charset="0"/>
              </a:rPr>
              <a:t>Hojjat</a:t>
            </a:r>
            <a:r>
              <a:rPr lang="en-US" sz="3200" dirty="0" smtClean="0">
                <a:solidFill>
                  <a:prstClr val="white"/>
                </a:solidFill>
                <a:latin typeface="Arial" panose="020B0604020202020204" pitchFamily="34" charset="0"/>
              </a:rPr>
              <a:t> </a:t>
            </a:r>
            <a:r>
              <a:rPr lang="en-US" sz="3200" dirty="0">
                <a:solidFill>
                  <a:prstClr val="white"/>
                </a:solidFill>
                <a:latin typeface="Arial" panose="020B0604020202020204" pitchFamily="34" charset="0"/>
              </a:rPr>
              <a:t>Ansari </a:t>
            </a:r>
          </a:p>
        </p:txBody>
      </p:sp>
      <p:sp>
        <p:nvSpPr>
          <p:cNvPr id="2" name="Slide Number Placeholder 1"/>
          <p:cNvSpPr>
            <a:spLocks noGrp="1"/>
          </p:cNvSpPr>
          <p:nvPr>
            <p:ph type="sldNum" sz="quarter" idx="12"/>
          </p:nvPr>
        </p:nvSpPr>
        <p:spPr/>
        <p:txBody>
          <a:bodyPr/>
          <a:lstStyle/>
          <a:p>
            <a:pPr>
              <a:defRPr/>
            </a:pPr>
            <a:r>
              <a:rPr lang="en-US" dirty="0" smtClean="0">
                <a:solidFill>
                  <a:prstClr val="white">
                    <a:tint val="75000"/>
                  </a:prstClr>
                </a:solidFill>
              </a:rPr>
              <a:t>1</a:t>
            </a:r>
            <a:endParaRPr lang="en-US" dirty="0">
              <a:solidFill>
                <a:prstClr val="white">
                  <a:tint val="75000"/>
                </a:prstClr>
              </a:solidFill>
            </a:endParaRPr>
          </a:p>
        </p:txBody>
      </p:sp>
    </p:spTree>
    <p:extLst>
      <p:ext uri="{BB962C8B-B14F-4D97-AF65-F5344CB8AC3E}">
        <p14:creationId xmlns:p14="http://schemas.microsoft.com/office/powerpoint/2010/main" val="4105576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4" name="Picture 3"/>
          <p:cNvPicPr>
            <a:picLocks noChangeAspect="1"/>
          </p:cNvPicPr>
          <p:nvPr/>
        </p:nvPicPr>
        <p:blipFill>
          <a:blip r:embed="rId2"/>
          <a:stretch>
            <a:fillRect/>
          </a:stretch>
        </p:blipFill>
        <p:spPr>
          <a:xfrm>
            <a:off x="646111" y="1310553"/>
            <a:ext cx="8837101" cy="3948627"/>
          </a:xfrm>
          <a:prstGeom prst="rect">
            <a:avLst/>
          </a:prstGeom>
        </p:spPr>
      </p:pic>
      <p:sp>
        <p:nvSpPr>
          <p:cNvPr id="6" name="Rectangle 5"/>
          <p:cNvSpPr/>
          <p:nvPr/>
        </p:nvSpPr>
        <p:spPr>
          <a:xfrm>
            <a:off x="646110" y="5642558"/>
            <a:ext cx="9957979" cy="707886"/>
          </a:xfrm>
          <a:prstGeom prst="rect">
            <a:avLst/>
          </a:prstGeom>
        </p:spPr>
        <p:txBody>
          <a:bodyPr wrap="square">
            <a:spAutoFit/>
          </a:bodyPr>
          <a:lstStyle/>
          <a:p>
            <a:r>
              <a:rPr lang="en-US" sz="2000" dirty="0"/>
              <a:t>Single-inheritance relationships form treelike hierarchical structures—a superclass exists in a hierarchical relationship with its subclasses.</a:t>
            </a:r>
          </a:p>
        </p:txBody>
      </p:sp>
      <p:sp>
        <p:nvSpPr>
          <p:cNvPr id="2" name="Slide Number Placeholder 1"/>
          <p:cNvSpPr>
            <a:spLocks noGrp="1"/>
          </p:cNvSpPr>
          <p:nvPr>
            <p:ph type="sldNum" sz="quarter" idx="12"/>
          </p:nvPr>
        </p:nvSpPr>
        <p:spPr/>
        <p:txBody>
          <a:bodyPr/>
          <a:lstStyle/>
          <a:p>
            <a:fld id="{A5D45516-D6EB-4A6A-919A-594DF1D4B240}" type="slidenum">
              <a:rPr lang="en-US" smtClean="0"/>
              <a:t>10</a:t>
            </a:fld>
            <a:endParaRPr lang="en-US"/>
          </a:p>
        </p:txBody>
      </p:sp>
    </p:spTree>
    <p:extLst>
      <p:ext uri="{BB962C8B-B14F-4D97-AF65-F5344CB8AC3E}">
        <p14:creationId xmlns:p14="http://schemas.microsoft.com/office/powerpoint/2010/main" val="41263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4" name="Picture 3"/>
          <p:cNvPicPr>
            <a:picLocks noChangeAspect="1"/>
          </p:cNvPicPr>
          <p:nvPr/>
        </p:nvPicPr>
        <p:blipFill>
          <a:blip r:embed="rId2"/>
          <a:stretch>
            <a:fillRect/>
          </a:stretch>
        </p:blipFill>
        <p:spPr>
          <a:xfrm>
            <a:off x="728315" y="1386576"/>
            <a:ext cx="10230024" cy="5058469"/>
          </a:xfrm>
          <a:prstGeom prst="rect">
            <a:avLst/>
          </a:prstGeom>
        </p:spPr>
      </p:pic>
      <p:sp>
        <p:nvSpPr>
          <p:cNvPr id="2" name="Slide Number Placeholder 1"/>
          <p:cNvSpPr>
            <a:spLocks noGrp="1"/>
          </p:cNvSpPr>
          <p:nvPr>
            <p:ph type="sldNum" sz="quarter" idx="12"/>
          </p:nvPr>
        </p:nvSpPr>
        <p:spPr/>
        <p:txBody>
          <a:bodyPr/>
          <a:lstStyle/>
          <a:p>
            <a:fld id="{A5D45516-D6EB-4A6A-919A-594DF1D4B240}" type="slidenum">
              <a:rPr lang="en-US" smtClean="0"/>
              <a:t>11</a:t>
            </a:fld>
            <a:endParaRPr lang="en-US"/>
          </a:p>
        </p:txBody>
      </p:sp>
    </p:spTree>
    <p:extLst>
      <p:ext uri="{BB962C8B-B14F-4D97-AF65-F5344CB8AC3E}">
        <p14:creationId xmlns:p14="http://schemas.microsoft.com/office/powerpoint/2010/main" val="2325849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2" name="Picture 1"/>
          <p:cNvPicPr>
            <a:picLocks noChangeAspect="1"/>
          </p:cNvPicPr>
          <p:nvPr/>
        </p:nvPicPr>
        <p:blipFill>
          <a:blip r:embed="rId2"/>
          <a:stretch>
            <a:fillRect/>
          </a:stretch>
        </p:blipFill>
        <p:spPr>
          <a:xfrm>
            <a:off x="395388" y="1709636"/>
            <a:ext cx="11004532" cy="4204467"/>
          </a:xfrm>
          <a:prstGeom prst="rect">
            <a:avLst/>
          </a:prstGeom>
        </p:spPr>
      </p:pic>
      <p:sp>
        <p:nvSpPr>
          <p:cNvPr id="3" name="Slide Number Placeholder 2"/>
          <p:cNvSpPr>
            <a:spLocks noGrp="1"/>
          </p:cNvSpPr>
          <p:nvPr>
            <p:ph type="sldNum" sz="quarter" idx="12"/>
          </p:nvPr>
        </p:nvSpPr>
        <p:spPr/>
        <p:txBody>
          <a:bodyPr/>
          <a:lstStyle/>
          <a:p>
            <a:fld id="{A5D45516-D6EB-4A6A-919A-594DF1D4B240}" type="slidenum">
              <a:rPr lang="en-US" smtClean="0"/>
              <a:t>12</a:t>
            </a:fld>
            <a:endParaRPr lang="en-US"/>
          </a:p>
        </p:txBody>
      </p:sp>
    </p:spTree>
    <p:extLst>
      <p:ext uri="{BB962C8B-B14F-4D97-AF65-F5344CB8AC3E}">
        <p14:creationId xmlns:p14="http://schemas.microsoft.com/office/powerpoint/2010/main" val="1129665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fontScale="92500"/>
          </a:bodyPr>
          <a:lstStyle/>
          <a:p>
            <a:r>
              <a:rPr lang="en-US" sz="2400" dirty="0"/>
              <a:t>A superclass’s public members are accessible wherever the program has a reference to an object of that superclass or one of its subclasses</a:t>
            </a:r>
            <a:r>
              <a:rPr lang="en-US" sz="2400" dirty="0" smtClean="0"/>
              <a:t>.</a:t>
            </a:r>
            <a:endParaRPr lang="fa-IR" sz="2400" dirty="0" smtClean="0"/>
          </a:p>
          <a:p>
            <a:r>
              <a:rPr lang="en-US" sz="2400" dirty="0"/>
              <a:t>A superclass’s private members can be accessed directly only within the superclass’s declaration</a:t>
            </a:r>
            <a:r>
              <a:rPr lang="en-US" sz="2400" dirty="0" smtClean="0"/>
              <a:t>.</a:t>
            </a:r>
            <a:endParaRPr lang="fa-IR" sz="2400" dirty="0" smtClean="0"/>
          </a:p>
          <a:p>
            <a:r>
              <a:rPr lang="en-US" sz="2400" dirty="0"/>
              <a:t>A superclass’s </a:t>
            </a:r>
            <a:r>
              <a:rPr lang="en-US" sz="2400" b="1" dirty="0"/>
              <a:t>protected members </a:t>
            </a:r>
            <a:r>
              <a:rPr lang="en-US" sz="2400" dirty="0" smtClean="0"/>
              <a:t>have </a:t>
            </a:r>
            <a:r>
              <a:rPr lang="en-US" sz="2400" dirty="0"/>
              <a:t>an intermediate level of protection between public and private access. They can be accessed by members of the superclass, by members of its subclasses and by members of other classes in the same package</a:t>
            </a:r>
            <a:r>
              <a:rPr lang="en-US" sz="2400" dirty="0" smtClean="0"/>
              <a:t>.</a:t>
            </a:r>
            <a:endParaRPr lang="fa-IR" sz="2400" dirty="0" smtClean="0"/>
          </a:p>
          <a:p>
            <a:r>
              <a:rPr lang="en-US" sz="2400" dirty="0"/>
              <a:t>A superclass’s private members are hidden in its subclasses and can be accessed only through the public or protected methods inherited from the </a:t>
            </a:r>
            <a:r>
              <a:rPr lang="en-US" sz="2400" dirty="0" smtClean="0"/>
              <a:t>superclass.</a:t>
            </a:r>
            <a:endParaRPr lang="fa-IR" sz="2400" dirty="0" smtClean="0"/>
          </a:p>
          <a:p>
            <a:r>
              <a:rPr lang="en-US" sz="2400" dirty="0"/>
              <a:t>An overridden superclass method can be accessed from a subclass if the superclass method name is preceded by </a:t>
            </a:r>
            <a:r>
              <a:rPr lang="en-US" sz="2400" b="1" dirty="0" smtClean="0"/>
              <a:t>super</a:t>
            </a:r>
            <a:r>
              <a:rPr lang="en-US" sz="2400" dirty="0" smtClean="0"/>
              <a:t> </a:t>
            </a:r>
            <a:r>
              <a:rPr lang="en-US" sz="2400" dirty="0"/>
              <a:t>and a dot (.) separator.</a:t>
            </a:r>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protected Members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13</a:t>
            </a:fld>
            <a:endParaRPr lang="en-US"/>
          </a:p>
        </p:txBody>
      </p:sp>
    </p:spTree>
    <p:extLst>
      <p:ext uri="{BB962C8B-B14F-4D97-AF65-F5344CB8AC3E}">
        <p14:creationId xmlns:p14="http://schemas.microsoft.com/office/powerpoint/2010/main" val="296389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fontScale="92500" lnSpcReduction="10000"/>
          </a:bodyPr>
          <a:lstStyle/>
          <a:p>
            <a:r>
              <a:rPr lang="en-US" sz="2400" dirty="0"/>
              <a:t>A subclass cannot access the private members of its superclass, but it can access the </a:t>
            </a:r>
            <a:r>
              <a:rPr lang="en-US" sz="2400" dirty="0" smtClean="0"/>
              <a:t>non-private</a:t>
            </a:r>
            <a:r>
              <a:rPr lang="fa-IR" sz="2400" dirty="0" smtClean="0"/>
              <a:t> </a:t>
            </a:r>
            <a:r>
              <a:rPr lang="en-US" sz="2400" dirty="0" smtClean="0"/>
              <a:t>members.</a:t>
            </a:r>
          </a:p>
          <a:p>
            <a:r>
              <a:rPr lang="en-US" sz="2400" dirty="0"/>
              <a:t>A subclass can invoke a constructor of its superclass by using the keyword </a:t>
            </a:r>
            <a:r>
              <a:rPr lang="en-US" sz="2400" b="1" dirty="0"/>
              <a:t>super</a:t>
            </a:r>
            <a:r>
              <a:rPr lang="en-US" sz="2400" dirty="0"/>
              <a:t>, followed by </a:t>
            </a:r>
            <a:r>
              <a:rPr lang="en-US" sz="2400" dirty="0" smtClean="0"/>
              <a:t>a set </a:t>
            </a:r>
            <a:r>
              <a:rPr lang="en-US" sz="2400" dirty="0"/>
              <a:t>of parentheses containing the superclass constructor arguments. This must appear as the </a:t>
            </a:r>
            <a:r>
              <a:rPr lang="en-US" sz="2400" dirty="0" smtClean="0"/>
              <a:t>first statement </a:t>
            </a:r>
            <a:r>
              <a:rPr lang="en-US" sz="2400" dirty="0"/>
              <a:t>in the subclass constructor’s body</a:t>
            </a:r>
            <a:r>
              <a:rPr lang="en-US" sz="2400" dirty="0" smtClean="0"/>
              <a:t>.</a:t>
            </a:r>
          </a:p>
          <a:p>
            <a:r>
              <a:rPr lang="en-US" sz="2400" dirty="0"/>
              <a:t>A superclass method can be overridden in a subclass to declare an appropriate </a:t>
            </a:r>
            <a:r>
              <a:rPr lang="en-US" sz="2400" dirty="0" smtClean="0"/>
              <a:t>implementation for </a:t>
            </a:r>
            <a:r>
              <a:rPr lang="en-US" sz="2400" dirty="0"/>
              <a:t>the subclass</a:t>
            </a:r>
            <a:r>
              <a:rPr lang="en-US" sz="2400" dirty="0" smtClean="0"/>
              <a:t>.</a:t>
            </a:r>
          </a:p>
          <a:p>
            <a:r>
              <a:rPr lang="en-US" sz="2400" dirty="0"/>
              <a:t>The annotation </a:t>
            </a:r>
            <a:r>
              <a:rPr lang="en-US" sz="2400" b="1" dirty="0"/>
              <a:t>@Override</a:t>
            </a:r>
            <a:r>
              <a:rPr lang="en-US" sz="2400" dirty="0"/>
              <a:t> </a:t>
            </a:r>
            <a:r>
              <a:rPr lang="en-US" sz="2400" dirty="0" smtClean="0"/>
              <a:t>indicates </a:t>
            </a:r>
            <a:r>
              <a:rPr lang="en-US" sz="2400" dirty="0"/>
              <a:t>that a method should override a superclass method. When the compiler encounters a method declared with @Override, it compares the method’s signature with the superclass’s method signatures. If there isn’t an exact match, the compiler issues an error </a:t>
            </a:r>
            <a:r>
              <a:rPr lang="en-US" sz="2400" dirty="0" smtClean="0"/>
              <a:t>message.</a:t>
            </a:r>
          </a:p>
        </p:txBody>
      </p:sp>
      <p:sp>
        <p:nvSpPr>
          <p:cNvPr id="5" name="Title 1"/>
          <p:cNvSpPr>
            <a:spLocks noGrp="1"/>
          </p:cNvSpPr>
          <p:nvPr>
            <p:ph type="title"/>
          </p:nvPr>
        </p:nvSpPr>
        <p:spPr>
          <a:xfrm>
            <a:off x="646111" y="452718"/>
            <a:ext cx="9404723" cy="1400530"/>
          </a:xfrm>
        </p:spPr>
        <p:txBody>
          <a:bodyPr/>
          <a:lstStyle/>
          <a:p>
            <a:r>
              <a:rPr lang="en-US" sz="2800" dirty="0"/>
              <a:t>Relationship between </a:t>
            </a:r>
            <a:r>
              <a:rPr lang="en-US" sz="2800" dirty="0" err="1"/>
              <a:t>Superclasses</a:t>
            </a:r>
            <a:r>
              <a:rPr lang="en-US" sz="2800" dirty="0"/>
              <a:t> and </a:t>
            </a:r>
            <a:r>
              <a:rPr lang="en-US" sz="2800" dirty="0" smtClean="0"/>
              <a:t>Subclasses</a:t>
            </a:r>
            <a:endParaRPr lang="en-US" sz="28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14</a:t>
            </a:fld>
            <a:endParaRPr lang="en-US"/>
          </a:p>
        </p:txBody>
      </p:sp>
    </p:spTree>
    <p:extLst>
      <p:ext uri="{BB962C8B-B14F-4D97-AF65-F5344CB8AC3E}">
        <p14:creationId xmlns:p14="http://schemas.microsoft.com/office/powerpoint/2010/main" val="367678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800" dirty="0" smtClean="0"/>
              <a:t>toString()</a:t>
            </a:r>
          </a:p>
          <a:p>
            <a:r>
              <a:rPr lang="en-US" dirty="0"/>
              <a:t>All objects in Java have a </a:t>
            </a:r>
            <a:r>
              <a:rPr lang="en-US" dirty="0" smtClean="0"/>
              <a:t>toString() </a:t>
            </a:r>
            <a:r>
              <a:rPr lang="en-US" dirty="0"/>
              <a:t>method that returns a String representation of the object. Method </a:t>
            </a:r>
            <a:r>
              <a:rPr lang="en-US" dirty="0" smtClean="0"/>
              <a:t>toString() </a:t>
            </a:r>
            <a:r>
              <a:rPr lang="en-US" dirty="0"/>
              <a:t>is called implicitly when an object appears in code where a String is needed</a:t>
            </a:r>
            <a:r>
              <a:rPr lang="en-US" dirty="0" smtClean="0"/>
              <a:t>.</a:t>
            </a:r>
          </a:p>
          <a:p>
            <a:pPr lvl="1"/>
            <a:r>
              <a:rPr lang="en-US" dirty="0" smtClean="0"/>
              <a:t>e.g. </a:t>
            </a:r>
            <a:r>
              <a:rPr lang="en-US" dirty="0" err="1" smtClean="0"/>
              <a:t>System.out.println</a:t>
            </a:r>
            <a:r>
              <a:rPr lang="en-US" dirty="0" smtClean="0"/>
              <a:t>(</a:t>
            </a:r>
            <a:r>
              <a:rPr lang="en-US" dirty="0" err="1" smtClean="0"/>
              <a:t>obj</a:t>
            </a:r>
            <a:r>
              <a:rPr lang="en-US" dirty="0" smtClean="0"/>
              <a:t>);</a:t>
            </a:r>
          </a:p>
          <a:p>
            <a:r>
              <a:rPr lang="en-US" dirty="0" smtClean="0"/>
              <a:t>Override toString() of your own classes to provide specific information</a:t>
            </a:r>
            <a:endParaRPr lang="en-US" dirty="0"/>
          </a:p>
        </p:txBody>
      </p:sp>
      <p:sp>
        <p:nvSpPr>
          <p:cNvPr id="7" name="Title 1"/>
          <p:cNvSpPr>
            <a:spLocks noGrp="1"/>
          </p:cNvSpPr>
          <p:nvPr>
            <p:ph type="title"/>
          </p:nvPr>
        </p:nvSpPr>
        <p:spPr>
          <a:xfrm>
            <a:off x="646111" y="452718"/>
            <a:ext cx="9404723" cy="1400530"/>
          </a:xfrm>
        </p:spPr>
        <p:txBody>
          <a:bodyPr/>
          <a:lstStyle/>
          <a:p>
            <a:r>
              <a:rPr lang="en-US" sz="3200" dirty="0" smtClean="0"/>
              <a:t>ToString</a:t>
            </a:r>
            <a:r>
              <a:rPr lang="en-US" sz="3200" dirty="0"/>
              <a:t> </a:t>
            </a:r>
            <a:r>
              <a:rPr lang="en-US" sz="3200" dirty="0" smtClean="0"/>
              <a:t>method</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15</a:t>
            </a:fld>
            <a:endParaRPr lang="en-US"/>
          </a:p>
        </p:txBody>
      </p:sp>
    </p:spTree>
    <p:extLst>
      <p:ext uri="{BB962C8B-B14F-4D97-AF65-F5344CB8AC3E}">
        <p14:creationId xmlns:p14="http://schemas.microsoft.com/office/powerpoint/2010/main" val="18056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Method toString takes no arguments and returns a String. The Object class’s toString </a:t>
            </a:r>
            <a:r>
              <a:rPr lang="en-US" sz="2400" dirty="0" smtClean="0"/>
              <a:t>method is </a:t>
            </a:r>
            <a:r>
              <a:rPr lang="en-US" sz="2400" dirty="0"/>
              <a:t>normally overridden by a subclass</a:t>
            </a:r>
            <a:r>
              <a:rPr lang="en-US" sz="2400" dirty="0" smtClean="0"/>
              <a:t>.</a:t>
            </a:r>
          </a:p>
          <a:p>
            <a:r>
              <a:rPr lang="en-US" sz="2400" dirty="0"/>
              <a:t>When an object is output using the %s format </a:t>
            </a:r>
            <a:r>
              <a:rPr lang="en-US" sz="2400" dirty="0" err="1"/>
              <a:t>specifier</a:t>
            </a:r>
            <a:r>
              <a:rPr lang="en-US" sz="2400" dirty="0"/>
              <a:t>, the object’s </a:t>
            </a:r>
            <a:r>
              <a:rPr lang="en-US" sz="2400" b="1" dirty="0"/>
              <a:t>toString</a:t>
            </a:r>
            <a:r>
              <a:rPr lang="en-US" sz="2400" dirty="0"/>
              <a:t> method is </a:t>
            </a:r>
            <a:r>
              <a:rPr lang="en-US" sz="2400" dirty="0" smtClean="0"/>
              <a:t>called</a:t>
            </a:r>
            <a:r>
              <a:rPr lang="fa-IR" sz="2400" dirty="0" smtClean="0"/>
              <a:t> </a:t>
            </a:r>
            <a:r>
              <a:rPr lang="en-US" sz="2400" dirty="0" smtClean="0"/>
              <a:t>implicitly </a:t>
            </a:r>
            <a:r>
              <a:rPr lang="en-US" sz="2400" dirty="0"/>
              <a:t>to obtain its String representation.</a:t>
            </a:r>
          </a:p>
        </p:txBody>
      </p:sp>
      <p:sp>
        <p:nvSpPr>
          <p:cNvPr id="5" name="Title 1"/>
          <p:cNvSpPr>
            <a:spLocks noGrp="1"/>
          </p:cNvSpPr>
          <p:nvPr>
            <p:ph type="title"/>
          </p:nvPr>
        </p:nvSpPr>
        <p:spPr>
          <a:xfrm>
            <a:off x="646111" y="452718"/>
            <a:ext cx="9404723" cy="1400530"/>
          </a:xfrm>
        </p:spPr>
        <p:txBody>
          <a:bodyPr/>
          <a:lstStyle/>
          <a:p>
            <a:r>
              <a:rPr lang="en-US" sz="3200" dirty="0"/>
              <a:t>ToString </a:t>
            </a:r>
            <a:r>
              <a:rPr lang="en-US" sz="3200" dirty="0" smtClean="0"/>
              <a:t>method (Contd.)</a:t>
            </a:r>
            <a:endParaRPr lang="en-US" sz="32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16</a:t>
            </a:fld>
            <a:endParaRPr lang="en-US"/>
          </a:p>
        </p:txBody>
      </p:sp>
    </p:spTree>
    <p:extLst>
      <p:ext uri="{BB962C8B-B14F-4D97-AF65-F5344CB8AC3E}">
        <p14:creationId xmlns:p14="http://schemas.microsoft.com/office/powerpoint/2010/main" val="1210583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The first task of a subclass constructor is to call its direct superclass’s constructor </a:t>
            </a:r>
            <a:r>
              <a:rPr lang="en-US" sz="2400" dirty="0" smtClean="0"/>
              <a:t>to </a:t>
            </a:r>
            <a:r>
              <a:rPr lang="en-US" sz="2400" dirty="0"/>
              <a:t>ensure that the instance variables inherited from the superclass are initialized</a:t>
            </a:r>
            <a:r>
              <a:rPr lang="en-US" sz="2400" dirty="0" smtClean="0"/>
              <a:t>.</a:t>
            </a:r>
          </a:p>
          <a:p>
            <a:r>
              <a:rPr lang="en-US" sz="2400" dirty="0" smtClean="0"/>
              <a:t>Java ensure that even if a constructor does not assign a value to an instance variable is still  initialized to its default value (</a:t>
            </a:r>
            <a:r>
              <a:rPr lang="en-US" sz="2400" dirty="0" err="1" smtClean="0"/>
              <a:t>e.g</a:t>
            </a:r>
            <a:r>
              <a:rPr lang="en-US" sz="2400" dirty="0" smtClean="0"/>
              <a:t> </a:t>
            </a:r>
            <a:r>
              <a:rPr lang="en-US" sz="2400" i="1" dirty="0" smtClean="0"/>
              <a:t>0</a:t>
            </a:r>
            <a:r>
              <a:rPr lang="en-US" sz="2400" dirty="0" smtClean="0"/>
              <a:t> for primitive numeric types, </a:t>
            </a:r>
            <a:r>
              <a:rPr lang="en-US" sz="2400" i="1" dirty="0" smtClean="0"/>
              <a:t>false</a:t>
            </a:r>
            <a:r>
              <a:rPr lang="en-US" sz="2400" dirty="0" smtClean="0"/>
              <a:t> for </a:t>
            </a:r>
            <a:r>
              <a:rPr lang="en-US" sz="2400" dirty="0" err="1" smtClean="0"/>
              <a:t>booleans</a:t>
            </a:r>
            <a:r>
              <a:rPr lang="en-US" sz="2400" dirty="0" smtClean="0"/>
              <a:t>, </a:t>
            </a:r>
            <a:r>
              <a:rPr lang="en-US" sz="2400" i="1" dirty="0" smtClean="0"/>
              <a:t>null</a:t>
            </a:r>
            <a:r>
              <a:rPr lang="en-US" sz="2400" dirty="0" smtClean="0"/>
              <a:t> for references).</a:t>
            </a:r>
            <a:endParaRPr lang="fa-IR" sz="2400" dirty="0" smtClean="0"/>
          </a:p>
        </p:txBody>
      </p:sp>
      <p:sp>
        <p:nvSpPr>
          <p:cNvPr id="5" name="Title 1"/>
          <p:cNvSpPr>
            <a:spLocks noGrp="1"/>
          </p:cNvSpPr>
          <p:nvPr>
            <p:ph type="title"/>
          </p:nvPr>
        </p:nvSpPr>
        <p:spPr>
          <a:xfrm>
            <a:off x="646111" y="452718"/>
            <a:ext cx="9404723" cy="1400530"/>
          </a:xfrm>
        </p:spPr>
        <p:txBody>
          <a:bodyPr/>
          <a:lstStyle/>
          <a:p>
            <a:r>
              <a:rPr lang="en-US" sz="2800" b="1" dirty="0"/>
              <a:t>Constructors in Subclasses</a:t>
            </a:r>
          </a:p>
        </p:txBody>
      </p:sp>
      <p:sp>
        <p:nvSpPr>
          <p:cNvPr id="4" name="Slide Number Placeholder 3"/>
          <p:cNvSpPr>
            <a:spLocks noGrp="1"/>
          </p:cNvSpPr>
          <p:nvPr>
            <p:ph type="sldNum" sz="quarter" idx="12"/>
          </p:nvPr>
        </p:nvSpPr>
        <p:spPr/>
        <p:txBody>
          <a:bodyPr/>
          <a:lstStyle/>
          <a:p>
            <a:fld id="{A5D45516-D6EB-4A6A-919A-594DF1D4B240}" type="slidenum">
              <a:rPr lang="en-US" smtClean="0"/>
              <a:t>17</a:t>
            </a:fld>
            <a:endParaRPr lang="en-US"/>
          </a:p>
        </p:txBody>
      </p:sp>
    </p:spTree>
    <p:extLst>
      <p:ext uri="{BB962C8B-B14F-4D97-AF65-F5344CB8AC3E}">
        <p14:creationId xmlns:p14="http://schemas.microsoft.com/office/powerpoint/2010/main" val="260990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a:t>
            </a:r>
            <a:r>
              <a:rPr lang="en-US" sz="2400" dirty="0" smtClean="0"/>
              <a:t>ll </a:t>
            </a:r>
            <a:r>
              <a:rPr lang="en-US" sz="2400" dirty="0"/>
              <a:t>classes in Java inherit directly or indirectly </a:t>
            </a:r>
            <a:r>
              <a:rPr lang="en-US" sz="2400" dirty="0" smtClean="0"/>
              <a:t>from</a:t>
            </a:r>
            <a:r>
              <a:rPr lang="fa-IR" sz="2400" dirty="0" smtClean="0"/>
              <a:t> </a:t>
            </a:r>
            <a:r>
              <a:rPr lang="en-US" sz="2400" dirty="0" smtClean="0"/>
              <a:t>the </a:t>
            </a:r>
            <a:r>
              <a:rPr lang="en-US" sz="2400" dirty="0"/>
              <a:t>Object class (package </a:t>
            </a:r>
            <a:r>
              <a:rPr lang="en-US" sz="2400" dirty="0" err="1"/>
              <a:t>java.lang</a:t>
            </a:r>
            <a:r>
              <a:rPr lang="en-US" sz="2400" dirty="0"/>
              <a:t>), so its 11 methods (some are overloaded) are </a:t>
            </a:r>
            <a:r>
              <a:rPr lang="en-US" sz="2400" dirty="0" smtClean="0"/>
              <a:t>inherited</a:t>
            </a:r>
            <a:r>
              <a:rPr lang="fa-IR" sz="2400" dirty="0" smtClean="0"/>
              <a:t> </a:t>
            </a:r>
            <a:r>
              <a:rPr lang="en-US" sz="2400" dirty="0" smtClean="0"/>
              <a:t>by </a:t>
            </a:r>
            <a:r>
              <a:rPr lang="en-US" sz="2400" dirty="0"/>
              <a:t>all other classes.</a:t>
            </a:r>
          </a:p>
        </p:txBody>
      </p:sp>
      <p:sp>
        <p:nvSpPr>
          <p:cNvPr id="5" name="Title 1"/>
          <p:cNvSpPr>
            <a:spLocks noGrp="1"/>
          </p:cNvSpPr>
          <p:nvPr>
            <p:ph type="title"/>
          </p:nvPr>
        </p:nvSpPr>
        <p:spPr>
          <a:xfrm>
            <a:off x="646111" y="452718"/>
            <a:ext cx="9404723" cy="1400530"/>
          </a:xfrm>
        </p:spPr>
        <p:txBody>
          <a:bodyPr/>
          <a:lstStyle/>
          <a:p>
            <a:r>
              <a:rPr lang="en-US" sz="3200" b="1" i="1" dirty="0"/>
              <a:t>Object Class</a:t>
            </a:r>
            <a:endParaRPr lang="en-US" sz="3200" b="1" dirty="0"/>
          </a:p>
        </p:txBody>
      </p:sp>
      <p:sp>
        <p:nvSpPr>
          <p:cNvPr id="4" name="Slide Number Placeholder 3"/>
          <p:cNvSpPr>
            <a:spLocks noGrp="1"/>
          </p:cNvSpPr>
          <p:nvPr>
            <p:ph type="sldNum" sz="quarter" idx="12"/>
          </p:nvPr>
        </p:nvSpPr>
        <p:spPr/>
        <p:txBody>
          <a:bodyPr/>
          <a:lstStyle/>
          <a:p>
            <a:fld id="{A5D45516-D6EB-4A6A-919A-594DF1D4B240}" type="slidenum">
              <a:rPr lang="en-US" smtClean="0"/>
              <a:t>18</a:t>
            </a:fld>
            <a:endParaRPr lang="en-US"/>
          </a:p>
        </p:txBody>
      </p:sp>
    </p:spTree>
    <p:extLst>
      <p:ext uri="{BB962C8B-B14F-4D97-AF65-F5344CB8AC3E}">
        <p14:creationId xmlns:p14="http://schemas.microsoft.com/office/powerpoint/2010/main" val="43324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i="1" dirty="0"/>
              <a:t>Object Class</a:t>
            </a:r>
            <a:endParaRPr lang="en-US" sz="32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21401605"/>
              </p:ext>
            </p:extLst>
          </p:nvPr>
        </p:nvGraphicFramePr>
        <p:xfrm>
          <a:off x="887104" y="1460311"/>
          <a:ext cx="9840035" cy="4737472"/>
        </p:xfrm>
        <a:graphic>
          <a:graphicData uri="http://schemas.openxmlformats.org/drawingml/2006/table">
            <a:tbl>
              <a:tblPr/>
              <a:tblGrid>
                <a:gridCol w="2373321"/>
                <a:gridCol w="7466714"/>
              </a:tblGrid>
              <a:tr h="282108">
                <a:tc>
                  <a:txBody>
                    <a:bodyPr/>
                    <a:lstStyle/>
                    <a:p>
                      <a:pPr algn="l" fontAlgn="t"/>
                      <a:r>
                        <a:rPr lang="en-US" sz="1300" dirty="0">
                          <a:solidFill>
                            <a:schemeClr val="accent2"/>
                          </a:solidFill>
                          <a:effectLst/>
                        </a:rPr>
                        <a:t>protected</a:t>
                      </a:r>
                      <a:r>
                        <a:rPr lang="en-US" sz="1300" dirty="0">
                          <a:effectLst/>
                        </a:rPr>
                        <a:t> </a:t>
                      </a:r>
                      <a:r>
                        <a:rPr lang="en-US" sz="1300" b="1" u="none" strike="noStrike" dirty="0">
                          <a:solidFill>
                            <a:srgbClr val="4C6B87"/>
                          </a:solidFill>
                          <a:effectLst/>
                        </a:rPr>
                        <a:t>Object</a:t>
                      </a:r>
                      <a:endParaRPr lang="en-US" sz="1300" b="1" dirty="0">
                        <a:effectLst/>
                      </a:endParaRPr>
                    </a:p>
                  </a:txBody>
                  <a:tcPr marL="49045" marR="21019" marT="21019" marB="21019">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clone</a:t>
                      </a:r>
                      <a:r>
                        <a:rPr lang="en-US" sz="1300" dirty="0">
                          <a:solidFill>
                            <a:schemeClr val="bg1"/>
                          </a:solidFill>
                          <a:effectLst/>
                        </a:rPr>
                        <a:t>()Creates and returns a copy of this object.</a:t>
                      </a:r>
                    </a:p>
                  </a:txBody>
                  <a:tcPr marL="49045" marR="21019" marT="21019" marB="21019">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dirty="0" err="1">
                          <a:solidFill>
                            <a:schemeClr val="accent2"/>
                          </a:solidFill>
                          <a:effectLst/>
                        </a:rPr>
                        <a:t>boolean</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equals</a:t>
                      </a:r>
                      <a:r>
                        <a:rPr lang="en-US" sz="1300" dirty="0">
                          <a:solidFill>
                            <a:schemeClr val="bg1"/>
                          </a:solidFill>
                          <a:effectLst/>
                        </a:rPr>
                        <a:t>(</a:t>
                      </a:r>
                      <a:r>
                        <a:rPr lang="en-US" sz="1300" b="1" u="none" strike="noStrike" dirty="0">
                          <a:solidFill>
                            <a:srgbClr val="00B0F0"/>
                          </a:solidFill>
                          <a:effectLst/>
                        </a:rPr>
                        <a:t>Object</a:t>
                      </a:r>
                      <a:r>
                        <a:rPr lang="en-US" sz="1300" dirty="0">
                          <a:effectLst/>
                        </a:rPr>
                        <a:t> </a:t>
                      </a:r>
                      <a:r>
                        <a:rPr lang="en-US" sz="1300" dirty="0" err="1">
                          <a:solidFill>
                            <a:schemeClr val="bg1"/>
                          </a:solidFill>
                          <a:effectLst/>
                        </a:rPr>
                        <a:t>obj</a:t>
                      </a:r>
                      <a:r>
                        <a:rPr lang="en-US" sz="1300" dirty="0">
                          <a:solidFill>
                            <a:schemeClr val="bg1"/>
                          </a:solidFill>
                          <a:effectLst/>
                        </a:rPr>
                        <a:t>)Indicates</a:t>
                      </a:r>
                      <a:r>
                        <a:rPr lang="en-US" sz="1300" dirty="0">
                          <a:effectLst/>
                        </a:rPr>
                        <a:t> </a:t>
                      </a:r>
                      <a:r>
                        <a:rPr lang="en-US" sz="1300" dirty="0">
                          <a:solidFill>
                            <a:schemeClr val="bg1"/>
                          </a:solidFill>
                          <a:effectLst/>
                        </a:rPr>
                        <a:t>whether</a:t>
                      </a:r>
                      <a:r>
                        <a:rPr lang="en-US" sz="1300" dirty="0">
                          <a:effectLst/>
                        </a:rPr>
                        <a:t> </a:t>
                      </a:r>
                      <a:r>
                        <a:rPr lang="en-US" sz="1300" dirty="0">
                          <a:solidFill>
                            <a:schemeClr val="bg1"/>
                          </a:solidFill>
                          <a:effectLst/>
                        </a:rPr>
                        <a:t>some other object is "equal to" this one.</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515577">
                <a:tc>
                  <a:txBody>
                    <a:bodyPr/>
                    <a:lstStyle/>
                    <a:p>
                      <a:pPr algn="l" fontAlgn="t"/>
                      <a:r>
                        <a:rPr lang="en-US" sz="1300" dirty="0">
                          <a:solidFill>
                            <a:schemeClr val="accent2"/>
                          </a:solidFill>
                          <a:effectLst/>
                        </a:rPr>
                        <a:t>protected</a:t>
                      </a:r>
                      <a:r>
                        <a:rPr lang="en-US" sz="1300" dirty="0">
                          <a:effectLst/>
                        </a:rPr>
                        <a:t> </a:t>
                      </a:r>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finalize</a:t>
                      </a:r>
                      <a:r>
                        <a:rPr lang="en-US" sz="1300" dirty="0">
                          <a:solidFill>
                            <a:schemeClr val="bg1"/>
                          </a:solidFill>
                          <a:effectLst/>
                        </a:rPr>
                        <a:t>()Called by the garbage collector on an object when garbage collection determines that there are no more references to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b="1" u="none" strike="noStrike" dirty="0">
                          <a:solidFill>
                            <a:srgbClr val="4C6B87"/>
                          </a:solidFill>
                          <a:effectLst/>
                        </a:rPr>
                        <a:t>Class</a:t>
                      </a:r>
                      <a:r>
                        <a:rPr lang="en-US" sz="1300" dirty="0">
                          <a:solidFill>
                            <a:schemeClr val="bg1"/>
                          </a:solidFill>
                          <a:effectLst/>
                        </a:rPr>
                        <a:t>&lt;?&gt;</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smtClean="0">
                          <a:solidFill>
                            <a:srgbClr val="00B0F0"/>
                          </a:solidFill>
                          <a:effectLst/>
                        </a:rPr>
                        <a:t>getClass</a:t>
                      </a:r>
                      <a:r>
                        <a:rPr lang="en-US" sz="1300" dirty="0">
                          <a:effectLst/>
                        </a:rPr>
                        <a:t>()</a:t>
                      </a:r>
                      <a:r>
                        <a:rPr lang="en-US" sz="1300" dirty="0">
                          <a:solidFill>
                            <a:schemeClr val="bg1"/>
                          </a:solidFill>
                          <a:effectLst/>
                        </a:rPr>
                        <a:t>Returns the runtime class of this Object</a:t>
                      </a:r>
                      <a:r>
                        <a:rPr lang="en-US" sz="1300" dirty="0">
                          <a:effectLst/>
                        </a:rPr>
                        <a: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282108">
                <a:tc>
                  <a:txBody>
                    <a:bodyPr/>
                    <a:lstStyle/>
                    <a:p>
                      <a:pPr algn="l" fontAlgn="t"/>
                      <a:r>
                        <a:rPr lang="en-US" sz="1300" dirty="0" err="1">
                          <a:solidFill>
                            <a:schemeClr val="accent2"/>
                          </a:solidFill>
                          <a:effectLst/>
                        </a:rPr>
                        <a:t>int</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hashCode</a:t>
                      </a:r>
                      <a:r>
                        <a:rPr lang="en-US" sz="1300" dirty="0">
                          <a:solidFill>
                            <a:schemeClr val="bg1"/>
                          </a:solidFill>
                          <a:effectLst/>
                        </a:rPr>
                        <a:t>()Returns a hash code value for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notify</a:t>
                      </a:r>
                      <a:r>
                        <a:rPr lang="en-US" sz="1300" dirty="0">
                          <a:solidFill>
                            <a:schemeClr val="bg1"/>
                          </a:solidFill>
                          <a:effectLst/>
                        </a:rPr>
                        <a:t>()Wakes up a single thread that is waiting on this object's monitor.</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282108">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notifyAll</a:t>
                      </a:r>
                      <a:r>
                        <a:rPr lang="en-US" sz="1300" dirty="0">
                          <a:solidFill>
                            <a:schemeClr val="bg1"/>
                          </a:solidFill>
                          <a:effectLst/>
                        </a:rPr>
                        <a:t>()Wakes up all threads that are waiting on this object's monitor.</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b="1" u="none" strike="noStrike" dirty="0">
                          <a:solidFill>
                            <a:srgbClr val="4C6B87"/>
                          </a:solidFill>
                          <a:effectLst/>
                        </a:rPr>
                        <a:t>String</a:t>
                      </a:r>
                      <a:endParaRPr lang="en-US" sz="1300" dirty="0">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toString</a:t>
                      </a:r>
                      <a:r>
                        <a:rPr lang="en-US" sz="1300" dirty="0">
                          <a:solidFill>
                            <a:schemeClr val="bg1"/>
                          </a:solidFill>
                          <a:effectLst/>
                        </a:rPr>
                        <a:t>()Returns a string representation of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515577">
                <a:tc>
                  <a:txBody>
                    <a:bodyPr/>
                    <a:lstStyle/>
                    <a:p>
                      <a:pPr algn="l" fontAlgn="t"/>
                      <a:r>
                        <a:rPr lang="en-US" sz="1300" dirty="0" smtClean="0">
                          <a:solidFill>
                            <a:schemeClr val="accent2"/>
                          </a:solidFill>
                          <a:effectLst/>
                        </a:rPr>
                        <a:t>void</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wait</a:t>
                      </a:r>
                      <a:r>
                        <a:rPr lang="en-US" sz="1300" dirty="0">
                          <a:solidFill>
                            <a:schemeClr val="bg1"/>
                          </a:solidFill>
                          <a:effectLst/>
                        </a:rPr>
                        <a:t>()Causes the current thread to wait until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effectLst/>
                        </a:rPr>
                        <a:t> </a:t>
                      </a:r>
                      <a:r>
                        <a:rPr lang="en-US" sz="1300" dirty="0">
                          <a:solidFill>
                            <a:schemeClr val="bg1"/>
                          </a:solidFill>
                          <a:effectLst/>
                        </a:rPr>
                        <a:t>method for this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749047">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wait</a:t>
                      </a:r>
                      <a:r>
                        <a:rPr lang="en-US" sz="1300" dirty="0">
                          <a:effectLst/>
                        </a:rPr>
                        <a:t>(</a:t>
                      </a:r>
                      <a:r>
                        <a:rPr lang="en-US" sz="1300" dirty="0">
                          <a:solidFill>
                            <a:schemeClr val="bg1"/>
                          </a:solidFill>
                          <a:effectLst/>
                        </a:rPr>
                        <a:t>long timeout)Causes the current thread to wait until either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solidFill>
                            <a:schemeClr val="bg1"/>
                          </a:solidFill>
                          <a:effectLst/>
                        </a:rPr>
                        <a:t> method for this object, or a specified amount of time has elapsed.</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982515">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wait</a:t>
                      </a:r>
                      <a:r>
                        <a:rPr lang="en-US" sz="1300" dirty="0">
                          <a:solidFill>
                            <a:schemeClr val="bg1"/>
                          </a:solidFill>
                          <a:effectLst/>
                        </a:rPr>
                        <a:t>(l</a:t>
                      </a:r>
                      <a:r>
                        <a:rPr lang="en-US" sz="1300" dirty="0">
                          <a:solidFill>
                            <a:schemeClr val="accent2">
                              <a:lumMod val="60000"/>
                              <a:lumOff val="40000"/>
                            </a:schemeClr>
                          </a:solidFill>
                          <a:effectLst/>
                        </a:rPr>
                        <a:t>ong</a:t>
                      </a:r>
                      <a:r>
                        <a:rPr lang="en-US" sz="1300" dirty="0">
                          <a:solidFill>
                            <a:schemeClr val="bg1"/>
                          </a:solidFill>
                          <a:effectLst/>
                        </a:rPr>
                        <a:t> timeout, </a:t>
                      </a:r>
                      <a:r>
                        <a:rPr lang="en-US" sz="1300" dirty="0" err="1">
                          <a:solidFill>
                            <a:schemeClr val="accent2">
                              <a:lumMod val="60000"/>
                              <a:lumOff val="40000"/>
                            </a:schemeClr>
                          </a:solidFill>
                          <a:effectLst/>
                        </a:rPr>
                        <a:t>int</a:t>
                      </a:r>
                      <a:r>
                        <a:rPr lang="en-US" sz="1300" dirty="0">
                          <a:solidFill>
                            <a:schemeClr val="bg1"/>
                          </a:solidFill>
                          <a:effectLst/>
                        </a:rPr>
                        <a:t> </a:t>
                      </a:r>
                      <a:r>
                        <a:rPr lang="en-US" sz="1300" dirty="0" err="1">
                          <a:solidFill>
                            <a:schemeClr val="bg1"/>
                          </a:solidFill>
                          <a:effectLst/>
                        </a:rPr>
                        <a:t>nanos</a:t>
                      </a:r>
                      <a:r>
                        <a:rPr lang="en-US" sz="1300" dirty="0">
                          <a:solidFill>
                            <a:schemeClr val="bg1"/>
                          </a:solidFill>
                          <a:effectLst/>
                        </a:rPr>
                        <a:t>)Causes the current thread to wait until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effectLst/>
                        </a:rPr>
                        <a:t> </a:t>
                      </a:r>
                      <a:r>
                        <a:rPr lang="en-US" sz="1300" dirty="0">
                          <a:solidFill>
                            <a:schemeClr val="bg1"/>
                          </a:solidFill>
                          <a:effectLst/>
                        </a:rPr>
                        <a:t>method for this object, or some other thread interrupts the current thread, or a certain amount of real time has elapsed.</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bl>
          </a:graphicData>
        </a:graphic>
      </p:graphicFrame>
      <p:sp>
        <p:nvSpPr>
          <p:cNvPr id="2" name="Slide Number Placeholder 1"/>
          <p:cNvSpPr>
            <a:spLocks noGrp="1"/>
          </p:cNvSpPr>
          <p:nvPr>
            <p:ph type="sldNum" sz="quarter" idx="12"/>
          </p:nvPr>
        </p:nvSpPr>
        <p:spPr/>
        <p:txBody>
          <a:bodyPr/>
          <a:lstStyle/>
          <a:p>
            <a:fld id="{A5D45516-D6EB-4A6A-919A-594DF1D4B240}" type="slidenum">
              <a:rPr lang="en-US" smtClean="0"/>
              <a:t>19</a:t>
            </a:fld>
            <a:endParaRPr lang="en-US"/>
          </a:p>
        </p:txBody>
      </p:sp>
    </p:spTree>
    <p:extLst>
      <p:ext uri="{BB962C8B-B14F-4D97-AF65-F5344CB8AC3E}">
        <p14:creationId xmlns:p14="http://schemas.microsoft.com/office/powerpoint/2010/main" val="2499711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The access modifiers </a:t>
            </a:r>
            <a:r>
              <a:rPr lang="en-US" sz="2400" b="1" dirty="0" smtClean="0"/>
              <a:t>public</a:t>
            </a:r>
            <a:r>
              <a:rPr lang="en-US" sz="2400" dirty="0" smtClean="0"/>
              <a:t>, </a:t>
            </a:r>
            <a:r>
              <a:rPr lang="en-US" sz="2400" b="1" dirty="0" smtClean="0"/>
              <a:t>protected</a:t>
            </a:r>
            <a:r>
              <a:rPr lang="en-US" sz="2400" dirty="0" smtClean="0"/>
              <a:t> </a:t>
            </a:r>
            <a:r>
              <a:rPr lang="en-US" sz="2400" dirty="0"/>
              <a:t>and </a:t>
            </a:r>
            <a:r>
              <a:rPr lang="en-US" sz="2400" b="1" dirty="0"/>
              <a:t>private</a:t>
            </a:r>
            <a:r>
              <a:rPr lang="en-US" sz="2400" dirty="0"/>
              <a:t> control access to a class’s variables and methods.</a:t>
            </a:r>
            <a:endParaRPr lang="en-US" sz="2400" dirty="0" smtClean="0"/>
          </a:p>
          <a:p>
            <a:r>
              <a:rPr lang="en-US" sz="2400" dirty="0"/>
              <a:t>The primary purpose of public methods is to present to the class’s clients a </a:t>
            </a:r>
            <a:r>
              <a:rPr lang="en-US" sz="2400" dirty="0">
                <a:solidFill>
                  <a:srgbClr val="FF0000"/>
                </a:solidFill>
              </a:rPr>
              <a:t>view</a:t>
            </a:r>
            <a:r>
              <a:rPr lang="en-US" sz="2400" dirty="0"/>
              <a:t> of the services the class provides. </a:t>
            </a:r>
            <a:endParaRPr lang="en-US" sz="2400" dirty="0" smtClean="0"/>
          </a:p>
          <a:p>
            <a:r>
              <a:rPr lang="en-US" sz="2400" dirty="0" smtClean="0"/>
              <a:t>Clients </a:t>
            </a:r>
            <a:r>
              <a:rPr lang="en-US" sz="2400" dirty="0"/>
              <a:t>need not be concerned with how the class accomplishes </a:t>
            </a:r>
            <a:r>
              <a:rPr lang="en-US" sz="2400" dirty="0" smtClean="0"/>
              <a:t>its public </a:t>
            </a:r>
            <a:r>
              <a:rPr lang="en-US" sz="2400" dirty="0"/>
              <a:t>tasks</a:t>
            </a:r>
            <a:r>
              <a:rPr lang="en-US" sz="2400" dirty="0" smtClean="0"/>
              <a:t>.</a:t>
            </a:r>
          </a:p>
          <a:p>
            <a:r>
              <a:rPr lang="en-US" sz="2400" dirty="0"/>
              <a:t>A class’s private variables and private methods (i.e., its implementation details) are not accessible to its clients.</a:t>
            </a:r>
          </a:p>
        </p:txBody>
      </p:sp>
      <p:sp>
        <p:nvSpPr>
          <p:cNvPr id="5" name="Title 1"/>
          <p:cNvSpPr>
            <a:spLocks noGrp="1"/>
          </p:cNvSpPr>
          <p:nvPr>
            <p:ph type="title"/>
          </p:nvPr>
        </p:nvSpPr>
        <p:spPr>
          <a:xfrm>
            <a:off x="646111" y="452718"/>
            <a:ext cx="9404723" cy="1400530"/>
          </a:xfrm>
        </p:spPr>
        <p:txBody>
          <a:bodyPr/>
          <a:lstStyle/>
          <a:p>
            <a:r>
              <a:rPr lang="en-US" sz="3200" b="1" i="1" dirty="0"/>
              <a:t>Controlling Access to Members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2</a:t>
            </a:fld>
            <a:endParaRPr lang="en-US"/>
          </a:p>
        </p:txBody>
      </p:sp>
    </p:spTree>
    <p:extLst>
      <p:ext uri="{BB962C8B-B14F-4D97-AF65-F5344CB8AC3E}">
        <p14:creationId xmlns:p14="http://schemas.microsoft.com/office/powerpoint/2010/main" val="364026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Nowruz</a:t>
            </a:r>
            <a:r>
              <a:rPr lang="en-US" dirty="0" smtClean="0"/>
              <a:t> </a:t>
            </a:r>
            <a:r>
              <a:rPr lang="en-US" dirty="0" smtClean="0">
                <a:sym typeface="Wingdings" panose="05000000000000000000" pitchFamily="2" charset="2"/>
              </a:rPr>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609" y="1288972"/>
            <a:ext cx="7039777" cy="5133861"/>
          </a:xfrm>
        </p:spPr>
      </p:pic>
      <p:sp>
        <p:nvSpPr>
          <p:cNvPr id="4" name="Slide Number Placeholder 3"/>
          <p:cNvSpPr>
            <a:spLocks noGrp="1"/>
          </p:cNvSpPr>
          <p:nvPr>
            <p:ph type="sldNum" sz="quarter" idx="12"/>
          </p:nvPr>
        </p:nvSpPr>
        <p:spPr/>
        <p:txBody>
          <a:bodyPr/>
          <a:lstStyle/>
          <a:p>
            <a:fld id="{A5D45516-D6EB-4A6A-919A-594DF1D4B240}" type="slidenum">
              <a:rPr lang="en-US" smtClean="0"/>
              <a:t>20</a:t>
            </a:fld>
            <a:endParaRPr lang="en-US"/>
          </a:p>
        </p:txBody>
      </p:sp>
    </p:spTree>
    <p:extLst>
      <p:ext uri="{BB962C8B-B14F-4D97-AF65-F5344CB8AC3E}">
        <p14:creationId xmlns:p14="http://schemas.microsoft.com/office/powerpoint/2010/main" val="155997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smtClean="0"/>
              <a:t>Polymorphism </a:t>
            </a:r>
            <a:r>
              <a:rPr lang="en-US" sz="2400" dirty="0"/>
              <a:t>enables us to write programs that process objects that share the same </a:t>
            </a:r>
            <a:r>
              <a:rPr lang="en-US" sz="2400" dirty="0" smtClean="0"/>
              <a:t>superclass as </a:t>
            </a:r>
            <a:r>
              <a:rPr lang="en-US" sz="2400" dirty="0"/>
              <a:t>if they’re all objects of the superclass; this can simplify programming</a:t>
            </a:r>
            <a:r>
              <a:rPr lang="en-US" sz="2400" dirty="0" smtClean="0"/>
              <a:t>.</a:t>
            </a:r>
          </a:p>
          <a:p>
            <a:r>
              <a:rPr lang="en-US" sz="2400" dirty="0"/>
              <a:t>With polymorphism, we can design and implement systems that are easily extensible. The only parts of a program that must be altered to accommodate new classes are those that require direct knowledge of the new classes that you add to the hierarchy</a:t>
            </a:r>
            <a:r>
              <a:rPr lang="en-US" sz="2400" dirty="0" smtClean="0"/>
              <a:t>.</a:t>
            </a:r>
          </a:p>
          <a:p>
            <a:pPr marL="342900" lvl="1" indent="-342900"/>
            <a:r>
              <a:rPr lang="en-US" sz="2400" dirty="0"/>
              <a:t>Facilitates adding new classes to a system with minimal modifications to the system’s </a:t>
            </a:r>
            <a:r>
              <a:rPr lang="en-US" sz="2400" dirty="0" smtClean="0"/>
              <a:t>code</a:t>
            </a:r>
            <a:endParaRPr lang="en-US" sz="2400" dirty="0"/>
          </a:p>
          <a:p>
            <a:pPr marL="342900" lvl="1" indent="-342900"/>
            <a:r>
              <a:rPr lang="en-US" sz="2400" dirty="0"/>
              <a:t>Polymorphism is particularly effective for implementing layered software systems.</a:t>
            </a:r>
            <a:endParaRPr lang="fa-IR" sz="2400" dirty="0"/>
          </a:p>
          <a:p>
            <a:pPr marL="342900" lvl="1" indent="-342900"/>
            <a:endParaRPr lang="en-US" sz="2400" dirty="0"/>
          </a:p>
        </p:txBody>
      </p:sp>
      <p:sp>
        <p:nvSpPr>
          <p:cNvPr id="5" name="Title 1"/>
          <p:cNvSpPr>
            <a:spLocks noGrp="1"/>
          </p:cNvSpPr>
          <p:nvPr>
            <p:ph type="title"/>
          </p:nvPr>
        </p:nvSpPr>
        <p:spPr>
          <a:xfrm>
            <a:off x="646112" y="201995"/>
            <a:ext cx="9404723" cy="1400530"/>
          </a:xfrm>
        </p:spPr>
        <p:txBody>
          <a:bodyPr/>
          <a:lstStyle/>
          <a:p>
            <a:r>
              <a:rPr lang="en-US" sz="3600" b="1" dirty="0"/>
              <a:t>Polymorphism</a:t>
            </a:r>
          </a:p>
        </p:txBody>
      </p:sp>
      <p:sp>
        <p:nvSpPr>
          <p:cNvPr id="2" name="Slide Number Placeholder 1"/>
          <p:cNvSpPr>
            <a:spLocks noGrp="1"/>
          </p:cNvSpPr>
          <p:nvPr>
            <p:ph type="sldNum" sz="quarter" idx="12"/>
          </p:nvPr>
        </p:nvSpPr>
        <p:spPr/>
        <p:txBody>
          <a:bodyPr/>
          <a:lstStyle/>
          <a:p>
            <a:fld id="{A5D45516-D6EB-4A6A-919A-594DF1D4B240}" type="slidenum">
              <a:rPr lang="en-US" smtClean="0"/>
              <a:t>21</a:t>
            </a:fld>
            <a:endParaRPr lang="en-US"/>
          </a:p>
        </p:txBody>
      </p:sp>
    </p:spTree>
    <p:extLst>
      <p:ext uri="{BB962C8B-B14F-4D97-AF65-F5344CB8AC3E}">
        <p14:creationId xmlns:p14="http://schemas.microsoft.com/office/powerpoint/2010/main" val="3027330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&amp; Polymorphism in Real Life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21" y="2008570"/>
            <a:ext cx="5366210" cy="4195762"/>
          </a:xfrm>
          <a:solidFill>
            <a:schemeClr val="bg1"/>
          </a:solidFill>
        </p:spPr>
      </p:pic>
      <p:sp>
        <p:nvSpPr>
          <p:cNvPr id="4" name="Slide Number Placeholder 3"/>
          <p:cNvSpPr>
            <a:spLocks noGrp="1"/>
          </p:cNvSpPr>
          <p:nvPr>
            <p:ph type="sldNum" sz="quarter" idx="12"/>
          </p:nvPr>
        </p:nvSpPr>
        <p:spPr/>
        <p:txBody>
          <a:bodyPr/>
          <a:lstStyle/>
          <a:p>
            <a:fld id="{A5D45516-D6EB-4A6A-919A-594DF1D4B240}"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548" y="2008570"/>
            <a:ext cx="5796885" cy="4195762"/>
          </a:xfrm>
          <a:prstGeom prst="rect">
            <a:avLst/>
          </a:prstGeom>
        </p:spPr>
      </p:pic>
    </p:spTree>
    <p:extLst>
      <p:ext uri="{BB962C8B-B14F-4D97-AF65-F5344CB8AC3E}">
        <p14:creationId xmlns:p14="http://schemas.microsoft.com/office/powerpoint/2010/main" val="287895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429527"/>
            <a:ext cx="9403742" cy="5048390"/>
          </a:xfrm>
        </p:spPr>
        <p:txBody>
          <a:bodyPr>
            <a:normAutofit lnSpcReduction="10000"/>
          </a:bodyPr>
          <a:lstStyle/>
          <a:p>
            <a:r>
              <a:rPr lang="en-US" sz="2400" dirty="0"/>
              <a:t>The primary purpose of an abstract class is to provide an appropriate superclass from which other classes can inherit and thus share a </a:t>
            </a:r>
            <a:r>
              <a:rPr lang="en-US" sz="2400" b="1" dirty="0">
                <a:solidFill>
                  <a:srgbClr val="FF0000"/>
                </a:solidFill>
              </a:rPr>
              <a:t>common design</a:t>
            </a:r>
            <a:r>
              <a:rPr lang="en-US" sz="2400" dirty="0" smtClean="0"/>
              <a:t>.</a:t>
            </a:r>
          </a:p>
          <a:p>
            <a:r>
              <a:rPr lang="en-US" sz="2400" dirty="0" smtClean="0"/>
              <a:t>Abstract </a:t>
            </a:r>
            <a:r>
              <a:rPr lang="en-US" sz="2400" dirty="0"/>
              <a:t>classes </a:t>
            </a:r>
            <a:r>
              <a:rPr lang="en-US" sz="2400" dirty="0" smtClean="0"/>
              <a:t>cannot </a:t>
            </a:r>
            <a:r>
              <a:rPr lang="en-US" sz="2400" dirty="0"/>
              <a:t>be used to instantiate objects, because they’re incomplete</a:t>
            </a:r>
            <a:r>
              <a:rPr lang="en-US" sz="2400" dirty="0" smtClean="0"/>
              <a:t>.</a:t>
            </a:r>
          </a:p>
          <a:p>
            <a:r>
              <a:rPr lang="en-US" sz="2400" dirty="0" smtClean="0"/>
              <a:t>Classes </a:t>
            </a:r>
            <a:r>
              <a:rPr lang="en-US" sz="2400" dirty="0"/>
              <a:t>that can be used to instantiate objects are called </a:t>
            </a:r>
            <a:r>
              <a:rPr lang="en-US" sz="2400" b="1" dirty="0">
                <a:solidFill>
                  <a:srgbClr val="FF0000"/>
                </a:solidFill>
              </a:rPr>
              <a:t>concrete </a:t>
            </a:r>
            <a:r>
              <a:rPr lang="en-US" sz="2400" b="1" dirty="0" smtClean="0">
                <a:solidFill>
                  <a:srgbClr val="FF0000"/>
                </a:solidFill>
              </a:rPr>
              <a:t>classes</a:t>
            </a:r>
            <a:r>
              <a:rPr lang="en-US" sz="2400" dirty="0" smtClean="0"/>
              <a:t>. </a:t>
            </a:r>
            <a:r>
              <a:rPr lang="en-US" sz="2400" dirty="0"/>
              <a:t>They </a:t>
            </a:r>
            <a:r>
              <a:rPr lang="en-US" sz="2400" dirty="0" smtClean="0"/>
              <a:t>provide implementations </a:t>
            </a:r>
            <a:r>
              <a:rPr lang="en-US" sz="2400" dirty="0"/>
              <a:t>of every method they declare (some of the implementations can be inherited</a:t>
            </a:r>
            <a:r>
              <a:rPr lang="en-US" sz="2400" dirty="0" smtClean="0"/>
              <a:t>).</a:t>
            </a:r>
          </a:p>
          <a:p>
            <a:r>
              <a:rPr lang="en-US" sz="2400" dirty="0"/>
              <a:t>Programmers often write client code that uses only abstract </a:t>
            </a:r>
            <a:r>
              <a:rPr lang="en-US" sz="2400" dirty="0" err="1"/>
              <a:t>superclasses</a:t>
            </a:r>
            <a:r>
              <a:rPr lang="en-US" sz="2400" dirty="0"/>
              <a:t> </a:t>
            </a:r>
            <a:r>
              <a:rPr lang="en-US" sz="2400" dirty="0" smtClean="0"/>
              <a:t>to </a:t>
            </a:r>
            <a:r>
              <a:rPr lang="en-US" sz="2400" dirty="0"/>
              <a:t>reduce </a:t>
            </a:r>
            <a:r>
              <a:rPr lang="en-US" sz="2400" dirty="0" smtClean="0"/>
              <a:t>client code’s </a:t>
            </a:r>
            <a:r>
              <a:rPr lang="en-US" sz="2400" dirty="0"/>
              <a:t>dependencies on specific subclass types</a:t>
            </a:r>
            <a:r>
              <a:rPr lang="en-US" sz="2400" dirty="0" smtClean="0"/>
              <a:t>.</a:t>
            </a:r>
          </a:p>
          <a:p>
            <a:r>
              <a:rPr lang="en-US" sz="2400" dirty="0"/>
              <a:t>Abstract classes sometimes constitute several levels of a hierarchy.</a:t>
            </a:r>
            <a:endParaRPr lang="en-US" sz="2400" dirty="0" smtClean="0"/>
          </a:p>
          <a:p>
            <a:pPr marL="0" indent="0">
              <a:buNone/>
            </a:pPr>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dirty="0" smtClean="0"/>
              <a:t>Abstract Classes and Methods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23</a:t>
            </a:fld>
            <a:endParaRPr lang="en-US"/>
          </a:p>
        </p:txBody>
      </p:sp>
    </p:spTree>
    <p:extLst>
      <p:ext uri="{BB962C8B-B14F-4D97-AF65-F5344CB8AC3E}">
        <p14:creationId xmlns:p14="http://schemas.microsoft.com/office/powerpoint/2010/main" val="281127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a:t>An abstract class normally contains one or more abstract </a:t>
            </a:r>
            <a:r>
              <a:rPr lang="en-US" sz="2400" dirty="0" smtClean="0"/>
              <a:t>methods.</a:t>
            </a:r>
          </a:p>
          <a:p>
            <a:r>
              <a:rPr lang="en-US" sz="2400" dirty="0"/>
              <a:t>Abstract methods do not provide implementations</a:t>
            </a:r>
            <a:r>
              <a:rPr lang="en-US" sz="2400" dirty="0" smtClean="0"/>
              <a:t>.</a:t>
            </a:r>
          </a:p>
          <a:p>
            <a:r>
              <a:rPr lang="en-US" sz="2400" dirty="0"/>
              <a:t>A class that contains any abstract methods must be declared as an abstract class </a:t>
            </a:r>
            <a:r>
              <a:rPr lang="en-US" sz="2400" dirty="0" smtClean="0"/>
              <a:t>. Each concrete </a:t>
            </a:r>
            <a:r>
              <a:rPr lang="en-US" sz="2400" dirty="0"/>
              <a:t>subclass must provide implementations of each of the superclass’s abstract methods</a:t>
            </a:r>
            <a:r>
              <a:rPr lang="en-US" sz="2400" dirty="0" smtClean="0"/>
              <a:t>.</a:t>
            </a:r>
          </a:p>
          <a:p>
            <a:r>
              <a:rPr lang="en-US" sz="2400" dirty="0"/>
              <a:t>Constructors and static methods cannot be declared abstract</a:t>
            </a:r>
            <a:r>
              <a:rPr lang="en-US" sz="2400" dirty="0" smtClean="0"/>
              <a:t>.</a:t>
            </a:r>
          </a:p>
        </p:txBody>
      </p:sp>
      <p:sp>
        <p:nvSpPr>
          <p:cNvPr id="5" name="Title 1"/>
          <p:cNvSpPr>
            <a:spLocks noGrp="1"/>
          </p:cNvSpPr>
          <p:nvPr>
            <p:ph type="title"/>
          </p:nvPr>
        </p:nvSpPr>
        <p:spPr>
          <a:xfrm>
            <a:off x="646112" y="201995"/>
            <a:ext cx="9404723" cy="1400530"/>
          </a:xfrm>
        </p:spPr>
        <p:txBody>
          <a:bodyPr/>
          <a:lstStyle/>
          <a:p>
            <a:r>
              <a:rPr lang="en-US" sz="3600" b="1" dirty="0"/>
              <a:t>Abstract </a:t>
            </a:r>
            <a:r>
              <a:rPr lang="en-US" sz="3600" b="1" dirty="0" smtClean="0"/>
              <a:t>Classes and </a:t>
            </a:r>
            <a:r>
              <a:rPr lang="en-US" sz="3600" b="1" dirty="0"/>
              <a:t>Methods</a:t>
            </a:r>
          </a:p>
        </p:txBody>
      </p:sp>
      <p:sp>
        <p:nvSpPr>
          <p:cNvPr id="2" name="Slide Number Placeholder 1"/>
          <p:cNvSpPr>
            <a:spLocks noGrp="1"/>
          </p:cNvSpPr>
          <p:nvPr>
            <p:ph type="sldNum" sz="quarter" idx="12"/>
          </p:nvPr>
        </p:nvSpPr>
        <p:spPr/>
        <p:txBody>
          <a:bodyPr/>
          <a:lstStyle/>
          <a:p>
            <a:fld id="{A5D45516-D6EB-4A6A-919A-594DF1D4B240}" type="slidenum">
              <a:rPr lang="en-US" smtClean="0"/>
              <a:t>24</a:t>
            </a:fld>
            <a:endParaRPr lang="en-US"/>
          </a:p>
        </p:txBody>
      </p:sp>
    </p:spTree>
    <p:extLst>
      <p:ext uri="{BB962C8B-B14F-4D97-AF65-F5344CB8AC3E}">
        <p14:creationId xmlns:p14="http://schemas.microsoft.com/office/powerpoint/2010/main" val="175326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 Vs Polymorphism</a:t>
            </a:r>
            <a:endParaRPr lang="en-US" b="1" dirty="0"/>
          </a:p>
        </p:txBody>
      </p:sp>
      <p:sp>
        <p:nvSpPr>
          <p:cNvPr id="3" name="Content Placeholder 2"/>
          <p:cNvSpPr>
            <a:spLocks noGrp="1"/>
          </p:cNvSpPr>
          <p:nvPr>
            <p:ph idx="1"/>
          </p:nvPr>
        </p:nvSpPr>
        <p:spPr/>
        <p:txBody>
          <a:bodyPr/>
          <a:lstStyle/>
          <a:p>
            <a:r>
              <a:rPr lang="en-US" sz="2800" dirty="0"/>
              <a:t>Abstract superclass variables can hold references to objects of any concrete class derived from the superclass. Programs typically use such variables to manipulate subclass objects </a:t>
            </a:r>
            <a:r>
              <a:rPr lang="en-US" sz="2800" dirty="0" err="1"/>
              <a:t>polymorphically</a:t>
            </a:r>
            <a:r>
              <a:rPr lang="en-US" sz="2800" dirty="0"/>
              <a:t>.</a:t>
            </a:r>
          </a:p>
          <a:p>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25</a:t>
            </a:fld>
            <a:endParaRPr lang="en-US"/>
          </a:p>
        </p:txBody>
      </p:sp>
    </p:spTree>
    <p:extLst>
      <p:ext uri="{BB962C8B-B14F-4D97-AF65-F5344CB8AC3E}">
        <p14:creationId xmlns:p14="http://schemas.microsoft.com/office/powerpoint/2010/main" val="4080597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dirty="0"/>
              <a:t>Abstract </a:t>
            </a:r>
            <a:r>
              <a:rPr lang="en-US" sz="3600" b="1" dirty="0" smtClean="0"/>
              <a:t>Classes and </a:t>
            </a:r>
            <a:r>
              <a:rPr lang="en-US" sz="3600" b="1" dirty="0"/>
              <a:t>Methods</a:t>
            </a:r>
          </a:p>
        </p:txBody>
      </p:sp>
      <p:pic>
        <p:nvPicPr>
          <p:cNvPr id="4" name="Picture 3"/>
          <p:cNvPicPr>
            <a:picLocks noChangeAspect="1"/>
          </p:cNvPicPr>
          <p:nvPr/>
        </p:nvPicPr>
        <p:blipFill>
          <a:blip r:embed="rId2"/>
          <a:stretch>
            <a:fillRect/>
          </a:stretch>
        </p:blipFill>
        <p:spPr>
          <a:xfrm>
            <a:off x="395390" y="1440293"/>
            <a:ext cx="9655445" cy="4062629"/>
          </a:xfrm>
          <a:prstGeom prst="rect">
            <a:avLst/>
          </a:prstGeom>
        </p:spPr>
      </p:pic>
      <p:pic>
        <p:nvPicPr>
          <p:cNvPr id="6" name="Picture 5"/>
          <p:cNvPicPr>
            <a:picLocks noChangeAspect="1"/>
          </p:cNvPicPr>
          <p:nvPr/>
        </p:nvPicPr>
        <p:blipFill>
          <a:blip r:embed="rId3"/>
          <a:stretch>
            <a:fillRect/>
          </a:stretch>
        </p:blipFill>
        <p:spPr>
          <a:xfrm>
            <a:off x="395389" y="5868898"/>
            <a:ext cx="9655445" cy="522237"/>
          </a:xfrm>
          <a:prstGeom prst="rect">
            <a:avLst/>
          </a:prstGeom>
        </p:spPr>
      </p:pic>
      <p:sp>
        <p:nvSpPr>
          <p:cNvPr id="2" name="Slide Number Placeholder 1"/>
          <p:cNvSpPr>
            <a:spLocks noGrp="1"/>
          </p:cNvSpPr>
          <p:nvPr>
            <p:ph type="sldNum" sz="quarter" idx="12"/>
          </p:nvPr>
        </p:nvSpPr>
        <p:spPr/>
        <p:txBody>
          <a:bodyPr/>
          <a:lstStyle/>
          <a:p>
            <a:fld id="{A5D45516-D6EB-4A6A-919A-594DF1D4B240}" type="slidenum">
              <a:rPr lang="en-US" smtClean="0"/>
              <a:t>26</a:t>
            </a:fld>
            <a:endParaRPr lang="en-US"/>
          </a:p>
        </p:txBody>
      </p:sp>
    </p:spTree>
    <p:extLst>
      <p:ext uri="{BB962C8B-B14F-4D97-AF65-F5344CB8AC3E}">
        <p14:creationId xmlns:p14="http://schemas.microsoft.com/office/powerpoint/2010/main" val="271132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Real World</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7321" y="1063416"/>
            <a:ext cx="8222302" cy="5794584"/>
          </a:xfrm>
        </p:spPr>
      </p:pic>
      <p:sp>
        <p:nvSpPr>
          <p:cNvPr id="4" name="Slide Number Placeholder 3"/>
          <p:cNvSpPr>
            <a:spLocks noGrp="1"/>
          </p:cNvSpPr>
          <p:nvPr>
            <p:ph type="sldNum" sz="quarter" idx="12"/>
          </p:nvPr>
        </p:nvSpPr>
        <p:spPr/>
        <p:txBody>
          <a:bodyPr/>
          <a:lstStyle/>
          <a:p>
            <a:fld id="{A5D45516-D6EB-4A6A-919A-594DF1D4B240}" type="slidenum">
              <a:rPr lang="en-US" smtClean="0"/>
              <a:t>27</a:t>
            </a:fld>
            <a:endParaRPr lang="en-US"/>
          </a:p>
        </p:txBody>
      </p:sp>
    </p:spTree>
    <p:extLst>
      <p:ext uri="{BB962C8B-B14F-4D97-AF65-F5344CB8AC3E}">
        <p14:creationId xmlns:p14="http://schemas.microsoft.com/office/powerpoint/2010/main" val="1624498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i="1" dirty="0"/>
              <a:t>Abstract </a:t>
            </a:r>
            <a:r>
              <a:rPr lang="en-US" sz="3600" b="1" i="1" dirty="0" smtClean="0"/>
              <a:t>Classes and </a:t>
            </a:r>
            <a:r>
              <a:rPr lang="en-US" sz="3600" b="1" i="1" dirty="0"/>
              <a:t>Methods</a:t>
            </a:r>
            <a:endParaRPr lang="en-US" sz="3600" b="1" dirty="0"/>
          </a:p>
        </p:txBody>
      </p:sp>
      <p:pic>
        <p:nvPicPr>
          <p:cNvPr id="2" name="Picture 1"/>
          <p:cNvPicPr>
            <a:picLocks noChangeAspect="1"/>
          </p:cNvPicPr>
          <p:nvPr/>
        </p:nvPicPr>
        <p:blipFill>
          <a:blip r:embed="rId2"/>
          <a:stretch>
            <a:fillRect/>
          </a:stretch>
        </p:blipFill>
        <p:spPr>
          <a:xfrm>
            <a:off x="646112" y="902260"/>
            <a:ext cx="6245268" cy="5943600"/>
          </a:xfrm>
          <a:prstGeom prst="rect">
            <a:avLst/>
          </a:prstGeom>
        </p:spPr>
      </p:pic>
      <p:sp>
        <p:nvSpPr>
          <p:cNvPr id="8" name="Content Placeholder 2"/>
          <p:cNvSpPr>
            <a:spLocks noGrp="1"/>
          </p:cNvSpPr>
          <p:nvPr>
            <p:ph idx="1"/>
          </p:nvPr>
        </p:nvSpPr>
        <p:spPr>
          <a:xfrm>
            <a:off x="6891380" y="1063416"/>
            <a:ext cx="4147115" cy="5729748"/>
          </a:xfrm>
        </p:spPr>
        <p:txBody>
          <a:bodyPr>
            <a:normAutofit fontScale="92500" lnSpcReduction="10000"/>
          </a:bodyPr>
          <a:lstStyle/>
          <a:p>
            <a:r>
              <a:rPr lang="en-US" dirty="0"/>
              <a:t>A hierarchy designer can demand that each concrete subclass provide an appropriate method implementation by including an abstract method in a superclass</a:t>
            </a:r>
            <a:r>
              <a:rPr lang="en-US" dirty="0" smtClean="0"/>
              <a:t>.</a:t>
            </a:r>
          </a:p>
          <a:p>
            <a:r>
              <a:rPr lang="en-US" dirty="0"/>
              <a:t>A superclass variable can be used to invoke only methods declared in the superclass</a:t>
            </a:r>
            <a:r>
              <a:rPr lang="en-US" dirty="0" smtClean="0"/>
              <a:t>.</a:t>
            </a:r>
          </a:p>
          <a:p>
            <a:r>
              <a:rPr lang="en-US" dirty="0"/>
              <a:t>Operator </a:t>
            </a:r>
            <a:r>
              <a:rPr lang="en-US" dirty="0" err="1" smtClean="0"/>
              <a:t>instanceof</a:t>
            </a:r>
            <a:r>
              <a:rPr lang="en-US" dirty="0" smtClean="0"/>
              <a:t> determines </a:t>
            </a:r>
            <a:r>
              <a:rPr lang="en-US" dirty="0"/>
              <a:t>if an object has the is-a relationship with a specific type</a:t>
            </a:r>
            <a:r>
              <a:rPr lang="en-US" dirty="0" smtClean="0"/>
              <a:t>.</a:t>
            </a:r>
          </a:p>
          <a:p>
            <a:r>
              <a:rPr lang="en-US" dirty="0"/>
              <a:t>Every object in Java knows its own class and can access it through Object method getClass </a:t>
            </a:r>
            <a:r>
              <a:rPr lang="en-US" dirty="0" smtClean="0"/>
              <a:t>, </a:t>
            </a:r>
            <a:r>
              <a:rPr lang="en-US" dirty="0"/>
              <a:t>which returns an object of type Class (package </a:t>
            </a:r>
            <a:r>
              <a:rPr lang="en-US" dirty="0" err="1"/>
              <a:t>java.lang</a:t>
            </a:r>
            <a:r>
              <a:rPr lang="en-US" dirty="0" smtClean="0"/>
              <a:t>).</a:t>
            </a:r>
          </a:p>
          <a:p>
            <a:r>
              <a:rPr lang="en-US" dirty="0"/>
              <a:t>The </a:t>
            </a:r>
            <a:r>
              <a:rPr lang="en-US" i="1" dirty="0"/>
              <a:t>is-a </a:t>
            </a:r>
            <a:r>
              <a:rPr lang="en-US" dirty="0"/>
              <a:t>relationship applies only between the subclass and its </a:t>
            </a:r>
            <a:r>
              <a:rPr lang="en-US" dirty="0" err="1"/>
              <a:t>superclasses</a:t>
            </a:r>
            <a:r>
              <a:rPr lang="en-US" dirty="0"/>
              <a:t>, not vice versa.</a:t>
            </a:r>
            <a:endParaRPr lang="en-US" dirty="0" smtClean="0"/>
          </a:p>
        </p:txBody>
      </p:sp>
      <p:sp>
        <p:nvSpPr>
          <p:cNvPr id="3" name="Slide Number Placeholder 2"/>
          <p:cNvSpPr>
            <a:spLocks noGrp="1"/>
          </p:cNvSpPr>
          <p:nvPr>
            <p:ph type="sldNum" sz="quarter" idx="12"/>
          </p:nvPr>
        </p:nvSpPr>
        <p:spPr/>
        <p:txBody>
          <a:bodyPr/>
          <a:lstStyle/>
          <a:p>
            <a:fld id="{A5D45516-D6EB-4A6A-919A-594DF1D4B240}" type="slidenum">
              <a:rPr lang="en-US" smtClean="0"/>
              <a:t>28</a:t>
            </a:fld>
            <a:endParaRPr lang="en-US"/>
          </a:p>
        </p:txBody>
      </p:sp>
    </p:spTree>
    <p:extLst>
      <p:ext uri="{BB962C8B-B14F-4D97-AF65-F5344CB8AC3E}">
        <p14:creationId xmlns:p14="http://schemas.microsoft.com/office/powerpoint/2010/main" val="318326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fontScale="92500" lnSpcReduction="10000"/>
          </a:bodyPr>
          <a:lstStyle/>
          <a:p>
            <a:r>
              <a:rPr lang="en-US" sz="2400" dirty="0"/>
              <a:t>A method that’s declared final </a:t>
            </a:r>
            <a:r>
              <a:rPr lang="en-US" sz="2400" dirty="0" smtClean="0"/>
              <a:t>in </a:t>
            </a:r>
            <a:r>
              <a:rPr lang="en-US" sz="2400" dirty="0"/>
              <a:t>a superclass cannot be overridden in a subclass</a:t>
            </a:r>
            <a:r>
              <a:rPr lang="en-US" sz="2400" dirty="0" smtClean="0"/>
              <a:t>.</a:t>
            </a:r>
            <a:endParaRPr lang="fa-IR" sz="2400" dirty="0" smtClean="0"/>
          </a:p>
          <a:p>
            <a:r>
              <a:rPr lang="en-US" sz="2400" dirty="0"/>
              <a:t>Methods declared private are implicitly final, because you can’t override them in a subclass</a:t>
            </a:r>
            <a:r>
              <a:rPr lang="en-US" sz="2400" dirty="0" smtClean="0"/>
              <a:t>.</a:t>
            </a:r>
            <a:endParaRPr lang="fa-IR" sz="2400" dirty="0" smtClean="0"/>
          </a:p>
          <a:p>
            <a:r>
              <a:rPr lang="en-US" sz="2400" dirty="0"/>
              <a:t>Methods that are declared static are implicitly final</a:t>
            </a:r>
            <a:r>
              <a:rPr lang="en-US" sz="2400" dirty="0" smtClean="0"/>
              <a:t>.</a:t>
            </a:r>
            <a:endParaRPr lang="fa-IR" sz="2400" dirty="0" smtClean="0"/>
          </a:p>
          <a:p>
            <a:r>
              <a:rPr lang="en-US" sz="2400" dirty="0" smtClean="0"/>
              <a:t>A final </a:t>
            </a:r>
            <a:r>
              <a:rPr lang="en-US" sz="2400" dirty="0"/>
              <a:t>method’s declaration can never change, so all subclasses use the same implementation, </a:t>
            </a:r>
            <a:r>
              <a:rPr lang="en-US" sz="2400" dirty="0" smtClean="0"/>
              <a:t>and</a:t>
            </a:r>
            <a:r>
              <a:rPr lang="fa-IR" sz="2400" dirty="0" smtClean="0"/>
              <a:t> </a:t>
            </a:r>
            <a:r>
              <a:rPr lang="en-US" sz="2400" dirty="0" smtClean="0"/>
              <a:t>calls </a:t>
            </a:r>
            <a:r>
              <a:rPr lang="en-US" sz="2400" dirty="0"/>
              <a:t>to final methods are resolved at compile time—this is known as static </a:t>
            </a:r>
            <a:r>
              <a:rPr lang="en-US" sz="2400" dirty="0" smtClean="0"/>
              <a:t>binding</a:t>
            </a:r>
            <a:r>
              <a:rPr lang="fa-IR" sz="2400" dirty="0" smtClean="0"/>
              <a:t>.</a:t>
            </a:r>
            <a:endParaRPr lang="en-US" sz="2400" dirty="0" smtClean="0"/>
          </a:p>
          <a:p>
            <a:r>
              <a:rPr lang="en-US" sz="2400" dirty="0"/>
              <a:t>Since the compiler knows that final methods cannot be overridden, it can optimize </a:t>
            </a:r>
            <a:r>
              <a:rPr lang="en-US" sz="2400" dirty="0" smtClean="0"/>
              <a:t>programs by </a:t>
            </a:r>
            <a:r>
              <a:rPr lang="en-US" sz="2400" dirty="0"/>
              <a:t>removing calls to final methods and replacing them with the expanded code of their </a:t>
            </a:r>
            <a:r>
              <a:rPr lang="en-US" sz="2400" dirty="0" smtClean="0"/>
              <a:t>declarations at </a:t>
            </a:r>
            <a:r>
              <a:rPr lang="en-US" sz="2400" dirty="0"/>
              <a:t>each method-call location—a technique known as </a:t>
            </a:r>
            <a:r>
              <a:rPr lang="en-US" sz="2400" dirty="0" err="1"/>
              <a:t>inlining</a:t>
            </a:r>
            <a:r>
              <a:rPr lang="en-US" sz="2400" dirty="0"/>
              <a:t> the code</a:t>
            </a:r>
            <a:r>
              <a:rPr lang="en-US" sz="2400" dirty="0" smtClean="0"/>
              <a:t>.</a:t>
            </a:r>
          </a:p>
          <a:p>
            <a:r>
              <a:rPr lang="en-US" sz="2400" dirty="0" smtClean="0"/>
              <a:t>A class that’s declared final </a:t>
            </a:r>
            <a:r>
              <a:rPr lang="en-US" sz="2400" dirty="0"/>
              <a:t>cannot be a </a:t>
            </a:r>
            <a:r>
              <a:rPr lang="en-US" sz="2400" dirty="0" smtClean="0"/>
              <a:t>superclass.</a:t>
            </a:r>
          </a:p>
          <a:p>
            <a:r>
              <a:rPr lang="en-US" sz="2400" dirty="0" smtClean="0"/>
              <a:t>All </a:t>
            </a:r>
            <a:r>
              <a:rPr lang="en-US" sz="2400" smtClean="0"/>
              <a:t>methods in a </a:t>
            </a:r>
            <a:r>
              <a:rPr lang="en-US" sz="2400" dirty="0"/>
              <a:t>final class are implicitly final.</a:t>
            </a:r>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final Methods and Classes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29</a:t>
            </a:fld>
            <a:endParaRPr lang="en-US"/>
          </a:p>
        </p:txBody>
      </p:sp>
    </p:spTree>
    <p:extLst>
      <p:ext uri="{BB962C8B-B14F-4D97-AF65-F5344CB8AC3E}">
        <p14:creationId xmlns:p14="http://schemas.microsoft.com/office/powerpoint/2010/main" val="271353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800" dirty="0"/>
              <a:t>A </a:t>
            </a:r>
            <a:r>
              <a:rPr lang="en-US" sz="2800" u="sng" dirty="0"/>
              <a:t>non-static</a:t>
            </a:r>
            <a:r>
              <a:rPr lang="en-US" sz="2800" dirty="0"/>
              <a:t> method of an object implicitly uses keyword </a:t>
            </a:r>
            <a:r>
              <a:rPr lang="en-US" sz="2800" b="1" dirty="0" smtClean="0"/>
              <a:t>this</a:t>
            </a:r>
            <a:r>
              <a:rPr lang="en-US" sz="2800" dirty="0" smtClean="0"/>
              <a:t> </a:t>
            </a:r>
            <a:r>
              <a:rPr lang="en-US" sz="2800" dirty="0"/>
              <a:t>to refer to the object’s instance variables and other methods. Keyword </a:t>
            </a:r>
            <a:r>
              <a:rPr lang="en-US" sz="2800" b="1" dirty="0"/>
              <a:t>this</a:t>
            </a:r>
            <a:r>
              <a:rPr lang="en-US" sz="2800" dirty="0"/>
              <a:t> can also be used explicitly</a:t>
            </a:r>
            <a:r>
              <a:rPr lang="en-US" sz="2800" dirty="0" smtClean="0"/>
              <a:t>.</a:t>
            </a:r>
          </a:p>
          <a:p>
            <a:r>
              <a:rPr lang="en-US" sz="2400" dirty="0" smtClean="0"/>
              <a:t>If </a:t>
            </a:r>
            <a:r>
              <a:rPr lang="en-US" sz="2400" dirty="0"/>
              <a:t>a local variable has the same name as a class’s field, the local variable </a:t>
            </a:r>
            <a:r>
              <a:rPr lang="en-US" sz="2400" i="1" u="sng" dirty="0"/>
              <a:t>shadows the field</a:t>
            </a:r>
            <a:r>
              <a:rPr lang="en-US" sz="2400" dirty="0"/>
              <a:t>. </a:t>
            </a:r>
            <a:r>
              <a:rPr lang="en-US" sz="2400" dirty="0" smtClean="0"/>
              <a:t>(</a:t>
            </a:r>
            <a:r>
              <a:rPr lang="en-US" sz="2400" dirty="0" err="1" smtClean="0"/>
              <a:t>Netbeans</a:t>
            </a:r>
            <a:r>
              <a:rPr lang="en-US" sz="2400" dirty="0" smtClean="0"/>
              <a:t> IDE hint: “Local variable hides a field” ) You can </a:t>
            </a:r>
            <a:r>
              <a:rPr lang="en-US" sz="2400" dirty="0"/>
              <a:t>use the this reference in a method to refer to the shadowed field explicitly.</a:t>
            </a:r>
          </a:p>
        </p:txBody>
      </p:sp>
      <p:sp>
        <p:nvSpPr>
          <p:cNvPr id="5" name="Title 1"/>
          <p:cNvSpPr>
            <a:spLocks noGrp="1"/>
          </p:cNvSpPr>
          <p:nvPr>
            <p:ph type="title"/>
          </p:nvPr>
        </p:nvSpPr>
        <p:spPr>
          <a:xfrm>
            <a:off x="646111" y="452718"/>
            <a:ext cx="9404723" cy="1400530"/>
          </a:xfrm>
        </p:spPr>
        <p:txBody>
          <a:bodyPr/>
          <a:lstStyle/>
          <a:p>
            <a:r>
              <a:rPr lang="en-US" sz="3200" b="1" i="1" dirty="0"/>
              <a:t>this Reference</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3</a:t>
            </a:fld>
            <a:endParaRPr lang="en-US"/>
          </a:p>
        </p:txBody>
      </p:sp>
    </p:spTree>
    <p:extLst>
      <p:ext uri="{BB962C8B-B14F-4D97-AF65-F5344CB8AC3E}">
        <p14:creationId xmlns:p14="http://schemas.microsoft.com/office/powerpoint/2010/main" val="516851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make class final ?</a:t>
            </a:r>
            <a:br>
              <a:rPr lang="en-US" dirty="0" smtClean="0"/>
            </a:br>
            <a:r>
              <a:rPr lang="en-US" dirty="0" smtClean="0"/>
              <a:t>Based on </a:t>
            </a:r>
            <a:r>
              <a:rPr lang="en-US" dirty="0" err="1" smtClean="0">
                <a:solidFill>
                  <a:schemeClr val="accent1">
                    <a:lumMod val="60000"/>
                    <a:lumOff val="40000"/>
                  </a:schemeClr>
                </a:solidFill>
              </a:rPr>
              <a:t>stackoverflow</a:t>
            </a:r>
            <a:r>
              <a:rPr lang="en-US" dirty="0" smtClean="0">
                <a:solidFill>
                  <a:schemeClr val="accent1">
                    <a:lumMod val="60000"/>
                    <a:lumOff val="40000"/>
                  </a:schemeClr>
                </a:solidFill>
              </a:rPr>
              <a:t> </a:t>
            </a:r>
            <a:r>
              <a:rPr lang="en-US" dirty="0" smtClean="0"/>
              <a:t>answer</a:t>
            </a:r>
            <a:endParaRPr lang="en-US" dirty="0"/>
          </a:p>
        </p:txBody>
      </p:sp>
      <p:sp>
        <p:nvSpPr>
          <p:cNvPr id="3" name="Content Placeholder 2"/>
          <p:cNvSpPr>
            <a:spLocks noGrp="1"/>
          </p:cNvSpPr>
          <p:nvPr>
            <p:ph idx="1"/>
          </p:nvPr>
        </p:nvSpPr>
        <p:spPr/>
        <p:txBody>
          <a:bodyPr/>
          <a:lstStyle/>
          <a:p>
            <a:r>
              <a:rPr lang="en-US" dirty="0" smtClean="0"/>
              <a:t>Joshua </a:t>
            </a:r>
            <a:r>
              <a:rPr lang="en-US" dirty="0"/>
              <a:t>Bloch's excellent book "Effective Java", called </a:t>
            </a:r>
            <a:r>
              <a:rPr lang="en-US" sz="2800" dirty="0">
                <a:solidFill>
                  <a:srgbClr val="FFC000"/>
                </a:solidFill>
              </a:rPr>
              <a:t>"Design and document for inheritance or else prohibit it</a:t>
            </a:r>
            <a:r>
              <a:rPr lang="en-US" sz="2800" dirty="0" smtClean="0">
                <a:solidFill>
                  <a:srgbClr val="FFC000"/>
                </a:solidFill>
              </a:rPr>
              <a:t>".</a:t>
            </a:r>
            <a:endParaRPr lang="en-US" dirty="0">
              <a:solidFill>
                <a:srgbClr val="FFC000"/>
              </a:solidFill>
            </a:endParaRPr>
          </a:p>
          <a:p>
            <a:r>
              <a:rPr lang="en-US" dirty="0"/>
              <a:t>The interaction of inherited classes with their parents can be surprising and </a:t>
            </a:r>
            <a:r>
              <a:rPr lang="en-US" dirty="0" smtClean="0"/>
              <a:t>unpredictable </a:t>
            </a:r>
            <a:r>
              <a:rPr lang="en-US" dirty="0"/>
              <a:t>if the ancestor wasn't designed to be inherited from. </a:t>
            </a:r>
          </a:p>
          <a:p>
            <a:r>
              <a:rPr lang="en-US" dirty="0"/>
              <a:t>Classes should therefore come in two kinds :</a:t>
            </a:r>
          </a:p>
          <a:p>
            <a:pPr lvl="1"/>
            <a:r>
              <a:rPr lang="en-US" dirty="0"/>
              <a:t>Classes </a:t>
            </a:r>
            <a:r>
              <a:rPr lang="en-US" i="1" dirty="0"/>
              <a:t>designed to be </a:t>
            </a:r>
            <a:r>
              <a:rPr lang="en-US" b="1" i="1" dirty="0"/>
              <a:t>extended</a:t>
            </a:r>
            <a:r>
              <a:rPr lang="en-US" dirty="0"/>
              <a:t>, and with enough documentation to describe how it should be done</a:t>
            </a:r>
          </a:p>
          <a:p>
            <a:pPr lvl="1"/>
            <a:r>
              <a:rPr lang="en-US" dirty="0"/>
              <a:t>Classes </a:t>
            </a:r>
            <a:r>
              <a:rPr lang="en-US" i="1" dirty="0"/>
              <a:t>marked </a:t>
            </a:r>
            <a:r>
              <a:rPr lang="en-US" b="1" i="1" dirty="0" smtClean="0"/>
              <a:t>final</a:t>
            </a:r>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30</a:t>
            </a:fld>
            <a:endParaRPr lang="en-US"/>
          </a:p>
        </p:txBody>
      </p:sp>
    </p:spTree>
    <p:extLst>
      <p:ext uri="{BB962C8B-B14F-4D97-AF65-F5344CB8AC3E}">
        <p14:creationId xmlns:p14="http://schemas.microsoft.com/office/powerpoint/2010/main" val="218987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93" y="1602525"/>
            <a:ext cx="9403742" cy="5515896"/>
          </a:xfrm>
        </p:spPr>
        <p:txBody>
          <a:bodyPr>
            <a:normAutofit/>
          </a:bodyPr>
          <a:lstStyle/>
          <a:p>
            <a:pPr marL="342900" lvl="1" indent="-342900"/>
            <a:r>
              <a:rPr lang="en-US" sz="2200" dirty="0"/>
              <a:t>Assigning a superclass reference to a superclass variable is straightforward</a:t>
            </a:r>
          </a:p>
          <a:p>
            <a:pPr marL="342900" lvl="1" indent="-342900"/>
            <a:r>
              <a:rPr lang="en-US" sz="2200" dirty="0"/>
              <a:t>Assigning a subclass reference to a subclass variable is straightforward</a:t>
            </a:r>
          </a:p>
          <a:p>
            <a:pPr marL="342900" lvl="1" indent="-342900"/>
            <a:r>
              <a:rPr lang="en-US" sz="2200" dirty="0"/>
              <a:t>Assigning a subclass reference to a superclass variable is safe because of the </a:t>
            </a:r>
            <a:r>
              <a:rPr lang="en-US" sz="2200" i="1" dirty="0"/>
              <a:t>is-a</a:t>
            </a:r>
            <a:r>
              <a:rPr lang="en-US" sz="2200" dirty="0"/>
              <a:t> relationship</a:t>
            </a:r>
          </a:p>
          <a:p>
            <a:pPr marL="342900" lvl="2" indent="-342900"/>
            <a:r>
              <a:rPr lang="en-US" sz="2200" dirty="0"/>
              <a:t>Referring to subclass-only members through superclass variables is a compilation error</a:t>
            </a:r>
          </a:p>
          <a:p>
            <a:pPr marL="342900" lvl="1" indent="-342900"/>
            <a:r>
              <a:rPr lang="en-US" sz="2200" dirty="0"/>
              <a:t>Assigning a superclass reference to a subclass variable is a compilation error</a:t>
            </a:r>
          </a:p>
          <a:p>
            <a:pPr marL="342900" lvl="2" indent="-342900"/>
            <a:r>
              <a:rPr lang="en-US" sz="2200" dirty="0" err="1"/>
              <a:t>Downcasting</a:t>
            </a:r>
            <a:r>
              <a:rPr lang="en-US" sz="2200" dirty="0"/>
              <a:t> can get around this error</a:t>
            </a:r>
          </a:p>
          <a:p>
            <a:pPr marL="0" indent="0">
              <a:buNone/>
            </a:pPr>
            <a:endParaRPr lang="en-US" sz="2400" dirty="0" smtClean="0"/>
          </a:p>
        </p:txBody>
      </p:sp>
      <p:sp>
        <p:nvSpPr>
          <p:cNvPr id="5" name="Title 1"/>
          <p:cNvSpPr>
            <a:spLocks noGrp="1"/>
          </p:cNvSpPr>
          <p:nvPr>
            <p:ph type="title"/>
          </p:nvPr>
        </p:nvSpPr>
        <p:spPr>
          <a:xfrm>
            <a:off x="646112" y="201995"/>
            <a:ext cx="9404723" cy="1400530"/>
          </a:xfrm>
        </p:spPr>
        <p:txBody>
          <a:bodyPr/>
          <a:lstStyle/>
          <a:p>
            <a:r>
              <a:rPr lang="en-US" sz="2400" b="1" dirty="0"/>
              <a:t>Summary of the Allowed Assignments Between Superclass and Subclass Variables </a:t>
            </a:r>
          </a:p>
        </p:txBody>
      </p:sp>
      <p:sp>
        <p:nvSpPr>
          <p:cNvPr id="2" name="Slide Number Placeholder 1"/>
          <p:cNvSpPr>
            <a:spLocks noGrp="1"/>
          </p:cNvSpPr>
          <p:nvPr>
            <p:ph type="sldNum" sz="quarter" idx="12"/>
          </p:nvPr>
        </p:nvSpPr>
        <p:spPr/>
        <p:txBody>
          <a:bodyPr/>
          <a:lstStyle/>
          <a:p>
            <a:fld id="{A5D45516-D6EB-4A6A-919A-594DF1D4B240}" type="slidenum">
              <a:rPr lang="en-US" smtClean="0"/>
              <a:t>31</a:t>
            </a:fld>
            <a:endParaRPr lang="en-US"/>
          </a:p>
        </p:txBody>
      </p:sp>
    </p:spTree>
    <p:extLst>
      <p:ext uri="{BB962C8B-B14F-4D97-AF65-F5344CB8AC3E}">
        <p14:creationId xmlns:p14="http://schemas.microsoft.com/office/powerpoint/2010/main" val="2907347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sz="2800" dirty="0"/>
              <a:t>An interface specifies </a:t>
            </a:r>
            <a:r>
              <a:rPr lang="en-US" sz="2800" i="1" dirty="0">
                <a:solidFill>
                  <a:srgbClr val="FF0000"/>
                </a:solidFill>
              </a:rPr>
              <a:t>what</a:t>
            </a:r>
            <a:r>
              <a:rPr lang="en-US" sz="2800" i="1" dirty="0"/>
              <a:t> </a:t>
            </a:r>
            <a:r>
              <a:rPr lang="en-US" sz="2800" dirty="0"/>
              <a:t>operations are allowed but not </a:t>
            </a:r>
            <a:r>
              <a:rPr lang="en-US" sz="2800" i="1" dirty="0">
                <a:solidFill>
                  <a:srgbClr val="FF0000"/>
                </a:solidFill>
              </a:rPr>
              <a:t>how</a:t>
            </a:r>
            <a:r>
              <a:rPr lang="en-US" sz="2800" i="1" dirty="0"/>
              <a:t> </a:t>
            </a:r>
            <a:r>
              <a:rPr lang="en-US" sz="2800" dirty="0"/>
              <a:t>they’re performed.</a:t>
            </a:r>
          </a:p>
          <a:p>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32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683" y="3255967"/>
            <a:ext cx="5221578" cy="3474720"/>
          </a:xfrm>
          <a:prstGeom prst="rect">
            <a:avLst/>
          </a:prstGeom>
        </p:spPr>
      </p:pic>
    </p:spTree>
    <p:extLst>
      <p:ext uri="{BB962C8B-B14F-4D97-AF65-F5344CB8AC3E}">
        <p14:creationId xmlns:p14="http://schemas.microsoft.com/office/powerpoint/2010/main" val="224963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Vs Interface</a:t>
            </a:r>
            <a:br>
              <a:rPr lang="en-US" dirty="0" smtClean="0"/>
            </a:br>
            <a:r>
              <a:rPr lang="en-US" dirty="0"/>
              <a:t>Based on </a:t>
            </a:r>
            <a:r>
              <a:rPr lang="en-US" dirty="0" err="1">
                <a:solidFill>
                  <a:schemeClr val="accent1">
                    <a:lumMod val="60000"/>
                    <a:lumOff val="40000"/>
                  </a:schemeClr>
                </a:solidFill>
              </a:rPr>
              <a:t>stackoverflow</a:t>
            </a:r>
            <a:r>
              <a:rPr lang="en-US" dirty="0">
                <a:solidFill>
                  <a:schemeClr val="accent1">
                    <a:lumMod val="60000"/>
                    <a:lumOff val="40000"/>
                  </a:schemeClr>
                </a:solidFill>
              </a:rPr>
              <a:t> </a:t>
            </a:r>
            <a:r>
              <a:rPr lang="en-US" dirty="0"/>
              <a:t>answer</a:t>
            </a:r>
          </a:p>
        </p:txBody>
      </p:sp>
      <p:sp>
        <p:nvSpPr>
          <p:cNvPr id="3" name="Content Placeholder 2"/>
          <p:cNvSpPr>
            <a:spLocks noGrp="1"/>
          </p:cNvSpPr>
          <p:nvPr>
            <p:ph idx="1"/>
          </p:nvPr>
        </p:nvSpPr>
        <p:spPr/>
        <p:txBody>
          <a:bodyPr/>
          <a:lstStyle/>
          <a:p>
            <a:r>
              <a:rPr lang="en-US" dirty="0"/>
              <a:t>There are different views on the subject of using an interface versus abstract class. </a:t>
            </a:r>
            <a:endParaRPr lang="en-US" dirty="0" smtClean="0"/>
          </a:p>
          <a:p>
            <a:r>
              <a:rPr lang="en-US" dirty="0" smtClean="0"/>
              <a:t>An </a:t>
            </a:r>
            <a:r>
              <a:rPr lang="en-US" dirty="0"/>
              <a:t>interface, though, should express the behavior of an object (what it can do) and the abstract class should define what it is</a:t>
            </a:r>
            <a:r>
              <a:rPr lang="en-US" dirty="0" smtClean="0"/>
              <a:t>.</a:t>
            </a:r>
          </a:p>
          <a:p>
            <a:r>
              <a:rPr lang="en-US" dirty="0" smtClean="0"/>
              <a:t>Basically </a:t>
            </a:r>
            <a:r>
              <a:rPr lang="en-US" b="1" dirty="0">
                <a:solidFill>
                  <a:srgbClr val="FFC000"/>
                </a:solidFill>
              </a:rPr>
              <a:t>"I can" </a:t>
            </a:r>
            <a:r>
              <a:rPr lang="en-US" dirty="0"/>
              <a:t>versus </a:t>
            </a:r>
            <a:r>
              <a:rPr lang="en-US" b="1" dirty="0">
                <a:solidFill>
                  <a:srgbClr val="FFC000"/>
                </a:solidFill>
              </a:rPr>
              <a:t>"I am</a:t>
            </a:r>
            <a:r>
              <a:rPr lang="en-US" dirty="0"/>
              <a:t>" from the object's </a:t>
            </a:r>
            <a:r>
              <a:rPr lang="en-US" dirty="0" smtClean="0"/>
              <a:t>perspective.</a:t>
            </a:r>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33</a:t>
            </a:fld>
            <a:endParaRPr lang="en-US"/>
          </a:p>
        </p:txBody>
      </p:sp>
    </p:spTree>
    <p:extLst>
      <p:ext uri="{BB962C8B-B14F-4D97-AF65-F5344CB8AC3E}">
        <p14:creationId xmlns:p14="http://schemas.microsoft.com/office/powerpoint/2010/main" val="3971149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smtClean="0"/>
              <a:t>A </a:t>
            </a:r>
            <a:r>
              <a:rPr lang="en-US" sz="2400" dirty="0"/>
              <a:t>Java interface describes a set of methods that can be called on an object</a:t>
            </a:r>
            <a:r>
              <a:rPr lang="en-US" sz="2400" dirty="0" smtClean="0"/>
              <a:t>.</a:t>
            </a:r>
          </a:p>
          <a:p>
            <a:r>
              <a:rPr lang="en-US" sz="2400" dirty="0"/>
              <a:t>An interface declaration begins with the keyword </a:t>
            </a:r>
            <a:r>
              <a:rPr lang="en-US" sz="2400" i="1" dirty="0" smtClean="0"/>
              <a:t>interface</a:t>
            </a:r>
            <a:r>
              <a:rPr lang="en-US" sz="2400" dirty="0" smtClean="0"/>
              <a:t>.</a:t>
            </a:r>
          </a:p>
          <a:p>
            <a:r>
              <a:rPr lang="en-US" sz="2400" dirty="0"/>
              <a:t>All interface members must be </a:t>
            </a:r>
            <a:r>
              <a:rPr lang="en-US" sz="2400" i="1" dirty="0"/>
              <a:t>public</a:t>
            </a:r>
            <a:r>
              <a:rPr lang="en-US" sz="2400" dirty="0"/>
              <a:t>, and interfaces may not specify any implementation </a:t>
            </a:r>
            <a:r>
              <a:rPr lang="en-US" sz="2400" dirty="0" smtClean="0"/>
              <a:t>details , such </a:t>
            </a:r>
            <a:r>
              <a:rPr lang="en-US" sz="2400" dirty="0"/>
              <a:t>as concrete method declarations and instance variables</a:t>
            </a:r>
            <a:r>
              <a:rPr lang="en-US" sz="2400" dirty="0" smtClean="0"/>
              <a:t>.</a:t>
            </a:r>
          </a:p>
          <a:p>
            <a:r>
              <a:rPr lang="en-US" sz="2400" dirty="0"/>
              <a:t>All methods declared in an interface are implicitly public abstract methods and all fields </a:t>
            </a:r>
            <a:r>
              <a:rPr lang="en-US" sz="2400" dirty="0" smtClean="0"/>
              <a:t>are implicitly </a:t>
            </a:r>
            <a:r>
              <a:rPr lang="en-US" sz="2400" dirty="0"/>
              <a:t>public, static and final</a:t>
            </a:r>
            <a:r>
              <a:rPr lang="en-US" sz="2400" dirty="0" smtClean="0"/>
              <a:t>.</a:t>
            </a:r>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dirty="0"/>
              <a:t>Creating and Using Interfaces</a:t>
            </a:r>
          </a:p>
        </p:txBody>
      </p:sp>
      <p:sp>
        <p:nvSpPr>
          <p:cNvPr id="2" name="Slide Number Placeholder 1"/>
          <p:cNvSpPr>
            <a:spLocks noGrp="1"/>
          </p:cNvSpPr>
          <p:nvPr>
            <p:ph type="sldNum" sz="quarter" idx="12"/>
          </p:nvPr>
        </p:nvSpPr>
        <p:spPr/>
        <p:txBody>
          <a:bodyPr/>
          <a:lstStyle/>
          <a:p>
            <a:fld id="{A5D45516-D6EB-4A6A-919A-594DF1D4B240}" type="slidenum">
              <a:rPr lang="en-US" smtClean="0"/>
              <a:t>34</a:t>
            </a:fld>
            <a:endParaRPr lang="en-US"/>
          </a:p>
        </p:txBody>
      </p:sp>
    </p:spTree>
    <p:extLst>
      <p:ext uri="{BB962C8B-B14F-4D97-AF65-F5344CB8AC3E}">
        <p14:creationId xmlns:p14="http://schemas.microsoft.com/office/powerpoint/2010/main" val="20840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Creating and Using Interfaces</a:t>
            </a:r>
            <a:endParaRPr lang="en-US" dirty="0"/>
          </a:p>
        </p:txBody>
      </p:sp>
      <p:sp>
        <p:nvSpPr>
          <p:cNvPr id="3" name="Content Placeholder 2"/>
          <p:cNvSpPr>
            <a:spLocks noGrp="1"/>
          </p:cNvSpPr>
          <p:nvPr>
            <p:ph idx="1"/>
          </p:nvPr>
        </p:nvSpPr>
        <p:spPr/>
        <p:txBody>
          <a:bodyPr/>
          <a:lstStyle/>
          <a:p>
            <a:r>
              <a:rPr lang="en-US" dirty="0"/>
              <a:t>To use an interface, a concrete class must specify that it implements the interface and must declare each interface method with the signature specified in the interface declaration. A class that does not implement all the interface’s methods must be declared abstract.</a:t>
            </a:r>
          </a:p>
          <a:p>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35</a:t>
            </a:fld>
            <a:endParaRPr lang="en-US"/>
          </a:p>
        </p:txBody>
      </p:sp>
    </p:spTree>
    <p:extLst>
      <p:ext uri="{BB962C8B-B14F-4D97-AF65-F5344CB8AC3E}">
        <p14:creationId xmlns:p14="http://schemas.microsoft.com/office/powerpoint/2010/main" val="2401376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i="1" dirty="0"/>
              <a:t>Creating and Using Interfaces</a:t>
            </a:r>
            <a:endParaRPr lang="en-US" sz="3600" b="1" dirty="0"/>
          </a:p>
        </p:txBody>
      </p:sp>
      <p:sp>
        <p:nvSpPr>
          <p:cNvPr id="7" name="Content Placeholder 2"/>
          <p:cNvSpPr>
            <a:spLocks noGrp="1"/>
          </p:cNvSpPr>
          <p:nvPr>
            <p:ph idx="1"/>
          </p:nvPr>
        </p:nvSpPr>
        <p:spPr>
          <a:xfrm>
            <a:off x="647093" y="4807975"/>
            <a:ext cx="9403742" cy="2050025"/>
          </a:xfrm>
        </p:spPr>
        <p:txBody>
          <a:bodyPr>
            <a:normAutofit/>
          </a:bodyPr>
          <a:lstStyle/>
          <a:p>
            <a:r>
              <a:rPr lang="en-US" sz="2400" dirty="0"/>
              <a:t>Implementing an interface is like signing a contract with the compiler that states, “I will </a:t>
            </a:r>
            <a:r>
              <a:rPr lang="en-US" sz="2400" dirty="0" smtClean="0"/>
              <a:t>declare all </a:t>
            </a:r>
            <a:r>
              <a:rPr lang="en-US" sz="2400" dirty="0"/>
              <a:t>the methods specified by the interface or I will declare my class abstract.”</a:t>
            </a:r>
            <a:endParaRPr lang="en-US" sz="2400" dirty="0" smtClean="0"/>
          </a:p>
          <a:p>
            <a:endParaRPr lang="fa-IR" sz="2400" dirty="0" smtClean="0"/>
          </a:p>
          <a:p>
            <a:endParaRPr lang="fa-IR" sz="2400" dirty="0" smtClean="0"/>
          </a:p>
        </p:txBody>
      </p:sp>
      <p:sp>
        <p:nvSpPr>
          <p:cNvPr id="3" name="Slide Number Placeholder 2"/>
          <p:cNvSpPr>
            <a:spLocks noGrp="1"/>
          </p:cNvSpPr>
          <p:nvPr>
            <p:ph type="sldNum" sz="quarter" idx="12"/>
          </p:nvPr>
        </p:nvSpPr>
        <p:spPr/>
        <p:txBody>
          <a:bodyPr/>
          <a:lstStyle/>
          <a:p>
            <a:fld id="{A5D45516-D6EB-4A6A-919A-594DF1D4B240}" type="slidenum">
              <a:rPr lang="en-US" smtClean="0"/>
              <a:t>36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38" y="1062125"/>
            <a:ext cx="5331407" cy="3745850"/>
          </a:xfrm>
          <a:prstGeom prst="rect">
            <a:avLst/>
          </a:prstGeom>
        </p:spPr>
      </p:pic>
    </p:spTree>
    <p:extLst>
      <p:ext uri="{BB962C8B-B14F-4D97-AF65-F5344CB8AC3E}">
        <p14:creationId xmlns:p14="http://schemas.microsoft.com/office/powerpoint/2010/main" val="398344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lnSpcReduction="10000"/>
          </a:bodyPr>
          <a:lstStyle/>
          <a:p>
            <a:r>
              <a:rPr lang="en-US" sz="2400" dirty="0"/>
              <a:t>An interface is typically used when disparate (i.e., unrelated) classes need to share common </a:t>
            </a:r>
            <a:r>
              <a:rPr lang="en-US" sz="2400" dirty="0" smtClean="0"/>
              <a:t>methods and </a:t>
            </a:r>
            <a:r>
              <a:rPr lang="en-US" sz="2400" dirty="0"/>
              <a:t>constants. This allows objects of unrelated classes to be processed </a:t>
            </a:r>
            <a:r>
              <a:rPr lang="en-US" sz="2400" dirty="0" err="1" smtClean="0"/>
              <a:t>polymorphically</a:t>
            </a:r>
            <a:r>
              <a:rPr lang="en-US" sz="2400" dirty="0" smtClean="0"/>
              <a:t>—objects of </a:t>
            </a:r>
            <a:r>
              <a:rPr lang="en-US" sz="2400" dirty="0"/>
              <a:t>classes that implement the same interface can respond to the same method calls</a:t>
            </a:r>
            <a:r>
              <a:rPr lang="en-US" sz="2400" dirty="0" smtClean="0"/>
              <a:t>.</a:t>
            </a:r>
          </a:p>
          <a:p>
            <a:r>
              <a:rPr lang="en-US" sz="2400" dirty="0"/>
              <a:t>You can create an interface that describes the desired functionality, then implement the </a:t>
            </a:r>
            <a:r>
              <a:rPr lang="en-US" sz="2400" dirty="0" smtClean="0"/>
              <a:t>interface in </a:t>
            </a:r>
            <a:r>
              <a:rPr lang="en-US" sz="2400" dirty="0"/>
              <a:t>any classes that require that functionality</a:t>
            </a:r>
            <a:r>
              <a:rPr lang="en-US" sz="2400" dirty="0" smtClean="0"/>
              <a:t>.</a:t>
            </a:r>
          </a:p>
          <a:p>
            <a:r>
              <a:rPr lang="en-US" sz="2400" dirty="0"/>
              <a:t>An interface is often used in place of an abstract class when there’s no default </a:t>
            </a:r>
            <a:r>
              <a:rPr lang="en-US" sz="2400" dirty="0" smtClean="0"/>
              <a:t>implementation to </a:t>
            </a:r>
            <a:r>
              <a:rPr lang="en-US" sz="2400" dirty="0"/>
              <a:t>inherit—that is, no instance variables and no default method implementations</a:t>
            </a:r>
            <a:r>
              <a:rPr lang="en-US" sz="2400" dirty="0" smtClean="0"/>
              <a:t>.</a:t>
            </a:r>
          </a:p>
          <a:p>
            <a:r>
              <a:rPr lang="en-US" sz="2400" dirty="0"/>
              <a:t>Like public abstract classes, interfaces are typically public types, so they’re normally </a:t>
            </a:r>
            <a:r>
              <a:rPr lang="en-US" sz="2400" dirty="0" smtClean="0"/>
              <a:t>declared in </a:t>
            </a:r>
            <a:r>
              <a:rPr lang="en-US" sz="2400" dirty="0"/>
              <a:t>files by themselves with the same name as the interface and the .java file-name extension.</a:t>
            </a:r>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Creating and Using Interfaces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37</a:t>
            </a:fld>
            <a:endParaRPr lang="en-US"/>
          </a:p>
        </p:txBody>
      </p:sp>
    </p:spTree>
    <p:extLst>
      <p:ext uri="{BB962C8B-B14F-4D97-AF65-F5344CB8AC3E}">
        <p14:creationId xmlns:p14="http://schemas.microsoft.com/office/powerpoint/2010/main" val="248785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02525"/>
            <a:ext cx="9403742" cy="5515896"/>
          </a:xfrm>
        </p:spPr>
        <p:txBody>
          <a:bodyPr>
            <a:normAutofit/>
          </a:bodyPr>
          <a:lstStyle/>
          <a:p>
            <a:r>
              <a:rPr lang="en-US" sz="2400" dirty="0"/>
              <a:t>Java does not allow subclasses to inherit from more than one superclass, but it does allow a </a:t>
            </a:r>
            <a:r>
              <a:rPr lang="en-US" sz="2400" dirty="0" smtClean="0"/>
              <a:t>class to </a:t>
            </a:r>
            <a:r>
              <a:rPr lang="en-US" sz="2400" dirty="0"/>
              <a:t>inherit from a superclass and implement more than one interface</a:t>
            </a:r>
            <a:r>
              <a:rPr lang="en-US" sz="2400" dirty="0" smtClean="0"/>
              <a:t>.</a:t>
            </a:r>
          </a:p>
          <a:p>
            <a:r>
              <a:rPr lang="en-US" sz="2400" dirty="0"/>
              <a:t>All objects of a class that implement multiple interfaces have the </a:t>
            </a:r>
            <a:r>
              <a:rPr lang="en-US" sz="2400" i="1" dirty="0"/>
              <a:t>is-a </a:t>
            </a:r>
            <a:r>
              <a:rPr lang="en-US" sz="2400" dirty="0"/>
              <a:t>relationship with each </a:t>
            </a:r>
            <a:r>
              <a:rPr lang="en-US" sz="2400" dirty="0" smtClean="0"/>
              <a:t>implemented interface </a:t>
            </a:r>
            <a:r>
              <a:rPr lang="en-US" sz="2400" dirty="0"/>
              <a:t>type</a:t>
            </a:r>
            <a:r>
              <a:rPr lang="en-US" sz="2400" dirty="0" smtClean="0"/>
              <a:t>.</a:t>
            </a:r>
          </a:p>
          <a:p>
            <a:r>
              <a:rPr lang="en-US" sz="2400" dirty="0"/>
              <a:t>An interface can declare constants. The constants are implicitly public, static and final.</a:t>
            </a:r>
            <a:endParaRPr lang="en-US" sz="2400" dirty="0" smtClean="0"/>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5131" y="482215"/>
            <a:ext cx="9404723" cy="1400530"/>
          </a:xfrm>
        </p:spPr>
        <p:txBody>
          <a:bodyPr/>
          <a:lstStyle/>
          <a:p>
            <a:r>
              <a:rPr lang="en-US" sz="3600" b="1" i="1" dirty="0"/>
              <a:t>Creating and Using Interfaces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38</a:t>
            </a:fld>
            <a:endParaRPr lang="en-US"/>
          </a:p>
        </p:txBody>
      </p:sp>
    </p:spTree>
    <p:extLst>
      <p:ext uri="{BB962C8B-B14F-4D97-AF65-F5344CB8AC3E}">
        <p14:creationId xmlns:p14="http://schemas.microsoft.com/office/powerpoint/2010/main" val="527607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02525"/>
            <a:ext cx="9403742" cy="5515896"/>
          </a:xfrm>
        </p:spPr>
        <p:txBody>
          <a:bodyPr>
            <a:normAutofit/>
          </a:bodyPr>
          <a:lstStyle/>
          <a:p>
            <a:r>
              <a:rPr lang="en-US" sz="2400" dirty="0"/>
              <a:t>The Java API’s interfaces enable you to use your own </a:t>
            </a:r>
            <a:r>
              <a:rPr lang="en-US" sz="2400" dirty="0" smtClean="0"/>
              <a:t>classes within </a:t>
            </a:r>
            <a:r>
              <a:rPr lang="en-US" sz="2400" dirty="0"/>
              <a:t>the frameworks provided by Java, such as comparing objects of your own types </a:t>
            </a:r>
            <a:r>
              <a:rPr lang="en-US" sz="2400" dirty="0" smtClean="0"/>
              <a:t>and creating </a:t>
            </a:r>
            <a:r>
              <a:rPr lang="en-US" sz="2400" dirty="0"/>
              <a:t>tasks that can execute concurrently with other tasks in the same program</a:t>
            </a:r>
            <a:r>
              <a:rPr lang="en-US" sz="2400" dirty="0" smtClean="0"/>
              <a:t>.</a:t>
            </a:r>
          </a:p>
          <a:p>
            <a:endParaRPr lang="en-US" sz="2400" dirty="0"/>
          </a:p>
          <a:p>
            <a:endParaRPr lang="en-US" sz="2400" dirty="0" smtClean="0"/>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5131" y="482215"/>
            <a:ext cx="9404723" cy="1400530"/>
          </a:xfrm>
        </p:spPr>
        <p:txBody>
          <a:bodyPr/>
          <a:lstStyle/>
          <a:p>
            <a:r>
              <a:rPr lang="en-US" sz="3600" b="1" dirty="0"/>
              <a:t>Common Interfaces of the Java API</a:t>
            </a:r>
          </a:p>
        </p:txBody>
      </p:sp>
      <p:sp>
        <p:nvSpPr>
          <p:cNvPr id="4" name="Slide Number Placeholder 3"/>
          <p:cNvSpPr>
            <a:spLocks noGrp="1"/>
          </p:cNvSpPr>
          <p:nvPr>
            <p:ph type="sldNum" sz="quarter" idx="12"/>
          </p:nvPr>
        </p:nvSpPr>
        <p:spPr/>
        <p:txBody>
          <a:bodyPr/>
          <a:lstStyle/>
          <a:p>
            <a:fld id="{A5D45516-D6EB-4A6A-919A-594DF1D4B240}" type="slidenum">
              <a:rPr lang="en-US" smtClean="0"/>
              <a:t>39</a:t>
            </a:fld>
            <a:endParaRPr lang="en-US"/>
          </a:p>
        </p:txBody>
      </p:sp>
    </p:spTree>
    <p:extLst>
      <p:ext uri="{BB962C8B-B14F-4D97-AF65-F5344CB8AC3E}">
        <p14:creationId xmlns:p14="http://schemas.microsoft.com/office/powerpoint/2010/main" val="162246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All </a:t>
            </a:r>
            <a:r>
              <a:rPr lang="en-US" sz="2400" b="1" i="1" dirty="0" err="1"/>
              <a:t>enum</a:t>
            </a:r>
            <a:r>
              <a:rPr lang="en-US" sz="2400" dirty="0"/>
              <a:t> types </a:t>
            </a:r>
            <a:r>
              <a:rPr lang="en-US" sz="2400" dirty="0" smtClean="0"/>
              <a:t>are </a:t>
            </a:r>
            <a:r>
              <a:rPr lang="en-US" sz="2400" u="sng" dirty="0"/>
              <a:t>reference types</a:t>
            </a:r>
            <a:r>
              <a:rPr lang="en-US" sz="2400" dirty="0"/>
              <a:t>. An </a:t>
            </a:r>
            <a:r>
              <a:rPr lang="en-US" sz="2400" i="1" dirty="0" err="1"/>
              <a:t>enum</a:t>
            </a:r>
            <a:r>
              <a:rPr lang="en-US" sz="2400" dirty="0"/>
              <a:t> type is declared with an </a:t>
            </a:r>
            <a:r>
              <a:rPr lang="en-US" sz="2400" i="1" dirty="0" err="1"/>
              <a:t>enum</a:t>
            </a:r>
            <a:r>
              <a:rPr lang="en-US" sz="2400" dirty="0"/>
              <a:t> declaration, which is a </a:t>
            </a:r>
            <a:r>
              <a:rPr lang="en-US" sz="2400" u="sng" dirty="0"/>
              <a:t>comma-separated list</a:t>
            </a:r>
            <a:r>
              <a:rPr lang="en-US" sz="2400" dirty="0"/>
              <a:t> of </a:t>
            </a:r>
            <a:r>
              <a:rPr lang="en-US" sz="2400" i="1" dirty="0" err="1"/>
              <a:t>enum</a:t>
            </a:r>
            <a:r>
              <a:rPr lang="en-US" sz="2400" dirty="0"/>
              <a:t> </a:t>
            </a:r>
            <a:r>
              <a:rPr lang="en-US" sz="2400" dirty="0" smtClean="0"/>
              <a:t>constants.</a:t>
            </a:r>
          </a:p>
          <a:p>
            <a:r>
              <a:rPr lang="en-US" sz="2400" dirty="0" smtClean="0"/>
              <a:t>The </a:t>
            </a:r>
            <a:r>
              <a:rPr lang="en-US" sz="2400" dirty="0"/>
              <a:t>declaration may optionally include other components of traditional classes, such as constructors, fields and methods</a:t>
            </a:r>
            <a:r>
              <a:rPr lang="en-US" sz="2400" dirty="0" smtClean="0"/>
              <a:t>.</a:t>
            </a:r>
          </a:p>
          <a:p>
            <a:r>
              <a:rPr lang="en-US" sz="2400" i="1" dirty="0" err="1"/>
              <a:t>enum</a:t>
            </a:r>
            <a:r>
              <a:rPr lang="en-US" sz="2400" dirty="0"/>
              <a:t> constants are implicitly </a:t>
            </a:r>
            <a:r>
              <a:rPr lang="en-US" sz="2400" b="1" dirty="0"/>
              <a:t>final</a:t>
            </a:r>
            <a:r>
              <a:rPr lang="en-US" sz="2400" dirty="0"/>
              <a:t>, because they declare constants that should not be modified</a:t>
            </a:r>
            <a:r>
              <a:rPr lang="en-US" sz="2400" dirty="0" smtClean="0"/>
              <a:t>.</a:t>
            </a:r>
          </a:p>
          <a:p>
            <a:r>
              <a:rPr lang="en-US" sz="2400" i="1" dirty="0" err="1"/>
              <a:t>enum</a:t>
            </a:r>
            <a:r>
              <a:rPr lang="en-US" sz="2400" dirty="0"/>
              <a:t> constants are implicitly </a:t>
            </a:r>
            <a:r>
              <a:rPr lang="en-US" sz="2400" b="1" dirty="0"/>
              <a:t>static</a:t>
            </a:r>
            <a:r>
              <a:rPr lang="en-US" sz="2400" dirty="0" smtClean="0"/>
              <a:t>.</a:t>
            </a:r>
          </a:p>
          <a:p>
            <a:r>
              <a:rPr lang="en-US" sz="2400" dirty="0"/>
              <a:t>Any attempt to create an object of an </a:t>
            </a:r>
            <a:r>
              <a:rPr lang="en-US" sz="2400" i="1" dirty="0" err="1"/>
              <a:t>enum</a:t>
            </a:r>
            <a:r>
              <a:rPr lang="en-US" sz="2400" dirty="0"/>
              <a:t> type with operator new results in a compilation error.</a:t>
            </a:r>
          </a:p>
        </p:txBody>
      </p:sp>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4</a:t>
            </a:fld>
            <a:endParaRPr lang="en-US"/>
          </a:p>
        </p:txBody>
      </p:sp>
    </p:spTree>
    <p:extLst>
      <p:ext uri="{BB962C8B-B14F-4D97-AF65-F5344CB8AC3E}">
        <p14:creationId xmlns:p14="http://schemas.microsoft.com/office/powerpoint/2010/main" val="791940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Common Interfaces of the Java API</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FFC000"/>
                </a:solidFill>
              </a:rPr>
              <a:t>Comparable</a:t>
            </a:r>
          </a:p>
          <a:p>
            <a:pPr lvl="1"/>
            <a:r>
              <a:rPr lang="en-US" dirty="0"/>
              <a:t>This interface imposes a total ordering on the objects of each class that implements it. This ordering is referred to as the class's natural ordering, and the class's </a:t>
            </a:r>
            <a:r>
              <a:rPr lang="en-US" i="1" dirty="0" err="1"/>
              <a:t>compareTo</a:t>
            </a:r>
            <a:r>
              <a:rPr lang="en-US" dirty="0"/>
              <a:t> method is referred to as its natural comparison method</a:t>
            </a:r>
            <a:r>
              <a:rPr lang="en-US" dirty="0" smtClean="0"/>
              <a:t>.</a:t>
            </a:r>
          </a:p>
          <a:p>
            <a:pPr lvl="1"/>
            <a:r>
              <a:rPr lang="en-US" dirty="0" smtClean="0"/>
              <a:t>(</a:t>
            </a:r>
            <a:r>
              <a:rPr lang="en-US" dirty="0"/>
              <a:t>x, y) such that </a:t>
            </a:r>
            <a:r>
              <a:rPr lang="en-US" dirty="0" err="1" smtClean="0"/>
              <a:t>x.compareTo</a:t>
            </a:r>
            <a:r>
              <a:rPr lang="en-US" dirty="0" smtClean="0"/>
              <a:t>(y)</a:t>
            </a:r>
          </a:p>
          <a:p>
            <a:r>
              <a:rPr lang="en-US" b="1" dirty="0" err="1">
                <a:solidFill>
                  <a:srgbClr val="FFC000"/>
                </a:solidFill>
              </a:rPr>
              <a:t>Serializable</a:t>
            </a:r>
            <a:endParaRPr lang="en-US" b="1" dirty="0" smtClean="0">
              <a:solidFill>
                <a:srgbClr val="FFC000"/>
              </a:solidFill>
            </a:endParaRPr>
          </a:p>
          <a:p>
            <a:pPr lvl="1"/>
            <a:r>
              <a:rPr lang="en-US" dirty="0" err="1"/>
              <a:t>Serializability</a:t>
            </a:r>
            <a:r>
              <a:rPr lang="en-US" dirty="0"/>
              <a:t> of a class is enabled by the class implementing the </a:t>
            </a:r>
            <a:r>
              <a:rPr lang="en-US" dirty="0" err="1"/>
              <a:t>java.io.Serializable</a:t>
            </a:r>
            <a:r>
              <a:rPr lang="en-US" dirty="0"/>
              <a:t> interface. Classes that do not implement this interface will not have any of their state serialized or </a:t>
            </a:r>
            <a:r>
              <a:rPr lang="en-US" dirty="0" err="1"/>
              <a:t>deserialized</a:t>
            </a:r>
            <a:r>
              <a:rPr lang="en-US" dirty="0"/>
              <a:t>. All subtypes of a </a:t>
            </a:r>
            <a:r>
              <a:rPr lang="en-US" dirty="0" err="1"/>
              <a:t>serializable</a:t>
            </a:r>
            <a:r>
              <a:rPr lang="en-US" dirty="0"/>
              <a:t> class are themselves </a:t>
            </a:r>
            <a:r>
              <a:rPr lang="en-US" dirty="0" err="1"/>
              <a:t>serializable</a:t>
            </a:r>
            <a:r>
              <a:rPr lang="en-US" dirty="0"/>
              <a:t>. The serialization interface has no methods or fields and serves only to identify the semantics of being </a:t>
            </a:r>
            <a:r>
              <a:rPr lang="en-US" dirty="0" err="1"/>
              <a:t>serializable</a:t>
            </a:r>
            <a:r>
              <a:rPr lang="en-US" dirty="0"/>
              <a:t>. </a:t>
            </a:r>
            <a:endParaRPr lang="en-US"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40</a:t>
            </a:fld>
            <a:endParaRPr lang="en-US"/>
          </a:p>
        </p:txBody>
      </p:sp>
    </p:spTree>
    <p:extLst>
      <p:ext uri="{BB962C8B-B14F-4D97-AF65-F5344CB8AC3E}">
        <p14:creationId xmlns:p14="http://schemas.microsoft.com/office/powerpoint/2010/main" val="1436276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Common Interfaces of the Java API</a:t>
            </a:r>
            <a:endParaRPr lang="en-US" dirty="0"/>
          </a:p>
        </p:txBody>
      </p:sp>
      <p:sp>
        <p:nvSpPr>
          <p:cNvPr id="3" name="Content Placeholder 2"/>
          <p:cNvSpPr>
            <a:spLocks noGrp="1"/>
          </p:cNvSpPr>
          <p:nvPr>
            <p:ph idx="1"/>
          </p:nvPr>
        </p:nvSpPr>
        <p:spPr/>
        <p:txBody>
          <a:bodyPr/>
          <a:lstStyle/>
          <a:p>
            <a:r>
              <a:rPr lang="en-US" b="1" dirty="0" smtClean="0">
                <a:solidFill>
                  <a:srgbClr val="FFC000"/>
                </a:solidFill>
              </a:rPr>
              <a:t>Runnable</a:t>
            </a:r>
          </a:p>
          <a:p>
            <a:pPr lvl="1"/>
            <a:r>
              <a:rPr lang="en-US" dirty="0"/>
              <a:t>The Runnable interface should be implemented by any class whose instances are intended to be executed by a thread. The class must define a method of no arguments called </a:t>
            </a:r>
            <a:r>
              <a:rPr lang="en-US" dirty="0" smtClean="0"/>
              <a:t>run.</a:t>
            </a:r>
          </a:p>
          <a:p>
            <a:r>
              <a:rPr lang="en-US" b="1" dirty="0" smtClean="0">
                <a:solidFill>
                  <a:srgbClr val="FFC000"/>
                </a:solidFill>
              </a:rPr>
              <a:t>GUI Event Listeners ?!?</a:t>
            </a:r>
          </a:p>
          <a:p>
            <a:pPr lvl="1"/>
            <a:r>
              <a:rPr lang="en-US" dirty="0" smtClean="0"/>
              <a:t>See them in the next session !</a:t>
            </a:r>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41</a:t>
            </a:fld>
            <a:endParaRPr lang="en-US"/>
          </a:p>
        </p:txBody>
      </p:sp>
    </p:spTree>
    <p:extLst>
      <p:ext uri="{BB962C8B-B14F-4D97-AF65-F5344CB8AC3E}">
        <p14:creationId xmlns:p14="http://schemas.microsoft.com/office/powerpoint/2010/main" val="4178442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35" y="1327154"/>
            <a:ext cx="4797874" cy="4797874"/>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42</a:t>
            </a:fld>
            <a:endParaRPr lang="en-US"/>
          </a:p>
        </p:txBody>
      </p:sp>
    </p:spTree>
    <p:extLst>
      <p:ext uri="{BB962C8B-B14F-4D97-AF65-F5344CB8AC3E}">
        <p14:creationId xmlns:p14="http://schemas.microsoft.com/office/powerpoint/2010/main" val="339366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i="1" dirty="0"/>
              <a:t>Enumerations</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3"/>
                </a:solidFill>
                <a:latin typeface="Courier New" panose="02070309020205020404" pitchFamily="49" charset="0"/>
              </a:rPr>
              <a:t>public </a:t>
            </a:r>
            <a:r>
              <a:rPr lang="en-US" dirty="0" err="1">
                <a:solidFill>
                  <a:schemeClr val="accent3"/>
                </a:solidFill>
                <a:latin typeface="Courier New" panose="02070309020205020404" pitchFamily="49" charset="0"/>
              </a:rPr>
              <a:t>enum</a:t>
            </a:r>
            <a:r>
              <a:rPr lang="en-US" dirty="0">
                <a:solidFill>
                  <a:schemeClr val="accent3"/>
                </a:solidFill>
                <a:latin typeface="Courier New" panose="02070309020205020404" pitchFamily="49" charset="0"/>
              </a:rPr>
              <a:t> </a:t>
            </a:r>
            <a:r>
              <a:rPr lang="en-US" dirty="0" err="1">
                <a:latin typeface="Courier New" panose="02070309020205020404" pitchFamily="49" charset="0"/>
              </a:rPr>
              <a:t>PEnum</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a:solidFill>
                  <a:srgbClr val="92D050"/>
                </a:solidFill>
                <a:latin typeface="Courier New" panose="02070309020205020404" pitchFamily="49" charset="0"/>
              </a:rPr>
              <a:t>declare constants of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type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latin typeface="Courier New" panose="02070309020205020404" pitchFamily="49" charset="0"/>
              </a:rPr>
              <a:t>A</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30</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private </a:t>
            </a:r>
            <a:r>
              <a:rPr lang="en-US" dirty="0" err="1">
                <a:solidFill>
                  <a:schemeClr val="accent3"/>
                </a:solidFill>
                <a:latin typeface="Courier New" panose="02070309020205020404" pitchFamily="49" charset="0"/>
              </a:rPr>
              <a:t>int</a:t>
            </a:r>
            <a:r>
              <a:rPr lang="en-US" dirty="0">
                <a:solidFill>
                  <a:schemeClr val="accent3"/>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constructor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private</a:t>
            </a:r>
            <a:r>
              <a:rPr lang="en-US" dirty="0" smtClean="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a:solidFill>
                  <a:srgbClr val="000080"/>
                </a:solidFill>
                <a:latin typeface="Courier New" panose="02070309020205020404" pitchFamily="49" charset="0"/>
              </a:rPr>
              <a:t>(</a:t>
            </a:r>
            <a:r>
              <a:rPr lang="en-US" dirty="0" err="1">
                <a:solidFill>
                  <a:schemeClr val="accent3"/>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err="1" smtClean="0">
                <a:solidFill>
                  <a:srgbClr val="0000FF"/>
                </a:solidFill>
                <a:latin typeface="Courier New" panose="02070309020205020404" pitchFamily="49" charset="0"/>
              </a:rPr>
              <a:t>this</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value</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Accessor</a:t>
            </a:r>
            <a:r>
              <a:rPr lang="en-US" dirty="0">
                <a:solidFill>
                  <a:srgbClr val="92D050"/>
                </a:solidFill>
                <a:latin typeface="Courier New" panose="02070309020205020404" pitchFamily="49" charset="0"/>
              </a:rPr>
              <a:t> for field value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public </a:t>
            </a:r>
            <a:r>
              <a:rPr lang="en-US" dirty="0" err="1">
                <a:solidFill>
                  <a:schemeClr val="accent3"/>
                </a:solidFill>
                <a:latin typeface="Courier New" panose="02070309020205020404" pitchFamily="49" charset="0"/>
              </a:rPr>
              <a:t>int</a:t>
            </a:r>
            <a:r>
              <a:rPr lang="en-US" dirty="0">
                <a:solidFill>
                  <a:schemeClr val="accent3"/>
                </a:solidFill>
                <a:latin typeface="Courier New" panose="02070309020205020404" pitchFamily="49" charset="0"/>
              </a:rPr>
              <a:t> </a:t>
            </a:r>
            <a:r>
              <a:rPr lang="en-US" dirty="0" err="1">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
        <p:nvSpPr>
          <p:cNvPr id="2" name="Slide Number Placeholder 1"/>
          <p:cNvSpPr>
            <a:spLocks noGrp="1"/>
          </p:cNvSpPr>
          <p:nvPr>
            <p:ph type="sldNum" sz="quarter" idx="12"/>
          </p:nvPr>
        </p:nvSpPr>
        <p:spPr/>
        <p:txBody>
          <a:bodyPr/>
          <a:lstStyle/>
          <a:p>
            <a:fld id="{A5D45516-D6EB-4A6A-919A-594DF1D4B240}" type="slidenum">
              <a:rPr lang="en-US" smtClean="0"/>
              <a:t>5</a:t>
            </a:fld>
            <a:endParaRPr lang="en-US"/>
          </a:p>
        </p:txBody>
      </p:sp>
    </p:spTree>
    <p:extLst>
      <p:ext uri="{BB962C8B-B14F-4D97-AF65-F5344CB8AC3E}">
        <p14:creationId xmlns:p14="http://schemas.microsoft.com/office/powerpoint/2010/main" val="1819122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614433"/>
          </a:xfrm>
        </p:spPr>
        <p:txBody>
          <a:bodyPr>
            <a:normAutofit/>
          </a:bodyPr>
          <a:lstStyle/>
          <a:p>
            <a:r>
              <a:rPr lang="en-US" sz="2400" dirty="0" err="1"/>
              <a:t>enum</a:t>
            </a:r>
            <a:r>
              <a:rPr lang="en-US" sz="2400" dirty="0"/>
              <a:t> constants can be used anywhere </a:t>
            </a:r>
            <a:r>
              <a:rPr lang="en-US" sz="2400" dirty="0" smtClean="0"/>
              <a:t>constants </a:t>
            </a:r>
            <a:r>
              <a:rPr lang="en-US" sz="2400" dirty="0"/>
              <a:t>can be used, such as in the case </a:t>
            </a:r>
            <a:r>
              <a:rPr lang="en-US" sz="2400" u="sng" dirty="0"/>
              <a:t>labels of switch</a:t>
            </a:r>
            <a:r>
              <a:rPr lang="en-US" sz="2400" dirty="0"/>
              <a:t> statements and to control enhanced for statements</a:t>
            </a:r>
            <a:r>
              <a:rPr lang="en-US" sz="2400" dirty="0" smtClean="0"/>
              <a:t>.</a:t>
            </a:r>
          </a:p>
          <a:p>
            <a:r>
              <a:rPr lang="en-US" sz="2400" dirty="0" smtClean="0"/>
              <a:t>Each </a:t>
            </a:r>
            <a:r>
              <a:rPr lang="en-US" sz="2400" dirty="0" err="1" smtClean="0"/>
              <a:t>enum</a:t>
            </a:r>
            <a:r>
              <a:rPr lang="en-US" sz="2400" dirty="0" smtClean="0"/>
              <a:t> </a:t>
            </a:r>
            <a:r>
              <a:rPr lang="en-US" sz="2400" dirty="0"/>
              <a:t>constant in an </a:t>
            </a:r>
            <a:r>
              <a:rPr lang="en-US" sz="2400" dirty="0" err="1"/>
              <a:t>enum</a:t>
            </a:r>
            <a:r>
              <a:rPr lang="en-US" sz="2400" dirty="0"/>
              <a:t> declaration is optionally followed by arguments which are </a:t>
            </a:r>
            <a:r>
              <a:rPr lang="en-US" sz="2400" dirty="0" smtClean="0"/>
              <a:t>passed to </a:t>
            </a:r>
            <a:r>
              <a:rPr lang="en-US" sz="2400" dirty="0"/>
              <a:t>the </a:t>
            </a:r>
            <a:r>
              <a:rPr lang="en-US" sz="2400" dirty="0" err="1"/>
              <a:t>enum</a:t>
            </a:r>
            <a:r>
              <a:rPr lang="en-US" sz="2400" dirty="0"/>
              <a:t> constructor</a:t>
            </a:r>
            <a:r>
              <a:rPr lang="en-US" sz="2400" dirty="0" smtClean="0"/>
              <a:t>.</a:t>
            </a:r>
          </a:p>
          <a:p>
            <a:r>
              <a:rPr lang="en-US" sz="2400" dirty="0"/>
              <a:t>For every </a:t>
            </a:r>
            <a:r>
              <a:rPr lang="en-US" sz="2400" dirty="0" err="1"/>
              <a:t>enum</a:t>
            </a:r>
            <a:r>
              <a:rPr lang="en-US" sz="2400" dirty="0"/>
              <a:t>, the compiler generates a static method called values </a:t>
            </a:r>
            <a:r>
              <a:rPr lang="en-US" sz="2400" dirty="0" smtClean="0"/>
              <a:t>that </a:t>
            </a:r>
            <a:r>
              <a:rPr lang="en-US" sz="2400" dirty="0"/>
              <a:t>returns an array of the </a:t>
            </a:r>
            <a:r>
              <a:rPr lang="en-US" sz="2400" dirty="0" err="1"/>
              <a:t>enum’s</a:t>
            </a:r>
            <a:r>
              <a:rPr lang="en-US" sz="2400" dirty="0"/>
              <a:t> constants in the order in which they were declared</a:t>
            </a:r>
            <a:r>
              <a:rPr lang="en-US" sz="2400" dirty="0" smtClean="0"/>
              <a:t>.</a:t>
            </a:r>
          </a:p>
          <a:p>
            <a:r>
              <a:rPr lang="en-US" sz="2400" b="1" dirty="0" err="1"/>
              <a:t>EnumSet</a:t>
            </a:r>
            <a:r>
              <a:rPr lang="en-US" sz="2400" dirty="0"/>
              <a:t> static method range </a:t>
            </a:r>
            <a:r>
              <a:rPr lang="en-US" sz="2400" dirty="0" smtClean="0"/>
              <a:t>receives </a:t>
            </a:r>
            <a:r>
              <a:rPr lang="en-US" sz="2400" dirty="0"/>
              <a:t>the first and last </a:t>
            </a:r>
            <a:r>
              <a:rPr lang="en-US" sz="2400" dirty="0" err="1"/>
              <a:t>enum</a:t>
            </a:r>
            <a:r>
              <a:rPr lang="en-US" sz="2400" dirty="0"/>
              <a:t> constants in a range </a:t>
            </a:r>
            <a:r>
              <a:rPr lang="en-US" sz="2400" dirty="0" smtClean="0"/>
              <a:t>and returns </a:t>
            </a:r>
            <a:r>
              <a:rPr lang="en-US" sz="2400" dirty="0"/>
              <a:t>an </a:t>
            </a:r>
            <a:r>
              <a:rPr lang="en-US" sz="2400" dirty="0" err="1"/>
              <a:t>EnumSet</a:t>
            </a:r>
            <a:r>
              <a:rPr lang="en-US" sz="2400" dirty="0"/>
              <a:t> that contains all the constants between these two constants, inclusive.</a:t>
            </a:r>
            <a:endParaRPr lang="en-US" sz="2400" dirty="0" smtClean="0"/>
          </a:p>
        </p:txBody>
      </p:sp>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6</a:t>
            </a:fld>
            <a:endParaRPr lang="en-US"/>
          </a:p>
        </p:txBody>
      </p:sp>
    </p:spTree>
    <p:extLst>
      <p:ext uri="{BB962C8B-B14F-4D97-AF65-F5344CB8AC3E}">
        <p14:creationId xmlns:p14="http://schemas.microsoft.com/office/powerpoint/2010/main" val="2899249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7</a:t>
            </a:fld>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accent3"/>
                </a:solidFill>
                <a:latin typeface="Courier New" panose="02070309020205020404" pitchFamily="49" charset="0"/>
              </a:rPr>
              <a:t>public class</a:t>
            </a:r>
            <a:r>
              <a:rPr lang="en-US" dirty="0">
                <a:solidFill>
                  <a:srgbClr val="000000"/>
                </a:solidFill>
                <a:latin typeface="Courier New" panose="02070309020205020404" pitchFamily="49" charset="0"/>
              </a:rPr>
              <a:t> </a:t>
            </a:r>
            <a:r>
              <a:rPr lang="en-US" dirty="0">
                <a:latin typeface="Courier New" panose="02070309020205020404" pitchFamily="49" charset="0"/>
              </a:rPr>
              <a:t>Main</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chemeClr val="accent3"/>
                </a:solidFill>
                <a:latin typeface="Courier New" panose="02070309020205020404" pitchFamily="49" charset="0"/>
              </a:rPr>
              <a:t>public </a:t>
            </a:r>
            <a:r>
              <a:rPr lang="en-US" dirty="0">
                <a:solidFill>
                  <a:schemeClr val="accent3"/>
                </a:solidFill>
                <a:latin typeface="Courier New" panose="02070309020205020404" pitchFamily="49" charset="0"/>
              </a:rPr>
              <a:t>static void </a:t>
            </a:r>
            <a:r>
              <a:rPr lang="en-US" dirty="0">
                <a:latin typeface="Courier New" panose="02070309020205020404" pitchFamily="49" charset="0"/>
              </a:rPr>
              <a:t>main</a:t>
            </a:r>
            <a:r>
              <a:rPr lang="en-US" b="1" dirty="0">
                <a:solidFill>
                  <a:srgbClr val="000080"/>
                </a:solidFill>
                <a:latin typeface="Courier New" panose="02070309020205020404" pitchFamily="49" charset="0"/>
              </a:rPr>
              <a:t>(</a:t>
            </a:r>
            <a:r>
              <a:rPr lang="en-US" dirty="0">
                <a:latin typeface="Courier New" panose="02070309020205020404" pitchFamily="49" charset="0"/>
              </a:rPr>
              <a:t>String </a:t>
            </a:r>
            <a:r>
              <a:rPr lang="en-US" dirty="0" err="1">
                <a:latin typeface="Courier New" panose="02070309020205020404" pitchFamily="49" charset="0"/>
              </a:rPr>
              <a:t>args</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PEnum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A</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PEnum</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A</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name</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PEnum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B</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a:solidFill>
                  <a:srgbClr val="92D050"/>
                </a:solidFill>
                <a:latin typeface="Courier New" panose="02070309020205020404" pitchFamily="49" charset="0"/>
              </a:rPr>
              <a:t>print all values in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PNum</a:t>
            </a:r>
            <a:r>
              <a:rPr lang="en-US" dirty="0">
                <a:solidFill>
                  <a:srgbClr val="92D050"/>
                </a:solidFill>
                <a:latin typeface="Courier New" panose="02070309020205020404" pitchFamily="49" charset="0"/>
              </a:rPr>
              <a:t>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dirty="0">
                <a:latin typeface="Courier New" panose="02070309020205020404" pitchFamily="49" charset="0"/>
              </a:rPr>
              <a:t> element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values</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element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dirty="0">
                <a:solidFill>
                  <a:srgbClr val="000000"/>
                </a:solidFill>
                <a:latin typeface="Courier New" panose="02070309020205020404" pitchFamily="49" charset="0"/>
              </a:rPr>
              <a:t> </a:t>
            </a:r>
            <a:r>
              <a:rPr lang="en-US" dirty="0">
                <a:latin typeface="Courier New" panose="02070309020205020404" pitchFamily="49" charset="0"/>
              </a:rPr>
              <a:t>element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EnumSet</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range</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B</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element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2630409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reduces program-development time</a:t>
            </a:r>
            <a:r>
              <a:rPr lang="en-US" sz="2400" dirty="0" smtClean="0"/>
              <a:t>.</a:t>
            </a:r>
          </a:p>
          <a:p>
            <a:r>
              <a:rPr lang="en-US" sz="2400" dirty="0"/>
              <a:t>The direct superclass </a:t>
            </a:r>
            <a:r>
              <a:rPr lang="en-US" sz="2400" dirty="0" smtClean="0"/>
              <a:t>of </a:t>
            </a:r>
            <a:r>
              <a:rPr lang="en-US" sz="2400" dirty="0"/>
              <a:t>a subclass (specified by the keyword extends in the first line of a class declaration) is the superclass from which the subclass inherits. An indirect superclass </a:t>
            </a:r>
            <a:r>
              <a:rPr lang="en-US" sz="2400" dirty="0" smtClean="0"/>
              <a:t>of </a:t>
            </a:r>
            <a:r>
              <a:rPr lang="en-US" sz="2400" dirty="0"/>
              <a:t>a subclass is two or more levels up the class hierarchy from that subclass</a:t>
            </a:r>
            <a:r>
              <a:rPr lang="en-US" sz="2400" dirty="0" smtClean="0"/>
              <a:t>.</a:t>
            </a:r>
          </a:p>
          <a:p>
            <a:r>
              <a:rPr lang="en-US" sz="2400" dirty="0"/>
              <a:t>In single inheritance </a:t>
            </a:r>
            <a:r>
              <a:rPr lang="en-US" sz="2400" dirty="0" smtClean="0"/>
              <a:t>, </a:t>
            </a:r>
            <a:r>
              <a:rPr lang="en-US" sz="2400" dirty="0"/>
              <a:t>a class is derived from one direct superclass. In multiple </a:t>
            </a:r>
            <a:r>
              <a:rPr lang="en-US" sz="2400" dirty="0" smtClean="0"/>
              <a:t>inheritance, a </a:t>
            </a:r>
            <a:r>
              <a:rPr lang="en-US" sz="2400" dirty="0"/>
              <a:t>class is derived from more than one direct superclass. </a:t>
            </a:r>
            <a:r>
              <a:rPr lang="en-US" sz="2400" b="1" dirty="0"/>
              <a:t>Java does not support multiple inheritance</a:t>
            </a:r>
            <a:r>
              <a:rPr lang="en-US" sz="2400" b="1" dirty="0" smtClean="0"/>
              <a:t>.</a:t>
            </a:r>
          </a:p>
        </p:txBody>
      </p:sp>
      <p:sp>
        <p:nvSpPr>
          <p:cNvPr id="5" name="Title 1"/>
          <p:cNvSpPr>
            <a:spLocks noGrp="1"/>
          </p:cNvSpPr>
          <p:nvPr>
            <p:ph type="title"/>
          </p:nvPr>
        </p:nvSpPr>
        <p:spPr>
          <a:xfrm>
            <a:off x="646111" y="452718"/>
            <a:ext cx="9404723" cy="1400530"/>
          </a:xfrm>
        </p:spPr>
        <p:txBody>
          <a:bodyPr/>
          <a:lstStyle/>
          <a:p>
            <a:r>
              <a:rPr lang="en-US" sz="3600" b="1" dirty="0"/>
              <a:t>Inheritance</a:t>
            </a:r>
          </a:p>
        </p:txBody>
      </p:sp>
      <p:sp>
        <p:nvSpPr>
          <p:cNvPr id="2" name="Slide Number Placeholder 1"/>
          <p:cNvSpPr>
            <a:spLocks noGrp="1"/>
          </p:cNvSpPr>
          <p:nvPr>
            <p:ph type="sldNum" sz="quarter" idx="12"/>
          </p:nvPr>
        </p:nvSpPr>
        <p:spPr/>
        <p:txBody>
          <a:bodyPr/>
          <a:lstStyle/>
          <a:p>
            <a:fld id="{A5D45516-D6EB-4A6A-919A-594DF1D4B240}" type="slidenum">
              <a:rPr lang="en-US" smtClean="0"/>
              <a:t>8</a:t>
            </a:fld>
            <a:endParaRPr lang="en-US"/>
          </a:p>
        </p:txBody>
      </p:sp>
    </p:spTree>
    <p:extLst>
      <p:ext uri="{BB962C8B-B14F-4D97-AF65-F5344CB8AC3E}">
        <p14:creationId xmlns:p14="http://schemas.microsoft.com/office/powerpoint/2010/main" val="923844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 subclass is more specific than its superclass and represents a smaller group of </a:t>
            </a:r>
            <a:r>
              <a:rPr lang="en-US" sz="2400" dirty="0" smtClean="0"/>
              <a:t>objects.</a:t>
            </a:r>
          </a:p>
          <a:p>
            <a:r>
              <a:rPr lang="en-US" sz="2400" b="1" dirty="0"/>
              <a:t>Every</a:t>
            </a:r>
            <a:r>
              <a:rPr lang="en-US" sz="2400" dirty="0"/>
              <a:t> object of a subclass is also an object of that class’s superclass. However, a superclass </a:t>
            </a:r>
            <a:r>
              <a:rPr lang="en-US" sz="2400" dirty="0" smtClean="0"/>
              <a:t>object </a:t>
            </a:r>
            <a:r>
              <a:rPr lang="en-US" sz="2400" b="1" dirty="0" smtClean="0"/>
              <a:t>is </a:t>
            </a:r>
            <a:r>
              <a:rPr lang="en-US" sz="2400" b="1" dirty="0"/>
              <a:t>not </a:t>
            </a:r>
            <a:r>
              <a:rPr lang="en-US" sz="2400" dirty="0"/>
              <a:t>an object of its class’s subclasses</a:t>
            </a:r>
            <a:r>
              <a:rPr lang="en-US" sz="2400" dirty="0" smtClean="0"/>
              <a:t>.</a:t>
            </a:r>
          </a:p>
          <a:p>
            <a:r>
              <a:rPr lang="en-US" sz="2400" dirty="0" smtClean="0"/>
              <a:t>An </a:t>
            </a:r>
            <a:r>
              <a:rPr lang="en-US" sz="2400" b="1" i="1" dirty="0" smtClean="0"/>
              <a:t>is-a </a:t>
            </a:r>
            <a:r>
              <a:rPr lang="en-US" sz="2400" b="1" dirty="0" smtClean="0"/>
              <a:t>relationship </a:t>
            </a:r>
            <a:r>
              <a:rPr lang="en-US" sz="2400" dirty="0"/>
              <a:t>represents inheritance. In an </a:t>
            </a:r>
            <a:r>
              <a:rPr lang="en-US" sz="2400" i="1" dirty="0"/>
              <a:t>is-a </a:t>
            </a:r>
            <a:r>
              <a:rPr lang="en-US" sz="2400" dirty="0"/>
              <a:t>relationship, an object of a </a:t>
            </a:r>
            <a:r>
              <a:rPr lang="en-US" sz="2400" dirty="0" smtClean="0"/>
              <a:t>subclass also </a:t>
            </a:r>
            <a:r>
              <a:rPr lang="en-US" sz="2400" dirty="0"/>
              <a:t>can be treated as an object of its superclass</a:t>
            </a:r>
            <a:r>
              <a:rPr lang="en-US" sz="2400" dirty="0" smtClean="0"/>
              <a:t>.</a:t>
            </a:r>
          </a:p>
          <a:p>
            <a:r>
              <a:rPr lang="en-US" sz="2400" dirty="0" smtClean="0"/>
              <a:t>A </a:t>
            </a:r>
            <a:r>
              <a:rPr lang="en-US" sz="2400" b="1" dirty="0" smtClean="0"/>
              <a:t>has-a relationship </a:t>
            </a:r>
            <a:r>
              <a:rPr lang="en-US" sz="2400" dirty="0"/>
              <a:t>represents composition. In a has-a relationship, a class object contains references to objects of other classes.</a:t>
            </a:r>
            <a:endParaRPr lang="en-US" sz="2400" dirty="0" smtClean="0"/>
          </a:p>
        </p:txBody>
      </p:sp>
      <p:sp>
        <p:nvSpPr>
          <p:cNvPr id="5" name="Title 1"/>
          <p:cNvSpPr>
            <a:spLocks noGrp="1"/>
          </p:cNvSpPr>
          <p:nvPr>
            <p:ph type="title"/>
          </p:nvPr>
        </p:nvSpPr>
        <p:spPr>
          <a:xfrm>
            <a:off x="646111" y="452718"/>
            <a:ext cx="9404723" cy="1400530"/>
          </a:xfrm>
        </p:spPr>
        <p:txBody>
          <a:bodyPr/>
          <a:lstStyle/>
          <a:p>
            <a:r>
              <a:rPr lang="en-US" sz="3600" b="1" dirty="0"/>
              <a:t>Inheritance</a:t>
            </a:r>
          </a:p>
        </p:txBody>
      </p:sp>
      <p:sp>
        <p:nvSpPr>
          <p:cNvPr id="2" name="Slide Number Placeholder 1"/>
          <p:cNvSpPr>
            <a:spLocks noGrp="1"/>
          </p:cNvSpPr>
          <p:nvPr>
            <p:ph type="sldNum" sz="quarter" idx="12"/>
          </p:nvPr>
        </p:nvSpPr>
        <p:spPr/>
        <p:txBody>
          <a:bodyPr/>
          <a:lstStyle/>
          <a:p>
            <a:fld id="{A5D45516-D6EB-4A6A-919A-594DF1D4B240}" type="slidenum">
              <a:rPr lang="en-US" smtClean="0"/>
              <a:t>9</a:t>
            </a:fld>
            <a:endParaRPr lang="en-US"/>
          </a:p>
        </p:txBody>
      </p:sp>
    </p:spTree>
    <p:extLst>
      <p:ext uri="{BB962C8B-B14F-4D97-AF65-F5344CB8AC3E}">
        <p14:creationId xmlns:p14="http://schemas.microsoft.com/office/powerpoint/2010/main" val="2457087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734</TotalTime>
  <Words>2705</Words>
  <Application>Microsoft Office PowerPoint</Application>
  <PresentationFormat>Widescreen</PresentationFormat>
  <Paragraphs>250</Paragraphs>
  <Slides>42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Calibri</vt:lpstr>
      <vt:lpstr>Century Gothic</vt:lpstr>
      <vt:lpstr>Courier New</vt:lpstr>
      <vt:lpstr>Times New Roman</vt:lpstr>
      <vt:lpstr>Wingdings</vt:lpstr>
      <vt:lpstr>Wingdings 3</vt:lpstr>
      <vt:lpstr>Ion</vt:lpstr>
      <vt:lpstr>1_Ion</vt:lpstr>
      <vt:lpstr>AP101: Advanced Computer Programming</vt:lpstr>
      <vt:lpstr>Controlling Access to Members</vt:lpstr>
      <vt:lpstr>this Reference</vt:lpstr>
      <vt:lpstr>Enumerations</vt:lpstr>
      <vt:lpstr>Enumerations</vt:lpstr>
      <vt:lpstr>Enumerations</vt:lpstr>
      <vt:lpstr>Enumerations</vt:lpstr>
      <vt:lpstr>Inheritance</vt:lpstr>
      <vt:lpstr>Inheritance</vt:lpstr>
      <vt:lpstr>Inheritance</vt:lpstr>
      <vt:lpstr>Inheritance</vt:lpstr>
      <vt:lpstr>Inheritance</vt:lpstr>
      <vt:lpstr>protected Members</vt:lpstr>
      <vt:lpstr>Relationship between Superclasses and Subclasses</vt:lpstr>
      <vt:lpstr>ToString method</vt:lpstr>
      <vt:lpstr>ToString method (Contd.)</vt:lpstr>
      <vt:lpstr>Constructors in Subclasses</vt:lpstr>
      <vt:lpstr>Object Class</vt:lpstr>
      <vt:lpstr>Object Class</vt:lpstr>
      <vt:lpstr>Nowruz </vt:lpstr>
      <vt:lpstr>Polymorphism</vt:lpstr>
      <vt:lpstr>Abstraction &amp; Polymorphism in Real Life</vt:lpstr>
      <vt:lpstr>Abstract Classes and Methods</vt:lpstr>
      <vt:lpstr>Abstract Classes and Methods</vt:lpstr>
      <vt:lpstr>Abstraction Vs Polymorphism</vt:lpstr>
      <vt:lpstr>Abstract Classes and Methods</vt:lpstr>
      <vt:lpstr>Real World</vt:lpstr>
      <vt:lpstr>Abstract Classes and Methods</vt:lpstr>
      <vt:lpstr>final Methods and Classes</vt:lpstr>
      <vt:lpstr>Why make class final ? Based on stackoverflow answer</vt:lpstr>
      <vt:lpstr>Summary of the Allowed Assignments Between Superclass and Subclass Variables </vt:lpstr>
      <vt:lpstr>Interfaces </vt:lpstr>
      <vt:lpstr>Abstraction Vs Interface Based on stackoverflow answer</vt:lpstr>
      <vt:lpstr>Creating and Using Interfaces</vt:lpstr>
      <vt:lpstr>Creating and Using Interfaces</vt:lpstr>
      <vt:lpstr>Creating and Using Interfaces</vt:lpstr>
      <vt:lpstr>Creating and Using Interfaces</vt:lpstr>
      <vt:lpstr>Creating and Using Interfaces</vt:lpstr>
      <vt:lpstr>Common Interfaces of the Java API</vt:lpstr>
      <vt:lpstr>Common Interfaces of the Java API</vt:lpstr>
      <vt:lpstr>Common Interfaces of the Java API</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AP101: Advanced Computer Programming</dc:title>
  <dc:creator>Babak</dc:creator>
  <cp:lastModifiedBy>Parham Alvani</cp:lastModifiedBy>
  <cp:revision>211</cp:revision>
  <dcterms:created xsi:type="dcterms:W3CDTF">2014-02-02T15:43:07Z</dcterms:created>
  <dcterms:modified xsi:type="dcterms:W3CDTF">2015-04-05T20:00:19Z</dcterms:modified>
</cp:coreProperties>
</file>