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87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  <p:sldId id="265" r:id="rId11"/>
    <p:sldId id="272" r:id="rId12"/>
    <p:sldId id="271" r:id="rId13"/>
    <p:sldId id="270" r:id="rId14"/>
    <p:sldId id="269" r:id="rId15"/>
    <p:sldId id="268" r:id="rId16"/>
    <p:sldId id="288" r:id="rId17"/>
    <p:sldId id="267" r:id="rId18"/>
    <p:sldId id="266" r:id="rId19"/>
    <p:sldId id="273" r:id="rId20"/>
    <p:sldId id="279" r:id="rId21"/>
    <p:sldId id="278" r:id="rId22"/>
    <p:sldId id="274" r:id="rId23"/>
    <p:sldId id="290" r:id="rId24"/>
    <p:sldId id="277" r:id="rId25"/>
    <p:sldId id="276" r:id="rId26"/>
    <p:sldId id="275" r:id="rId27"/>
    <p:sldId id="280" r:id="rId28"/>
    <p:sldId id="282" r:id="rId29"/>
    <p:sldId id="281" r:id="rId30"/>
    <p:sldId id="283" r:id="rId31"/>
    <p:sldId id="289" r:id="rId32"/>
    <p:sldId id="284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331A4-555C-432D-BBCF-C792921E4FFE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E6D87-8BE3-4DF9-8DD6-55893440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3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9D68C-2157-4127-90DB-5F4F005770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E6D87-8BE3-4DF9-8DD6-558934400E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3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B5F2-4FAD-46D8-B139-05E66FF5B9FA}" type="datetime1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8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526B-8404-414C-B117-6BEFAD6182AD}" type="datetime1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FE61-02D0-4EFA-BD3A-E4DE5C2D5674}" type="datetime1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E5C8-411A-4190-9A37-68917D342013}" type="datetime1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9228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5B58-EA48-48B0-9AF3-7846E84EEAAE}" type="datetime1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97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9A94-943A-4E72-8DD7-8BBD1EDE4F4E}" type="datetime1">
              <a:rPr lang="en-US" smtClean="0"/>
              <a:t>5/11/2015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5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BA95-E55C-4C6B-A8EF-49EA0FC2A547}" type="datetime1">
              <a:rPr lang="en-US" smtClean="0"/>
              <a:t>5/11/2015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0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D1B-940F-449D-BDBB-82B8BBAF7C75}" type="datetime1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77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941A-64B6-4A51-86CB-A9D2C8CC95B9}" type="datetime1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1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FE64-D278-48FA-B243-B791CF4C7729}" type="datetime1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6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41DE-8BB9-475F-8DD4-6C9C39A9D2B5}" type="datetime1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219A-662A-46D1-A276-C4413F466CF7}" type="datetime1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6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0871-5EEB-4AD6-80B8-D781CFCA5E85}" type="datetime1">
              <a:rPr lang="en-US" smtClean="0"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2B00-83BB-46DA-B4A5-1FB0FDFE727C}" type="datetime1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5E52-639D-4F2C-AA13-91A6FBCFE6EA}" type="datetime1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6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EFF5-3986-4AF8-9A85-B85208B78951}" type="datetime1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AC2-4DBD-4A69-A2BA-85C7D7BB39DF}" type="datetime1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0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7BE1C4-D701-4329-A616-EDC17B6D00DC}" type="datetime1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48AC5-FEC9-4289-893E-87E42F6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04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1121002" y="926084"/>
            <a:ext cx="10135262" cy="1128784"/>
          </a:xfrm>
        </p:spPr>
        <p:txBody>
          <a:bodyPr/>
          <a:lstStyle/>
          <a:p>
            <a:r>
              <a:rPr lang="en-US" sz="3600" dirty="0"/>
              <a:t>AP101: Advanced Computer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1" y="5038726"/>
            <a:ext cx="6621463" cy="1285875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800" dirty="0" smtClean="0"/>
              <a:t>Chapter 12 : </a:t>
            </a:r>
            <a:r>
              <a:rPr lang="en-US" altLang="en-US" sz="2800" dirty="0">
                <a:latin typeface="Arial" panose="020B0604020202020204" pitchFamily="34" charset="0"/>
              </a:rPr>
              <a:t>Streams and File I/O</a:t>
            </a:r>
            <a:endParaRPr lang="en-US" sz="2800" dirty="0"/>
          </a:p>
          <a:p>
            <a:pPr algn="ctr">
              <a:defRPr/>
            </a:pPr>
            <a:r>
              <a:rPr lang="en-US" sz="2800" dirty="0" smtClean="0"/>
              <a:t>April, 2015</a:t>
            </a:r>
            <a:endParaRPr lang="en-US" sz="2800" dirty="0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00" y="2606638"/>
            <a:ext cx="1719707" cy="171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607" y="2291760"/>
            <a:ext cx="2389187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02211" y="4606344"/>
            <a:ext cx="4277454" cy="25391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n w="12700" cmpd="sng">
                  <a:solidFill>
                    <a:srgbClr val="6AAC90"/>
                  </a:solidFill>
                  <a:prstDash val="solid"/>
                </a:ln>
                <a:gradFill>
                  <a:gsLst>
                    <a:gs pos="0">
                      <a:srgbClr val="6AAC90"/>
                    </a:gs>
                    <a:gs pos="4000">
                      <a:srgbClr val="6AAC90">
                        <a:lumMod val="60000"/>
                        <a:lumOff val="40000"/>
                      </a:srgbClr>
                    </a:gs>
                    <a:gs pos="87000">
                      <a:srgbClr val="6AAC90">
                        <a:lumMod val="20000"/>
                        <a:lumOff val="80000"/>
                      </a:srgbClr>
                    </a:gs>
                  </a:gsLst>
                  <a:lin ang="5400000"/>
                </a:gradFill>
              </a:rPr>
              <a:t>Amirkabir University of Technology (Tehran Polytechnic)</a:t>
            </a:r>
          </a:p>
        </p:txBody>
      </p:sp>
      <p:sp>
        <p:nvSpPr>
          <p:cNvPr id="7" name="Rectangle 6"/>
          <p:cNvSpPr/>
          <p:nvPr/>
        </p:nvSpPr>
        <p:spPr>
          <a:xfrm>
            <a:off x="6790317" y="2524330"/>
            <a:ext cx="2901242" cy="154657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 err="1">
                <a:ln w="10160">
                  <a:solidFill>
                    <a:srgbClr val="5F9C9D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Babak</a:t>
            </a:r>
            <a:r>
              <a:rPr lang="en-US" sz="3200" b="1" dirty="0">
                <a:ln w="10160">
                  <a:solidFill>
                    <a:srgbClr val="5F9C9D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sz="3200" b="1" dirty="0" err="1" smtClean="0">
                <a:ln w="10160">
                  <a:solidFill>
                    <a:srgbClr val="5F9C9D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Alipour</a:t>
            </a:r>
            <a:endParaRPr lang="en-US" sz="3200" b="1" dirty="0">
              <a:ln w="10160">
                <a:solidFill>
                  <a:srgbClr val="5F9C9D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err="1" smtClean="0">
                <a:solidFill>
                  <a:prstClr val="white"/>
                </a:solidFill>
                <a:latin typeface="Arial" panose="020B0604020202020204" pitchFamily="34" charset="0"/>
              </a:rPr>
              <a:t>PanteA</a:t>
            </a: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prstClr val="white"/>
                </a:solidFill>
                <a:latin typeface="Arial" panose="020B0604020202020204" pitchFamily="34" charset="0"/>
              </a:rPr>
              <a:t>Habibi</a:t>
            </a:r>
            <a:endParaRPr lang="en-US" sz="3200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</a:rPr>
              <a:t>Parham Alvani</a:t>
            </a:r>
            <a:endParaRPr lang="en-US" sz="32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3F29A-29DA-4CEB-A4DB-9BBA8597670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5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Every File Has Two </a:t>
            </a:r>
            <a:r>
              <a:rPr lang="en-US" altLang="en-US" dirty="0" smtClean="0"/>
              <a:t>Names </a:t>
            </a:r>
            <a:r>
              <a:rPr lang="en-US" alt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Tx/>
              <a:buAutoNum type="arabicPeriod"/>
            </a:pPr>
            <a:r>
              <a:rPr lang="en-US" altLang="en-US" sz="3600" dirty="0" smtClean="0"/>
              <a:t>The </a:t>
            </a:r>
            <a:r>
              <a:rPr lang="en-US" altLang="en-US" sz="3600" dirty="0"/>
              <a:t>stream name used by Java</a:t>
            </a:r>
          </a:p>
          <a:p>
            <a:pPr marL="838200" lvl="1" indent="-381000"/>
            <a:r>
              <a:rPr lang="en-US" altLang="en-US" sz="3200" dirty="0" err="1">
                <a:latin typeface="Courier New" panose="02070309020205020404" pitchFamily="49" charset="0"/>
              </a:rPr>
              <a:t>outputStream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for </a:t>
            </a:r>
            <a:r>
              <a:rPr lang="en-US" altLang="en-US" sz="3200" dirty="0"/>
              <a:t>example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3600" dirty="0" smtClean="0"/>
              <a:t>The </a:t>
            </a:r>
            <a:r>
              <a:rPr lang="en-US" altLang="en-US" sz="3600" dirty="0"/>
              <a:t>name used by the operating </a:t>
            </a:r>
            <a:r>
              <a:rPr lang="en-US" altLang="en-US" sz="3600" dirty="0" smtClean="0"/>
              <a:t>system (OS)</a:t>
            </a:r>
            <a:endParaRPr lang="en-US" altLang="en-US" sz="3600" dirty="0"/>
          </a:p>
          <a:p>
            <a:pPr marL="838200" lvl="1" indent="-381000"/>
            <a:r>
              <a:rPr lang="en-US" altLang="en-US" sz="3200" dirty="0">
                <a:latin typeface="Courier New" panose="02070309020205020404" pitchFamily="49" charset="0"/>
              </a:rPr>
              <a:t>out.txt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for </a:t>
            </a:r>
            <a:r>
              <a:rPr lang="en-US" altLang="en-US" sz="3200" dirty="0"/>
              <a:t>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File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To open a text file for output: connect a text file to a stream for writing</a:t>
            </a:r>
          </a:p>
          <a:p>
            <a:pPr>
              <a:buFontTx/>
              <a:buNone/>
            </a:pPr>
            <a:r>
              <a:rPr lang="en-US" altLang="en-US" dirty="0" err="1">
                <a:solidFill>
                  <a:srgbClr val="FFC000"/>
                </a:solidFill>
                <a:latin typeface="Courier New" panose="02070309020205020404" pitchFamily="49" charset="0"/>
              </a:rPr>
              <a:t>PrintWriter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outputStream</a:t>
            </a:r>
            <a:r>
              <a:rPr lang="en-US" altLang="en-US" dirty="0">
                <a:latin typeface="Courier New" panose="02070309020205020404" pitchFamily="49" charset="0"/>
              </a:rPr>
              <a:t> =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new </a:t>
            </a:r>
            <a:r>
              <a:rPr lang="en-US" altLang="en-US" dirty="0" err="1">
                <a:solidFill>
                  <a:srgbClr val="FFC000"/>
                </a:solidFill>
                <a:latin typeface="Courier New" panose="02070309020205020404" pitchFamily="49" charset="0"/>
              </a:rPr>
              <a:t>PrintWriter</a:t>
            </a:r>
            <a:r>
              <a:rPr lang="en-US" altLang="en-US" dirty="0">
                <a:latin typeface="Courier New" panose="02070309020205020404" pitchFamily="49" charset="0"/>
              </a:rPr>
              <a:t>(new </a:t>
            </a:r>
            <a:r>
              <a:rPr lang="en-US" altLang="en-US" dirty="0" err="1">
                <a:solidFill>
                  <a:srgbClr val="92D050"/>
                </a:solidFill>
                <a:latin typeface="Courier New" panose="02070309020205020404" pitchFamily="49" charset="0"/>
              </a:rPr>
              <a:t>FileOutputStream</a:t>
            </a:r>
            <a:r>
              <a:rPr lang="en-US" altLang="en-US" dirty="0">
                <a:latin typeface="Courier New" panose="02070309020205020404" pitchFamily="49" charset="0"/>
              </a:rPr>
              <a:t>("out.txt"));</a:t>
            </a:r>
          </a:p>
          <a:p>
            <a:pPr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Goal: create a </a:t>
            </a:r>
            <a:r>
              <a:rPr lang="en-US" altLang="en-US" dirty="0" err="1">
                <a:solidFill>
                  <a:srgbClr val="FFC000"/>
                </a:solidFill>
                <a:latin typeface="Courier New" panose="02070309020205020404" pitchFamily="49" charset="0"/>
              </a:rPr>
              <a:t>PrintWriter</a:t>
            </a:r>
            <a:r>
              <a:rPr lang="en-US" altLang="en-US" dirty="0"/>
              <a:t> object</a:t>
            </a:r>
          </a:p>
          <a:p>
            <a:pPr lvl="1"/>
            <a:r>
              <a:rPr lang="en-US" altLang="en-US" sz="2000" dirty="0"/>
              <a:t> which uses </a:t>
            </a:r>
            <a:r>
              <a:rPr lang="en-US" altLang="en-US" sz="2000" dirty="0" err="1">
                <a:solidFill>
                  <a:srgbClr val="92D050"/>
                </a:solidFill>
                <a:latin typeface="Courier New" panose="02070309020205020404" pitchFamily="49" charset="0"/>
              </a:rPr>
              <a:t>FileOutputStream</a:t>
            </a:r>
            <a:r>
              <a:rPr lang="en-US" altLang="en-US" sz="2000" dirty="0">
                <a:solidFill>
                  <a:srgbClr val="92D050"/>
                </a:solidFill>
              </a:rPr>
              <a:t> </a:t>
            </a:r>
            <a:r>
              <a:rPr lang="en-US" altLang="en-US" sz="2000" dirty="0"/>
              <a:t>to open a text file</a:t>
            </a:r>
          </a:p>
          <a:p>
            <a:r>
              <a:rPr lang="en-US" altLang="en-US" dirty="0" err="1">
                <a:solidFill>
                  <a:srgbClr val="92D050"/>
                </a:solidFill>
                <a:latin typeface="Courier New" panose="02070309020205020404" pitchFamily="49" charset="0"/>
              </a:rPr>
              <a:t>FileOutputStream</a:t>
            </a:r>
            <a:r>
              <a:rPr lang="en-US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connects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FFC000"/>
                </a:solidFill>
                <a:latin typeface="Courier New" panose="02070309020205020404" pitchFamily="49" charset="0"/>
              </a:rPr>
              <a:t>PrintWriter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to a text file.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 for </a:t>
            </a:r>
            <a:r>
              <a:rPr lang="en-US" altLang="en-US" dirty="0" err="1">
                <a:solidFill>
                  <a:srgbClr val="FFC000"/>
                </a:solidFill>
                <a:latin typeface="Courier New" panose="02070309020205020404" pitchFamily="49" charset="0"/>
              </a:rPr>
              <a:t>PrintWriter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Similar to methods for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</a:rPr>
              <a:t>System.out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 smtClean="0">
                <a:latin typeface="Century Gothic (Headings)"/>
              </a:rPr>
              <a:t>Do you remember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p</a:t>
            </a:r>
            <a:r>
              <a:rPr lang="en-US" altLang="en-US" dirty="0" err="1" smtClean="0">
                <a:latin typeface="Courier New" panose="02070309020205020404" pitchFamily="49" charset="0"/>
              </a:rPr>
              <a:t>rintln</a:t>
            </a:r>
            <a:r>
              <a:rPr lang="en-US" altLang="en-US" dirty="0" smtClean="0">
                <a:latin typeface="Courier New" panose="02070309020205020404" pitchFamily="49" charset="0"/>
              </a:rPr>
              <a:t>()? </a:t>
            </a:r>
            <a:endParaRPr lang="en-US" altLang="en-US" dirty="0"/>
          </a:p>
          <a:p>
            <a:pPr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outputStream.println</a:t>
            </a:r>
            <a:r>
              <a:rPr lang="en-US" altLang="en-US" dirty="0">
                <a:latin typeface="Courier New" panose="02070309020205020404" pitchFamily="49" charset="0"/>
              </a:rPr>
              <a:t>(count + " " + line</a:t>
            </a:r>
            <a:r>
              <a:rPr lang="en-US" altLang="en-US" dirty="0" smtClean="0">
                <a:latin typeface="Courier New" panose="02070309020205020404" pitchFamily="49" charset="0"/>
              </a:rPr>
              <a:t>);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entury Gothic (Headings)"/>
              </a:rPr>
              <a:t>Do you remember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</a:rPr>
              <a:t>format() ?</a:t>
            </a:r>
            <a:endParaRPr lang="en-US" altLang="en-US" dirty="0"/>
          </a:p>
          <a:p>
            <a:r>
              <a:rPr lang="en-US" altLang="en-US" dirty="0">
                <a:latin typeface="Century Gothic (Headings)"/>
              </a:rPr>
              <a:t>Do you remember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</a:rPr>
              <a:t>print()</a:t>
            </a:r>
            <a:r>
              <a:rPr lang="en-US" altLang="en-US" dirty="0" smtClean="0"/>
              <a:t> ?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flush():</a:t>
            </a:r>
            <a:r>
              <a:rPr lang="en-US" altLang="en-US" dirty="0" smtClean="0"/>
              <a:t> write </a:t>
            </a:r>
            <a:r>
              <a:rPr lang="en-US" altLang="en-US" dirty="0"/>
              <a:t>buffered output to disk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close():</a:t>
            </a:r>
            <a:r>
              <a:rPr lang="en-US" altLang="en-US" dirty="0" smtClean="0"/>
              <a:t> </a:t>
            </a:r>
            <a:r>
              <a:rPr lang="en-US" altLang="en-US" dirty="0"/>
              <a:t>close the </a:t>
            </a:r>
            <a:r>
              <a:rPr lang="en-US" altLang="en-US" dirty="0" err="1">
                <a:solidFill>
                  <a:srgbClr val="FFC000"/>
                </a:solidFill>
                <a:latin typeface="Courier New" panose="02070309020205020404" pitchFamily="49" charset="0"/>
              </a:rPr>
              <a:t>PrintWriter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en-US" altLang="en-US" dirty="0"/>
              <a:t>stream (and file)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b="1" dirty="0" err="1" smtClean="0">
                <a:latin typeface="Courier New" panose="02070309020205020404" pitchFamily="49" charset="0"/>
              </a:rPr>
              <a:t>TextFileOutput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678CB1"/>
                </a:solidFill>
                <a:latin typeface="Courier New" panose="02070309020205020404" pitchFamily="49" charset="0"/>
              </a:rPr>
              <a:t>static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678CB1"/>
                </a:solidFill>
                <a:latin typeface="Courier New" panose="02070309020205020404" pitchFamily="49" charset="0"/>
              </a:rPr>
              <a:t>void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main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String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[]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args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PrintWriter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outputStream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null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try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outputStream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PrintWriter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				 	 			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FileOutputStream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C7600"/>
                </a:solidFill>
                <a:latin typeface="Courier New" panose="02070309020205020404" pitchFamily="49" charset="0"/>
              </a:rPr>
              <a:t>"out.txt</a:t>
            </a:r>
            <a:r>
              <a:rPr lang="en-US" i="1" dirty="0" smtClean="0">
                <a:solidFill>
                  <a:srgbClr val="EC7600"/>
                </a:solidFill>
                <a:latin typeface="Courier New" panose="02070309020205020404" pitchFamily="49" charset="0"/>
              </a:rPr>
              <a:t>"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catch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FileNotFoundException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e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System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out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println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"Error opening the file out.txt. “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+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		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e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getMessage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System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exit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smtClean="0">
                <a:solidFill>
                  <a:srgbClr val="FFCD22"/>
                </a:solidFill>
                <a:latin typeface="Courier New" panose="02070309020205020404" pitchFamily="49" charset="0"/>
              </a:rPr>
              <a:t>0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 smtClean="0">
                <a:latin typeface="Courier New" panose="02070309020205020404" pitchFamily="49" charset="0"/>
              </a:rPr>
              <a:t>TextFileOutput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System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out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println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C7600"/>
                </a:solidFill>
                <a:latin typeface="Courier New" panose="02070309020205020404" pitchFamily="49" charset="0"/>
              </a:rPr>
              <a:t>"Enter three lines of text</a:t>
            </a:r>
            <a:r>
              <a:rPr lang="en-US" i="1" dirty="0" smtClean="0">
                <a:solidFill>
                  <a:srgbClr val="EC7600"/>
                </a:solidFill>
                <a:latin typeface="Courier New" panose="02070309020205020404" pitchFamily="49" charset="0"/>
              </a:rPr>
              <a:t>:"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String 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line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null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err="1" smtClean="0">
                <a:solidFill>
                  <a:srgbClr val="678CB1"/>
                </a:solidFill>
                <a:latin typeface="Courier New" panose="02070309020205020404" pitchFamily="49" charset="0"/>
              </a:rPr>
              <a:t>int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count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	for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count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FFCD22"/>
                </a:solidFill>
                <a:latin typeface="Courier New" panose="02070309020205020404" pitchFamily="49" charset="0"/>
              </a:rPr>
              <a:t>1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count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&lt;=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FFCD22"/>
                </a:solidFill>
                <a:latin typeface="Courier New" panose="02070309020205020404" pitchFamily="49" charset="0"/>
              </a:rPr>
              <a:t>3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count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++)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line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keyboard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outputStream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println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count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+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C7600"/>
                </a:solidFill>
                <a:latin typeface="Courier New" panose="02070309020205020404" pitchFamily="49" charset="0"/>
              </a:rPr>
              <a:t>" "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+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	}</a:t>
            </a:r>
            <a:endParaRPr lang="en-US" i="1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outputStream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close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System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out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println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C7600"/>
                </a:solidFill>
                <a:latin typeface="Courier New" panose="02070309020205020404" pitchFamily="49" charset="0"/>
              </a:rPr>
              <a:t>"... written to out.txt</a:t>
            </a:r>
            <a:r>
              <a:rPr lang="en-US" i="1" dirty="0" smtClean="0">
                <a:solidFill>
                  <a:srgbClr val="EC7600"/>
                </a:solidFill>
                <a:latin typeface="Courier New" panose="02070309020205020404" pitchFamily="49" charset="0"/>
              </a:rPr>
              <a:t>."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pPr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4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sz="4400" dirty="0" smtClean="0"/>
              <a:t>Overwriting </a:t>
            </a:r>
            <a:r>
              <a:rPr lang="en-US" altLang="en-US" sz="4400" dirty="0"/>
              <a:t>a File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Opening an output file creates an empty </a:t>
            </a:r>
            <a:r>
              <a:rPr lang="en-US" altLang="en-US" sz="2800" dirty="0" smtClean="0"/>
              <a:t>file</a:t>
            </a:r>
            <a:endParaRPr lang="en-US" altLang="en-US" sz="2800" dirty="0"/>
          </a:p>
          <a:p>
            <a:r>
              <a:rPr lang="en-US" altLang="en-US" sz="2800" dirty="0"/>
              <a:t>Opening an output file creates a new file if it does not already </a:t>
            </a:r>
            <a:r>
              <a:rPr lang="en-US" altLang="en-US" sz="2800" dirty="0" smtClean="0"/>
              <a:t>exist</a:t>
            </a:r>
            <a:endParaRPr lang="en-US" altLang="en-US" sz="2800" dirty="0"/>
          </a:p>
          <a:p>
            <a:r>
              <a:rPr lang="en-US" altLang="en-US" sz="2800" dirty="0"/>
              <a:t>Opening an output file that already exists eliminates the old file and creates a new, empty one</a:t>
            </a:r>
          </a:p>
          <a:p>
            <a:pPr lvl="1"/>
            <a:r>
              <a:rPr lang="en-US" altLang="en-US" sz="2400" dirty="0"/>
              <a:t>data in the original file is </a:t>
            </a:r>
            <a:r>
              <a:rPr lang="en-US" altLang="en-US" sz="2400" dirty="0" smtClean="0"/>
              <a:t>lost</a:t>
            </a:r>
            <a:endParaRPr lang="en-US" altLang="en-US" sz="2800" dirty="0"/>
          </a:p>
          <a:p>
            <a:r>
              <a:rPr lang="en-US" altLang="en-US" sz="2800" dirty="0" smtClean="0"/>
              <a:t>How </a:t>
            </a:r>
            <a:r>
              <a:rPr lang="en-US" altLang="en-US" sz="2800" dirty="0"/>
              <a:t>to check for existence of a </a:t>
            </a:r>
            <a:r>
              <a:rPr lang="en-US" altLang="en-US" sz="2800" dirty="0" smtClean="0"/>
              <a:t>file ? </a:t>
            </a:r>
            <a:r>
              <a:rPr lang="en-US" altLang="en-US" sz="2800" dirty="0" smtClean="0">
                <a:sym typeface="Wingdings" panose="05000000000000000000" pitchFamily="2" charset="2"/>
              </a:rPr>
              <a:t></a:t>
            </a:r>
            <a:r>
              <a:rPr lang="en-US" altLang="en-US" sz="2800" dirty="0" smtClean="0"/>
              <a:t> </a:t>
            </a:r>
            <a:endParaRPr lang="en-US" altLang="en-US" sz="2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I/O streams; what are the differences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/>
              <a:t>Based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stackoverflow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343864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This is a big topic</a:t>
            </a:r>
            <a:r>
              <a:rPr lang="en-US" sz="2800" dirty="0" smtClean="0"/>
              <a:t>!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I/O Stream represents an </a:t>
            </a:r>
            <a:r>
              <a:rPr lang="en-US" dirty="0">
                <a:solidFill>
                  <a:srgbClr val="FFC000"/>
                </a:solidFill>
              </a:rPr>
              <a:t>input source</a:t>
            </a:r>
            <a:r>
              <a:rPr lang="en-US" dirty="0"/>
              <a:t> or an </a:t>
            </a:r>
            <a:r>
              <a:rPr lang="en-US" dirty="0">
                <a:solidFill>
                  <a:srgbClr val="FFC000"/>
                </a:solidFill>
              </a:rPr>
              <a:t>output destination</a:t>
            </a:r>
            <a:r>
              <a:rPr lang="en-US" dirty="0"/>
              <a:t>. A stream can represent many different kinds of sources and destinations, including disk files, devices, other programs, and memory arrays.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Streams </a:t>
            </a:r>
            <a:r>
              <a:rPr lang="en-US" dirty="0"/>
              <a:t>support many </a:t>
            </a:r>
            <a:r>
              <a:rPr lang="en-US" dirty="0">
                <a:solidFill>
                  <a:srgbClr val="FFC000"/>
                </a:solidFill>
              </a:rPr>
              <a:t>different kinds of data</a:t>
            </a:r>
            <a:r>
              <a:rPr lang="en-US" dirty="0"/>
              <a:t>, including simple bytes, primitive data types, localized characters, and objects. Some streams simply pass on data; others manipulate and transform the data in useful ways.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Closing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An output file should be closed when you are done writing to it (and an input file should be closed when you are done reading from it).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Use the </a:t>
            </a:r>
            <a:r>
              <a:rPr lang="en-US" altLang="en-US" sz="2400" dirty="0">
                <a:solidFill>
                  <a:srgbClr val="00B0F0"/>
                </a:solidFill>
                <a:latin typeface="Courier New" panose="02070309020205020404" pitchFamily="49" charset="0"/>
              </a:rPr>
              <a:t>close</a:t>
            </a:r>
            <a:r>
              <a:rPr lang="en-US" altLang="en-US" sz="2400" dirty="0">
                <a:solidFill>
                  <a:srgbClr val="00B0F0"/>
                </a:solidFill>
              </a:rPr>
              <a:t> </a:t>
            </a:r>
            <a:r>
              <a:rPr lang="en-US" altLang="en-US" sz="2400" dirty="0"/>
              <a:t>method of the class </a:t>
            </a:r>
            <a:r>
              <a:rPr lang="en-US" altLang="en-US" sz="2400" dirty="0" err="1" smtClean="0">
                <a:solidFill>
                  <a:srgbClr val="FFC000"/>
                </a:solidFill>
                <a:latin typeface="Courier New" panose="02070309020205020404" pitchFamily="49" charset="0"/>
              </a:rPr>
              <a:t>PrintWriter</a:t>
            </a:r>
            <a:r>
              <a:rPr lang="en-US" altLang="en-US" sz="2400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92D050"/>
                </a:solidFill>
                <a:latin typeface="Courier New" panose="02070309020205020404" pitchFamily="49" charset="0"/>
              </a:rPr>
              <a:t>BufferedReader</a:t>
            </a:r>
            <a:r>
              <a:rPr lang="en-US" altLang="en-US" sz="2400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also has a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close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method</a:t>
            </a:r>
            <a:r>
              <a:rPr lang="en-US" altLang="en-US" sz="2400" dirty="0">
                <a:latin typeface="Courier New" panose="02070309020205020404" pitchFamily="49" charset="0"/>
              </a:rPr>
              <a:t>).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For example, to close the file opened in the previous </a:t>
            </a:r>
            <a:r>
              <a:rPr lang="en-US" altLang="en-US" sz="2400" dirty="0" smtClean="0"/>
              <a:t>example: 		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outputStream.close</a:t>
            </a:r>
            <a:r>
              <a:rPr lang="en-US" altLang="en-US" sz="2400" dirty="0">
                <a:latin typeface="Courier New" panose="02070309020205020404" pitchFamily="49" charset="0"/>
              </a:rPr>
              <a:t>();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If a program ends normally it will close any files that are open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 smtClean="0"/>
              <a:t>Why </a:t>
            </a:r>
            <a:r>
              <a:rPr lang="en-US" altLang="en-US" sz="4400" dirty="0"/>
              <a:t>Bother to Close a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dirty="0"/>
              <a:t>If a program automatically closes files when it ends normally, why close </a:t>
            </a:r>
            <a:r>
              <a:rPr lang="en-US" altLang="en-US" dirty="0" smtClean="0"/>
              <a:t>them with </a:t>
            </a:r>
            <a:r>
              <a:rPr lang="en-US" altLang="en-US" dirty="0"/>
              <a:t>explicit calls to </a:t>
            </a:r>
            <a:r>
              <a:rPr lang="en-US" altLang="en-US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close()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 smtClean="0"/>
              <a:t>?</a:t>
            </a:r>
            <a:endParaRPr lang="en-US" altLang="en-US" dirty="0"/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sz="2400" u="sng" dirty="0"/>
              <a:t>Two reasons: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dirty="0"/>
              <a:t>1.  To make sure it is closed if a program ends abnormally (it could get damaged if it is left open</a:t>
            </a:r>
            <a:r>
              <a:rPr lang="en-US" altLang="en-US" dirty="0" smtClean="0"/>
              <a:t>). </a:t>
            </a:r>
            <a:r>
              <a:rPr lang="en-US" altLang="en-US" b="1" dirty="0" smtClean="0"/>
              <a:t>OS can handle this part for you !</a:t>
            </a:r>
            <a:endParaRPr lang="en-US" altLang="en-US" b="1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2.  A file opened for writing must be closed before it can be opened for reading.</a:t>
            </a:r>
          </a:p>
          <a:p>
            <a:pPr lvl="2"/>
            <a:r>
              <a:rPr lang="en-US" altLang="en-US" sz="2000" dirty="0"/>
              <a:t>Although Java does have a class that opens a file for both reading and writing, it is not used in this text.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File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To open a text file for input: connect a text file to a stream for reading</a:t>
            </a:r>
          </a:p>
          <a:p>
            <a:pPr lvl="1"/>
            <a:r>
              <a:rPr lang="en-US" altLang="en-US" sz="2000" dirty="0"/>
              <a:t>Goal: a </a:t>
            </a:r>
            <a:r>
              <a:rPr lang="en-US" altLang="en-US" sz="2000" dirty="0" err="1">
                <a:solidFill>
                  <a:srgbClr val="FFC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altLang="en-US" sz="2000" dirty="0">
                <a:solidFill>
                  <a:srgbClr val="FFC000"/>
                </a:solidFill>
              </a:rPr>
              <a:t> </a:t>
            </a:r>
            <a:r>
              <a:rPr lang="en-US" altLang="en-US" sz="2000" dirty="0"/>
              <a:t>object, </a:t>
            </a:r>
          </a:p>
          <a:p>
            <a:pPr lvl="2"/>
            <a:r>
              <a:rPr lang="en-US" altLang="en-US" sz="2000" dirty="0"/>
              <a:t>which uses </a:t>
            </a:r>
            <a:r>
              <a:rPr lang="en-US" altLang="en-US" sz="2000" dirty="0" err="1">
                <a:solidFill>
                  <a:srgbClr val="92D050"/>
                </a:solidFill>
                <a:latin typeface="Courier New" panose="02070309020205020404" pitchFamily="49" charset="0"/>
              </a:rPr>
              <a:t>FileReader</a:t>
            </a:r>
            <a:r>
              <a:rPr lang="en-US" altLang="en-US" sz="2000" dirty="0">
                <a:solidFill>
                  <a:srgbClr val="92D050"/>
                </a:solidFill>
              </a:rPr>
              <a:t> </a:t>
            </a:r>
            <a:r>
              <a:rPr lang="en-US" altLang="en-US" sz="2000" dirty="0"/>
              <a:t>to open a text file</a:t>
            </a:r>
          </a:p>
          <a:p>
            <a:pPr lvl="1"/>
            <a:r>
              <a:rPr lang="en-US" altLang="en-US" sz="2000" dirty="0" err="1">
                <a:solidFill>
                  <a:srgbClr val="92D050"/>
                </a:solidFill>
                <a:latin typeface="Courier New" panose="02070309020205020404" pitchFamily="49" charset="0"/>
              </a:rPr>
              <a:t>FileReader</a:t>
            </a:r>
            <a:r>
              <a:rPr lang="en-US" altLang="en-US" sz="2000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connects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FFC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altLang="en-US" sz="2000" dirty="0">
                <a:solidFill>
                  <a:srgbClr val="FFC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to the text file</a:t>
            </a:r>
          </a:p>
          <a:p>
            <a:r>
              <a:rPr lang="en-US" altLang="en-US" dirty="0"/>
              <a:t>For example: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smileyInStream</a:t>
            </a:r>
            <a:r>
              <a:rPr lang="en-US" altLang="en-US" sz="2000" dirty="0">
                <a:latin typeface="Courier New" panose="02070309020205020404" pitchFamily="49" charset="0"/>
              </a:rPr>
              <a:t> =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new </a:t>
            </a:r>
            <a:r>
              <a:rPr lang="en-US" altLang="en-US" sz="2000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sz="2000" dirty="0">
                <a:latin typeface="Courier New" panose="02070309020205020404" pitchFamily="49" charset="0"/>
              </a:rPr>
              <a:t>(new </a:t>
            </a:r>
            <a:r>
              <a:rPr lang="en-US" altLang="en-US" sz="2000" dirty="0" err="1">
                <a:latin typeface="Courier New" panose="02070309020205020404" pitchFamily="49" charset="0"/>
              </a:rPr>
              <a:t>FileReader</a:t>
            </a:r>
            <a:r>
              <a:rPr lang="en-US" altLang="en-US" sz="2000" dirty="0">
                <a:latin typeface="Courier New" panose="02070309020205020404" pitchFamily="49" charset="0"/>
              </a:rPr>
              <a:t>(“smiley.txt"));</a:t>
            </a:r>
          </a:p>
          <a:p>
            <a:r>
              <a:rPr lang="en-US" altLang="en-US" dirty="0"/>
              <a:t>Similarly, the long way</a:t>
            </a:r>
            <a:r>
              <a:rPr lang="en-US" altLang="en-US" dirty="0">
                <a:latin typeface="Courier New" panose="02070309020205020404" pitchFamily="49" charset="0"/>
              </a:rPr>
              <a:t>: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FileReader</a:t>
            </a:r>
            <a:r>
              <a:rPr lang="en-US" altLang="en-US" sz="2000" dirty="0">
                <a:latin typeface="Courier New" panose="02070309020205020404" pitchFamily="49" charset="0"/>
              </a:rPr>
              <a:t> s = new </a:t>
            </a:r>
            <a:r>
              <a:rPr lang="en-US" altLang="en-US" sz="2000" dirty="0" err="1">
                <a:latin typeface="Courier New" panose="02070309020205020404" pitchFamily="49" charset="0"/>
              </a:rPr>
              <a:t>FileReader</a:t>
            </a:r>
            <a:r>
              <a:rPr lang="en-US" altLang="en-US" sz="2000" dirty="0">
                <a:latin typeface="Courier New" panose="02070309020205020404" pitchFamily="49" charset="0"/>
              </a:rPr>
              <a:t>(“smiley.txt");</a:t>
            </a:r>
          </a:p>
          <a:p>
            <a:pPr lvl="1"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smileyInStream</a:t>
            </a:r>
            <a:r>
              <a:rPr lang="en-US" altLang="en-US" sz="2000" dirty="0">
                <a:latin typeface="Courier New" panose="02070309020205020404" pitchFamily="49" charset="0"/>
              </a:rPr>
              <a:t> = new </a:t>
            </a:r>
            <a:r>
              <a:rPr lang="en-US" altLang="en-US" sz="2000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sz="2000" dirty="0">
                <a:latin typeface="Courier New" panose="02070309020205020404" pitchFamily="49" charset="0"/>
              </a:rPr>
              <a:t>(s);</a:t>
            </a:r>
          </a:p>
          <a:p>
            <a:pPr lvl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 smtClean="0"/>
              <a:t>Objectives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>
                <a:latin typeface="Century Gothic (Headings)"/>
              </a:rPr>
              <a:t>Become </a:t>
            </a:r>
            <a:r>
              <a:rPr lang="en-US" altLang="en-US" sz="2800" dirty="0">
                <a:latin typeface="Century Gothic (Headings)"/>
              </a:rPr>
              <a:t>familiar with the concept of an I/O stream</a:t>
            </a:r>
          </a:p>
          <a:p>
            <a:r>
              <a:rPr lang="en-US" altLang="en-US" sz="2800" dirty="0" smtClean="0">
                <a:latin typeface="Century Gothic (Headings)"/>
              </a:rPr>
              <a:t>Understand </a:t>
            </a:r>
            <a:r>
              <a:rPr lang="en-US" altLang="en-US" sz="2800" dirty="0">
                <a:latin typeface="Century Gothic (Headings)"/>
              </a:rPr>
              <a:t>the difference between binary files and text files</a:t>
            </a:r>
          </a:p>
          <a:p>
            <a:r>
              <a:rPr lang="en-US" altLang="en-US" sz="2800" dirty="0" smtClean="0">
                <a:latin typeface="Century Gothic (Headings)"/>
              </a:rPr>
              <a:t>Learn </a:t>
            </a:r>
            <a:r>
              <a:rPr lang="en-US" altLang="en-US" sz="2800" dirty="0">
                <a:latin typeface="Century Gothic (Headings)"/>
              </a:rPr>
              <a:t>how to save data in a file</a:t>
            </a:r>
          </a:p>
          <a:p>
            <a:r>
              <a:rPr lang="en-US" altLang="en-US" sz="2800" dirty="0" smtClean="0">
                <a:latin typeface="Century Gothic (Headings)"/>
              </a:rPr>
              <a:t>Learn </a:t>
            </a:r>
            <a:r>
              <a:rPr lang="en-US" altLang="en-US" sz="2800" dirty="0">
                <a:latin typeface="Century Gothic (Headings)"/>
              </a:rPr>
              <a:t>how to read data from a file</a:t>
            </a:r>
          </a:p>
          <a:p>
            <a:r>
              <a:rPr lang="en-US" altLang="en-US" sz="2800" dirty="0" smtClean="0">
                <a:latin typeface="Century Gothic (Headings)"/>
              </a:rPr>
              <a:t>Learn </a:t>
            </a:r>
            <a:r>
              <a:rPr lang="en-US" altLang="en-US" sz="2800" dirty="0">
                <a:latin typeface="Century Gothic (Headings)"/>
              </a:rPr>
              <a:t>how use the classes </a:t>
            </a:r>
            <a:r>
              <a:rPr lang="en-US" altLang="en-US" sz="2800" dirty="0" err="1">
                <a:solidFill>
                  <a:srgbClr val="FF0000"/>
                </a:solidFill>
                <a:latin typeface="Century Gothic (Headings)"/>
              </a:rPr>
              <a:t>ObjectOutputStream</a:t>
            </a:r>
            <a:r>
              <a:rPr lang="en-US" altLang="en-US" sz="2800" dirty="0">
                <a:solidFill>
                  <a:srgbClr val="FF0000"/>
                </a:solidFill>
                <a:latin typeface="Century Gothic (Headings)"/>
              </a:rPr>
              <a:t> </a:t>
            </a:r>
            <a:r>
              <a:rPr lang="en-US" altLang="en-US" sz="2800" dirty="0">
                <a:latin typeface="Century Gothic (Headings)"/>
              </a:rPr>
              <a:t>and </a:t>
            </a:r>
            <a:r>
              <a:rPr lang="en-US" altLang="en-US" sz="2800" dirty="0" err="1">
                <a:solidFill>
                  <a:srgbClr val="FF0000"/>
                </a:solidFill>
                <a:latin typeface="Century Gothic (Headings)"/>
              </a:rPr>
              <a:t>ObjectInputStream</a:t>
            </a:r>
            <a:r>
              <a:rPr lang="en-US" altLang="en-US" sz="2800" dirty="0">
                <a:solidFill>
                  <a:srgbClr val="FF0000"/>
                </a:solidFill>
                <a:latin typeface="Century Gothic (Headings)"/>
              </a:rPr>
              <a:t> </a:t>
            </a:r>
            <a:r>
              <a:rPr lang="en-US" altLang="en-US" sz="2800" dirty="0">
                <a:latin typeface="Century Gothic (Headings)"/>
              </a:rPr>
              <a:t>to read and write class objects with binary files</a:t>
            </a:r>
          </a:p>
          <a:p>
            <a:endParaRPr lang="en-US" sz="2800" dirty="0">
              <a:latin typeface="Century Gothic (Headings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Methods for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BufferedReader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>
                <a:latin typeface="Courier New" panose="02070309020205020404" pitchFamily="49" charset="0"/>
              </a:rPr>
              <a:t>readLine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: </a:t>
            </a:r>
            <a:r>
              <a:rPr lang="en-US" altLang="en-US" dirty="0"/>
              <a:t>read a line into 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endParaRPr lang="en-US" altLang="en-US" dirty="0"/>
          </a:p>
          <a:p>
            <a:r>
              <a:rPr lang="en-US" altLang="en-US" dirty="0"/>
              <a:t>no methods to read numbers directly, so read numbers as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s and then convert them (</a:t>
            </a:r>
            <a:r>
              <a:rPr lang="en-US" altLang="en-US" dirty="0" err="1">
                <a:latin typeface="Courier New" panose="02070309020205020404" pitchFamily="49" charset="0"/>
              </a:rPr>
              <a:t>StringTokenizer</a:t>
            </a:r>
            <a:r>
              <a:rPr lang="en-US" altLang="en-US" dirty="0"/>
              <a:t> later)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r</a:t>
            </a:r>
            <a:r>
              <a:rPr lang="en-US" altLang="en-US" dirty="0" smtClean="0">
                <a:latin typeface="Courier New" panose="02070309020205020404" pitchFamily="49" charset="0"/>
              </a:rPr>
              <a:t>ead()</a:t>
            </a:r>
            <a:r>
              <a:rPr lang="en-US" altLang="en-US" dirty="0" smtClean="0"/>
              <a:t>: </a:t>
            </a:r>
            <a:r>
              <a:rPr lang="en-US" altLang="en-US" dirty="0"/>
              <a:t>read a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 at a time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c</a:t>
            </a:r>
            <a:r>
              <a:rPr lang="en-US" altLang="en-US" dirty="0" smtClean="0">
                <a:latin typeface="Courier New" panose="02070309020205020404" pitchFamily="49" charset="0"/>
              </a:rPr>
              <a:t>lose()</a:t>
            </a:r>
            <a:r>
              <a:rPr lang="en-US" altLang="en-US" dirty="0" smtClean="0"/>
              <a:t>: </a:t>
            </a:r>
            <a:r>
              <a:rPr lang="en-US" altLang="en-US" dirty="0"/>
              <a:t>close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FFC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altLang="en-US" dirty="0">
                <a:solidFill>
                  <a:srgbClr val="FFC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/>
              <a:t>stream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 Handling with 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IOException</a:t>
            </a:r>
            <a:r>
              <a:rPr lang="en-US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dirty="0"/>
              <a:t>is a predefined class</a:t>
            </a:r>
          </a:p>
          <a:p>
            <a:r>
              <a:rPr lang="en-US" altLang="en-US" dirty="0"/>
              <a:t>File I/O might throw an 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IOException</a:t>
            </a:r>
            <a:endParaRPr lang="en-US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en-US" dirty="0"/>
              <a:t>catch the exception in a catch block that at least prints an error message and ends the program</a:t>
            </a:r>
          </a:p>
          <a:p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FileNotFoundException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dirty="0"/>
              <a:t>is derived from 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IOException</a:t>
            </a:r>
            <a:endParaRPr lang="en-US" altLang="en-US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z="2000" dirty="0"/>
              <a:t>T</a:t>
            </a:r>
            <a:r>
              <a:rPr lang="en-US" altLang="en-US" sz="2000" dirty="0" smtClean="0"/>
              <a:t>herefor </a:t>
            </a:r>
            <a:r>
              <a:rPr lang="en-US" altLang="en-US" sz="2000" dirty="0"/>
              <a:t>any catch block that catches </a:t>
            </a:r>
            <a:r>
              <a:rPr lang="en-US" alt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IOException</a:t>
            </a:r>
            <a:r>
              <a:rPr lang="en-US" altLang="en-US" sz="2000" dirty="0" err="1"/>
              <a:t>s</a:t>
            </a:r>
            <a:r>
              <a:rPr lang="en-US" altLang="en-US" sz="2000" dirty="0"/>
              <a:t> also catches </a:t>
            </a:r>
            <a:r>
              <a:rPr lang="en-US" alt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FileNotFoundException</a:t>
            </a:r>
            <a:r>
              <a:rPr lang="en-US" altLang="en-US" sz="2000" dirty="0" err="1"/>
              <a:t>s</a:t>
            </a:r>
            <a:endParaRPr lang="en-US" altLang="en-US" sz="2000" dirty="0"/>
          </a:p>
          <a:p>
            <a:pPr lvl="1"/>
            <a:r>
              <a:rPr lang="en-US" altLang="en-US" sz="2000" dirty="0" smtClean="0"/>
              <a:t>Put </a:t>
            </a:r>
            <a:r>
              <a:rPr lang="en-US" altLang="en-US" sz="2000" dirty="0"/>
              <a:t>the more specific one first (the derived one) so it catches specifically file-not-found exceptions</a:t>
            </a:r>
          </a:p>
          <a:p>
            <a:pPr lvl="1"/>
            <a:r>
              <a:rPr lang="en-US" altLang="en-US" sz="2000" dirty="0" smtClean="0"/>
              <a:t>Then </a:t>
            </a:r>
            <a:r>
              <a:rPr lang="en-US" altLang="en-US" sz="2000" dirty="0"/>
              <a:t>you will know that an I/O error is something other than file-not-found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2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Reading Words in a String:</a:t>
            </a:r>
            <a:br>
              <a:rPr lang="en-US" altLang="en-US" sz="4400" dirty="0"/>
            </a:br>
            <a:r>
              <a:rPr lang="en-US" altLang="en-US" sz="4400" dirty="0"/>
              <a:t>Using </a:t>
            </a:r>
            <a:r>
              <a:rPr lang="en-US" altLang="en-US" sz="4400" b="1" dirty="0" err="1">
                <a:latin typeface="Courier New" panose="02070309020205020404" pitchFamily="49" charset="0"/>
              </a:rPr>
              <a:t>StringTokenizer</a:t>
            </a:r>
            <a:r>
              <a:rPr lang="en-US" altLang="en-US" sz="4400" dirty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There are </a:t>
            </a:r>
            <a:r>
              <a:rPr lang="en-US" altLang="en-US" dirty="0" err="1">
                <a:solidFill>
                  <a:srgbClr val="FFC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en-US" altLang="en-US" dirty="0"/>
              <a:t>methods to read a line and a character, but not just a single word</a:t>
            </a:r>
          </a:p>
          <a:p>
            <a:endParaRPr lang="en-US" altLang="en-US" dirty="0"/>
          </a:p>
          <a:p>
            <a:r>
              <a:rPr lang="en-US" altLang="en-US" dirty="0" err="1">
                <a:latin typeface="Courier New" panose="02070309020205020404" pitchFamily="49" charset="0"/>
              </a:rPr>
              <a:t>StringTokenizer</a:t>
            </a:r>
            <a:r>
              <a:rPr lang="en-US" altLang="en-US" dirty="0"/>
              <a:t> can be used to parse a line into words</a:t>
            </a:r>
          </a:p>
          <a:p>
            <a:pPr lvl="1"/>
            <a:r>
              <a:rPr lang="en-US" altLang="en-US" sz="2000" dirty="0"/>
              <a:t>import </a:t>
            </a:r>
            <a:r>
              <a:rPr lang="en-US" altLang="en-US" sz="2000" dirty="0">
                <a:latin typeface="Courier New" panose="02070309020205020404" pitchFamily="49" charset="0"/>
              </a:rPr>
              <a:t>java.util.*</a:t>
            </a:r>
          </a:p>
          <a:p>
            <a:pPr lvl="1"/>
            <a:r>
              <a:rPr lang="en-US" altLang="en-US" sz="2000" dirty="0"/>
              <a:t>some of its useful methods are shown in the text</a:t>
            </a:r>
          </a:p>
          <a:p>
            <a:pPr lvl="2"/>
            <a:r>
              <a:rPr lang="en-US" altLang="en-US" sz="2000" dirty="0"/>
              <a:t>e.g. test if there are more tokens</a:t>
            </a:r>
          </a:p>
          <a:p>
            <a:pPr lvl="1"/>
            <a:r>
              <a:rPr lang="en-US" altLang="en-US" sz="2000" dirty="0"/>
              <a:t>you can specify </a:t>
            </a:r>
            <a:r>
              <a:rPr lang="en-US" altLang="en-US" sz="2000" i="1" dirty="0"/>
              <a:t>delimiters</a:t>
            </a:r>
            <a:r>
              <a:rPr lang="en-US" altLang="en-US" sz="2000" dirty="0"/>
              <a:t> (the character or characters that separate words)</a:t>
            </a:r>
          </a:p>
          <a:p>
            <a:pPr lvl="2"/>
            <a:r>
              <a:rPr lang="en-US" altLang="en-US" sz="2000" dirty="0"/>
              <a:t>the default delimiters are "white space" (space, tab, and newline)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/>
              <a:t>tokenizer</a:t>
            </a:r>
            <a:r>
              <a:rPr lang="en-US" dirty="0"/>
              <a:t> in Java</a:t>
            </a:r>
            <a:br>
              <a:rPr lang="en-US" dirty="0"/>
            </a:br>
            <a:r>
              <a:rPr lang="en-US" dirty="0"/>
              <a:t>Based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stackoverflow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StringTokenizer</a:t>
            </a:r>
            <a:r>
              <a:rPr lang="en-US" dirty="0"/>
              <a:t> documentation 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StringTokenizer</a:t>
            </a:r>
            <a:r>
              <a:rPr lang="en-US" dirty="0" smtClean="0"/>
              <a:t> </a:t>
            </a:r>
            <a:r>
              <a:rPr lang="en-US" dirty="0"/>
              <a:t>is a legacy class that is retained for compatibility reasons although its use is discouraged in new code. It is recommended that anyone seeking this functionality use the </a:t>
            </a:r>
            <a:r>
              <a:rPr lang="en-US" b="1" dirty="0">
                <a:solidFill>
                  <a:srgbClr val="FFC000"/>
                </a:solidFill>
              </a:rPr>
              <a:t>split method </a:t>
            </a:r>
            <a:r>
              <a:rPr lang="en-US" dirty="0"/>
              <a:t>of String or the </a:t>
            </a:r>
            <a:r>
              <a:rPr lang="en-US" b="1" dirty="0" err="1">
                <a:solidFill>
                  <a:srgbClr val="00B050"/>
                </a:solidFill>
              </a:rPr>
              <a:t>java.util.regex</a:t>
            </a:r>
            <a:r>
              <a:rPr lang="en-US" dirty="0"/>
              <a:t> package instead.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75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Testing for End of File in 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When </a:t>
            </a:r>
            <a:r>
              <a:rPr lang="en-US" altLang="en-US" dirty="0" err="1" smtClean="0">
                <a:latin typeface="Courier New" panose="02070309020205020404" pitchFamily="49" charset="0"/>
              </a:rPr>
              <a:t>readLine</a:t>
            </a:r>
            <a:r>
              <a:rPr lang="en-US" altLang="en-US" smtClean="0">
                <a:latin typeface="Courier New" panose="02070309020205020404" pitchFamily="49" charset="0"/>
              </a:rPr>
              <a:t>()</a:t>
            </a:r>
            <a:r>
              <a:rPr lang="en-US" altLang="en-US" smtClean="0"/>
              <a:t> </a:t>
            </a:r>
            <a:r>
              <a:rPr lang="en-US" altLang="en-US" dirty="0"/>
              <a:t>tries to read beyond the end of a text file it returns the special value </a:t>
            </a:r>
            <a:r>
              <a:rPr lang="en-US" altLang="en-US" i="1" dirty="0">
                <a:latin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sz="2000" dirty="0"/>
              <a:t>so you can test for </a:t>
            </a:r>
            <a:r>
              <a:rPr lang="en-US" altLang="en-US" sz="2000" dirty="0">
                <a:latin typeface="Courier New" panose="02070309020205020404" pitchFamily="49" charset="0"/>
              </a:rPr>
              <a:t>null</a:t>
            </a:r>
            <a:r>
              <a:rPr lang="en-US" altLang="en-US" sz="2000" dirty="0"/>
              <a:t> to stop processing a text file</a:t>
            </a:r>
          </a:p>
          <a:p>
            <a:pPr lvl="1"/>
            <a:endParaRPr lang="en-US" altLang="en-US" sz="2000" dirty="0"/>
          </a:p>
          <a:p>
            <a:r>
              <a:rPr lang="en-US" altLang="en-US" dirty="0">
                <a:latin typeface="Courier New" panose="02070309020205020404" pitchFamily="49" charset="0"/>
              </a:rPr>
              <a:t>read</a:t>
            </a:r>
            <a:r>
              <a:rPr lang="en-US" altLang="en-US" dirty="0"/>
              <a:t> returns -1 when it tries to read beyond the end of a text file</a:t>
            </a:r>
          </a:p>
          <a:p>
            <a:pPr lvl="1"/>
            <a:r>
              <a:rPr lang="en-US" altLang="en-US" sz="2000" dirty="0"/>
              <a:t>the 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/>
              <a:t> value of all ordinary characters is nonnegative</a:t>
            </a:r>
          </a:p>
          <a:p>
            <a:pPr lvl="1"/>
            <a:endParaRPr lang="en-US" altLang="en-US" sz="2000" dirty="0"/>
          </a:p>
          <a:p>
            <a:r>
              <a:rPr lang="en-US" altLang="en-US" dirty="0"/>
              <a:t>Neither of these two methods (</a:t>
            </a:r>
            <a:r>
              <a:rPr lang="en-US" altLang="en-US" dirty="0">
                <a:latin typeface="Courier New" panose="02070309020205020404" pitchFamily="49" charset="0"/>
              </a:rPr>
              <a:t>read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</a:rPr>
              <a:t>readLine</a:t>
            </a:r>
            <a:r>
              <a:rPr lang="en-US" altLang="en-US" dirty="0"/>
              <a:t>) will throw an </a:t>
            </a:r>
            <a:r>
              <a:rPr lang="en-US" altLang="en-US" dirty="0" err="1">
                <a:latin typeface="Courier New" panose="02070309020205020404" pitchFamily="49" charset="0"/>
              </a:rPr>
              <a:t>EOFException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98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Path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4336"/>
            <a:ext cx="8946541" cy="4804063"/>
          </a:xfrm>
        </p:spPr>
        <p:txBody>
          <a:bodyPr>
            <a:normAutofit/>
          </a:bodyPr>
          <a:lstStyle/>
          <a:p>
            <a:r>
              <a:rPr lang="en-US" altLang="en-US" b="1" i="1" dirty="0">
                <a:solidFill>
                  <a:srgbClr val="FFC000"/>
                </a:solidFill>
              </a:rPr>
              <a:t>Path </a:t>
            </a:r>
            <a:r>
              <a:rPr lang="en-US" altLang="en-US" b="1" i="1" dirty="0" smtClean="0">
                <a:solidFill>
                  <a:srgbClr val="FFC000"/>
                </a:solidFill>
              </a:rPr>
              <a:t>name</a:t>
            </a:r>
            <a:r>
              <a:rPr lang="en-US" altLang="en-US" dirty="0" smtClean="0">
                <a:solidFill>
                  <a:srgbClr val="FFC000"/>
                </a:solidFill>
              </a:rPr>
              <a:t> </a:t>
            </a:r>
            <a:r>
              <a:rPr lang="en-US" altLang="en-US" dirty="0" smtClean="0"/>
              <a:t>gives </a:t>
            </a:r>
            <a:r>
              <a:rPr lang="en-US" altLang="en-US" dirty="0"/>
              <a:t>name of file and tells which directory the file is in</a:t>
            </a:r>
          </a:p>
          <a:p>
            <a:r>
              <a:rPr lang="en-US" altLang="en-US" b="1" i="1" dirty="0">
                <a:solidFill>
                  <a:srgbClr val="00B0F0"/>
                </a:solidFill>
              </a:rPr>
              <a:t>Relative path </a:t>
            </a:r>
            <a:r>
              <a:rPr lang="en-US" altLang="en-US" b="1" i="1" dirty="0" smtClean="0">
                <a:solidFill>
                  <a:srgbClr val="00B0F0"/>
                </a:solidFill>
              </a:rPr>
              <a:t>name</a:t>
            </a:r>
            <a:r>
              <a:rPr lang="en-US" altLang="en-US" dirty="0"/>
              <a:t> </a:t>
            </a:r>
            <a:r>
              <a:rPr lang="en-US" altLang="en-US" dirty="0" smtClean="0"/>
              <a:t>gives </a:t>
            </a:r>
            <a:r>
              <a:rPr lang="en-US" altLang="en-US" dirty="0"/>
              <a:t>the path starting with the directory that the program is in</a:t>
            </a:r>
          </a:p>
          <a:p>
            <a:r>
              <a:rPr lang="en-US" altLang="en-US" dirty="0"/>
              <a:t>Typical UNIX path name: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/</a:t>
            </a:r>
            <a:r>
              <a:rPr lang="en-US" altLang="en-US" dirty="0" smtClean="0">
                <a:latin typeface="Courier New" panose="02070309020205020404" pitchFamily="49" charset="0"/>
              </a:rPr>
              <a:t>user/smith/home/work/java/FileClassDemo.java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Typical Windows path name: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D:\Work\Java\Programs\FileClassDemo.java</a:t>
            </a:r>
          </a:p>
          <a:p>
            <a:r>
              <a:rPr lang="en-US" altLang="en-US" dirty="0"/>
              <a:t>When a backslash is used in a quoted string it must be written as two backslashes since backslash is the escape character: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"D:\\Work\\Java\\Programs\\FileClassDemo.java"</a:t>
            </a:r>
          </a:p>
          <a:p>
            <a:r>
              <a:rPr lang="en-US" altLang="en-US" dirty="0"/>
              <a:t>Java will accept path names in UNIX or Windows format, regardless of which operating system it is actually running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File</a:t>
            </a:r>
            <a:r>
              <a:rPr lang="en-US" altLang="en-US" dirty="0"/>
              <a:t> Class </a:t>
            </a:r>
            <a:r>
              <a:rPr lang="en-US" altLang="en-US" sz="2400" dirty="0">
                <a:solidFill>
                  <a:srgbClr val="FFFF00"/>
                </a:solidFill>
                <a:latin typeface="Courier New" panose="02070309020205020404" pitchFamily="49" charset="0"/>
              </a:rPr>
              <a:t>[java.io]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Acts like a wrapper class for file names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file name like "</a:t>
            </a:r>
            <a:r>
              <a:rPr lang="en-US" altLang="en-US" dirty="0">
                <a:latin typeface="Courier New" panose="02070309020205020404" pitchFamily="49" charset="0"/>
              </a:rPr>
              <a:t>numbers.txt</a:t>
            </a:r>
            <a:r>
              <a:rPr lang="en-US" altLang="en-US" dirty="0"/>
              <a:t>" has only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properties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File</a:t>
            </a:r>
            <a:r>
              <a:rPr lang="en-US" altLang="en-US" dirty="0"/>
              <a:t> has some very useful methods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exists</a:t>
            </a:r>
            <a:r>
              <a:rPr lang="en-US" altLang="en-US" sz="2000" dirty="0"/>
              <a:t>: tests if a file already exists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 New" panose="02070309020205020404" pitchFamily="49" charset="0"/>
              </a:rPr>
              <a:t>canRead</a:t>
            </a:r>
            <a:r>
              <a:rPr lang="en-US" altLang="en-US" sz="2000" dirty="0"/>
              <a:t>: tests if the OS will let you read a file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 New" panose="02070309020205020404" pitchFamily="49" charset="0"/>
              </a:rPr>
              <a:t>canWrite</a:t>
            </a:r>
            <a:r>
              <a:rPr lang="en-US" altLang="en-US" sz="2000" dirty="0"/>
              <a:t>: tests if the OS will let you write to a file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delete</a:t>
            </a:r>
            <a:r>
              <a:rPr lang="en-US" altLang="en-US" sz="2000" dirty="0"/>
              <a:t>: deletes the file, returns true if successful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length</a:t>
            </a:r>
            <a:r>
              <a:rPr lang="en-US" altLang="en-US" sz="2000" dirty="0"/>
              <a:t>: returns the number of bytes in the file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 New" panose="02070309020205020404" pitchFamily="49" charset="0"/>
              </a:rPr>
              <a:t>getName</a:t>
            </a:r>
            <a:r>
              <a:rPr lang="en-US" altLang="en-US" sz="2000" dirty="0"/>
              <a:t>: returns file name, excluding the preceding path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 New" panose="02070309020205020404" pitchFamily="49" charset="0"/>
              </a:rPr>
              <a:t>getPath</a:t>
            </a:r>
            <a:r>
              <a:rPr lang="en-US" altLang="en-US" sz="2000" dirty="0"/>
              <a:t>: returns the path name—the full name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File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numFile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File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“numbers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txt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”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if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numFile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exists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())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System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out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println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numfile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length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());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Alternative with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Instead of </a:t>
            </a:r>
            <a:r>
              <a:rPr lang="en-US" altLang="en-US" dirty="0" err="1">
                <a:solidFill>
                  <a:srgbClr val="FFC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altLang="en-US" dirty="0">
                <a:latin typeface="Arial" panose="020B0604020202020204" pitchFamily="34" charset="0"/>
              </a:rPr>
              <a:t> with </a:t>
            </a:r>
            <a:r>
              <a:rPr lang="en-US" altLang="en-US" dirty="0" err="1">
                <a:solidFill>
                  <a:srgbClr val="92D050"/>
                </a:solidFill>
                <a:latin typeface="Courier New" panose="02070309020205020404" pitchFamily="49" charset="0"/>
              </a:rPr>
              <a:t>FileReader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dirty="0">
                <a:latin typeface="Arial" panose="020B0604020202020204" pitchFamily="34" charset="0"/>
              </a:rPr>
              <a:t>then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B0F0"/>
                </a:solidFill>
                <a:latin typeface="Courier New" panose="02070309020205020404" pitchFamily="49" charset="0"/>
              </a:rPr>
              <a:t>StringTokenizer</a:t>
            </a:r>
            <a:endParaRPr lang="en-US" altLang="en-US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Use </a:t>
            </a:r>
            <a:r>
              <a:rPr lang="en-US" altLang="en-US" dirty="0">
                <a:solidFill>
                  <a:srgbClr val="FFC000"/>
                </a:solidFill>
                <a:latin typeface="Courier New" panose="02070309020205020404" pitchFamily="49" charset="0"/>
              </a:rPr>
              <a:t>Scanner</a:t>
            </a:r>
            <a:r>
              <a:rPr lang="en-US" altLang="en-US" dirty="0">
                <a:solidFill>
                  <a:srgbClr val="FFC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with </a:t>
            </a:r>
            <a:r>
              <a:rPr lang="en-US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File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Scanner </a:t>
            </a:r>
            <a:r>
              <a:rPr lang="en-US" altLang="en-US" sz="1800" dirty="0" err="1">
                <a:latin typeface="Courier New" panose="02070309020205020404" pitchFamily="49" charset="0"/>
              </a:rPr>
              <a:t>inFile</a:t>
            </a:r>
            <a:r>
              <a:rPr lang="en-US" altLang="en-US" sz="1800" dirty="0">
                <a:latin typeface="Courier New" panose="02070309020205020404" pitchFamily="49" charset="0"/>
              </a:rPr>
              <a:t> =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new Scanner(new File(“in.txt”));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Similar to </a:t>
            </a:r>
            <a:r>
              <a:rPr lang="en-US" altLang="en-US" dirty="0">
                <a:solidFill>
                  <a:srgbClr val="FFC000"/>
                </a:solidFill>
                <a:latin typeface="Courier New" panose="02070309020205020404" pitchFamily="49" charset="0"/>
              </a:rPr>
              <a:t>Scanner</a:t>
            </a:r>
            <a:r>
              <a:rPr lang="en-US" altLang="en-US" dirty="0">
                <a:solidFill>
                  <a:srgbClr val="FFC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with </a:t>
            </a:r>
            <a:r>
              <a:rPr lang="en-US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System.in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Scanner keyboard =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new Scanner(System.in);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in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 err="1"/>
              <a:t>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Scanner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Scanner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File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“in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txt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r>
              <a:rPr lang="en-US" i="1" dirty="0" err="1" smtClean="0">
                <a:solidFill>
                  <a:srgbClr val="678CB1"/>
                </a:solidFill>
                <a:latin typeface="Courier New" panose="02070309020205020404" pitchFamily="49" charset="0"/>
              </a:rPr>
              <a:t>int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number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while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hasInt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()){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number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nextInt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// …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in lines of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Scanner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Scanner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File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“in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txt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String 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while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hasNextLine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line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nextLine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	// …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sz="4400" dirty="0"/>
              <a:t>I/O Overview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i="1" dirty="0">
                <a:latin typeface="Arial" panose="020B0604020202020204" pitchFamily="34" charset="0"/>
              </a:rPr>
              <a:t>I/O</a:t>
            </a:r>
            <a:r>
              <a:rPr lang="en-US" altLang="en-US" sz="2800" dirty="0">
                <a:latin typeface="Arial" panose="020B0604020202020204" pitchFamily="34" charset="0"/>
              </a:rPr>
              <a:t> = </a:t>
            </a:r>
            <a:r>
              <a:rPr lang="en-US" altLang="en-US" sz="2800" dirty="0" smtClean="0">
                <a:latin typeface="Arial" panose="020B0604020202020204" pitchFamily="34" charset="0"/>
              </a:rPr>
              <a:t>Input / Output</a:t>
            </a:r>
            <a:endParaRPr lang="en-US" altLang="en-US" sz="2800" dirty="0">
              <a:latin typeface="Arial" panose="020B0604020202020204" pitchFamily="34" charset="0"/>
            </a:endParaRPr>
          </a:p>
          <a:p>
            <a:r>
              <a:rPr lang="en-US" altLang="en-US" sz="2800" dirty="0">
                <a:latin typeface="Arial" panose="020B0604020202020204" pitchFamily="34" charset="0"/>
              </a:rPr>
              <a:t>In this context it is input to and output from programs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Input can be from keyboard or a file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Output can be to display (screen) or a file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Advantages of file I/O</a:t>
            </a:r>
          </a:p>
          <a:p>
            <a:pPr lvl="1"/>
            <a:r>
              <a:rPr lang="en-US" altLang="en-US" sz="2400" dirty="0" smtClean="0">
                <a:latin typeface="Arial" panose="020B0604020202020204" pitchFamily="34" charset="0"/>
              </a:rPr>
              <a:t>Permanent </a:t>
            </a:r>
            <a:r>
              <a:rPr lang="en-US" altLang="en-US" sz="2400" dirty="0">
                <a:latin typeface="Arial" panose="020B0604020202020204" pitchFamily="34" charset="0"/>
              </a:rPr>
              <a:t>copy</a:t>
            </a:r>
          </a:p>
          <a:p>
            <a:pPr lvl="1"/>
            <a:r>
              <a:rPr lang="en-US" altLang="en-US" sz="2400" dirty="0" smtClean="0">
                <a:latin typeface="Arial" panose="020B0604020202020204" pitchFamily="34" charset="0"/>
              </a:rPr>
              <a:t>Output </a:t>
            </a:r>
            <a:r>
              <a:rPr lang="en-US" altLang="en-US" sz="2400" dirty="0">
                <a:latin typeface="Arial" panose="020B0604020202020204" pitchFamily="34" charset="0"/>
              </a:rPr>
              <a:t>from one program can be input to another</a:t>
            </a:r>
          </a:p>
          <a:p>
            <a:pPr lvl="1"/>
            <a:r>
              <a:rPr lang="en-US" altLang="en-US" sz="2400" dirty="0" smtClean="0">
                <a:latin typeface="Arial" panose="020B0604020202020204" pitchFamily="34" charset="0"/>
              </a:rPr>
              <a:t>Input </a:t>
            </a:r>
            <a:r>
              <a:rPr lang="en-US" altLang="en-US" sz="2400" dirty="0">
                <a:latin typeface="Arial" panose="020B0604020202020204" pitchFamily="34" charset="0"/>
              </a:rPr>
              <a:t>can be automated (rather than entered </a:t>
            </a:r>
            <a:r>
              <a:rPr lang="en-US" altLang="en-US" sz="2400" dirty="0" smtClean="0">
                <a:latin typeface="Arial" panose="020B0604020202020204" pitchFamily="34" charset="0"/>
              </a:rPr>
              <a:t>manually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types on one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48" y="1475232"/>
            <a:ext cx="9513405" cy="5382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66747B"/>
                </a:solidFill>
                <a:latin typeface="Courier New" panose="02070309020205020404" pitchFamily="49" charset="0"/>
              </a:rPr>
              <a:t>// Name, id, </a:t>
            </a:r>
            <a:r>
              <a:rPr lang="en-US" i="1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balance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Scanner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Scanner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File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“in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txt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while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hasNext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name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id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nextInt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balance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nextFloat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</a:t>
            </a:r>
            <a:r>
              <a:rPr lang="en-US" i="1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i="1" dirty="0">
                <a:solidFill>
                  <a:srgbClr val="66747B"/>
                </a:solidFill>
                <a:latin typeface="Courier New" panose="02070309020205020404" pitchFamily="49" charset="0"/>
              </a:rPr>
              <a:t>… </a:t>
            </a:r>
            <a:endParaRPr lang="en-US" i="1" dirty="0" smtClean="0">
              <a:solidFill>
                <a:srgbClr val="66747B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	new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Account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name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id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balance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EBEBEB"/>
                </a:solidFill>
              </a:rPr>
              <a:t>Multiple types on one </a:t>
            </a:r>
            <a:r>
              <a:rPr lang="en-US" altLang="en-US" dirty="0" smtClean="0">
                <a:solidFill>
                  <a:srgbClr val="EBEBEB"/>
                </a:solidFill>
              </a:rPr>
              <a:t>line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9418"/>
            <a:ext cx="8946541" cy="4668981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i="1" dirty="0">
                <a:solidFill>
                  <a:srgbClr val="66747B"/>
                </a:solidFill>
                <a:latin typeface="Courier New" panose="02070309020205020404" pitchFamily="49" charset="0"/>
              </a:rPr>
              <a:t>// Name, id, balance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Scanner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Scanner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File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“in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txt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String 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while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hasNextLine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()){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line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	// </a:t>
            </a:r>
            <a:r>
              <a:rPr lang="en-US" i="1" dirty="0">
                <a:solidFill>
                  <a:srgbClr val="66747B"/>
                </a:solidFill>
                <a:latin typeface="Courier New" panose="02070309020205020404" pitchFamily="49" charset="0"/>
              </a:rPr>
              <a:t>Scanner again</a:t>
            </a:r>
            <a:r>
              <a:rPr lang="en-US" i="1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!</a:t>
            </a:r>
            <a:r>
              <a:rPr lang="en-US" i="1" dirty="0">
                <a:solidFill>
                  <a:srgbClr val="66747B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Scanner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parseLine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Scanner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name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parseLine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id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parseLine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nextInt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balance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parseLine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nextFloat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	// …</a:t>
            </a:r>
          </a:p>
          <a:p>
            <a:pPr marL="0" indent="0">
              <a:buNone/>
            </a:pPr>
            <a:r>
              <a:rPr lang="en-US" i="1" dirty="0">
                <a:solidFill>
                  <a:srgbClr val="66747B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Account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name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id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,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balance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types on one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66747B"/>
                </a:solidFill>
                <a:latin typeface="Courier New" panose="02070309020205020404" pitchFamily="49" charset="0"/>
              </a:rPr>
              <a:t>// Name, id, </a:t>
            </a:r>
            <a:r>
              <a:rPr lang="en-US" i="1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balance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Scanner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Scanner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File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“in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txt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String 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while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hasNextLine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()){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line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inFile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	Account 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account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Account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  <a:endParaRPr lang="en-US" i="1" dirty="0" smtClean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66747B"/>
                </a:solidFill>
                <a:latin typeface="Courier New" panose="02070309020205020404" pitchFamily="49" charset="0"/>
              </a:rPr>
              <a:t>// </a:t>
            </a:r>
            <a:r>
              <a:rPr lang="en-US" i="1" dirty="0">
                <a:solidFill>
                  <a:srgbClr val="66747B"/>
                </a:solidFill>
                <a:latin typeface="Courier New" panose="02070309020205020404" pitchFamily="49" charset="0"/>
              </a:rPr>
              <a:t>constructor </a:t>
            </a:r>
            <a:endParaRPr lang="en-US" i="1" dirty="0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678CB1"/>
                </a:solidFill>
                <a:latin typeface="Courier New" panose="02070309020205020404" pitchFamily="49" charset="0"/>
              </a:rPr>
              <a:t>public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Account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String 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Scanner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accountLine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93C763"/>
                </a:solidFill>
                <a:latin typeface="Courier New" panose="02070309020205020404" pitchFamily="49" charset="0"/>
              </a:rPr>
              <a:t>new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Scanner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line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</a:t>
            </a: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this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name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accountLine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next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</a:t>
            </a:r>
            <a:r>
              <a:rPr lang="en-US" i="1" dirty="0" smtClean="0">
                <a:solidFill>
                  <a:srgbClr val="93C763"/>
                </a:solidFill>
                <a:latin typeface="Courier New" panose="02070309020205020404" pitchFamily="49" charset="0"/>
              </a:rPr>
              <a:t>this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id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accountLine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nextInt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	</a:t>
            </a:r>
            <a:r>
              <a:rPr lang="en-US" i="1" dirty="0" err="1" smtClean="0">
                <a:solidFill>
                  <a:srgbClr val="93C763"/>
                </a:solidFill>
                <a:latin typeface="Courier New" panose="02070309020205020404" pitchFamily="49" charset="0"/>
              </a:rPr>
              <a:t>this</a:t>
            </a:r>
            <a:r>
              <a:rPr lang="en-US" i="1" dirty="0" err="1" smtClean="0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 smtClean="0">
                <a:solidFill>
                  <a:srgbClr val="E0E2E4"/>
                </a:solidFill>
                <a:latin typeface="Courier New" panose="02070309020205020404" pitchFamily="49" charset="0"/>
              </a:rPr>
              <a:t>balance</a:t>
            </a:r>
            <a:r>
              <a:rPr lang="en-US" i="1" dirty="0" smtClean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E8E2B7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accountLine</a:t>
            </a:r>
            <a:r>
              <a:rPr lang="en-US" i="1" dirty="0" err="1">
                <a:solidFill>
                  <a:srgbClr val="E8E2B7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E0E2E4"/>
                </a:solidFill>
                <a:latin typeface="Courier New" panose="02070309020205020404" pitchFamily="49" charset="0"/>
              </a:rPr>
              <a:t>nextFloat</a:t>
            </a:r>
            <a:r>
              <a:rPr lang="en-US" i="1" dirty="0" smtClean="0">
                <a:solidFill>
                  <a:srgbClr val="E8E2B7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i="1" smtClean="0">
                <a:solidFill>
                  <a:srgbClr val="E8E2B7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 err="1">
                <a:latin typeface="Courier New" panose="02070309020205020404" pitchFamily="49" charset="0"/>
              </a:rPr>
              <a:t>BufferedReader</a:t>
            </a:r>
            <a:r>
              <a:rPr lang="en-US" altLang="en-US" sz="4400" dirty="0"/>
              <a:t> </a:t>
            </a:r>
            <a:r>
              <a:rPr lang="en-US" altLang="en-US" sz="4400" dirty="0" smtClean="0"/>
              <a:t>vs. </a:t>
            </a:r>
            <a:r>
              <a:rPr lang="en-US" altLang="en-US" sz="4400" dirty="0" smtClean="0">
                <a:latin typeface="Courier New" panose="02070309020205020404" pitchFamily="49" charset="0"/>
              </a:rPr>
              <a:t>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C000"/>
                </a:solidFill>
                <a:latin typeface="Courier New" panose="02070309020205020404" pitchFamily="49" charset="0"/>
              </a:rPr>
              <a:t>BufferedReader</a:t>
            </a:r>
            <a:endParaRPr lang="en-US" altLang="en-US" dirty="0">
              <a:solidFill>
                <a:srgbClr val="FFC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readLine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</a:t>
            </a:r>
            <a:r>
              <a:rPr lang="en-US" altLang="en-US" dirty="0">
                <a:latin typeface="Arial" panose="020B0604020202020204" pitchFamily="34" charset="0"/>
              </a:rPr>
              <a:t>returns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read()</a:t>
            </a:r>
            <a:r>
              <a:rPr lang="en-US" altLang="en-US" dirty="0"/>
              <a:t> </a:t>
            </a:r>
            <a:r>
              <a:rPr lang="en-US" altLang="en-US" dirty="0">
                <a:latin typeface="Arial" panose="020B0604020202020204" pitchFamily="34" charset="0"/>
              </a:rPr>
              <a:t>returns</a:t>
            </a:r>
            <a:r>
              <a:rPr lang="en-US" altLang="en-US" dirty="0"/>
              <a:t> -1 </a:t>
            </a:r>
          </a:p>
          <a:p>
            <a:r>
              <a:rPr lang="en-US" alt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Scanner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nextLine</a:t>
            </a:r>
            <a:r>
              <a:rPr lang="en-US" altLang="en-US" dirty="0">
                <a:latin typeface="Courier New" panose="02070309020205020404" pitchFamily="49" charset="0"/>
              </a:rPr>
              <a:t>() </a:t>
            </a:r>
            <a:r>
              <a:rPr lang="en-US" altLang="en-US" dirty="0">
                <a:latin typeface="Arial" panose="020B0604020202020204" pitchFamily="34" charset="0"/>
              </a:rPr>
              <a:t>throws exception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needs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hasNextLine</a:t>
            </a:r>
            <a:r>
              <a:rPr lang="en-US" altLang="en-US" dirty="0">
                <a:latin typeface="Courier New" panose="02070309020205020404" pitchFamily="49" charset="0"/>
              </a:rPr>
              <a:t>() </a:t>
            </a:r>
            <a:r>
              <a:rPr lang="en-US" altLang="en-US" dirty="0">
                <a:latin typeface="Arial" panose="020B0604020202020204" pitchFamily="34" charset="0"/>
              </a:rPr>
              <a:t>to check first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nextInt</a:t>
            </a:r>
            <a:r>
              <a:rPr lang="en-US" altLang="en-US" dirty="0">
                <a:latin typeface="Courier New" panose="02070309020205020404" pitchFamily="49" charset="0"/>
              </a:rPr>
              <a:t>(), </a:t>
            </a:r>
            <a:r>
              <a:rPr lang="en-US" altLang="en-US" dirty="0" err="1">
                <a:latin typeface="Courier New" panose="02070309020205020404" pitchFamily="49" charset="0"/>
              </a:rPr>
              <a:t>hasNextInt</a:t>
            </a:r>
            <a:r>
              <a:rPr lang="en-US" altLang="en-US" dirty="0">
                <a:latin typeface="Courier New" panose="02070309020205020404" pitchFamily="49" charset="0"/>
              </a:rPr>
              <a:t>(),</a:t>
            </a:r>
            <a:r>
              <a:rPr lang="en-US" altLang="en-US" dirty="0">
                <a:latin typeface="Arial" panose="020B0604020202020204" pitchFamily="34" charset="0"/>
              </a:rPr>
              <a:t>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sz="4400" dirty="0"/>
              <a:t>Streams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02200"/>
            <a:ext cx="8946541" cy="4195481"/>
          </a:xfrm>
        </p:spPr>
        <p:txBody>
          <a:bodyPr>
            <a:noAutofit/>
          </a:bodyPr>
          <a:lstStyle/>
          <a:p>
            <a:r>
              <a:rPr lang="en-US" altLang="en-US" sz="2400" b="1" i="1" dirty="0"/>
              <a:t>Stream</a:t>
            </a:r>
            <a:r>
              <a:rPr lang="en-US" altLang="en-US" sz="2400" dirty="0"/>
              <a:t>: an object that either delivers data to its destination (screen, file, etc.) or that takes data from a source (keyboard, file, etc.)</a:t>
            </a:r>
          </a:p>
          <a:p>
            <a:pPr lvl="1"/>
            <a:r>
              <a:rPr lang="en-US" altLang="en-US" sz="2000" dirty="0"/>
              <a:t>it acts as a buffer between the data source and destination</a:t>
            </a:r>
          </a:p>
          <a:p>
            <a:r>
              <a:rPr lang="en-US" altLang="en-US" sz="2400" b="1" i="1" dirty="0"/>
              <a:t>Input stream</a:t>
            </a:r>
            <a:r>
              <a:rPr lang="en-US" altLang="en-US" sz="2400" dirty="0"/>
              <a:t>: a stream that provides input to a program</a:t>
            </a:r>
          </a:p>
          <a:p>
            <a:pPr lvl="1"/>
            <a:r>
              <a:rPr lang="en-US" altLang="en-US" sz="2000" dirty="0">
                <a:solidFill>
                  <a:srgbClr val="92D050"/>
                </a:solidFill>
                <a:latin typeface="Courier New" panose="02070309020205020404" pitchFamily="49" charset="0"/>
              </a:rPr>
              <a:t>System.in</a:t>
            </a:r>
            <a:r>
              <a:rPr lang="en-US" altLang="en-US" sz="2000" dirty="0"/>
              <a:t> is an input stream</a:t>
            </a:r>
          </a:p>
          <a:p>
            <a:r>
              <a:rPr lang="en-US" altLang="en-US" sz="2800" b="1" i="1" dirty="0"/>
              <a:t>Output stream</a:t>
            </a:r>
            <a:r>
              <a:rPr lang="en-US" altLang="en-US" sz="2800" dirty="0"/>
              <a:t>: a stream that accepts output from a program</a:t>
            </a:r>
          </a:p>
          <a:p>
            <a:pPr lvl="1"/>
            <a:r>
              <a:rPr lang="en-US" altLang="en-US" sz="2000" dirty="0" err="1">
                <a:solidFill>
                  <a:srgbClr val="92D050"/>
                </a:solidFill>
                <a:latin typeface="Courier New" panose="02070309020205020404" pitchFamily="49" charset="0"/>
              </a:rPr>
              <a:t>System.out</a:t>
            </a:r>
            <a:r>
              <a:rPr lang="en-US" altLang="en-US" sz="2000" dirty="0">
                <a:solidFill>
                  <a:srgbClr val="92D050"/>
                </a:solidFill>
              </a:rPr>
              <a:t> </a:t>
            </a:r>
            <a:r>
              <a:rPr lang="en-US" altLang="en-US" sz="2000" dirty="0"/>
              <a:t>is an output stream</a:t>
            </a:r>
          </a:p>
          <a:p>
            <a:r>
              <a:rPr lang="en-US" altLang="en-US" sz="2400" dirty="0"/>
              <a:t>A stream connects a program to an I/O object</a:t>
            </a:r>
          </a:p>
          <a:p>
            <a:pPr lvl="1"/>
            <a:r>
              <a:rPr lang="en-US" altLang="en-US" sz="2000" dirty="0" err="1">
                <a:solidFill>
                  <a:srgbClr val="92D050"/>
                </a:solidFill>
                <a:latin typeface="Courier New" panose="02070309020205020404" pitchFamily="49" charset="0"/>
              </a:rPr>
              <a:t>System.out</a:t>
            </a:r>
            <a:r>
              <a:rPr lang="en-US" altLang="en-US" sz="2000" dirty="0">
                <a:solidFill>
                  <a:srgbClr val="92D050"/>
                </a:solidFill>
              </a:rPr>
              <a:t> </a:t>
            </a:r>
            <a:r>
              <a:rPr lang="en-US" altLang="en-US" sz="2000" dirty="0"/>
              <a:t>connects a program to the screen</a:t>
            </a:r>
          </a:p>
          <a:p>
            <a:pPr lvl="1"/>
            <a:r>
              <a:rPr lang="en-US" altLang="en-US" sz="2000" dirty="0">
                <a:solidFill>
                  <a:srgbClr val="92D050"/>
                </a:solidFill>
                <a:latin typeface="Courier New" panose="02070309020205020404" pitchFamily="49" charset="0"/>
              </a:rPr>
              <a:t>System.in</a:t>
            </a:r>
            <a:r>
              <a:rPr lang="en-US" altLang="en-US" sz="2000" dirty="0">
                <a:solidFill>
                  <a:srgbClr val="92D050"/>
                </a:solidFill>
              </a:rPr>
              <a:t> </a:t>
            </a:r>
            <a:r>
              <a:rPr lang="en-US" altLang="en-US" sz="2000" dirty="0"/>
              <a:t>connects a program to the keyboard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dirty="0"/>
              <a:t>Binary </a:t>
            </a:r>
            <a:r>
              <a:rPr lang="en-US" altLang="en-US" dirty="0" smtClean="0"/>
              <a:t>vs. Text </a:t>
            </a:r>
            <a:r>
              <a:rPr lang="en-US" altLang="en-US" dirty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30800"/>
            <a:ext cx="8946541" cy="419548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i="1" dirty="0"/>
              <a:t>All</a:t>
            </a:r>
            <a:r>
              <a:rPr lang="en-US" altLang="en-US" sz="1600" dirty="0"/>
              <a:t> data and programs are ultimately just zeros and ones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each digit can have one of two values, hence </a:t>
            </a:r>
            <a:r>
              <a:rPr lang="en-US" altLang="en-US" sz="1600" i="1" dirty="0"/>
              <a:t>binary</a:t>
            </a:r>
          </a:p>
          <a:p>
            <a:pPr lvl="1">
              <a:lnSpc>
                <a:spcPct val="90000"/>
              </a:lnSpc>
            </a:pPr>
            <a:r>
              <a:rPr lang="en-US" altLang="en-US" sz="1600" i="1" dirty="0"/>
              <a:t>bit</a:t>
            </a:r>
            <a:r>
              <a:rPr lang="en-US" altLang="en-US" sz="1600" dirty="0"/>
              <a:t> is one binary digit</a:t>
            </a:r>
          </a:p>
          <a:p>
            <a:pPr lvl="1">
              <a:lnSpc>
                <a:spcPct val="90000"/>
              </a:lnSpc>
            </a:pPr>
            <a:r>
              <a:rPr lang="en-US" altLang="en-US" sz="1600" i="1" dirty="0"/>
              <a:t>byte</a:t>
            </a:r>
            <a:r>
              <a:rPr lang="en-US" altLang="en-US" sz="1600" dirty="0"/>
              <a:t> is a group of eight bits</a:t>
            </a:r>
          </a:p>
          <a:p>
            <a:pPr>
              <a:lnSpc>
                <a:spcPct val="90000"/>
              </a:lnSpc>
            </a:pPr>
            <a:r>
              <a:rPr lang="en-US" altLang="en-US" sz="1600" i="1" dirty="0">
                <a:solidFill>
                  <a:srgbClr val="FFC000"/>
                </a:solidFill>
              </a:rPr>
              <a:t>Text files: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 The </a:t>
            </a:r>
            <a:r>
              <a:rPr lang="en-US" altLang="en-US" sz="1600" dirty="0"/>
              <a:t>bits represent printable characters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one byte per character for ASCII, the most common code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for example, Java source files are text files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so is any file created with a "text editor"</a:t>
            </a:r>
          </a:p>
          <a:p>
            <a:pPr>
              <a:lnSpc>
                <a:spcPct val="90000"/>
              </a:lnSpc>
            </a:pPr>
            <a:r>
              <a:rPr lang="en-US" altLang="en-US" sz="1600" i="1" dirty="0">
                <a:solidFill>
                  <a:srgbClr val="00B0F0"/>
                </a:solidFill>
              </a:rPr>
              <a:t>Binary files: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 The </a:t>
            </a:r>
            <a:r>
              <a:rPr lang="en-US" altLang="en-US" sz="1600" dirty="0"/>
              <a:t>bits represent other types of encoded information, such as executable instructions or numeric data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these files are easily read by the computer but not humans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they are </a:t>
            </a:r>
            <a:r>
              <a:rPr lang="en-US" altLang="en-US" sz="1600" i="1" dirty="0"/>
              <a:t>not</a:t>
            </a:r>
            <a:r>
              <a:rPr lang="en-US" altLang="en-US" sz="1600" dirty="0"/>
              <a:t> "printable" files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actually, you </a:t>
            </a:r>
            <a:r>
              <a:rPr lang="en-US" altLang="en-US" i="1" dirty="0"/>
              <a:t>can</a:t>
            </a:r>
            <a:r>
              <a:rPr lang="en-US" altLang="en-US" dirty="0"/>
              <a:t> print them, but they will be unintelligible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"printable" means "easily readable by humans when printed"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Binary vs. Text Files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89888"/>
            <a:ext cx="9403742" cy="536448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Text files are more readable by humans</a:t>
            </a:r>
          </a:p>
          <a:p>
            <a:r>
              <a:rPr lang="en-US" altLang="en-US" dirty="0"/>
              <a:t>Binary files are more efficient</a:t>
            </a:r>
          </a:p>
          <a:p>
            <a:pPr lvl="1"/>
            <a:r>
              <a:rPr lang="en-US" altLang="en-US" sz="2000" dirty="0"/>
              <a:t>computers read and write binary files more easily than text</a:t>
            </a:r>
          </a:p>
          <a:p>
            <a:r>
              <a:rPr lang="en-US" altLang="en-US" dirty="0"/>
              <a:t>Java binary files are portable</a:t>
            </a:r>
          </a:p>
          <a:p>
            <a:pPr lvl="1"/>
            <a:r>
              <a:rPr lang="en-US" altLang="en-US" sz="2000" dirty="0" smtClean="0"/>
              <a:t>They </a:t>
            </a:r>
            <a:r>
              <a:rPr lang="en-US" altLang="en-US" sz="2000" dirty="0"/>
              <a:t>can be used by Java on different machines</a:t>
            </a:r>
          </a:p>
          <a:p>
            <a:pPr lvl="1"/>
            <a:r>
              <a:rPr lang="en-US" altLang="en-US" sz="2000" dirty="0"/>
              <a:t>Reading and writing binary files is normally done by a program</a:t>
            </a:r>
          </a:p>
          <a:p>
            <a:pPr lvl="1"/>
            <a:r>
              <a:rPr lang="en-US" altLang="en-US" sz="2000" dirty="0" smtClean="0"/>
              <a:t>Text </a:t>
            </a:r>
            <a:r>
              <a:rPr lang="en-US" altLang="en-US" sz="2000" dirty="0"/>
              <a:t>files are used only to communicate with </a:t>
            </a:r>
            <a:r>
              <a:rPr lang="en-US" altLang="en-US" sz="2000" dirty="0" smtClean="0"/>
              <a:t>humans</a:t>
            </a:r>
          </a:p>
          <a:p>
            <a:r>
              <a:rPr lang="en-US" altLang="en-US" sz="2200" dirty="0" smtClean="0"/>
              <a:t>Java Text Files</a:t>
            </a:r>
            <a:endParaRPr lang="en-US" altLang="en-US" sz="2200" dirty="0"/>
          </a:p>
          <a:p>
            <a:pPr lvl="1"/>
            <a:r>
              <a:rPr lang="en-US" altLang="en-US" dirty="0" smtClean="0"/>
              <a:t>Source files</a:t>
            </a:r>
          </a:p>
          <a:p>
            <a:pPr lvl="1"/>
            <a:r>
              <a:rPr lang="en-US" altLang="en-US" dirty="0" smtClean="0"/>
              <a:t>Occasionally </a:t>
            </a:r>
            <a:r>
              <a:rPr lang="en-US" altLang="en-US" dirty="0"/>
              <a:t>input files</a:t>
            </a:r>
          </a:p>
          <a:p>
            <a:pPr lvl="1"/>
            <a:r>
              <a:rPr lang="en-US" altLang="en-US" dirty="0"/>
              <a:t>Occasionally output </a:t>
            </a:r>
            <a:r>
              <a:rPr lang="en-US" altLang="en-US" dirty="0" smtClean="0"/>
              <a:t>files</a:t>
            </a:r>
          </a:p>
          <a:p>
            <a:r>
              <a:rPr lang="en-US" altLang="en-US" sz="2200" dirty="0"/>
              <a:t>Java Binary </a:t>
            </a:r>
            <a:r>
              <a:rPr lang="en-US" altLang="en-US" sz="2200" dirty="0" smtClean="0"/>
              <a:t>Files</a:t>
            </a:r>
          </a:p>
          <a:p>
            <a:pPr lvl="1"/>
            <a:r>
              <a:rPr lang="en-US" altLang="en-US" dirty="0" smtClean="0"/>
              <a:t>Executable </a:t>
            </a:r>
            <a:r>
              <a:rPr lang="en-US" altLang="en-US" dirty="0"/>
              <a:t>files (created by compiling source files)</a:t>
            </a:r>
          </a:p>
          <a:p>
            <a:pPr lvl="1"/>
            <a:r>
              <a:rPr lang="en-US" altLang="en-US" dirty="0"/>
              <a:t>Usually input files</a:t>
            </a:r>
          </a:p>
          <a:p>
            <a:pPr lvl="1"/>
            <a:r>
              <a:rPr lang="en-US" altLang="en-US" dirty="0"/>
              <a:t>Usually output files</a:t>
            </a:r>
            <a:endParaRPr lang="en-US" altLang="en-US" u="sng" dirty="0"/>
          </a:p>
          <a:p>
            <a:endParaRPr lang="en-US" altLang="en-US" u="sn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vs. Text Files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Number: 127 (decimal)</a:t>
            </a:r>
          </a:p>
          <a:p>
            <a:pPr lvl="1"/>
            <a:r>
              <a:rPr lang="en-US" altLang="en-US" sz="2000" dirty="0">
                <a:solidFill>
                  <a:srgbClr val="FFC000"/>
                </a:solidFill>
              </a:rPr>
              <a:t>Text </a:t>
            </a:r>
            <a:r>
              <a:rPr lang="en-US" altLang="en-US" sz="2000" dirty="0" smtClean="0">
                <a:solidFill>
                  <a:srgbClr val="FFC000"/>
                </a:solidFill>
              </a:rPr>
              <a:t>file:</a:t>
            </a:r>
            <a:endParaRPr lang="en-US" altLang="en-US" sz="2000" dirty="0">
              <a:solidFill>
                <a:srgbClr val="FFC000"/>
              </a:solidFill>
            </a:endParaRPr>
          </a:p>
          <a:p>
            <a:pPr lvl="2"/>
            <a:r>
              <a:rPr lang="en-US" altLang="en-US" sz="2000" dirty="0"/>
              <a:t>Three bytes: “1”, “2”, “7”</a:t>
            </a:r>
          </a:p>
          <a:p>
            <a:pPr lvl="2"/>
            <a:r>
              <a:rPr lang="en-US" altLang="en-US" sz="2000" dirty="0"/>
              <a:t>ASCII (decimal): 49, 50, 55</a:t>
            </a:r>
          </a:p>
          <a:p>
            <a:pPr lvl="2"/>
            <a:r>
              <a:rPr lang="en-US" altLang="en-US" sz="2000" dirty="0"/>
              <a:t>ASCII (octal): 61, 62, 67</a:t>
            </a:r>
          </a:p>
          <a:p>
            <a:pPr lvl="2"/>
            <a:r>
              <a:rPr lang="en-US" altLang="en-US" sz="2000" dirty="0"/>
              <a:t>ASCII (binary): 00110001, 00110010, 00110111</a:t>
            </a:r>
          </a:p>
          <a:p>
            <a:pPr lvl="1"/>
            <a:r>
              <a:rPr lang="en-US" altLang="en-US" sz="2000" dirty="0">
                <a:solidFill>
                  <a:srgbClr val="00B0F0"/>
                </a:solidFill>
              </a:rPr>
              <a:t>Binary file: </a:t>
            </a:r>
          </a:p>
          <a:p>
            <a:pPr lvl="2"/>
            <a:r>
              <a:rPr lang="en-US" altLang="en-US" sz="2000" dirty="0"/>
              <a:t>One byte (</a:t>
            </a:r>
            <a:r>
              <a:rPr lang="en-US" altLang="en-US" sz="2000" dirty="0">
                <a:latin typeface="Courier New" panose="02070309020205020404" pitchFamily="49" charset="0"/>
              </a:rPr>
              <a:t>byte</a:t>
            </a:r>
            <a:r>
              <a:rPr lang="en-US" altLang="en-US" sz="2000" dirty="0"/>
              <a:t>)</a:t>
            </a:r>
            <a:r>
              <a:rPr lang="en-US" altLang="en-US" sz="2000" b="1" dirty="0"/>
              <a:t>:</a:t>
            </a:r>
            <a:r>
              <a:rPr lang="en-US" altLang="en-US" sz="2000" dirty="0"/>
              <a:t> 01111110 </a:t>
            </a:r>
          </a:p>
          <a:p>
            <a:pPr lvl="2"/>
            <a:r>
              <a:rPr lang="en-US" altLang="en-US" sz="2000" dirty="0"/>
              <a:t>Two bytes (</a:t>
            </a:r>
            <a:r>
              <a:rPr lang="en-US" altLang="en-US" sz="2000" dirty="0">
                <a:latin typeface="Courier New" panose="02070309020205020404" pitchFamily="49" charset="0"/>
              </a:rPr>
              <a:t>short</a:t>
            </a:r>
            <a:r>
              <a:rPr lang="en-US" altLang="en-US" sz="2000" dirty="0"/>
              <a:t>): 00000000 01111110</a:t>
            </a:r>
          </a:p>
          <a:p>
            <a:pPr lvl="2"/>
            <a:r>
              <a:rPr lang="en-US" altLang="en-US" sz="2000" dirty="0"/>
              <a:t>Four bytes (</a:t>
            </a: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/>
              <a:t>): 00000000 00000000 00000000 01111110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8636"/>
            <a:ext cx="8946541" cy="46897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Important classes for text file </a:t>
            </a:r>
            <a:r>
              <a:rPr lang="en-US" altLang="en-US" b="1" dirty="0"/>
              <a:t>output</a:t>
            </a:r>
            <a:r>
              <a:rPr lang="en-US" altLang="en-US" dirty="0"/>
              <a:t> (to the file)</a:t>
            </a:r>
          </a:p>
          <a:p>
            <a:pPr lvl="1"/>
            <a:r>
              <a:rPr lang="en-US" altLang="en-US" sz="20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PrintWriter</a:t>
            </a:r>
            <a:endParaRPr lang="en-US" altLang="en-US" sz="2000" b="1" dirty="0">
              <a:solidFill>
                <a:srgbClr val="FFC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z="2000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FileOutputStream</a:t>
            </a:r>
            <a:r>
              <a:rPr lang="en-US" altLang="en-US" sz="2000" b="1" dirty="0">
                <a:latin typeface="Courier New" panose="02070309020205020404" pitchFamily="49" charset="0"/>
              </a:rPr>
              <a:t>      [</a:t>
            </a:r>
            <a:r>
              <a:rPr lang="en-US" altLang="en-US" sz="2000" dirty="0"/>
              <a:t>or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FileWriter</a:t>
            </a:r>
            <a:r>
              <a:rPr lang="en-US" altLang="en-US" sz="2000" b="1" dirty="0">
                <a:latin typeface="Courier New" panose="02070309020205020404" pitchFamily="49" charset="0"/>
              </a:rPr>
              <a:t>]</a:t>
            </a:r>
            <a:endParaRPr lang="en-US" altLang="en-US" sz="2000" dirty="0"/>
          </a:p>
          <a:p>
            <a:r>
              <a:rPr lang="en-US" altLang="en-US" dirty="0"/>
              <a:t>Important classes for text file </a:t>
            </a:r>
            <a:r>
              <a:rPr lang="en-US" altLang="en-US" b="1" dirty="0"/>
              <a:t>input</a:t>
            </a:r>
            <a:r>
              <a:rPr lang="en-US" altLang="en-US" dirty="0"/>
              <a:t> (from the file):</a:t>
            </a:r>
          </a:p>
          <a:p>
            <a:pPr lvl="1"/>
            <a:r>
              <a:rPr lang="en-US" altLang="en-US" sz="20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BufferedReader</a:t>
            </a:r>
            <a:endParaRPr lang="en-US" altLang="en-US" sz="2000" b="1" dirty="0">
              <a:solidFill>
                <a:srgbClr val="FFC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z="2000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FileReader</a:t>
            </a:r>
            <a:endParaRPr lang="en-US" altLang="en-US" sz="2000" dirty="0">
              <a:solidFill>
                <a:srgbClr val="92D050"/>
              </a:solidFill>
            </a:endParaRPr>
          </a:p>
          <a:p>
            <a:r>
              <a:rPr lang="en-US" altLang="en-US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FileOutputStream</a:t>
            </a:r>
            <a:r>
              <a:rPr lang="en-US" altLang="en-US" dirty="0">
                <a:solidFill>
                  <a:srgbClr val="92D05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dirty="0" err="1">
                <a:solidFill>
                  <a:srgbClr val="92D050"/>
                </a:solidFill>
                <a:latin typeface="Courier New" panose="02070309020205020404" pitchFamily="49" charset="0"/>
              </a:rPr>
              <a:t>FileReader</a:t>
            </a:r>
            <a:r>
              <a:rPr lang="en-US" altLang="en-US" dirty="0">
                <a:solidFill>
                  <a:srgbClr val="92D050"/>
                </a:solidFill>
              </a:rPr>
              <a:t> </a:t>
            </a:r>
            <a:r>
              <a:rPr lang="en-US" altLang="en-US" dirty="0"/>
              <a:t>take file names as arguments.</a:t>
            </a:r>
          </a:p>
          <a:p>
            <a:r>
              <a:rPr lang="en-US" altLang="en-US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PrintWriter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BufferedReader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en-US" altLang="en-US" dirty="0"/>
              <a:t>provide useful methods for easier </a:t>
            </a:r>
            <a:r>
              <a:rPr lang="en-US" altLang="en-US" dirty="0" smtClean="0"/>
              <a:t>writing </a:t>
            </a:r>
            <a:r>
              <a:rPr lang="en-US" altLang="en-US" dirty="0"/>
              <a:t>and reading.</a:t>
            </a:r>
          </a:p>
          <a:p>
            <a:r>
              <a:rPr lang="en-US" altLang="en-US" dirty="0"/>
              <a:t>Usually need a combination of two classes</a:t>
            </a:r>
          </a:p>
          <a:p>
            <a:r>
              <a:rPr lang="en-US" altLang="en-US" dirty="0"/>
              <a:t>To use these classes your program needs a line like the following: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import java.io.*;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C000"/>
                </a:solidFill>
              </a:rPr>
              <a:t>Not </a:t>
            </a:r>
            <a:r>
              <a:rPr lang="en-US" altLang="en-US" dirty="0" smtClean="0">
                <a:solidFill>
                  <a:srgbClr val="FFC000"/>
                </a:solidFill>
              </a:rPr>
              <a:t>buffered: </a:t>
            </a:r>
            <a:r>
              <a:rPr lang="en-US" altLang="en-US" dirty="0"/>
              <a:t>each byte is read/written from/to disk as soon as possible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0000"/>
                </a:solidFill>
              </a:rPr>
              <a:t>little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delay for each byte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disk operation per </a:t>
            </a:r>
            <a:r>
              <a:rPr lang="en-US" altLang="en-US" sz="2000" dirty="0" smtClean="0"/>
              <a:t>byte -&gt; higher </a:t>
            </a:r>
            <a:r>
              <a:rPr lang="en-US" altLang="en-US" sz="2000" dirty="0"/>
              <a:t>overhead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rgbClr val="FFC000"/>
                </a:solidFill>
              </a:rPr>
              <a:t>Buffered:</a:t>
            </a:r>
            <a:r>
              <a:rPr lang="en-US" altLang="en-US" dirty="0" smtClean="0"/>
              <a:t> </a:t>
            </a:r>
            <a:r>
              <a:rPr lang="en-US" altLang="en-US" dirty="0"/>
              <a:t>reading/writing in </a:t>
            </a:r>
            <a:r>
              <a:rPr lang="en-US" altLang="en-US" b="1" dirty="0" smtClean="0">
                <a:solidFill>
                  <a:srgbClr val="FF0000"/>
                </a:solidFill>
              </a:rPr>
              <a:t>chunks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Some delay for some bytes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Assume 16-byte buffers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Reading: access the first 4 bytes, need to wait for all 16 bytes are read from disk to memory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Writing: save the first 4 bytes, need to wait for all 16 bytes before writing from memory to disk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disk operation per a buffer of </a:t>
            </a:r>
            <a:r>
              <a:rPr lang="en-US" altLang="en-US" sz="2000" dirty="0" smtClean="0"/>
              <a:t>bytes -&gt; lower </a:t>
            </a:r>
            <a:r>
              <a:rPr lang="en-US" altLang="en-US" sz="2000" dirty="0"/>
              <a:t>overhead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48AC5-FEC9-4289-893E-87E42F6012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</TotalTime>
  <Words>2011</Words>
  <Application>Microsoft Office PowerPoint</Application>
  <PresentationFormat>Widescreen</PresentationFormat>
  <Paragraphs>339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Century Gothic</vt:lpstr>
      <vt:lpstr>Century Gothic (Headings)</vt:lpstr>
      <vt:lpstr>Courier New</vt:lpstr>
      <vt:lpstr>Wingdings</vt:lpstr>
      <vt:lpstr>Wingdings 3</vt:lpstr>
      <vt:lpstr>Ion</vt:lpstr>
      <vt:lpstr>AP101: Advanced Computer Programming</vt:lpstr>
      <vt:lpstr>Objectives</vt:lpstr>
      <vt:lpstr>I/O Overview</vt:lpstr>
      <vt:lpstr>Streams</vt:lpstr>
      <vt:lpstr>Binary vs. Text Files</vt:lpstr>
      <vt:lpstr>Binary vs. Text Files (Cont.)</vt:lpstr>
      <vt:lpstr>Binary vs. Text Files (Cont.)</vt:lpstr>
      <vt:lpstr>Text File I/O</vt:lpstr>
      <vt:lpstr>Buffering</vt:lpstr>
      <vt:lpstr>Every File Has Two Names </vt:lpstr>
      <vt:lpstr>Text File Output</vt:lpstr>
      <vt:lpstr>Methods for PrintWriter</vt:lpstr>
      <vt:lpstr>TextFileOutput</vt:lpstr>
      <vt:lpstr>TextFileOutput (Cont.)</vt:lpstr>
      <vt:lpstr>Overwriting a File</vt:lpstr>
      <vt:lpstr>Java I/O streams; what are the differences? Based on stackoverflow answer</vt:lpstr>
      <vt:lpstr>Closing a File</vt:lpstr>
      <vt:lpstr>Why Bother to Close a File?</vt:lpstr>
      <vt:lpstr>Text File Input</vt:lpstr>
      <vt:lpstr>Methods for BufferedReader</vt:lpstr>
      <vt:lpstr>Exception Handling with File I/O</vt:lpstr>
      <vt:lpstr>Reading Words in a String: Using StringTokenizer Class</vt:lpstr>
      <vt:lpstr>String tokenizer in Java Based on stackoverflow answer</vt:lpstr>
      <vt:lpstr>Testing for End of File in a Text File</vt:lpstr>
      <vt:lpstr>Using Path Names</vt:lpstr>
      <vt:lpstr>File Class [java.io]</vt:lpstr>
      <vt:lpstr>Alternative with Scanner</vt:lpstr>
      <vt:lpstr>Reading in int’s</vt:lpstr>
      <vt:lpstr>Reading in lines of characters</vt:lpstr>
      <vt:lpstr>Multiple types on one line</vt:lpstr>
      <vt:lpstr>Multiple types on one line (Cont.)</vt:lpstr>
      <vt:lpstr>Multiple types on one line</vt:lpstr>
      <vt:lpstr>BufferedReader vs. Scanner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File I/O</dc:title>
  <dc:creator>panteaa</dc:creator>
  <cp:lastModifiedBy>Parham Alvani</cp:lastModifiedBy>
  <cp:revision>238</cp:revision>
  <dcterms:created xsi:type="dcterms:W3CDTF">2015-05-07T17:22:58Z</dcterms:created>
  <dcterms:modified xsi:type="dcterms:W3CDTF">2015-05-11T00:42:46Z</dcterms:modified>
</cp:coreProperties>
</file>