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44"/>
  </p:notesMasterIdLst>
  <p:handoutMasterIdLst>
    <p:handoutMasterId r:id="rId45"/>
  </p:handoutMasterIdLst>
  <p:sldIdLst>
    <p:sldId id="29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97" r:id="rId11"/>
    <p:sldId id="265" r:id="rId12"/>
    <p:sldId id="266" r:id="rId13"/>
    <p:sldId id="267" r:id="rId14"/>
    <p:sldId id="268" r:id="rId15"/>
    <p:sldId id="269" r:id="rId16"/>
    <p:sldId id="270" r:id="rId17"/>
    <p:sldId id="30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3" r:id="rId31"/>
    <p:sldId id="283" r:id="rId32"/>
    <p:sldId id="294" r:id="rId33"/>
    <p:sldId id="295" r:id="rId34"/>
    <p:sldId id="296" r:id="rId35"/>
    <p:sldId id="284" r:id="rId36"/>
    <p:sldId id="285" r:id="rId37"/>
    <p:sldId id="286" r:id="rId38"/>
    <p:sldId id="302" r:id="rId39"/>
    <p:sldId id="303" r:id="rId40"/>
    <p:sldId id="304" r:id="rId41"/>
    <p:sldId id="287" r:id="rId42"/>
    <p:sldId id="300" r:id="rId43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3" autoAdjust="0"/>
    <p:restoredTop sz="90929"/>
  </p:normalViewPr>
  <p:slideViewPr>
    <p:cSldViewPr>
      <p:cViewPr varScale="1">
        <p:scale>
          <a:sx n="92" d="100"/>
          <a:sy n="92" d="100"/>
        </p:scale>
        <p:origin x="147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smtClean="0"/>
            </a:lvl1pPr>
          </a:lstStyle>
          <a:p>
            <a:pPr>
              <a:defRPr/>
            </a:pPr>
            <a:fld id="{64A51474-A316-4AD2-B447-E1579D68E1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516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smtClean="0"/>
            </a:lvl1pPr>
          </a:lstStyle>
          <a:p>
            <a:pPr>
              <a:defRPr/>
            </a:pPr>
            <a:fld id="{A5AB833A-3B3A-4E21-943D-2AE4099D6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062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9D68C-2157-4127-90DB-5F4F005770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34790-D2C7-49C0-8359-D553010D58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57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F7067-C987-426A-8491-E8EB380DCD5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4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F7067-C987-426A-8491-E8EB380DCD5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68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F7067-C987-426A-8491-E8EB380DCD5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558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F7067-C987-426A-8491-E8EB380DCD5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90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F7067-C987-426A-8491-E8EB380DCD5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485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F7067-C987-426A-8491-E8EB380DCD5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64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ADF69-3CE3-4E7C-B222-C60C863FB6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686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FD059-FE27-4078-98A9-E7D543AADC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1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474A5-8159-49AA-90F9-E1103EE20A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47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4155E-8FE9-41BE-8AD3-89938A8F47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07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66C61-17A8-49F7-886E-6450DC3B20E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32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8CF35-3F6F-4DD3-934A-FA2DD4ADAA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35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EBBAE-9A89-4FE6-9880-455563C25D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77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67828-0941-4338-9890-6F9F932C5F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0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2BB54-2C6A-48CE-B4A8-E631D44C25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69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F3D62-1373-4EA3-A26F-5F4A01C1CF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63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CS3 - AWT/Swing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3F7067-C987-426A-8491-E8EB380DCD5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621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762000" y="1285038"/>
            <a:ext cx="7969203" cy="756747"/>
          </a:xfrm>
        </p:spPr>
        <p:txBody>
          <a:bodyPr/>
          <a:lstStyle/>
          <a:p>
            <a:r>
              <a:rPr lang="en-US" sz="2800" dirty="0"/>
              <a:t>AP101: Advanced Computer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53" y="5473251"/>
            <a:ext cx="4966097" cy="964406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100" dirty="0" smtClean="0"/>
              <a:t>AWT &amp; Swing</a:t>
            </a:r>
          </a:p>
          <a:p>
            <a:pPr algn="ctr">
              <a:defRPr/>
            </a:pPr>
            <a:r>
              <a:rPr lang="en-US" sz="2100" dirty="0" smtClean="0"/>
              <a:t>April</a:t>
            </a:r>
            <a:r>
              <a:rPr lang="en-US" sz="2100" dirty="0"/>
              <a:t>, </a:t>
            </a:r>
            <a:r>
              <a:rPr lang="en-US" sz="2100" dirty="0" smtClean="0"/>
              <a:t>2015</a:t>
            </a:r>
            <a:endParaRPr lang="en-US" sz="2100" dirty="0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27721"/>
            <a:ext cx="1506906" cy="150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06" y="2576071"/>
            <a:ext cx="2058856" cy="206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75151" y="4893312"/>
            <a:ext cx="3205686" cy="190438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ln w="12700" cmpd="sng">
                  <a:solidFill>
                    <a:srgbClr val="6AAC90"/>
                  </a:solidFill>
                  <a:prstDash val="solid"/>
                </a:ln>
                <a:gradFill>
                  <a:gsLst>
                    <a:gs pos="0">
                      <a:srgbClr val="6AAC90"/>
                    </a:gs>
                    <a:gs pos="4000">
                      <a:srgbClr val="6AAC90">
                        <a:lumMod val="60000"/>
                        <a:lumOff val="40000"/>
                      </a:srgbClr>
                    </a:gs>
                    <a:gs pos="87000">
                      <a:srgbClr val="6AAC90">
                        <a:lumMod val="20000"/>
                        <a:lumOff val="80000"/>
                      </a:srgbClr>
                    </a:gs>
                  </a:gsLst>
                  <a:lin ang="5400000"/>
                </a:gradFill>
              </a:rPr>
              <a:t>Amirkabir University of Technology (Tehran Polytechnic)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7467" y="2610577"/>
            <a:ext cx="2177969" cy="2267930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ln w="10160">
                  <a:solidFill>
                    <a:srgbClr val="5F9C9D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Babak </a:t>
            </a:r>
            <a:r>
              <a:rPr lang="en-US" b="1" dirty="0" err="1">
                <a:ln w="10160">
                  <a:solidFill>
                    <a:srgbClr val="5F9C9D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Alipour</a:t>
            </a:r>
            <a:endParaRPr lang="en-US" b="1" dirty="0">
              <a:ln w="10160">
                <a:solidFill>
                  <a:srgbClr val="5F9C9D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ln w="10160">
                  <a:solidFill>
                    <a:srgbClr val="5F9C9D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(8931023)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white"/>
                </a:solidFill>
                <a:latin typeface="Arial" panose="020B0604020202020204" pitchFamily="34" charset="0"/>
              </a:rPr>
              <a:t>Pantea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prstClr val="white"/>
                </a:solidFill>
                <a:latin typeface="Arial" panose="020B0604020202020204" pitchFamily="34" charset="0"/>
              </a:rPr>
              <a:t>Habibi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(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</a:rPr>
              <a:t>9131010)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</a:rPr>
              <a:t>Parham Alvani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</a:rPr>
              <a:t>(9231058)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3F29A-29DA-4CEB-A4DB-9BBA8597670A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entury Gothic (Headings)"/>
              </a:rPr>
              <a:pPr>
                <a:defRPr/>
              </a:pPr>
              <a:t>1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647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 Types of GUI 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b="1" smtClean="0"/>
              <a:t>Containers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mtClean="0"/>
              <a:t>JFrame, JPanel, JApplet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b="1" smtClean="0"/>
              <a:t>Components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mtClean="0"/>
              <a:t>JButton, JTextField, JComboBox, JList, etc.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b="1" smtClean="0"/>
              <a:t>Helpers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mtClean="0"/>
              <a:t>Graphics, Color, Font, Dimension, etc.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45CB04-6C1D-4977-B5EF-1248EF198576}" type="slidenum">
              <a:rPr lang="en-US" altLang="en-US" sz="2800"/>
              <a:pPr/>
              <a:t>10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JFrames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3352800"/>
          </a:xfrm>
        </p:spPr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>
                <a:latin typeface="Courier New" panose="02070309020205020404" pitchFamily="49" charset="0"/>
              </a:rPr>
              <a:t>JFrame</a:t>
            </a:r>
            <a:r>
              <a:rPr lang="en-US" altLang="en-US" smtClean="0"/>
              <a:t> is a Window with all of the adornments added.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JFrame</a:t>
            </a:r>
            <a:r>
              <a:rPr lang="en-US" altLang="en-US" smtClean="0"/>
              <a:t> inherits from </a:t>
            </a:r>
            <a:r>
              <a:rPr lang="en-US" altLang="en-US" b="1" smtClean="0">
                <a:latin typeface="Courier New" panose="02070309020205020404" pitchFamily="49" charset="0"/>
              </a:rPr>
              <a:t>Frame, Window, Container, Component,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anose="02070309020205020404" pitchFamily="49" charset="0"/>
              </a:rPr>
              <a:t>Object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>
                <a:latin typeface="Courier New" panose="02070309020205020404" pitchFamily="49" charset="0"/>
              </a:rPr>
              <a:t>JFrame</a:t>
            </a:r>
            <a:r>
              <a:rPr lang="en-US" altLang="en-US" smtClean="0"/>
              <a:t> provides the basic building block for screen-oriented applications.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612ADF-FFB6-4114-BEF4-D6D81565A1AC}" type="slidenum">
              <a:rPr lang="en-US" altLang="en-US" sz="2800"/>
              <a:pPr/>
              <a:t>11</a:t>
            </a:fld>
            <a:endParaRPr lang="en-US" altLang="en-US" sz="2800" dirty="0"/>
          </a:p>
        </p:txBody>
      </p:sp>
      <p:sp>
        <p:nvSpPr>
          <p:cNvPr id="20486" name="Text Box 2"/>
          <p:cNvSpPr txBox="1">
            <a:spLocks noChangeArrowheads="1"/>
          </p:cNvSpPr>
          <p:nvPr/>
        </p:nvSpPr>
        <p:spPr bwMode="auto">
          <a:xfrm>
            <a:off x="1524000" y="5257800"/>
            <a:ext cx="551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JFrame win = new JFrame( “title”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</a:t>
            </a:r>
            <a:r>
              <a:rPr lang="en-US" altLang="en-US" smtClean="0">
                <a:latin typeface="Courier New" panose="02070309020205020404" pitchFamily="49" charset="0"/>
              </a:rPr>
              <a:t>JFrame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482020-1026-41F0-9FDF-B0431E0A62FB}" type="slidenum">
              <a:rPr lang="en-US" altLang="en-US" sz="2800"/>
              <a:pPr/>
              <a:t>12</a:t>
            </a:fld>
            <a:endParaRPr lang="en-US" altLang="en-US" sz="2800" dirty="0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502028" y="1981200"/>
            <a:ext cx="82028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javax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class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SwingFrame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void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main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String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args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[])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win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C7600"/>
                </a:solidFill>
                <a:latin typeface="Courier New" panose="02070309020205020404" pitchFamily="49" charset="0"/>
              </a:rPr>
              <a:t>"My First GUI Program"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setVisible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true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sz="1600" i="1" dirty="0" err="1" smtClean="0">
                <a:solidFill>
                  <a:srgbClr val="66747B"/>
                </a:solidFill>
                <a:latin typeface="Courier New" panose="02070309020205020404" pitchFamily="49" charset="0"/>
              </a:rPr>
              <a:t>SwingFrame</a:t>
            </a:r>
            <a:endParaRPr lang="en-US" sz="1600" dirty="0">
              <a:effectLst/>
            </a:endParaRP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76952"/>
            <a:ext cx="2171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JFrame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Sizing a Frame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You can specify the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Height and width given in pixels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size of a pixel will vary based on the resolution of the device on which the frame is rendered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Usually one uses an instance of the Dimension class.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method </a:t>
            </a:r>
            <a:r>
              <a:rPr lang="en-US" altLang="en-US" sz="2400" b="1" smtClean="0">
                <a:latin typeface="Courier New" panose="02070309020205020404" pitchFamily="49" charset="0"/>
              </a:rPr>
              <a:t>pack()</a:t>
            </a:r>
            <a:r>
              <a:rPr lang="en-US" altLang="en-US" sz="2400" smtClean="0"/>
              <a:t> will set the size of the frame automatically, based on the size of the components contained in the content pane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Note that pack does not look at the title bar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Sometimes pack() does not work as you might expect; try it and see.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43E50B-8732-4704-BB28-E60000E54042}" type="slidenum">
              <a:rPr lang="en-US" altLang="en-US" sz="2800"/>
              <a:pPr/>
              <a:t>13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Creating a </a:t>
            </a:r>
            <a:r>
              <a:rPr lang="en-US">
                <a:latin typeface="Courier New" pitchFamily="49" charset="0"/>
              </a:rPr>
              <a:t>JFrame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E50086-DC4C-43B2-9112-204852D7AE43}" type="slidenum">
              <a:rPr lang="en-US" altLang="en-US" sz="2800"/>
              <a:pPr/>
              <a:t>14</a:t>
            </a:fld>
            <a:endParaRPr lang="en-US" altLang="en-US" sz="2800" dirty="0"/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285409" y="1371600"/>
            <a:ext cx="857318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javax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sz="16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awt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class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SwingFrame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Dimension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windowSize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Dimension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FFCD22"/>
                </a:solidFill>
                <a:latin typeface="Courier New" panose="02070309020205020404" pitchFamily="49" charset="0"/>
              </a:rPr>
              <a:t>250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FFCD22"/>
                </a:solidFill>
                <a:latin typeface="Courier New" panose="02070309020205020404" pitchFamily="49" charset="0"/>
              </a:rPr>
              <a:t>150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void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main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String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args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[]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win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C7600"/>
                </a:solidFill>
                <a:latin typeface="Courier New" panose="02070309020205020404" pitchFamily="49" charset="0"/>
              </a:rPr>
              <a:t>"My First GUI Program"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setDefaultCloseOperation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EXIT_ON_CLOSE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setSize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windowSize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setVisible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true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sz="1600" i="1" dirty="0" err="1">
                <a:solidFill>
                  <a:srgbClr val="66747B"/>
                </a:solidFill>
                <a:latin typeface="Courier New" panose="02070309020205020404" pitchFamily="49" charset="0"/>
              </a:rPr>
              <a:t>SwingFrame</a:t>
            </a:r>
            <a:r>
              <a:rPr lang="en-US" sz="1600" i="1" dirty="0">
                <a:solidFill>
                  <a:srgbClr val="66747B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4" y="487680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JFrame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b="1">
                <a:latin typeface="Courier New" pitchFamily="49" charset="0"/>
              </a:rPr>
              <a:t>JFrame</a:t>
            </a:r>
            <a:r>
              <a:rPr lang="en-US" sz="2800"/>
              <a:t>s have several panes: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80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80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80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80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80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80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/>
              <a:t>Components are placed in the Content Pane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20BB30-98E8-44C1-89FD-DC7D8EB07CCB}" type="slidenum">
              <a:rPr lang="en-US" altLang="en-US" sz="2800"/>
              <a:pPr/>
              <a:t>15</a:t>
            </a:fld>
            <a:endParaRPr lang="en-US" altLang="en-US" sz="2800" dirty="0"/>
          </a:p>
        </p:txBody>
      </p:sp>
      <p:sp>
        <p:nvSpPr>
          <p:cNvPr id="24582" name="AutoShape 4"/>
          <p:cNvSpPr>
            <a:spLocks noChangeArrowheads="1"/>
          </p:cNvSpPr>
          <p:nvPr/>
        </p:nvSpPr>
        <p:spPr bwMode="auto">
          <a:xfrm>
            <a:off x="2971800" y="2590800"/>
            <a:ext cx="3048000" cy="2590800"/>
          </a:xfrm>
          <a:prstGeom prst="cube">
            <a:avLst>
              <a:gd name="adj" fmla="val 87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>
            <a:off x="3200400" y="2590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 flipH="1">
            <a:off x="3200400" y="4953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 flipH="1">
            <a:off x="2971800" y="4953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8"/>
          <p:cNvSpPr txBox="1">
            <a:spLocks noChangeArrowheads="1"/>
          </p:cNvSpPr>
          <p:nvPr/>
        </p:nvSpPr>
        <p:spPr bwMode="auto">
          <a:xfrm>
            <a:off x="838200" y="2438400"/>
            <a:ext cx="1181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Glass pane</a:t>
            </a:r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1981200" y="2743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Rectangle 10"/>
          <p:cNvSpPr>
            <a:spLocks noChangeArrowheads="1"/>
          </p:cNvSpPr>
          <p:nvPr/>
        </p:nvSpPr>
        <p:spPr bwMode="auto">
          <a:xfrm>
            <a:off x="3352800" y="2895600"/>
            <a:ext cx="2362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Rectangle 11"/>
          <p:cNvSpPr>
            <a:spLocks noChangeArrowheads="1"/>
          </p:cNvSpPr>
          <p:nvPr/>
        </p:nvSpPr>
        <p:spPr bwMode="auto">
          <a:xfrm>
            <a:off x="3352800" y="3429000"/>
            <a:ext cx="2362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auto">
          <a:xfrm>
            <a:off x="6629400" y="1905000"/>
            <a:ext cx="142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Layered pane</a:t>
            </a:r>
          </a:p>
        </p:txBody>
      </p:sp>
      <p:sp>
        <p:nvSpPr>
          <p:cNvPr id="24591" name="Line 13"/>
          <p:cNvSpPr>
            <a:spLocks noChangeShapeType="1"/>
          </p:cNvSpPr>
          <p:nvPr/>
        </p:nvSpPr>
        <p:spPr bwMode="auto">
          <a:xfrm flipH="1">
            <a:off x="6019800" y="2209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14"/>
          <p:cNvSpPr txBox="1">
            <a:spLocks noChangeArrowheads="1"/>
          </p:cNvSpPr>
          <p:nvPr/>
        </p:nvSpPr>
        <p:spPr bwMode="auto">
          <a:xfrm>
            <a:off x="6781800" y="29718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Menu bar</a:t>
            </a:r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 flipH="1" flipV="1">
            <a:off x="5486400" y="312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990600" y="4343400"/>
            <a:ext cx="139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Content pane</a:t>
            </a:r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 flipV="1">
            <a:off x="2438400" y="40386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Swing Components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JComponent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JComboBox</a:t>
            </a:r>
            <a:r>
              <a:rPr lang="en-US" altLang="en-US" b="1" dirty="0" smtClean="0">
                <a:latin typeface="Courier New" panose="02070309020205020404" pitchFamily="49" charset="0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Jlabel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Jlist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JMenuBar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Jpanel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JPopupMenu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JScrollBar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JScrollPane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Jtable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Jtree</a:t>
            </a:r>
            <a:endParaRPr lang="en-US" altLang="en-US" b="1" dirty="0" smtClean="0">
              <a:latin typeface="Courier New" panose="02070309020205020404" pitchFamily="49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40115F-38D5-42BA-A007-79F1C476CC41}" type="slidenum">
              <a:rPr lang="en-US" altLang="en-US" sz="2800"/>
              <a:pPr/>
              <a:t>16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Swing </a:t>
            </a:r>
            <a:r>
              <a:rPr lang="en-US" altLang="en-US" dirty="0" smtClean="0"/>
              <a:t>Components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en-US" sz="1500" b="1" dirty="0" err="1" smtClean="0">
                <a:solidFill>
                  <a:prstClr val="white"/>
                </a:solidFill>
                <a:latin typeface="Courier New" panose="02070309020205020404" pitchFamily="49" charset="0"/>
              </a:rPr>
              <a:t>JInternalFrame</a:t>
            </a:r>
            <a:endParaRPr lang="en-US" altLang="en-US" sz="1500" b="1" dirty="0">
              <a:solidFill>
                <a:prstClr val="white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en-US" sz="1500" b="1" dirty="0" err="1" smtClean="0">
                <a:solidFill>
                  <a:prstClr val="white"/>
                </a:solidFill>
                <a:latin typeface="Courier New" panose="02070309020205020404" pitchFamily="49" charset="0"/>
              </a:rPr>
              <a:t>JOptionPane</a:t>
            </a:r>
            <a:endParaRPr lang="en-US" altLang="en-US" sz="1500" b="1" dirty="0" smtClean="0">
              <a:solidFill>
                <a:prstClr val="white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en-US" sz="1500" b="1" dirty="0" err="1" smtClean="0">
                <a:solidFill>
                  <a:prstClr val="white"/>
                </a:solidFill>
                <a:latin typeface="Courier New" panose="02070309020205020404" pitchFamily="49" charset="0"/>
              </a:rPr>
              <a:t>JProgressBar</a:t>
            </a:r>
            <a:endParaRPr lang="en-US" altLang="en-US" sz="1500" b="1" dirty="0" smtClean="0">
              <a:solidFill>
                <a:prstClr val="white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en-US" sz="1500" b="1" dirty="0" err="1" smtClean="0">
                <a:solidFill>
                  <a:prstClr val="white"/>
                </a:solidFill>
                <a:latin typeface="Courier New" panose="02070309020205020404" pitchFamily="49" charset="0"/>
              </a:rPr>
              <a:t>JRootPane</a:t>
            </a:r>
            <a:endParaRPr lang="en-US" altLang="en-US" sz="1500" b="1" dirty="0" smtClean="0">
              <a:solidFill>
                <a:prstClr val="white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en-US" sz="1500" b="1" dirty="0" err="1" smtClean="0">
                <a:solidFill>
                  <a:prstClr val="white"/>
                </a:solidFill>
                <a:latin typeface="Courier New" panose="02070309020205020404" pitchFamily="49" charset="0"/>
              </a:rPr>
              <a:t>Jseparator</a:t>
            </a:r>
            <a:endParaRPr lang="en-US" altLang="en-US" sz="1500" b="1" dirty="0" smtClean="0">
              <a:solidFill>
                <a:prstClr val="white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en-US" sz="1500" b="1" dirty="0" err="1" smtClean="0">
                <a:solidFill>
                  <a:prstClr val="white"/>
                </a:solidFill>
                <a:latin typeface="Courier New" panose="02070309020205020404" pitchFamily="49" charset="0"/>
              </a:rPr>
              <a:t>Jslider</a:t>
            </a:r>
            <a:endParaRPr lang="en-US" altLang="en-US" sz="1500" b="1" dirty="0" smtClean="0">
              <a:solidFill>
                <a:prstClr val="white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en-US" sz="1500" b="1" dirty="0" err="1" smtClean="0">
                <a:solidFill>
                  <a:prstClr val="white"/>
                </a:solidFill>
                <a:latin typeface="Courier New" panose="02070309020205020404" pitchFamily="49" charset="0"/>
              </a:rPr>
              <a:t>JSplitPane</a:t>
            </a:r>
            <a:endParaRPr lang="en-US" altLang="en-US" sz="1500" b="1" dirty="0" smtClean="0">
              <a:solidFill>
                <a:prstClr val="white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en-US" sz="1500" b="1" dirty="0" err="1" smtClean="0">
                <a:solidFill>
                  <a:prstClr val="white"/>
                </a:solidFill>
                <a:latin typeface="Courier New" panose="02070309020205020404" pitchFamily="49" charset="0"/>
              </a:rPr>
              <a:t>JTabbedPane</a:t>
            </a:r>
            <a:endParaRPr lang="en-US" altLang="en-US" sz="1500" b="1" dirty="0" smtClean="0">
              <a:solidFill>
                <a:prstClr val="white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en-US" sz="1500" b="1" dirty="0" err="1" smtClean="0">
                <a:solidFill>
                  <a:prstClr val="white"/>
                </a:solidFill>
                <a:latin typeface="Courier New" panose="02070309020205020404" pitchFamily="49" charset="0"/>
              </a:rPr>
              <a:t>JToolBar</a:t>
            </a:r>
            <a:endParaRPr lang="en-US" altLang="en-US" sz="1500" b="1" dirty="0" smtClean="0">
              <a:solidFill>
                <a:prstClr val="white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en-US" sz="1500" b="1" dirty="0" err="1" smtClean="0">
                <a:solidFill>
                  <a:prstClr val="white"/>
                </a:solidFill>
                <a:latin typeface="Courier New" panose="02070309020205020404" pitchFamily="49" charset="0"/>
              </a:rPr>
              <a:t>JToolTip</a:t>
            </a:r>
            <a:endParaRPr lang="en-US" altLang="en-US" sz="1500" b="1" dirty="0" smtClean="0">
              <a:solidFill>
                <a:prstClr val="white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en-US" sz="1500" b="1" dirty="0" err="1" smtClean="0">
                <a:solidFill>
                  <a:prstClr val="white"/>
                </a:solidFill>
                <a:latin typeface="Courier New" panose="02070309020205020404" pitchFamily="49" charset="0"/>
              </a:rPr>
              <a:t>Jviewport</a:t>
            </a:r>
            <a:endParaRPr lang="en-US" altLang="en-US" sz="1500" b="1" dirty="0" smtClean="0">
              <a:solidFill>
                <a:prstClr val="white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en-US" sz="1500" b="1" dirty="0" err="1" smtClean="0">
                <a:solidFill>
                  <a:prstClr val="white"/>
                </a:solidFill>
                <a:latin typeface="Courier New" panose="02070309020205020404" pitchFamily="49" charset="0"/>
              </a:rPr>
              <a:t>JColorChooser</a:t>
            </a:r>
            <a:endParaRPr lang="en-US" altLang="en-US" sz="1500" b="1" dirty="0" smtClean="0">
              <a:solidFill>
                <a:prstClr val="white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en-US" sz="1500" b="1" dirty="0" err="1" smtClean="0">
                <a:solidFill>
                  <a:prstClr val="white"/>
                </a:solidFill>
                <a:latin typeface="Courier New" panose="02070309020205020404" pitchFamily="49" charset="0"/>
              </a:rPr>
              <a:t>JTextComponent</a:t>
            </a:r>
            <a:r>
              <a:rPr lang="en-US" altLang="en-US" sz="1500" b="1" dirty="0">
                <a:solidFill>
                  <a:prstClr val="white"/>
                </a:solidFill>
                <a:latin typeface="Courier New" panose="02070309020205020404" pitchFamily="49" charset="0"/>
              </a:rPr>
              <a:t>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474A5-8159-49AA-90F9-E1103EE20AB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05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JLabels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idx="1"/>
          </p:nvPr>
        </p:nvSpPr>
        <p:spPr>
          <a:xfrm>
            <a:off x="827700" y="2052925"/>
            <a:ext cx="6711654" cy="2290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JLabels</a:t>
            </a:r>
            <a:r>
              <a:rPr lang="en-US" altLang="en-US" dirty="0" smtClean="0"/>
              <a:t> are components that you can fill with text.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When creating a label you can specify the initial value and the alignment you wish to use within the label.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You can use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getText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and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setText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to get and change the value of the label.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F4AD5B-763D-4180-89A0-0592E620B7D7}" type="slidenum">
              <a:rPr lang="en-US" altLang="en-US" sz="2800"/>
              <a:pPr/>
              <a:t>18</a:t>
            </a:fld>
            <a:endParaRPr lang="en-US" altLang="en-US" sz="2800" dirty="0"/>
          </a:p>
        </p:txBody>
      </p:sp>
      <p:sp>
        <p:nvSpPr>
          <p:cNvPr id="26630" name="Text Box 2"/>
          <p:cNvSpPr txBox="1">
            <a:spLocks noChangeArrowheads="1"/>
          </p:cNvSpPr>
          <p:nvPr/>
        </p:nvSpPr>
        <p:spPr bwMode="auto">
          <a:xfrm>
            <a:off x="609600" y="4191000"/>
            <a:ext cx="7927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i="1">
                <a:solidFill>
                  <a:srgbClr val="E0E2E4"/>
                </a:solidFill>
                <a:latin typeface="Courier New" panose="02070309020205020404" pitchFamily="49" charset="0"/>
              </a:rPr>
              <a:t>lbl </a:t>
            </a:r>
            <a:r>
              <a:rPr lang="en-US" i="1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>
                <a:solidFill>
                  <a:srgbClr val="E0E2E4"/>
                </a:solidFill>
                <a:latin typeface="Courier New" panose="02070309020205020404" pitchFamily="49" charset="0"/>
              </a:rPr>
              <a:t> JLabel</a:t>
            </a:r>
            <a:r>
              <a:rPr lang="en-US" i="1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>
                <a:solidFill>
                  <a:srgbClr val="E0E2E4"/>
                </a:solidFill>
                <a:latin typeface="Courier New" panose="02070309020205020404" pitchFamily="49" charset="0"/>
              </a:rPr>
              <a:t> ”text", JLabel.RIGHT ); </a:t>
            </a:r>
            <a:endParaRPr 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World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5AC46F-686C-4EE0-B04B-53AD3E00D03C}" type="slidenum">
              <a:rPr lang="en-US" altLang="en-US" sz="2800"/>
              <a:pPr/>
              <a:t>19</a:t>
            </a:fld>
            <a:endParaRPr lang="en-US" altLang="en-US" sz="2800" dirty="0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84710" y="1524000"/>
            <a:ext cx="82028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javax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class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SwingFrame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void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main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String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args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[]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win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C7600"/>
                </a:solidFill>
                <a:latin typeface="Courier New" panose="02070309020205020404" pitchFamily="49" charset="0"/>
              </a:rPr>
              <a:t>"My First GUI Program"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JLabel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label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JLabel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C7600"/>
                </a:solidFill>
                <a:latin typeface="Courier New" panose="02070309020205020404" pitchFamily="49" charset="0"/>
              </a:rPr>
              <a:t>"Hello World"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getContentPane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().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add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label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setVisible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true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sz="1600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sz="1600" i="1" dirty="0" err="1">
                <a:solidFill>
                  <a:srgbClr val="66747B"/>
                </a:solidFill>
                <a:latin typeface="Courier New" panose="02070309020205020404" pitchFamily="49" charset="0"/>
              </a:rPr>
              <a:t>SwingFrame</a:t>
            </a:r>
            <a:r>
              <a:rPr lang="en-US" sz="1600" i="1" dirty="0">
                <a:solidFill>
                  <a:srgbClr val="66747B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334000"/>
            <a:ext cx="1066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Abstract Windowing Toolkit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 smtClean="0"/>
              <a:t>Since Java was first released, its </a:t>
            </a:r>
            <a:r>
              <a:rPr lang="en-US" altLang="en-US" sz="2800" dirty="0" smtClean="0">
                <a:solidFill>
                  <a:srgbClr val="FF0000"/>
                </a:solidFill>
              </a:rPr>
              <a:t>user interface</a:t>
            </a:r>
            <a:r>
              <a:rPr lang="en-US" altLang="en-US" sz="2800" dirty="0" smtClean="0"/>
              <a:t> facilities have been a significant weakness</a:t>
            </a:r>
          </a:p>
          <a:p>
            <a:pPr lvl="1" eaLnBrk="1" hangingPunct="1"/>
            <a:r>
              <a:rPr lang="en-US" altLang="en-US" sz="2400" dirty="0" smtClean="0"/>
              <a:t>The Abstract Windowing Toolkit (AWT) was part of the JDK form the beginning, but it really was not sufficient to support a complex user interface</a:t>
            </a:r>
          </a:p>
          <a:p>
            <a:pPr eaLnBrk="1" hangingPunct="1"/>
            <a:r>
              <a:rPr lang="en-US" altLang="en-US" sz="2800" dirty="0" smtClean="0"/>
              <a:t>JDK 1.1 fixed a number of problems, and most notably, it introduced a new event model.  It did not make any major additions to the basic components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13391C-20EE-4DA6-9D68-68DF8D1FB38D}" type="slidenum">
              <a:rPr lang="en-US" altLang="en-US" sz="2800">
                <a:latin typeface="Century Gothic (Headings)"/>
              </a:rPr>
              <a:pPr/>
              <a:t>2</a:t>
            </a:fld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>
                <a:latin typeface="Courier New" panose="02070309020205020404" pitchFamily="49" charset="0"/>
              </a:rPr>
              <a:t>JButtons</a:t>
            </a:r>
            <a:endParaRPr lang="en-US" altLang="en-US" b="1" dirty="0" smtClean="0">
              <a:latin typeface="Courier New" panose="02070309020205020404" pitchFamily="49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JButton</a:t>
            </a:r>
            <a:r>
              <a:rPr lang="en-US" altLang="en-US" smtClean="0"/>
              <a:t> extends </a:t>
            </a:r>
            <a:r>
              <a:rPr lang="en-US" altLang="en-US" b="1" smtClean="0">
                <a:latin typeface="Courier New" panose="02070309020205020404" pitchFamily="49" charset="0"/>
              </a:rPr>
              <a:t>Component</a:t>
            </a:r>
            <a:r>
              <a:rPr lang="en-US" altLang="en-US" smtClean="0"/>
              <a:t> , displays a string, and delivers an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ActionEvent</a:t>
            </a:r>
            <a:r>
              <a:rPr lang="en-US" altLang="en-US" smtClean="0"/>
              <a:t>  for each mouse click.</a:t>
            </a:r>
          </a:p>
          <a:p>
            <a:pPr eaLnBrk="1" hangingPunct="1"/>
            <a:r>
              <a:rPr lang="en-US" altLang="en-US" smtClean="0"/>
              <a:t>Normally buttons are displayed with a border</a:t>
            </a:r>
          </a:p>
          <a:p>
            <a:pPr eaLnBrk="1" hangingPunct="1"/>
            <a:r>
              <a:rPr lang="en-US" altLang="en-US" smtClean="0"/>
              <a:t>In addition to text, </a:t>
            </a:r>
            <a:r>
              <a:rPr lang="en-US" altLang="en-US" b="1" smtClean="0">
                <a:latin typeface="Courier New" panose="02070309020205020404" pitchFamily="49" charset="0"/>
              </a:rPr>
              <a:t>JButtons</a:t>
            </a:r>
            <a:r>
              <a:rPr lang="en-US" altLang="en-US" smtClean="0"/>
              <a:t> can also display icons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23BDE2-450D-4593-9D7E-889A8B7456ED}" type="slidenum">
              <a:rPr lang="en-US" altLang="en-US" sz="2800"/>
              <a:pPr/>
              <a:t>20</a:t>
            </a:fld>
            <a:endParaRPr lang="en-US" altLang="en-US" sz="2800" dirty="0"/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2025650" y="5699125"/>
            <a:ext cx="490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button = new JButton( ”text“ )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JButtons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4BAC14-05F0-40AD-AABF-39E18FD5D63E}" type="slidenum">
              <a:rPr lang="en-US" altLang="en-US" sz="2800"/>
              <a:pPr/>
              <a:t>21</a:t>
            </a:fld>
            <a:endParaRPr lang="en-US" altLang="en-US" sz="2800" dirty="0"/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849784"/>
            <a:ext cx="82028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javax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class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SwingFrame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void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main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String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args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[]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win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C7600"/>
                </a:solidFill>
                <a:latin typeface="Courier New" panose="02070309020205020404" pitchFamily="49" charset="0"/>
              </a:rPr>
              <a:t>"My First GUI Program"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JButton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button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JButton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C7600"/>
                </a:solidFill>
                <a:latin typeface="Courier New" panose="02070309020205020404" pitchFamily="49" charset="0"/>
              </a:rPr>
              <a:t>"Click Me!!"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getContentPane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().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add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button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setVisible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true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endParaRPr lang="en-US" sz="1600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sz="1600" i="1" dirty="0" err="1">
                <a:solidFill>
                  <a:srgbClr val="66747B"/>
                </a:solidFill>
                <a:latin typeface="Courier New" panose="02070309020205020404" pitchFamily="49" charset="0"/>
              </a:rPr>
              <a:t>SwingFrame</a:t>
            </a:r>
            <a:r>
              <a:rPr lang="en-US" sz="1600" i="1" dirty="0">
                <a:solidFill>
                  <a:srgbClr val="66747B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257800"/>
            <a:ext cx="1066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Layout Manager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Layout Manager </a:t>
            </a:r>
          </a:p>
          <a:p>
            <a:pPr lvl="1" eaLnBrk="1" hangingPunct="1"/>
            <a:r>
              <a:rPr lang="en-US" altLang="en-US" dirty="0" smtClean="0"/>
              <a:t>An interface that defines methods for </a:t>
            </a:r>
            <a:r>
              <a:rPr lang="en-US" altLang="en-US" dirty="0" smtClean="0">
                <a:solidFill>
                  <a:srgbClr val="FF0000"/>
                </a:solidFill>
              </a:rPr>
              <a:t>positioning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sizing</a:t>
            </a:r>
            <a:r>
              <a:rPr lang="en-US" altLang="en-US" dirty="0" smtClean="0"/>
              <a:t> objects within a container. Java defines several default implementations of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LayoutManager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Geometrical placement in a Container is controlled by a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LayoutManager</a:t>
            </a:r>
            <a:r>
              <a:rPr lang="en-US" altLang="en-US" dirty="0" smtClean="0"/>
              <a:t> object 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AC144E-85D4-4A8D-A4E0-B9C9B67FAABD}" type="slidenum">
              <a:rPr lang="en-US" altLang="en-US" sz="2800"/>
              <a:pPr/>
              <a:t>22</a:t>
            </a:fld>
            <a:endParaRPr lang="en-US" altLang="en-US" sz="2800" dirty="0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8382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Components, Containers, and Layout Managers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Containers may contain components (which means containers can contain containers!!).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All containers come equipped with a layout manager which positions and shapes (lays out) the container's components.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Much of the action in Swing occurs between components, containers, and their layout managers. 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999665-7470-4B08-BDDD-58103976643F}" type="slidenum">
              <a:rPr lang="en-US" altLang="en-US" sz="2800"/>
              <a:pPr/>
              <a:t>23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Layout Managers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Layouts allow you to format components on the screen in a platform-independent way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standard JDK provides many classes that implement the </a:t>
            </a:r>
            <a:r>
              <a:rPr lang="en-US" altLang="en-US" sz="2800" b="1" smtClean="0">
                <a:latin typeface="Courier New" panose="02070309020205020404" pitchFamily="49" charset="0"/>
              </a:rPr>
              <a:t>LayoutManager</a:t>
            </a:r>
            <a:r>
              <a:rPr lang="en-US" altLang="en-US" sz="2800" smtClean="0"/>
              <a:t> interface, including: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anose="02070309020205020404" pitchFamily="49" charset="0"/>
              </a:rPr>
              <a:t>FlowLayout</a:t>
            </a:r>
            <a:r>
              <a:rPr lang="en-US" altLang="en-US" sz="2400" b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anose="02070309020205020404" pitchFamily="49" charset="0"/>
              </a:rPr>
              <a:t>GridLayout</a:t>
            </a:r>
            <a:r>
              <a:rPr lang="en-US" altLang="en-US" sz="2400" b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anose="02070309020205020404" pitchFamily="49" charset="0"/>
              </a:rPr>
              <a:t>BorderLayout</a:t>
            </a:r>
            <a:r>
              <a:rPr lang="en-US" altLang="en-US" sz="2400" b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anose="02070309020205020404" pitchFamily="49" charset="0"/>
              </a:rPr>
              <a:t>BoxLayout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anose="02070309020205020404" pitchFamily="49" charset="0"/>
              </a:rPr>
              <a:t>CardLayout</a:t>
            </a:r>
            <a:r>
              <a:rPr lang="en-US" altLang="en-US" sz="2400" b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anose="02070309020205020404" pitchFamily="49" charset="0"/>
              </a:rPr>
              <a:t>OverlayLayout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anose="02070309020205020404" pitchFamily="49" charset="0"/>
              </a:rPr>
              <a:t>GridBagLayout</a:t>
            </a:r>
            <a:r>
              <a:rPr lang="en-US" altLang="en-US" sz="2400" smtClean="0"/>
              <a:t> 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F015C-D7F9-4361-B698-4281730DCCFC}" type="slidenum">
              <a:rPr lang="en-US" altLang="en-US" sz="2800"/>
              <a:pPr/>
              <a:t>24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Changing the Layout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marL="533400" indent="-533400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/>
              <a:t>To change the layout used in a container you first need to create the layout. </a:t>
            </a:r>
          </a:p>
          <a:p>
            <a:pPr marL="533400" indent="-533400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/>
              <a:t>Then you invoke the </a:t>
            </a:r>
            <a:r>
              <a:rPr lang="en-US" sz="2800" b="1" dirty="0" err="1">
                <a:solidFill>
                  <a:schemeClr val="accent2"/>
                </a:solidFill>
                <a:latin typeface="Courier New" pitchFamily="49" charset="0"/>
              </a:rPr>
              <a:t>setLayout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sz="2800" dirty="0"/>
              <a:t> method on the container to use the new layout.</a:t>
            </a:r>
          </a:p>
          <a:p>
            <a:pPr marL="533400" indent="-53340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sz="2800" dirty="0"/>
          </a:p>
          <a:p>
            <a:pPr marL="533400" indent="-53340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sz="2800" dirty="0"/>
          </a:p>
          <a:p>
            <a:pPr marL="533400" indent="-53340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n-US" sz="2800" dirty="0"/>
          </a:p>
          <a:p>
            <a:pPr marL="533400" indent="-53340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The layout manager should be established before any components are added to the container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4F631-E738-44BA-BB9A-6A0C03121F5E}" type="slidenum">
              <a:rPr lang="en-US" altLang="en-US" sz="2800"/>
              <a:pPr/>
              <a:t>25</a:t>
            </a:fld>
            <a:endParaRPr lang="en-US" altLang="en-US" sz="2800" dirty="0"/>
          </a:p>
        </p:txBody>
      </p:sp>
      <p:sp>
        <p:nvSpPr>
          <p:cNvPr id="33798" name="Text Box 2"/>
          <p:cNvSpPr txBox="1">
            <a:spLocks noChangeArrowheads="1"/>
          </p:cNvSpPr>
          <p:nvPr/>
        </p:nvSpPr>
        <p:spPr bwMode="auto">
          <a:xfrm>
            <a:off x="2133600" y="3870325"/>
            <a:ext cx="45961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JPanel</a:t>
            </a:r>
            <a:r>
              <a:rPr lang="en-US" sz="1800" i="1" dirty="0">
                <a:solidFill>
                  <a:srgbClr val="E0E2E4"/>
                </a:solidFill>
                <a:latin typeface="Courier New" panose="02070309020205020404" pitchFamily="49" charset="0"/>
              </a:rPr>
              <a:t> p </a:t>
            </a:r>
            <a:r>
              <a:rPr lang="en-US" sz="18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8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8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JPanel</a:t>
            </a:r>
            <a:r>
              <a:rPr lang="en-US" sz="1800" i="1" dirty="0">
                <a:solidFill>
                  <a:srgbClr val="E8E2B7"/>
                </a:solidFill>
                <a:latin typeface="Courier New" panose="02070309020205020404" pitchFamily="49" charset="0"/>
              </a:rPr>
              <a:t>()</a:t>
            </a:r>
            <a:r>
              <a:rPr lang="en-US" sz="18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8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</a:t>
            </a:r>
            <a:r>
              <a:rPr lang="en-US" sz="18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8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setLayout</a:t>
            </a:r>
            <a:r>
              <a:rPr lang="en-US" sz="18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8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8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FlowLayout</a:t>
            </a:r>
            <a:r>
              <a:rPr lang="en-US" sz="1800" i="1" dirty="0">
                <a:solidFill>
                  <a:srgbClr val="E8E2B7"/>
                </a:solidFill>
                <a:latin typeface="Courier New" panose="02070309020205020404" pitchFamily="49" charset="0"/>
              </a:rPr>
              <a:t>()</a:t>
            </a:r>
            <a:r>
              <a:rPr lang="en-US" sz="18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sz="1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FlowLayout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b="1" dirty="0" err="1">
                <a:solidFill>
                  <a:schemeClr val="accent2"/>
                </a:solidFill>
                <a:latin typeface="Courier New" pitchFamily="49" charset="0"/>
              </a:rPr>
              <a:t>FlowLayout</a:t>
            </a:r>
            <a:r>
              <a:rPr lang="en-US" sz="2800" dirty="0"/>
              <a:t> is the default layout for the </a:t>
            </a:r>
            <a:r>
              <a:rPr lang="en-US" sz="2800" b="1" dirty="0" err="1">
                <a:solidFill>
                  <a:schemeClr val="accent2"/>
                </a:solidFill>
                <a:latin typeface="Courier New" pitchFamily="49" charset="0"/>
              </a:rPr>
              <a:t>JPanel</a:t>
            </a:r>
            <a:r>
              <a:rPr lang="en-US" sz="2800" dirty="0"/>
              <a:t> class. </a:t>
            </a:r>
          </a:p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When you add components to the screen, they flow </a:t>
            </a:r>
            <a:r>
              <a:rPr lang="en-US" sz="2800" dirty="0">
                <a:solidFill>
                  <a:srgbClr val="FF0000"/>
                </a:solidFill>
              </a:rPr>
              <a:t>left to right </a:t>
            </a:r>
            <a:r>
              <a:rPr lang="en-US" sz="2800" dirty="0"/>
              <a:t>(centered) based on the order added and the width of the screen. </a:t>
            </a:r>
          </a:p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Very similar to word wrap and full justification on a word processor. </a:t>
            </a:r>
          </a:p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If the screen is resized, the components' flow will change based on the new width and height 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5B711F-2E2A-42D3-BF2E-6D00AAD941B3}" type="slidenum">
              <a:rPr lang="en-US" altLang="en-US" sz="2800"/>
              <a:pPr/>
              <a:t>26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Flow Layout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0FF2C6-133C-4B0F-9029-C48896DEB7BD}" type="slidenum">
              <a:rPr lang="en-US" altLang="en-US" sz="2800"/>
              <a:pPr/>
              <a:t>27</a:t>
            </a:fld>
            <a:endParaRPr lang="en-US" altLang="en-US" sz="2800" dirty="0"/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81202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javax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sz="16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awt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class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ShowFlowLayout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void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main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String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args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[]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win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C7600"/>
                </a:solidFill>
                <a:latin typeface="Courier New" panose="02070309020205020404" pitchFamily="49" charset="0"/>
              </a:rPr>
              <a:t>"My First GUI Program"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setDefaultCloseOperation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EXIT_ON_CLOSE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getContentPane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().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setLayout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FlowLayout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()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for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678CB1"/>
                </a:solidFill>
                <a:latin typeface="Courier New" panose="02070309020205020404" pitchFamily="49" charset="0"/>
              </a:rPr>
              <a:t>int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FFCD22"/>
                </a:solidFill>
                <a:latin typeface="Courier New" panose="02070309020205020404" pitchFamily="49" charset="0"/>
              </a:rPr>
              <a:t>0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&lt;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FFCD22"/>
                </a:solidFill>
                <a:latin typeface="Courier New" panose="02070309020205020404" pitchFamily="49" charset="0"/>
              </a:rPr>
              <a:t>10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++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2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	</a:t>
            </a:r>
            <a:r>
              <a:rPr lang="en-US" sz="12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2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2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getContentPane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().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add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JButton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2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valueOf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setVisible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true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sz="1600" i="1" dirty="0" err="1">
                <a:solidFill>
                  <a:srgbClr val="66747B"/>
                </a:solidFill>
                <a:latin typeface="Courier New" panose="02070309020205020404" pitchFamily="49" charset="0"/>
              </a:rPr>
              <a:t>ShowFlowLayout</a:t>
            </a:r>
            <a:r>
              <a:rPr lang="en-US" sz="1600" i="1" dirty="0">
                <a:solidFill>
                  <a:srgbClr val="66747B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FlowLayout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3A1131-4310-40ED-B15F-D8FA6DD1A733}" type="slidenum">
              <a:rPr lang="en-US" altLang="en-US" sz="2800"/>
              <a:pPr/>
              <a:t>28</a:t>
            </a:fld>
            <a:endParaRPr lang="en-US" altLang="en-US" sz="2800" dirty="0"/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4505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33675"/>
            <a:ext cx="23050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14800"/>
            <a:ext cx="10668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GridLayout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/>
              <a:t>Arranges components in rows and columns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/>
              <a:t>If the number of rows is specified</a:t>
            </a:r>
          </a:p>
          <a:p>
            <a:pPr marL="1005840" lvl="2" indent="-256032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○"/>
              <a:defRPr/>
            </a:pPr>
            <a:r>
              <a:rPr lang="en-US" sz="2000"/>
              <a:t>columns = number of components / rows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/>
              <a:t>If the number of columns is specified</a:t>
            </a:r>
          </a:p>
          <a:p>
            <a:pPr marL="1005840" lvl="2" indent="-256032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○"/>
              <a:defRPr/>
            </a:pPr>
            <a:r>
              <a:rPr lang="en-US" sz="2000"/>
              <a:t>Rows = number of components / columns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/>
              <a:t>The number of columns is ignored unless the number of rows is zero. </a:t>
            </a:r>
          </a:p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/>
              <a:t>The order in which you add components matters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/>
              <a:t>Component 1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(0,0), Component 2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/>
              <a:t>(0,1), …...</a:t>
            </a:r>
          </a:p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/>
              <a:t>Components are resized to fit the row-column area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0FAAD9-5B12-491A-93AD-FFE0D7595D9E}" type="slidenum">
              <a:rPr lang="en-US" altLang="en-US" sz="2800"/>
              <a:pPr/>
              <a:t>29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Foundation 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April 1997, JavaSoft announced the Java Foundation Classes (JFC).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major part of the JFC is a new set of user interface components called Swing.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438BC6-C5FA-4CC0-8FCD-3AF07C6F4840}" type="slidenum">
              <a:rPr lang="en-US" altLang="en-US" sz="2800">
                <a:cs typeface="Times New Roman" panose="02020603050405020304" pitchFamily="18" charset="0"/>
              </a:rPr>
              <a:pPr/>
              <a:t>3</a:t>
            </a:fld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11270" name="AutoShape 4"/>
          <p:cNvSpPr>
            <a:spLocks noChangeArrowheads="1"/>
          </p:cNvSpPr>
          <p:nvPr/>
        </p:nvSpPr>
        <p:spPr bwMode="auto">
          <a:xfrm>
            <a:off x="1219200" y="3886200"/>
            <a:ext cx="914400" cy="213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AWT</a:t>
            </a:r>
          </a:p>
        </p:txBody>
      </p:sp>
      <p:sp>
        <p:nvSpPr>
          <p:cNvPr id="11271" name="AutoShape 5"/>
          <p:cNvSpPr>
            <a:spLocks noChangeArrowheads="1"/>
          </p:cNvSpPr>
          <p:nvPr/>
        </p:nvSpPr>
        <p:spPr bwMode="auto">
          <a:xfrm>
            <a:off x="2362200" y="3886200"/>
            <a:ext cx="1371600" cy="213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Swing</a:t>
            </a:r>
          </a:p>
        </p:txBody>
      </p:sp>
      <p:sp>
        <p:nvSpPr>
          <p:cNvPr id="11272" name="AutoShape 6"/>
          <p:cNvSpPr>
            <a:spLocks noChangeArrowheads="1"/>
          </p:cNvSpPr>
          <p:nvPr/>
        </p:nvSpPr>
        <p:spPr bwMode="auto">
          <a:xfrm>
            <a:off x="3865657" y="3886200"/>
            <a:ext cx="1676400" cy="213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Accessibility</a:t>
            </a:r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5673915" y="3858127"/>
            <a:ext cx="914400" cy="213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Java</a:t>
            </a:r>
          </a:p>
          <a:p>
            <a:pPr algn="ctr"/>
            <a:r>
              <a:rPr lang="en-US" altLang="en-US"/>
              <a:t> 2D</a:t>
            </a:r>
          </a:p>
        </p:txBody>
      </p:sp>
      <p:sp>
        <p:nvSpPr>
          <p:cNvPr id="11274" name="AutoShape 8"/>
          <p:cNvSpPr>
            <a:spLocks noChangeArrowheads="1"/>
          </p:cNvSpPr>
          <p:nvPr/>
        </p:nvSpPr>
        <p:spPr bwMode="auto">
          <a:xfrm>
            <a:off x="6852031" y="3830053"/>
            <a:ext cx="914400" cy="213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/>
              <a:t>Drag</a:t>
            </a:r>
          </a:p>
          <a:p>
            <a:pPr algn="ctr"/>
            <a:r>
              <a:rPr lang="en-US" altLang="en-US" dirty="0"/>
              <a:t>And</a:t>
            </a:r>
          </a:p>
          <a:p>
            <a:pPr algn="ctr"/>
            <a:r>
              <a:rPr lang="en-US" altLang="en-US" dirty="0"/>
              <a:t>Drop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Grid Layout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2F5BD2-9906-4359-9BC0-7031A7BBB8DE}" type="slidenum">
              <a:rPr lang="en-US" altLang="en-US" sz="2800"/>
              <a:pPr/>
              <a:t>30</a:t>
            </a:fld>
            <a:endParaRPr lang="en-US" altLang="en-US" sz="2800" dirty="0"/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381000" y="1130559"/>
            <a:ext cx="906690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javax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sz="16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awt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class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ShowGridLayout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void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main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String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args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[]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win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C7600"/>
                </a:solidFill>
                <a:latin typeface="Courier New" panose="02070309020205020404" pitchFamily="49" charset="0"/>
              </a:rPr>
              <a:t>"My First GUI Program"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setDefaultCloseOperation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EXIT_ON_CLOSE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getContentPane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().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setLayout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GridLayout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FFCD22"/>
                </a:solidFill>
                <a:latin typeface="Courier New" panose="02070309020205020404" pitchFamily="49" charset="0"/>
              </a:rPr>
              <a:t>2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FFCD22"/>
                </a:solidFill>
                <a:latin typeface="Courier New" panose="02070309020205020404" pitchFamily="49" charset="0"/>
              </a:rPr>
              <a:t>0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for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678CB1"/>
                </a:solidFill>
                <a:latin typeface="Courier New" panose="02070309020205020404" pitchFamily="49" charset="0"/>
              </a:rPr>
              <a:t>int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FFCD22"/>
                </a:solidFill>
                <a:latin typeface="Courier New" panose="02070309020205020404" pitchFamily="49" charset="0"/>
              </a:rPr>
              <a:t>0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&lt;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FFCD22"/>
                </a:solidFill>
                <a:latin typeface="Courier New" panose="02070309020205020404" pitchFamily="49" charset="0"/>
              </a:rPr>
              <a:t>10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++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sz="12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	</a:t>
            </a:r>
            <a:r>
              <a:rPr lang="en-US" sz="12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2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2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getContentPane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().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add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JButton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2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valueOf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setVisible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true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sz="1600" i="1" dirty="0" err="1">
                <a:solidFill>
                  <a:srgbClr val="66747B"/>
                </a:solidFill>
                <a:latin typeface="Courier New" panose="02070309020205020404" pitchFamily="49" charset="0"/>
              </a:rPr>
              <a:t>ShowGridLayout</a:t>
            </a:r>
            <a:r>
              <a:rPr lang="en-US" sz="1600" i="1" dirty="0">
                <a:solidFill>
                  <a:srgbClr val="66747B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GridLayout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66F186-6977-4328-9AFC-4EED1786F778}" type="slidenum">
              <a:rPr lang="en-US" altLang="en-US" sz="2800"/>
              <a:pPr/>
              <a:t>31</a:t>
            </a:fld>
            <a:endParaRPr lang="en-US" altLang="en-US" sz="2800" dirty="0"/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20288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2004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304800" y="2209800"/>
            <a:ext cx="2384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Courier New" panose="02070309020205020404" pitchFamily="49" charset="0"/>
              </a:rPr>
              <a:t>gridLayout( 2, 4 )</a:t>
            </a:r>
          </a:p>
        </p:txBody>
      </p:sp>
      <p:pic>
        <p:nvPicPr>
          <p:cNvPr id="399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16383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304800" y="5759450"/>
            <a:ext cx="2384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Courier New" panose="02070309020205020404" pitchFamily="49" charset="0"/>
              </a:rPr>
              <a:t>gridLayout( 0, 4 )</a:t>
            </a:r>
          </a:p>
        </p:txBody>
      </p:sp>
      <p:pic>
        <p:nvPicPr>
          <p:cNvPr id="3994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38600"/>
            <a:ext cx="12477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7" name="Text Box 9"/>
          <p:cNvSpPr txBox="1">
            <a:spLocks noChangeArrowheads="1"/>
          </p:cNvSpPr>
          <p:nvPr/>
        </p:nvSpPr>
        <p:spPr bwMode="auto">
          <a:xfrm>
            <a:off x="3124200" y="5715000"/>
            <a:ext cx="2384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Courier New" panose="02070309020205020404" pitchFamily="49" charset="0"/>
              </a:rPr>
              <a:t>gridLayout( 4, 4 )</a:t>
            </a:r>
          </a:p>
        </p:txBody>
      </p:sp>
      <p:pic>
        <p:nvPicPr>
          <p:cNvPr id="3994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38600"/>
            <a:ext cx="10668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9" name="Text Box 11"/>
          <p:cNvSpPr txBox="1">
            <a:spLocks noChangeArrowheads="1"/>
          </p:cNvSpPr>
          <p:nvPr/>
        </p:nvSpPr>
        <p:spPr bwMode="auto">
          <a:xfrm>
            <a:off x="5638800" y="5715000"/>
            <a:ext cx="2628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Courier New" panose="02070309020205020404" pitchFamily="49" charset="0"/>
              </a:rPr>
              <a:t>gridLayout( 10, 10 )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BoxLayout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BoxLayout</a:t>
            </a:r>
            <a:r>
              <a:rPr lang="en-US" altLang="en-US" smtClean="0"/>
              <a:t> provides an easy way to lay out components horizontally or vertically.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Components are added in order.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Courier New" panose="02070309020205020404" pitchFamily="49" charset="0"/>
              </a:rPr>
              <a:t>BoxLayout</a:t>
            </a:r>
            <a:r>
              <a:rPr lang="en-US" altLang="en-US" smtClean="0"/>
              <a:t> attempts to arrange components at their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/>
              <a:t>preferred widths</a:t>
            </a:r>
            <a:r>
              <a:rPr lang="en-US" altLang="en-US" smtClean="0"/>
              <a:t> (for horizontal layout)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/>
              <a:t>preferred heights</a:t>
            </a:r>
            <a:r>
              <a:rPr lang="en-US" altLang="en-US" smtClean="0"/>
              <a:t> (for vertical layout).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Static methods in </a:t>
            </a:r>
            <a:r>
              <a:rPr lang="en-US" altLang="en-US" b="1" smtClean="0">
                <a:latin typeface="Courier New" panose="02070309020205020404" pitchFamily="49" charset="0"/>
              </a:rPr>
              <a:t>Box</a:t>
            </a:r>
            <a:r>
              <a:rPr lang="en-US" altLang="en-US" smtClean="0"/>
              <a:t> class are available for “glue” and “struts.”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D272E9-3019-45E5-888C-856655E11BF1}" type="slidenum">
              <a:rPr lang="en-US" altLang="en-US" sz="2800"/>
              <a:pPr/>
              <a:t>32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b="1" dirty="0" err="1" smtClean="0">
                <a:latin typeface="Courier New" panose="02070309020205020404" pitchFamily="49" charset="0"/>
              </a:rPr>
              <a:t>BoxLayout</a:t>
            </a:r>
            <a:endParaRPr lang="en-US" altLang="en-US" dirty="0" smtClean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8CD7E3-3409-42D0-9148-DD5BA2AAA777}" type="slidenum">
              <a:rPr lang="en-US" altLang="en-US" sz="2800"/>
              <a:pPr/>
              <a:t>33</a:t>
            </a:fld>
            <a:endParaRPr lang="en-US" altLang="en-US" sz="2800" dirty="0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30708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i="1" dirty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javax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sz="14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awt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sz="14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678CB1"/>
                </a:solidFill>
                <a:latin typeface="Courier New" panose="02070309020205020404" pitchFamily="49" charset="0"/>
              </a:rPr>
              <a:t>class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ShowBoxLayout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678CB1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678CB1"/>
                </a:solidFill>
                <a:latin typeface="Courier New" panose="02070309020205020404" pitchFamily="49" charset="0"/>
              </a:rPr>
              <a:t>void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main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String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args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[]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win 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EC7600"/>
                </a:solidFill>
                <a:latin typeface="Courier New" panose="02070309020205020404" pitchFamily="49" charset="0"/>
              </a:rPr>
              <a:t>"My First GUI Program"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4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setDefaultCloseOperation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EXIT_ON_CLOSE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9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9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9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9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getContentPane</a:t>
            </a:r>
            <a:r>
              <a:rPr lang="en-US" sz="900" i="1" dirty="0">
                <a:solidFill>
                  <a:srgbClr val="E8E2B7"/>
                </a:solidFill>
                <a:latin typeface="Courier New" panose="02070309020205020404" pitchFamily="49" charset="0"/>
              </a:rPr>
              <a:t>().</a:t>
            </a:r>
            <a:r>
              <a:rPr lang="en-US" sz="9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setLayout</a:t>
            </a:r>
            <a:r>
              <a:rPr lang="en-US" sz="9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9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9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9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9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BoxLayout</a:t>
            </a:r>
            <a:r>
              <a:rPr lang="en-US" sz="9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9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9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9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9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getContentPane</a:t>
            </a:r>
            <a:r>
              <a:rPr lang="en-US" sz="900" i="1" dirty="0">
                <a:solidFill>
                  <a:srgbClr val="E8E2B7"/>
                </a:solidFill>
                <a:latin typeface="Courier New" panose="02070309020205020404" pitchFamily="49" charset="0"/>
              </a:rPr>
              <a:t>(),</a:t>
            </a:r>
            <a:r>
              <a:rPr lang="en-US" sz="9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9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BoxLayout</a:t>
            </a:r>
            <a:r>
              <a:rPr lang="en-US" sz="9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9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X_AXIS</a:t>
            </a:r>
            <a:r>
              <a:rPr lang="en-US" sz="9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9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9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9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for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678CB1"/>
                </a:solidFill>
                <a:latin typeface="Courier New" panose="02070309020205020404" pitchFamily="49" charset="0"/>
              </a:rPr>
              <a:t>int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FFCD22"/>
                </a:solidFill>
                <a:latin typeface="Courier New" panose="02070309020205020404" pitchFamily="49" charset="0"/>
              </a:rPr>
              <a:t>0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&lt;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FFCD22"/>
                </a:solidFill>
                <a:latin typeface="Courier New" panose="02070309020205020404" pitchFamily="49" charset="0"/>
              </a:rPr>
              <a:t>10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++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){</a:t>
            </a:r>
            <a:endParaRPr lang="en-US" sz="1400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1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		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1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getContentPane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().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add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JButton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valueOf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	</a:t>
            </a:r>
            <a:r>
              <a:rPr lang="en-US" sz="12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2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2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getContentPane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().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add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Box</a:t>
            </a:r>
            <a:r>
              <a:rPr lang="en-US" sz="12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2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createHorizontalGlue</a:t>
            </a:r>
            <a:r>
              <a:rPr lang="en-US" sz="1200" i="1" dirty="0">
                <a:solidFill>
                  <a:srgbClr val="E8E2B7"/>
                </a:solidFill>
                <a:latin typeface="Courier New" panose="02070309020205020404" pitchFamily="49" charset="0"/>
              </a:rPr>
              <a:t>()</a:t>
            </a:r>
            <a:r>
              <a:rPr lang="en-US" sz="12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4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pack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4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setVisible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true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sz="1400" i="1" dirty="0" err="1">
                <a:solidFill>
                  <a:srgbClr val="66747B"/>
                </a:solidFill>
                <a:latin typeface="Courier New" panose="02070309020205020404" pitchFamily="49" charset="0"/>
              </a:rPr>
              <a:t>ShowBoxLayout</a:t>
            </a:r>
            <a:r>
              <a:rPr lang="en-US" sz="1400" i="1" dirty="0">
                <a:solidFill>
                  <a:srgbClr val="66747B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BoxLayout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F71C1A-5AD1-44B2-B1FB-7611329BB2CB}" type="slidenum">
              <a:rPr lang="en-US" altLang="en-US" sz="2800"/>
              <a:pPr/>
              <a:t>34</a:t>
            </a:fld>
            <a:endParaRPr lang="en-US" altLang="en-US" sz="2800" dirty="0"/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31845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4191000" cy="174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05000"/>
            <a:ext cx="2003425" cy="286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2362200" y="5410200"/>
            <a:ext cx="461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Note that components retain their preferred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BorderLayout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b="1">
                <a:solidFill>
                  <a:schemeClr val="accent2"/>
                </a:solidFill>
                <a:latin typeface="Courier New" pitchFamily="49" charset="0"/>
              </a:rPr>
              <a:t>BorderLayout</a:t>
            </a:r>
            <a:r>
              <a:rPr lang="en-US" sz="2800"/>
              <a:t> provides 5 areas to hold components. These are named after the four different borders of the screen, North, South, East, West, and Center. 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/>
              <a:t>When a Component is added to the layout, you must specify which area to place it in. The order in which components are added is not important. 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/>
              <a:t>The center area will always be resized to be as large as possible 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19EE56-9E68-4B3D-930A-2AD967943189}" type="slidenum">
              <a:rPr lang="en-US" altLang="en-US" sz="2800"/>
              <a:pPr/>
              <a:t>35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BorderLayout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296648-93FF-4B10-AA1E-5DFE318DD543}" type="slidenum">
              <a:rPr lang="en-US" altLang="en-US" sz="2800"/>
              <a:pPr/>
              <a:t>36</a:t>
            </a:fld>
            <a:endParaRPr lang="en-US" altLang="en-US" sz="2800" dirty="0"/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228600" y="1600200"/>
            <a:ext cx="956063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javax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sz="16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awt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class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ShowBorderLayout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78CB1"/>
                </a:solidFill>
                <a:latin typeface="Courier New" panose="02070309020205020404" pitchFamily="49" charset="0"/>
              </a:rPr>
              <a:t>void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main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String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args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[]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win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C7600"/>
                </a:solidFill>
                <a:latin typeface="Courier New" panose="02070309020205020404" pitchFamily="49" charset="0"/>
              </a:rPr>
              <a:t>"My First GUI Program"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setDefaultCloseOperation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EXIT_ON_CLOSE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Container 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content 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getContentPane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content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setLayout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BorderLayout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()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content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add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BorderLayout</a:t>
            </a:r>
            <a:r>
              <a:rPr lang="en-US" sz="16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NORTH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JButton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C7600"/>
                </a:solidFill>
                <a:latin typeface="Courier New" panose="02070309020205020404" pitchFamily="49" charset="0"/>
              </a:rPr>
              <a:t>"North"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content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add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 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BorderLayout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SOUTH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JButton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C7600"/>
                </a:solidFill>
                <a:latin typeface="Courier New" panose="02070309020205020404" pitchFamily="49" charset="0"/>
              </a:rPr>
              <a:t>"South"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content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add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 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BorderLayout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EAST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JButton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C7600"/>
                </a:solidFill>
                <a:latin typeface="Courier New" panose="02070309020205020404" pitchFamily="49" charset="0"/>
              </a:rPr>
              <a:t>"East"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content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add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 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BorderLayout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WEST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JButton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C7600"/>
                </a:solidFill>
                <a:latin typeface="Courier New" panose="02070309020205020404" pitchFamily="49" charset="0"/>
              </a:rPr>
              <a:t>"West"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content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add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 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BorderLayout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CENTER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JButton</a:t>
            </a:r>
            <a:r>
              <a:rPr lang="en-US" sz="16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EC7600"/>
                </a:solidFill>
                <a:latin typeface="Courier New" panose="02070309020205020404" pitchFamily="49" charset="0"/>
              </a:rPr>
              <a:t>"Center"</a:t>
            </a:r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));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win</a:t>
            </a:r>
            <a:r>
              <a:rPr lang="en-US" sz="16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6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setVisible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true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</a:t>
            </a:r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sz="16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sz="1600" i="1" dirty="0" err="1">
                <a:solidFill>
                  <a:srgbClr val="66747B"/>
                </a:solidFill>
                <a:latin typeface="Courier New" panose="02070309020205020404" pitchFamily="49" charset="0"/>
              </a:rPr>
              <a:t>ShowBorderLayout</a:t>
            </a:r>
            <a:r>
              <a:rPr lang="en-US" sz="1600" i="1" dirty="0">
                <a:solidFill>
                  <a:srgbClr val="66747B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BorderLayout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EDEA7A-BDDA-4788-9C72-FB05B8A542C7}" type="slidenum">
              <a:rPr lang="en-US" altLang="en-US" sz="2800"/>
              <a:pPr/>
              <a:t>37</a:t>
            </a:fld>
            <a:endParaRPr lang="en-US" altLang="en-US" sz="2800" dirty="0"/>
          </a:p>
        </p:txBody>
      </p:sp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19526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38400"/>
            <a:ext cx="32956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91000"/>
            <a:ext cx="20288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SpringLayout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SpringLayout</a:t>
            </a:r>
            <a:r>
              <a:rPr lang="en-US" dirty="0"/>
              <a:t> allows you to attach "springs" to components</a:t>
            </a:r>
            <a:r>
              <a:rPr lang="en-US" dirty="0" smtClean="0"/>
              <a:t>.</a:t>
            </a:r>
          </a:p>
          <a:p>
            <a:r>
              <a:rPr lang="en-US" dirty="0"/>
              <a:t>Components are laid out relative to other components.</a:t>
            </a:r>
          </a:p>
          <a:p>
            <a:r>
              <a:rPr lang="en-US" dirty="0"/>
              <a:t>Each component added to the container can have an attached </a:t>
            </a:r>
            <a:r>
              <a:rPr lang="en-US" dirty="0" err="1"/>
              <a:t>SpringLayout.Constraints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EBBAE-9A89-4FE6-9880-455563C25D69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788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474A5-8159-49AA-90F9-E1103EE20AB5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518077"/>
            <a:ext cx="9252854" cy="533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i="1" dirty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awt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Component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awt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Container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javax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javax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JLabel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sz="1400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4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javax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JTextField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sz="1400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4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javax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swing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SpringLayout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sz="1400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4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678CB1"/>
                </a:solidFill>
                <a:latin typeface="Courier New" panose="02070309020205020404" pitchFamily="49" charset="0"/>
              </a:rPr>
              <a:t>class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SpringSample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  <a:endParaRPr lang="en-US" sz="1400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678CB1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678CB1"/>
                </a:solidFill>
                <a:latin typeface="Courier New" panose="02070309020205020404" pitchFamily="49" charset="0"/>
              </a:rPr>
              <a:t>void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main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String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args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[])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  <a:endParaRPr lang="en-US" sz="1400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frame 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>
                <a:solidFill>
                  <a:srgbClr val="EC7600"/>
                </a:solidFill>
                <a:latin typeface="Courier New" panose="02070309020205020404" pitchFamily="49" charset="0"/>
              </a:rPr>
              <a:t>"</a:t>
            </a:r>
            <a:r>
              <a:rPr lang="en-US" sz="1400" i="1" dirty="0" err="1">
                <a:solidFill>
                  <a:srgbClr val="EC7600"/>
                </a:solidFill>
                <a:latin typeface="Courier New" panose="02070309020205020404" pitchFamily="49" charset="0"/>
              </a:rPr>
              <a:t>SpringLayout</a:t>
            </a:r>
            <a:r>
              <a:rPr lang="en-US" sz="1400" i="1" dirty="0" smtClean="0">
                <a:solidFill>
                  <a:srgbClr val="EC7600"/>
                </a:solidFill>
                <a:latin typeface="Courier New" panose="02070309020205020404" pitchFamily="49" charset="0"/>
              </a:rPr>
              <a:t>"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frame</a:t>
            </a:r>
            <a:r>
              <a:rPr lang="en-US" sz="14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setDefaultCloseOperation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JFrame</a:t>
            </a:r>
            <a:r>
              <a:rPr lang="en-US" sz="14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EXIT_ON_CLOSE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Container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contentPane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frame</a:t>
            </a:r>
            <a:r>
              <a:rPr lang="en-US" sz="14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getContentPane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SpringLayout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layout 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SpringLayout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contentPane</a:t>
            </a:r>
            <a:r>
              <a:rPr lang="en-US" sz="14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setLayout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layout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Component 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left 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JLabel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>
                <a:solidFill>
                  <a:srgbClr val="EC7600"/>
                </a:solidFill>
                <a:latin typeface="Courier New" panose="02070309020205020404" pitchFamily="49" charset="0"/>
              </a:rPr>
              <a:t>"Left</a:t>
            </a:r>
            <a:r>
              <a:rPr lang="en-US" sz="1400" i="1" dirty="0" smtClean="0">
                <a:solidFill>
                  <a:srgbClr val="EC7600"/>
                </a:solidFill>
                <a:latin typeface="Courier New" panose="02070309020205020404" pitchFamily="49" charset="0"/>
              </a:rPr>
              <a:t>"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Component 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right 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JTextField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>
                <a:solidFill>
                  <a:srgbClr val="FFCD22"/>
                </a:solidFill>
                <a:latin typeface="Courier New" panose="02070309020205020404" pitchFamily="49" charset="0"/>
              </a:rPr>
              <a:t>15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contentPane</a:t>
            </a:r>
            <a:r>
              <a:rPr lang="en-US" sz="14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add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left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sz="1400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	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contentPane</a:t>
            </a:r>
            <a:r>
              <a:rPr lang="en-US" sz="14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add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right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layout</a:t>
            </a:r>
            <a:r>
              <a:rPr lang="en-US" sz="11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putConstraint</a:t>
            </a:r>
            <a:r>
              <a:rPr lang="en-US" sz="11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SpringLayout</a:t>
            </a:r>
            <a:r>
              <a:rPr lang="en-US" sz="11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WEST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left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>
                <a:solidFill>
                  <a:srgbClr val="FFCD22"/>
                </a:solidFill>
                <a:latin typeface="Courier New" panose="02070309020205020404" pitchFamily="49" charset="0"/>
              </a:rPr>
              <a:t>10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SpringLayout</a:t>
            </a:r>
            <a:r>
              <a:rPr lang="en-US" sz="11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WEST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contentPane</a:t>
            </a:r>
            <a:r>
              <a:rPr lang="en-US" sz="11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layout</a:t>
            </a:r>
            <a:r>
              <a:rPr lang="en-US" sz="11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putConstraint</a:t>
            </a:r>
            <a:r>
              <a:rPr lang="en-US" sz="11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SpringLayout</a:t>
            </a:r>
            <a:r>
              <a:rPr lang="en-US" sz="11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NORTH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left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>
                <a:solidFill>
                  <a:srgbClr val="FFCD22"/>
                </a:solidFill>
                <a:latin typeface="Courier New" panose="02070309020205020404" pitchFamily="49" charset="0"/>
              </a:rPr>
              <a:t>25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SpringLayout</a:t>
            </a:r>
            <a:r>
              <a:rPr lang="en-US" sz="11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NORTH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contentPane</a:t>
            </a:r>
            <a:r>
              <a:rPr lang="en-US" sz="11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layout</a:t>
            </a:r>
            <a:r>
              <a:rPr lang="en-US" sz="11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putConstraint</a:t>
            </a:r>
            <a:r>
              <a:rPr lang="en-US" sz="11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SpringLayout</a:t>
            </a:r>
            <a:r>
              <a:rPr lang="en-US" sz="11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NORTH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right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>
                <a:solidFill>
                  <a:srgbClr val="FFCD22"/>
                </a:solidFill>
                <a:latin typeface="Courier New" panose="02070309020205020404" pitchFamily="49" charset="0"/>
              </a:rPr>
              <a:t>25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SpringLayout</a:t>
            </a:r>
            <a:r>
              <a:rPr lang="en-US" sz="11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NORTH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contentPane</a:t>
            </a:r>
            <a:r>
              <a:rPr lang="en-US" sz="11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layout</a:t>
            </a:r>
            <a:r>
              <a:rPr lang="en-US" sz="11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putConstraint</a:t>
            </a:r>
            <a:r>
              <a:rPr lang="en-US" sz="11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SpringLayout</a:t>
            </a:r>
            <a:r>
              <a:rPr lang="en-US" sz="11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1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WEST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right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>
                <a:solidFill>
                  <a:srgbClr val="FFCD22"/>
                </a:solidFill>
                <a:latin typeface="Courier New" panose="02070309020205020404" pitchFamily="49" charset="0"/>
              </a:rPr>
              <a:t>20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SpringLayout</a:t>
            </a:r>
            <a:r>
              <a:rPr lang="en-US" sz="1100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100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EAST</a:t>
            </a:r>
            <a:r>
              <a:rPr lang="en-US" sz="11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100" i="1" dirty="0">
                <a:solidFill>
                  <a:srgbClr val="E0E2E4"/>
                </a:solidFill>
                <a:latin typeface="Courier New" panose="02070309020205020404" pitchFamily="49" charset="0"/>
              </a:rPr>
              <a:t> left</a:t>
            </a:r>
            <a:r>
              <a:rPr lang="en-US" sz="11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sz="1400" i="1" dirty="0" smtClean="0">
              <a:solidFill>
                <a:srgbClr val="E8E2B7"/>
              </a:solidFill>
              <a:latin typeface="Courier New" panose="02070309020205020404" pitchFamily="49" charset="0"/>
            </a:endParaRPr>
          </a:p>
          <a:p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frame</a:t>
            </a:r>
            <a:r>
              <a:rPr lang="en-US" sz="14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setSize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 smtClean="0">
                <a:solidFill>
                  <a:srgbClr val="FFCD22"/>
                </a:solidFill>
                <a:latin typeface="Courier New" panose="02070309020205020404" pitchFamily="49" charset="0"/>
              </a:rPr>
              <a:t>300</a:t>
            </a:r>
            <a:r>
              <a:rPr lang="en-US" sz="1400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sz="1400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FFCD22"/>
                </a:solidFill>
                <a:latin typeface="Courier New" panose="02070309020205020404" pitchFamily="49" charset="0"/>
              </a:rPr>
              <a:t>100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sz="1400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400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	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frame</a:t>
            </a:r>
            <a:r>
              <a:rPr lang="en-US" sz="1400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setVisible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true</a:t>
            </a:r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sz="1400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	}</a:t>
            </a:r>
            <a:endParaRPr lang="en-US" sz="1400" i="1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400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215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Swing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590800"/>
          </a:xfrm>
        </p:spPr>
        <p:txBody>
          <a:bodyPr>
            <a:normAutofit fontScale="92500" lnSpcReduction="20000"/>
          </a:bodyPr>
          <a:lstStyle/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The Swing classes are used to build </a:t>
            </a:r>
            <a:r>
              <a:rPr lang="en-US" sz="2800" dirty="0">
                <a:solidFill>
                  <a:srgbClr val="FF0000"/>
                </a:solidFill>
              </a:rPr>
              <a:t>GUI</a:t>
            </a:r>
            <a:r>
              <a:rPr lang="en-US" sz="2800" dirty="0"/>
              <a:t>s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Swing does not stand for anything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Swing is built on top of the 1.1/1.2 AWT libraries</a:t>
            </a:r>
          </a:p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Swing makes 3 major improvements on the AWT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does not rely on the platform’s native </a:t>
            </a:r>
            <a:r>
              <a:rPr lang="en-US" sz="2000" dirty="0" smtClean="0"/>
              <a:t>components (is it good ?)</a:t>
            </a:r>
            <a:endParaRPr lang="en-US" sz="2000" dirty="0"/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it supports “Pluggable Look-and-Feel” or </a:t>
            </a:r>
            <a:r>
              <a:rPr lang="en-US" sz="2000" dirty="0" smtClean="0"/>
              <a:t>PLAF ??</a:t>
            </a:r>
            <a:endParaRPr lang="en-US" sz="2000" dirty="0"/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it is based on the Model-View-Controller (MVC</a:t>
            </a:r>
            <a:r>
              <a:rPr lang="en-US" sz="2000" dirty="0" smtClean="0"/>
              <a:t>) ??</a:t>
            </a:r>
            <a:endParaRPr lang="en-US" sz="2000" dirty="0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773851-6592-4D29-BBD0-76651A1BB428}" type="slidenum">
              <a:rPr lang="en-US" altLang="en-US" sz="2800"/>
              <a:pPr/>
              <a:t>4</a:t>
            </a:fld>
            <a:endParaRPr lang="en-US" altLang="en-US" sz="2800" dirty="0"/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352800" y="5184977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/>
              <a:t>AWT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3352800" y="5642177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/>
              <a:t>Swing</a:t>
            </a:r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3124200" y="5032577"/>
            <a:ext cx="2438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2971800" y="4803977"/>
            <a:ext cx="2819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Text Box 8"/>
          <p:cNvSpPr txBox="1">
            <a:spLocks noChangeArrowheads="1"/>
          </p:cNvSpPr>
          <p:nvPr/>
        </p:nvSpPr>
        <p:spPr bwMode="auto">
          <a:xfrm>
            <a:off x="1981200" y="5032577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JFC</a:t>
            </a:r>
          </a:p>
        </p:txBody>
      </p:sp>
      <p:sp>
        <p:nvSpPr>
          <p:cNvPr id="12299" name="Line 9"/>
          <p:cNvSpPr>
            <a:spLocks noChangeShapeType="1"/>
          </p:cNvSpPr>
          <p:nvPr/>
        </p:nvSpPr>
        <p:spPr bwMode="auto">
          <a:xfrm>
            <a:off x="2514600" y="5261177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Text Box 10"/>
          <p:cNvSpPr txBox="1">
            <a:spLocks noChangeArrowheads="1"/>
          </p:cNvSpPr>
          <p:nvPr/>
        </p:nvSpPr>
        <p:spPr bwMode="auto">
          <a:xfrm>
            <a:off x="6096000" y="5184977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JDK 1.2</a:t>
            </a:r>
          </a:p>
        </p:txBody>
      </p:sp>
      <p:sp>
        <p:nvSpPr>
          <p:cNvPr id="12301" name="Line 11"/>
          <p:cNvSpPr>
            <a:spLocks noChangeShapeType="1"/>
          </p:cNvSpPr>
          <p:nvPr/>
        </p:nvSpPr>
        <p:spPr bwMode="auto">
          <a:xfrm flipH="1">
            <a:off x="5715000" y="5337377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SpringLayout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3674269"/>
            <a:ext cx="2857500" cy="952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474A5-8159-49AA-90F9-E1103EE20AB5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2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Containers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</a:t>
            </a:r>
            <a:r>
              <a:rPr lang="en-US" altLang="en-US" sz="2800" b="1" smtClean="0">
                <a:latin typeface="Courier New" panose="02070309020205020404" pitchFamily="49" charset="0"/>
              </a:rPr>
              <a:t>JFrame</a:t>
            </a:r>
            <a:r>
              <a:rPr lang="en-US" altLang="en-US" sz="2800" smtClean="0"/>
              <a:t> is not the only type of container that you can use in Swing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subclasses of </a:t>
            </a:r>
            <a:r>
              <a:rPr lang="en-US" altLang="en-US" sz="2800" b="1" smtClean="0">
                <a:latin typeface="Courier New" panose="02070309020205020404" pitchFamily="49" charset="0"/>
              </a:rPr>
              <a:t>Container</a:t>
            </a:r>
            <a:r>
              <a:rPr lang="en-US" altLang="en-US" sz="2800" smtClean="0"/>
              <a:t> are: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JPanel</a:t>
            </a:r>
            <a:r>
              <a:rPr lang="en-US" altLang="en-US" sz="2400" b="1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JWindow</a:t>
            </a:r>
            <a:r>
              <a:rPr lang="en-US" altLang="en-US" sz="2400" b="1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JApplet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latin typeface="Courier New" panose="02070309020205020404" pitchFamily="49" charset="0"/>
              </a:rPr>
              <a:t>Window</a:t>
            </a:r>
            <a:r>
              <a:rPr lang="en-US" altLang="en-US" sz="2800" smtClean="0"/>
              <a:t> is subclassed as follows: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JDialog</a:t>
            </a:r>
            <a:r>
              <a:rPr lang="en-US" altLang="en-US" sz="2400" b="1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2400" smtClean="0"/>
              <a:t>  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A0FF2F-4B59-49DF-A360-2575952EE74E}" type="slidenum">
              <a:rPr lang="en-US" altLang="en-US" sz="2800"/>
              <a:pPr/>
              <a:t>41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51" y="1852615"/>
            <a:ext cx="3598406" cy="35984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Components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GUI consists of different graphic Component objects which are combined into a hierarchy using Container objects.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C000"/>
                </a:solidFill>
              </a:rPr>
              <a:t>Component</a:t>
            </a:r>
            <a:endParaRPr lang="en-US" altLang="en-US" sz="2400" dirty="0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An abstract class for GUI components such as menus, buttons, </a:t>
            </a:r>
            <a:r>
              <a:rPr lang="en-US" altLang="en-US" sz="2400" dirty="0" smtClean="0"/>
              <a:t>labels</a:t>
            </a:r>
            <a:r>
              <a:rPr lang="en-US" altLang="en-US" sz="2400" dirty="0" smtClean="0"/>
              <a:t>, lists, 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Container</a:t>
            </a:r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An abstract class that extends Component.  Containers can hold multiple components. </a:t>
            </a:r>
            <a:r>
              <a:rPr lang="en-US" altLang="en-US" dirty="0" smtClean="0"/>
              <a:t>    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80ACF2-9BCF-45AA-BA98-9D446DC45A05}" type="slidenum">
              <a:rPr lang="en-US" altLang="en-US" sz="2800"/>
              <a:pPr/>
              <a:t>5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Weighing</a:t>
            </a:r>
            <a:r>
              <a:rPr lang="en-US" altLang="en-US" smtClean="0"/>
              <a:t> Components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Sun (Oracle !) </a:t>
            </a:r>
            <a:r>
              <a:rPr lang="en-US" altLang="en-US" sz="2800" dirty="0" smtClean="0"/>
              <a:t>makes a distinction between </a:t>
            </a:r>
            <a:r>
              <a:rPr lang="en-US" altLang="en-US" sz="2800" i="1" dirty="0" smtClean="0">
                <a:solidFill>
                  <a:srgbClr val="00B0F0"/>
                </a:solidFill>
              </a:rPr>
              <a:t>lightweight</a:t>
            </a:r>
            <a:r>
              <a:rPr lang="en-US" altLang="en-US" sz="2800" dirty="0" smtClean="0">
                <a:solidFill>
                  <a:srgbClr val="00B0F0"/>
                </a:solidFill>
              </a:rPr>
              <a:t> </a:t>
            </a:r>
            <a:r>
              <a:rPr lang="en-US" altLang="en-US" sz="2800" dirty="0" smtClean="0"/>
              <a:t>and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heavyweight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/>
              <a:t>components</a:t>
            </a:r>
          </a:p>
          <a:p>
            <a:pPr lvl="1" eaLnBrk="1" hangingPunct="1"/>
            <a:r>
              <a:rPr lang="en-US" altLang="en-US" dirty="0" smtClean="0">
                <a:solidFill>
                  <a:srgbClr val="00B0F0"/>
                </a:solidFill>
              </a:rPr>
              <a:t>Lightweight</a:t>
            </a:r>
            <a:r>
              <a:rPr lang="en-US" altLang="en-US" dirty="0" smtClean="0"/>
              <a:t> components are not dependent on native peers to render themselves.  They are coded in Java.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Heavyweight</a:t>
            </a:r>
            <a:r>
              <a:rPr lang="en-US" altLang="en-US" dirty="0" smtClean="0"/>
              <a:t> components are rendered by the host operating system.  They are resources managed by the underlying window manager.</a:t>
            </a:r>
            <a:endParaRPr lang="en-US" altLang="en-US" sz="2400" dirty="0" smtClean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C24BA0-3764-448B-98E7-8166E4EE5245}" type="slidenum">
              <a:rPr lang="en-US" altLang="en-US" sz="2800"/>
              <a:pPr/>
              <a:t>6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Heavyweight</a:t>
            </a:r>
            <a:r>
              <a:rPr lang="en-US" altLang="en-US" dirty="0" smtClean="0"/>
              <a:t> Components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Heavyweight components were unwieldy for two reasons</a:t>
            </a:r>
          </a:p>
          <a:p>
            <a:pPr lvl="1" eaLnBrk="1" hangingPunct="1"/>
            <a:r>
              <a:rPr lang="en-US" altLang="en-US" sz="2400" dirty="0" smtClean="0"/>
              <a:t>Equivalent components on different platforms do not necessarily act alike.</a:t>
            </a:r>
          </a:p>
          <a:p>
            <a:pPr lvl="1" eaLnBrk="1" hangingPunct="1"/>
            <a:r>
              <a:rPr lang="en-US" altLang="en-US" sz="2400" dirty="0" smtClean="0"/>
              <a:t>The look and feel of each component was tied to the host operating system</a:t>
            </a:r>
          </a:p>
          <a:p>
            <a:pPr eaLnBrk="1" hangingPunct="1"/>
            <a:r>
              <a:rPr lang="en-US" altLang="en-US" sz="2800" dirty="0" smtClean="0">
                <a:solidFill>
                  <a:srgbClr val="FFC000"/>
                </a:solidFill>
              </a:rPr>
              <a:t>Almost </a:t>
            </a:r>
            <a:r>
              <a:rPr lang="en-US" altLang="en-US" sz="2800" dirty="0" smtClean="0"/>
              <a:t>all Swing components are lightweight except</a:t>
            </a:r>
          </a:p>
          <a:p>
            <a:pPr lvl="1" eaLnBrk="1" hangingPunct="1"/>
            <a:r>
              <a:rPr lang="en-US" altLang="en-US" sz="2400" dirty="0" err="1" smtClean="0"/>
              <a:t>JApplet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JFrame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JDialog</a:t>
            </a:r>
            <a:r>
              <a:rPr lang="en-US" altLang="en-US" sz="2400" dirty="0" smtClean="0"/>
              <a:t>, and </a:t>
            </a:r>
            <a:r>
              <a:rPr lang="en-US" altLang="en-US" sz="2400" dirty="0" err="1" smtClean="0"/>
              <a:t>JWindow</a:t>
            </a:r>
            <a:endParaRPr lang="en-US" altLang="en-US" sz="2400" dirty="0" smtClean="0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6FFAE8-ED57-44E2-837B-F0157C256641}" type="slidenum">
              <a:rPr lang="en-US" altLang="en-US" sz="2800"/>
              <a:pPr/>
              <a:t>7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Additional Swing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z="2800" dirty="0" smtClean="0"/>
              <a:t>Swing also provides</a:t>
            </a:r>
          </a:p>
          <a:p>
            <a:pPr lvl="1" eaLnBrk="1" hangingPunct="1"/>
            <a:r>
              <a:rPr lang="en-US" altLang="en-US" sz="2400" dirty="0" smtClean="0"/>
              <a:t>A wide variety of components (tables, trees, sliders, progress bars, internal frame, …)</a:t>
            </a:r>
          </a:p>
          <a:p>
            <a:pPr lvl="1" eaLnBrk="1" hangingPunct="1"/>
            <a:r>
              <a:rPr lang="en-US" altLang="en-US" sz="2400" dirty="0" smtClean="0"/>
              <a:t>Swing components can have </a:t>
            </a:r>
            <a:r>
              <a:rPr lang="en-US" altLang="en-US" sz="2400" i="1" dirty="0" smtClean="0"/>
              <a:t>tooltips</a:t>
            </a:r>
            <a:r>
              <a:rPr lang="en-US" altLang="en-US" sz="2400" dirty="0" smtClean="0"/>
              <a:t> placed over them.</a:t>
            </a:r>
          </a:p>
          <a:p>
            <a:pPr lvl="1" eaLnBrk="1" hangingPunct="1"/>
            <a:r>
              <a:rPr lang="en-US" altLang="en-US" sz="2400" dirty="0" smtClean="0"/>
              <a:t>Arbitrary keyboard events can be bound to components.</a:t>
            </a:r>
          </a:p>
          <a:p>
            <a:pPr lvl="1" eaLnBrk="1" hangingPunct="1"/>
            <a:r>
              <a:rPr lang="en-US" altLang="en-US" sz="2400" dirty="0" smtClean="0"/>
              <a:t>Additional debugging support.</a:t>
            </a:r>
          </a:p>
          <a:p>
            <a:pPr lvl="1" eaLnBrk="1" hangingPunct="1"/>
            <a:r>
              <a:rPr lang="en-US" altLang="en-US" sz="2400" dirty="0" smtClean="0"/>
              <a:t>Support for parsing and displaying </a:t>
            </a:r>
            <a:r>
              <a:rPr lang="en-US" altLang="en-US" sz="2400" dirty="0" smtClean="0">
                <a:solidFill>
                  <a:srgbClr val="FFC000"/>
                </a:solidFill>
              </a:rPr>
              <a:t>HTML </a:t>
            </a:r>
            <a:r>
              <a:rPr lang="en-US" altLang="en-US" sz="2400" dirty="0" smtClean="0"/>
              <a:t>based information.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8A648E-7C4A-4C31-9C9E-9D2BF305D857}" type="slidenum">
              <a:rPr lang="en-US" altLang="en-US" sz="2800"/>
              <a:pPr/>
              <a:t>8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Applets versus Applications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Using Swing it is possible to create two different types of GUI programs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Standalone applications</a:t>
            </a:r>
          </a:p>
          <a:p>
            <a:pPr marL="1005840" lvl="2" indent="-256032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○"/>
              <a:defRPr/>
            </a:pPr>
            <a:r>
              <a:rPr lang="en-US" sz="2000" dirty="0"/>
              <a:t>Programs that are started from the command line</a:t>
            </a:r>
          </a:p>
          <a:p>
            <a:pPr marL="1005840" lvl="2" indent="-256032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○"/>
              <a:defRPr/>
            </a:pPr>
            <a:r>
              <a:rPr lang="en-US" sz="2000" dirty="0"/>
              <a:t>Code resides on the machine on which they are run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Applets</a:t>
            </a:r>
          </a:p>
          <a:p>
            <a:pPr marL="1005840" lvl="2" indent="-256032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○"/>
              <a:defRPr/>
            </a:pPr>
            <a:r>
              <a:rPr lang="en-US" sz="2000" dirty="0"/>
              <a:t>Programs run </a:t>
            </a:r>
            <a:r>
              <a:rPr lang="en-US" sz="2000" dirty="0">
                <a:solidFill>
                  <a:srgbClr val="00CC00"/>
                </a:solidFill>
              </a:rPr>
              <a:t>inside </a:t>
            </a:r>
            <a:r>
              <a:rPr lang="en-US" sz="2000" dirty="0"/>
              <a:t>a web browser</a:t>
            </a:r>
          </a:p>
          <a:p>
            <a:pPr marL="1005840" lvl="2" indent="-256032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○"/>
              <a:defRPr/>
            </a:pPr>
            <a:r>
              <a:rPr lang="en-US" sz="2000" dirty="0"/>
              <a:t>Code is downloaded from a web server</a:t>
            </a:r>
          </a:p>
          <a:p>
            <a:pPr marL="1005840" lvl="2" indent="-256032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○"/>
              <a:defRPr/>
            </a:pPr>
            <a:r>
              <a:rPr lang="en-US" sz="2000" dirty="0"/>
              <a:t>JVM is contained inside the web browser</a:t>
            </a:r>
          </a:p>
          <a:p>
            <a:pPr marL="1005840" lvl="2" indent="-256032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○"/>
              <a:defRPr/>
            </a:pPr>
            <a:r>
              <a:rPr lang="en-US" sz="2000" dirty="0"/>
              <a:t>For security purposes Applets are normally prevented from doing certain things (for example opening files</a:t>
            </a:r>
            <a:r>
              <a:rPr lang="en-US" sz="2000" dirty="0" smtClean="0"/>
              <a:t>)</a:t>
            </a:r>
          </a:p>
          <a:p>
            <a:pPr marL="605782" lvl="1" indent="-256032">
              <a:lnSpc>
                <a:spcPct val="90000"/>
              </a:lnSpc>
              <a:buFont typeface="Arial"/>
              <a:buChar char="○"/>
              <a:defRPr/>
            </a:pPr>
            <a:r>
              <a:rPr lang="en-US" sz="2200" dirty="0" smtClean="0"/>
              <a:t>JNLP (Java Lunch Network Protocol)</a:t>
            </a:r>
          </a:p>
          <a:p>
            <a:pPr marL="1005840" lvl="2" indent="-256032">
              <a:lnSpc>
                <a:spcPct val="90000"/>
              </a:lnSpc>
              <a:buFont typeface="Arial"/>
              <a:buChar char="○"/>
              <a:defRPr/>
            </a:pPr>
            <a:r>
              <a:rPr lang="en-US" dirty="0" smtClean="0"/>
              <a:t>It is NEW ! RESEARCH about it ….</a:t>
            </a:r>
            <a:endParaRPr lang="en-US" dirty="0"/>
          </a:p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For now we will write standalone applications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35C9B0-5B4A-4D6E-96DF-BD4E84CE71E7}" type="slidenum">
              <a:rPr lang="en-US" altLang="en-US" sz="2800"/>
              <a:pPr/>
              <a:t>9</a:t>
            </a:fld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2110</TotalTime>
  <Words>1592</Words>
  <Application>Microsoft Office PowerPoint</Application>
  <PresentationFormat>On-screen Show (4:3)</PresentationFormat>
  <Paragraphs>390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Century Gothic</vt:lpstr>
      <vt:lpstr>Century Gothic (Headings)</vt:lpstr>
      <vt:lpstr>Courier New</vt:lpstr>
      <vt:lpstr>Times New Roman</vt:lpstr>
      <vt:lpstr>Wingdings</vt:lpstr>
      <vt:lpstr>Wingdings 2</vt:lpstr>
      <vt:lpstr>Wingdings 3</vt:lpstr>
      <vt:lpstr>Ion</vt:lpstr>
      <vt:lpstr>AP101: Advanced Computer Programming</vt:lpstr>
      <vt:lpstr>The Abstract Windowing Toolkit</vt:lpstr>
      <vt:lpstr>Java Foundation Classes</vt:lpstr>
      <vt:lpstr>Swing</vt:lpstr>
      <vt:lpstr>Components</vt:lpstr>
      <vt:lpstr>Weighing Components</vt:lpstr>
      <vt:lpstr>Heavyweight Components</vt:lpstr>
      <vt:lpstr>Additional Swing Features</vt:lpstr>
      <vt:lpstr>Applets versus Applications</vt:lpstr>
      <vt:lpstr>Three Types of GUI Classes</vt:lpstr>
      <vt:lpstr>JFrames</vt:lpstr>
      <vt:lpstr>Creating a JFrame</vt:lpstr>
      <vt:lpstr>JFrame</vt:lpstr>
      <vt:lpstr>Creating a JFrame</vt:lpstr>
      <vt:lpstr>JFrame</vt:lpstr>
      <vt:lpstr>Swing Components</vt:lpstr>
      <vt:lpstr>Swing Components (Cont.)</vt:lpstr>
      <vt:lpstr>JLabels</vt:lpstr>
      <vt:lpstr>Hello World</vt:lpstr>
      <vt:lpstr>JButtons</vt:lpstr>
      <vt:lpstr>JButtons</vt:lpstr>
      <vt:lpstr>Layout Manager</vt:lpstr>
      <vt:lpstr>Components, Containers, and Layout Managers</vt:lpstr>
      <vt:lpstr>Layout Managers</vt:lpstr>
      <vt:lpstr>Changing the Layout</vt:lpstr>
      <vt:lpstr>FlowLayout</vt:lpstr>
      <vt:lpstr>Flow Layout</vt:lpstr>
      <vt:lpstr>FlowLayout</vt:lpstr>
      <vt:lpstr>GridLayout</vt:lpstr>
      <vt:lpstr>Grid Layout</vt:lpstr>
      <vt:lpstr>GridLayout</vt:lpstr>
      <vt:lpstr>BoxLayout</vt:lpstr>
      <vt:lpstr>BoxLayout</vt:lpstr>
      <vt:lpstr>BoxLayout</vt:lpstr>
      <vt:lpstr>BorderLayout</vt:lpstr>
      <vt:lpstr>BorderLayout</vt:lpstr>
      <vt:lpstr>BorderLayout</vt:lpstr>
      <vt:lpstr>SpringLayout</vt:lpstr>
      <vt:lpstr>SpringLayout</vt:lpstr>
      <vt:lpstr>SpringLayout</vt:lpstr>
      <vt:lpstr>Containers</vt:lpstr>
      <vt:lpstr>Questions?</vt:lpstr>
    </vt:vector>
  </TitlesOfParts>
  <Company>Rochester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Abstract Windowing Toolkit</dc:title>
  <dc:creator>Computer Science</dc:creator>
  <cp:lastModifiedBy>Parham Alvani</cp:lastModifiedBy>
  <cp:revision>124</cp:revision>
  <dcterms:created xsi:type="dcterms:W3CDTF">2000-09-07T14:14:32Z</dcterms:created>
  <dcterms:modified xsi:type="dcterms:W3CDTF">2015-04-13T02:20:44Z</dcterms:modified>
</cp:coreProperties>
</file>