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57" r:id="rId2"/>
    <p:sldId id="258" r:id="rId3"/>
    <p:sldId id="260" r:id="rId4"/>
    <p:sldId id="261" r:id="rId5"/>
    <p:sldId id="262" r:id="rId6"/>
    <p:sldId id="263" r:id="rId7"/>
    <p:sldId id="264" r:id="rId8"/>
    <p:sldId id="265" r:id="rId9"/>
    <p:sldId id="266" r:id="rId10"/>
    <p:sldId id="267" r:id="rId11"/>
    <p:sldId id="268" r:id="rId12"/>
    <p:sldId id="269" r:id="rId13"/>
    <p:sldId id="270" r:id="rId14"/>
    <p:sldId id="271" r:id="rId15"/>
    <p:sldId id="297"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94" r:id="rId32"/>
    <p:sldId id="295" r:id="rId33"/>
    <p:sldId id="287" r:id="rId34"/>
    <p:sldId id="288" r:id="rId35"/>
    <p:sldId id="289" r:id="rId36"/>
    <p:sldId id="293" r:id="rId37"/>
    <p:sldId id="290" r:id="rId38"/>
    <p:sldId id="296" r:id="rId39"/>
    <p:sldId id="291" r:id="rId40"/>
    <p:sldId id="292"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B605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66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EEE5DA-C3AE-42FD-87B6-086C1B1FBE6D}" type="datetimeFigureOut">
              <a:rPr lang="en-US" smtClean="0"/>
              <a:t>5/17/2015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4063A7-409B-4CBD-AB6A-076166F41D87}" type="slidenum">
              <a:rPr lang="en-US" smtClean="0"/>
              <a:t>‹#›</a:t>
            </a:fld>
            <a:endParaRPr lang="en-US"/>
          </a:p>
        </p:txBody>
      </p:sp>
    </p:spTree>
    <p:extLst>
      <p:ext uri="{BB962C8B-B14F-4D97-AF65-F5344CB8AC3E}">
        <p14:creationId xmlns:p14="http://schemas.microsoft.com/office/powerpoint/2010/main" val="4731114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063A7-409B-4CBD-AB6A-076166F41D87}" type="slidenum">
              <a:rPr lang="en-US" smtClean="0"/>
              <a:t>2</a:t>
            </a:fld>
            <a:endParaRPr lang="en-US"/>
          </a:p>
        </p:txBody>
      </p:sp>
    </p:spTree>
    <p:extLst>
      <p:ext uri="{BB962C8B-B14F-4D97-AF65-F5344CB8AC3E}">
        <p14:creationId xmlns:p14="http://schemas.microsoft.com/office/powerpoint/2010/main" val="3759782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13CD8F0-553A-4F19-8A1D-234D52992054}" type="slidenum">
              <a:rPr lang="en-US" sz="1000" smtClean="0"/>
              <a:pPr/>
              <a:t>34</a:t>
            </a:fld>
            <a:endParaRPr lang="en-US" sz="1000" smtClean="0"/>
          </a:p>
        </p:txBody>
      </p:sp>
      <p:sp>
        <p:nvSpPr>
          <p:cNvPr id="96259" name="Rectangle 2"/>
          <p:cNvSpPr>
            <a:spLocks noGrp="1" noRot="1" noChangeAspect="1" noChangeArrowheads="1" noTextEdit="1"/>
          </p:cNvSpPr>
          <p:nvPr>
            <p:ph type="sldImg"/>
          </p:nvPr>
        </p:nvSpPr>
        <p:spPr>
          <a:ln cap="flat"/>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92744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BA8927E-0B17-42E2-9A88-56039A8BE6D3}" type="slidenum">
              <a:rPr lang="en-US" sz="1000" smtClean="0"/>
              <a:pPr/>
              <a:t>35</a:t>
            </a:fld>
            <a:endParaRPr lang="en-US" sz="1000" smtClean="0"/>
          </a:p>
        </p:txBody>
      </p:sp>
      <p:sp>
        <p:nvSpPr>
          <p:cNvPr id="110595" name="Rectangle 2"/>
          <p:cNvSpPr>
            <a:spLocks noGrp="1" noRot="1" noChangeAspect="1" noChangeArrowheads="1" noTextEdit="1"/>
          </p:cNvSpPr>
          <p:nvPr>
            <p:ph type="sldImg"/>
          </p:nvPr>
        </p:nvSpPr>
        <p:spPr>
          <a:ln cap="flat"/>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1121596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4102AC0-41D4-4774-AAEA-9EEA3DC7E48E}" type="slidenum">
              <a:rPr lang="en-US" sz="1000" smtClean="0"/>
              <a:pPr/>
              <a:t>37</a:t>
            </a:fld>
            <a:endParaRPr lang="en-US" sz="1000" smtClean="0"/>
          </a:p>
        </p:txBody>
      </p:sp>
      <p:sp>
        <p:nvSpPr>
          <p:cNvPr id="112643" name="Rectangle 2"/>
          <p:cNvSpPr>
            <a:spLocks noGrp="1" noRot="1" noChangeAspect="1" noChangeArrowheads="1" noTextEdit="1"/>
          </p:cNvSpPr>
          <p:nvPr>
            <p:ph type="sldImg"/>
          </p:nvPr>
        </p:nvSpPr>
        <p:spPr>
          <a:ln cap="flat"/>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9234852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398DB64-E88B-48F7-BC9A-03E7E1E19C2E}" type="slidenum">
              <a:rPr lang="en-US" sz="1000" smtClean="0"/>
              <a:pPr/>
              <a:t>38</a:t>
            </a:fld>
            <a:endParaRPr lang="en-US" sz="1000" smtClean="0"/>
          </a:p>
        </p:txBody>
      </p:sp>
      <p:sp>
        <p:nvSpPr>
          <p:cNvPr id="114691" name="Rectangle 2"/>
          <p:cNvSpPr>
            <a:spLocks noGrp="1" noRot="1" noChangeAspect="1" noChangeArrowheads="1" noTextEdit="1"/>
          </p:cNvSpPr>
          <p:nvPr>
            <p:ph type="sldImg"/>
          </p:nvPr>
        </p:nvSpPr>
        <p:spPr>
          <a:ln cap="flat"/>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1577836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EFD34A1-79F8-4248-B2BC-36F7E11B7E32}" type="slidenum">
              <a:rPr lang="en-US" sz="1000" smtClean="0"/>
              <a:pPr/>
              <a:t>39</a:t>
            </a:fld>
            <a:endParaRPr lang="en-US" sz="1000" smtClean="0"/>
          </a:p>
        </p:txBody>
      </p:sp>
      <p:sp>
        <p:nvSpPr>
          <p:cNvPr id="116739" name="Rectangle 2"/>
          <p:cNvSpPr>
            <a:spLocks noGrp="1" noRot="1" noChangeAspect="1" noChangeArrowheads="1" noTextEdit="1"/>
          </p:cNvSpPr>
          <p:nvPr>
            <p:ph type="sldImg"/>
          </p:nvPr>
        </p:nvSpPr>
        <p:spPr>
          <a:ln cap="flat"/>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7364366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FCD3C75-1C07-40E3-80E1-4F50F26C5351}" type="slidenum">
              <a:rPr lang="en-US" sz="1000" smtClean="0"/>
              <a:pPr/>
              <a:t>40</a:t>
            </a:fld>
            <a:endParaRPr lang="en-US" sz="1000" smtClean="0"/>
          </a:p>
        </p:txBody>
      </p:sp>
      <p:sp>
        <p:nvSpPr>
          <p:cNvPr id="118787" name="Rectangle 2"/>
          <p:cNvSpPr>
            <a:spLocks noGrp="1" noRot="1" noChangeAspect="1" noChangeArrowheads="1" noTextEdit="1"/>
          </p:cNvSpPr>
          <p:nvPr>
            <p:ph type="sldImg"/>
          </p:nvPr>
        </p:nvSpPr>
        <p:spPr>
          <a:ln cap="flat"/>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01778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8050">
              <a:defRPr sz="2400">
                <a:solidFill>
                  <a:schemeClr val="tx1"/>
                </a:solidFill>
                <a:latin typeface="Times New Roman" panose="02020603050405020304" pitchFamily="18" charset="0"/>
              </a:defRPr>
            </a:lvl1pPr>
            <a:lvl2pPr marL="36274375" indent="-35837813" defTabSz="908050">
              <a:defRPr sz="2400">
                <a:solidFill>
                  <a:schemeClr val="tx1"/>
                </a:solidFill>
                <a:latin typeface="Times New Roman" panose="02020603050405020304" pitchFamily="18" charset="0"/>
              </a:defRPr>
            </a:lvl2pPr>
            <a:lvl3pPr marL="49442688" indent="-48567975" defTabSz="908050">
              <a:defRPr sz="2400">
                <a:solidFill>
                  <a:schemeClr val="tx1"/>
                </a:solidFill>
                <a:latin typeface="Times New Roman" panose="02020603050405020304" pitchFamily="18" charset="0"/>
              </a:defRPr>
            </a:lvl3pPr>
            <a:lvl4pPr marL="1600200" indent="-228600" defTabSz="908050">
              <a:defRPr sz="2400">
                <a:solidFill>
                  <a:schemeClr val="tx1"/>
                </a:solidFill>
                <a:latin typeface="Times New Roman" panose="02020603050405020304" pitchFamily="18" charset="0"/>
              </a:defRPr>
            </a:lvl4pPr>
            <a:lvl5pPr marL="2057400" indent="-228600" defTabSz="908050">
              <a:defRPr sz="2400">
                <a:solidFill>
                  <a:schemeClr val="tx1"/>
                </a:solidFill>
                <a:latin typeface="Times New Roman" panose="02020603050405020304" pitchFamily="18" charset="0"/>
              </a:defRPr>
            </a:lvl5pPr>
            <a:lvl6pPr marL="2514600" indent="-228600" defTabSz="9080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080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080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08050" eaLnBrk="0" fontAlgn="base" hangingPunct="0">
              <a:spcBef>
                <a:spcPct val="0"/>
              </a:spcBef>
              <a:spcAft>
                <a:spcPct val="0"/>
              </a:spcAft>
              <a:defRPr sz="2400">
                <a:solidFill>
                  <a:schemeClr val="tx1"/>
                </a:solidFill>
                <a:latin typeface="Times New Roman" panose="02020603050405020304" pitchFamily="18" charset="0"/>
              </a:defRPr>
            </a:lvl9pPr>
          </a:lstStyle>
          <a:p>
            <a:fld id="{E9B27C8D-F37C-4FEE-97C0-50F1708E6DF8}" type="slidenum">
              <a:rPr lang="en-US" sz="1200" smtClean="0">
                <a:latin typeface="Helvetica" panose="020B0604020202020204" pitchFamily="34" charset="0"/>
                <a:ea typeface="ＭＳ Ｐゴシック" panose="020B0600070205080204" pitchFamily="34" charset="-128"/>
              </a:rPr>
              <a:pPr/>
              <a:t>6</a:t>
            </a:fld>
            <a:endParaRPr lang="en-US" sz="1200" smtClean="0">
              <a:latin typeface="Helvetica" panose="020B0604020202020204" pitchFamily="34" charset="0"/>
              <a:ea typeface="ＭＳ Ｐゴシック" panose="020B0600070205080204" pitchFamily="34" charset="-128"/>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807733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8050">
              <a:defRPr sz="2400">
                <a:solidFill>
                  <a:schemeClr val="tx1"/>
                </a:solidFill>
                <a:latin typeface="Times New Roman" panose="02020603050405020304" pitchFamily="18" charset="0"/>
              </a:defRPr>
            </a:lvl1pPr>
            <a:lvl2pPr marL="36274375" indent="-35837813" defTabSz="908050">
              <a:defRPr sz="2400">
                <a:solidFill>
                  <a:schemeClr val="tx1"/>
                </a:solidFill>
                <a:latin typeface="Times New Roman" panose="02020603050405020304" pitchFamily="18" charset="0"/>
              </a:defRPr>
            </a:lvl2pPr>
            <a:lvl3pPr marL="49442688" indent="-48567975" defTabSz="908050">
              <a:defRPr sz="2400">
                <a:solidFill>
                  <a:schemeClr val="tx1"/>
                </a:solidFill>
                <a:latin typeface="Times New Roman" panose="02020603050405020304" pitchFamily="18" charset="0"/>
              </a:defRPr>
            </a:lvl3pPr>
            <a:lvl4pPr marL="1600200" indent="-228600" defTabSz="908050">
              <a:defRPr sz="2400">
                <a:solidFill>
                  <a:schemeClr val="tx1"/>
                </a:solidFill>
                <a:latin typeface="Times New Roman" panose="02020603050405020304" pitchFamily="18" charset="0"/>
              </a:defRPr>
            </a:lvl4pPr>
            <a:lvl5pPr marL="2057400" indent="-228600" defTabSz="908050">
              <a:defRPr sz="2400">
                <a:solidFill>
                  <a:schemeClr val="tx1"/>
                </a:solidFill>
                <a:latin typeface="Times New Roman" panose="02020603050405020304" pitchFamily="18" charset="0"/>
              </a:defRPr>
            </a:lvl5pPr>
            <a:lvl6pPr marL="2514600" indent="-228600" defTabSz="9080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080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080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08050" eaLnBrk="0" fontAlgn="base" hangingPunct="0">
              <a:spcBef>
                <a:spcPct val="0"/>
              </a:spcBef>
              <a:spcAft>
                <a:spcPct val="0"/>
              </a:spcAft>
              <a:defRPr sz="2400">
                <a:solidFill>
                  <a:schemeClr val="tx1"/>
                </a:solidFill>
                <a:latin typeface="Times New Roman" panose="02020603050405020304" pitchFamily="18" charset="0"/>
              </a:defRPr>
            </a:lvl9pPr>
          </a:lstStyle>
          <a:p>
            <a:fld id="{8BDB2E46-3B56-4DE9-95A3-15F87E02E6B5}" type="slidenum">
              <a:rPr lang="en-US" sz="1200" smtClean="0">
                <a:latin typeface="Helvetica" panose="020B0604020202020204" pitchFamily="34" charset="0"/>
                <a:ea typeface="ＭＳ Ｐゴシック" panose="020B0600070205080204" pitchFamily="34" charset="-128"/>
              </a:rPr>
              <a:pPr/>
              <a:t>7</a:t>
            </a:fld>
            <a:endParaRPr lang="en-US" sz="1200" smtClean="0">
              <a:latin typeface="Helvetica" panose="020B0604020202020204" pitchFamily="34" charset="0"/>
              <a:ea typeface="ＭＳ Ｐゴシック" panose="020B0600070205080204" pitchFamily="34" charset="-128"/>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673707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E53E5A9-08CD-4422-B962-62C01D1D2236}" type="slidenum">
              <a:rPr lang="en-US" sz="1000" smtClean="0"/>
              <a:pPr/>
              <a:t>27</a:t>
            </a:fld>
            <a:endParaRPr lang="en-US" sz="1000" smtClean="0"/>
          </a:p>
        </p:txBody>
      </p:sp>
      <p:sp>
        <p:nvSpPr>
          <p:cNvPr id="61443" name="Rectangle 2"/>
          <p:cNvSpPr>
            <a:spLocks noGrp="1" noRot="1" noChangeAspect="1" noChangeArrowheads="1" noTextEdit="1"/>
          </p:cNvSpPr>
          <p:nvPr>
            <p:ph type="sldImg"/>
          </p:nvPr>
        </p:nvSpPr>
        <p:spPr>
          <a:ln cap="flat"/>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9116587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9741B90-9C78-4920-84DE-B2E39ACEAD30}" type="slidenum">
              <a:rPr lang="en-US" sz="1000" smtClean="0"/>
              <a:pPr/>
              <a:t>28</a:t>
            </a:fld>
            <a:endParaRPr lang="en-US" sz="1000" smtClean="0"/>
          </a:p>
        </p:txBody>
      </p:sp>
      <p:sp>
        <p:nvSpPr>
          <p:cNvPr id="63491" name="Rectangle 2"/>
          <p:cNvSpPr>
            <a:spLocks noGrp="1" noRot="1" noChangeAspect="1" noChangeArrowheads="1" noTextEdit="1"/>
          </p:cNvSpPr>
          <p:nvPr>
            <p:ph type="sldImg"/>
          </p:nvPr>
        </p:nvSpPr>
        <p:spPr>
          <a:ln cap="flat"/>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41941727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96F70D5-F58E-46B8-A468-184F8C2671E3}" type="slidenum">
              <a:rPr lang="en-US" sz="1000" smtClean="0"/>
              <a:pPr/>
              <a:t>29</a:t>
            </a:fld>
            <a:endParaRPr lang="en-US" sz="1000" smtClean="0"/>
          </a:p>
        </p:txBody>
      </p:sp>
      <p:sp>
        <p:nvSpPr>
          <p:cNvPr id="69635" name="Rectangle 2"/>
          <p:cNvSpPr>
            <a:spLocks noGrp="1" noRot="1" noChangeAspect="1" noChangeArrowheads="1" noTextEdit="1"/>
          </p:cNvSpPr>
          <p:nvPr>
            <p:ph type="sldImg"/>
          </p:nvPr>
        </p:nvSpPr>
        <p:spPr>
          <a:ln cap="flat"/>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8505887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8A3D25F-1F63-41FE-BEC9-2BE1C95ED040}" type="slidenum">
              <a:rPr lang="en-US" sz="1000" smtClean="0"/>
              <a:pPr/>
              <a:t>30</a:t>
            </a:fld>
            <a:endParaRPr lang="en-US" sz="1000" smtClean="0"/>
          </a:p>
        </p:txBody>
      </p:sp>
      <p:sp>
        <p:nvSpPr>
          <p:cNvPr id="71683" name="Rectangle 2"/>
          <p:cNvSpPr>
            <a:spLocks noGrp="1" noRot="1" noChangeAspect="1" noChangeArrowheads="1" noTextEdit="1"/>
          </p:cNvSpPr>
          <p:nvPr>
            <p:ph type="sldImg"/>
          </p:nvPr>
        </p:nvSpPr>
        <p:spPr>
          <a:ln cap="flat"/>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5548167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0585459-6570-4622-B59C-D2F5BEAEEE78}" type="slidenum">
              <a:rPr lang="en-US" sz="1000" smtClean="0"/>
              <a:pPr/>
              <a:t>31</a:t>
            </a:fld>
            <a:endParaRPr lang="en-US" sz="1000" smtClean="0"/>
          </a:p>
        </p:txBody>
      </p:sp>
      <p:sp>
        <p:nvSpPr>
          <p:cNvPr id="106499" name="Rectangle 2"/>
          <p:cNvSpPr>
            <a:spLocks noGrp="1" noRot="1" noChangeAspect="1" noChangeArrowheads="1" noTextEdit="1"/>
          </p:cNvSpPr>
          <p:nvPr>
            <p:ph type="sldImg"/>
          </p:nvPr>
        </p:nvSpPr>
        <p:spPr>
          <a:ln cap="flat"/>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4590531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156C4DD-E978-4FB8-8CC9-E793C7194091}" type="slidenum">
              <a:rPr lang="en-US" sz="1000" smtClean="0"/>
              <a:pPr/>
              <a:t>33</a:t>
            </a:fld>
            <a:endParaRPr lang="en-US" sz="1000" smtClean="0"/>
          </a:p>
        </p:txBody>
      </p:sp>
      <p:sp>
        <p:nvSpPr>
          <p:cNvPr id="88067" name="Rectangle 2"/>
          <p:cNvSpPr>
            <a:spLocks noGrp="1" noRot="1" noChangeAspect="1" noChangeArrowheads="1" noTextEdit="1"/>
          </p:cNvSpPr>
          <p:nvPr>
            <p:ph type="sldImg"/>
          </p:nvPr>
        </p:nvSpPr>
        <p:spPr>
          <a:ln cap="flat"/>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132990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3C51628-48BA-4A24-AB5E-FCB20FA17238}" type="datetime1">
              <a:rPr lang="en-US" smtClean="0"/>
              <a:t>5/17/2015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5387CA-AE5E-4749-88B8-93A52D25AD26}" type="slidenum">
              <a:rPr lang="en-US" smtClean="0"/>
              <a:t>‹#›</a:t>
            </a:fld>
            <a:endParaRPr lang="en-US"/>
          </a:p>
        </p:txBody>
      </p:sp>
    </p:spTree>
    <p:extLst>
      <p:ext uri="{BB962C8B-B14F-4D97-AF65-F5344CB8AC3E}">
        <p14:creationId xmlns:p14="http://schemas.microsoft.com/office/powerpoint/2010/main" val="2331541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33E4C5-A28C-463A-802E-15D20712D682}" type="datetime1">
              <a:rPr lang="en-US" smtClean="0"/>
              <a:t>5/17/2015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5387CA-AE5E-4749-88B8-93A52D25AD26}" type="slidenum">
              <a:rPr lang="en-US" smtClean="0"/>
              <a:t>‹#›</a:t>
            </a:fld>
            <a:endParaRPr lang="en-US"/>
          </a:p>
        </p:txBody>
      </p:sp>
    </p:spTree>
    <p:extLst>
      <p:ext uri="{BB962C8B-B14F-4D97-AF65-F5344CB8AC3E}">
        <p14:creationId xmlns:p14="http://schemas.microsoft.com/office/powerpoint/2010/main" val="234459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2D9B5F-7619-4F26-A98F-2CE115FB62AC}" type="datetime1">
              <a:rPr lang="en-US" smtClean="0"/>
              <a:t>5/17/2015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5387CA-AE5E-4749-88B8-93A52D25AD26}" type="slidenum">
              <a:rPr lang="en-US" smtClean="0"/>
              <a:t>‹#›</a:t>
            </a:fld>
            <a:endParaRPr lang="en-US"/>
          </a:p>
        </p:txBody>
      </p:sp>
    </p:spTree>
    <p:extLst>
      <p:ext uri="{BB962C8B-B14F-4D97-AF65-F5344CB8AC3E}">
        <p14:creationId xmlns:p14="http://schemas.microsoft.com/office/powerpoint/2010/main" val="18790859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F52744-604E-4B11-AFDC-DAA0C04F25CB}" type="datetime1">
              <a:rPr lang="en-US" smtClean="0"/>
              <a:t>5/17/2015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5387CA-AE5E-4749-88B8-93A52D25AD26}"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0741476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108F9D-5587-4923-9FB7-55ECDD3EBD0C}" type="datetime1">
              <a:rPr lang="en-US" smtClean="0"/>
              <a:t>5/17/2015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5387CA-AE5E-4749-88B8-93A52D25AD26}" type="slidenum">
              <a:rPr lang="en-US" smtClean="0"/>
              <a:t>‹#›</a:t>
            </a:fld>
            <a:endParaRPr lang="en-US"/>
          </a:p>
        </p:txBody>
      </p:sp>
    </p:spTree>
    <p:extLst>
      <p:ext uri="{BB962C8B-B14F-4D97-AF65-F5344CB8AC3E}">
        <p14:creationId xmlns:p14="http://schemas.microsoft.com/office/powerpoint/2010/main" val="7170376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F9FF229-6517-429E-A82B-6A9449E9E021}" type="datetime1">
              <a:rPr lang="en-US" smtClean="0"/>
              <a:t>5/17/2015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5387CA-AE5E-4749-88B8-93A52D25AD26}" type="slidenum">
              <a:rPr lang="en-US" smtClean="0"/>
              <a:t>‹#›</a:t>
            </a:fld>
            <a:endParaRPr lang="en-US"/>
          </a:p>
        </p:txBody>
      </p:sp>
    </p:spTree>
    <p:extLst>
      <p:ext uri="{BB962C8B-B14F-4D97-AF65-F5344CB8AC3E}">
        <p14:creationId xmlns:p14="http://schemas.microsoft.com/office/powerpoint/2010/main" val="25403798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E6ED864-F709-4A0C-AA78-947DB82E1167}" type="datetime1">
              <a:rPr lang="en-US" smtClean="0"/>
              <a:t>5/17/2015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5387CA-AE5E-4749-88B8-93A52D25AD26}" type="slidenum">
              <a:rPr lang="en-US" smtClean="0"/>
              <a:t>‹#›</a:t>
            </a:fld>
            <a:endParaRPr lang="en-US"/>
          </a:p>
        </p:txBody>
      </p:sp>
    </p:spTree>
    <p:extLst>
      <p:ext uri="{BB962C8B-B14F-4D97-AF65-F5344CB8AC3E}">
        <p14:creationId xmlns:p14="http://schemas.microsoft.com/office/powerpoint/2010/main" val="10902639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E89ED8-F321-42F7-914F-8BEF7364BBF0}" type="datetime1">
              <a:rPr lang="en-US" smtClean="0"/>
              <a:t>5/17/2015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5387CA-AE5E-4749-88B8-93A52D25AD26}" type="slidenum">
              <a:rPr lang="en-US" smtClean="0"/>
              <a:t>‹#›</a:t>
            </a:fld>
            <a:endParaRPr lang="en-US"/>
          </a:p>
        </p:txBody>
      </p:sp>
    </p:spTree>
    <p:extLst>
      <p:ext uri="{BB962C8B-B14F-4D97-AF65-F5344CB8AC3E}">
        <p14:creationId xmlns:p14="http://schemas.microsoft.com/office/powerpoint/2010/main" val="40726860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46B201-20B4-4D35-99F2-43FCC3F632C1}" type="datetime1">
              <a:rPr lang="en-US" smtClean="0"/>
              <a:t>5/17/2015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5387CA-AE5E-4749-88B8-93A52D25AD26}" type="slidenum">
              <a:rPr lang="en-US" smtClean="0"/>
              <a:t>‹#›</a:t>
            </a:fld>
            <a:endParaRPr lang="en-US"/>
          </a:p>
        </p:txBody>
      </p:sp>
    </p:spTree>
    <p:extLst>
      <p:ext uri="{BB962C8B-B14F-4D97-AF65-F5344CB8AC3E}">
        <p14:creationId xmlns:p14="http://schemas.microsoft.com/office/powerpoint/2010/main" val="2131339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EB07E8B5-3AE4-4F45-99A4-04F08F6AE429}" type="datetime1">
              <a:rPr lang="en-US" smtClean="0"/>
              <a:t>5/17/2015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5387CA-AE5E-4749-88B8-93A52D25AD26}" type="slidenum">
              <a:rPr lang="en-US" smtClean="0"/>
              <a:t>‹#›</a:t>
            </a:fld>
            <a:endParaRPr lang="en-US"/>
          </a:p>
        </p:txBody>
      </p:sp>
    </p:spTree>
    <p:extLst>
      <p:ext uri="{BB962C8B-B14F-4D97-AF65-F5344CB8AC3E}">
        <p14:creationId xmlns:p14="http://schemas.microsoft.com/office/powerpoint/2010/main" val="2870363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48A73C-34F9-4395-B1CA-3835F1700095}" type="datetime1">
              <a:rPr lang="en-US" smtClean="0"/>
              <a:t>5/17/2015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5387CA-AE5E-4749-88B8-93A52D25AD26}" type="slidenum">
              <a:rPr lang="en-US" smtClean="0"/>
              <a:t>‹#›</a:t>
            </a:fld>
            <a:endParaRPr lang="en-US"/>
          </a:p>
        </p:txBody>
      </p:sp>
    </p:spTree>
    <p:extLst>
      <p:ext uri="{BB962C8B-B14F-4D97-AF65-F5344CB8AC3E}">
        <p14:creationId xmlns:p14="http://schemas.microsoft.com/office/powerpoint/2010/main" val="3896075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06B524D-18FF-4101-BEB3-4388FE2BA686}" type="datetime1">
              <a:rPr lang="en-US" smtClean="0"/>
              <a:t>5/17/2015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5387CA-AE5E-4749-88B8-93A52D25AD26}" type="slidenum">
              <a:rPr lang="en-US" smtClean="0"/>
              <a:t>‹#›</a:t>
            </a:fld>
            <a:endParaRPr lang="en-US"/>
          </a:p>
        </p:txBody>
      </p:sp>
    </p:spTree>
    <p:extLst>
      <p:ext uri="{BB962C8B-B14F-4D97-AF65-F5344CB8AC3E}">
        <p14:creationId xmlns:p14="http://schemas.microsoft.com/office/powerpoint/2010/main" val="711092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2310622-6E7F-42C1-B79F-123B86E78814}" type="datetime1">
              <a:rPr lang="en-US" smtClean="0"/>
              <a:t>5/17/2015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5387CA-AE5E-4749-88B8-93A52D25AD26}" type="slidenum">
              <a:rPr lang="en-US" smtClean="0"/>
              <a:t>‹#›</a:t>
            </a:fld>
            <a:endParaRPr lang="en-US"/>
          </a:p>
        </p:txBody>
      </p:sp>
    </p:spTree>
    <p:extLst>
      <p:ext uri="{BB962C8B-B14F-4D97-AF65-F5344CB8AC3E}">
        <p14:creationId xmlns:p14="http://schemas.microsoft.com/office/powerpoint/2010/main" val="869097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81FB6514-34B4-4C53-94E2-9323C1160719}" type="datetime1">
              <a:rPr lang="en-US" smtClean="0"/>
              <a:t>5/17/2015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F5387CA-AE5E-4749-88B8-93A52D25AD26}" type="slidenum">
              <a:rPr lang="en-US" smtClean="0"/>
              <a:t>‹#›</a:t>
            </a:fld>
            <a:endParaRPr lang="en-US"/>
          </a:p>
        </p:txBody>
      </p:sp>
    </p:spTree>
    <p:extLst>
      <p:ext uri="{BB962C8B-B14F-4D97-AF65-F5344CB8AC3E}">
        <p14:creationId xmlns:p14="http://schemas.microsoft.com/office/powerpoint/2010/main" val="2858265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8717B7F-A5D5-489F-A5D6-C1D434852C4D}" type="datetime1">
              <a:rPr lang="en-US" smtClean="0"/>
              <a:t>5/17/2015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F5387CA-AE5E-4749-88B8-93A52D25AD26}" type="slidenum">
              <a:rPr lang="en-US" smtClean="0"/>
              <a:t>‹#›</a:t>
            </a:fld>
            <a:endParaRPr lang="en-US"/>
          </a:p>
        </p:txBody>
      </p:sp>
    </p:spTree>
    <p:extLst>
      <p:ext uri="{BB962C8B-B14F-4D97-AF65-F5344CB8AC3E}">
        <p14:creationId xmlns:p14="http://schemas.microsoft.com/office/powerpoint/2010/main" val="812544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2138B8B8-6A28-4039-9C2F-557B2DF72B5C}" type="datetime1">
              <a:rPr lang="en-US" smtClean="0"/>
              <a:t>5/17/2015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F5387CA-AE5E-4749-88B8-93A52D25AD26}" type="slidenum">
              <a:rPr lang="en-US" smtClean="0"/>
              <a:t>‹#›</a:t>
            </a:fld>
            <a:endParaRPr lang="en-US"/>
          </a:p>
        </p:txBody>
      </p:sp>
    </p:spTree>
    <p:extLst>
      <p:ext uri="{BB962C8B-B14F-4D97-AF65-F5344CB8AC3E}">
        <p14:creationId xmlns:p14="http://schemas.microsoft.com/office/powerpoint/2010/main" val="2775221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580EC8-B148-4A5B-91C4-CFEA38282AAB}" type="datetime1">
              <a:rPr lang="en-US" smtClean="0"/>
              <a:t>5/17/2015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5387CA-AE5E-4749-88B8-93A52D25AD26}" type="slidenum">
              <a:rPr lang="en-US" smtClean="0"/>
              <a:t>‹#›</a:t>
            </a:fld>
            <a:endParaRPr lang="en-US"/>
          </a:p>
        </p:txBody>
      </p:sp>
    </p:spTree>
    <p:extLst>
      <p:ext uri="{BB962C8B-B14F-4D97-AF65-F5344CB8AC3E}">
        <p14:creationId xmlns:p14="http://schemas.microsoft.com/office/powerpoint/2010/main" val="437767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74C041E-1427-49D9-B385-0756CD6BC820}" type="datetime1">
              <a:rPr lang="en-US" smtClean="0"/>
              <a:t>5/17/2015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F5387CA-AE5E-4749-88B8-93A52D25AD26}" type="slidenum">
              <a:rPr lang="en-US" smtClean="0"/>
              <a:t>‹#›</a:t>
            </a:fld>
            <a:endParaRPr lang="en-US"/>
          </a:p>
        </p:txBody>
      </p:sp>
    </p:spTree>
    <p:extLst>
      <p:ext uri="{BB962C8B-B14F-4D97-AF65-F5344CB8AC3E}">
        <p14:creationId xmlns:p14="http://schemas.microsoft.com/office/powerpoint/2010/main" val="91071942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1.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2.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3.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4.wmf"/></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5.wmf"/><Relationship Id="rId4" Type="http://schemas.openxmlformats.org/officeDocument/2006/relationships/oleObject" Target="../embeddings/oleObject7.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6.wmf"/></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7.wmf"/><Relationship Id="rId4" Type="http://schemas.openxmlformats.org/officeDocument/2006/relationships/oleObject" Target="../embeddings/oleObject9.bin"/></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8.wm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9.wmf"/><Relationship Id="rId5" Type="http://schemas.openxmlformats.org/officeDocument/2006/relationships/oleObject" Target="../embeddings/oleObject2.bin"/><Relationship Id="rId4" Type="http://schemas.openxmlformats.org/officeDocument/2006/relationships/image" Target="../media/image8.w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7936" y="737938"/>
            <a:ext cx="11101137" cy="1187115"/>
          </a:xfrm>
        </p:spPr>
        <p:txBody>
          <a:bodyPr/>
          <a:lstStyle/>
          <a:p>
            <a:r>
              <a:rPr lang="en-US" sz="4000" dirty="0" smtClean="0"/>
              <a:t>AP101: Advanced Computer Programming</a:t>
            </a:r>
            <a:endParaRPr lang="en-US" sz="4000" dirty="0"/>
          </a:p>
        </p:txBody>
      </p:sp>
      <p:sp>
        <p:nvSpPr>
          <p:cNvPr id="3" name="Subtitle 2"/>
          <p:cNvSpPr>
            <a:spLocks noGrp="1"/>
          </p:cNvSpPr>
          <p:nvPr>
            <p:ph type="subTitle" idx="1"/>
          </p:nvPr>
        </p:nvSpPr>
        <p:spPr>
          <a:xfrm>
            <a:off x="1203081" y="5483233"/>
            <a:ext cx="8825658" cy="861420"/>
          </a:xfrm>
        </p:spPr>
        <p:txBody>
          <a:bodyPr>
            <a:normAutofit/>
          </a:bodyPr>
          <a:lstStyle/>
          <a:p>
            <a:pPr algn="ctr"/>
            <a:r>
              <a:rPr lang="en-US" dirty="0" smtClean="0"/>
              <a:t>Multithreading</a:t>
            </a:r>
          </a:p>
          <a:p>
            <a:pPr algn="ctr"/>
            <a:r>
              <a:rPr lang="en-US" dirty="0" smtClean="0"/>
              <a:t>18 May, 2015</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936" y="2449652"/>
            <a:ext cx="2143125" cy="214312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9574" y="2110961"/>
            <a:ext cx="3186363" cy="3186363"/>
          </a:xfrm>
          <a:prstGeom prst="rect">
            <a:avLst/>
          </a:prstGeom>
        </p:spPr>
      </p:pic>
      <p:sp>
        <p:nvSpPr>
          <p:cNvPr id="6" name="Slide Number Placeholder 5"/>
          <p:cNvSpPr>
            <a:spLocks noGrp="1"/>
          </p:cNvSpPr>
          <p:nvPr>
            <p:ph type="sldNum" sz="quarter" idx="12"/>
          </p:nvPr>
        </p:nvSpPr>
        <p:spPr/>
        <p:txBody>
          <a:bodyPr/>
          <a:lstStyle/>
          <a:p>
            <a:fld id="{CF5387CA-AE5E-4749-88B8-93A52D25AD26}" type="slidenum">
              <a:rPr lang="en-US" smtClean="0"/>
              <a:t>1</a:t>
            </a:fld>
            <a:endParaRPr lang="en-US"/>
          </a:p>
        </p:txBody>
      </p:sp>
    </p:spTree>
    <p:extLst>
      <p:ext uri="{BB962C8B-B14F-4D97-AF65-F5344CB8AC3E}">
        <p14:creationId xmlns:p14="http://schemas.microsoft.com/office/powerpoint/2010/main" val="27323822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eaLnBrk="1" hangingPunct="1"/>
            <a:r>
              <a:rPr lang="en-US" dirty="0" smtClean="0"/>
              <a:t>Threads in Java</a:t>
            </a:r>
          </a:p>
        </p:txBody>
      </p:sp>
      <p:sp>
        <p:nvSpPr>
          <p:cNvPr id="36867" name="Content Placeholder 2"/>
          <p:cNvSpPr>
            <a:spLocks noGrp="1"/>
          </p:cNvSpPr>
          <p:nvPr>
            <p:ph idx="1"/>
          </p:nvPr>
        </p:nvSpPr>
        <p:spPr/>
        <p:txBody>
          <a:bodyPr/>
          <a:lstStyle/>
          <a:p>
            <a:pPr eaLnBrk="1" hangingPunct="1">
              <a:buFont typeface="Georgia" panose="02040502050405020303" pitchFamily="18" charset="0"/>
              <a:buNone/>
            </a:pPr>
            <a:r>
              <a:rPr lang="en-US" dirty="0" smtClean="0"/>
              <a:t>Creating threads in Java:</a:t>
            </a:r>
          </a:p>
          <a:p>
            <a:pPr eaLnBrk="1" hangingPunct="1"/>
            <a:r>
              <a:rPr lang="en-US" dirty="0" smtClean="0"/>
              <a:t>Implement </a:t>
            </a:r>
            <a:r>
              <a:rPr lang="en-US" dirty="0" err="1" smtClean="0">
                <a:solidFill>
                  <a:srgbClr val="FF3300"/>
                </a:solidFill>
              </a:rPr>
              <a:t>java.lang.Runnable</a:t>
            </a:r>
            <a:r>
              <a:rPr lang="en-US" dirty="0" smtClean="0">
                <a:solidFill>
                  <a:srgbClr val="FF3300"/>
                </a:solidFill>
              </a:rPr>
              <a:t> </a:t>
            </a:r>
            <a:r>
              <a:rPr lang="en-US" dirty="0" smtClean="0"/>
              <a:t>interface</a:t>
            </a:r>
          </a:p>
          <a:p>
            <a:pPr lvl="1" eaLnBrk="1" hangingPunct="1"/>
            <a:r>
              <a:rPr lang="en-US" dirty="0" smtClean="0"/>
              <a:t>If already inheriting another class (i.e., </a:t>
            </a:r>
            <a:r>
              <a:rPr lang="en-US" dirty="0" err="1" smtClean="0"/>
              <a:t>JApplet</a:t>
            </a:r>
            <a:r>
              <a:rPr lang="en-US" dirty="0" smtClean="0"/>
              <a:t>)</a:t>
            </a:r>
          </a:p>
          <a:p>
            <a:pPr lvl="1" eaLnBrk="1" hangingPunct="1"/>
            <a:r>
              <a:rPr lang="en-US" dirty="0" smtClean="0"/>
              <a:t>Single method: public void run()</a:t>
            </a:r>
          </a:p>
          <a:p>
            <a:pPr lvl="1" eaLnBrk="1" hangingPunct="1"/>
            <a:r>
              <a:rPr lang="en-US" dirty="0" smtClean="0"/>
              <a:t>Thread class implements Runnable.</a:t>
            </a:r>
          </a:p>
        </p:txBody>
      </p:sp>
      <p:sp>
        <p:nvSpPr>
          <p:cNvPr id="3686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1363" indent="-284163">
              <a:defRPr sz="2400">
                <a:solidFill>
                  <a:schemeClr val="tx1"/>
                </a:solidFill>
                <a:latin typeface="Times New Roman" panose="02020603050405020304" pitchFamily="18" charset="0"/>
              </a:defRPr>
            </a:lvl2pPr>
            <a:lvl3pPr marL="1141413" indent="-227013">
              <a:defRPr sz="2400">
                <a:solidFill>
                  <a:schemeClr val="tx1"/>
                </a:solidFill>
                <a:latin typeface="Times New Roman" panose="02020603050405020304" pitchFamily="18" charset="0"/>
              </a:defRPr>
            </a:lvl3pPr>
            <a:lvl4pPr marL="1598613" indent="-227013">
              <a:defRPr sz="2400">
                <a:solidFill>
                  <a:schemeClr val="tx1"/>
                </a:solidFill>
                <a:latin typeface="Times New Roman" panose="02020603050405020304" pitchFamily="18" charset="0"/>
              </a:defRPr>
            </a:lvl4pPr>
            <a:lvl5pPr marL="2055813" indent="-227013">
              <a:defRPr sz="2400">
                <a:solidFill>
                  <a:schemeClr val="tx1"/>
                </a:solidFill>
                <a:latin typeface="Times New Roman" panose="02020603050405020304" pitchFamily="18" charset="0"/>
              </a:defRPr>
            </a:lvl5pPr>
            <a:lvl6pPr marL="2513013" indent="-227013" eaLnBrk="0" fontAlgn="base" hangingPunct="0">
              <a:spcBef>
                <a:spcPct val="0"/>
              </a:spcBef>
              <a:spcAft>
                <a:spcPct val="0"/>
              </a:spcAft>
              <a:defRPr sz="2400">
                <a:solidFill>
                  <a:schemeClr val="tx1"/>
                </a:solidFill>
                <a:latin typeface="Times New Roman" panose="02020603050405020304" pitchFamily="18" charset="0"/>
              </a:defRPr>
            </a:lvl6pPr>
            <a:lvl7pPr marL="2970213" indent="-227013" eaLnBrk="0" fontAlgn="base" hangingPunct="0">
              <a:spcBef>
                <a:spcPct val="0"/>
              </a:spcBef>
              <a:spcAft>
                <a:spcPct val="0"/>
              </a:spcAft>
              <a:defRPr sz="2400">
                <a:solidFill>
                  <a:schemeClr val="tx1"/>
                </a:solidFill>
                <a:latin typeface="Times New Roman" panose="02020603050405020304" pitchFamily="18" charset="0"/>
              </a:defRPr>
            </a:lvl7pPr>
            <a:lvl8pPr marL="3427413" indent="-227013" eaLnBrk="0" fontAlgn="base" hangingPunct="0">
              <a:spcBef>
                <a:spcPct val="0"/>
              </a:spcBef>
              <a:spcAft>
                <a:spcPct val="0"/>
              </a:spcAft>
              <a:defRPr sz="2400">
                <a:solidFill>
                  <a:schemeClr val="tx1"/>
                </a:solidFill>
                <a:latin typeface="Times New Roman" panose="02020603050405020304" pitchFamily="18" charset="0"/>
              </a:defRPr>
            </a:lvl8pPr>
            <a:lvl9pPr marL="3884613" indent="-227013" eaLnBrk="0" fontAlgn="base" hangingPunct="0">
              <a:spcBef>
                <a:spcPct val="0"/>
              </a:spcBef>
              <a:spcAft>
                <a:spcPct val="0"/>
              </a:spcAft>
              <a:defRPr sz="2400">
                <a:solidFill>
                  <a:schemeClr val="tx1"/>
                </a:solidFill>
                <a:latin typeface="Times New Roman" panose="02020603050405020304" pitchFamily="18" charset="0"/>
              </a:defRPr>
            </a:lvl9pPr>
          </a:lstStyle>
          <a:p>
            <a:fld id="{33B8A174-0CFC-4DA5-8CD5-DAF9692F903B}" type="slidenum">
              <a:rPr lang="en-US" sz="1800">
                <a:solidFill>
                  <a:srgbClr val="FFFFFF"/>
                </a:solidFill>
              </a:rPr>
              <a:pPr/>
              <a:t>10</a:t>
            </a:fld>
            <a:endParaRPr lang="en-US" sz="1800">
              <a:solidFill>
                <a:srgbClr val="FFFFFF"/>
              </a:solidFill>
            </a:endParaRPr>
          </a:p>
        </p:txBody>
      </p:sp>
    </p:spTree>
    <p:extLst>
      <p:ext uri="{BB962C8B-B14F-4D97-AF65-F5344CB8AC3E}">
        <p14:creationId xmlns:p14="http://schemas.microsoft.com/office/powerpoint/2010/main" val="4028452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646112" y="374223"/>
            <a:ext cx="9404723" cy="610698"/>
          </a:xfrm>
        </p:spPr>
        <p:txBody>
          <a:bodyPr anchor="ctr"/>
          <a:lstStyle/>
          <a:p>
            <a:r>
              <a:rPr lang="en-US" dirty="0" smtClean="0"/>
              <a:t>Thread States</a:t>
            </a:r>
          </a:p>
        </p:txBody>
      </p:sp>
      <p:pic>
        <p:nvPicPr>
          <p:cNvPr id="2050" name="Picture 2" descr="Protocol state machine example - Thread States and Life Cycle in Java 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46112" y="1063416"/>
            <a:ext cx="9404722" cy="5548399"/>
          </a:xfrm>
        </p:spPr>
      </p:pic>
      <p:sp>
        <p:nvSpPr>
          <p:cNvPr id="37892" name="Slide Number Placeholder 3"/>
          <p:cNvSpPr>
            <a:spLocks noGrp="1"/>
          </p:cNvSpPr>
          <p:nvPr>
            <p:ph type="sldNum" sz="quarter" idx="12"/>
          </p:nvPr>
        </p:nvSpPr>
        <p:spPr/>
        <p:txBody>
          <a:bodyPr/>
          <a:lstStyle>
            <a:lvl1pPr>
              <a:defRPr sz="2400">
                <a:solidFill>
                  <a:schemeClr val="tx1"/>
                </a:solidFill>
                <a:latin typeface="Times New Roman" panose="02020603050405020304" pitchFamily="18" charset="0"/>
              </a:defRPr>
            </a:lvl1pPr>
            <a:lvl2pPr marL="741363" indent="-284163">
              <a:defRPr sz="2400">
                <a:solidFill>
                  <a:schemeClr val="tx1"/>
                </a:solidFill>
                <a:latin typeface="Times New Roman" panose="02020603050405020304" pitchFamily="18" charset="0"/>
              </a:defRPr>
            </a:lvl2pPr>
            <a:lvl3pPr marL="1141413" indent="-227013">
              <a:defRPr sz="2400">
                <a:solidFill>
                  <a:schemeClr val="tx1"/>
                </a:solidFill>
                <a:latin typeface="Times New Roman" panose="02020603050405020304" pitchFamily="18" charset="0"/>
              </a:defRPr>
            </a:lvl3pPr>
            <a:lvl4pPr marL="1598613" indent="-227013">
              <a:defRPr sz="2400">
                <a:solidFill>
                  <a:schemeClr val="tx1"/>
                </a:solidFill>
                <a:latin typeface="Times New Roman" panose="02020603050405020304" pitchFamily="18" charset="0"/>
              </a:defRPr>
            </a:lvl4pPr>
            <a:lvl5pPr marL="2055813" indent="-227013">
              <a:defRPr sz="2400">
                <a:solidFill>
                  <a:schemeClr val="tx1"/>
                </a:solidFill>
                <a:latin typeface="Times New Roman" panose="02020603050405020304" pitchFamily="18" charset="0"/>
              </a:defRPr>
            </a:lvl5pPr>
            <a:lvl6pPr marL="2513013" indent="-227013" eaLnBrk="0" fontAlgn="base" hangingPunct="0">
              <a:spcBef>
                <a:spcPct val="0"/>
              </a:spcBef>
              <a:spcAft>
                <a:spcPct val="0"/>
              </a:spcAft>
              <a:defRPr sz="2400">
                <a:solidFill>
                  <a:schemeClr val="tx1"/>
                </a:solidFill>
                <a:latin typeface="Times New Roman" panose="02020603050405020304" pitchFamily="18" charset="0"/>
              </a:defRPr>
            </a:lvl6pPr>
            <a:lvl7pPr marL="2970213" indent="-227013" eaLnBrk="0" fontAlgn="base" hangingPunct="0">
              <a:spcBef>
                <a:spcPct val="0"/>
              </a:spcBef>
              <a:spcAft>
                <a:spcPct val="0"/>
              </a:spcAft>
              <a:defRPr sz="2400">
                <a:solidFill>
                  <a:schemeClr val="tx1"/>
                </a:solidFill>
                <a:latin typeface="Times New Roman" panose="02020603050405020304" pitchFamily="18" charset="0"/>
              </a:defRPr>
            </a:lvl7pPr>
            <a:lvl8pPr marL="3427413" indent="-227013" eaLnBrk="0" fontAlgn="base" hangingPunct="0">
              <a:spcBef>
                <a:spcPct val="0"/>
              </a:spcBef>
              <a:spcAft>
                <a:spcPct val="0"/>
              </a:spcAft>
              <a:defRPr sz="2400">
                <a:solidFill>
                  <a:schemeClr val="tx1"/>
                </a:solidFill>
                <a:latin typeface="Times New Roman" panose="02020603050405020304" pitchFamily="18" charset="0"/>
              </a:defRPr>
            </a:lvl8pPr>
            <a:lvl9pPr marL="3884613" indent="-227013" eaLnBrk="0" fontAlgn="base" hangingPunct="0">
              <a:spcBef>
                <a:spcPct val="0"/>
              </a:spcBef>
              <a:spcAft>
                <a:spcPct val="0"/>
              </a:spcAft>
              <a:defRPr sz="2400">
                <a:solidFill>
                  <a:schemeClr val="tx1"/>
                </a:solidFill>
                <a:latin typeface="Times New Roman" panose="02020603050405020304" pitchFamily="18" charset="0"/>
              </a:defRPr>
            </a:lvl9pPr>
          </a:lstStyle>
          <a:p>
            <a:fld id="{7C32004D-6846-4B1C-9EAB-06FF66614FAA}" type="slidenum">
              <a:rPr lang="en-US" smtClean="0"/>
              <a:pPr/>
              <a:t>11</a:t>
            </a:fld>
            <a:endParaRPr lang="en-US"/>
          </a:p>
        </p:txBody>
      </p:sp>
    </p:spTree>
    <p:extLst>
      <p:ext uri="{BB962C8B-B14F-4D97-AF65-F5344CB8AC3E}">
        <p14:creationId xmlns:p14="http://schemas.microsoft.com/office/powerpoint/2010/main" val="20380642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eaLnBrk="1" hangingPunct="1"/>
            <a:r>
              <a:rPr lang="en-US" smtClean="0"/>
              <a:t>Thread termination</a:t>
            </a:r>
          </a:p>
        </p:txBody>
      </p:sp>
      <p:sp>
        <p:nvSpPr>
          <p:cNvPr id="38915" name="Content Placeholder 2"/>
          <p:cNvSpPr>
            <a:spLocks noGrp="1"/>
          </p:cNvSpPr>
          <p:nvPr>
            <p:ph idx="1"/>
          </p:nvPr>
        </p:nvSpPr>
        <p:spPr/>
        <p:txBody>
          <a:bodyPr/>
          <a:lstStyle/>
          <a:p>
            <a:pPr eaLnBrk="1" hangingPunct="1">
              <a:buFont typeface="Georgia" panose="02040502050405020303" pitchFamily="18" charset="0"/>
              <a:buNone/>
            </a:pPr>
            <a:r>
              <a:rPr lang="en-US" smtClean="0"/>
              <a:t>A thread becomes Not Runnable when one of these events occurs:</a:t>
            </a:r>
          </a:p>
          <a:p>
            <a:pPr eaLnBrk="1" hangingPunct="1">
              <a:buFont typeface="Georgia" panose="02040502050405020303" pitchFamily="18" charset="0"/>
              <a:buNone/>
            </a:pPr>
            <a:endParaRPr lang="en-US" smtClean="0"/>
          </a:p>
          <a:p>
            <a:pPr eaLnBrk="1" hangingPunct="1"/>
            <a:r>
              <a:rPr lang="en-US" smtClean="0"/>
              <a:t> Its sleep method is invoked.</a:t>
            </a:r>
          </a:p>
          <a:p>
            <a:pPr eaLnBrk="1" hangingPunct="1"/>
            <a:r>
              <a:rPr lang="en-US" smtClean="0"/>
              <a:t> The thread calls the wait method to wait for a specific condition to be satisifed.</a:t>
            </a:r>
          </a:p>
          <a:p>
            <a:pPr eaLnBrk="1" hangingPunct="1"/>
            <a:r>
              <a:rPr lang="en-US" smtClean="0"/>
              <a:t> The thread is blocking on I/O. </a:t>
            </a:r>
          </a:p>
        </p:txBody>
      </p:sp>
      <p:sp>
        <p:nvSpPr>
          <p:cNvPr id="3891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1363" indent="-284163">
              <a:defRPr sz="2400">
                <a:solidFill>
                  <a:schemeClr val="tx1"/>
                </a:solidFill>
                <a:latin typeface="Times New Roman" panose="02020603050405020304" pitchFamily="18" charset="0"/>
              </a:defRPr>
            </a:lvl2pPr>
            <a:lvl3pPr marL="1141413" indent="-227013">
              <a:defRPr sz="2400">
                <a:solidFill>
                  <a:schemeClr val="tx1"/>
                </a:solidFill>
                <a:latin typeface="Times New Roman" panose="02020603050405020304" pitchFamily="18" charset="0"/>
              </a:defRPr>
            </a:lvl3pPr>
            <a:lvl4pPr marL="1598613" indent="-227013">
              <a:defRPr sz="2400">
                <a:solidFill>
                  <a:schemeClr val="tx1"/>
                </a:solidFill>
                <a:latin typeface="Times New Roman" panose="02020603050405020304" pitchFamily="18" charset="0"/>
              </a:defRPr>
            </a:lvl4pPr>
            <a:lvl5pPr marL="2055813" indent="-227013">
              <a:defRPr sz="2400">
                <a:solidFill>
                  <a:schemeClr val="tx1"/>
                </a:solidFill>
                <a:latin typeface="Times New Roman" panose="02020603050405020304" pitchFamily="18" charset="0"/>
              </a:defRPr>
            </a:lvl5pPr>
            <a:lvl6pPr marL="2513013" indent="-227013" eaLnBrk="0" fontAlgn="base" hangingPunct="0">
              <a:spcBef>
                <a:spcPct val="0"/>
              </a:spcBef>
              <a:spcAft>
                <a:spcPct val="0"/>
              </a:spcAft>
              <a:defRPr sz="2400">
                <a:solidFill>
                  <a:schemeClr val="tx1"/>
                </a:solidFill>
                <a:latin typeface="Times New Roman" panose="02020603050405020304" pitchFamily="18" charset="0"/>
              </a:defRPr>
            </a:lvl6pPr>
            <a:lvl7pPr marL="2970213" indent="-227013" eaLnBrk="0" fontAlgn="base" hangingPunct="0">
              <a:spcBef>
                <a:spcPct val="0"/>
              </a:spcBef>
              <a:spcAft>
                <a:spcPct val="0"/>
              </a:spcAft>
              <a:defRPr sz="2400">
                <a:solidFill>
                  <a:schemeClr val="tx1"/>
                </a:solidFill>
                <a:latin typeface="Times New Roman" panose="02020603050405020304" pitchFamily="18" charset="0"/>
              </a:defRPr>
            </a:lvl7pPr>
            <a:lvl8pPr marL="3427413" indent="-227013" eaLnBrk="0" fontAlgn="base" hangingPunct="0">
              <a:spcBef>
                <a:spcPct val="0"/>
              </a:spcBef>
              <a:spcAft>
                <a:spcPct val="0"/>
              </a:spcAft>
              <a:defRPr sz="2400">
                <a:solidFill>
                  <a:schemeClr val="tx1"/>
                </a:solidFill>
                <a:latin typeface="Times New Roman" panose="02020603050405020304" pitchFamily="18" charset="0"/>
              </a:defRPr>
            </a:lvl8pPr>
            <a:lvl9pPr marL="3884613" indent="-227013" eaLnBrk="0" fontAlgn="base" hangingPunct="0">
              <a:spcBef>
                <a:spcPct val="0"/>
              </a:spcBef>
              <a:spcAft>
                <a:spcPct val="0"/>
              </a:spcAft>
              <a:defRPr sz="2400">
                <a:solidFill>
                  <a:schemeClr val="tx1"/>
                </a:solidFill>
                <a:latin typeface="Times New Roman" panose="02020603050405020304" pitchFamily="18" charset="0"/>
              </a:defRPr>
            </a:lvl9pPr>
          </a:lstStyle>
          <a:p>
            <a:fld id="{1CFA715E-C6CC-4078-9F11-BF49E285775A}" type="slidenum">
              <a:rPr lang="en-US" sz="1800">
                <a:solidFill>
                  <a:srgbClr val="FFFFFF"/>
                </a:solidFill>
              </a:rPr>
              <a:pPr/>
              <a:t>12</a:t>
            </a:fld>
            <a:endParaRPr lang="en-US" sz="1800">
              <a:solidFill>
                <a:srgbClr val="FFFFFF"/>
              </a:solidFill>
            </a:endParaRPr>
          </a:p>
        </p:txBody>
      </p:sp>
    </p:spTree>
    <p:extLst>
      <p:ext uri="{BB962C8B-B14F-4D97-AF65-F5344CB8AC3E}">
        <p14:creationId xmlns:p14="http://schemas.microsoft.com/office/powerpoint/2010/main" val="8961935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2209800" y="457200"/>
            <a:ext cx="7848600" cy="1600200"/>
          </a:xfrm>
        </p:spPr>
        <p:txBody>
          <a:bodyPr/>
          <a:lstStyle/>
          <a:p>
            <a:pPr algn="ctr" eaLnBrk="1" hangingPunct="1"/>
            <a:r>
              <a:rPr lang="en-US" sz="3200" dirty="0" smtClean="0"/>
              <a:t>Example:</a:t>
            </a:r>
            <a:br>
              <a:rPr lang="en-US" sz="3200" dirty="0" smtClean="0"/>
            </a:br>
            <a:r>
              <a:rPr lang="en-US" sz="3200" dirty="0" smtClean="0"/>
              <a:t>Using the </a:t>
            </a:r>
            <a:r>
              <a:rPr lang="en-US" sz="3400" dirty="0" smtClean="0">
                <a:latin typeface="Courier New" panose="02070309020205020404" pitchFamily="49" charset="0"/>
              </a:rPr>
              <a:t>Runnable</a:t>
            </a:r>
            <a:r>
              <a:rPr lang="en-US" sz="3200" dirty="0" smtClean="0"/>
              <a:t> Interface to Create and Launch Threads</a:t>
            </a:r>
            <a:endParaRPr lang="en-US" sz="3200" dirty="0">
              <a:solidFill>
                <a:schemeClr val="tx1"/>
              </a:solidFill>
              <a:latin typeface="Book Antiqua" panose="02040602050305030304" pitchFamily="18" charset="0"/>
            </a:endParaRPr>
          </a:p>
        </p:txBody>
      </p:sp>
      <p:sp>
        <p:nvSpPr>
          <p:cNvPr id="265219" name="Rectangle 3"/>
          <p:cNvSpPr>
            <a:spLocks noGrp="1" noChangeArrowheads="1"/>
          </p:cNvSpPr>
          <p:nvPr>
            <p:ph idx="1"/>
          </p:nvPr>
        </p:nvSpPr>
        <p:spPr>
          <a:xfrm>
            <a:off x="2209800" y="2438399"/>
            <a:ext cx="7848600" cy="3743569"/>
          </a:xfrm>
        </p:spPr>
        <p:txBody>
          <a:bodyPr rtlCol="0">
            <a:normAutofit/>
          </a:bodyPr>
          <a:lstStyle/>
          <a:p>
            <a:pPr marL="365751" indent="-256026">
              <a:buClr>
                <a:schemeClr val="accent3"/>
              </a:buClr>
              <a:buFont typeface="Georgia"/>
              <a:buChar char="•"/>
              <a:defRPr/>
            </a:pPr>
            <a:r>
              <a:rPr lang="en-US" dirty="0" smtClean="0">
                <a:solidFill>
                  <a:schemeClr val="tx1">
                    <a:lumMod val="75000"/>
                    <a:lumOff val="25000"/>
                  </a:schemeClr>
                </a:solidFill>
              </a:rPr>
              <a:t>Objective: Create and run three threads:</a:t>
            </a:r>
          </a:p>
          <a:p>
            <a:pPr marL="658352" lvl="1" indent="-246882">
              <a:buFont typeface="Georgia"/>
              <a:buChar char="▫"/>
              <a:defRPr/>
            </a:pPr>
            <a:r>
              <a:rPr lang="en-US" sz="3000" dirty="0" smtClean="0">
                <a:solidFill>
                  <a:schemeClr val="tx1">
                    <a:lumMod val="75000"/>
                    <a:lumOff val="25000"/>
                  </a:schemeClr>
                </a:solidFill>
              </a:rPr>
              <a:t>The first thread prints the letter </a:t>
            </a:r>
            <a:r>
              <a:rPr lang="en-US" sz="3000" i="1" dirty="0" smtClean="0">
                <a:solidFill>
                  <a:schemeClr val="tx1">
                    <a:lumMod val="75000"/>
                    <a:lumOff val="25000"/>
                  </a:schemeClr>
                </a:solidFill>
              </a:rPr>
              <a:t>a</a:t>
            </a:r>
            <a:r>
              <a:rPr lang="en-US" sz="3000" dirty="0" smtClean="0">
                <a:solidFill>
                  <a:schemeClr val="tx1">
                    <a:lumMod val="75000"/>
                    <a:lumOff val="25000"/>
                  </a:schemeClr>
                </a:solidFill>
              </a:rPr>
              <a:t> 100 times. </a:t>
            </a:r>
          </a:p>
          <a:p>
            <a:pPr marL="658352" lvl="1" indent="-246882">
              <a:buFont typeface="Georgia"/>
              <a:buChar char="▫"/>
              <a:defRPr/>
            </a:pPr>
            <a:r>
              <a:rPr lang="en-US" sz="3000" dirty="0" smtClean="0">
                <a:solidFill>
                  <a:schemeClr val="tx1">
                    <a:lumMod val="75000"/>
                    <a:lumOff val="25000"/>
                  </a:schemeClr>
                </a:solidFill>
              </a:rPr>
              <a:t>The second thread prints the letter </a:t>
            </a:r>
            <a:r>
              <a:rPr lang="en-US" sz="3000" i="1" dirty="0" smtClean="0">
                <a:solidFill>
                  <a:schemeClr val="tx1">
                    <a:lumMod val="75000"/>
                    <a:lumOff val="25000"/>
                  </a:schemeClr>
                </a:solidFill>
              </a:rPr>
              <a:t>b</a:t>
            </a:r>
            <a:r>
              <a:rPr lang="en-US" sz="3000" dirty="0" smtClean="0">
                <a:solidFill>
                  <a:schemeClr val="tx1">
                    <a:lumMod val="75000"/>
                    <a:lumOff val="25000"/>
                  </a:schemeClr>
                </a:solidFill>
              </a:rPr>
              <a:t> 100 times.</a:t>
            </a:r>
          </a:p>
          <a:p>
            <a:pPr marL="658352" lvl="1" indent="-246882">
              <a:buFont typeface="Georgia"/>
              <a:buChar char="▫"/>
              <a:defRPr/>
            </a:pPr>
            <a:r>
              <a:rPr lang="en-US" sz="3000" dirty="0" smtClean="0">
                <a:solidFill>
                  <a:schemeClr val="tx1">
                    <a:lumMod val="75000"/>
                    <a:lumOff val="25000"/>
                  </a:schemeClr>
                </a:solidFill>
              </a:rPr>
              <a:t>The third thread prints the integers 1 through 100.</a:t>
            </a:r>
            <a:r>
              <a:rPr lang="en-US" dirty="0" smtClean="0">
                <a:solidFill>
                  <a:schemeClr val="tx1">
                    <a:lumMod val="75000"/>
                    <a:lumOff val="25000"/>
                  </a:schemeClr>
                </a:solidFill>
              </a:rPr>
              <a:t> </a:t>
            </a:r>
            <a:endParaRPr lang="en-US" dirty="0">
              <a:solidFill>
                <a:schemeClr val="tx1">
                  <a:lumMod val="75000"/>
                  <a:lumOff val="25000"/>
                </a:schemeClr>
              </a:solidFill>
            </a:endParaRPr>
          </a:p>
        </p:txBody>
      </p:sp>
      <p:sp>
        <p:nvSpPr>
          <p:cNvPr id="41988"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1363" indent="-284163">
              <a:defRPr sz="2400">
                <a:solidFill>
                  <a:schemeClr val="tx1"/>
                </a:solidFill>
                <a:latin typeface="Times New Roman" panose="02020603050405020304" pitchFamily="18" charset="0"/>
              </a:defRPr>
            </a:lvl2pPr>
            <a:lvl3pPr marL="1141413" indent="-227013">
              <a:defRPr sz="2400">
                <a:solidFill>
                  <a:schemeClr val="tx1"/>
                </a:solidFill>
                <a:latin typeface="Times New Roman" panose="02020603050405020304" pitchFamily="18" charset="0"/>
              </a:defRPr>
            </a:lvl3pPr>
            <a:lvl4pPr marL="1598613" indent="-227013">
              <a:defRPr sz="2400">
                <a:solidFill>
                  <a:schemeClr val="tx1"/>
                </a:solidFill>
                <a:latin typeface="Times New Roman" panose="02020603050405020304" pitchFamily="18" charset="0"/>
              </a:defRPr>
            </a:lvl4pPr>
            <a:lvl5pPr marL="2055813" indent="-227013">
              <a:defRPr sz="2400">
                <a:solidFill>
                  <a:schemeClr val="tx1"/>
                </a:solidFill>
                <a:latin typeface="Times New Roman" panose="02020603050405020304" pitchFamily="18" charset="0"/>
              </a:defRPr>
            </a:lvl5pPr>
            <a:lvl6pPr marL="2513013" indent="-227013" eaLnBrk="0" fontAlgn="base" hangingPunct="0">
              <a:spcBef>
                <a:spcPct val="0"/>
              </a:spcBef>
              <a:spcAft>
                <a:spcPct val="0"/>
              </a:spcAft>
              <a:defRPr sz="2400">
                <a:solidFill>
                  <a:schemeClr val="tx1"/>
                </a:solidFill>
                <a:latin typeface="Times New Roman" panose="02020603050405020304" pitchFamily="18" charset="0"/>
              </a:defRPr>
            </a:lvl6pPr>
            <a:lvl7pPr marL="2970213" indent="-227013" eaLnBrk="0" fontAlgn="base" hangingPunct="0">
              <a:spcBef>
                <a:spcPct val="0"/>
              </a:spcBef>
              <a:spcAft>
                <a:spcPct val="0"/>
              </a:spcAft>
              <a:defRPr sz="2400">
                <a:solidFill>
                  <a:schemeClr val="tx1"/>
                </a:solidFill>
                <a:latin typeface="Times New Roman" panose="02020603050405020304" pitchFamily="18" charset="0"/>
              </a:defRPr>
            </a:lvl7pPr>
            <a:lvl8pPr marL="3427413" indent="-227013" eaLnBrk="0" fontAlgn="base" hangingPunct="0">
              <a:spcBef>
                <a:spcPct val="0"/>
              </a:spcBef>
              <a:spcAft>
                <a:spcPct val="0"/>
              </a:spcAft>
              <a:defRPr sz="2400">
                <a:solidFill>
                  <a:schemeClr val="tx1"/>
                </a:solidFill>
                <a:latin typeface="Times New Roman" panose="02020603050405020304" pitchFamily="18" charset="0"/>
              </a:defRPr>
            </a:lvl8pPr>
            <a:lvl9pPr marL="3884613" indent="-227013" eaLnBrk="0" fontAlgn="base" hangingPunct="0">
              <a:spcBef>
                <a:spcPct val="0"/>
              </a:spcBef>
              <a:spcAft>
                <a:spcPct val="0"/>
              </a:spcAft>
              <a:defRPr sz="2400">
                <a:solidFill>
                  <a:schemeClr val="tx1"/>
                </a:solidFill>
                <a:latin typeface="Times New Roman" panose="02020603050405020304" pitchFamily="18" charset="0"/>
              </a:defRPr>
            </a:lvl9pPr>
          </a:lstStyle>
          <a:p>
            <a:fld id="{25101B5D-2B7E-44D6-B69F-A1B58025CD93}" type="slidenum">
              <a:rPr lang="en-US" sz="1800" smtClean="0">
                <a:solidFill>
                  <a:srgbClr val="FFFFFF"/>
                </a:solidFill>
              </a:rPr>
              <a:pPr/>
              <a:t>13</a:t>
            </a:fld>
            <a:endParaRPr lang="en-US" sz="1800">
              <a:solidFill>
                <a:srgbClr val="FFFFFF"/>
              </a:solidFill>
            </a:endParaRPr>
          </a:p>
        </p:txBody>
      </p:sp>
    </p:spTree>
    <p:extLst>
      <p:ext uri="{BB962C8B-B14F-4D97-AF65-F5344CB8AC3E}">
        <p14:creationId xmlns:p14="http://schemas.microsoft.com/office/powerpoint/2010/main" val="31692056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dirty="0"/>
              <a:t>Example:</a:t>
            </a:r>
            <a:br>
              <a:rPr lang="en-US" sz="2800" dirty="0"/>
            </a:br>
            <a:r>
              <a:rPr lang="en-US" sz="2800" dirty="0"/>
              <a:t>Using the </a:t>
            </a:r>
            <a:r>
              <a:rPr lang="en-US" sz="3200" dirty="0">
                <a:latin typeface="Courier New" panose="02070309020205020404" pitchFamily="49" charset="0"/>
              </a:rPr>
              <a:t>Runnable</a:t>
            </a:r>
            <a:r>
              <a:rPr lang="en-US" sz="2800" dirty="0"/>
              <a:t> Interface to Create and Launch Threads</a:t>
            </a:r>
            <a:endParaRPr lang="en-US" sz="2800" dirty="0"/>
          </a:p>
        </p:txBody>
      </p:sp>
      <p:sp>
        <p:nvSpPr>
          <p:cNvPr id="3" name="Content Placeholder 2"/>
          <p:cNvSpPr>
            <a:spLocks noGrp="1"/>
          </p:cNvSpPr>
          <p:nvPr>
            <p:ph idx="1"/>
          </p:nvPr>
        </p:nvSpPr>
        <p:spPr/>
        <p:txBody>
          <a:bodyPr>
            <a:normAutofit fontScale="85000" lnSpcReduction="20000"/>
          </a:bodyPr>
          <a:lstStyle/>
          <a:p>
            <a:pPr marL="0" indent="0">
              <a:buNone/>
            </a:pPr>
            <a:r>
              <a:rPr lang="en-US" i="1" dirty="0">
                <a:solidFill>
                  <a:srgbClr val="678CB1"/>
                </a:solidFill>
                <a:latin typeface="Courier New" panose="02070309020205020404" pitchFamily="49" charset="0"/>
              </a:rPr>
              <a:t>public</a:t>
            </a:r>
            <a:r>
              <a:rPr lang="en-US" i="1" dirty="0">
                <a:solidFill>
                  <a:srgbClr val="E0E2E4"/>
                </a:solidFill>
                <a:latin typeface="Courier New" panose="02070309020205020404" pitchFamily="49" charset="0"/>
              </a:rPr>
              <a:t> </a:t>
            </a:r>
            <a:r>
              <a:rPr lang="en-US" i="1" dirty="0">
                <a:solidFill>
                  <a:srgbClr val="678CB1"/>
                </a:solidFill>
                <a:latin typeface="Courier New" panose="02070309020205020404" pitchFamily="49" charset="0"/>
              </a:rPr>
              <a:t>class</a:t>
            </a:r>
            <a:r>
              <a:rPr lang="en-US" i="1" dirty="0">
                <a:solidFill>
                  <a:srgbClr val="E0E2E4"/>
                </a:solidFill>
                <a:latin typeface="Courier New" panose="02070309020205020404" pitchFamily="49" charset="0"/>
              </a:rPr>
              <a:t> </a:t>
            </a:r>
            <a:r>
              <a:rPr lang="en-US" i="1" dirty="0" smtClean="0">
                <a:solidFill>
                  <a:srgbClr val="E0E2E4"/>
                </a:solidFill>
                <a:latin typeface="Courier New" panose="02070309020205020404" pitchFamily="49" charset="0"/>
              </a:rPr>
              <a:t>First </a:t>
            </a:r>
            <a:r>
              <a:rPr lang="en-US" i="1" dirty="0">
                <a:solidFill>
                  <a:srgbClr val="93C763"/>
                </a:solidFill>
                <a:latin typeface="Courier New" panose="02070309020205020404" pitchFamily="49" charset="0"/>
              </a:rPr>
              <a:t>implements</a:t>
            </a:r>
            <a:r>
              <a:rPr lang="en-US" i="1" dirty="0">
                <a:solidFill>
                  <a:srgbClr val="E0E2E4"/>
                </a:solidFill>
                <a:latin typeface="Courier New" panose="02070309020205020404" pitchFamily="49" charset="0"/>
              </a:rPr>
              <a:t> Runnable </a:t>
            </a:r>
            <a:r>
              <a:rPr lang="en-US" i="1" dirty="0" smtClean="0">
                <a:solidFill>
                  <a:srgbClr val="E8E2B7"/>
                </a:solidFill>
                <a:latin typeface="Courier New" panose="02070309020205020404" pitchFamily="49" charset="0"/>
              </a:rPr>
              <a:t>{</a:t>
            </a:r>
          </a:p>
          <a:p>
            <a:pPr marL="0" indent="0">
              <a:buNone/>
            </a:pPr>
            <a:r>
              <a:rPr lang="en-US" i="1" dirty="0">
                <a:solidFill>
                  <a:srgbClr val="E0E2E4"/>
                </a:solidFill>
                <a:latin typeface="Courier New" panose="02070309020205020404" pitchFamily="49" charset="0"/>
              </a:rPr>
              <a:t>	</a:t>
            </a:r>
            <a:r>
              <a:rPr lang="en-US" i="1" dirty="0" smtClean="0">
                <a:solidFill>
                  <a:srgbClr val="93C763"/>
                </a:solidFill>
                <a:latin typeface="Courier New" panose="02070309020205020404" pitchFamily="49" charset="0"/>
              </a:rPr>
              <a:t>for</a:t>
            </a:r>
            <a:r>
              <a:rPr lang="en-US" i="1" dirty="0" smtClean="0">
                <a:solidFill>
                  <a:srgbClr val="E0E2E4"/>
                </a:solidFill>
                <a:latin typeface="Courier New" panose="02070309020205020404" pitchFamily="49" charset="0"/>
              </a:rPr>
              <a:t> </a:t>
            </a:r>
            <a:r>
              <a:rPr lang="en-US" i="1" dirty="0">
                <a:solidFill>
                  <a:srgbClr val="E8E2B7"/>
                </a:solidFill>
                <a:latin typeface="Courier New" panose="02070309020205020404" pitchFamily="49" charset="0"/>
              </a:rPr>
              <a:t>(</a:t>
            </a:r>
            <a:r>
              <a:rPr lang="en-US" i="1" dirty="0" err="1">
                <a:solidFill>
                  <a:srgbClr val="E0E2E4"/>
                </a:solidFill>
                <a:latin typeface="Courier New" panose="02070309020205020404" pitchFamily="49" charset="0"/>
              </a:rPr>
              <a:t>i</a:t>
            </a:r>
            <a:r>
              <a:rPr lang="en-US" i="1" dirty="0">
                <a:solidFill>
                  <a:srgbClr val="E0E2E4"/>
                </a:solidFill>
                <a:latin typeface="Courier New" panose="02070309020205020404" pitchFamily="49" charset="0"/>
              </a:rPr>
              <a:t> </a:t>
            </a:r>
            <a:r>
              <a:rPr lang="en-US" i="1" dirty="0">
                <a:solidFill>
                  <a:srgbClr val="E8E2B7"/>
                </a:solidFill>
                <a:latin typeface="Courier New" panose="02070309020205020404" pitchFamily="49" charset="0"/>
              </a:rPr>
              <a:t>=</a:t>
            </a:r>
            <a:r>
              <a:rPr lang="en-US" i="1" dirty="0">
                <a:solidFill>
                  <a:srgbClr val="E0E2E4"/>
                </a:solidFill>
                <a:latin typeface="Courier New" panose="02070309020205020404" pitchFamily="49" charset="0"/>
              </a:rPr>
              <a:t> </a:t>
            </a:r>
            <a:r>
              <a:rPr lang="en-US" i="1" dirty="0">
                <a:solidFill>
                  <a:srgbClr val="FFCD22"/>
                </a:solidFill>
                <a:latin typeface="Courier New" panose="02070309020205020404" pitchFamily="49" charset="0"/>
              </a:rPr>
              <a:t>0</a:t>
            </a:r>
            <a:r>
              <a:rPr lang="en-US" i="1" dirty="0">
                <a:solidFill>
                  <a:srgbClr val="E8E2B7"/>
                </a:solidFill>
                <a:latin typeface="Courier New" panose="02070309020205020404" pitchFamily="49" charset="0"/>
              </a:rPr>
              <a:t>;</a:t>
            </a:r>
            <a:r>
              <a:rPr lang="en-US" i="1" dirty="0">
                <a:solidFill>
                  <a:srgbClr val="E0E2E4"/>
                </a:solidFill>
                <a:latin typeface="Courier New" panose="02070309020205020404" pitchFamily="49" charset="0"/>
              </a:rPr>
              <a:t> </a:t>
            </a:r>
            <a:r>
              <a:rPr lang="en-US" i="1" dirty="0" err="1">
                <a:solidFill>
                  <a:srgbClr val="E0E2E4"/>
                </a:solidFill>
                <a:latin typeface="Courier New" panose="02070309020205020404" pitchFamily="49" charset="0"/>
              </a:rPr>
              <a:t>i</a:t>
            </a:r>
            <a:r>
              <a:rPr lang="en-US" i="1" dirty="0">
                <a:solidFill>
                  <a:srgbClr val="E0E2E4"/>
                </a:solidFill>
                <a:latin typeface="Courier New" panose="02070309020205020404" pitchFamily="49" charset="0"/>
              </a:rPr>
              <a:t> </a:t>
            </a:r>
            <a:r>
              <a:rPr lang="en-US" i="1" dirty="0">
                <a:solidFill>
                  <a:srgbClr val="E8E2B7"/>
                </a:solidFill>
                <a:latin typeface="Courier New" panose="02070309020205020404" pitchFamily="49" charset="0"/>
              </a:rPr>
              <a:t>&lt;</a:t>
            </a:r>
            <a:r>
              <a:rPr lang="en-US" i="1" dirty="0">
                <a:solidFill>
                  <a:srgbClr val="E0E2E4"/>
                </a:solidFill>
                <a:latin typeface="Courier New" panose="02070309020205020404" pitchFamily="49" charset="0"/>
              </a:rPr>
              <a:t> </a:t>
            </a:r>
            <a:r>
              <a:rPr lang="en-US" i="1" dirty="0">
                <a:solidFill>
                  <a:srgbClr val="FFCD22"/>
                </a:solidFill>
                <a:latin typeface="Courier New" panose="02070309020205020404" pitchFamily="49" charset="0"/>
              </a:rPr>
              <a:t>100</a:t>
            </a:r>
            <a:r>
              <a:rPr lang="en-US" i="1" dirty="0">
                <a:solidFill>
                  <a:srgbClr val="E8E2B7"/>
                </a:solidFill>
                <a:latin typeface="Courier New" panose="02070309020205020404" pitchFamily="49" charset="0"/>
              </a:rPr>
              <a:t>;</a:t>
            </a:r>
            <a:r>
              <a:rPr lang="en-US" i="1" dirty="0">
                <a:solidFill>
                  <a:srgbClr val="E0E2E4"/>
                </a:solidFill>
                <a:latin typeface="Courier New" panose="02070309020205020404" pitchFamily="49" charset="0"/>
              </a:rPr>
              <a:t> </a:t>
            </a:r>
            <a:r>
              <a:rPr lang="en-US" i="1" dirty="0" err="1">
                <a:solidFill>
                  <a:srgbClr val="E0E2E4"/>
                </a:solidFill>
                <a:latin typeface="Courier New" panose="02070309020205020404" pitchFamily="49" charset="0"/>
              </a:rPr>
              <a:t>i</a:t>
            </a:r>
            <a:r>
              <a:rPr lang="en-US" i="1" dirty="0" smtClean="0">
                <a:solidFill>
                  <a:srgbClr val="E8E2B7"/>
                </a:solidFill>
                <a:latin typeface="Courier New" panose="02070309020205020404" pitchFamily="49" charset="0"/>
              </a:rPr>
              <a:t>++)</a:t>
            </a:r>
          </a:p>
          <a:p>
            <a:pPr marL="0" indent="0">
              <a:buNone/>
            </a:pPr>
            <a:r>
              <a:rPr lang="en-US" i="1" dirty="0" smtClean="0">
                <a:solidFill>
                  <a:srgbClr val="E0E2E4"/>
                </a:solidFill>
                <a:latin typeface="Courier New" panose="02070309020205020404" pitchFamily="49" charset="0"/>
              </a:rPr>
              <a:t> 		</a:t>
            </a:r>
            <a:r>
              <a:rPr lang="en-US" i="1" dirty="0" err="1" smtClean="0">
                <a:solidFill>
                  <a:srgbClr val="E0E2E4"/>
                </a:solidFill>
                <a:latin typeface="Courier New" panose="02070309020205020404" pitchFamily="49" charset="0"/>
              </a:rPr>
              <a:t>System</a:t>
            </a:r>
            <a:r>
              <a:rPr lang="en-US" i="1" dirty="0" err="1" smtClean="0">
                <a:solidFill>
                  <a:srgbClr val="E8E2B7"/>
                </a:solidFill>
                <a:latin typeface="Courier New" panose="02070309020205020404" pitchFamily="49" charset="0"/>
              </a:rPr>
              <a:t>.</a:t>
            </a:r>
            <a:r>
              <a:rPr lang="en-US" i="1" dirty="0" err="1" smtClean="0">
                <a:solidFill>
                  <a:srgbClr val="E0E2E4"/>
                </a:solidFill>
                <a:latin typeface="Courier New" panose="02070309020205020404" pitchFamily="49" charset="0"/>
              </a:rPr>
              <a:t>out</a:t>
            </a:r>
            <a:r>
              <a:rPr lang="en-US" i="1" dirty="0" err="1" smtClean="0">
                <a:solidFill>
                  <a:srgbClr val="E8E2B7"/>
                </a:solidFill>
                <a:latin typeface="Courier New" panose="02070309020205020404" pitchFamily="49" charset="0"/>
              </a:rPr>
              <a:t>.</a:t>
            </a:r>
            <a:r>
              <a:rPr lang="en-US" i="1" dirty="0" err="1" smtClean="0">
                <a:solidFill>
                  <a:srgbClr val="E0E2E4"/>
                </a:solidFill>
                <a:latin typeface="Courier New" panose="02070309020205020404" pitchFamily="49" charset="0"/>
              </a:rPr>
              <a:t>println</a:t>
            </a:r>
            <a:r>
              <a:rPr lang="en-US" i="1" dirty="0">
                <a:solidFill>
                  <a:srgbClr val="E8E2B7"/>
                </a:solidFill>
                <a:latin typeface="Courier New" panose="02070309020205020404" pitchFamily="49" charset="0"/>
              </a:rPr>
              <a:t>(</a:t>
            </a:r>
            <a:r>
              <a:rPr lang="en-US" i="1" dirty="0">
                <a:solidFill>
                  <a:srgbClr val="EC7600"/>
                </a:solidFill>
                <a:latin typeface="Courier New" panose="02070309020205020404" pitchFamily="49" charset="0"/>
              </a:rPr>
              <a:t>"a</a:t>
            </a:r>
            <a:r>
              <a:rPr lang="en-US" i="1" dirty="0" smtClean="0">
                <a:solidFill>
                  <a:srgbClr val="EC7600"/>
                </a:solidFill>
                <a:latin typeface="Courier New" panose="02070309020205020404" pitchFamily="49" charset="0"/>
              </a:rPr>
              <a:t>"</a:t>
            </a:r>
            <a:r>
              <a:rPr lang="en-US" i="1" dirty="0" smtClean="0">
                <a:solidFill>
                  <a:srgbClr val="E8E2B7"/>
                </a:solidFill>
                <a:latin typeface="Courier New" panose="02070309020205020404" pitchFamily="49" charset="0"/>
              </a:rPr>
              <a:t>);</a:t>
            </a:r>
          </a:p>
          <a:p>
            <a:pPr marL="0" indent="0">
              <a:buNone/>
            </a:pPr>
            <a:r>
              <a:rPr lang="en-US" i="1" dirty="0" smtClean="0">
                <a:solidFill>
                  <a:srgbClr val="E8E2B7"/>
                </a:solidFill>
                <a:latin typeface="Courier New" panose="02070309020205020404" pitchFamily="49" charset="0"/>
              </a:rPr>
              <a:t>}</a:t>
            </a:r>
            <a:endParaRPr lang="en-US" i="1" dirty="0">
              <a:solidFill>
                <a:srgbClr val="E0E2E4"/>
              </a:solidFill>
              <a:latin typeface="Courier New" panose="02070309020205020404" pitchFamily="49" charset="0"/>
            </a:endParaRPr>
          </a:p>
          <a:p>
            <a:pPr marL="0" indent="0">
              <a:buNone/>
            </a:pPr>
            <a:r>
              <a:rPr lang="en-US" i="1" dirty="0" smtClean="0">
                <a:solidFill>
                  <a:srgbClr val="678CB1"/>
                </a:solidFill>
                <a:latin typeface="Courier New" panose="02070309020205020404" pitchFamily="49" charset="0"/>
              </a:rPr>
              <a:t>public</a:t>
            </a:r>
            <a:r>
              <a:rPr lang="en-US" i="1" dirty="0" smtClean="0">
                <a:solidFill>
                  <a:srgbClr val="E0E2E4"/>
                </a:solidFill>
                <a:latin typeface="Courier New" panose="02070309020205020404" pitchFamily="49" charset="0"/>
              </a:rPr>
              <a:t> </a:t>
            </a:r>
            <a:r>
              <a:rPr lang="en-US" i="1" dirty="0">
                <a:solidFill>
                  <a:srgbClr val="678CB1"/>
                </a:solidFill>
                <a:latin typeface="Courier New" panose="02070309020205020404" pitchFamily="49" charset="0"/>
              </a:rPr>
              <a:t>class</a:t>
            </a:r>
            <a:r>
              <a:rPr lang="en-US" i="1" dirty="0">
                <a:solidFill>
                  <a:srgbClr val="E0E2E4"/>
                </a:solidFill>
                <a:latin typeface="Courier New" panose="02070309020205020404" pitchFamily="49" charset="0"/>
              </a:rPr>
              <a:t> </a:t>
            </a:r>
            <a:r>
              <a:rPr lang="en-US" i="1" dirty="0" smtClean="0">
                <a:solidFill>
                  <a:srgbClr val="E0E2E4"/>
                </a:solidFill>
                <a:latin typeface="Courier New" panose="02070309020205020404" pitchFamily="49" charset="0"/>
              </a:rPr>
              <a:t>Second </a:t>
            </a:r>
            <a:r>
              <a:rPr lang="en-US" i="1" dirty="0">
                <a:solidFill>
                  <a:srgbClr val="93C763"/>
                </a:solidFill>
                <a:latin typeface="Courier New" panose="02070309020205020404" pitchFamily="49" charset="0"/>
              </a:rPr>
              <a:t>implements</a:t>
            </a:r>
            <a:r>
              <a:rPr lang="en-US" i="1" dirty="0">
                <a:solidFill>
                  <a:srgbClr val="E0E2E4"/>
                </a:solidFill>
                <a:latin typeface="Courier New" panose="02070309020205020404" pitchFamily="49" charset="0"/>
              </a:rPr>
              <a:t> Runnable </a:t>
            </a:r>
            <a:r>
              <a:rPr lang="en-US" i="1" dirty="0" smtClean="0">
                <a:solidFill>
                  <a:srgbClr val="E8E2B7"/>
                </a:solidFill>
                <a:latin typeface="Courier New" panose="02070309020205020404" pitchFamily="49" charset="0"/>
              </a:rPr>
              <a:t>{</a:t>
            </a:r>
          </a:p>
          <a:p>
            <a:pPr marL="0" indent="0">
              <a:buNone/>
            </a:pPr>
            <a:r>
              <a:rPr lang="en-US" i="1" dirty="0">
                <a:solidFill>
                  <a:srgbClr val="E0E2E4"/>
                </a:solidFill>
                <a:latin typeface="Courier New" panose="02070309020205020404" pitchFamily="49" charset="0"/>
              </a:rPr>
              <a:t>	</a:t>
            </a:r>
            <a:r>
              <a:rPr lang="en-US" i="1" dirty="0" smtClean="0">
                <a:solidFill>
                  <a:srgbClr val="93C763"/>
                </a:solidFill>
                <a:latin typeface="Courier New" panose="02070309020205020404" pitchFamily="49" charset="0"/>
              </a:rPr>
              <a:t>for</a:t>
            </a:r>
            <a:r>
              <a:rPr lang="en-US" i="1" dirty="0" smtClean="0">
                <a:solidFill>
                  <a:srgbClr val="E0E2E4"/>
                </a:solidFill>
                <a:latin typeface="Courier New" panose="02070309020205020404" pitchFamily="49" charset="0"/>
              </a:rPr>
              <a:t> </a:t>
            </a:r>
            <a:r>
              <a:rPr lang="en-US" i="1" dirty="0">
                <a:solidFill>
                  <a:srgbClr val="E8E2B7"/>
                </a:solidFill>
                <a:latin typeface="Courier New" panose="02070309020205020404" pitchFamily="49" charset="0"/>
              </a:rPr>
              <a:t>(</a:t>
            </a:r>
            <a:r>
              <a:rPr lang="en-US" i="1" dirty="0" err="1">
                <a:solidFill>
                  <a:srgbClr val="E0E2E4"/>
                </a:solidFill>
                <a:latin typeface="Courier New" panose="02070309020205020404" pitchFamily="49" charset="0"/>
              </a:rPr>
              <a:t>i</a:t>
            </a:r>
            <a:r>
              <a:rPr lang="en-US" i="1" dirty="0">
                <a:solidFill>
                  <a:srgbClr val="E0E2E4"/>
                </a:solidFill>
                <a:latin typeface="Courier New" panose="02070309020205020404" pitchFamily="49" charset="0"/>
              </a:rPr>
              <a:t> </a:t>
            </a:r>
            <a:r>
              <a:rPr lang="en-US" i="1" dirty="0">
                <a:solidFill>
                  <a:srgbClr val="E8E2B7"/>
                </a:solidFill>
                <a:latin typeface="Courier New" panose="02070309020205020404" pitchFamily="49" charset="0"/>
              </a:rPr>
              <a:t>=</a:t>
            </a:r>
            <a:r>
              <a:rPr lang="en-US" i="1" dirty="0">
                <a:solidFill>
                  <a:srgbClr val="E0E2E4"/>
                </a:solidFill>
                <a:latin typeface="Courier New" panose="02070309020205020404" pitchFamily="49" charset="0"/>
              </a:rPr>
              <a:t> </a:t>
            </a:r>
            <a:r>
              <a:rPr lang="en-US" i="1" dirty="0">
                <a:solidFill>
                  <a:srgbClr val="FFCD22"/>
                </a:solidFill>
                <a:latin typeface="Courier New" panose="02070309020205020404" pitchFamily="49" charset="0"/>
              </a:rPr>
              <a:t>0</a:t>
            </a:r>
            <a:r>
              <a:rPr lang="en-US" i="1" dirty="0">
                <a:solidFill>
                  <a:srgbClr val="E8E2B7"/>
                </a:solidFill>
                <a:latin typeface="Courier New" panose="02070309020205020404" pitchFamily="49" charset="0"/>
              </a:rPr>
              <a:t>;</a:t>
            </a:r>
            <a:r>
              <a:rPr lang="en-US" i="1" dirty="0">
                <a:solidFill>
                  <a:srgbClr val="E0E2E4"/>
                </a:solidFill>
                <a:latin typeface="Courier New" panose="02070309020205020404" pitchFamily="49" charset="0"/>
              </a:rPr>
              <a:t> </a:t>
            </a:r>
            <a:r>
              <a:rPr lang="en-US" i="1" dirty="0" err="1">
                <a:solidFill>
                  <a:srgbClr val="E0E2E4"/>
                </a:solidFill>
                <a:latin typeface="Courier New" panose="02070309020205020404" pitchFamily="49" charset="0"/>
              </a:rPr>
              <a:t>i</a:t>
            </a:r>
            <a:r>
              <a:rPr lang="en-US" i="1" dirty="0">
                <a:solidFill>
                  <a:srgbClr val="E0E2E4"/>
                </a:solidFill>
                <a:latin typeface="Courier New" panose="02070309020205020404" pitchFamily="49" charset="0"/>
              </a:rPr>
              <a:t> </a:t>
            </a:r>
            <a:r>
              <a:rPr lang="en-US" i="1" dirty="0">
                <a:solidFill>
                  <a:srgbClr val="E8E2B7"/>
                </a:solidFill>
                <a:latin typeface="Courier New" panose="02070309020205020404" pitchFamily="49" charset="0"/>
              </a:rPr>
              <a:t>&lt;</a:t>
            </a:r>
            <a:r>
              <a:rPr lang="en-US" i="1" dirty="0">
                <a:solidFill>
                  <a:srgbClr val="E0E2E4"/>
                </a:solidFill>
                <a:latin typeface="Courier New" panose="02070309020205020404" pitchFamily="49" charset="0"/>
              </a:rPr>
              <a:t> </a:t>
            </a:r>
            <a:r>
              <a:rPr lang="en-US" i="1" dirty="0">
                <a:solidFill>
                  <a:srgbClr val="FFCD22"/>
                </a:solidFill>
                <a:latin typeface="Courier New" panose="02070309020205020404" pitchFamily="49" charset="0"/>
              </a:rPr>
              <a:t>100</a:t>
            </a:r>
            <a:r>
              <a:rPr lang="en-US" i="1" dirty="0">
                <a:solidFill>
                  <a:srgbClr val="E8E2B7"/>
                </a:solidFill>
                <a:latin typeface="Courier New" panose="02070309020205020404" pitchFamily="49" charset="0"/>
              </a:rPr>
              <a:t>;</a:t>
            </a:r>
            <a:r>
              <a:rPr lang="en-US" i="1" dirty="0">
                <a:solidFill>
                  <a:srgbClr val="E0E2E4"/>
                </a:solidFill>
                <a:latin typeface="Courier New" panose="02070309020205020404" pitchFamily="49" charset="0"/>
              </a:rPr>
              <a:t> </a:t>
            </a:r>
            <a:r>
              <a:rPr lang="en-US" i="1" dirty="0" err="1">
                <a:solidFill>
                  <a:srgbClr val="E0E2E4"/>
                </a:solidFill>
                <a:latin typeface="Courier New" panose="02070309020205020404" pitchFamily="49" charset="0"/>
              </a:rPr>
              <a:t>i</a:t>
            </a:r>
            <a:r>
              <a:rPr lang="en-US" i="1" dirty="0" smtClean="0">
                <a:solidFill>
                  <a:srgbClr val="E8E2B7"/>
                </a:solidFill>
                <a:latin typeface="Courier New" panose="02070309020205020404" pitchFamily="49" charset="0"/>
              </a:rPr>
              <a:t>++)</a:t>
            </a:r>
          </a:p>
          <a:p>
            <a:pPr marL="0" indent="0">
              <a:buNone/>
            </a:pPr>
            <a:r>
              <a:rPr lang="en-US" i="1" dirty="0" smtClean="0">
                <a:solidFill>
                  <a:srgbClr val="E0E2E4"/>
                </a:solidFill>
                <a:latin typeface="Courier New" panose="02070309020205020404" pitchFamily="49" charset="0"/>
              </a:rPr>
              <a:t> 		</a:t>
            </a:r>
            <a:r>
              <a:rPr lang="en-US" i="1" dirty="0" err="1" smtClean="0">
                <a:solidFill>
                  <a:srgbClr val="E0E2E4"/>
                </a:solidFill>
                <a:latin typeface="Courier New" panose="02070309020205020404" pitchFamily="49" charset="0"/>
              </a:rPr>
              <a:t>System</a:t>
            </a:r>
            <a:r>
              <a:rPr lang="en-US" i="1" dirty="0" err="1" smtClean="0">
                <a:solidFill>
                  <a:srgbClr val="E8E2B7"/>
                </a:solidFill>
                <a:latin typeface="Courier New" panose="02070309020205020404" pitchFamily="49" charset="0"/>
              </a:rPr>
              <a:t>.</a:t>
            </a:r>
            <a:r>
              <a:rPr lang="en-US" i="1" dirty="0" err="1" smtClean="0">
                <a:solidFill>
                  <a:srgbClr val="E0E2E4"/>
                </a:solidFill>
                <a:latin typeface="Courier New" panose="02070309020205020404" pitchFamily="49" charset="0"/>
              </a:rPr>
              <a:t>out</a:t>
            </a:r>
            <a:r>
              <a:rPr lang="en-US" i="1" dirty="0" err="1" smtClean="0">
                <a:solidFill>
                  <a:srgbClr val="E8E2B7"/>
                </a:solidFill>
                <a:latin typeface="Courier New" panose="02070309020205020404" pitchFamily="49" charset="0"/>
              </a:rPr>
              <a:t>.</a:t>
            </a:r>
            <a:r>
              <a:rPr lang="en-US" i="1" dirty="0" err="1" smtClean="0">
                <a:solidFill>
                  <a:srgbClr val="E0E2E4"/>
                </a:solidFill>
                <a:latin typeface="Courier New" panose="02070309020205020404" pitchFamily="49" charset="0"/>
              </a:rPr>
              <a:t>println</a:t>
            </a:r>
            <a:r>
              <a:rPr lang="en-US" i="1" dirty="0" smtClean="0">
                <a:solidFill>
                  <a:srgbClr val="E8E2B7"/>
                </a:solidFill>
                <a:latin typeface="Courier New" panose="02070309020205020404" pitchFamily="49" charset="0"/>
              </a:rPr>
              <a:t>(</a:t>
            </a:r>
            <a:r>
              <a:rPr lang="en-US" i="1" dirty="0" smtClean="0">
                <a:solidFill>
                  <a:srgbClr val="EC7600"/>
                </a:solidFill>
                <a:latin typeface="Courier New" panose="02070309020205020404" pitchFamily="49" charset="0"/>
              </a:rPr>
              <a:t>“b"</a:t>
            </a:r>
            <a:r>
              <a:rPr lang="en-US" i="1" dirty="0" smtClean="0">
                <a:solidFill>
                  <a:srgbClr val="E8E2B7"/>
                </a:solidFill>
                <a:latin typeface="Courier New" panose="02070309020205020404" pitchFamily="49" charset="0"/>
              </a:rPr>
              <a:t>);</a:t>
            </a:r>
          </a:p>
          <a:p>
            <a:pPr marL="0" indent="0">
              <a:buNone/>
            </a:pPr>
            <a:r>
              <a:rPr lang="en-US" i="1" dirty="0" smtClean="0">
                <a:solidFill>
                  <a:srgbClr val="E8E2B7"/>
                </a:solidFill>
                <a:latin typeface="Courier New" panose="02070309020205020404" pitchFamily="49" charset="0"/>
              </a:rPr>
              <a:t>}</a:t>
            </a:r>
            <a:endParaRPr lang="en-US" i="1" dirty="0">
              <a:solidFill>
                <a:srgbClr val="E0E2E4"/>
              </a:solidFill>
              <a:latin typeface="Courier New" panose="02070309020205020404" pitchFamily="49" charset="0"/>
            </a:endParaRPr>
          </a:p>
          <a:p>
            <a:pPr marL="0" indent="0">
              <a:buNone/>
            </a:pPr>
            <a:r>
              <a:rPr lang="en-US" i="1" dirty="0" smtClean="0">
                <a:solidFill>
                  <a:srgbClr val="678CB1"/>
                </a:solidFill>
                <a:latin typeface="Courier New" panose="02070309020205020404" pitchFamily="49" charset="0"/>
              </a:rPr>
              <a:t>public</a:t>
            </a:r>
            <a:r>
              <a:rPr lang="en-US" i="1" dirty="0" smtClean="0">
                <a:solidFill>
                  <a:srgbClr val="E0E2E4"/>
                </a:solidFill>
                <a:latin typeface="Courier New" panose="02070309020205020404" pitchFamily="49" charset="0"/>
              </a:rPr>
              <a:t> </a:t>
            </a:r>
            <a:r>
              <a:rPr lang="en-US" i="1" dirty="0">
                <a:solidFill>
                  <a:srgbClr val="678CB1"/>
                </a:solidFill>
                <a:latin typeface="Courier New" panose="02070309020205020404" pitchFamily="49" charset="0"/>
              </a:rPr>
              <a:t>class</a:t>
            </a:r>
            <a:r>
              <a:rPr lang="en-US" i="1" dirty="0">
                <a:solidFill>
                  <a:srgbClr val="E0E2E4"/>
                </a:solidFill>
                <a:latin typeface="Courier New" panose="02070309020205020404" pitchFamily="49" charset="0"/>
              </a:rPr>
              <a:t> </a:t>
            </a:r>
            <a:r>
              <a:rPr lang="en-US" i="1" dirty="0" smtClean="0">
                <a:solidFill>
                  <a:srgbClr val="E0E2E4"/>
                </a:solidFill>
                <a:latin typeface="Courier New" panose="02070309020205020404" pitchFamily="49" charset="0"/>
              </a:rPr>
              <a:t>Third </a:t>
            </a:r>
            <a:r>
              <a:rPr lang="en-US" i="1" dirty="0">
                <a:solidFill>
                  <a:srgbClr val="93C763"/>
                </a:solidFill>
                <a:latin typeface="Courier New" panose="02070309020205020404" pitchFamily="49" charset="0"/>
              </a:rPr>
              <a:t>implements</a:t>
            </a:r>
            <a:r>
              <a:rPr lang="en-US" i="1" dirty="0">
                <a:solidFill>
                  <a:srgbClr val="E0E2E4"/>
                </a:solidFill>
                <a:latin typeface="Courier New" panose="02070309020205020404" pitchFamily="49" charset="0"/>
              </a:rPr>
              <a:t> Runnable </a:t>
            </a:r>
            <a:r>
              <a:rPr lang="en-US" i="1" dirty="0" smtClean="0">
                <a:solidFill>
                  <a:srgbClr val="E8E2B7"/>
                </a:solidFill>
                <a:latin typeface="Courier New" panose="02070309020205020404" pitchFamily="49" charset="0"/>
              </a:rPr>
              <a:t>{</a:t>
            </a:r>
          </a:p>
          <a:p>
            <a:pPr marL="0" indent="0">
              <a:buNone/>
            </a:pPr>
            <a:r>
              <a:rPr lang="en-US" i="1" dirty="0">
                <a:solidFill>
                  <a:srgbClr val="E0E2E4"/>
                </a:solidFill>
                <a:latin typeface="Courier New" panose="02070309020205020404" pitchFamily="49" charset="0"/>
              </a:rPr>
              <a:t>	</a:t>
            </a:r>
            <a:r>
              <a:rPr lang="en-US" i="1" dirty="0" smtClean="0">
                <a:solidFill>
                  <a:srgbClr val="93C763"/>
                </a:solidFill>
                <a:latin typeface="Courier New" panose="02070309020205020404" pitchFamily="49" charset="0"/>
              </a:rPr>
              <a:t>for</a:t>
            </a:r>
            <a:r>
              <a:rPr lang="en-US" i="1" dirty="0" smtClean="0">
                <a:solidFill>
                  <a:srgbClr val="E0E2E4"/>
                </a:solidFill>
                <a:latin typeface="Courier New" panose="02070309020205020404" pitchFamily="49" charset="0"/>
              </a:rPr>
              <a:t> </a:t>
            </a:r>
            <a:r>
              <a:rPr lang="en-US" i="1" dirty="0">
                <a:solidFill>
                  <a:srgbClr val="E8E2B7"/>
                </a:solidFill>
                <a:latin typeface="Courier New" panose="02070309020205020404" pitchFamily="49" charset="0"/>
              </a:rPr>
              <a:t>(</a:t>
            </a:r>
            <a:r>
              <a:rPr lang="en-US" i="1" dirty="0" err="1">
                <a:solidFill>
                  <a:srgbClr val="E0E2E4"/>
                </a:solidFill>
                <a:latin typeface="Courier New" panose="02070309020205020404" pitchFamily="49" charset="0"/>
              </a:rPr>
              <a:t>i</a:t>
            </a:r>
            <a:r>
              <a:rPr lang="en-US" i="1" dirty="0">
                <a:solidFill>
                  <a:srgbClr val="E0E2E4"/>
                </a:solidFill>
                <a:latin typeface="Courier New" panose="02070309020205020404" pitchFamily="49" charset="0"/>
              </a:rPr>
              <a:t> </a:t>
            </a:r>
            <a:r>
              <a:rPr lang="en-US" i="1" dirty="0">
                <a:solidFill>
                  <a:srgbClr val="E8E2B7"/>
                </a:solidFill>
                <a:latin typeface="Courier New" panose="02070309020205020404" pitchFamily="49" charset="0"/>
              </a:rPr>
              <a:t>=</a:t>
            </a:r>
            <a:r>
              <a:rPr lang="en-US" i="1" dirty="0">
                <a:solidFill>
                  <a:srgbClr val="E0E2E4"/>
                </a:solidFill>
                <a:latin typeface="Courier New" panose="02070309020205020404" pitchFamily="49" charset="0"/>
              </a:rPr>
              <a:t> </a:t>
            </a:r>
            <a:r>
              <a:rPr lang="en-US" i="1" dirty="0">
                <a:solidFill>
                  <a:srgbClr val="FFCD22"/>
                </a:solidFill>
                <a:latin typeface="Courier New" panose="02070309020205020404" pitchFamily="49" charset="0"/>
              </a:rPr>
              <a:t>0</a:t>
            </a:r>
            <a:r>
              <a:rPr lang="en-US" i="1" dirty="0">
                <a:solidFill>
                  <a:srgbClr val="E8E2B7"/>
                </a:solidFill>
                <a:latin typeface="Courier New" panose="02070309020205020404" pitchFamily="49" charset="0"/>
              </a:rPr>
              <a:t>;</a:t>
            </a:r>
            <a:r>
              <a:rPr lang="en-US" i="1" dirty="0">
                <a:solidFill>
                  <a:srgbClr val="E0E2E4"/>
                </a:solidFill>
                <a:latin typeface="Courier New" panose="02070309020205020404" pitchFamily="49" charset="0"/>
              </a:rPr>
              <a:t> </a:t>
            </a:r>
            <a:r>
              <a:rPr lang="en-US" i="1" dirty="0" err="1">
                <a:solidFill>
                  <a:srgbClr val="E0E2E4"/>
                </a:solidFill>
                <a:latin typeface="Courier New" panose="02070309020205020404" pitchFamily="49" charset="0"/>
              </a:rPr>
              <a:t>i</a:t>
            </a:r>
            <a:r>
              <a:rPr lang="en-US" i="1" dirty="0">
                <a:solidFill>
                  <a:srgbClr val="E0E2E4"/>
                </a:solidFill>
                <a:latin typeface="Courier New" panose="02070309020205020404" pitchFamily="49" charset="0"/>
              </a:rPr>
              <a:t> </a:t>
            </a:r>
            <a:r>
              <a:rPr lang="en-US" i="1" dirty="0">
                <a:solidFill>
                  <a:srgbClr val="E8E2B7"/>
                </a:solidFill>
                <a:latin typeface="Courier New" panose="02070309020205020404" pitchFamily="49" charset="0"/>
              </a:rPr>
              <a:t>&lt;</a:t>
            </a:r>
            <a:r>
              <a:rPr lang="en-US" i="1" dirty="0">
                <a:solidFill>
                  <a:srgbClr val="E0E2E4"/>
                </a:solidFill>
                <a:latin typeface="Courier New" panose="02070309020205020404" pitchFamily="49" charset="0"/>
              </a:rPr>
              <a:t> </a:t>
            </a:r>
            <a:r>
              <a:rPr lang="en-US" i="1" dirty="0">
                <a:solidFill>
                  <a:srgbClr val="FFCD22"/>
                </a:solidFill>
                <a:latin typeface="Courier New" panose="02070309020205020404" pitchFamily="49" charset="0"/>
              </a:rPr>
              <a:t>100</a:t>
            </a:r>
            <a:r>
              <a:rPr lang="en-US" i="1" dirty="0">
                <a:solidFill>
                  <a:srgbClr val="E8E2B7"/>
                </a:solidFill>
                <a:latin typeface="Courier New" panose="02070309020205020404" pitchFamily="49" charset="0"/>
              </a:rPr>
              <a:t>;</a:t>
            </a:r>
            <a:r>
              <a:rPr lang="en-US" i="1" dirty="0">
                <a:solidFill>
                  <a:srgbClr val="E0E2E4"/>
                </a:solidFill>
                <a:latin typeface="Courier New" panose="02070309020205020404" pitchFamily="49" charset="0"/>
              </a:rPr>
              <a:t> </a:t>
            </a:r>
            <a:r>
              <a:rPr lang="en-US" i="1" dirty="0" err="1">
                <a:solidFill>
                  <a:srgbClr val="E0E2E4"/>
                </a:solidFill>
                <a:latin typeface="Courier New" panose="02070309020205020404" pitchFamily="49" charset="0"/>
              </a:rPr>
              <a:t>i</a:t>
            </a:r>
            <a:r>
              <a:rPr lang="en-US" i="1" dirty="0" smtClean="0">
                <a:solidFill>
                  <a:srgbClr val="E8E2B7"/>
                </a:solidFill>
                <a:latin typeface="Courier New" panose="02070309020205020404" pitchFamily="49" charset="0"/>
              </a:rPr>
              <a:t>++)</a:t>
            </a:r>
          </a:p>
          <a:p>
            <a:pPr marL="0" indent="0">
              <a:buNone/>
            </a:pPr>
            <a:r>
              <a:rPr lang="en-US" i="1" dirty="0" smtClean="0">
                <a:solidFill>
                  <a:srgbClr val="E0E2E4"/>
                </a:solidFill>
                <a:latin typeface="Courier New" panose="02070309020205020404" pitchFamily="49" charset="0"/>
              </a:rPr>
              <a:t> 		</a:t>
            </a:r>
            <a:r>
              <a:rPr lang="en-US" i="1" dirty="0" err="1" smtClean="0">
                <a:solidFill>
                  <a:srgbClr val="E0E2E4"/>
                </a:solidFill>
                <a:latin typeface="Courier New" panose="02070309020205020404" pitchFamily="49" charset="0"/>
              </a:rPr>
              <a:t>System</a:t>
            </a:r>
            <a:r>
              <a:rPr lang="en-US" i="1" dirty="0" err="1" smtClean="0">
                <a:solidFill>
                  <a:srgbClr val="E8E2B7"/>
                </a:solidFill>
                <a:latin typeface="Courier New" panose="02070309020205020404" pitchFamily="49" charset="0"/>
              </a:rPr>
              <a:t>.</a:t>
            </a:r>
            <a:r>
              <a:rPr lang="en-US" i="1" dirty="0" err="1" smtClean="0">
                <a:solidFill>
                  <a:srgbClr val="E0E2E4"/>
                </a:solidFill>
                <a:latin typeface="Courier New" panose="02070309020205020404" pitchFamily="49" charset="0"/>
              </a:rPr>
              <a:t>out</a:t>
            </a:r>
            <a:r>
              <a:rPr lang="en-US" i="1" dirty="0" err="1" smtClean="0">
                <a:solidFill>
                  <a:srgbClr val="E8E2B7"/>
                </a:solidFill>
                <a:latin typeface="Courier New" panose="02070309020205020404" pitchFamily="49" charset="0"/>
              </a:rPr>
              <a:t>.</a:t>
            </a:r>
            <a:r>
              <a:rPr lang="en-US" i="1" dirty="0" err="1" smtClean="0">
                <a:solidFill>
                  <a:srgbClr val="E0E2E4"/>
                </a:solidFill>
                <a:latin typeface="Courier New" panose="02070309020205020404" pitchFamily="49" charset="0"/>
              </a:rPr>
              <a:t>println</a:t>
            </a:r>
            <a:r>
              <a:rPr lang="en-US" i="1" dirty="0" smtClean="0">
                <a:solidFill>
                  <a:srgbClr val="E8E2B7"/>
                </a:solidFill>
                <a:latin typeface="Courier New" panose="02070309020205020404" pitchFamily="49" charset="0"/>
              </a:rPr>
              <a:t>(</a:t>
            </a:r>
            <a:r>
              <a:rPr lang="en-US" i="1" dirty="0" err="1" smtClean="0">
                <a:solidFill>
                  <a:srgbClr val="E0E2E4"/>
                </a:solidFill>
                <a:latin typeface="Courier New" panose="02070309020205020404" pitchFamily="49" charset="0"/>
              </a:rPr>
              <a:t>i</a:t>
            </a:r>
            <a:r>
              <a:rPr lang="en-US" i="1" dirty="0" smtClean="0">
                <a:solidFill>
                  <a:srgbClr val="E8E2B7"/>
                </a:solidFill>
                <a:latin typeface="Courier New" panose="02070309020205020404" pitchFamily="49" charset="0"/>
              </a:rPr>
              <a:t>);</a:t>
            </a:r>
          </a:p>
          <a:p>
            <a:pPr marL="0" indent="0">
              <a:buNone/>
            </a:pPr>
            <a:r>
              <a:rPr lang="en-US" i="1" dirty="0" smtClean="0">
                <a:solidFill>
                  <a:srgbClr val="E8E2B7"/>
                </a:solidFill>
                <a:latin typeface="Courier New" panose="02070309020205020404" pitchFamily="49" charset="0"/>
              </a:rPr>
              <a:t>}</a:t>
            </a:r>
            <a:r>
              <a:rPr lang="en-US" i="1" dirty="0" smtClean="0">
                <a:solidFill>
                  <a:srgbClr val="E0E2E4"/>
                </a:solidFill>
                <a:latin typeface="Courier New" panose="02070309020205020404" pitchFamily="49" charset="0"/>
              </a:rPr>
              <a:t> </a:t>
            </a: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CF5387CA-AE5E-4749-88B8-93A52D25AD26}" type="slidenum">
              <a:rPr lang="en-US" smtClean="0"/>
              <a:t>14</a:t>
            </a:fld>
            <a:endParaRPr lang="en-US"/>
          </a:p>
        </p:txBody>
      </p:sp>
    </p:spTree>
    <p:extLst>
      <p:ext uri="{BB962C8B-B14F-4D97-AF65-F5344CB8AC3E}">
        <p14:creationId xmlns:p14="http://schemas.microsoft.com/office/powerpoint/2010/main" val="41249130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dirty="0"/>
              <a:t>Example:</a:t>
            </a:r>
            <a:br>
              <a:rPr lang="en-US" sz="2800" dirty="0"/>
            </a:br>
            <a:r>
              <a:rPr lang="en-US" sz="2800" dirty="0"/>
              <a:t>Using the </a:t>
            </a:r>
            <a:r>
              <a:rPr lang="en-US" sz="3200" dirty="0">
                <a:latin typeface="Courier New" panose="02070309020205020404" pitchFamily="49" charset="0"/>
              </a:rPr>
              <a:t>Runnable</a:t>
            </a:r>
            <a:r>
              <a:rPr lang="en-US" sz="2800" dirty="0"/>
              <a:t> Interface to Create and Launch Threads</a:t>
            </a:r>
            <a:endParaRPr lang="en-US" sz="2800" dirty="0"/>
          </a:p>
        </p:txBody>
      </p:sp>
      <p:sp>
        <p:nvSpPr>
          <p:cNvPr id="3" name="Content Placeholder 2"/>
          <p:cNvSpPr>
            <a:spLocks noGrp="1"/>
          </p:cNvSpPr>
          <p:nvPr>
            <p:ph idx="1"/>
          </p:nvPr>
        </p:nvSpPr>
        <p:spPr/>
        <p:txBody>
          <a:bodyPr>
            <a:normAutofit lnSpcReduction="10000"/>
          </a:bodyPr>
          <a:lstStyle/>
          <a:p>
            <a:pPr marL="0" indent="0">
              <a:buNone/>
            </a:pPr>
            <a:r>
              <a:rPr lang="en-US" i="1" dirty="0">
                <a:solidFill>
                  <a:srgbClr val="678CB1"/>
                </a:solidFill>
                <a:latin typeface="Courier New" panose="02070309020205020404" pitchFamily="49" charset="0"/>
              </a:rPr>
              <a:t>public</a:t>
            </a:r>
            <a:r>
              <a:rPr lang="en-US" i="1" dirty="0">
                <a:solidFill>
                  <a:srgbClr val="E0E2E4"/>
                </a:solidFill>
                <a:latin typeface="Courier New" panose="02070309020205020404" pitchFamily="49" charset="0"/>
              </a:rPr>
              <a:t> </a:t>
            </a:r>
            <a:r>
              <a:rPr lang="en-US" i="1" dirty="0">
                <a:solidFill>
                  <a:srgbClr val="678CB1"/>
                </a:solidFill>
                <a:latin typeface="Courier New" panose="02070309020205020404" pitchFamily="49" charset="0"/>
              </a:rPr>
              <a:t>static</a:t>
            </a:r>
            <a:r>
              <a:rPr lang="en-US" i="1" dirty="0">
                <a:solidFill>
                  <a:srgbClr val="E0E2E4"/>
                </a:solidFill>
                <a:latin typeface="Courier New" panose="02070309020205020404" pitchFamily="49" charset="0"/>
              </a:rPr>
              <a:t> </a:t>
            </a:r>
            <a:r>
              <a:rPr lang="en-US" i="1" dirty="0">
                <a:solidFill>
                  <a:srgbClr val="678CB1"/>
                </a:solidFill>
                <a:latin typeface="Courier New" panose="02070309020205020404" pitchFamily="49" charset="0"/>
              </a:rPr>
              <a:t>void</a:t>
            </a:r>
            <a:r>
              <a:rPr lang="en-US" i="1" dirty="0">
                <a:solidFill>
                  <a:srgbClr val="E0E2E4"/>
                </a:solidFill>
                <a:latin typeface="Courier New" panose="02070309020205020404" pitchFamily="49" charset="0"/>
              </a:rPr>
              <a:t> main</a:t>
            </a:r>
            <a:r>
              <a:rPr lang="en-US" i="1" dirty="0">
                <a:solidFill>
                  <a:srgbClr val="E8E2B7"/>
                </a:solidFill>
                <a:latin typeface="Courier New" panose="02070309020205020404" pitchFamily="49" charset="0"/>
              </a:rPr>
              <a:t>(</a:t>
            </a:r>
            <a:r>
              <a:rPr lang="en-US" i="1" dirty="0">
                <a:solidFill>
                  <a:srgbClr val="E0E2E4"/>
                </a:solidFill>
                <a:latin typeface="Courier New" panose="02070309020205020404" pitchFamily="49" charset="0"/>
              </a:rPr>
              <a:t>String </a:t>
            </a:r>
            <a:r>
              <a:rPr lang="en-US" i="1" dirty="0" err="1">
                <a:solidFill>
                  <a:srgbClr val="E0E2E4"/>
                </a:solidFill>
                <a:latin typeface="Courier New" panose="02070309020205020404" pitchFamily="49" charset="0"/>
              </a:rPr>
              <a:t>args</a:t>
            </a:r>
            <a:r>
              <a:rPr lang="en-US" i="1" dirty="0">
                <a:solidFill>
                  <a:srgbClr val="E8E2B7"/>
                </a:solidFill>
                <a:latin typeface="Courier New" panose="02070309020205020404" pitchFamily="49" charset="0"/>
              </a:rPr>
              <a:t>[])</a:t>
            </a:r>
            <a:r>
              <a:rPr lang="en-US" i="1" dirty="0">
                <a:solidFill>
                  <a:srgbClr val="E0E2E4"/>
                </a:solidFill>
                <a:latin typeface="Courier New" panose="02070309020205020404" pitchFamily="49" charset="0"/>
              </a:rPr>
              <a:t> </a:t>
            </a:r>
            <a:r>
              <a:rPr lang="en-US" i="1" dirty="0" smtClean="0">
                <a:solidFill>
                  <a:srgbClr val="E8E2B7"/>
                </a:solidFill>
                <a:latin typeface="Courier New" panose="02070309020205020404" pitchFamily="49" charset="0"/>
              </a:rPr>
              <a:t>{</a:t>
            </a:r>
          </a:p>
          <a:p>
            <a:pPr marL="0" indent="0">
              <a:buNone/>
            </a:pPr>
            <a:r>
              <a:rPr lang="en-US" i="1" dirty="0" smtClean="0">
                <a:solidFill>
                  <a:srgbClr val="E0E2E4"/>
                </a:solidFill>
                <a:latin typeface="Courier New" panose="02070309020205020404" pitchFamily="49" charset="0"/>
              </a:rPr>
              <a:t>	Runnable </a:t>
            </a:r>
            <a:r>
              <a:rPr lang="en-US" i="1" dirty="0">
                <a:solidFill>
                  <a:srgbClr val="E0E2E4"/>
                </a:solidFill>
                <a:latin typeface="Courier New" panose="02070309020205020404" pitchFamily="49" charset="0"/>
              </a:rPr>
              <a:t>r1 </a:t>
            </a:r>
            <a:r>
              <a:rPr lang="en-US" i="1" dirty="0">
                <a:solidFill>
                  <a:srgbClr val="E8E2B7"/>
                </a:solidFill>
                <a:latin typeface="Courier New" panose="02070309020205020404" pitchFamily="49" charset="0"/>
              </a:rPr>
              <a:t>=</a:t>
            </a:r>
            <a:r>
              <a:rPr lang="en-US" i="1" dirty="0">
                <a:solidFill>
                  <a:srgbClr val="E0E2E4"/>
                </a:solidFill>
                <a:latin typeface="Courier New" panose="02070309020205020404" pitchFamily="49" charset="0"/>
              </a:rPr>
              <a:t> </a:t>
            </a:r>
            <a:r>
              <a:rPr lang="en-US" i="1" dirty="0">
                <a:solidFill>
                  <a:srgbClr val="93C763"/>
                </a:solidFill>
                <a:latin typeface="Courier New" panose="02070309020205020404" pitchFamily="49" charset="0"/>
              </a:rPr>
              <a:t>new</a:t>
            </a:r>
            <a:r>
              <a:rPr lang="en-US" i="1" dirty="0">
                <a:solidFill>
                  <a:srgbClr val="E0E2E4"/>
                </a:solidFill>
                <a:latin typeface="Courier New" panose="02070309020205020404" pitchFamily="49" charset="0"/>
              </a:rPr>
              <a:t> First</a:t>
            </a:r>
            <a:r>
              <a:rPr lang="en-US" i="1" dirty="0" smtClean="0">
                <a:solidFill>
                  <a:srgbClr val="E8E2B7"/>
                </a:solidFill>
                <a:latin typeface="Courier New" panose="02070309020205020404" pitchFamily="49" charset="0"/>
              </a:rPr>
              <a:t>();</a:t>
            </a:r>
          </a:p>
          <a:p>
            <a:pPr marL="0" indent="0">
              <a:buNone/>
            </a:pPr>
            <a:r>
              <a:rPr lang="en-US" i="1" dirty="0">
                <a:solidFill>
                  <a:srgbClr val="E0E2E4"/>
                </a:solidFill>
                <a:latin typeface="Courier New" panose="02070309020205020404" pitchFamily="49" charset="0"/>
              </a:rPr>
              <a:t>	</a:t>
            </a:r>
            <a:r>
              <a:rPr lang="en-US" i="1" dirty="0" smtClean="0">
                <a:solidFill>
                  <a:srgbClr val="E0E2E4"/>
                </a:solidFill>
                <a:latin typeface="Courier New" panose="02070309020205020404" pitchFamily="49" charset="0"/>
              </a:rPr>
              <a:t>Thread </a:t>
            </a:r>
            <a:r>
              <a:rPr lang="en-US" i="1" dirty="0">
                <a:solidFill>
                  <a:srgbClr val="E0E2E4"/>
                </a:solidFill>
                <a:latin typeface="Courier New" panose="02070309020205020404" pitchFamily="49" charset="0"/>
              </a:rPr>
              <a:t>t1 </a:t>
            </a:r>
            <a:r>
              <a:rPr lang="en-US" i="1" dirty="0">
                <a:solidFill>
                  <a:srgbClr val="E8E2B7"/>
                </a:solidFill>
                <a:latin typeface="Courier New" panose="02070309020205020404" pitchFamily="49" charset="0"/>
              </a:rPr>
              <a:t>=</a:t>
            </a:r>
            <a:r>
              <a:rPr lang="en-US" i="1" dirty="0">
                <a:solidFill>
                  <a:srgbClr val="E0E2E4"/>
                </a:solidFill>
                <a:latin typeface="Courier New" panose="02070309020205020404" pitchFamily="49" charset="0"/>
              </a:rPr>
              <a:t> </a:t>
            </a:r>
            <a:r>
              <a:rPr lang="en-US" i="1" dirty="0">
                <a:solidFill>
                  <a:srgbClr val="93C763"/>
                </a:solidFill>
                <a:latin typeface="Courier New" panose="02070309020205020404" pitchFamily="49" charset="0"/>
              </a:rPr>
              <a:t>new</a:t>
            </a:r>
            <a:r>
              <a:rPr lang="en-US" i="1" dirty="0">
                <a:solidFill>
                  <a:srgbClr val="E0E2E4"/>
                </a:solidFill>
                <a:latin typeface="Courier New" panose="02070309020205020404" pitchFamily="49" charset="0"/>
              </a:rPr>
              <a:t> Thread</a:t>
            </a:r>
            <a:r>
              <a:rPr lang="en-US" i="1" dirty="0">
                <a:solidFill>
                  <a:srgbClr val="E8E2B7"/>
                </a:solidFill>
                <a:latin typeface="Courier New" panose="02070309020205020404" pitchFamily="49" charset="0"/>
              </a:rPr>
              <a:t>(</a:t>
            </a:r>
            <a:r>
              <a:rPr lang="en-US" i="1" dirty="0">
                <a:solidFill>
                  <a:srgbClr val="E0E2E4"/>
                </a:solidFill>
                <a:latin typeface="Courier New" panose="02070309020205020404" pitchFamily="49" charset="0"/>
              </a:rPr>
              <a:t>r1</a:t>
            </a:r>
            <a:r>
              <a:rPr lang="en-US" i="1" dirty="0" smtClean="0">
                <a:solidFill>
                  <a:srgbClr val="E8E2B7"/>
                </a:solidFill>
                <a:latin typeface="Courier New" panose="02070309020205020404" pitchFamily="49" charset="0"/>
              </a:rPr>
              <a:t>);</a:t>
            </a:r>
          </a:p>
          <a:p>
            <a:pPr marL="0" indent="0">
              <a:buNone/>
            </a:pPr>
            <a:r>
              <a:rPr lang="en-US" i="1" dirty="0">
                <a:solidFill>
                  <a:srgbClr val="E0E2E4"/>
                </a:solidFill>
                <a:latin typeface="Courier New" panose="02070309020205020404" pitchFamily="49" charset="0"/>
              </a:rPr>
              <a:t>	</a:t>
            </a:r>
            <a:r>
              <a:rPr lang="en-US" i="1" dirty="0" smtClean="0">
                <a:solidFill>
                  <a:srgbClr val="E0E2E4"/>
                </a:solidFill>
                <a:latin typeface="Courier New" panose="02070309020205020404" pitchFamily="49" charset="0"/>
              </a:rPr>
              <a:t>t1</a:t>
            </a:r>
            <a:r>
              <a:rPr lang="en-US" i="1" dirty="0" smtClean="0">
                <a:solidFill>
                  <a:srgbClr val="E8E2B7"/>
                </a:solidFill>
                <a:latin typeface="Courier New" panose="02070309020205020404" pitchFamily="49" charset="0"/>
              </a:rPr>
              <a:t>.</a:t>
            </a:r>
            <a:r>
              <a:rPr lang="en-US" i="1" dirty="0" smtClean="0">
                <a:solidFill>
                  <a:srgbClr val="E0E2E4"/>
                </a:solidFill>
                <a:latin typeface="Courier New" panose="02070309020205020404" pitchFamily="49" charset="0"/>
              </a:rPr>
              <a:t>start</a:t>
            </a:r>
            <a:r>
              <a:rPr lang="en-US" i="1" dirty="0" smtClean="0">
                <a:solidFill>
                  <a:srgbClr val="E8E2B7"/>
                </a:solidFill>
                <a:latin typeface="Courier New" panose="02070309020205020404" pitchFamily="49" charset="0"/>
              </a:rPr>
              <a:t>();</a:t>
            </a:r>
          </a:p>
          <a:p>
            <a:pPr marL="0" indent="0">
              <a:buNone/>
            </a:pPr>
            <a:endParaRPr lang="en-US" i="1" dirty="0" smtClean="0">
              <a:solidFill>
                <a:srgbClr val="E8E2B7"/>
              </a:solidFill>
              <a:latin typeface="Courier New" panose="02070309020205020404" pitchFamily="49" charset="0"/>
            </a:endParaRPr>
          </a:p>
          <a:p>
            <a:pPr marL="0" indent="0">
              <a:buNone/>
            </a:pPr>
            <a:r>
              <a:rPr lang="en-US" i="1" dirty="0">
                <a:solidFill>
                  <a:srgbClr val="E0E2E4"/>
                </a:solidFill>
                <a:latin typeface="Courier New" panose="02070309020205020404" pitchFamily="49" charset="0"/>
              </a:rPr>
              <a:t>	</a:t>
            </a:r>
            <a:r>
              <a:rPr lang="en-US" i="1" dirty="0" smtClean="0">
                <a:solidFill>
                  <a:srgbClr val="E0E2E4"/>
                </a:solidFill>
                <a:latin typeface="Courier New" panose="02070309020205020404" pitchFamily="49" charset="0"/>
              </a:rPr>
              <a:t>Thread </a:t>
            </a:r>
            <a:r>
              <a:rPr lang="en-US" i="1" dirty="0">
                <a:solidFill>
                  <a:srgbClr val="E0E2E4"/>
                </a:solidFill>
                <a:latin typeface="Courier New" panose="02070309020205020404" pitchFamily="49" charset="0"/>
              </a:rPr>
              <a:t>t2 </a:t>
            </a:r>
            <a:r>
              <a:rPr lang="en-US" i="1" dirty="0">
                <a:solidFill>
                  <a:srgbClr val="E8E2B7"/>
                </a:solidFill>
                <a:latin typeface="Courier New" panose="02070309020205020404" pitchFamily="49" charset="0"/>
              </a:rPr>
              <a:t>=</a:t>
            </a:r>
            <a:r>
              <a:rPr lang="en-US" i="1" dirty="0">
                <a:solidFill>
                  <a:srgbClr val="E0E2E4"/>
                </a:solidFill>
                <a:latin typeface="Courier New" panose="02070309020205020404" pitchFamily="49" charset="0"/>
              </a:rPr>
              <a:t> </a:t>
            </a:r>
            <a:r>
              <a:rPr lang="en-US" i="1" dirty="0">
                <a:solidFill>
                  <a:srgbClr val="93C763"/>
                </a:solidFill>
                <a:latin typeface="Courier New" panose="02070309020205020404" pitchFamily="49" charset="0"/>
              </a:rPr>
              <a:t>new</a:t>
            </a:r>
            <a:r>
              <a:rPr lang="en-US" i="1" dirty="0">
                <a:solidFill>
                  <a:srgbClr val="E0E2E4"/>
                </a:solidFill>
                <a:latin typeface="Courier New" panose="02070309020205020404" pitchFamily="49" charset="0"/>
              </a:rPr>
              <a:t> Thread</a:t>
            </a:r>
            <a:r>
              <a:rPr lang="en-US" i="1" dirty="0">
                <a:solidFill>
                  <a:srgbClr val="E8E2B7"/>
                </a:solidFill>
                <a:latin typeface="Courier New" panose="02070309020205020404" pitchFamily="49" charset="0"/>
              </a:rPr>
              <a:t>(</a:t>
            </a:r>
            <a:r>
              <a:rPr lang="en-US" i="1" dirty="0">
                <a:solidFill>
                  <a:srgbClr val="93C763"/>
                </a:solidFill>
                <a:latin typeface="Courier New" panose="02070309020205020404" pitchFamily="49" charset="0"/>
              </a:rPr>
              <a:t>new</a:t>
            </a:r>
            <a:r>
              <a:rPr lang="en-US" i="1" dirty="0">
                <a:solidFill>
                  <a:srgbClr val="E0E2E4"/>
                </a:solidFill>
                <a:latin typeface="Courier New" panose="02070309020205020404" pitchFamily="49" charset="0"/>
              </a:rPr>
              <a:t> Second</a:t>
            </a:r>
            <a:r>
              <a:rPr lang="en-US" i="1" dirty="0" smtClean="0">
                <a:solidFill>
                  <a:srgbClr val="E8E2B7"/>
                </a:solidFill>
                <a:latin typeface="Courier New" panose="02070309020205020404" pitchFamily="49" charset="0"/>
              </a:rPr>
              <a:t>());</a:t>
            </a:r>
          </a:p>
          <a:p>
            <a:pPr marL="0" indent="0">
              <a:buNone/>
            </a:pPr>
            <a:r>
              <a:rPr lang="en-US" i="1" dirty="0" smtClean="0">
                <a:solidFill>
                  <a:srgbClr val="E0E2E4"/>
                </a:solidFill>
                <a:latin typeface="Courier New" panose="02070309020205020404" pitchFamily="49" charset="0"/>
              </a:rPr>
              <a:t> 	t2</a:t>
            </a:r>
            <a:r>
              <a:rPr lang="en-US" i="1" dirty="0" smtClean="0">
                <a:solidFill>
                  <a:srgbClr val="E8E2B7"/>
                </a:solidFill>
                <a:latin typeface="Courier New" panose="02070309020205020404" pitchFamily="49" charset="0"/>
              </a:rPr>
              <a:t>.</a:t>
            </a:r>
            <a:r>
              <a:rPr lang="en-US" i="1" dirty="0" smtClean="0">
                <a:solidFill>
                  <a:srgbClr val="E0E2E4"/>
                </a:solidFill>
                <a:latin typeface="Courier New" panose="02070309020205020404" pitchFamily="49" charset="0"/>
              </a:rPr>
              <a:t>start</a:t>
            </a:r>
            <a:r>
              <a:rPr lang="en-US" i="1" dirty="0" smtClean="0">
                <a:solidFill>
                  <a:srgbClr val="E8E2B7"/>
                </a:solidFill>
                <a:latin typeface="Courier New" panose="02070309020205020404" pitchFamily="49" charset="0"/>
              </a:rPr>
              <a:t>();</a:t>
            </a:r>
          </a:p>
          <a:p>
            <a:pPr marL="0" indent="0">
              <a:buNone/>
            </a:pPr>
            <a:r>
              <a:rPr lang="en-US" i="1" dirty="0" smtClean="0">
                <a:solidFill>
                  <a:srgbClr val="E0E2E4"/>
                </a:solidFill>
                <a:latin typeface="Courier New" panose="02070309020205020404" pitchFamily="49" charset="0"/>
              </a:rPr>
              <a:t> </a:t>
            </a:r>
          </a:p>
          <a:p>
            <a:pPr marL="0" indent="0">
              <a:buNone/>
            </a:pPr>
            <a:r>
              <a:rPr lang="en-US" i="1" dirty="0" smtClean="0">
                <a:solidFill>
                  <a:srgbClr val="E8E2B7"/>
                </a:solidFill>
                <a:latin typeface="Courier New" panose="02070309020205020404" pitchFamily="49" charset="0"/>
              </a:rPr>
              <a:t>	(</a:t>
            </a:r>
            <a:r>
              <a:rPr lang="en-US" i="1" dirty="0">
                <a:solidFill>
                  <a:srgbClr val="93C763"/>
                </a:solidFill>
                <a:latin typeface="Courier New" panose="02070309020205020404" pitchFamily="49" charset="0"/>
              </a:rPr>
              <a:t>new</a:t>
            </a:r>
            <a:r>
              <a:rPr lang="en-US" i="1" dirty="0">
                <a:solidFill>
                  <a:srgbClr val="E0E2E4"/>
                </a:solidFill>
                <a:latin typeface="Courier New" panose="02070309020205020404" pitchFamily="49" charset="0"/>
              </a:rPr>
              <a:t> Thread</a:t>
            </a:r>
            <a:r>
              <a:rPr lang="en-US" i="1" dirty="0">
                <a:solidFill>
                  <a:srgbClr val="E8E2B7"/>
                </a:solidFill>
                <a:latin typeface="Courier New" panose="02070309020205020404" pitchFamily="49" charset="0"/>
              </a:rPr>
              <a:t>(</a:t>
            </a:r>
            <a:r>
              <a:rPr lang="en-US" i="1" dirty="0">
                <a:solidFill>
                  <a:srgbClr val="93C763"/>
                </a:solidFill>
                <a:latin typeface="Courier New" panose="02070309020205020404" pitchFamily="49" charset="0"/>
              </a:rPr>
              <a:t>new</a:t>
            </a:r>
            <a:r>
              <a:rPr lang="en-US" i="1" dirty="0">
                <a:solidFill>
                  <a:srgbClr val="E0E2E4"/>
                </a:solidFill>
                <a:latin typeface="Courier New" panose="02070309020205020404" pitchFamily="49" charset="0"/>
              </a:rPr>
              <a:t> Third</a:t>
            </a:r>
            <a:r>
              <a:rPr lang="en-US" i="1" dirty="0">
                <a:solidFill>
                  <a:srgbClr val="E8E2B7"/>
                </a:solidFill>
                <a:latin typeface="Courier New" panose="02070309020205020404" pitchFamily="49" charset="0"/>
              </a:rPr>
              <a:t>())).</a:t>
            </a:r>
            <a:r>
              <a:rPr lang="en-US" i="1" dirty="0">
                <a:solidFill>
                  <a:srgbClr val="E0E2E4"/>
                </a:solidFill>
                <a:latin typeface="Courier New" panose="02070309020205020404" pitchFamily="49" charset="0"/>
              </a:rPr>
              <a:t>start</a:t>
            </a:r>
            <a:r>
              <a:rPr lang="en-US" i="1" dirty="0" smtClean="0">
                <a:solidFill>
                  <a:srgbClr val="E8E2B7"/>
                </a:solidFill>
                <a:latin typeface="Courier New" panose="02070309020205020404" pitchFamily="49" charset="0"/>
              </a:rPr>
              <a:t>()</a:t>
            </a:r>
            <a:endParaRPr lang="en-US" i="1" dirty="0" smtClean="0">
              <a:solidFill>
                <a:srgbClr val="E0E2E4"/>
              </a:solidFill>
              <a:latin typeface="Courier New" panose="02070309020205020404" pitchFamily="49" charset="0"/>
            </a:endParaRPr>
          </a:p>
          <a:p>
            <a:pPr marL="0" indent="0">
              <a:buNone/>
            </a:pPr>
            <a:r>
              <a:rPr lang="en-US" i="1" dirty="0" smtClean="0">
                <a:solidFill>
                  <a:srgbClr val="E8E2B7"/>
                </a:solidFill>
                <a:latin typeface="Courier New" panose="02070309020205020404" pitchFamily="49" charset="0"/>
              </a:rPr>
              <a:t>}</a:t>
            </a: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CF5387CA-AE5E-4749-88B8-93A52D25AD26}" type="slidenum">
              <a:rPr lang="en-US" smtClean="0"/>
              <a:t>15</a:t>
            </a:fld>
            <a:endParaRPr lang="en-US"/>
          </a:p>
        </p:txBody>
      </p:sp>
    </p:spTree>
    <p:extLst>
      <p:ext uri="{BB962C8B-B14F-4D97-AF65-F5344CB8AC3E}">
        <p14:creationId xmlns:p14="http://schemas.microsoft.com/office/powerpoint/2010/main" val="17216003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dirty="0" smtClean="0"/>
              <a:t>The Static yield() Method</a:t>
            </a:r>
          </a:p>
        </p:txBody>
      </p:sp>
      <p:sp>
        <p:nvSpPr>
          <p:cNvPr id="44035" name="Rectangle 3"/>
          <p:cNvSpPr>
            <a:spLocks noGrp="1" noChangeArrowheads="1"/>
          </p:cNvSpPr>
          <p:nvPr>
            <p:ph idx="1"/>
          </p:nvPr>
        </p:nvSpPr>
        <p:spPr/>
        <p:txBody>
          <a:bodyPr>
            <a:normAutofit lnSpcReduction="10000"/>
          </a:bodyPr>
          <a:lstStyle/>
          <a:p>
            <a:r>
              <a:rPr lang="en-US" dirty="0" smtClean="0"/>
              <a:t>You can use the yield() method to temporarily release time for other threads. </a:t>
            </a:r>
          </a:p>
          <a:p>
            <a:pPr marL="0" indent="0">
              <a:buNone/>
            </a:pPr>
            <a:r>
              <a:rPr lang="en-US" dirty="0" smtClean="0">
                <a:solidFill>
                  <a:srgbClr val="66FF00"/>
                </a:solidFill>
                <a:latin typeface="Cordia New" panose="020B0304020202020204" pitchFamily="34" charset="-34"/>
                <a:cs typeface="Cordia New" panose="020B0304020202020204" pitchFamily="34" charset="-34"/>
              </a:rPr>
              <a:t>public</a:t>
            </a:r>
            <a:r>
              <a:rPr lang="en-US" dirty="0" smtClean="0">
                <a:solidFill>
                  <a:srgbClr val="FFFFFF"/>
                </a:solidFill>
                <a:latin typeface="Cordia New" panose="020B0304020202020204" pitchFamily="34" charset="-34"/>
                <a:cs typeface="Cordia New" panose="020B0304020202020204" pitchFamily="34" charset="-34"/>
              </a:rPr>
              <a:t> </a:t>
            </a:r>
            <a:r>
              <a:rPr lang="en-US" dirty="0">
                <a:solidFill>
                  <a:srgbClr val="66FF00"/>
                </a:solidFill>
                <a:latin typeface="Cordia New" panose="020B0304020202020204" pitchFamily="34" charset="-34"/>
                <a:cs typeface="Cordia New" panose="020B0304020202020204" pitchFamily="34" charset="-34"/>
              </a:rPr>
              <a:t>void</a:t>
            </a:r>
            <a:r>
              <a:rPr lang="en-US" dirty="0">
                <a:solidFill>
                  <a:srgbClr val="FFFFFF"/>
                </a:solidFill>
                <a:latin typeface="Cordia New" panose="020B0304020202020204" pitchFamily="34" charset="-34"/>
                <a:cs typeface="Cordia New" panose="020B0304020202020204" pitchFamily="34" charset="-34"/>
              </a:rPr>
              <a:t> run</a:t>
            </a:r>
            <a:r>
              <a:rPr lang="en-US" b="1" dirty="0">
                <a:solidFill>
                  <a:srgbClr val="FFCC00"/>
                </a:solidFill>
                <a:latin typeface="Cordia New" panose="020B0304020202020204" pitchFamily="34" charset="-34"/>
                <a:cs typeface="Cordia New" panose="020B0304020202020204" pitchFamily="34" charset="-34"/>
              </a:rPr>
              <a:t>()</a:t>
            </a:r>
            <a:r>
              <a:rPr lang="en-US" dirty="0">
                <a:solidFill>
                  <a:srgbClr val="FFFFFF"/>
                </a:solidFill>
                <a:latin typeface="Cordia New" panose="020B0304020202020204" pitchFamily="34" charset="-34"/>
                <a:cs typeface="Cordia New" panose="020B0304020202020204" pitchFamily="34" charset="-34"/>
              </a:rPr>
              <a:t> </a:t>
            </a:r>
            <a:r>
              <a:rPr lang="en-US" b="1" dirty="0" smtClean="0">
                <a:solidFill>
                  <a:srgbClr val="FFCC00"/>
                </a:solidFill>
                <a:latin typeface="Cordia New" panose="020B0304020202020204" pitchFamily="34" charset="-34"/>
                <a:cs typeface="Cordia New" panose="020B0304020202020204" pitchFamily="34" charset="-34"/>
              </a:rPr>
              <a:t>{</a:t>
            </a:r>
          </a:p>
          <a:p>
            <a:pPr marL="0" indent="0">
              <a:buNone/>
            </a:pPr>
            <a:r>
              <a:rPr lang="en-US" dirty="0">
                <a:solidFill>
                  <a:srgbClr val="FFFFFF"/>
                </a:solidFill>
                <a:latin typeface="Cordia New" panose="020B0304020202020204" pitchFamily="34" charset="-34"/>
                <a:cs typeface="Cordia New" panose="020B0304020202020204" pitchFamily="34" charset="-34"/>
              </a:rPr>
              <a:t>	</a:t>
            </a:r>
            <a:r>
              <a:rPr lang="en-US" b="1" dirty="0" smtClean="0">
                <a:solidFill>
                  <a:srgbClr val="FF6600"/>
                </a:solidFill>
                <a:latin typeface="Cordia New" panose="020B0304020202020204" pitchFamily="34" charset="-34"/>
                <a:cs typeface="Cordia New" panose="020B0304020202020204" pitchFamily="34" charset="-34"/>
              </a:rPr>
              <a:t>for</a:t>
            </a:r>
            <a:r>
              <a:rPr lang="en-US" dirty="0" smtClean="0">
                <a:solidFill>
                  <a:srgbClr val="FFFFFF"/>
                </a:solidFill>
                <a:latin typeface="Cordia New" panose="020B0304020202020204" pitchFamily="34" charset="-34"/>
                <a:cs typeface="Cordia New" panose="020B0304020202020204" pitchFamily="34" charset="-34"/>
              </a:rPr>
              <a:t> </a:t>
            </a:r>
            <a:r>
              <a:rPr lang="en-US" b="1" dirty="0">
                <a:solidFill>
                  <a:srgbClr val="FFCC00"/>
                </a:solidFill>
                <a:latin typeface="Cordia New" panose="020B0304020202020204" pitchFamily="34" charset="-34"/>
                <a:cs typeface="Cordia New" panose="020B0304020202020204" pitchFamily="34" charset="-34"/>
              </a:rPr>
              <a:t>(</a:t>
            </a:r>
            <a:r>
              <a:rPr lang="en-US" dirty="0" err="1">
                <a:solidFill>
                  <a:srgbClr val="66FF00"/>
                </a:solidFill>
                <a:latin typeface="Cordia New" panose="020B0304020202020204" pitchFamily="34" charset="-34"/>
                <a:cs typeface="Cordia New" panose="020B0304020202020204" pitchFamily="34" charset="-34"/>
              </a:rPr>
              <a:t>int</a:t>
            </a:r>
            <a:r>
              <a:rPr lang="en-US" dirty="0">
                <a:solidFill>
                  <a:srgbClr val="FFFFFF"/>
                </a:solidFill>
                <a:latin typeface="Cordia New" panose="020B0304020202020204" pitchFamily="34" charset="-34"/>
                <a:cs typeface="Cordia New" panose="020B0304020202020204" pitchFamily="34" charset="-34"/>
              </a:rPr>
              <a:t> </a:t>
            </a:r>
            <a:r>
              <a:rPr lang="en-US" dirty="0" err="1">
                <a:solidFill>
                  <a:srgbClr val="FFFFFF"/>
                </a:solidFill>
                <a:latin typeface="Cordia New" panose="020B0304020202020204" pitchFamily="34" charset="-34"/>
                <a:cs typeface="Cordia New" panose="020B0304020202020204" pitchFamily="34" charset="-34"/>
              </a:rPr>
              <a:t>i</a:t>
            </a:r>
            <a:r>
              <a:rPr lang="en-US" dirty="0">
                <a:solidFill>
                  <a:srgbClr val="FFFFFF"/>
                </a:solidFill>
                <a:latin typeface="Cordia New" panose="020B0304020202020204" pitchFamily="34" charset="-34"/>
                <a:cs typeface="Cordia New" panose="020B0304020202020204" pitchFamily="34" charset="-34"/>
              </a:rPr>
              <a:t> </a:t>
            </a:r>
            <a:r>
              <a:rPr lang="en-US" b="1" dirty="0">
                <a:solidFill>
                  <a:srgbClr val="FFCC00"/>
                </a:solidFill>
                <a:latin typeface="Cordia New" panose="020B0304020202020204" pitchFamily="34" charset="-34"/>
                <a:cs typeface="Cordia New" panose="020B0304020202020204" pitchFamily="34" charset="-34"/>
              </a:rPr>
              <a:t>=</a:t>
            </a:r>
            <a:r>
              <a:rPr lang="en-US" dirty="0">
                <a:solidFill>
                  <a:srgbClr val="FFFFFF"/>
                </a:solidFill>
                <a:latin typeface="Cordia New" panose="020B0304020202020204" pitchFamily="34" charset="-34"/>
                <a:cs typeface="Cordia New" panose="020B0304020202020204" pitchFamily="34" charset="-34"/>
              </a:rPr>
              <a:t> </a:t>
            </a:r>
            <a:r>
              <a:rPr lang="en-US" dirty="0">
                <a:solidFill>
                  <a:srgbClr val="FF8000"/>
                </a:solidFill>
                <a:latin typeface="Cordia New" panose="020B0304020202020204" pitchFamily="34" charset="-34"/>
                <a:cs typeface="Cordia New" panose="020B0304020202020204" pitchFamily="34" charset="-34"/>
              </a:rPr>
              <a:t>1</a:t>
            </a:r>
            <a:r>
              <a:rPr lang="en-US" b="1" dirty="0">
                <a:solidFill>
                  <a:srgbClr val="FFCC00"/>
                </a:solidFill>
                <a:latin typeface="Cordia New" panose="020B0304020202020204" pitchFamily="34" charset="-34"/>
                <a:cs typeface="Cordia New" panose="020B0304020202020204" pitchFamily="34" charset="-34"/>
              </a:rPr>
              <a:t>;</a:t>
            </a:r>
            <a:r>
              <a:rPr lang="en-US" dirty="0">
                <a:solidFill>
                  <a:srgbClr val="FFFFFF"/>
                </a:solidFill>
                <a:latin typeface="Cordia New" panose="020B0304020202020204" pitchFamily="34" charset="-34"/>
                <a:cs typeface="Cordia New" panose="020B0304020202020204" pitchFamily="34" charset="-34"/>
              </a:rPr>
              <a:t> </a:t>
            </a:r>
            <a:r>
              <a:rPr lang="en-US" dirty="0" err="1">
                <a:solidFill>
                  <a:srgbClr val="FFFFFF"/>
                </a:solidFill>
                <a:latin typeface="Cordia New" panose="020B0304020202020204" pitchFamily="34" charset="-34"/>
                <a:cs typeface="Cordia New" panose="020B0304020202020204" pitchFamily="34" charset="-34"/>
              </a:rPr>
              <a:t>i</a:t>
            </a:r>
            <a:r>
              <a:rPr lang="en-US" dirty="0">
                <a:solidFill>
                  <a:srgbClr val="FFFFFF"/>
                </a:solidFill>
                <a:latin typeface="Cordia New" panose="020B0304020202020204" pitchFamily="34" charset="-34"/>
                <a:cs typeface="Cordia New" panose="020B0304020202020204" pitchFamily="34" charset="-34"/>
              </a:rPr>
              <a:t> </a:t>
            </a:r>
            <a:r>
              <a:rPr lang="en-US" b="1" dirty="0">
                <a:solidFill>
                  <a:srgbClr val="FFCC00"/>
                </a:solidFill>
                <a:latin typeface="Cordia New" panose="020B0304020202020204" pitchFamily="34" charset="-34"/>
                <a:cs typeface="Cordia New" panose="020B0304020202020204" pitchFamily="34" charset="-34"/>
              </a:rPr>
              <a:t>&lt;=</a:t>
            </a:r>
            <a:r>
              <a:rPr lang="en-US" dirty="0">
                <a:solidFill>
                  <a:srgbClr val="FFFFFF"/>
                </a:solidFill>
                <a:latin typeface="Cordia New" panose="020B0304020202020204" pitchFamily="34" charset="-34"/>
                <a:cs typeface="Cordia New" panose="020B0304020202020204" pitchFamily="34" charset="-34"/>
              </a:rPr>
              <a:t> </a:t>
            </a:r>
            <a:r>
              <a:rPr lang="en-US" dirty="0" err="1">
                <a:solidFill>
                  <a:srgbClr val="FFFFFF"/>
                </a:solidFill>
                <a:latin typeface="Cordia New" panose="020B0304020202020204" pitchFamily="34" charset="-34"/>
                <a:cs typeface="Cordia New" panose="020B0304020202020204" pitchFamily="34" charset="-34"/>
              </a:rPr>
              <a:t>lastNum</a:t>
            </a:r>
            <a:r>
              <a:rPr lang="en-US" b="1" dirty="0">
                <a:solidFill>
                  <a:srgbClr val="FFCC00"/>
                </a:solidFill>
                <a:latin typeface="Cordia New" panose="020B0304020202020204" pitchFamily="34" charset="-34"/>
                <a:cs typeface="Cordia New" panose="020B0304020202020204" pitchFamily="34" charset="-34"/>
              </a:rPr>
              <a:t>;</a:t>
            </a:r>
            <a:r>
              <a:rPr lang="en-US" dirty="0">
                <a:solidFill>
                  <a:srgbClr val="FFFFFF"/>
                </a:solidFill>
                <a:latin typeface="Cordia New" panose="020B0304020202020204" pitchFamily="34" charset="-34"/>
                <a:cs typeface="Cordia New" panose="020B0304020202020204" pitchFamily="34" charset="-34"/>
              </a:rPr>
              <a:t> </a:t>
            </a:r>
            <a:r>
              <a:rPr lang="en-US" dirty="0" err="1">
                <a:solidFill>
                  <a:srgbClr val="FFFFFF"/>
                </a:solidFill>
                <a:latin typeface="Cordia New" panose="020B0304020202020204" pitchFamily="34" charset="-34"/>
                <a:cs typeface="Cordia New" panose="020B0304020202020204" pitchFamily="34" charset="-34"/>
              </a:rPr>
              <a:t>i</a:t>
            </a:r>
            <a:r>
              <a:rPr lang="en-US" b="1" dirty="0">
                <a:solidFill>
                  <a:srgbClr val="FFCC00"/>
                </a:solidFill>
                <a:latin typeface="Cordia New" panose="020B0304020202020204" pitchFamily="34" charset="-34"/>
                <a:cs typeface="Cordia New" panose="020B0304020202020204" pitchFamily="34" charset="-34"/>
              </a:rPr>
              <a:t>++)</a:t>
            </a:r>
            <a:r>
              <a:rPr lang="en-US" dirty="0">
                <a:solidFill>
                  <a:srgbClr val="FFFFFF"/>
                </a:solidFill>
                <a:latin typeface="Cordia New" panose="020B0304020202020204" pitchFamily="34" charset="-34"/>
                <a:cs typeface="Cordia New" panose="020B0304020202020204" pitchFamily="34" charset="-34"/>
              </a:rPr>
              <a:t> </a:t>
            </a:r>
            <a:r>
              <a:rPr lang="en-US" b="1" dirty="0" smtClean="0">
                <a:solidFill>
                  <a:srgbClr val="FFCC00"/>
                </a:solidFill>
                <a:latin typeface="Cordia New" panose="020B0304020202020204" pitchFamily="34" charset="-34"/>
                <a:cs typeface="Cordia New" panose="020B0304020202020204" pitchFamily="34" charset="-34"/>
              </a:rPr>
              <a:t>{</a:t>
            </a:r>
          </a:p>
          <a:p>
            <a:pPr marL="0" indent="0">
              <a:buNone/>
            </a:pPr>
            <a:r>
              <a:rPr lang="en-US" dirty="0">
                <a:solidFill>
                  <a:srgbClr val="FFFFFF"/>
                </a:solidFill>
                <a:latin typeface="Cordia New" panose="020B0304020202020204" pitchFamily="34" charset="-34"/>
                <a:cs typeface="Cordia New" panose="020B0304020202020204" pitchFamily="34" charset="-34"/>
              </a:rPr>
              <a:t>	</a:t>
            </a:r>
            <a:r>
              <a:rPr lang="en-US" dirty="0" smtClean="0">
                <a:solidFill>
                  <a:srgbClr val="FFFFFF"/>
                </a:solidFill>
                <a:latin typeface="Cordia New" panose="020B0304020202020204" pitchFamily="34" charset="-34"/>
                <a:cs typeface="Cordia New" panose="020B0304020202020204" pitchFamily="34" charset="-34"/>
              </a:rPr>
              <a:t>	</a:t>
            </a:r>
            <a:r>
              <a:rPr lang="en-US" dirty="0" err="1" smtClean="0">
                <a:solidFill>
                  <a:srgbClr val="FFFFFF"/>
                </a:solidFill>
                <a:latin typeface="Cordia New" panose="020B0304020202020204" pitchFamily="34" charset="-34"/>
                <a:cs typeface="Cordia New" panose="020B0304020202020204" pitchFamily="34" charset="-34"/>
              </a:rPr>
              <a:t>System</a:t>
            </a:r>
            <a:r>
              <a:rPr lang="en-US" b="1" dirty="0" err="1" smtClean="0">
                <a:solidFill>
                  <a:srgbClr val="FFCC00"/>
                </a:solidFill>
                <a:latin typeface="Cordia New" panose="020B0304020202020204" pitchFamily="34" charset="-34"/>
                <a:cs typeface="Cordia New" panose="020B0304020202020204" pitchFamily="34" charset="-34"/>
              </a:rPr>
              <a:t>.</a:t>
            </a:r>
            <a:r>
              <a:rPr lang="en-US" dirty="0" err="1" smtClean="0">
                <a:solidFill>
                  <a:srgbClr val="FFFFFF"/>
                </a:solidFill>
                <a:latin typeface="Cordia New" panose="020B0304020202020204" pitchFamily="34" charset="-34"/>
                <a:cs typeface="Cordia New" panose="020B0304020202020204" pitchFamily="34" charset="-34"/>
              </a:rPr>
              <a:t>out</a:t>
            </a:r>
            <a:r>
              <a:rPr lang="en-US" b="1" dirty="0" err="1" smtClean="0">
                <a:solidFill>
                  <a:srgbClr val="FFCC00"/>
                </a:solidFill>
                <a:latin typeface="Cordia New" panose="020B0304020202020204" pitchFamily="34" charset="-34"/>
                <a:cs typeface="Cordia New" panose="020B0304020202020204" pitchFamily="34" charset="-34"/>
              </a:rPr>
              <a:t>.</a:t>
            </a:r>
            <a:r>
              <a:rPr lang="en-US" dirty="0" err="1" smtClean="0">
                <a:solidFill>
                  <a:srgbClr val="FFFFFF"/>
                </a:solidFill>
                <a:latin typeface="Cordia New" panose="020B0304020202020204" pitchFamily="34" charset="-34"/>
                <a:cs typeface="Cordia New" panose="020B0304020202020204" pitchFamily="34" charset="-34"/>
              </a:rPr>
              <a:t>print</a:t>
            </a:r>
            <a:r>
              <a:rPr lang="en-US" b="1" dirty="0">
                <a:solidFill>
                  <a:srgbClr val="FFCC00"/>
                </a:solidFill>
                <a:latin typeface="Cordia New" panose="020B0304020202020204" pitchFamily="34" charset="-34"/>
                <a:cs typeface="Cordia New" panose="020B0304020202020204" pitchFamily="34" charset="-34"/>
              </a:rPr>
              <a:t>(</a:t>
            </a:r>
            <a:r>
              <a:rPr lang="en-US" dirty="0">
                <a:solidFill>
                  <a:srgbClr val="66FF00"/>
                </a:solidFill>
                <a:latin typeface="Cordia New" panose="020B0304020202020204" pitchFamily="34" charset="-34"/>
                <a:cs typeface="Cordia New" panose="020B0304020202020204" pitchFamily="34" charset="-34"/>
              </a:rPr>
              <a:t>" "</a:t>
            </a:r>
            <a:r>
              <a:rPr lang="en-US" dirty="0">
                <a:solidFill>
                  <a:srgbClr val="FFFFFF"/>
                </a:solidFill>
                <a:latin typeface="Cordia New" panose="020B0304020202020204" pitchFamily="34" charset="-34"/>
                <a:cs typeface="Cordia New" panose="020B0304020202020204" pitchFamily="34" charset="-34"/>
              </a:rPr>
              <a:t> </a:t>
            </a:r>
            <a:r>
              <a:rPr lang="en-US" b="1" dirty="0">
                <a:solidFill>
                  <a:srgbClr val="FFCC00"/>
                </a:solidFill>
                <a:latin typeface="Cordia New" panose="020B0304020202020204" pitchFamily="34" charset="-34"/>
                <a:cs typeface="Cordia New" panose="020B0304020202020204" pitchFamily="34" charset="-34"/>
              </a:rPr>
              <a:t>+</a:t>
            </a:r>
            <a:r>
              <a:rPr lang="en-US" dirty="0">
                <a:solidFill>
                  <a:srgbClr val="FFFFFF"/>
                </a:solidFill>
                <a:latin typeface="Cordia New" panose="020B0304020202020204" pitchFamily="34" charset="-34"/>
                <a:cs typeface="Cordia New" panose="020B0304020202020204" pitchFamily="34" charset="-34"/>
              </a:rPr>
              <a:t> </a:t>
            </a:r>
            <a:r>
              <a:rPr lang="en-US" dirty="0" err="1">
                <a:solidFill>
                  <a:srgbClr val="FFFFFF"/>
                </a:solidFill>
                <a:latin typeface="Cordia New" panose="020B0304020202020204" pitchFamily="34" charset="-34"/>
                <a:cs typeface="Cordia New" panose="020B0304020202020204" pitchFamily="34" charset="-34"/>
              </a:rPr>
              <a:t>i</a:t>
            </a:r>
            <a:r>
              <a:rPr lang="en-US" b="1" dirty="0" smtClean="0">
                <a:solidFill>
                  <a:srgbClr val="FFCC00"/>
                </a:solidFill>
                <a:latin typeface="Cordia New" panose="020B0304020202020204" pitchFamily="34" charset="-34"/>
                <a:cs typeface="Cordia New" panose="020B0304020202020204" pitchFamily="34" charset="-34"/>
              </a:rPr>
              <a:t>);</a:t>
            </a:r>
          </a:p>
          <a:p>
            <a:pPr marL="0" indent="0">
              <a:buNone/>
            </a:pPr>
            <a:r>
              <a:rPr lang="en-US" dirty="0">
                <a:solidFill>
                  <a:srgbClr val="FFFFFF"/>
                </a:solidFill>
                <a:latin typeface="Cordia New" panose="020B0304020202020204" pitchFamily="34" charset="-34"/>
                <a:cs typeface="Cordia New" panose="020B0304020202020204" pitchFamily="34" charset="-34"/>
              </a:rPr>
              <a:t>	</a:t>
            </a:r>
            <a:r>
              <a:rPr lang="en-US" dirty="0" err="1" smtClean="0">
                <a:solidFill>
                  <a:srgbClr val="FFFFFF"/>
                </a:solidFill>
                <a:latin typeface="Cordia New" panose="020B0304020202020204" pitchFamily="34" charset="-34"/>
                <a:cs typeface="Cordia New" panose="020B0304020202020204" pitchFamily="34" charset="-34"/>
              </a:rPr>
              <a:t>Thread</a:t>
            </a:r>
            <a:r>
              <a:rPr lang="en-US" b="1" dirty="0" err="1" smtClean="0">
                <a:solidFill>
                  <a:srgbClr val="FFCC00"/>
                </a:solidFill>
                <a:latin typeface="Cordia New" panose="020B0304020202020204" pitchFamily="34" charset="-34"/>
                <a:cs typeface="Cordia New" panose="020B0304020202020204" pitchFamily="34" charset="-34"/>
              </a:rPr>
              <a:t>.</a:t>
            </a:r>
            <a:r>
              <a:rPr lang="en-US" dirty="0" err="1" smtClean="0">
                <a:solidFill>
                  <a:srgbClr val="FFFFFF"/>
                </a:solidFill>
                <a:latin typeface="Cordia New" panose="020B0304020202020204" pitchFamily="34" charset="-34"/>
                <a:cs typeface="Cordia New" panose="020B0304020202020204" pitchFamily="34" charset="-34"/>
              </a:rPr>
              <a:t>yield</a:t>
            </a:r>
            <a:r>
              <a:rPr lang="en-US" b="1" dirty="0" smtClean="0">
                <a:solidFill>
                  <a:srgbClr val="FFCC00"/>
                </a:solidFill>
                <a:latin typeface="Cordia New" panose="020B0304020202020204" pitchFamily="34" charset="-34"/>
                <a:cs typeface="Cordia New" panose="020B0304020202020204" pitchFamily="34" charset="-34"/>
              </a:rPr>
              <a:t>();</a:t>
            </a:r>
          </a:p>
          <a:p>
            <a:pPr marL="0" indent="0">
              <a:buNone/>
            </a:pPr>
            <a:r>
              <a:rPr lang="en-US" dirty="0" smtClean="0">
                <a:solidFill>
                  <a:srgbClr val="FFFFFF"/>
                </a:solidFill>
                <a:latin typeface="Cordia New" panose="020B0304020202020204" pitchFamily="34" charset="-34"/>
                <a:cs typeface="Cordia New" panose="020B0304020202020204" pitchFamily="34" charset="-34"/>
              </a:rPr>
              <a:t> 	</a:t>
            </a:r>
            <a:r>
              <a:rPr lang="en-US" b="1" dirty="0" smtClean="0">
                <a:solidFill>
                  <a:srgbClr val="FFCC00"/>
                </a:solidFill>
                <a:latin typeface="Cordia New" panose="020B0304020202020204" pitchFamily="34" charset="-34"/>
                <a:cs typeface="Cordia New" panose="020B0304020202020204" pitchFamily="34" charset="-34"/>
              </a:rPr>
              <a:t>}</a:t>
            </a:r>
          </a:p>
          <a:p>
            <a:pPr marL="0" indent="0">
              <a:buNone/>
            </a:pPr>
            <a:r>
              <a:rPr lang="en-US" b="1" dirty="0" smtClean="0">
                <a:solidFill>
                  <a:srgbClr val="FFCC00"/>
                </a:solidFill>
                <a:latin typeface="Cordia New" panose="020B0304020202020204" pitchFamily="34" charset="-34"/>
                <a:cs typeface="Cordia New" panose="020B0304020202020204" pitchFamily="34" charset="-34"/>
              </a:rPr>
              <a:t>}</a:t>
            </a:r>
            <a:endParaRPr lang="en-US" dirty="0">
              <a:latin typeface="Cordia New" panose="020B0304020202020204" pitchFamily="34" charset="-34"/>
              <a:cs typeface="Cordia New" panose="020B0304020202020204" pitchFamily="34" charset="-34"/>
            </a:endParaRPr>
          </a:p>
          <a:p>
            <a:pPr marL="0" indent="0">
              <a:buNone/>
            </a:pPr>
            <a:endParaRPr lang="en-US" dirty="0" smtClean="0"/>
          </a:p>
          <a:p>
            <a:r>
              <a:rPr lang="en-US" dirty="0" smtClean="0"/>
              <a:t>Every time a number is printed, the print100 thread is yielded. So, the numbers are printed after the characters. </a:t>
            </a:r>
          </a:p>
        </p:txBody>
      </p:sp>
      <p:sp>
        <p:nvSpPr>
          <p:cNvPr id="44036" name="Slide Number Placeholder 4"/>
          <p:cNvSpPr>
            <a:spLocks noGrp="1"/>
          </p:cNvSpPr>
          <p:nvPr>
            <p:ph type="sldNum" sz="quarter" idx="12"/>
          </p:nvPr>
        </p:nvSpPr>
        <p:spPr/>
        <p:txBody>
          <a:bodyPr/>
          <a:lstStyle>
            <a:lvl1pPr>
              <a:defRPr sz="2400">
                <a:solidFill>
                  <a:schemeClr val="tx1"/>
                </a:solidFill>
                <a:latin typeface="Times New Roman" panose="02020603050405020304" pitchFamily="18" charset="0"/>
              </a:defRPr>
            </a:lvl1pPr>
            <a:lvl2pPr marL="741363" indent="-284163">
              <a:defRPr sz="2400">
                <a:solidFill>
                  <a:schemeClr val="tx1"/>
                </a:solidFill>
                <a:latin typeface="Times New Roman" panose="02020603050405020304" pitchFamily="18" charset="0"/>
              </a:defRPr>
            </a:lvl2pPr>
            <a:lvl3pPr marL="1141413" indent="-227013">
              <a:defRPr sz="2400">
                <a:solidFill>
                  <a:schemeClr val="tx1"/>
                </a:solidFill>
                <a:latin typeface="Times New Roman" panose="02020603050405020304" pitchFamily="18" charset="0"/>
              </a:defRPr>
            </a:lvl3pPr>
            <a:lvl4pPr marL="1598613" indent="-227013">
              <a:defRPr sz="2400">
                <a:solidFill>
                  <a:schemeClr val="tx1"/>
                </a:solidFill>
                <a:latin typeface="Times New Roman" panose="02020603050405020304" pitchFamily="18" charset="0"/>
              </a:defRPr>
            </a:lvl4pPr>
            <a:lvl5pPr marL="2055813" indent="-227013">
              <a:defRPr sz="2400">
                <a:solidFill>
                  <a:schemeClr val="tx1"/>
                </a:solidFill>
                <a:latin typeface="Times New Roman" panose="02020603050405020304" pitchFamily="18" charset="0"/>
              </a:defRPr>
            </a:lvl5pPr>
            <a:lvl6pPr marL="2513013" indent="-227013" eaLnBrk="0" fontAlgn="base" hangingPunct="0">
              <a:spcBef>
                <a:spcPct val="0"/>
              </a:spcBef>
              <a:spcAft>
                <a:spcPct val="0"/>
              </a:spcAft>
              <a:defRPr sz="2400">
                <a:solidFill>
                  <a:schemeClr val="tx1"/>
                </a:solidFill>
                <a:latin typeface="Times New Roman" panose="02020603050405020304" pitchFamily="18" charset="0"/>
              </a:defRPr>
            </a:lvl6pPr>
            <a:lvl7pPr marL="2970213" indent="-227013" eaLnBrk="0" fontAlgn="base" hangingPunct="0">
              <a:spcBef>
                <a:spcPct val="0"/>
              </a:spcBef>
              <a:spcAft>
                <a:spcPct val="0"/>
              </a:spcAft>
              <a:defRPr sz="2400">
                <a:solidFill>
                  <a:schemeClr val="tx1"/>
                </a:solidFill>
                <a:latin typeface="Times New Roman" panose="02020603050405020304" pitchFamily="18" charset="0"/>
              </a:defRPr>
            </a:lvl7pPr>
            <a:lvl8pPr marL="3427413" indent="-227013" eaLnBrk="0" fontAlgn="base" hangingPunct="0">
              <a:spcBef>
                <a:spcPct val="0"/>
              </a:spcBef>
              <a:spcAft>
                <a:spcPct val="0"/>
              </a:spcAft>
              <a:defRPr sz="2400">
                <a:solidFill>
                  <a:schemeClr val="tx1"/>
                </a:solidFill>
                <a:latin typeface="Times New Roman" panose="02020603050405020304" pitchFamily="18" charset="0"/>
              </a:defRPr>
            </a:lvl8pPr>
            <a:lvl9pPr marL="3884613" indent="-227013" eaLnBrk="0" fontAlgn="base" hangingPunct="0">
              <a:spcBef>
                <a:spcPct val="0"/>
              </a:spcBef>
              <a:spcAft>
                <a:spcPct val="0"/>
              </a:spcAft>
              <a:defRPr sz="2400">
                <a:solidFill>
                  <a:schemeClr val="tx1"/>
                </a:solidFill>
                <a:latin typeface="Times New Roman" panose="02020603050405020304" pitchFamily="18" charset="0"/>
              </a:defRPr>
            </a:lvl9pPr>
          </a:lstStyle>
          <a:p>
            <a:fld id="{C40FF1A7-BCC0-42CA-BCF3-089EF8508476}" type="slidenum">
              <a:rPr lang="en-US" smtClean="0"/>
              <a:pPr/>
              <a:t>16</a:t>
            </a:fld>
            <a:endParaRPr lang="en-US"/>
          </a:p>
        </p:txBody>
      </p:sp>
    </p:spTree>
    <p:extLst>
      <p:ext uri="{BB962C8B-B14F-4D97-AF65-F5344CB8AC3E}">
        <p14:creationId xmlns:p14="http://schemas.microsoft.com/office/powerpoint/2010/main" val="12100491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smtClean="0"/>
              <a:t>The Static sleep(milliseconds) Method</a:t>
            </a:r>
          </a:p>
        </p:txBody>
      </p:sp>
      <p:sp>
        <p:nvSpPr>
          <p:cNvPr id="45059" name="Rectangle 3"/>
          <p:cNvSpPr>
            <a:spLocks noGrp="1" noChangeArrowheads="1"/>
          </p:cNvSpPr>
          <p:nvPr>
            <p:ph idx="1"/>
          </p:nvPr>
        </p:nvSpPr>
        <p:spPr>
          <a:xfrm>
            <a:off x="1104293" y="2060733"/>
            <a:ext cx="8946541" cy="4195481"/>
          </a:xfrm>
        </p:spPr>
        <p:txBody>
          <a:bodyPr>
            <a:normAutofit fontScale="70000" lnSpcReduction="20000"/>
          </a:bodyPr>
          <a:lstStyle/>
          <a:p>
            <a:r>
              <a:rPr lang="en-US" dirty="0" smtClean="0"/>
              <a:t>The sleep(long mills) method puts the thread to sleep for the specified time in milliseconds.</a:t>
            </a:r>
          </a:p>
          <a:p>
            <a:endParaRPr lang="en-US" dirty="0" smtClean="0"/>
          </a:p>
          <a:p>
            <a:pPr marL="0" indent="0">
              <a:buNone/>
            </a:pPr>
            <a:r>
              <a:rPr lang="en-US" dirty="0" smtClean="0">
                <a:solidFill>
                  <a:srgbClr val="66FF00"/>
                </a:solidFill>
                <a:latin typeface="Cordia New" panose="020B0304020202020204" pitchFamily="34" charset="-34"/>
                <a:cs typeface="Cordia New" panose="020B0304020202020204" pitchFamily="34" charset="-34"/>
              </a:rPr>
              <a:t>public</a:t>
            </a:r>
            <a:r>
              <a:rPr lang="en-US" dirty="0" smtClean="0">
                <a:solidFill>
                  <a:srgbClr val="FFFFFF"/>
                </a:solidFill>
                <a:latin typeface="Cordia New" panose="020B0304020202020204" pitchFamily="34" charset="-34"/>
                <a:cs typeface="Cordia New" panose="020B0304020202020204" pitchFamily="34" charset="-34"/>
              </a:rPr>
              <a:t> </a:t>
            </a:r>
            <a:r>
              <a:rPr lang="en-US" dirty="0">
                <a:solidFill>
                  <a:srgbClr val="66FF00"/>
                </a:solidFill>
                <a:latin typeface="Cordia New" panose="020B0304020202020204" pitchFamily="34" charset="-34"/>
                <a:cs typeface="Cordia New" panose="020B0304020202020204" pitchFamily="34" charset="-34"/>
              </a:rPr>
              <a:t>void</a:t>
            </a:r>
            <a:r>
              <a:rPr lang="en-US" dirty="0">
                <a:solidFill>
                  <a:srgbClr val="FFFFFF"/>
                </a:solidFill>
                <a:latin typeface="Cordia New" panose="020B0304020202020204" pitchFamily="34" charset="-34"/>
                <a:cs typeface="Cordia New" panose="020B0304020202020204" pitchFamily="34" charset="-34"/>
              </a:rPr>
              <a:t> run</a:t>
            </a:r>
            <a:r>
              <a:rPr lang="en-US" b="1" dirty="0">
                <a:solidFill>
                  <a:srgbClr val="FFCC00"/>
                </a:solidFill>
                <a:latin typeface="Cordia New" panose="020B0304020202020204" pitchFamily="34" charset="-34"/>
                <a:cs typeface="Cordia New" panose="020B0304020202020204" pitchFamily="34" charset="-34"/>
              </a:rPr>
              <a:t>()</a:t>
            </a:r>
            <a:r>
              <a:rPr lang="en-US" dirty="0">
                <a:solidFill>
                  <a:srgbClr val="FFFFFF"/>
                </a:solidFill>
                <a:latin typeface="Cordia New" panose="020B0304020202020204" pitchFamily="34" charset="-34"/>
                <a:cs typeface="Cordia New" panose="020B0304020202020204" pitchFamily="34" charset="-34"/>
              </a:rPr>
              <a:t> </a:t>
            </a:r>
            <a:r>
              <a:rPr lang="en-US" b="1" dirty="0" smtClean="0">
                <a:solidFill>
                  <a:srgbClr val="FFCC00"/>
                </a:solidFill>
                <a:latin typeface="Cordia New" panose="020B0304020202020204" pitchFamily="34" charset="-34"/>
                <a:cs typeface="Cordia New" panose="020B0304020202020204" pitchFamily="34" charset="-34"/>
              </a:rPr>
              <a:t>{</a:t>
            </a:r>
          </a:p>
          <a:p>
            <a:pPr marL="0" indent="0">
              <a:buNone/>
            </a:pPr>
            <a:r>
              <a:rPr lang="en-US" b="1" dirty="0" smtClean="0">
                <a:solidFill>
                  <a:srgbClr val="FF6600"/>
                </a:solidFill>
                <a:latin typeface="Cordia New" panose="020B0304020202020204" pitchFamily="34" charset="-34"/>
                <a:cs typeface="Cordia New" panose="020B0304020202020204" pitchFamily="34" charset="-34"/>
              </a:rPr>
              <a:t>	for</a:t>
            </a:r>
            <a:r>
              <a:rPr lang="en-US" dirty="0" smtClean="0">
                <a:solidFill>
                  <a:srgbClr val="FFFFFF"/>
                </a:solidFill>
                <a:latin typeface="Cordia New" panose="020B0304020202020204" pitchFamily="34" charset="-34"/>
                <a:cs typeface="Cordia New" panose="020B0304020202020204" pitchFamily="34" charset="-34"/>
              </a:rPr>
              <a:t> </a:t>
            </a:r>
            <a:r>
              <a:rPr lang="en-US" b="1" dirty="0">
                <a:solidFill>
                  <a:srgbClr val="FFCC00"/>
                </a:solidFill>
                <a:latin typeface="Cordia New" panose="020B0304020202020204" pitchFamily="34" charset="-34"/>
                <a:cs typeface="Cordia New" panose="020B0304020202020204" pitchFamily="34" charset="-34"/>
              </a:rPr>
              <a:t>(</a:t>
            </a:r>
            <a:r>
              <a:rPr lang="en-US" dirty="0" err="1">
                <a:solidFill>
                  <a:srgbClr val="66FF00"/>
                </a:solidFill>
                <a:latin typeface="Cordia New" panose="020B0304020202020204" pitchFamily="34" charset="-34"/>
                <a:cs typeface="Cordia New" panose="020B0304020202020204" pitchFamily="34" charset="-34"/>
              </a:rPr>
              <a:t>int</a:t>
            </a:r>
            <a:r>
              <a:rPr lang="en-US" dirty="0">
                <a:solidFill>
                  <a:srgbClr val="FFFFFF"/>
                </a:solidFill>
                <a:latin typeface="Cordia New" panose="020B0304020202020204" pitchFamily="34" charset="-34"/>
                <a:cs typeface="Cordia New" panose="020B0304020202020204" pitchFamily="34" charset="-34"/>
              </a:rPr>
              <a:t> </a:t>
            </a:r>
            <a:r>
              <a:rPr lang="en-US" dirty="0" err="1">
                <a:solidFill>
                  <a:srgbClr val="FFFFFF"/>
                </a:solidFill>
                <a:latin typeface="Cordia New" panose="020B0304020202020204" pitchFamily="34" charset="-34"/>
                <a:cs typeface="Cordia New" panose="020B0304020202020204" pitchFamily="34" charset="-34"/>
              </a:rPr>
              <a:t>i</a:t>
            </a:r>
            <a:r>
              <a:rPr lang="en-US" dirty="0">
                <a:solidFill>
                  <a:srgbClr val="FFFFFF"/>
                </a:solidFill>
                <a:latin typeface="Cordia New" panose="020B0304020202020204" pitchFamily="34" charset="-34"/>
                <a:cs typeface="Cordia New" panose="020B0304020202020204" pitchFamily="34" charset="-34"/>
              </a:rPr>
              <a:t> </a:t>
            </a:r>
            <a:r>
              <a:rPr lang="en-US" b="1" dirty="0">
                <a:solidFill>
                  <a:srgbClr val="FFCC00"/>
                </a:solidFill>
                <a:latin typeface="Cordia New" panose="020B0304020202020204" pitchFamily="34" charset="-34"/>
                <a:cs typeface="Cordia New" panose="020B0304020202020204" pitchFamily="34" charset="-34"/>
              </a:rPr>
              <a:t>=</a:t>
            </a:r>
            <a:r>
              <a:rPr lang="en-US" dirty="0">
                <a:solidFill>
                  <a:srgbClr val="FFFFFF"/>
                </a:solidFill>
                <a:latin typeface="Cordia New" panose="020B0304020202020204" pitchFamily="34" charset="-34"/>
                <a:cs typeface="Cordia New" panose="020B0304020202020204" pitchFamily="34" charset="-34"/>
              </a:rPr>
              <a:t> </a:t>
            </a:r>
            <a:r>
              <a:rPr lang="en-US" dirty="0">
                <a:solidFill>
                  <a:srgbClr val="FF8000"/>
                </a:solidFill>
                <a:latin typeface="Cordia New" panose="020B0304020202020204" pitchFamily="34" charset="-34"/>
                <a:cs typeface="Cordia New" panose="020B0304020202020204" pitchFamily="34" charset="-34"/>
              </a:rPr>
              <a:t>1</a:t>
            </a:r>
            <a:r>
              <a:rPr lang="en-US" b="1" dirty="0">
                <a:solidFill>
                  <a:srgbClr val="FFCC00"/>
                </a:solidFill>
                <a:latin typeface="Cordia New" panose="020B0304020202020204" pitchFamily="34" charset="-34"/>
                <a:cs typeface="Cordia New" panose="020B0304020202020204" pitchFamily="34" charset="-34"/>
              </a:rPr>
              <a:t>;</a:t>
            </a:r>
            <a:r>
              <a:rPr lang="en-US" dirty="0">
                <a:solidFill>
                  <a:srgbClr val="FFFFFF"/>
                </a:solidFill>
                <a:latin typeface="Cordia New" panose="020B0304020202020204" pitchFamily="34" charset="-34"/>
                <a:cs typeface="Cordia New" panose="020B0304020202020204" pitchFamily="34" charset="-34"/>
              </a:rPr>
              <a:t> </a:t>
            </a:r>
            <a:r>
              <a:rPr lang="en-US" dirty="0" err="1">
                <a:solidFill>
                  <a:srgbClr val="FFFFFF"/>
                </a:solidFill>
                <a:latin typeface="Cordia New" panose="020B0304020202020204" pitchFamily="34" charset="-34"/>
                <a:cs typeface="Cordia New" panose="020B0304020202020204" pitchFamily="34" charset="-34"/>
              </a:rPr>
              <a:t>i</a:t>
            </a:r>
            <a:r>
              <a:rPr lang="en-US" dirty="0">
                <a:solidFill>
                  <a:srgbClr val="FFFFFF"/>
                </a:solidFill>
                <a:latin typeface="Cordia New" panose="020B0304020202020204" pitchFamily="34" charset="-34"/>
                <a:cs typeface="Cordia New" panose="020B0304020202020204" pitchFamily="34" charset="-34"/>
              </a:rPr>
              <a:t> </a:t>
            </a:r>
            <a:r>
              <a:rPr lang="en-US" b="1" dirty="0">
                <a:solidFill>
                  <a:srgbClr val="FFCC00"/>
                </a:solidFill>
                <a:latin typeface="Cordia New" panose="020B0304020202020204" pitchFamily="34" charset="-34"/>
                <a:cs typeface="Cordia New" panose="020B0304020202020204" pitchFamily="34" charset="-34"/>
              </a:rPr>
              <a:t>&lt;=</a:t>
            </a:r>
            <a:r>
              <a:rPr lang="en-US" dirty="0">
                <a:solidFill>
                  <a:srgbClr val="FFFFFF"/>
                </a:solidFill>
                <a:latin typeface="Cordia New" panose="020B0304020202020204" pitchFamily="34" charset="-34"/>
                <a:cs typeface="Cordia New" panose="020B0304020202020204" pitchFamily="34" charset="-34"/>
              </a:rPr>
              <a:t> </a:t>
            </a:r>
            <a:r>
              <a:rPr lang="en-US" dirty="0" err="1">
                <a:solidFill>
                  <a:srgbClr val="FFFFFF"/>
                </a:solidFill>
                <a:latin typeface="Cordia New" panose="020B0304020202020204" pitchFamily="34" charset="-34"/>
                <a:cs typeface="Cordia New" panose="020B0304020202020204" pitchFamily="34" charset="-34"/>
              </a:rPr>
              <a:t>lastNum</a:t>
            </a:r>
            <a:r>
              <a:rPr lang="en-US" b="1" dirty="0">
                <a:solidFill>
                  <a:srgbClr val="FFCC00"/>
                </a:solidFill>
                <a:latin typeface="Cordia New" panose="020B0304020202020204" pitchFamily="34" charset="-34"/>
                <a:cs typeface="Cordia New" panose="020B0304020202020204" pitchFamily="34" charset="-34"/>
              </a:rPr>
              <a:t>;</a:t>
            </a:r>
            <a:r>
              <a:rPr lang="en-US" dirty="0">
                <a:solidFill>
                  <a:srgbClr val="FFFFFF"/>
                </a:solidFill>
                <a:latin typeface="Cordia New" panose="020B0304020202020204" pitchFamily="34" charset="-34"/>
                <a:cs typeface="Cordia New" panose="020B0304020202020204" pitchFamily="34" charset="-34"/>
              </a:rPr>
              <a:t> </a:t>
            </a:r>
            <a:r>
              <a:rPr lang="en-US" dirty="0" err="1">
                <a:solidFill>
                  <a:srgbClr val="FFFFFF"/>
                </a:solidFill>
                <a:latin typeface="Cordia New" panose="020B0304020202020204" pitchFamily="34" charset="-34"/>
                <a:cs typeface="Cordia New" panose="020B0304020202020204" pitchFamily="34" charset="-34"/>
              </a:rPr>
              <a:t>i</a:t>
            </a:r>
            <a:r>
              <a:rPr lang="en-US" b="1" dirty="0">
                <a:solidFill>
                  <a:srgbClr val="FFCC00"/>
                </a:solidFill>
                <a:latin typeface="Cordia New" panose="020B0304020202020204" pitchFamily="34" charset="-34"/>
                <a:cs typeface="Cordia New" panose="020B0304020202020204" pitchFamily="34" charset="-34"/>
              </a:rPr>
              <a:t>++)</a:t>
            </a:r>
            <a:r>
              <a:rPr lang="en-US" dirty="0">
                <a:solidFill>
                  <a:srgbClr val="FFFFFF"/>
                </a:solidFill>
                <a:latin typeface="Cordia New" panose="020B0304020202020204" pitchFamily="34" charset="-34"/>
                <a:cs typeface="Cordia New" panose="020B0304020202020204" pitchFamily="34" charset="-34"/>
              </a:rPr>
              <a:t> </a:t>
            </a:r>
            <a:r>
              <a:rPr lang="en-US" b="1" dirty="0" smtClean="0">
                <a:solidFill>
                  <a:srgbClr val="FFCC00"/>
                </a:solidFill>
                <a:latin typeface="Cordia New" panose="020B0304020202020204" pitchFamily="34" charset="-34"/>
                <a:cs typeface="Cordia New" panose="020B0304020202020204" pitchFamily="34" charset="-34"/>
              </a:rPr>
              <a:t>{</a:t>
            </a:r>
          </a:p>
          <a:p>
            <a:pPr marL="0" indent="0">
              <a:buNone/>
            </a:pPr>
            <a:r>
              <a:rPr lang="en-US" dirty="0" smtClean="0">
                <a:solidFill>
                  <a:srgbClr val="FFFFFF"/>
                </a:solidFill>
                <a:latin typeface="Cordia New" panose="020B0304020202020204" pitchFamily="34" charset="-34"/>
                <a:cs typeface="Cordia New" panose="020B0304020202020204" pitchFamily="34" charset="-34"/>
              </a:rPr>
              <a:t> 		</a:t>
            </a:r>
            <a:r>
              <a:rPr lang="en-US" dirty="0" err="1" smtClean="0">
                <a:solidFill>
                  <a:srgbClr val="FFFFFF"/>
                </a:solidFill>
                <a:latin typeface="Cordia New" panose="020B0304020202020204" pitchFamily="34" charset="-34"/>
                <a:cs typeface="Cordia New" panose="020B0304020202020204" pitchFamily="34" charset="-34"/>
              </a:rPr>
              <a:t>System</a:t>
            </a:r>
            <a:r>
              <a:rPr lang="en-US" b="1" dirty="0" err="1" smtClean="0">
                <a:solidFill>
                  <a:srgbClr val="FFCC00"/>
                </a:solidFill>
                <a:latin typeface="Cordia New" panose="020B0304020202020204" pitchFamily="34" charset="-34"/>
                <a:cs typeface="Cordia New" panose="020B0304020202020204" pitchFamily="34" charset="-34"/>
              </a:rPr>
              <a:t>.</a:t>
            </a:r>
            <a:r>
              <a:rPr lang="en-US" dirty="0" err="1" smtClean="0">
                <a:solidFill>
                  <a:srgbClr val="FFFFFF"/>
                </a:solidFill>
                <a:latin typeface="Cordia New" panose="020B0304020202020204" pitchFamily="34" charset="-34"/>
                <a:cs typeface="Cordia New" panose="020B0304020202020204" pitchFamily="34" charset="-34"/>
              </a:rPr>
              <a:t>out</a:t>
            </a:r>
            <a:r>
              <a:rPr lang="en-US" b="1" dirty="0" err="1" smtClean="0">
                <a:solidFill>
                  <a:srgbClr val="FFCC00"/>
                </a:solidFill>
                <a:latin typeface="Cordia New" panose="020B0304020202020204" pitchFamily="34" charset="-34"/>
                <a:cs typeface="Cordia New" panose="020B0304020202020204" pitchFamily="34" charset="-34"/>
              </a:rPr>
              <a:t>.</a:t>
            </a:r>
            <a:r>
              <a:rPr lang="en-US" dirty="0" err="1" smtClean="0">
                <a:solidFill>
                  <a:srgbClr val="FFFFFF"/>
                </a:solidFill>
                <a:latin typeface="Cordia New" panose="020B0304020202020204" pitchFamily="34" charset="-34"/>
                <a:cs typeface="Cordia New" panose="020B0304020202020204" pitchFamily="34" charset="-34"/>
              </a:rPr>
              <a:t>print</a:t>
            </a:r>
            <a:r>
              <a:rPr lang="en-US" b="1" dirty="0">
                <a:solidFill>
                  <a:srgbClr val="FFCC00"/>
                </a:solidFill>
                <a:latin typeface="Cordia New" panose="020B0304020202020204" pitchFamily="34" charset="-34"/>
                <a:cs typeface="Cordia New" panose="020B0304020202020204" pitchFamily="34" charset="-34"/>
              </a:rPr>
              <a:t>(</a:t>
            </a:r>
            <a:r>
              <a:rPr lang="en-US" dirty="0">
                <a:solidFill>
                  <a:srgbClr val="66FF00"/>
                </a:solidFill>
                <a:latin typeface="Cordia New" panose="020B0304020202020204" pitchFamily="34" charset="-34"/>
                <a:cs typeface="Cordia New" panose="020B0304020202020204" pitchFamily="34" charset="-34"/>
              </a:rPr>
              <a:t>" "</a:t>
            </a:r>
            <a:r>
              <a:rPr lang="en-US" dirty="0">
                <a:solidFill>
                  <a:srgbClr val="FFFFFF"/>
                </a:solidFill>
                <a:latin typeface="Cordia New" panose="020B0304020202020204" pitchFamily="34" charset="-34"/>
                <a:cs typeface="Cordia New" panose="020B0304020202020204" pitchFamily="34" charset="-34"/>
              </a:rPr>
              <a:t> </a:t>
            </a:r>
            <a:r>
              <a:rPr lang="en-US" b="1" dirty="0">
                <a:solidFill>
                  <a:srgbClr val="FFCC00"/>
                </a:solidFill>
                <a:latin typeface="Cordia New" panose="020B0304020202020204" pitchFamily="34" charset="-34"/>
                <a:cs typeface="Cordia New" panose="020B0304020202020204" pitchFamily="34" charset="-34"/>
              </a:rPr>
              <a:t>+</a:t>
            </a:r>
            <a:r>
              <a:rPr lang="en-US" dirty="0">
                <a:solidFill>
                  <a:srgbClr val="FFFFFF"/>
                </a:solidFill>
                <a:latin typeface="Cordia New" panose="020B0304020202020204" pitchFamily="34" charset="-34"/>
                <a:cs typeface="Cordia New" panose="020B0304020202020204" pitchFamily="34" charset="-34"/>
              </a:rPr>
              <a:t> </a:t>
            </a:r>
            <a:r>
              <a:rPr lang="en-US" dirty="0" err="1">
                <a:solidFill>
                  <a:srgbClr val="FFFFFF"/>
                </a:solidFill>
                <a:latin typeface="Cordia New" panose="020B0304020202020204" pitchFamily="34" charset="-34"/>
                <a:cs typeface="Cordia New" panose="020B0304020202020204" pitchFamily="34" charset="-34"/>
              </a:rPr>
              <a:t>i</a:t>
            </a:r>
            <a:r>
              <a:rPr lang="en-US" b="1" dirty="0" smtClean="0">
                <a:solidFill>
                  <a:srgbClr val="FFCC00"/>
                </a:solidFill>
                <a:latin typeface="Cordia New" panose="020B0304020202020204" pitchFamily="34" charset="-34"/>
                <a:cs typeface="Cordia New" panose="020B0304020202020204" pitchFamily="34" charset="-34"/>
              </a:rPr>
              <a:t>);</a:t>
            </a:r>
          </a:p>
          <a:p>
            <a:pPr marL="0" indent="0">
              <a:buNone/>
            </a:pPr>
            <a:r>
              <a:rPr lang="en-US" b="1" dirty="0">
                <a:solidFill>
                  <a:srgbClr val="FFCC00"/>
                </a:solidFill>
                <a:latin typeface="Cordia New" panose="020B0304020202020204" pitchFamily="34" charset="-34"/>
                <a:cs typeface="Cordia New" panose="020B0304020202020204" pitchFamily="34" charset="-34"/>
              </a:rPr>
              <a:t>	</a:t>
            </a:r>
            <a:r>
              <a:rPr lang="en-US" dirty="0" smtClean="0">
                <a:solidFill>
                  <a:srgbClr val="FFFFFF"/>
                </a:solidFill>
                <a:latin typeface="Cordia New" panose="020B0304020202020204" pitchFamily="34" charset="-34"/>
                <a:cs typeface="Cordia New" panose="020B0304020202020204" pitchFamily="34" charset="-34"/>
              </a:rPr>
              <a:t> 	</a:t>
            </a:r>
            <a:r>
              <a:rPr lang="en-US" b="1" dirty="0" smtClean="0">
                <a:solidFill>
                  <a:srgbClr val="FF6600"/>
                </a:solidFill>
                <a:latin typeface="Cordia New" panose="020B0304020202020204" pitchFamily="34" charset="-34"/>
                <a:cs typeface="Cordia New" panose="020B0304020202020204" pitchFamily="34" charset="-34"/>
              </a:rPr>
              <a:t>try</a:t>
            </a:r>
            <a:r>
              <a:rPr lang="en-US" dirty="0" smtClean="0">
                <a:solidFill>
                  <a:srgbClr val="FFFFFF"/>
                </a:solidFill>
                <a:latin typeface="Cordia New" panose="020B0304020202020204" pitchFamily="34" charset="-34"/>
                <a:cs typeface="Cordia New" panose="020B0304020202020204" pitchFamily="34" charset="-34"/>
              </a:rPr>
              <a:t> </a:t>
            </a:r>
            <a:r>
              <a:rPr lang="en-US" b="1" dirty="0" smtClean="0">
                <a:solidFill>
                  <a:srgbClr val="FFCC00"/>
                </a:solidFill>
                <a:latin typeface="Cordia New" panose="020B0304020202020204" pitchFamily="34" charset="-34"/>
                <a:cs typeface="Cordia New" panose="020B0304020202020204" pitchFamily="34" charset="-34"/>
              </a:rPr>
              <a:t>{</a:t>
            </a:r>
          </a:p>
          <a:p>
            <a:pPr marL="0" indent="0">
              <a:buNone/>
            </a:pPr>
            <a:r>
              <a:rPr lang="en-US" b="1" dirty="0" smtClean="0">
                <a:solidFill>
                  <a:srgbClr val="FFCC00"/>
                </a:solidFill>
                <a:latin typeface="Cordia New" panose="020B0304020202020204" pitchFamily="34" charset="-34"/>
                <a:cs typeface="Cordia New" panose="020B0304020202020204" pitchFamily="34" charset="-34"/>
              </a:rPr>
              <a:t>			</a:t>
            </a:r>
            <a:r>
              <a:rPr lang="en-US" b="1" dirty="0" smtClean="0">
                <a:solidFill>
                  <a:srgbClr val="FF6600"/>
                </a:solidFill>
                <a:latin typeface="Cordia New" panose="020B0304020202020204" pitchFamily="34" charset="-34"/>
                <a:cs typeface="Cordia New" panose="020B0304020202020204" pitchFamily="34" charset="-34"/>
              </a:rPr>
              <a:t>if</a:t>
            </a:r>
            <a:r>
              <a:rPr lang="en-US" dirty="0" smtClean="0">
                <a:solidFill>
                  <a:srgbClr val="FFFFFF"/>
                </a:solidFill>
                <a:latin typeface="Cordia New" panose="020B0304020202020204" pitchFamily="34" charset="-34"/>
                <a:cs typeface="Cordia New" panose="020B0304020202020204" pitchFamily="34" charset="-34"/>
              </a:rPr>
              <a:t> </a:t>
            </a:r>
            <a:r>
              <a:rPr lang="en-US" b="1" dirty="0">
                <a:solidFill>
                  <a:srgbClr val="FFCC00"/>
                </a:solidFill>
                <a:latin typeface="Cordia New" panose="020B0304020202020204" pitchFamily="34" charset="-34"/>
                <a:cs typeface="Cordia New" panose="020B0304020202020204" pitchFamily="34" charset="-34"/>
              </a:rPr>
              <a:t>(</a:t>
            </a:r>
            <a:r>
              <a:rPr lang="en-US" dirty="0" err="1">
                <a:solidFill>
                  <a:srgbClr val="FFFFFF"/>
                </a:solidFill>
                <a:latin typeface="Cordia New" panose="020B0304020202020204" pitchFamily="34" charset="-34"/>
                <a:cs typeface="Cordia New" panose="020B0304020202020204" pitchFamily="34" charset="-34"/>
              </a:rPr>
              <a:t>i</a:t>
            </a:r>
            <a:r>
              <a:rPr lang="en-US" dirty="0">
                <a:solidFill>
                  <a:srgbClr val="FFFFFF"/>
                </a:solidFill>
                <a:latin typeface="Cordia New" panose="020B0304020202020204" pitchFamily="34" charset="-34"/>
                <a:cs typeface="Cordia New" panose="020B0304020202020204" pitchFamily="34" charset="-34"/>
              </a:rPr>
              <a:t> </a:t>
            </a:r>
            <a:r>
              <a:rPr lang="en-US" b="1" dirty="0">
                <a:solidFill>
                  <a:srgbClr val="FFCC00"/>
                </a:solidFill>
                <a:latin typeface="Cordia New" panose="020B0304020202020204" pitchFamily="34" charset="-34"/>
                <a:cs typeface="Cordia New" panose="020B0304020202020204" pitchFamily="34" charset="-34"/>
              </a:rPr>
              <a:t>&gt;=</a:t>
            </a:r>
            <a:r>
              <a:rPr lang="en-US" dirty="0">
                <a:solidFill>
                  <a:srgbClr val="FFFFFF"/>
                </a:solidFill>
                <a:latin typeface="Cordia New" panose="020B0304020202020204" pitchFamily="34" charset="-34"/>
                <a:cs typeface="Cordia New" panose="020B0304020202020204" pitchFamily="34" charset="-34"/>
              </a:rPr>
              <a:t> </a:t>
            </a:r>
            <a:r>
              <a:rPr lang="en-US" dirty="0">
                <a:solidFill>
                  <a:srgbClr val="FF8000"/>
                </a:solidFill>
                <a:latin typeface="Cordia New" panose="020B0304020202020204" pitchFamily="34" charset="-34"/>
                <a:cs typeface="Cordia New" panose="020B0304020202020204" pitchFamily="34" charset="-34"/>
              </a:rPr>
              <a:t>50</a:t>
            </a:r>
            <a:r>
              <a:rPr lang="en-US" b="1" dirty="0" smtClean="0">
                <a:solidFill>
                  <a:srgbClr val="FFCC00"/>
                </a:solidFill>
                <a:latin typeface="Cordia New" panose="020B0304020202020204" pitchFamily="34" charset="-34"/>
                <a:cs typeface="Cordia New" panose="020B0304020202020204" pitchFamily="34" charset="-34"/>
              </a:rPr>
              <a:t>)</a:t>
            </a:r>
          </a:p>
          <a:p>
            <a:pPr marL="0" indent="0">
              <a:buNone/>
            </a:pPr>
            <a:r>
              <a:rPr lang="en-US" dirty="0" smtClean="0">
                <a:solidFill>
                  <a:srgbClr val="FFFFFF"/>
                </a:solidFill>
                <a:latin typeface="Cordia New" panose="020B0304020202020204" pitchFamily="34" charset="-34"/>
                <a:cs typeface="Cordia New" panose="020B0304020202020204" pitchFamily="34" charset="-34"/>
              </a:rPr>
              <a:t> 				</a:t>
            </a:r>
            <a:r>
              <a:rPr lang="en-US" dirty="0" err="1" smtClean="0">
                <a:solidFill>
                  <a:srgbClr val="FFFFFF"/>
                </a:solidFill>
                <a:latin typeface="Cordia New" panose="020B0304020202020204" pitchFamily="34" charset="-34"/>
                <a:cs typeface="Cordia New" panose="020B0304020202020204" pitchFamily="34" charset="-34"/>
              </a:rPr>
              <a:t>Thread</a:t>
            </a:r>
            <a:r>
              <a:rPr lang="en-US" b="1" dirty="0" err="1" smtClean="0">
                <a:solidFill>
                  <a:srgbClr val="FFCC00"/>
                </a:solidFill>
                <a:latin typeface="Cordia New" panose="020B0304020202020204" pitchFamily="34" charset="-34"/>
                <a:cs typeface="Cordia New" panose="020B0304020202020204" pitchFamily="34" charset="-34"/>
              </a:rPr>
              <a:t>.</a:t>
            </a:r>
            <a:r>
              <a:rPr lang="en-US" dirty="0" err="1" smtClean="0">
                <a:solidFill>
                  <a:srgbClr val="FFFFFF"/>
                </a:solidFill>
                <a:latin typeface="Cordia New" panose="020B0304020202020204" pitchFamily="34" charset="-34"/>
                <a:cs typeface="Cordia New" panose="020B0304020202020204" pitchFamily="34" charset="-34"/>
              </a:rPr>
              <a:t>sleep</a:t>
            </a:r>
            <a:r>
              <a:rPr lang="en-US" b="1" dirty="0" smtClean="0">
                <a:solidFill>
                  <a:srgbClr val="FFCC00"/>
                </a:solidFill>
                <a:latin typeface="Cordia New" panose="020B0304020202020204" pitchFamily="34" charset="-34"/>
                <a:cs typeface="Cordia New" panose="020B0304020202020204" pitchFamily="34" charset="-34"/>
              </a:rPr>
              <a:t>(</a:t>
            </a:r>
            <a:r>
              <a:rPr lang="en-US" dirty="0" smtClean="0">
                <a:solidFill>
                  <a:srgbClr val="FF8000"/>
                </a:solidFill>
                <a:latin typeface="Cordia New" panose="020B0304020202020204" pitchFamily="34" charset="-34"/>
                <a:cs typeface="Cordia New" panose="020B0304020202020204" pitchFamily="34" charset="-34"/>
              </a:rPr>
              <a:t>1</a:t>
            </a:r>
            <a:r>
              <a:rPr lang="en-US" b="1" dirty="0" smtClean="0">
                <a:solidFill>
                  <a:srgbClr val="FFCC00"/>
                </a:solidFill>
                <a:latin typeface="Cordia New" panose="020B0304020202020204" pitchFamily="34" charset="-34"/>
                <a:cs typeface="Cordia New" panose="020B0304020202020204" pitchFamily="34" charset="-34"/>
              </a:rPr>
              <a:t>);</a:t>
            </a:r>
          </a:p>
          <a:p>
            <a:pPr marL="0" indent="0">
              <a:buNone/>
            </a:pPr>
            <a:r>
              <a:rPr lang="en-US" dirty="0" smtClean="0">
                <a:solidFill>
                  <a:srgbClr val="FFFFFF"/>
                </a:solidFill>
                <a:latin typeface="Cordia New" panose="020B0304020202020204" pitchFamily="34" charset="-34"/>
                <a:cs typeface="Cordia New" panose="020B0304020202020204" pitchFamily="34" charset="-34"/>
              </a:rPr>
              <a:t> 		</a:t>
            </a:r>
            <a:r>
              <a:rPr lang="en-US" b="1" dirty="0" smtClean="0">
                <a:solidFill>
                  <a:srgbClr val="FFCC00"/>
                </a:solidFill>
                <a:latin typeface="Cordia New" panose="020B0304020202020204" pitchFamily="34" charset="-34"/>
                <a:cs typeface="Cordia New" panose="020B0304020202020204" pitchFamily="34" charset="-34"/>
              </a:rPr>
              <a:t>}</a:t>
            </a:r>
            <a:r>
              <a:rPr lang="en-US" dirty="0" smtClean="0">
                <a:solidFill>
                  <a:srgbClr val="FFFFFF"/>
                </a:solidFill>
                <a:latin typeface="Cordia New" panose="020B0304020202020204" pitchFamily="34" charset="-34"/>
                <a:cs typeface="Cordia New" panose="020B0304020202020204" pitchFamily="34" charset="-34"/>
              </a:rPr>
              <a:t> </a:t>
            </a:r>
            <a:r>
              <a:rPr lang="en-US" b="1" dirty="0">
                <a:solidFill>
                  <a:srgbClr val="FF6600"/>
                </a:solidFill>
                <a:latin typeface="Cordia New" panose="020B0304020202020204" pitchFamily="34" charset="-34"/>
                <a:cs typeface="Cordia New" panose="020B0304020202020204" pitchFamily="34" charset="-34"/>
              </a:rPr>
              <a:t>catch</a:t>
            </a:r>
            <a:r>
              <a:rPr lang="en-US" dirty="0">
                <a:solidFill>
                  <a:srgbClr val="FFFFFF"/>
                </a:solidFill>
                <a:latin typeface="Cordia New" panose="020B0304020202020204" pitchFamily="34" charset="-34"/>
                <a:cs typeface="Cordia New" panose="020B0304020202020204" pitchFamily="34" charset="-34"/>
              </a:rPr>
              <a:t> </a:t>
            </a:r>
            <a:r>
              <a:rPr lang="en-US" b="1" dirty="0">
                <a:solidFill>
                  <a:srgbClr val="FFCC00"/>
                </a:solidFill>
                <a:latin typeface="Cordia New" panose="020B0304020202020204" pitchFamily="34" charset="-34"/>
                <a:cs typeface="Cordia New" panose="020B0304020202020204" pitchFamily="34" charset="-34"/>
              </a:rPr>
              <a:t>(</a:t>
            </a:r>
            <a:r>
              <a:rPr lang="en-US" dirty="0" err="1">
                <a:solidFill>
                  <a:srgbClr val="FFFFFF"/>
                </a:solidFill>
                <a:latin typeface="Cordia New" panose="020B0304020202020204" pitchFamily="34" charset="-34"/>
                <a:cs typeface="Cordia New" panose="020B0304020202020204" pitchFamily="34" charset="-34"/>
              </a:rPr>
              <a:t>InterruptedException</a:t>
            </a:r>
            <a:r>
              <a:rPr lang="en-US" dirty="0">
                <a:solidFill>
                  <a:srgbClr val="FFFFFF"/>
                </a:solidFill>
                <a:latin typeface="Cordia New" panose="020B0304020202020204" pitchFamily="34" charset="-34"/>
                <a:cs typeface="Cordia New" panose="020B0304020202020204" pitchFamily="34" charset="-34"/>
              </a:rPr>
              <a:t> ex</a:t>
            </a:r>
            <a:r>
              <a:rPr lang="en-US" b="1" dirty="0">
                <a:solidFill>
                  <a:srgbClr val="FFCC00"/>
                </a:solidFill>
                <a:latin typeface="Cordia New" panose="020B0304020202020204" pitchFamily="34" charset="-34"/>
                <a:cs typeface="Cordia New" panose="020B0304020202020204" pitchFamily="34" charset="-34"/>
              </a:rPr>
              <a:t>)</a:t>
            </a:r>
            <a:r>
              <a:rPr lang="en-US" dirty="0">
                <a:solidFill>
                  <a:srgbClr val="FFFFFF"/>
                </a:solidFill>
                <a:latin typeface="Cordia New" panose="020B0304020202020204" pitchFamily="34" charset="-34"/>
                <a:cs typeface="Cordia New" panose="020B0304020202020204" pitchFamily="34" charset="-34"/>
              </a:rPr>
              <a:t> </a:t>
            </a:r>
            <a:r>
              <a:rPr lang="en-US" b="1" dirty="0" smtClean="0">
                <a:solidFill>
                  <a:srgbClr val="FFCC00"/>
                </a:solidFill>
                <a:latin typeface="Cordia New" panose="020B0304020202020204" pitchFamily="34" charset="-34"/>
                <a:cs typeface="Cordia New" panose="020B0304020202020204" pitchFamily="34" charset="-34"/>
              </a:rPr>
              <a:t>{</a:t>
            </a:r>
          </a:p>
          <a:p>
            <a:pPr marL="0" indent="0">
              <a:buNone/>
            </a:pPr>
            <a:r>
              <a:rPr lang="en-US" dirty="0" smtClean="0">
                <a:solidFill>
                  <a:srgbClr val="FFFFFF"/>
                </a:solidFill>
                <a:latin typeface="Cordia New" panose="020B0304020202020204" pitchFamily="34" charset="-34"/>
                <a:cs typeface="Cordia New" panose="020B0304020202020204" pitchFamily="34" charset="-34"/>
              </a:rPr>
              <a:t> 		</a:t>
            </a:r>
            <a:r>
              <a:rPr lang="en-US" b="1" dirty="0" smtClean="0">
                <a:solidFill>
                  <a:srgbClr val="FFCC00"/>
                </a:solidFill>
                <a:latin typeface="Cordia New" panose="020B0304020202020204" pitchFamily="34" charset="-34"/>
                <a:cs typeface="Cordia New" panose="020B0304020202020204" pitchFamily="34" charset="-34"/>
              </a:rPr>
              <a:t>}</a:t>
            </a:r>
          </a:p>
          <a:p>
            <a:pPr marL="0" indent="0">
              <a:buNone/>
            </a:pPr>
            <a:r>
              <a:rPr lang="en-US" b="1" dirty="0">
                <a:solidFill>
                  <a:srgbClr val="FFCC00"/>
                </a:solidFill>
                <a:latin typeface="Cordia New" panose="020B0304020202020204" pitchFamily="34" charset="-34"/>
                <a:cs typeface="Cordia New" panose="020B0304020202020204" pitchFamily="34" charset="-34"/>
              </a:rPr>
              <a:t>	</a:t>
            </a:r>
            <a:r>
              <a:rPr lang="en-US" dirty="0" smtClean="0">
                <a:solidFill>
                  <a:srgbClr val="FFFFFF"/>
                </a:solidFill>
                <a:latin typeface="Cordia New" panose="020B0304020202020204" pitchFamily="34" charset="-34"/>
                <a:cs typeface="Cordia New" panose="020B0304020202020204" pitchFamily="34" charset="-34"/>
              </a:rPr>
              <a:t> </a:t>
            </a:r>
            <a:r>
              <a:rPr lang="en-US" b="1" dirty="0" smtClean="0">
                <a:solidFill>
                  <a:srgbClr val="FFCC00"/>
                </a:solidFill>
                <a:latin typeface="Cordia New" panose="020B0304020202020204" pitchFamily="34" charset="-34"/>
                <a:cs typeface="Cordia New" panose="020B0304020202020204" pitchFamily="34" charset="-34"/>
              </a:rPr>
              <a:t>}</a:t>
            </a:r>
          </a:p>
          <a:p>
            <a:pPr marL="0" indent="0">
              <a:buNone/>
            </a:pPr>
            <a:r>
              <a:rPr lang="en-US" dirty="0" smtClean="0">
                <a:solidFill>
                  <a:srgbClr val="FFFFFF"/>
                </a:solidFill>
                <a:latin typeface="Cordia New" panose="020B0304020202020204" pitchFamily="34" charset="-34"/>
                <a:cs typeface="Cordia New" panose="020B0304020202020204" pitchFamily="34" charset="-34"/>
              </a:rPr>
              <a:t> </a:t>
            </a:r>
            <a:r>
              <a:rPr lang="en-US" b="1" dirty="0">
                <a:solidFill>
                  <a:srgbClr val="FFCC00"/>
                </a:solidFill>
                <a:latin typeface="Cordia New" panose="020B0304020202020204" pitchFamily="34" charset="-34"/>
                <a:cs typeface="Cordia New" panose="020B0304020202020204" pitchFamily="34" charset="-34"/>
              </a:rPr>
              <a:t>}</a:t>
            </a:r>
            <a:endParaRPr lang="en-US" dirty="0"/>
          </a:p>
          <a:p>
            <a:pPr marL="0" indent="0">
              <a:buNone/>
            </a:pPr>
            <a:endParaRPr lang="en-US" dirty="0" smtClean="0"/>
          </a:p>
          <a:p>
            <a:r>
              <a:rPr lang="en-US" dirty="0" smtClean="0"/>
              <a:t>Every time a number (&gt;= 50) is printed, the print100 thread is put to sleep for 1 millisecond. </a:t>
            </a:r>
            <a:endParaRPr lang="en-US" dirty="0"/>
          </a:p>
        </p:txBody>
      </p:sp>
      <p:sp>
        <p:nvSpPr>
          <p:cNvPr id="45060" name="Slide Number Placeholder 4"/>
          <p:cNvSpPr>
            <a:spLocks noGrp="1"/>
          </p:cNvSpPr>
          <p:nvPr>
            <p:ph type="sldNum" sz="quarter" idx="12"/>
          </p:nvPr>
        </p:nvSpPr>
        <p:spPr/>
        <p:txBody>
          <a:bodyPr/>
          <a:lstStyle>
            <a:lvl1pPr>
              <a:defRPr sz="2400">
                <a:solidFill>
                  <a:schemeClr val="tx1"/>
                </a:solidFill>
                <a:latin typeface="Times New Roman" panose="02020603050405020304" pitchFamily="18" charset="0"/>
              </a:defRPr>
            </a:lvl1pPr>
            <a:lvl2pPr marL="741363" indent="-284163">
              <a:defRPr sz="2400">
                <a:solidFill>
                  <a:schemeClr val="tx1"/>
                </a:solidFill>
                <a:latin typeface="Times New Roman" panose="02020603050405020304" pitchFamily="18" charset="0"/>
              </a:defRPr>
            </a:lvl2pPr>
            <a:lvl3pPr marL="1141413" indent="-227013">
              <a:defRPr sz="2400">
                <a:solidFill>
                  <a:schemeClr val="tx1"/>
                </a:solidFill>
                <a:latin typeface="Times New Roman" panose="02020603050405020304" pitchFamily="18" charset="0"/>
              </a:defRPr>
            </a:lvl3pPr>
            <a:lvl4pPr marL="1598613" indent="-227013">
              <a:defRPr sz="2400">
                <a:solidFill>
                  <a:schemeClr val="tx1"/>
                </a:solidFill>
                <a:latin typeface="Times New Roman" panose="02020603050405020304" pitchFamily="18" charset="0"/>
              </a:defRPr>
            </a:lvl4pPr>
            <a:lvl5pPr marL="2055813" indent="-227013">
              <a:defRPr sz="2400">
                <a:solidFill>
                  <a:schemeClr val="tx1"/>
                </a:solidFill>
                <a:latin typeface="Times New Roman" panose="02020603050405020304" pitchFamily="18" charset="0"/>
              </a:defRPr>
            </a:lvl5pPr>
            <a:lvl6pPr marL="2513013" indent="-227013" eaLnBrk="0" fontAlgn="base" hangingPunct="0">
              <a:spcBef>
                <a:spcPct val="0"/>
              </a:spcBef>
              <a:spcAft>
                <a:spcPct val="0"/>
              </a:spcAft>
              <a:defRPr sz="2400">
                <a:solidFill>
                  <a:schemeClr val="tx1"/>
                </a:solidFill>
                <a:latin typeface="Times New Roman" panose="02020603050405020304" pitchFamily="18" charset="0"/>
              </a:defRPr>
            </a:lvl6pPr>
            <a:lvl7pPr marL="2970213" indent="-227013" eaLnBrk="0" fontAlgn="base" hangingPunct="0">
              <a:spcBef>
                <a:spcPct val="0"/>
              </a:spcBef>
              <a:spcAft>
                <a:spcPct val="0"/>
              </a:spcAft>
              <a:defRPr sz="2400">
                <a:solidFill>
                  <a:schemeClr val="tx1"/>
                </a:solidFill>
                <a:latin typeface="Times New Roman" panose="02020603050405020304" pitchFamily="18" charset="0"/>
              </a:defRPr>
            </a:lvl7pPr>
            <a:lvl8pPr marL="3427413" indent="-227013" eaLnBrk="0" fontAlgn="base" hangingPunct="0">
              <a:spcBef>
                <a:spcPct val="0"/>
              </a:spcBef>
              <a:spcAft>
                <a:spcPct val="0"/>
              </a:spcAft>
              <a:defRPr sz="2400">
                <a:solidFill>
                  <a:schemeClr val="tx1"/>
                </a:solidFill>
                <a:latin typeface="Times New Roman" panose="02020603050405020304" pitchFamily="18" charset="0"/>
              </a:defRPr>
            </a:lvl8pPr>
            <a:lvl9pPr marL="3884613" indent="-227013" eaLnBrk="0" fontAlgn="base" hangingPunct="0">
              <a:spcBef>
                <a:spcPct val="0"/>
              </a:spcBef>
              <a:spcAft>
                <a:spcPct val="0"/>
              </a:spcAft>
              <a:defRPr sz="2400">
                <a:solidFill>
                  <a:schemeClr val="tx1"/>
                </a:solidFill>
                <a:latin typeface="Times New Roman" panose="02020603050405020304" pitchFamily="18" charset="0"/>
              </a:defRPr>
            </a:lvl9pPr>
          </a:lstStyle>
          <a:p>
            <a:fld id="{AA0F02F3-EFF2-4319-A664-2C2D95B0F52D}" type="slidenum">
              <a:rPr lang="en-US" smtClean="0"/>
              <a:pPr/>
              <a:t>17</a:t>
            </a:fld>
            <a:endParaRPr lang="en-US"/>
          </a:p>
        </p:txBody>
      </p:sp>
    </p:spTree>
    <p:extLst>
      <p:ext uri="{BB962C8B-B14F-4D97-AF65-F5344CB8AC3E}">
        <p14:creationId xmlns:p14="http://schemas.microsoft.com/office/powerpoint/2010/main" val="587877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dirty="0" smtClean="0"/>
              <a:t>The join() Method</a:t>
            </a:r>
          </a:p>
        </p:txBody>
      </p:sp>
      <p:sp>
        <p:nvSpPr>
          <p:cNvPr id="4100" name="Rectangle 3"/>
          <p:cNvSpPr>
            <a:spLocks noGrp="1" noChangeArrowheads="1"/>
          </p:cNvSpPr>
          <p:nvPr>
            <p:ph idx="1"/>
          </p:nvPr>
        </p:nvSpPr>
        <p:spPr/>
        <p:txBody>
          <a:bodyPr>
            <a:normAutofit fontScale="25000" lnSpcReduction="20000"/>
          </a:bodyPr>
          <a:lstStyle/>
          <a:p>
            <a:r>
              <a:rPr lang="en-US" sz="7200" dirty="0" smtClean="0"/>
              <a:t>You can use the join() method to force one thread to wait for another thread to finish.</a:t>
            </a:r>
          </a:p>
          <a:p>
            <a:pPr marL="0" indent="0">
              <a:buNone/>
            </a:pPr>
            <a:r>
              <a:rPr lang="en-US" sz="7200" dirty="0">
                <a:solidFill>
                  <a:srgbClr val="66FF00"/>
                </a:solidFill>
                <a:latin typeface="Cordia New" panose="020B0304020202020204" pitchFamily="34" charset="-34"/>
                <a:cs typeface="Cordia New" panose="020B0304020202020204" pitchFamily="34" charset="-34"/>
              </a:rPr>
              <a:t>public</a:t>
            </a:r>
            <a:r>
              <a:rPr lang="en-US" sz="7200" dirty="0">
                <a:solidFill>
                  <a:srgbClr val="FFFFFF"/>
                </a:solidFill>
                <a:latin typeface="Cordia New" panose="020B0304020202020204" pitchFamily="34" charset="-34"/>
                <a:cs typeface="Cordia New" panose="020B0304020202020204" pitchFamily="34" charset="-34"/>
              </a:rPr>
              <a:t> </a:t>
            </a:r>
            <a:r>
              <a:rPr lang="en-US" sz="7200" dirty="0">
                <a:solidFill>
                  <a:srgbClr val="66FF00"/>
                </a:solidFill>
                <a:latin typeface="Cordia New" panose="020B0304020202020204" pitchFamily="34" charset="-34"/>
                <a:cs typeface="Cordia New" panose="020B0304020202020204" pitchFamily="34" charset="-34"/>
              </a:rPr>
              <a:t>void</a:t>
            </a:r>
            <a:r>
              <a:rPr lang="en-US" sz="7200" dirty="0">
                <a:solidFill>
                  <a:srgbClr val="FFFFFF"/>
                </a:solidFill>
                <a:latin typeface="Cordia New" panose="020B0304020202020204" pitchFamily="34" charset="-34"/>
                <a:cs typeface="Cordia New" panose="020B0304020202020204" pitchFamily="34" charset="-34"/>
              </a:rPr>
              <a:t> run</a:t>
            </a:r>
            <a:r>
              <a:rPr lang="en-US" sz="7200" b="1" dirty="0">
                <a:solidFill>
                  <a:srgbClr val="FFCC00"/>
                </a:solidFill>
                <a:latin typeface="Cordia New" panose="020B0304020202020204" pitchFamily="34" charset="-34"/>
                <a:cs typeface="Cordia New" panose="020B0304020202020204" pitchFamily="34" charset="-34"/>
              </a:rPr>
              <a:t>()</a:t>
            </a:r>
            <a:r>
              <a:rPr lang="en-US" sz="7200" dirty="0">
                <a:solidFill>
                  <a:srgbClr val="FFFFFF"/>
                </a:solidFill>
                <a:latin typeface="Cordia New" panose="020B0304020202020204" pitchFamily="34" charset="-34"/>
                <a:cs typeface="Cordia New" panose="020B0304020202020204" pitchFamily="34" charset="-34"/>
              </a:rPr>
              <a:t> </a:t>
            </a:r>
            <a:r>
              <a:rPr lang="en-US" sz="7200" b="1" dirty="0" smtClean="0">
                <a:solidFill>
                  <a:srgbClr val="FFCC00"/>
                </a:solidFill>
                <a:latin typeface="Cordia New" panose="020B0304020202020204" pitchFamily="34" charset="-34"/>
                <a:cs typeface="Cordia New" panose="020B0304020202020204" pitchFamily="34" charset="-34"/>
              </a:rPr>
              <a:t>{</a:t>
            </a:r>
          </a:p>
          <a:p>
            <a:pPr marL="0" indent="0">
              <a:buNone/>
            </a:pPr>
            <a:r>
              <a:rPr lang="en-US" sz="7200" dirty="0">
                <a:solidFill>
                  <a:srgbClr val="FFFFFF"/>
                </a:solidFill>
                <a:latin typeface="Cordia New" panose="020B0304020202020204" pitchFamily="34" charset="-34"/>
                <a:cs typeface="Cordia New" panose="020B0304020202020204" pitchFamily="34" charset="-34"/>
              </a:rPr>
              <a:t>	</a:t>
            </a:r>
            <a:r>
              <a:rPr lang="en-US" sz="7200" dirty="0" smtClean="0">
                <a:solidFill>
                  <a:srgbClr val="FFFFFF"/>
                </a:solidFill>
                <a:latin typeface="Cordia New" panose="020B0304020202020204" pitchFamily="34" charset="-34"/>
                <a:cs typeface="Cordia New" panose="020B0304020202020204" pitchFamily="34" charset="-34"/>
              </a:rPr>
              <a:t>Thread </a:t>
            </a:r>
            <a:r>
              <a:rPr lang="en-US" sz="7200" dirty="0" err="1">
                <a:solidFill>
                  <a:srgbClr val="FFFFFF"/>
                </a:solidFill>
                <a:latin typeface="Cordia New" panose="020B0304020202020204" pitchFamily="34" charset="-34"/>
                <a:cs typeface="Cordia New" panose="020B0304020202020204" pitchFamily="34" charset="-34"/>
              </a:rPr>
              <a:t>printA</a:t>
            </a:r>
            <a:r>
              <a:rPr lang="en-US" sz="7200" dirty="0">
                <a:solidFill>
                  <a:srgbClr val="FFFFFF"/>
                </a:solidFill>
                <a:latin typeface="Cordia New" panose="020B0304020202020204" pitchFamily="34" charset="-34"/>
                <a:cs typeface="Cordia New" panose="020B0304020202020204" pitchFamily="34" charset="-34"/>
              </a:rPr>
              <a:t> </a:t>
            </a:r>
            <a:r>
              <a:rPr lang="en-US" sz="7200" b="1" dirty="0">
                <a:solidFill>
                  <a:srgbClr val="FFCC00"/>
                </a:solidFill>
                <a:latin typeface="Cordia New" panose="020B0304020202020204" pitchFamily="34" charset="-34"/>
                <a:cs typeface="Cordia New" panose="020B0304020202020204" pitchFamily="34" charset="-34"/>
              </a:rPr>
              <a:t>=</a:t>
            </a:r>
            <a:r>
              <a:rPr lang="en-US" sz="7200" dirty="0">
                <a:solidFill>
                  <a:srgbClr val="FFFFFF"/>
                </a:solidFill>
                <a:latin typeface="Cordia New" panose="020B0304020202020204" pitchFamily="34" charset="-34"/>
                <a:cs typeface="Cordia New" panose="020B0304020202020204" pitchFamily="34" charset="-34"/>
              </a:rPr>
              <a:t> </a:t>
            </a:r>
            <a:r>
              <a:rPr lang="en-US" sz="7200" b="1" dirty="0">
                <a:solidFill>
                  <a:srgbClr val="FF6600"/>
                </a:solidFill>
                <a:latin typeface="Cordia New" panose="020B0304020202020204" pitchFamily="34" charset="-34"/>
                <a:cs typeface="Cordia New" panose="020B0304020202020204" pitchFamily="34" charset="-34"/>
              </a:rPr>
              <a:t>new</a:t>
            </a:r>
            <a:r>
              <a:rPr lang="en-US" sz="7200" dirty="0">
                <a:solidFill>
                  <a:srgbClr val="FFFFFF"/>
                </a:solidFill>
                <a:latin typeface="Cordia New" panose="020B0304020202020204" pitchFamily="34" charset="-34"/>
                <a:cs typeface="Cordia New" panose="020B0304020202020204" pitchFamily="34" charset="-34"/>
              </a:rPr>
              <a:t> Thread</a:t>
            </a:r>
            <a:r>
              <a:rPr lang="en-US" sz="7200" b="1" dirty="0">
                <a:solidFill>
                  <a:srgbClr val="FFCC00"/>
                </a:solidFill>
                <a:latin typeface="Cordia New" panose="020B0304020202020204" pitchFamily="34" charset="-34"/>
                <a:cs typeface="Cordia New" panose="020B0304020202020204" pitchFamily="34" charset="-34"/>
              </a:rPr>
              <a:t>(</a:t>
            </a:r>
            <a:r>
              <a:rPr lang="en-US" sz="7200" dirty="0">
                <a:solidFill>
                  <a:srgbClr val="66FF00"/>
                </a:solidFill>
                <a:latin typeface="Cordia New" panose="020B0304020202020204" pitchFamily="34" charset="-34"/>
                <a:cs typeface="Cordia New" panose="020B0304020202020204" pitchFamily="34" charset="-34"/>
              </a:rPr>
              <a:t>"</a:t>
            </a:r>
            <a:r>
              <a:rPr lang="en-US" sz="7200" dirty="0" err="1">
                <a:solidFill>
                  <a:srgbClr val="66FF00"/>
                </a:solidFill>
                <a:latin typeface="Cordia New" panose="020B0304020202020204" pitchFamily="34" charset="-34"/>
                <a:cs typeface="Cordia New" panose="020B0304020202020204" pitchFamily="34" charset="-34"/>
              </a:rPr>
              <a:t>printA</a:t>
            </a:r>
            <a:r>
              <a:rPr lang="en-US" sz="7200" dirty="0" smtClean="0">
                <a:solidFill>
                  <a:srgbClr val="66FF00"/>
                </a:solidFill>
                <a:latin typeface="Cordia New" panose="020B0304020202020204" pitchFamily="34" charset="-34"/>
                <a:cs typeface="Cordia New" panose="020B0304020202020204" pitchFamily="34" charset="-34"/>
              </a:rPr>
              <a:t>"</a:t>
            </a:r>
            <a:r>
              <a:rPr lang="en-US" sz="7200" b="1" dirty="0" smtClean="0">
                <a:solidFill>
                  <a:srgbClr val="FFCC00"/>
                </a:solidFill>
                <a:latin typeface="Cordia New" panose="020B0304020202020204" pitchFamily="34" charset="-34"/>
                <a:cs typeface="Cordia New" panose="020B0304020202020204" pitchFamily="34" charset="-34"/>
              </a:rPr>
              <a:t>);</a:t>
            </a:r>
          </a:p>
          <a:p>
            <a:pPr marL="0" indent="0">
              <a:buNone/>
            </a:pPr>
            <a:r>
              <a:rPr lang="en-US" sz="7200" dirty="0">
                <a:solidFill>
                  <a:srgbClr val="FFFFFF"/>
                </a:solidFill>
                <a:latin typeface="Cordia New" panose="020B0304020202020204" pitchFamily="34" charset="-34"/>
                <a:cs typeface="Cordia New" panose="020B0304020202020204" pitchFamily="34" charset="-34"/>
              </a:rPr>
              <a:t>	</a:t>
            </a:r>
            <a:r>
              <a:rPr lang="en-US" sz="7200" dirty="0" err="1" smtClean="0">
                <a:solidFill>
                  <a:srgbClr val="FFFFFF"/>
                </a:solidFill>
                <a:latin typeface="Cordia New" panose="020B0304020202020204" pitchFamily="34" charset="-34"/>
                <a:cs typeface="Cordia New" panose="020B0304020202020204" pitchFamily="34" charset="-34"/>
              </a:rPr>
              <a:t>printA</a:t>
            </a:r>
            <a:r>
              <a:rPr lang="en-US" sz="7200" b="1" dirty="0" err="1" smtClean="0">
                <a:solidFill>
                  <a:srgbClr val="FFCC00"/>
                </a:solidFill>
                <a:latin typeface="Cordia New" panose="020B0304020202020204" pitchFamily="34" charset="-34"/>
                <a:cs typeface="Cordia New" panose="020B0304020202020204" pitchFamily="34" charset="-34"/>
              </a:rPr>
              <a:t>.</a:t>
            </a:r>
            <a:r>
              <a:rPr lang="en-US" sz="7200" dirty="0" err="1" smtClean="0">
                <a:solidFill>
                  <a:srgbClr val="FFFFFF"/>
                </a:solidFill>
                <a:latin typeface="Cordia New" panose="020B0304020202020204" pitchFamily="34" charset="-34"/>
                <a:cs typeface="Cordia New" panose="020B0304020202020204" pitchFamily="34" charset="-34"/>
              </a:rPr>
              <a:t>start</a:t>
            </a:r>
            <a:r>
              <a:rPr lang="en-US" sz="7200" b="1" dirty="0" smtClean="0">
                <a:solidFill>
                  <a:srgbClr val="FFCC00"/>
                </a:solidFill>
                <a:latin typeface="Cordia New" panose="020B0304020202020204" pitchFamily="34" charset="-34"/>
                <a:cs typeface="Cordia New" panose="020B0304020202020204" pitchFamily="34" charset="-34"/>
              </a:rPr>
              <a:t>();</a:t>
            </a:r>
          </a:p>
          <a:p>
            <a:pPr marL="0" indent="0">
              <a:buNone/>
            </a:pPr>
            <a:r>
              <a:rPr lang="en-US" sz="7200" dirty="0">
                <a:solidFill>
                  <a:srgbClr val="FFFFFF"/>
                </a:solidFill>
                <a:latin typeface="Cordia New" panose="020B0304020202020204" pitchFamily="34" charset="-34"/>
                <a:cs typeface="Cordia New" panose="020B0304020202020204" pitchFamily="34" charset="-34"/>
              </a:rPr>
              <a:t>	</a:t>
            </a:r>
            <a:r>
              <a:rPr lang="en-US" sz="7200" b="1" dirty="0" smtClean="0">
                <a:solidFill>
                  <a:srgbClr val="FF6600"/>
                </a:solidFill>
                <a:latin typeface="Cordia New" panose="020B0304020202020204" pitchFamily="34" charset="-34"/>
                <a:cs typeface="Cordia New" panose="020B0304020202020204" pitchFamily="34" charset="-34"/>
              </a:rPr>
              <a:t>try</a:t>
            </a:r>
            <a:r>
              <a:rPr lang="en-US" sz="7200" dirty="0" smtClean="0">
                <a:solidFill>
                  <a:srgbClr val="FFFFFF"/>
                </a:solidFill>
                <a:latin typeface="Cordia New" panose="020B0304020202020204" pitchFamily="34" charset="-34"/>
                <a:cs typeface="Cordia New" panose="020B0304020202020204" pitchFamily="34" charset="-34"/>
              </a:rPr>
              <a:t> </a:t>
            </a:r>
            <a:r>
              <a:rPr lang="en-US" sz="7200" b="1" dirty="0" smtClean="0">
                <a:solidFill>
                  <a:srgbClr val="FFCC00"/>
                </a:solidFill>
                <a:latin typeface="Cordia New" panose="020B0304020202020204" pitchFamily="34" charset="-34"/>
                <a:cs typeface="Cordia New" panose="020B0304020202020204" pitchFamily="34" charset="-34"/>
              </a:rPr>
              <a:t>{</a:t>
            </a:r>
          </a:p>
          <a:p>
            <a:pPr marL="0" indent="0">
              <a:buNone/>
            </a:pPr>
            <a:r>
              <a:rPr lang="en-US" sz="7200" dirty="0" smtClean="0">
                <a:solidFill>
                  <a:srgbClr val="FFFFFF"/>
                </a:solidFill>
                <a:latin typeface="Cordia New" panose="020B0304020202020204" pitchFamily="34" charset="-34"/>
                <a:cs typeface="Cordia New" panose="020B0304020202020204" pitchFamily="34" charset="-34"/>
              </a:rPr>
              <a:t> 		</a:t>
            </a:r>
            <a:r>
              <a:rPr lang="en-US" sz="7200" b="1" dirty="0" smtClean="0">
                <a:solidFill>
                  <a:srgbClr val="FF6600"/>
                </a:solidFill>
                <a:latin typeface="Cordia New" panose="020B0304020202020204" pitchFamily="34" charset="-34"/>
                <a:cs typeface="Cordia New" panose="020B0304020202020204" pitchFamily="34" charset="-34"/>
              </a:rPr>
              <a:t>for</a:t>
            </a:r>
            <a:r>
              <a:rPr lang="en-US" sz="7200" dirty="0" smtClean="0">
                <a:solidFill>
                  <a:srgbClr val="FFFFFF"/>
                </a:solidFill>
                <a:latin typeface="Cordia New" panose="020B0304020202020204" pitchFamily="34" charset="-34"/>
                <a:cs typeface="Cordia New" panose="020B0304020202020204" pitchFamily="34" charset="-34"/>
              </a:rPr>
              <a:t> </a:t>
            </a:r>
            <a:r>
              <a:rPr lang="en-US" sz="7200" b="1" dirty="0">
                <a:solidFill>
                  <a:srgbClr val="FFCC00"/>
                </a:solidFill>
                <a:latin typeface="Cordia New" panose="020B0304020202020204" pitchFamily="34" charset="-34"/>
                <a:cs typeface="Cordia New" panose="020B0304020202020204" pitchFamily="34" charset="-34"/>
              </a:rPr>
              <a:t>(</a:t>
            </a:r>
            <a:r>
              <a:rPr lang="en-US" sz="7200" dirty="0" err="1">
                <a:solidFill>
                  <a:srgbClr val="66FF00"/>
                </a:solidFill>
                <a:latin typeface="Cordia New" panose="020B0304020202020204" pitchFamily="34" charset="-34"/>
                <a:cs typeface="Cordia New" panose="020B0304020202020204" pitchFamily="34" charset="-34"/>
              </a:rPr>
              <a:t>int</a:t>
            </a:r>
            <a:r>
              <a:rPr lang="en-US" sz="7200" dirty="0">
                <a:solidFill>
                  <a:srgbClr val="FFFFFF"/>
                </a:solidFill>
                <a:latin typeface="Cordia New" panose="020B0304020202020204" pitchFamily="34" charset="-34"/>
                <a:cs typeface="Cordia New" panose="020B0304020202020204" pitchFamily="34" charset="-34"/>
              </a:rPr>
              <a:t> </a:t>
            </a:r>
            <a:r>
              <a:rPr lang="en-US" sz="7200" dirty="0" err="1">
                <a:solidFill>
                  <a:srgbClr val="FFFFFF"/>
                </a:solidFill>
                <a:latin typeface="Cordia New" panose="020B0304020202020204" pitchFamily="34" charset="-34"/>
                <a:cs typeface="Cordia New" panose="020B0304020202020204" pitchFamily="34" charset="-34"/>
              </a:rPr>
              <a:t>i</a:t>
            </a:r>
            <a:r>
              <a:rPr lang="en-US" sz="7200" dirty="0">
                <a:solidFill>
                  <a:srgbClr val="FFFFFF"/>
                </a:solidFill>
                <a:latin typeface="Cordia New" panose="020B0304020202020204" pitchFamily="34" charset="-34"/>
                <a:cs typeface="Cordia New" panose="020B0304020202020204" pitchFamily="34" charset="-34"/>
              </a:rPr>
              <a:t> </a:t>
            </a:r>
            <a:r>
              <a:rPr lang="en-US" sz="7200" b="1" dirty="0">
                <a:solidFill>
                  <a:srgbClr val="FFCC00"/>
                </a:solidFill>
                <a:latin typeface="Cordia New" panose="020B0304020202020204" pitchFamily="34" charset="-34"/>
                <a:cs typeface="Cordia New" panose="020B0304020202020204" pitchFamily="34" charset="-34"/>
              </a:rPr>
              <a:t>=</a:t>
            </a:r>
            <a:r>
              <a:rPr lang="en-US" sz="7200" dirty="0">
                <a:solidFill>
                  <a:srgbClr val="FFFFFF"/>
                </a:solidFill>
                <a:latin typeface="Cordia New" panose="020B0304020202020204" pitchFamily="34" charset="-34"/>
                <a:cs typeface="Cordia New" panose="020B0304020202020204" pitchFamily="34" charset="-34"/>
              </a:rPr>
              <a:t> </a:t>
            </a:r>
            <a:r>
              <a:rPr lang="en-US" sz="7200" dirty="0">
                <a:solidFill>
                  <a:srgbClr val="FF8000"/>
                </a:solidFill>
                <a:latin typeface="Cordia New" panose="020B0304020202020204" pitchFamily="34" charset="-34"/>
                <a:cs typeface="Cordia New" panose="020B0304020202020204" pitchFamily="34" charset="-34"/>
              </a:rPr>
              <a:t>1</a:t>
            </a:r>
            <a:r>
              <a:rPr lang="en-US" sz="7200" b="1" dirty="0">
                <a:solidFill>
                  <a:srgbClr val="FFCC00"/>
                </a:solidFill>
                <a:latin typeface="Cordia New" panose="020B0304020202020204" pitchFamily="34" charset="-34"/>
                <a:cs typeface="Cordia New" panose="020B0304020202020204" pitchFamily="34" charset="-34"/>
              </a:rPr>
              <a:t>;</a:t>
            </a:r>
            <a:r>
              <a:rPr lang="en-US" sz="7200" dirty="0">
                <a:solidFill>
                  <a:srgbClr val="FFFFFF"/>
                </a:solidFill>
                <a:latin typeface="Cordia New" panose="020B0304020202020204" pitchFamily="34" charset="-34"/>
                <a:cs typeface="Cordia New" panose="020B0304020202020204" pitchFamily="34" charset="-34"/>
              </a:rPr>
              <a:t> </a:t>
            </a:r>
            <a:r>
              <a:rPr lang="en-US" sz="7200" dirty="0" err="1">
                <a:solidFill>
                  <a:srgbClr val="FFFFFF"/>
                </a:solidFill>
                <a:latin typeface="Cordia New" panose="020B0304020202020204" pitchFamily="34" charset="-34"/>
                <a:cs typeface="Cordia New" panose="020B0304020202020204" pitchFamily="34" charset="-34"/>
              </a:rPr>
              <a:t>i</a:t>
            </a:r>
            <a:r>
              <a:rPr lang="en-US" sz="7200" dirty="0">
                <a:solidFill>
                  <a:srgbClr val="FFFFFF"/>
                </a:solidFill>
                <a:latin typeface="Cordia New" panose="020B0304020202020204" pitchFamily="34" charset="-34"/>
                <a:cs typeface="Cordia New" panose="020B0304020202020204" pitchFamily="34" charset="-34"/>
              </a:rPr>
              <a:t> </a:t>
            </a:r>
            <a:r>
              <a:rPr lang="en-US" sz="7200" b="1" dirty="0">
                <a:solidFill>
                  <a:srgbClr val="FFCC00"/>
                </a:solidFill>
                <a:latin typeface="Cordia New" panose="020B0304020202020204" pitchFamily="34" charset="-34"/>
                <a:cs typeface="Cordia New" panose="020B0304020202020204" pitchFamily="34" charset="-34"/>
              </a:rPr>
              <a:t>&lt;=</a:t>
            </a:r>
            <a:r>
              <a:rPr lang="en-US" sz="7200" dirty="0">
                <a:solidFill>
                  <a:srgbClr val="FFFFFF"/>
                </a:solidFill>
                <a:latin typeface="Cordia New" panose="020B0304020202020204" pitchFamily="34" charset="-34"/>
                <a:cs typeface="Cordia New" panose="020B0304020202020204" pitchFamily="34" charset="-34"/>
              </a:rPr>
              <a:t> </a:t>
            </a:r>
            <a:r>
              <a:rPr lang="en-US" sz="7200" dirty="0" err="1">
                <a:solidFill>
                  <a:srgbClr val="FFFFFF"/>
                </a:solidFill>
                <a:latin typeface="Cordia New" panose="020B0304020202020204" pitchFamily="34" charset="-34"/>
                <a:cs typeface="Cordia New" panose="020B0304020202020204" pitchFamily="34" charset="-34"/>
              </a:rPr>
              <a:t>lastNum</a:t>
            </a:r>
            <a:r>
              <a:rPr lang="en-US" sz="7200" b="1" dirty="0">
                <a:solidFill>
                  <a:srgbClr val="FFCC00"/>
                </a:solidFill>
                <a:latin typeface="Cordia New" panose="020B0304020202020204" pitchFamily="34" charset="-34"/>
                <a:cs typeface="Cordia New" panose="020B0304020202020204" pitchFamily="34" charset="-34"/>
              </a:rPr>
              <a:t>;</a:t>
            </a:r>
            <a:r>
              <a:rPr lang="en-US" sz="7200" dirty="0">
                <a:solidFill>
                  <a:srgbClr val="FFFFFF"/>
                </a:solidFill>
                <a:latin typeface="Cordia New" panose="020B0304020202020204" pitchFamily="34" charset="-34"/>
                <a:cs typeface="Cordia New" panose="020B0304020202020204" pitchFamily="34" charset="-34"/>
              </a:rPr>
              <a:t> </a:t>
            </a:r>
            <a:r>
              <a:rPr lang="en-US" sz="7200" dirty="0" err="1">
                <a:solidFill>
                  <a:srgbClr val="FFFFFF"/>
                </a:solidFill>
                <a:latin typeface="Cordia New" panose="020B0304020202020204" pitchFamily="34" charset="-34"/>
                <a:cs typeface="Cordia New" panose="020B0304020202020204" pitchFamily="34" charset="-34"/>
              </a:rPr>
              <a:t>i</a:t>
            </a:r>
            <a:r>
              <a:rPr lang="en-US" sz="7200" b="1" dirty="0">
                <a:solidFill>
                  <a:srgbClr val="FFCC00"/>
                </a:solidFill>
                <a:latin typeface="Cordia New" panose="020B0304020202020204" pitchFamily="34" charset="-34"/>
                <a:cs typeface="Cordia New" panose="020B0304020202020204" pitchFamily="34" charset="-34"/>
              </a:rPr>
              <a:t>++)</a:t>
            </a:r>
            <a:r>
              <a:rPr lang="en-US" sz="7200" dirty="0">
                <a:solidFill>
                  <a:srgbClr val="FFFFFF"/>
                </a:solidFill>
                <a:latin typeface="Cordia New" panose="020B0304020202020204" pitchFamily="34" charset="-34"/>
                <a:cs typeface="Cordia New" panose="020B0304020202020204" pitchFamily="34" charset="-34"/>
              </a:rPr>
              <a:t> </a:t>
            </a:r>
            <a:r>
              <a:rPr lang="en-US" sz="7200" b="1" dirty="0" smtClean="0">
                <a:solidFill>
                  <a:srgbClr val="FFCC00"/>
                </a:solidFill>
                <a:latin typeface="Cordia New" panose="020B0304020202020204" pitchFamily="34" charset="-34"/>
                <a:cs typeface="Cordia New" panose="020B0304020202020204" pitchFamily="34" charset="-34"/>
              </a:rPr>
              <a:t>{</a:t>
            </a:r>
          </a:p>
          <a:p>
            <a:pPr marL="0" indent="0">
              <a:buNone/>
            </a:pPr>
            <a:r>
              <a:rPr lang="en-US" sz="7200" dirty="0" smtClean="0">
                <a:solidFill>
                  <a:srgbClr val="FFFFFF"/>
                </a:solidFill>
                <a:latin typeface="Cordia New" panose="020B0304020202020204" pitchFamily="34" charset="-34"/>
                <a:cs typeface="Cordia New" panose="020B0304020202020204" pitchFamily="34" charset="-34"/>
              </a:rPr>
              <a:t> 			</a:t>
            </a:r>
            <a:r>
              <a:rPr lang="en-US" sz="7200" dirty="0" err="1" smtClean="0">
                <a:solidFill>
                  <a:srgbClr val="FFFFFF"/>
                </a:solidFill>
                <a:latin typeface="Cordia New" panose="020B0304020202020204" pitchFamily="34" charset="-34"/>
                <a:cs typeface="Cordia New" panose="020B0304020202020204" pitchFamily="34" charset="-34"/>
              </a:rPr>
              <a:t>System</a:t>
            </a:r>
            <a:r>
              <a:rPr lang="en-US" sz="7200" b="1" dirty="0" err="1" smtClean="0">
                <a:solidFill>
                  <a:srgbClr val="FFCC00"/>
                </a:solidFill>
                <a:latin typeface="Cordia New" panose="020B0304020202020204" pitchFamily="34" charset="-34"/>
                <a:cs typeface="Cordia New" panose="020B0304020202020204" pitchFamily="34" charset="-34"/>
              </a:rPr>
              <a:t>.</a:t>
            </a:r>
            <a:r>
              <a:rPr lang="en-US" sz="7200" dirty="0" err="1" smtClean="0">
                <a:solidFill>
                  <a:srgbClr val="FFFFFF"/>
                </a:solidFill>
                <a:latin typeface="Cordia New" panose="020B0304020202020204" pitchFamily="34" charset="-34"/>
                <a:cs typeface="Cordia New" panose="020B0304020202020204" pitchFamily="34" charset="-34"/>
              </a:rPr>
              <a:t>out</a:t>
            </a:r>
            <a:r>
              <a:rPr lang="en-US" sz="7200" b="1" dirty="0" err="1" smtClean="0">
                <a:solidFill>
                  <a:srgbClr val="FFCC00"/>
                </a:solidFill>
                <a:latin typeface="Cordia New" panose="020B0304020202020204" pitchFamily="34" charset="-34"/>
                <a:cs typeface="Cordia New" panose="020B0304020202020204" pitchFamily="34" charset="-34"/>
              </a:rPr>
              <a:t>.</a:t>
            </a:r>
            <a:r>
              <a:rPr lang="en-US" sz="7200" dirty="0" err="1" smtClean="0">
                <a:solidFill>
                  <a:srgbClr val="FFFFFF"/>
                </a:solidFill>
                <a:latin typeface="Cordia New" panose="020B0304020202020204" pitchFamily="34" charset="-34"/>
                <a:cs typeface="Cordia New" panose="020B0304020202020204" pitchFamily="34" charset="-34"/>
              </a:rPr>
              <a:t>print</a:t>
            </a:r>
            <a:r>
              <a:rPr lang="en-US" sz="7200" b="1" dirty="0">
                <a:solidFill>
                  <a:srgbClr val="FFCC00"/>
                </a:solidFill>
                <a:latin typeface="Cordia New" panose="020B0304020202020204" pitchFamily="34" charset="-34"/>
                <a:cs typeface="Cordia New" panose="020B0304020202020204" pitchFamily="34" charset="-34"/>
              </a:rPr>
              <a:t>(</a:t>
            </a:r>
            <a:r>
              <a:rPr lang="en-US" sz="7200" dirty="0">
                <a:solidFill>
                  <a:srgbClr val="66FF00"/>
                </a:solidFill>
                <a:latin typeface="Cordia New" panose="020B0304020202020204" pitchFamily="34" charset="-34"/>
                <a:cs typeface="Cordia New" panose="020B0304020202020204" pitchFamily="34" charset="-34"/>
              </a:rPr>
              <a:t>" "</a:t>
            </a:r>
            <a:r>
              <a:rPr lang="en-US" sz="7200" dirty="0">
                <a:solidFill>
                  <a:srgbClr val="FFFFFF"/>
                </a:solidFill>
                <a:latin typeface="Cordia New" panose="020B0304020202020204" pitchFamily="34" charset="-34"/>
                <a:cs typeface="Cordia New" panose="020B0304020202020204" pitchFamily="34" charset="-34"/>
              </a:rPr>
              <a:t> </a:t>
            </a:r>
            <a:r>
              <a:rPr lang="en-US" sz="7200" b="1" dirty="0">
                <a:solidFill>
                  <a:srgbClr val="FFCC00"/>
                </a:solidFill>
                <a:latin typeface="Cordia New" panose="020B0304020202020204" pitchFamily="34" charset="-34"/>
                <a:cs typeface="Cordia New" panose="020B0304020202020204" pitchFamily="34" charset="-34"/>
              </a:rPr>
              <a:t>+</a:t>
            </a:r>
            <a:r>
              <a:rPr lang="en-US" sz="7200" dirty="0">
                <a:solidFill>
                  <a:srgbClr val="FFFFFF"/>
                </a:solidFill>
                <a:latin typeface="Cordia New" panose="020B0304020202020204" pitchFamily="34" charset="-34"/>
                <a:cs typeface="Cordia New" panose="020B0304020202020204" pitchFamily="34" charset="-34"/>
              </a:rPr>
              <a:t> </a:t>
            </a:r>
            <a:r>
              <a:rPr lang="en-US" sz="7200" dirty="0" err="1">
                <a:solidFill>
                  <a:srgbClr val="FFFFFF"/>
                </a:solidFill>
                <a:latin typeface="Cordia New" panose="020B0304020202020204" pitchFamily="34" charset="-34"/>
                <a:cs typeface="Cordia New" panose="020B0304020202020204" pitchFamily="34" charset="-34"/>
              </a:rPr>
              <a:t>i</a:t>
            </a:r>
            <a:r>
              <a:rPr lang="en-US" sz="7200" b="1" dirty="0" smtClean="0">
                <a:solidFill>
                  <a:srgbClr val="FFCC00"/>
                </a:solidFill>
                <a:latin typeface="Cordia New" panose="020B0304020202020204" pitchFamily="34" charset="-34"/>
                <a:cs typeface="Cordia New" panose="020B0304020202020204" pitchFamily="34" charset="-34"/>
              </a:rPr>
              <a:t>);</a:t>
            </a:r>
          </a:p>
          <a:p>
            <a:pPr marL="0" indent="0">
              <a:buNone/>
            </a:pPr>
            <a:r>
              <a:rPr lang="en-US" sz="7200" b="1" dirty="0">
                <a:solidFill>
                  <a:srgbClr val="FFCC00"/>
                </a:solidFill>
                <a:latin typeface="Cordia New" panose="020B0304020202020204" pitchFamily="34" charset="-34"/>
                <a:cs typeface="Cordia New" panose="020B0304020202020204" pitchFamily="34" charset="-34"/>
              </a:rPr>
              <a:t>	</a:t>
            </a:r>
            <a:r>
              <a:rPr lang="en-US" sz="7200" b="1" dirty="0" smtClean="0">
                <a:solidFill>
                  <a:srgbClr val="FFCC00"/>
                </a:solidFill>
                <a:latin typeface="Cordia New" panose="020B0304020202020204" pitchFamily="34" charset="-34"/>
                <a:cs typeface="Cordia New" panose="020B0304020202020204" pitchFamily="34" charset="-34"/>
              </a:rPr>
              <a:t>		</a:t>
            </a:r>
            <a:r>
              <a:rPr lang="en-US" sz="7200" dirty="0" smtClean="0">
                <a:solidFill>
                  <a:srgbClr val="FFFFFF"/>
                </a:solidFill>
                <a:latin typeface="Cordia New" panose="020B0304020202020204" pitchFamily="34" charset="-34"/>
                <a:cs typeface="Cordia New" panose="020B0304020202020204" pitchFamily="34" charset="-34"/>
              </a:rPr>
              <a:t> </a:t>
            </a:r>
            <a:r>
              <a:rPr lang="en-US" sz="7200" b="1" dirty="0">
                <a:solidFill>
                  <a:srgbClr val="FF6600"/>
                </a:solidFill>
                <a:latin typeface="Cordia New" panose="020B0304020202020204" pitchFamily="34" charset="-34"/>
                <a:cs typeface="Cordia New" panose="020B0304020202020204" pitchFamily="34" charset="-34"/>
              </a:rPr>
              <a:t>if</a:t>
            </a:r>
            <a:r>
              <a:rPr lang="en-US" sz="7200" dirty="0">
                <a:solidFill>
                  <a:srgbClr val="FFFFFF"/>
                </a:solidFill>
                <a:latin typeface="Cordia New" panose="020B0304020202020204" pitchFamily="34" charset="-34"/>
                <a:cs typeface="Cordia New" panose="020B0304020202020204" pitchFamily="34" charset="-34"/>
              </a:rPr>
              <a:t> </a:t>
            </a:r>
            <a:r>
              <a:rPr lang="en-US" sz="7200" b="1" dirty="0">
                <a:solidFill>
                  <a:srgbClr val="FFCC00"/>
                </a:solidFill>
                <a:latin typeface="Cordia New" panose="020B0304020202020204" pitchFamily="34" charset="-34"/>
                <a:cs typeface="Cordia New" panose="020B0304020202020204" pitchFamily="34" charset="-34"/>
              </a:rPr>
              <a:t>(</a:t>
            </a:r>
            <a:r>
              <a:rPr lang="en-US" sz="7200" dirty="0" err="1">
                <a:solidFill>
                  <a:srgbClr val="FFFFFF"/>
                </a:solidFill>
                <a:latin typeface="Cordia New" panose="020B0304020202020204" pitchFamily="34" charset="-34"/>
                <a:cs typeface="Cordia New" panose="020B0304020202020204" pitchFamily="34" charset="-34"/>
              </a:rPr>
              <a:t>i</a:t>
            </a:r>
            <a:r>
              <a:rPr lang="en-US" sz="7200" dirty="0">
                <a:solidFill>
                  <a:srgbClr val="FFFFFF"/>
                </a:solidFill>
                <a:latin typeface="Cordia New" panose="020B0304020202020204" pitchFamily="34" charset="-34"/>
                <a:cs typeface="Cordia New" panose="020B0304020202020204" pitchFamily="34" charset="-34"/>
              </a:rPr>
              <a:t> </a:t>
            </a:r>
            <a:r>
              <a:rPr lang="en-US" sz="7200" b="1" dirty="0">
                <a:solidFill>
                  <a:srgbClr val="FFCC00"/>
                </a:solidFill>
                <a:latin typeface="Cordia New" panose="020B0304020202020204" pitchFamily="34" charset="-34"/>
                <a:cs typeface="Cordia New" panose="020B0304020202020204" pitchFamily="34" charset="-34"/>
              </a:rPr>
              <a:t>==</a:t>
            </a:r>
            <a:r>
              <a:rPr lang="en-US" sz="7200" dirty="0">
                <a:solidFill>
                  <a:srgbClr val="FFFFFF"/>
                </a:solidFill>
                <a:latin typeface="Cordia New" panose="020B0304020202020204" pitchFamily="34" charset="-34"/>
                <a:cs typeface="Cordia New" panose="020B0304020202020204" pitchFamily="34" charset="-34"/>
              </a:rPr>
              <a:t> </a:t>
            </a:r>
            <a:r>
              <a:rPr lang="en-US" sz="7200" dirty="0">
                <a:solidFill>
                  <a:srgbClr val="FF8000"/>
                </a:solidFill>
                <a:latin typeface="Cordia New" panose="020B0304020202020204" pitchFamily="34" charset="-34"/>
                <a:cs typeface="Cordia New" panose="020B0304020202020204" pitchFamily="34" charset="-34"/>
              </a:rPr>
              <a:t>50</a:t>
            </a:r>
            <a:r>
              <a:rPr lang="en-US" sz="7200" b="1" dirty="0">
                <a:solidFill>
                  <a:srgbClr val="FFCC00"/>
                </a:solidFill>
                <a:latin typeface="Cordia New" panose="020B0304020202020204" pitchFamily="34" charset="-34"/>
                <a:cs typeface="Cordia New" panose="020B0304020202020204" pitchFamily="34" charset="-34"/>
              </a:rPr>
              <a:t>)</a:t>
            </a:r>
            <a:r>
              <a:rPr lang="en-US" sz="7200" dirty="0">
                <a:solidFill>
                  <a:srgbClr val="FFFFFF"/>
                </a:solidFill>
                <a:latin typeface="Cordia New" panose="020B0304020202020204" pitchFamily="34" charset="-34"/>
                <a:cs typeface="Cordia New" panose="020B0304020202020204" pitchFamily="34" charset="-34"/>
              </a:rPr>
              <a:t> </a:t>
            </a:r>
            <a:r>
              <a:rPr lang="en-US" sz="7200" dirty="0" err="1">
                <a:solidFill>
                  <a:srgbClr val="FFFFFF"/>
                </a:solidFill>
                <a:latin typeface="Cordia New" panose="020B0304020202020204" pitchFamily="34" charset="-34"/>
                <a:cs typeface="Cordia New" panose="020B0304020202020204" pitchFamily="34" charset="-34"/>
              </a:rPr>
              <a:t>printA</a:t>
            </a:r>
            <a:r>
              <a:rPr lang="en-US" sz="7200" b="1" dirty="0" err="1">
                <a:solidFill>
                  <a:srgbClr val="FFCC00"/>
                </a:solidFill>
                <a:latin typeface="Cordia New" panose="020B0304020202020204" pitchFamily="34" charset="-34"/>
                <a:cs typeface="Cordia New" panose="020B0304020202020204" pitchFamily="34" charset="-34"/>
              </a:rPr>
              <a:t>.</a:t>
            </a:r>
            <a:r>
              <a:rPr lang="en-US" sz="7200" dirty="0" err="1">
                <a:solidFill>
                  <a:srgbClr val="FFFFFF"/>
                </a:solidFill>
                <a:latin typeface="Cordia New" panose="020B0304020202020204" pitchFamily="34" charset="-34"/>
                <a:cs typeface="Cordia New" panose="020B0304020202020204" pitchFamily="34" charset="-34"/>
              </a:rPr>
              <a:t>join</a:t>
            </a:r>
            <a:r>
              <a:rPr lang="en-US" sz="7200" b="1" dirty="0" smtClean="0">
                <a:solidFill>
                  <a:srgbClr val="FFCC00"/>
                </a:solidFill>
                <a:latin typeface="Cordia New" panose="020B0304020202020204" pitchFamily="34" charset="-34"/>
                <a:cs typeface="Cordia New" panose="020B0304020202020204" pitchFamily="34" charset="-34"/>
              </a:rPr>
              <a:t>();</a:t>
            </a:r>
          </a:p>
          <a:p>
            <a:pPr marL="0" indent="0">
              <a:buNone/>
            </a:pPr>
            <a:r>
              <a:rPr lang="en-US" sz="7200" b="1" dirty="0">
                <a:solidFill>
                  <a:srgbClr val="FFCC00"/>
                </a:solidFill>
                <a:latin typeface="Cordia New" panose="020B0304020202020204" pitchFamily="34" charset="-34"/>
                <a:cs typeface="Cordia New" panose="020B0304020202020204" pitchFamily="34" charset="-34"/>
              </a:rPr>
              <a:t>	</a:t>
            </a:r>
            <a:r>
              <a:rPr lang="en-US" sz="7200" b="1" dirty="0" smtClean="0">
                <a:solidFill>
                  <a:srgbClr val="FFCC00"/>
                </a:solidFill>
                <a:latin typeface="Cordia New" panose="020B0304020202020204" pitchFamily="34" charset="-34"/>
                <a:cs typeface="Cordia New" panose="020B0304020202020204" pitchFamily="34" charset="-34"/>
              </a:rPr>
              <a:t>	</a:t>
            </a:r>
            <a:r>
              <a:rPr lang="en-US" sz="7200" dirty="0" smtClean="0">
                <a:solidFill>
                  <a:srgbClr val="FFFFFF"/>
                </a:solidFill>
                <a:latin typeface="Cordia New" panose="020B0304020202020204" pitchFamily="34" charset="-34"/>
                <a:cs typeface="Cordia New" panose="020B0304020202020204" pitchFamily="34" charset="-34"/>
              </a:rPr>
              <a:t> </a:t>
            </a:r>
            <a:r>
              <a:rPr lang="en-US" sz="7200" b="1" dirty="0">
                <a:solidFill>
                  <a:srgbClr val="FFCC00"/>
                </a:solidFill>
                <a:latin typeface="Cordia New" panose="020B0304020202020204" pitchFamily="34" charset="-34"/>
                <a:cs typeface="Cordia New" panose="020B0304020202020204" pitchFamily="34" charset="-34"/>
              </a:rPr>
              <a:t>}</a:t>
            </a:r>
            <a:r>
              <a:rPr lang="en-US" sz="7200" dirty="0">
                <a:solidFill>
                  <a:srgbClr val="FFFFFF"/>
                </a:solidFill>
                <a:latin typeface="Cordia New" panose="020B0304020202020204" pitchFamily="34" charset="-34"/>
                <a:cs typeface="Cordia New" panose="020B0304020202020204" pitchFamily="34" charset="-34"/>
              </a:rPr>
              <a:t> </a:t>
            </a:r>
            <a:endParaRPr lang="en-US" sz="7200" dirty="0" smtClean="0">
              <a:solidFill>
                <a:srgbClr val="FFFFFF"/>
              </a:solidFill>
              <a:latin typeface="Cordia New" panose="020B0304020202020204" pitchFamily="34" charset="-34"/>
              <a:cs typeface="Cordia New" panose="020B0304020202020204" pitchFamily="34" charset="-34"/>
            </a:endParaRPr>
          </a:p>
          <a:p>
            <a:pPr marL="0" indent="0">
              <a:buNone/>
            </a:pPr>
            <a:r>
              <a:rPr lang="en-US" sz="7200" b="1" dirty="0" smtClean="0">
                <a:solidFill>
                  <a:srgbClr val="FFCC00"/>
                </a:solidFill>
                <a:latin typeface="Cordia New" panose="020B0304020202020204" pitchFamily="34" charset="-34"/>
                <a:cs typeface="Cordia New" panose="020B0304020202020204" pitchFamily="34" charset="-34"/>
              </a:rPr>
              <a:t>	}</a:t>
            </a:r>
            <a:r>
              <a:rPr lang="en-US" sz="7200" dirty="0" smtClean="0">
                <a:solidFill>
                  <a:srgbClr val="FFFFFF"/>
                </a:solidFill>
                <a:latin typeface="Cordia New" panose="020B0304020202020204" pitchFamily="34" charset="-34"/>
                <a:cs typeface="Cordia New" panose="020B0304020202020204" pitchFamily="34" charset="-34"/>
              </a:rPr>
              <a:t> </a:t>
            </a:r>
            <a:r>
              <a:rPr lang="en-US" sz="7200" b="1" dirty="0">
                <a:solidFill>
                  <a:srgbClr val="FF6600"/>
                </a:solidFill>
                <a:latin typeface="Cordia New" panose="020B0304020202020204" pitchFamily="34" charset="-34"/>
                <a:cs typeface="Cordia New" panose="020B0304020202020204" pitchFamily="34" charset="-34"/>
              </a:rPr>
              <a:t>catch</a:t>
            </a:r>
            <a:r>
              <a:rPr lang="en-US" sz="7200" dirty="0">
                <a:solidFill>
                  <a:srgbClr val="FFFFFF"/>
                </a:solidFill>
                <a:latin typeface="Cordia New" panose="020B0304020202020204" pitchFamily="34" charset="-34"/>
                <a:cs typeface="Cordia New" panose="020B0304020202020204" pitchFamily="34" charset="-34"/>
              </a:rPr>
              <a:t> </a:t>
            </a:r>
            <a:r>
              <a:rPr lang="en-US" sz="7200" b="1" dirty="0" smtClean="0">
                <a:solidFill>
                  <a:srgbClr val="FFCC00"/>
                </a:solidFill>
                <a:latin typeface="Cordia New" panose="020B0304020202020204" pitchFamily="34" charset="-34"/>
                <a:cs typeface="Cordia New" panose="020B0304020202020204" pitchFamily="34" charset="-34"/>
              </a:rPr>
              <a:t>(</a:t>
            </a:r>
          </a:p>
          <a:p>
            <a:pPr marL="0" indent="0">
              <a:buNone/>
            </a:pPr>
            <a:r>
              <a:rPr lang="en-US" sz="7200" b="1" dirty="0">
                <a:solidFill>
                  <a:srgbClr val="FFCC00"/>
                </a:solidFill>
                <a:latin typeface="Cordia New" panose="020B0304020202020204" pitchFamily="34" charset="-34"/>
                <a:cs typeface="Cordia New" panose="020B0304020202020204" pitchFamily="34" charset="-34"/>
              </a:rPr>
              <a:t>	</a:t>
            </a:r>
            <a:r>
              <a:rPr lang="en-US" sz="7200" b="1" dirty="0" smtClean="0">
                <a:solidFill>
                  <a:srgbClr val="FFCC00"/>
                </a:solidFill>
                <a:latin typeface="Cordia New" panose="020B0304020202020204" pitchFamily="34" charset="-34"/>
                <a:cs typeface="Cordia New" panose="020B0304020202020204" pitchFamily="34" charset="-34"/>
              </a:rPr>
              <a:t>	</a:t>
            </a:r>
            <a:r>
              <a:rPr lang="en-US" sz="7200" dirty="0" err="1" smtClean="0">
                <a:solidFill>
                  <a:srgbClr val="FFFFFF"/>
                </a:solidFill>
                <a:latin typeface="Cordia New" panose="020B0304020202020204" pitchFamily="34" charset="-34"/>
                <a:cs typeface="Cordia New" panose="020B0304020202020204" pitchFamily="34" charset="-34"/>
              </a:rPr>
              <a:t>InterruptedException</a:t>
            </a:r>
            <a:r>
              <a:rPr lang="en-US" sz="7200" dirty="0" smtClean="0">
                <a:solidFill>
                  <a:srgbClr val="FFFFFF"/>
                </a:solidFill>
                <a:latin typeface="Cordia New" panose="020B0304020202020204" pitchFamily="34" charset="-34"/>
                <a:cs typeface="Cordia New" panose="020B0304020202020204" pitchFamily="34" charset="-34"/>
              </a:rPr>
              <a:t> </a:t>
            </a:r>
            <a:r>
              <a:rPr lang="en-US" sz="7200" dirty="0">
                <a:solidFill>
                  <a:srgbClr val="FFFFFF"/>
                </a:solidFill>
                <a:latin typeface="Cordia New" panose="020B0304020202020204" pitchFamily="34" charset="-34"/>
                <a:cs typeface="Cordia New" panose="020B0304020202020204" pitchFamily="34" charset="-34"/>
              </a:rPr>
              <a:t>ex</a:t>
            </a:r>
            <a:r>
              <a:rPr lang="en-US" sz="7200" b="1" dirty="0">
                <a:solidFill>
                  <a:srgbClr val="FFCC00"/>
                </a:solidFill>
                <a:latin typeface="Cordia New" panose="020B0304020202020204" pitchFamily="34" charset="-34"/>
                <a:cs typeface="Cordia New" panose="020B0304020202020204" pitchFamily="34" charset="-34"/>
              </a:rPr>
              <a:t>)</a:t>
            </a:r>
            <a:r>
              <a:rPr lang="en-US" sz="7200" dirty="0">
                <a:solidFill>
                  <a:srgbClr val="FFFFFF"/>
                </a:solidFill>
                <a:latin typeface="Cordia New" panose="020B0304020202020204" pitchFamily="34" charset="-34"/>
                <a:cs typeface="Cordia New" panose="020B0304020202020204" pitchFamily="34" charset="-34"/>
              </a:rPr>
              <a:t> </a:t>
            </a:r>
            <a:r>
              <a:rPr lang="en-US" sz="7200" b="1" dirty="0" smtClean="0">
                <a:solidFill>
                  <a:srgbClr val="FFCC00"/>
                </a:solidFill>
                <a:latin typeface="Cordia New" panose="020B0304020202020204" pitchFamily="34" charset="-34"/>
                <a:cs typeface="Cordia New" panose="020B0304020202020204" pitchFamily="34" charset="-34"/>
              </a:rPr>
              <a:t>{</a:t>
            </a:r>
            <a:r>
              <a:rPr lang="en-US" sz="7200" dirty="0" smtClean="0">
                <a:solidFill>
                  <a:srgbClr val="FFFFFF"/>
                </a:solidFill>
                <a:latin typeface="Cordia New" panose="020B0304020202020204" pitchFamily="34" charset="-34"/>
                <a:cs typeface="Cordia New" panose="020B0304020202020204" pitchFamily="34" charset="-34"/>
              </a:rPr>
              <a:t> </a:t>
            </a:r>
            <a:r>
              <a:rPr lang="en-US" sz="7200" b="1" dirty="0" smtClean="0">
                <a:solidFill>
                  <a:srgbClr val="FFCC00"/>
                </a:solidFill>
                <a:latin typeface="Cordia New" panose="020B0304020202020204" pitchFamily="34" charset="-34"/>
                <a:cs typeface="Cordia New" panose="020B0304020202020204" pitchFamily="34" charset="-34"/>
              </a:rPr>
              <a:t>}</a:t>
            </a:r>
          </a:p>
          <a:p>
            <a:pPr marL="0" indent="0">
              <a:buNone/>
            </a:pPr>
            <a:r>
              <a:rPr lang="en-US" sz="7200" b="1" dirty="0">
                <a:solidFill>
                  <a:srgbClr val="FFCC00"/>
                </a:solidFill>
                <a:latin typeface="Cordia New" panose="020B0304020202020204" pitchFamily="34" charset="-34"/>
                <a:cs typeface="Cordia New" panose="020B0304020202020204" pitchFamily="34" charset="-34"/>
              </a:rPr>
              <a:t>	</a:t>
            </a:r>
            <a:r>
              <a:rPr lang="en-US" sz="7200" dirty="0" smtClean="0">
                <a:solidFill>
                  <a:srgbClr val="FFFFFF"/>
                </a:solidFill>
                <a:latin typeface="Cordia New" panose="020B0304020202020204" pitchFamily="34" charset="-34"/>
                <a:cs typeface="Cordia New" panose="020B0304020202020204" pitchFamily="34" charset="-34"/>
              </a:rPr>
              <a:t> </a:t>
            </a:r>
            <a:r>
              <a:rPr lang="en-US" sz="7200" b="1" dirty="0" smtClean="0">
                <a:solidFill>
                  <a:srgbClr val="FFCC00"/>
                </a:solidFill>
                <a:latin typeface="Cordia New" panose="020B0304020202020204" pitchFamily="34" charset="-34"/>
                <a:cs typeface="Cordia New" panose="020B0304020202020204" pitchFamily="34" charset="-34"/>
              </a:rPr>
              <a:t>}</a:t>
            </a:r>
          </a:p>
          <a:p>
            <a:pPr marL="0" indent="0">
              <a:buNone/>
            </a:pPr>
            <a:r>
              <a:rPr lang="en-US" sz="7200" b="1" dirty="0">
                <a:solidFill>
                  <a:srgbClr val="FFCC00"/>
                </a:solidFill>
                <a:latin typeface="Cordia New" panose="020B0304020202020204" pitchFamily="34" charset="-34"/>
                <a:cs typeface="Cordia New" panose="020B0304020202020204" pitchFamily="34" charset="-34"/>
              </a:rPr>
              <a:t>}</a:t>
            </a:r>
            <a:endParaRPr lang="en-US" sz="7200" dirty="0"/>
          </a:p>
          <a:p>
            <a:pPr marL="0" indent="0">
              <a:buNone/>
            </a:pPr>
            <a:endParaRPr lang="en-US" dirty="0"/>
          </a:p>
          <a:p>
            <a:endParaRPr lang="en-US" dirty="0" smtClean="0"/>
          </a:p>
          <a:p>
            <a:endParaRPr lang="en-US" dirty="0"/>
          </a:p>
          <a:p>
            <a:endParaRPr lang="en-US" dirty="0" smtClean="0"/>
          </a:p>
          <a:p>
            <a:endParaRPr lang="en-US" dirty="0"/>
          </a:p>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p:txBody>
      </p:sp>
      <p:sp>
        <p:nvSpPr>
          <p:cNvPr id="46084" name="Slide Number Placeholder 4"/>
          <p:cNvSpPr>
            <a:spLocks noGrp="1"/>
          </p:cNvSpPr>
          <p:nvPr>
            <p:ph type="sldNum" sz="quarter" idx="12"/>
          </p:nvPr>
        </p:nvSpPr>
        <p:spPr/>
        <p:txBody>
          <a:bodyPr/>
          <a:lstStyle>
            <a:lvl1pPr>
              <a:defRPr sz="2400">
                <a:solidFill>
                  <a:schemeClr val="tx1"/>
                </a:solidFill>
                <a:latin typeface="Times New Roman" panose="02020603050405020304" pitchFamily="18" charset="0"/>
              </a:defRPr>
            </a:lvl1pPr>
            <a:lvl2pPr marL="741363" indent="-284163">
              <a:defRPr sz="2400">
                <a:solidFill>
                  <a:schemeClr val="tx1"/>
                </a:solidFill>
                <a:latin typeface="Times New Roman" panose="02020603050405020304" pitchFamily="18" charset="0"/>
              </a:defRPr>
            </a:lvl2pPr>
            <a:lvl3pPr marL="1141413" indent="-227013">
              <a:defRPr sz="2400">
                <a:solidFill>
                  <a:schemeClr val="tx1"/>
                </a:solidFill>
                <a:latin typeface="Times New Roman" panose="02020603050405020304" pitchFamily="18" charset="0"/>
              </a:defRPr>
            </a:lvl3pPr>
            <a:lvl4pPr marL="1598613" indent="-227013">
              <a:defRPr sz="2400">
                <a:solidFill>
                  <a:schemeClr val="tx1"/>
                </a:solidFill>
                <a:latin typeface="Times New Roman" panose="02020603050405020304" pitchFamily="18" charset="0"/>
              </a:defRPr>
            </a:lvl4pPr>
            <a:lvl5pPr marL="2055813" indent="-227013">
              <a:defRPr sz="2400">
                <a:solidFill>
                  <a:schemeClr val="tx1"/>
                </a:solidFill>
                <a:latin typeface="Times New Roman" panose="02020603050405020304" pitchFamily="18" charset="0"/>
              </a:defRPr>
            </a:lvl5pPr>
            <a:lvl6pPr marL="2513013" indent="-227013" eaLnBrk="0" fontAlgn="base" hangingPunct="0">
              <a:spcBef>
                <a:spcPct val="0"/>
              </a:spcBef>
              <a:spcAft>
                <a:spcPct val="0"/>
              </a:spcAft>
              <a:defRPr sz="2400">
                <a:solidFill>
                  <a:schemeClr val="tx1"/>
                </a:solidFill>
                <a:latin typeface="Times New Roman" panose="02020603050405020304" pitchFamily="18" charset="0"/>
              </a:defRPr>
            </a:lvl6pPr>
            <a:lvl7pPr marL="2970213" indent="-227013" eaLnBrk="0" fontAlgn="base" hangingPunct="0">
              <a:spcBef>
                <a:spcPct val="0"/>
              </a:spcBef>
              <a:spcAft>
                <a:spcPct val="0"/>
              </a:spcAft>
              <a:defRPr sz="2400">
                <a:solidFill>
                  <a:schemeClr val="tx1"/>
                </a:solidFill>
                <a:latin typeface="Times New Roman" panose="02020603050405020304" pitchFamily="18" charset="0"/>
              </a:defRPr>
            </a:lvl7pPr>
            <a:lvl8pPr marL="3427413" indent="-227013" eaLnBrk="0" fontAlgn="base" hangingPunct="0">
              <a:spcBef>
                <a:spcPct val="0"/>
              </a:spcBef>
              <a:spcAft>
                <a:spcPct val="0"/>
              </a:spcAft>
              <a:defRPr sz="2400">
                <a:solidFill>
                  <a:schemeClr val="tx1"/>
                </a:solidFill>
                <a:latin typeface="Times New Roman" panose="02020603050405020304" pitchFamily="18" charset="0"/>
              </a:defRPr>
            </a:lvl8pPr>
            <a:lvl9pPr marL="3884613" indent="-227013" eaLnBrk="0" fontAlgn="base" hangingPunct="0">
              <a:spcBef>
                <a:spcPct val="0"/>
              </a:spcBef>
              <a:spcAft>
                <a:spcPct val="0"/>
              </a:spcAft>
              <a:defRPr sz="2400">
                <a:solidFill>
                  <a:schemeClr val="tx1"/>
                </a:solidFill>
                <a:latin typeface="Times New Roman" panose="02020603050405020304" pitchFamily="18" charset="0"/>
              </a:defRPr>
            </a:lvl9pPr>
          </a:lstStyle>
          <a:p>
            <a:fld id="{F39A9035-5516-4FA2-9D91-266A9CAADC7A}" type="slidenum">
              <a:rPr lang="en-US" smtClean="0"/>
              <a:pPr/>
              <a:t>18</a:t>
            </a:fld>
            <a:endParaRPr lang="en-US"/>
          </a:p>
        </p:txBody>
      </p:sp>
      <p:sp>
        <p:nvSpPr>
          <p:cNvPr id="46086" name="Rectangle 6"/>
          <p:cNvSpPr>
            <a:spLocks noChangeArrowheads="1"/>
          </p:cNvSpPr>
          <p:nvPr/>
        </p:nvSpPr>
        <p:spPr bwMode="auto">
          <a:xfrm>
            <a:off x="1524001" y="2490271"/>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endParaRPr lang="en-US">
              <a:solidFill>
                <a:schemeClr val="tx1"/>
              </a:solidFill>
              <a:latin typeface="Times New Roman" panose="02020603050405020304" pitchFamily="18" charset="0"/>
            </a:endParaRPr>
          </a:p>
        </p:txBody>
      </p:sp>
    </p:spTree>
    <p:extLst>
      <p:ext uri="{BB962C8B-B14F-4D97-AF65-F5344CB8AC3E}">
        <p14:creationId xmlns:p14="http://schemas.microsoft.com/office/powerpoint/2010/main" val="39944318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The join() </a:t>
            </a:r>
            <a:r>
              <a:rPr lang="en-US" dirty="0" smtClean="0"/>
              <a:t>Method (Cont.)</a:t>
            </a:r>
            <a:endParaRPr lang="en-US" dirty="0"/>
          </a:p>
        </p:txBody>
      </p:sp>
      <p:sp>
        <p:nvSpPr>
          <p:cNvPr id="4" name="Slide Number Placeholder 3"/>
          <p:cNvSpPr>
            <a:spLocks noGrp="1"/>
          </p:cNvSpPr>
          <p:nvPr>
            <p:ph type="sldNum" sz="quarter" idx="12"/>
          </p:nvPr>
        </p:nvSpPr>
        <p:spPr/>
        <p:txBody>
          <a:bodyPr/>
          <a:lstStyle/>
          <a:p>
            <a:fld id="{CF5387CA-AE5E-4749-88B8-93A52D25AD26}" type="slidenum">
              <a:rPr lang="en-US" smtClean="0"/>
              <a:t>19</a:t>
            </a:fld>
            <a:endParaRPr lang="en-US"/>
          </a:p>
        </p:txBody>
      </p:sp>
      <p:graphicFrame>
        <p:nvGraphicFramePr>
          <p:cNvPr id="5" name="Object 5"/>
          <p:cNvGraphicFramePr>
            <a:graphicFrameLocks noGrp="1" noChangeAspect="1"/>
          </p:cNvGraphicFramePr>
          <p:nvPr>
            <p:ph idx="1"/>
            <p:extLst>
              <p:ext uri="{D42A27DB-BD31-4B8C-83A1-F6EECF244321}">
                <p14:modId xmlns:p14="http://schemas.microsoft.com/office/powerpoint/2010/main" val="2313468105"/>
              </p:ext>
            </p:extLst>
          </p:nvPr>
        </p:nvGraphicFramePr>
        <p:xfrm>
          <a:off x="742462" y="2727570"/>
          <a:ext cx="8784492" cy="3391876"/>
        </p:xfrm>
        <a:graphic>
          <a:graphicData uri="http://schemas.openxmlformats.org/presentationml/2006/ole">
            <mc:AlternateContent xmlns:mc="http://schemas.openxmlformats.org/markup-compatibility/2006">
              <mc:Choice xmlns:v="urn:schemas-microsoft-com:vml" Requires="v">
                <p:oleObj spid="_x0000_s4155" name="Picture" r:id="rId3" imgW="4536360" imgH="1510200" progId="Word.Picture.8">
                  <p:embed/>
                </p:oleObj>
              </mc:Choice>
              <mc:Fallback>
                <p:oleObj name="Picture" r:id="rId3" imgW="4536360" imgH="1510200" progId="Word.Picture.8">
                  <p:embed/>
                  <p:pic>
                    <p:nvPicPr>
                      <p:cNvPr id="0" name=""/>
                      <p:cNvPicPr>
                        <a:picLocks noChangeAspect="1" noChangeArrowheads="1"/>
                      </p:cNvPicPr>
                      <p:nvPr/>
                    </p:nvPicPr>
                    <p:blipFill>
                      <a:blip r:embed="rId4"/>
                      <a:srcRect/>
                      <a:stretch>
                        <a:fillRect/>
                      </a:stretch>
                    </p:blipFill>
                    <p:spPr bwMode="auto">
                      <a:xfrm>
                        <a:off x="742462" y="2727570"/>
                        <a:ext cx="8784492" cy="3391876"/>
                      </a:xfrm>
                      <a:prstGeom prst="rect">
                        <a:avLst/>
                      </a:prstGeom>
                      <a:solidFill>
                        <a:srgbClr val="2B605F"/>
                      </a:solidFill>
                      <a:ln>
                        <a:noFill/>
                      </a:ln>
                      <a:extLst/>
                    </p:spPr>
                  </p:pic>
                </p:oleObj>
              </mc:Fallback>
            </mc:AlternateContent>
          </a:graphicData>
        </a:graphic>
      </p:graphicFrame>
      <p:sp>
        <p:nvSpPr>
          <p:cNvPr id="6" name="Rectangle 5"/>
          <p:cNvSpPr/>
          <p:nvPr/>
        </p:nvSpPr>
        <p:spPr>
          <a:xfrm>
            <a:off x="646111" y="1853248"/>
            <a:ext cx="6096000" cy="646331"/>
          </a:xfrm>
          <a:prstGeom prst="rect">
            <a:avLst/>
          </a:prstGeom>
        </p:spPr>
        <p:txBody>
          <a:bodyPr>
            <a:spAutoFit/>
          </a:bodyPr>
          <a:lstStyle/>
          <a:p>
            <a:endParaRPr lang="en-US" dirty="0"/>
          </a:p>
          <a:p>
            <a:r>
              <a:rPr lang="en-US" dirty="0">
                <a:latin typeface="Times New Roman" panose="02020603050405020304" pitchFamily="18" charset="0"/>
                <a:cs typeface="Times New Roman" panose="02020603050405020304" pitchFamily="18" charset="0"/>
              </a:rPr>
              <a:t>The numbers after 50 are printed after thread </a:t>
            </a:r>
            <a:r>
              <a:rPr lang="en-US" dirty="0" err="1">
                <a:latin typeface="Times New Roman" panose="02020603050405020304" pitchFamily="18" charset="0"/>
                <a:cs typeface="Times New Roman" panose="02020603050405020304" pitchFamily="18" charset="0"/>
              </a:rPr>
              <a:t>printA</a:t>
            </a:r>
            <a:r>
              <a:rPr lang="en-US" dirty="0">
                <a:latin typeface="Times New Roman" panose="02020603050405020304" pitchFamily="18" charset="0"/>
                <a:cs typeface="Times New Roman" panose="02020603050405020304" pitchFamily="18" charset="0"/>
              </a:rPr>
              <a:t> is finished. </a:t>
            </a:r>
          </a:p>
        </p:txBody>
      </p:sp>
    </p:spTree>
    <p:extLst>
      <p:ext uri="{BB962C8B-B14F-4D97-AF65-F5344CB8AC3E}">
        <p14:creationId xmlns:p14="http://schemas.microsoft.com/office/powerpoint/2010/main" val="1022458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sz="4400" dirty="0">
                <a:solidFill>
                  <a:schemeClr val="tx1"/>
                </a:solidFill>
                <a:cs typeface="Times New Roman" panose="02020603050405020304" pitchFamily="18" charset="0"/>
              </a:rPr>
              <a:t>Introduction</a:t>
            </a:r>
            <a:endParaRPr lang="en-US" dirty="0">
              <a:solidFill>
                <a:schemeClr val="tx1"/>
              </a:solidFill>
            </a:endParaRPr>
          </a:p>
        </p:txBody>
      </p:sp>
      <p:sp>
        <p:nvSpPr>
          <p:cNvPr id="3" name="Content Placeholder 2"/>
          <p:cNvSpPr>
            <a:spLocks noGrp="1"/>
          </p:cNvSpPr>
          <p:nvPr>
            <p:ph idx="1"/>
          </p:nvPr>
        </p:nvSpPr>
        <p:spPr/>
        <p:txBody>
          <a:bodyPr>
            <a:normAutofit fontScale="92500" lnSpcReduction="10000"/>
          </a:bodyPr>
          <a:lstStyle/>
          <a:p>
            <a:pPr>
              <a:lnSpc>
                <a:spcPct val="90000"/>
              </a:lnSpc>
            </a:pPr>
            <a:r>
              <a:rPr lang="en-US" dirty="0"/>
              <a:t>Performing operations concurrently (in parallel)</a:t>
            </a:r>
          </a:p>
          <a:p>
            <a:pPr lvl="1">
              <a:lnSpc>
                <a:spcPct val="90000"/>
              </a:lnSpc>
            </a:pPr>
            <a:r>
              <a:rPr lang="en-US" dirty="0"/>
              <a:t>We can walk, talk, breathe, see, hear, smell... all at the same time</a:t>
            </a:r>
          </a:p>
          <a:p>
            <a:pPr lvl="1">
              <a:lnSpc>
                <a:spcPct val="90000"/>
              </a:lnSpc>
            </a:pPr>
            <a:r>
              <a:rPr lang="en-US" dirty="0"/>
              <a:t>Computers can do this as well - download a file, print a file, receive email, run the clock, more or less in parallel….</a:t>
            </a:r>
          </a:p>
          <a:p>
            <a:pPr lvl="2">
              <a:lnSpc>
                <a:spcPct val="90000"/>
              </a:lnSpc>
            </a:pPr>
            <a:r>
              <a:rPr lang="en-US" dirty="0"/>
              <a:t>How are these tasks typically accomplished?</a:t>
            </a:r>
          </a:p>
          <a:p>
            <a:pPr lvl="2">
              <a:lnSpc>
                <a:spcPct val="90000"/>
              </a:lnSpc>
            </a:pPr>
            <a:r>
              <a:rPr lang="en-US" dirty="0"/>
              <a:t>Operating systems support processes</a:t>
            </a:r>
          </a:p>
          <a:p>
            <a:pPr lvl="2">
              <a:lnSpc>
                <a:spcPct val="90000"/>
              </a:lnSpc>
            </a:pPr>
            <a:r>
              <a:rPr lang="en-US" dirty="0"/>
              <a:t>What’s the difference between a process and a thread?</a:t>
            </a:r>
          </a:p>
          <a:p>
            <a:pPr lvl="2">
              <a:lnSpc>
                <a:spcPct val="90000"/>
              </a:lnSpc>
            </a:pPr>
            <a:r>
              <a:rPr lang="en-US" dirty="0"/>
              <a:t>Processes have their own memory space, threads share memory</a:t>
            </a:r>
          </a:p>
          <a:p>
            <a:pPr lvl="2">
              <a:lnSpc>
                <a:spcPct val="90000"/>
              </a:lnSpc>
            </a:pPr>
            <a:r>
              <a:rPr lang="en-US" dirty="0"/>
              <a:t>Hence processes are “</a:t>
            </a:r>
            <a:r>
              <a:rPr lang="en-US" dirty="0">
                <a:solidFill>
                  <a:srgbClr val="FF0000"/>
                </a:solidFill>
              </a:rPr>
              <a:t>heavyweight</a:t>
            </a:r>
            <a:r>
              <a:rPr lang="en-US" dirty="0"/>
              <a:t>” while threads are “</a:t>
            </a:r>
            <a:r>
              <a:rPr lang="en-US" dirty="0">
                <a:solidFill>
                  <a:srgbClr val="FF0000"/>
                </a:solidFill>
              </a:rPr>
              <a:t>lightweight</a:t>
            </a:r>
            <a:r>
              <a:rPr lang="en-US" dirty="0"/>
              <a:t>”</a:t>
            </a:r>
          </a:p>
          <a:p>
            <a:pPr lvl="1">
              <a:lnSpc>
                <a:spcPct val="90000"/>
              </a:lnSpc>
            </a:pPr>
            <a:r>
              <a:rPr lang="en-US" dirty="0"/>
              <a:t>Most programming languages do not allow concurrency</a:t>
            </a:r>
          </a:p>
          <a:p>
            <a:pPr lvl="1">
              <a:lnSpc>
                <a:spcPct val="90000"/>
              </a:lnSpc>
            </a:pPr>
            <a:r>
              <a:rPr lang="en-US" dirty="0"/>
              <a:t>Usually limited to operating system "primitives" available to systems programmers</a:t>
            </a:r>
          </a:p>
          <a:p>
            <a:pPr lvl="1">
              <a:lnSpc>
                <a:spcPct val="90000"/>
              </a:lnSpc>
            </a:pPr>
            <a:r>
              <a:rPr lang="en-US" dirty="0"/>
              <a:t>Java supports concurrency as part of language and libraries</a:t>
            </a:r>
          </a:p>
          <a:p>
            <a:pPr lvl="1">
              <a:lnSpc>
                <a:spcPct val="90000"/>
              </a:lnSpc>
            </a:pPr>
            <a:r>
              <a:rPr lang="en-US" dirty="0"/>
              <a:t>What other languages support</a:t>
            </a:r>
          </a:p>
        </p:txBody>
      </p:sp>
      <p:sp>
        <p:nvSpPr>
          <p:cNvPr id="4" name="Slide Number Placeholder 3"/>
          <p:cNvSpPr>
            <a:spLocks noGrp="1"/>
          </p:cNvSpPr>
          <p:nvPr>
            <p:ph type="sldNum" sz="quarter" idx="12"/>
          </p:nvPr>
        </p:nvSpPr>
        <p:spPr/>
        <p:txBody>
          <a:bodyPr/>
          <a:lstStyle/>
          <a:p>
            <a:fld id="{CF5387CA-AE5E-4749-88B8-93A52D25AD26}" type="slidenum">
              <a:rPr lang="en-US" smtClean="0"/>
              <a:t>2</a:t>
            </a:fld>
            <a:endParaRPr lang="en-US"/>
          </a:p>
        </p:txBody>
      </p:sp>
    </p:spTree>
    <p:extLst>
      <p:ext uri="{BB962C8B-B14F-4D97-AF65-F5344CB8AC3E}">
        <p14:creationId xmlns:p14="http://schemas.microsoft.com/office/powerpoint/2010/main" val="18093840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smtClean="0"/>
              <a:t>Thread methods</a:t>
            </a:r>
            <a:endParaRPr lang="en-US"/>
          </a:p>
        </p:txBody>
      </p:sp>
      <p:sp>
        <p:nvSpPr>
          <p:cNvPr id="48131" name="Rectangle 3"/>
          <p:cNvSpPr>
            <a:spLocks noGrp="1" noChangeArrowheads="1"/>
          </p:cNvSpPr>
          <p:nvPr>
            <p:ph idx="1"/>
          </p:nvPr>
        </p:nvSpPr>
        <p:spPr/>
        <p:txBody>
          <a:bodyPr>
            <a:normAutofit fontScale="85000" lnSpcReduction="20000"/>
          </a:bodyPr>
          <a:lstStyle/>
          <a:p>
            <a:r>
              <a:rPr lang="en-US" sz="3000" dirty="0" err="1" smtClean="0"/>
              <a:t>isAlive</a:t>
            </a:r>
            <a:r>
              <a:rPr lang="en-US" sz="3000" dirty="0" smtClean="0"/>
              <a:t>() </a:t>
            </a:r>
          </a:p>
          <a:p>
            <a:r>
              <a:rPr lang="en-US" dirty="0"/>
              <a:t> </a:t>
            </a:r>
            <a:r>
              <a:rPr lang="en-US" dirty="0" smtClean="0"/>
              <a:t>method used to find out the state of a thread. </a:t>
            </a:r>
          </a:p>
          <a:p>
            <a:r>
              <a:rPr lang="en-US" dirty="0" smtClean="0"/>
              <a:t> returns true: thread is in the Ready, Blocked, or Running state</a:t>
            </a:r>
          </a:p>
          <a:p>
            <a:r>
              <a:rPr lang="en-US" dirty="0" smtClean="0"/>
              <a:t> returns false: thread is new and has not started or if it is finished.</a:t>
            </a:r>
          </a:p>
          <a:p>
            <a:endParaRPr lang="en-US" dirty="0" smtClean="0"/>
          </a:p>
          <a:p>
            <a:r>
              <a:rPr lang="en-US" sz="2800" dirty="0" smtClean="0"/>
              <a:t>interrupt() </a:t>
            </a:r>
          </a:p>
          <a:p>
            <a:r>
              <a:rPr lang="en-US" dirty="0" smtClean="0"/>
              <a:t> if a thread is currently in the Ready or Running state, its interrupted flag is set</a:t>
            </a:r>
          </a:p>
          <a:p>
            <a:r>
              <a:rPr lang="en-US" dirty="0" smtClean="0"/>
              <a:t> if a thread is currently blocked, it is awakened and enters the Ready state, and an </a:t>
            </a:r>
            <a:r>
              <a:rPr lang="en-US" dirty="0" err="1" smtClean="0"/>
              <a:t>java.io.InterruptedException</a:t>
            </a:r>
            <a:r>
              <a:rPr lang="en-US" dirty="0" smtClean="0"/>
              <a:t> is thrown.</a:t>
            </a:r>
          </a:p>
          <a:p>
            <a:endParaRPr lang="en-US" dirty="0" smtClean="0"/>
          </a:p>
          <a:p>
            <a:r>
              <a:rPr lang="en-US" sz="2800" dirty="0" err="1"/>
              <a:t>i</a:t>
            </a:r>
            <a:r>
              <a:rPr lang="en-US" sz="2800" dirty="0" err="1" smtClean="0"/>
              <a:t>sInterrupt</a:t>
            </a:r>
            <a:r>
              <a:rPr lang="en-US" sz="2800" dirty="0" smtClean="0"/>
              <a:t>()</a:t>
            </a:r>
          </a:p>
          <a:p>
            <a:r>
              <a:rPr lang="en-US" dirty="0" smtClean="0"/>
              <a:t> The method tests whether the thread is interrupted.</a:t>
            </a:r>
            <a:endParaRPr lang="en-US" dirty="0"/>
          </a:p>
        </p:txBody>
      </p:sp>
      <p:sp>
        <p:nvSpPr>
          <p:cNvPr id="48132" name="Slide Number Placeholder 4"/>
          <p:cNvSpPr>
            <a:spLocks noGrp="1"/>
          </p:cNvSpPr>
          <p:nvPr>
            <p:ph type="sldNum" sz="quarter" idx="12"/>
          </p:nvPr>
        </p:nvSpPr>
        <p:spPr/>
        <p:txBody>
          <a:bodyPr/>
          <a:lstStyle>
            <a:lvl1pPr>
              <a:defRPr sz="2400">
                <a:solidFill>
                  <a:schemeClr val="tx1"/>
                </a:solidFill>
                <a:latin typeface="Times New Roman" panose="02020603050405020304" pitchFamily="18" charset="0"/>
              </a:defRPr>
            </a:lvl1pPr>
            <a:lvl2pPr marL="741363" indent="-284163">
              <a:defRPr sz="2400">
                <a:solidFill>
                  <a:schemeClr val="tx1"/>
                </a:solidFill>
                <a:latin typeface="Times New Roman" panose="02020603050405020304" pitchFamily="18" charset="0"/>
              </a:defRPr>
            </a:lvl2pPr>
            <a:lvl3pPr marL="1141413" indent="-227013">
              <a:defRPr sz="2400">
                <a:solidFill>
                  <a:schemeClr val="tx1"/>
                </a:solidFill>
                <a:latin typeface="Times New Roman" panose="02020603050405020304" pitchFamily="18" charset="0"/>
              </a:defRPr>
            </a:lvl3pPr>
            <a:lvl4pPr marL="1598613" indent="-227013">
              <a:defRPr sz="2400">
                <a:solidFill>
                  <a:schemeClr val="tx1"/>
                </a:solidFill>
                <a:latin typeface="Times New Roman" panose="02020603050405020304" pitchFamily="18" charset="0"/>
              </a:defRPr>
            </a:lvl4pPr>
            <a:lvl5pPr marL="2055813" indent="-227013">
              <a:defRPr sz="2400">
                <a:solidFill>
                  <a:schemeClr val="tx1"/>
                </a:solidFill>
                <a:latin typeface="Times New Roman" panose="02020603050405020304" pitchFamily="18" charset="0"/>
              </a:defRPr>
            </a:lvl5pPr>
            <a:lvl6pPr marL="2513013" indent="-227013" eaLnBrk="0" fontAlgn="base" hangingPunct="0">
              <a:spcBef>
                <a:spcPct val="0"/>
              </a:spcBef>
              <a:spcAft>
                <a:spcPct val="0"/>
              </a:spcAft>
              <a:defRPr sz="2400">
                <a:solidFill>
                  <a:schemeClr val="tx1"/>
                </a:solidFill>
                <a:latin typeface="Times New Roman" panose="02020603050405020304" pitchFamily="18" charset="0"/>
              </a:defRPr>
            </a:lvl6pPr>
            <a:lvl7pPr marL="2970213" indent="-227013" eaLnBrk="0" fontAlgn="base" hangingPunct="0">
              <a:spcBef>
                <a:spcPct val="0"/>
              </a:spcBef>
              <a:spcAft>
                <a:spcPct val="0"/>
              </a:spcAft>
              <a:defRPr sz="2400">
                <a:solidFill>
                  <a:schemeClr val="tx1"/>
                </a:solidFill>
                <a:latin typeface="Times New Roman" panose="02020603050405020304" pitchFamily="18" charset="0"/>
              </a:defRPr>
            </a:lvl7pPr>
            <a:lvl8pPr marL="3427413" indent="-227013" eaLnBrk="0" fontAlgn="base" hangingPunct="0">
              <a:spcBef>
                <a:spcPct val="0"/>
              </a:spcBef>
              <a:spcAft>
                <a:spcPct val="0"/>
              </a:spcAft>
              <a:defRPr sz="2400">
                <a:solidFill>
                  <a:schemeClr val="tx1"/>
                </a:solidFill>
                <a:latin typeface="Times New Roman" panose="02020603050405020304" pitchFamily="18" charset="0"/>
              </a:defRPr>
            </a:lvl8pPr>
            <a:lvl9pPr marL="3884613" indent="-227013" eaLnBrk="0" fontAlgn="base" hangingPunct="0">
              <a:spcBef>
                <a:spcPct val="0"/>
              </a:spcBef>
              <a:spcAft>
                <a:spcPct val="0"/>
              </a:spcAft>
              <a:defRPr sz="2400">
                <a:solidFill>
                  <a:schemeClr val="tx1"/>
                </a:solidFill>
                <a:latin typeface="Times New Roman" panose="02020603050405020304" pitchFamily="18" charset="0"/>
              </a:defRPr>
            </a:lvl9pPr>
          </a:lstStyle>
          <a:p>
            <a:fld id="{74E0A9D0-2633-4E28-8FB0-60A3E6C230D4}" type="slidenum">
              <a:rPr lang="en-US" smtClean="0"/>
              <a:pPr/>
              <a:t>20</a:t>
            </a:fld>
            <a:endParaRPr lang="en-US"/>
          </a:p>
        </p:txBody>
      </p:sp>
    </p:spTree>
    <p:extLst>
      <p:ext uri="{BB962C8B-B14F-4D97-AF65-F5344CB8AC3E}">
        <p14:creationId xmlns:p14="http://schemas.microsoft.com/office/powerpoint/2010/main" val="36741320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p:txBody>
          <a:bodyPr/>
          <a:lstStyle/>
          <a:p>
            <a:r>
              <a:rPr lang="en-US" smtClean="0"/>
              <a:t>The deprecated stop(), suspend(), and resume() Methods</a:t>
            </a:r>
            <a:endParaRPr lang="en-US"/>
          </a:p>
        </p:txBody>
      </p:sp>
      <p:sp>
        <p:nvSpPr>
          <p:cNvPr id="49155" name="Rectangle 3"/>
          <p:cNvSpPr>
            <a:spLocks noGrp="1" noChangeArrowheads="1"/>
          </p:cNvSpPr>
          <p:nvPr>
            <p:ph idx="1"/>
          </p:nvPr>
        </p:nvSpPr>
        <p:spPr/>
        <p:txBody>
          <a:bodyPr/>
          <a:lstStyle/>
          <a:p>
            <a:r>
              <a:rPr lang="en-US" dirty="0" smtClean="0"/>
              <a:t>The Thread class also contains the stop(), suspend(), and resume() methods. As of Java 2, these methods are deprecated (or outdated) because they are known to be inherently unsafe.</a:t>
            </a:r>
          </a:p>
          <a:p>
            <a:r>
              <a:rPr lang="en-US" dirty="0" smtClean="0"/>
              <a:t>You should assign null to a Thread variable to indicate that it is stopped rather than use the stop() method.</a:t>
            </a:r>
            <a:endParaRPr lang="en-US" dirty="0"/>
          </a:p>
        </p:txBody>
      </p:sp>
      <p:sp>
        <p:nvSpPr>
          <p:cNvPr id="49156" name="Slide Number Placeholder 4"/>
          <p:cNvSpPr>
            <a:spLocks noGrp="1"/>
          </p:cNvSpPr>
          <p:nvPr>
            <p:ph type="sldNum" sz="quarter" idx="12"/>
          </p:nvPr>
        </p:nvSpPr>
        <p:spPr/>
        <p:txBody>
          <a:bodyPr/>
          <a:lstStyle>
            <a:lvl1pPr>
              <a:defRPr sz="2400">
                <a:solidFill>
                  <a:schemeClr val="tx1"/>
                </a:solidFill>
                <a:latin typeface="Times New Roman" panose="02020603050405020304" pitchFamily="18" charset="0"/>
              </a:defRPr>
            </a:lvl1pPr>
            <a:lvl2pPr marL="741363" indent="-284163">
              <a:defRPr sz="2400">
                <a:solidFill>
                  <a:schemeClr val="tx1"/>
                </a:solidFill>
                <a:latin typeface="Times New Roman" panose="02020603050405020304" pitchFamily="18" charset="0"/>
              </a:defRPr>
            </a:lvl2pPr>
            <a:lvl3pPr marL="1141413" indent="-227013">
              <a:defRPr sz="2400">
                <a:solidFill>
                  <a:schemeClr val="tx1"/>
                </a:solidFill>
                <a:latin typeface="Times New Roman" panose="02020603050405020304" pitchFamily="18" charset="0"/>
              </a:defRPr>
            </a:lvl3pPr>
            <a:lvl4pPr marL="1598613" indent="-227013">
              <a:defRPr sz="2400">
                <a:solidFill>
                  <a:schemeClr val="tx1"/>
                </a:solidFill>
                <a:latin typeface="Times New Roman" panose="02020603050405020304" pitchFamily="18" charset="0"/>
              </a:defRPr>
            </a:lvl4pPr>
            <a:lvl5pPr marL="2055813" indent="-227013">
              <a:defRPr sz="2400">
                <a:solidFill>
                  <a:schemeClr val="tx1"/>
                </a:solidFill>
                <a:latin typeface="Times New Roman" panose="02020603050405020304" pitchFamily="18" charset="0"/>
              </a:defRPr>
            </a:lvl5pPr>
            <a:lvl6pPr marL="2513013" indent="-227013" eaLnBrk="0" fontAlgn="base" hangingPunct="0">
              <a:spcBef>
                <a:spcPct val="0"/>
              </a:spcBef>
              <a:spcAft>
                <a:spcPct val="0"/>
              </a:spcAft>
              <a:defRPr sz="2400">
                <a:solidFill>
                  <a:schemeClr val="tx1"/>
                </a:solidFill>
                <a:latin typeface="Times New Roman" panose="02020603050405020304" pitchFamily="18" charset="0"/>
              </a:defRPr>
            </a:lvl6pPr>
            <a:lvl7pPr marL="2970213" indent="-227013" eaLnBrk="0" fontAlgn="base" hangingPunct="0">
              <a:spcBef>
                <a:spcPct val="0"/>
              </a:spcBef>
              <a:spcAft>
                <a:spcPct val="0"/>
              </a:spcAft>
              <a:defRPr sz="2400">
                <a:solidFill>
                  <a:schemeClr val="tx1"/>
                </a:solidFill>
                <a:latin typeface="Times New Roman" panose="02020603050405020304" pitchFamily="18" charset="0"/>
              </a:defRPr>
            </a:lvl7pPr>
            <a:lvl8pPr marL="3427413" indent="-227013" eaLnBrk="0" fontAlgn="base" hangingPunct="0">
              <a:spcBef>
                <a:spcPct val="0"/>
              </a:spcBef>
              <a:spcAft>
                <a:spcPct val="0"/>
              </a:spcAft>
              <a:defRPr sz="2400">
                <a:solidFill>
                  <a:schemeClr val="tx1"/>
                </a:solidFill>
                <a:latin typeface="Times New Roman" panose="02020603050405020304" pitchFamily="18" charset="0"/>
              </a:defRPr>
            </a:lvl8pPr>
            <a:lvl9pPr marL="3884613" indent="-227013" eaLnBrk="0" fontAlgn="base" hangingPunct="0">
              <a:spcBef>
                <a:spcPct val="0"/>
              </a:spcBef>
              <a:spcAft>
                <a:spcPct val="0"/>
              </a:spcAft>
              <a:defRPr sz="2400">
                <a:solidFill>
                  <a:schemeClr val="tx1"/>
                </a:solidFill>
                <a:latin typeface="Times New Roman" panose="02020603050405020304" pitchFamily="18" charset="0"/>
              </a:defRPr>
            </a:lvl9pPr>
          </a:lstStyle>
          <a:p>
            <a:fld id="{94555718-E3AB-425B-B56F-DAAD32A0D1C0}" type="slidenum">
              <a:rPr lang="en-US" smtClean="0"/>
              <a:pPr/>
              <a:t>21</a:t>
            </a:fld>
            <a:endParaRPr lang="en-US"/>
          </a:p>
        </p:txBody>
      </p:sp>
    </p:spTree>
    <p:extLst>
      <p:ext uri="{BB962C8B-B14F-4D97-AF65-F5344CB8AC3E}">
        <p14:creationId xmlns:p14="http://schemas.microsoft.com/office/powerpoint/2010/main" val="16455088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2209800" y="0"/>
            <a:ext cx="7772400" cy="1428750"/>
          </a:xfrm>
          <a:noFill/>
        </p:spPr>
        <p:txBody>
          <a:bodyPr/>
          <a:lstStyle/>
          <a:p>
            <a:pPr eaLnBrk="1" hangingPunct="1"/>
            <a:r>
              <a:rPr lang="en-US" dirty="0" smtClean="0"/>
              <a:t>Thread Priority</a:t>
            </a:r>
            <a:endParaRPr lang="en-US" b="1" dirty="0" smtClean="0"/>
          </a:p>
        </p:txBody>
      </p:sp>
      <p:sp>
        <p:nvSpPr>
          <p:cNvPr id="267267" name="Rectangle 3"/>
          <p:cNvSpPr>
            <a:spLocks noGrp="1" noChangeArrowheads="1"/>
          </p:cNvSpPr>
          <p:nvPr>
            <p:ph idx="1"/>
          </p:nvPr>
        </p:nvSpPr>
        <p:spPr>
          <a:xfrm>
            <a:off x="2209800" y="1371600"/>
            <a:ext cx="7772400" cy="4419600"/>
          </a:xfrm>
        </p:spPr>
        <p:txBody>
          <a:bodyPr rtlCol="0">
            <a:normAutofit lnSpcReduction="10000"/>
          </a:bodyPr>
          <a:lstStyle/>
          <a:p>
            <a:pPr marL="334954" indent="-334954">
              <a:buClr>
                <a:schemeClr val="accent3"/>
              </a:buClr>
              <a:buFont typeface="Georgia"/>
              <a:buChar char="•"/>
              <a:defRPr/>
            </a:pPr>
            <a:r>
              <a:rPr lang="en-US" dirty="0" smtClean="0">
                <a:solidFill>
                  <a:schemeClr val="tx1">
                    <a:lumMod val="75000"/>
                    <a:lumOff val="25000"/>
                  </a:schemeClr>
                </a:solidFill>
              </a:rPr>
              <a:t>Each thread is assigned a default priority of </a:t>
            </a:r>
            <a:r>
              <a:rPr lang="en-US" sz="2600" dirty="0" err="1" smtClean="0">
                <a:solidFill>
                  <a:schemeClr val="tx1">
                    <a:lumMod val="75000"/>
                    <a:lumOff val="25000"/>
                  </a:schemeClr>
                </a:solidFill>
                <a:latin typeface="Courier New" pitchFamily="49" charset="0"/>
              </a:rPr>
              <a:t>Thread.NORM_PRIORITY</a:t>
            </a:r>
            <a:r>
              <a:rPr lang="en-US" sz="2600" dirty="0" smtClean="0">
                <a:solidFill>
                  <a:schemeClr val="tx1">
                    <a:lumMod val="75000"/>
                    <a:lumOff val="25000"/>
                  </a:schemeClr>
                </a:solidFill>
                <a:latin typeface="Courier New" pitchFamily="49" charset="0"/>
              </a:rPr>
              <a:t> (</a:t>
            </a:r>
            <a:r>
              <a:rPr lang="en-US" sz="2600" dirty="0" smtClean="0">
                <a:solidFill>
                  <a:schemeClr val="tx1">
                    <a:lumMod val="75000"/>
                    <a:lumOff val="25000"/>
                  </a:schemeClr>
                </a:solidFill>
              </a:rPr>
              <a:t>constant of 5</a:t>
            </a:r>
            <a:r>
              <a:rPr lang="en-US" sz="2600" dirty="0" smtClean="0">
                <a:solidFill>
                  <a:schemeClr val="tx1">
                    <a:lumMod val="75000"/>
                    <a:lumOff val="25000"/>
                  </a:schemeClr>
                </a:solidFill>
                <a:latin typeface="Courier New" pitchFamily="49" charset="0"/>
              </a:rPr>
              <a:t>)</a:t>
            </a:r>
            <a:r>
              <a:rPr lang="en-US" dirty="0" smtClean="0">
                <a:solidFill>
                  <a:schemeClr val="tx1">
                    <a:lumMod val="75000"/>
                    <a:lumOff val="25000"/>
                  </a:schemeClr>
                </a:solidFill>
              </a:rPr>
              <a:t>. You can reset the priority using </a:t>
            </a:r>
            <a:r>
              <a:rPr lang="en-US" sz="2600" dirty="0" err="1" smtClean="0">
                <a:solidFill>
                  <a:schemeClr val="tx1">
                    <a:lumMod val="75000"/>
                    <a:lumOff val="25000"/>
                  </a:schemeClr>
                </a:solidFill>
                <a:latin typeface="Courier New" pitchFamily="49" charset="0"/>
              </a:rPr>
              <a:t>setPriority</a:t>
            </a:r>
            <a:r>
              <a:rPr lang="en-US" sz="2600" dirty="0" smtClean="0">
                <a:solidFill>
                  <a:schemeClr val="tx1">
                    <a:lumMod val="75000"/>
                    <a:lumOff val="25000"/>
                  </a:schemeClr>
                </a:solidFill>
                <a:latin typeface="Courier New" pitchFamily="49" charset="0"/>
              </a:rPr>
              <a:t>(</a:t>
            </a:r>
            <a:r>
              <a:rPr lang="en-US" sz="2600" dirty="0" err="1" smtClean="0">
                <a:solidFill>
                  <a:schemeClr val="tx1">
                    <a:lumMod val="75000"/>
                    <a:lumOff val="25000"/>
                  </a:schemeClr>
                </a:solidFill>
                <a:latin typeface="Courier New" pitchFamily="49" charset="0"/>
              </a:rPr>
              <a:t>int</a:t>
            </a:r>
            <a:r>
              <a:rPr lang="en-US" sz="2600" dirty="0" smtClean="0">
                <a:solidFill>
                  <a:schemeClr val="tx1">
                    <a:lumMod val="75000"/>
                    <a:lumOff val="25000"/>
                  </a:schemeClr>
                </a:solidFill>
                <a:latin typeface="Courier New" pitchFamily="49" charset="0"/>
              </a:rPr>
              <a:t> priority)</a:t>
            </a:r>
            <a:r>
              <a:rPr lang="en-US" dirty="0" smtClean="0">
                <a:solidFill>
                  <a:schemeClr val="tx1">
                    <a:lumMod val="75000"/>
                    <a:lumOff val="25000"/>
                  </a:schemeClr>
                </a:solidFill>
              </a:rPr>
              <a:t>. </a:t>
            </a:r>
          </a:p>
          <a:p>
            <a:pPr marL="334954" indent="-334954">
              <a:spcBef>
                <a:spcPct val="100000"/>
              </a:spcBef>
              <a:buClr>
                <a:schemeClr val="accent3"/>
              </a:buClr>
              <a:buFont typeface="Georgia"/>
              <a:buChar char="•"/>
              <a:defRPr/>
            </a:pPr>
            <a:r>
              <a:rPr lang="en-US" dirty="0" smtClean="0">
                <a:solidFill>
                  <a:schemeClr val="tx1">
                    <a:lumMod val="75000"/>
                    <a:lumOff val="25000"/>
                  </a:schemeClr>
                </a:solidFill>
              </a:rPr>
              <a:t>Some constants for priorities include </a:t>
            </a:r>
            <a:r>
              <a:rPr lang="en-US" sz="2600" dirty="0" err="1" smtClean="0">
                <a:solidFill>
                  <a:schemeClr val="tx1">
                    <a:lumMod val="75000"/>
                    <a:lumOff val="25000"/>
                  </a:schemeClr>
                </a:solidFill>
                <a:latin typeface="Courier New" pitchFamily="49" charset="0"/>
              </a:rPr>
              <a:t>Thread.MIN_PRIORITY</a:t>
            </a:r>
            <a:r>
              <a:rPr lang="en-US" dirty="0" smtClean="0">
                <a:solidFill>
                  <a:schemeClr val="tx1">
                    <a:lumMod val="75000"/>
                    <a:lumOff val="25000"/>
                  </a:schemeClr>
                </a:solidFill>
              </a:rPr>
              <a:t> </a:t>
            </a:r>
            <a:r>
              <a:rPr lang="en-US" sz="2600" dirty="0" err="1" smtClean="0">
                <a:solidFill>
                  <a:schemeClr val="tx1">
                    <a:lumMod val="75000"/>
                    <a:lumOff val="25000"/>
                  </a:schemeClr>
                </a:solidFill>
                <a:latin typeface="Courier New" pitchFamily="49" charset="0"/>
              </a:rPr>
              <a:t>Thread.MAX_PRIORITY</a:t>
            </a:r>
            <a:r>
              <a:rPr lang="en-US" dirty="0" smtClean="0">
                <a:solidFill>
                  <a:schemeClr val="tx1">
                    <a:lumMod val="75000"/>
                    <a:lumOff val="25000"/>
                  </a:schemeClr>
                </a:solidFill>
              </a:rPr>
              <a:t> </a:t>
            </a:r>
            <a:r>
              <a:rPr lang="en-US" sz="2600" dirty="0" err="1" smtClean="0">
                <a:solidFill>
                  <a:schemeClr val="tx1">
                    <a:lumMod val="75000"/>
                    <a:lumOff val="25000"/>
                  </a:schemeClr>
                </a:solidFill>
                <a:latin typeface="Courier New" pitchFamily="49" charset="0"/>
              </a:rPr>
              <a:t>Thread.NORM_PRIORITY</a:t>
            </a:r>
            <a:endParaRPr lang="en-US" sz="2600" dirty="0" smtClean="0">
              <a:solidFill>
                <a:schemeClr val="tx1">
                  <a:lumMod val="75000"/>
                  <a:lumOff val="25000"/>
                </a:schemeClr>
              </a:solidFill>
              <a:latin typeface="Courier New" pitchFamily="49" charset="0"/>
            </a:endParaRPr>
          </a:p>
          <a:p>
            <a:pPr marL="334954" indent="-334954">
              <a:spcBef>
                <a:spcPct val="100000"/>
              </a:spcBef>
              <a:buClr>
                <a:schemeClr val="accent3"/>
              </a:buClr>
              <a:buFont typeface="Georgia"/>
              <a:buChar char="•"/>
              <a:defRPr/>
            </a:pPr>
            <a:r>
              <a:rPr lang="en-US" sz="2600" dirty="0" smtClean="0">
                <a:solidFill>
                  <a:schemeClr val="tx1">
                    <a:lumMod val="75000"/>
                    <a:lumOff val="25000"/>
                  </a:schemeClr>
                </a:solidFill>
              </a:rPr>
              <a:t>By default, a thread has the priority level of the thread that created it.</a:t>
            </a:r>
            <a:endParaRPr lang="en-US" sz="2600" dirty="0">
              <a:solidFill>
                <a:schemeClr val="tx1">
                  <a:lumMod val="75000"/>
                  <a:lumOff val="25000"/>
                </a:schemeClr>
              </a:solidFill>
            </a:endParaRPr>
          </a:p>
        </p:txBody>
      </p:sp>
      <p:sp>
        <p:nvSpPr>
          <p:cNvPr id="50180"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1363" indent="-284163">
              <a:defRPr sz="2400">
                <a:solidFill>
                  <a:schemeClr val="tx1"/>
                </a:solidFill>
                <a:latin typeface="Times New Roman" panose="02020603050405020304" pitchFamily="18" charset="0"/>
              </a:defRPr>
            </a:lvl2pPr>
            <a:lvl3pPr marL="1141413" indent="-227013">
              <a:defRPr sz="2400">
                <a:solidFill>
                  <a:schemeClr val="tx1"/>
                </a:solidFill>
                <a:latin typeface="Times New Roman" panose="02020603050405020304" pitchFamily="18" charset="0"/>
              </a:defRPr>
            </a:lvl3pPr>
            <a:lvl4pPr marL="1598613" indent="-227013">
              <a:defRPr sz="2400">
                <a:solidFill>
                  <a:schemeClr val="tx1"/>
                </a:solidFill>
                <a:latin typeface="Times New Roman" panose="02020603050405020304" pitchFamily="18" charset="0"/>
              </a:defRPr>
            </a:lvl4pPr>
            <a:lvl5pPr marL="2055813" indent="-227013">
              <a:defRPr sz="2400">
                <a:solidFill>
                  <a:schemeClr val="tx1"/>
                </a:solidFill>
                <a:latin typeface="Times New Roman" panose="02020603050405020304" pitchFamily="18" charset="0"/>
              </a:defRPr>
            </a:lvl5pPr>
            <a:lvl6pPr marL="2513013" indent="-227013" eaLnBrk="0" fontAlgn="base" hangingPunct="0">
              <a:spcBef>
                <a:spcPct val="0"/>
              </a:spcBef>
              <a:spcAft>
                <a:spcPct val="0"/>
              </a:spcAft>
              <a:defRPr sz="2400">
                <a:solidFill>
                  <a:schemeClr val="tx1"/>
                </a:solidFill>
                <a:latin typeface="Times New Roman" panose="02020603050405020304" pitchFamily="18" charset="0"/>
              </a:defRPr>
            </a:lvl6pPr>
            <a:lvl7pPr marL="2970213" indent="-227013" eaLnBrk="0" fontAlgn="base" hangingPunct="0">
              <a:spcBef>
                <a:spcPct val="0"/>
              </a:spcBef>
              <a:spcAft>
                <a:spcPct val="0"/>
              </a:spcAft>
              <a:defRPr sz="2400">
                <a:solidFill>
                  <a:schemeClr val="tx1"/>
                </a:solidFill>
                <a:latin typeface="Times New Roman" panose="02020603050405020304" pitchFamily="18" charset="0"/>
              </a:defRPr>
            </a:lvl7pPr>
            <a:lvl8pPr marL="3427413" indent="-227013" eaLnBrk="0" fontAlgn="base" hangingPunct="0">
              <a:spcBef>
                <a:spcPct val="0"/>
              </a:spcBef>
              <a:spcAft>
                <a:spcPct val="0"/>
              </a:spcAft>
              <a:defRPr sz="2400">
                <a:solidFill>
                  <a:schemeClr val="tx1"/>
                </a:solidFill>
                <a:latin typeface="Times New Roman" panose="02020603050405020304" pitchFamily="18" charset="0"/>
              </a:defRPr>
            </a:lvl8pPr>
            <a:lvl9pPr marL="3884613" indent="-227013" eaLnBrk="0" fontAlgn="base" hangingPunct="0">
              <a:spcBef>
                <a:spcPct val="0"/>
              </a:spcBef>
              <a:spcAft>
                <a:spcPct val="0"/>
              </a:spcAft>
              <a:defRPr sz="2400">
                <a:solidFill>
                  <a:schemeClr val="tx1"/>
                </a:solidFill>
                <a:latin typeface="Times New Roman" panose="02020603050405020304" pitchFamily="18" charset="0"/>
              </a:defRPr>
            </a:lvl9pPr>
          </a:lstStyle>
          <a:p>
            <a:fld id="{40CFE89F-D3E3-4C76-AC9E-E91BFE288532}" type="slidenum">
              <a:rPr lang="en-US" sz="1800" smtClean="0">
                <a:solidFill>
                  <a:srgbClr val="FFFFFF"/>
                </a:solidFill>
              </a:rPr>
              <a:pPr/>
              <a:t>22</a:t>
            </a:fld>
            <a:endParaRPr lang="en-US" sz="1800">
              <a:solidFill>
                <a:srgbClr val="FFFFFF"/>
              </a:solidFill>
            </a:endParaRPr>
          </a:p>
        </p:txBody>
      </p:sp>
    </p:spTree>
    <p:extLst>
      <p:ext uri="{BB962C8B-B14F-4D97-AF65-F5344CB8AC3E}">
        <p14:creationId xmlns:p14="http://schemas.microsoft.com/office/powerpoint/2010/main" val="10619791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smtClean="0"/>
              <a:t>Thread Scheduling</a:t>
            </a:r>
          </a:p>
        </p:txBody>
      </p:sp>
      <p:sp>
        <p:nvSpPr>
          <p:cNvPr id="51203" name="Content Placeholder 2"/>
          <p:cNvSpPr>
            <a:spLocks noGrp="1"/>
          </p:cNvSpPr>
          <p:nvPr>
            <p:ph idx="1"/>
          </p:nvPr>
        </p:nvSpPr>
        <p:spPr/>
        <p:txBody>
          <a:bodyPr/>
          <a:lstStyle/>
          <a:p>
            <a:r>
              <a:rPr lang="en-US" smtClean="0"/>
              <a:t>An operating system’s thread scheduler determines which thread runs next.</a:t>
            </a:r>
          </a:p>
          <a:p>
            <a:r>
              <a:rPr lang="en-US" smtClean="0"/>
              <a:t>Most operating systems use timeslicing for threads of equal priority.</a:t>
            </a:r>
          </a:p>
          <a:p>
            <a:r>
              <a:rPr lang="en-US" smtClean="0"/>
              <a:t>Preemptive scheduling: when a thread of higher priority enters the running state, it preempts the current thread.</a:t>
            </a:r>
          </a:p>
          <a:p>
            <a:r>
              <a:rPr lang="en-US" smtClean="0"/>
              <a:t>Starvation: Higher-priority threads can postpone (possible forever) the execution of lower-priority threads.</a:t>
            </a:r>
          </a:p>
          <a:p>
            <a:endParaRPr lang="en-US" smtClean="0"/>
          </a:p>
        </p:txBody>
      </p:sp>
      <p:sp>
        <p:nvSpPr>
          <p:cNvPr id="51204" name="Slide Number Placeholder 3"/>
          <p:cNvSpPr>
            <a:spLocks noGrp="1"/>
          </p:cNvSpPr>
          <p:nvPr>
            <p:ph type="sldNum" sz="quarter" idx="12"/>
          </p:nvPr>
        </p:nvSpPr>
        <p:spPr/>
        <p:txBody>
          <a:bodyPr/>
          <a:lstStyle>
            <a:lvl1pPr>
              <a:defRPr sz="2400">
                <a:solidFill>
                  <a:schemeClr val="tx1"/>
                </a:solidFill>
                <a:latin typeface="Times New Roman" panose="02020603050405020304" pitchFamily="18" charset="0"/>
              </a:defRPr>
            </a:lvl1pPr>
            <a:lvl2pPr marL="741363" indent="-284163">
              <a:defRPr sz="2400">
                <a:solidFill>
                  <a:schemeClr val="tx1"/>
                </a:solidFill>
                <a:latin typeface="Times New Roman" panose="02020603050405020304" pitchFamily="18" charset="0"/>
              </a:defRPr>
            </a:lvl2pPr>
            <a:lvl3pPr marL="1141413" indent="-227013">
              <a:defRPr sz="2400">
                <a:solidFill>
                  <a:schemeClr val="tx1"/>
                </a:solidFill>
                <a:latin typeface="Times New Roman" panose="02020603050405020304" pitchFamily="18" charset="0"/>
              </a:defRPr>
            </a:lvl3pPr>
            <a:lvl4pPr marL="1598613" indent="-227013">
              <a:defRPr sz="2400">
                <a:solidFill>
                  <a:schemeClr val="tx1"/>
                </a:solidFill>
                <a:latin typeface="Times New Roman" panose="02020603050405020304" pitchFamily="18" charset="0"/>
              </a:defRPr>
            </a:lvl4pPr>
            <a:lvl5pPr marL="2055813" indent="-227013">
              <a:defRPr sz="2400">
                <a:solidFill>
                  <a:schemeClr val="tx1"/>
                </a:solidFill>
                <a:latin typeface="Times New Roman" panose="02020603050405020304" pitchFamily="18" charset="0"/>
              </a:defRPr>
            </a:lvl5pPr>
            <a:lvl6pPr marL="2513013" indent="-227013" eaLnBrk="0" fontAlgn="base" hangingPunct="0">
              <a:spcBef>
                <a:spcPct val="0"/>
              </a:spcBef>
              <a:spcAft>
                <a:spcPct val="0"/>
              </a:spcAft>
              <a:defRPr sz="2400">
                <a:solidFill>
                  <a:schemeClr val="tx1"/>
                </a:solidFill>
                <a:latin typeface="Times New Roman" panose="02020603050405020304" pitchFamily="18" charset="0"/>
              </a:defRPr>
            </a:lvl6pPr>
            <a:lvl7pPr marL="2970213" indent="-227013" eaLnBrk="0" fontAlgn="base" hangingPunct="0">
              <a:spcBef>
                <a:spcPct val="0"/>
              </a:spcBef>
              <a:spcAft>
                <a:spcPct val="0"/>
              </a:spcAft>
              <a:defRPr sz="2400">
                <a:solidFill>
                  <a:schemeClr val="tx1"/>
                </a:solidFill>
                <a:latin typeface="Times New Roman" panose="02020603050405020304" pitchFamily="18" charset="0"/>
              </a:defRPr>
            </a:lvl7pPr>
            <a:lvl8pPr marL="3427413" indent="-227013" eaLnBrk="0" fontAlgn="base" hangingPunct="0">
              <a:spcBef>
                <a:spcPct val="0"/>
              </a:spcBef>
              <a:spcAft>
                <a:spcPct val="0"/>
              </a:spcAft>
              <a:defRPr sz="2400">
                <a:solidFill>
                  <a:schemeClr val="tx1"/>
                </a:solidFill>
                <a:latin typeface="Times New Roman" panose="02020603050405020304" pitchFamily="18" charset="0"/>
              </a:defRPr>
            </a:lvl8pPr>
            <a:lvl9pPr marL="3884613" indent="-227013" eaLnBrk="0" fontAlgn="base" hangingPunct="0">
              <a:spcBef>
                <a:spcPct val="0"/>
              </a:spcBef>
              <a:spcAft>
                <a:spcPct val="0"/>
              </a:spcAft>
              <a:defRPr sz="2400">
                <a:solidFill>
                  <a:schemeClr val="tx1"/>
                </a:solidFill>
                <a:latin typeface="Times New Roman" panose="02020603050405020304" pitchFamily="18" charset="0"/>
              </a:defRPr>
            </a:lvl9pPr>
          </a:lstStyle>
          <a:p>
            <a:fld id="{C527B2D1-00D3-48F1-9096-C7B1A11D00F3}" type="slidenum">
              <a:rPr lang="en-US" smtClean="0"/>
              <a:pPr/>
              <a:t>23</a:t>
            </a:fld>
            <a:endParaRPr lang="en-US"/>
          </a:p>
        </p:txBody>
      </p:sp>
    </p:spTree>
    <p:extLst>
      <p:ext uri="{BB962C8B-B14F-4D97-AF65-F5344CB8AC3E}">
        <p14:creationId xmlns:p14="http://schemas.microsoft.com/office/powerpoint/2010/main" val="24108882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dirty="0" smtClean="0"/>
              <a:t>Thread Pools</a:t>
            </a:r>
            <a:endParaRPr lang="en-US" dirty="0"/>
          </a:p>
        </p:txBody>
      </p:sp>
      <p:sp>
        <p:nvSpPr>
          <p:cNvPr id="4" name="Content Placeholder 3"/>
          <p:cNvSpPr>
            <a:spLocks noGrp="1"/>
          </p:cNvSpPr>
          <p:nvPr>
            <p:ph idx="1"/>
          </p:nvPr>
        </p:nvSpPr>
        <p:spPr/>
        <p:txBody>
          <a:bodyPr/>
          <a:lstStyle/>
          <a:p>
            <a:r>
              <a:rPr lang="en-US" dirty="0">
                <a:latin typeface="Times New Roman" panose="02020603050405020304" pitchFamily="18" charset="0"/>
              </a:rPr>
              <a:t> Starting a new thread for each task could limit throughput and cause poor performance. </a:t>
            </a:r>
          </a:p>
          <a:p>
            <a:r>
              <a:rPr lang="en-US" dirty="0">
                <a:latin typeface="Times New Roman" panose="02020603050405020304" pitchFamily="18" charset="0"/>
              </a:rPr>
              <a:t>A thread pool is ideal to manage the number of tasks executing concurrently. </a:t>
            </a:r>
          </a:p>
          <a:p>
            <a:r>
              <a:rPr lang="en-US" u="sng" dirty="0">
                <a:latin typeface="Times New Roman" panose="02020603050405020304" pitchFamily="18" charset="0"/>
              </a:rPr>
              <a:t>Executor</a:t>
            </a:r>
            <a:r>
              <a:rPr lang="en-US" dirty="0">
                <a:latin typeface="Times New Roman" panose="02020603050405020304" pitchFamily="18" charset="0"/>
              </a:rPr>
              <a:t> interface for executing Runnable objects in a thread pool</a:t>
            </a:r>
          </a:p>
          <a:p>
            <a:r>
              <a:rPr lang="en-US" u="sng" dirty="0" err="1">
                <a:latin typeface="Times New Roman" panose="02020603050405020304" pitchFamily="18" charset="0"/>
              </a:rPr>
              <a:t>ExecutorService</a:t>
            </a:r>
            <a:r>
              <a:rPr lang="en-US" dirty="0">
                <a:latin typeface="Times New Roman" panose="02020603050405020304" pitchFamily="18" charset="0"/>
              </a:rPr>
              <a:t> is a </a:t>
            </a:r>
            <a:r>
              <a:rPr lang="en-US" dirty="0" err="1">
                <a:latin typeface="Times New Roman" panose="02020603050405020304" pitchFamily="18" charset="0"/>
              </a:rPr>
              <a:t>subinterface</a:t>
            </a:r>
            <a:r>
              <a:rPr lang="en-US" dirty="0">
                <a:latin typeface="Times New Roman" panose="02020603050405020304" pitchFamily="18" charset="0"/>
              </a:rPr>
              <a:t> of </a:t>
            </a:r>
            <a:r>
              <a:rPr lang="en-US" u="sng" dirty="0">
                <a:latin typeface="Times New Roman" panose="02020603050405020304" pitchFamily="18" charset="0"/>
              </a:rPr>
              <a:t>Executor</a:t>
            </a:r>
            <a:r>
              <a:rPr lang="en-US" dirty="0">
                <a:latin typeface="Times New Roman" panose="02020603050405020304" pitchFamily="18" charset="0"/>
              </a:rPr>
              <a:t>. </a:t>
            </a:r>
          </a:p>
          <a:p>
            <a:endParaRPr lang="en-US" dirty="0"/>
          </a:p>
        </p:txBody>
      </p:sp>
      <p:sp>
        <p:nvSpPr>
          <p:cNvPr id="56323" name="Slide Number Placeholder 4"/>
          <p:cNvSpPr>
            <a:spLocks noGrp="1"/>
          </p:cNvSpPr>
          <p:nvPr>
            <p:ph type="sldNum" sz="quarter" idx="12"/>
          </p:nvPr>
        </p:nvSpPr>
        <p:spPr/>
        <p:txBody>
          <a:bodyPr/>
          <a:lstStyle>
            <a:lvl1pPr>
              <a:defRPr sz="2400">
                <a:solidFill>
                  <a:schemeClr val="tx1"/>
                </a:solidFill>
                <a:latin typeface="Times New Roman" panose="02020603050405020304" pitchFamily="18" charset="0"/>
              </a:defRPr>
            </a:lvl1pPr>
            <a:lvl2pPr marL="741363" indent="-284163">
              <a:defRPr sz="2400">
                <a:solidFill>
                  <a:schemeClr val="tx1"/>
                </a:solidFill>
                <a:latin typeface="Times New Roman" panose="02020603050405020304" pitchFamily="18" charset="0"/>
              </a:defRPr>
            </a:lvl2pPr>
            <a:lvl3pPr marL="1141413" indent="-227013">
              <a:defRPr sz="2400">
                <a:solidFill>
                  <a:schemeClr val="tx1"/>
                </a:solidFill>
                <a:latin typeface="Times New Roman" panose="02020603050405020304" pitchFamily="18" charset="0"/>
              </a:defRPr>
            </a:lvl3pPr>
            <a:lvl4pPr marL="1598613" indent="-227013">
              <a:defRPr sz="2400">
                <a:solidFill>
                  <a:schemeClr val="tx1"/>
                </a:solidFill>
                <a:latin typeface="Times New Roman" panose="02020603050405020304" pitchFamily="18" charset="0"/>
              </a:defRPr>
            </a:lvl4pPr>
            <a:lvl5pPr marL="2055813" indent="-227013">
              <a:defRPr sz="2400">
                <a:solidFill>
                  <a:schemeClr val="tx1"/>
                </a:solidFill>
                <a:latin typeface="Times New Roman" panose="02020603050405020304" pitchFamily="18" charset="0"/>
              </a:defRPr>
            </a:lvl5pPr>
            <a:lvl6pPr marL="2513013" indent="-227013" eaLnBrk="0" fontAlgn="base" hangingPunct="0">
              <a:spcBef>
                <a:spcPct val="0"/>
              </a:spcBef>
              <a:spcAft>
                <a:spcPct val="0"/>
              </a:spcAft>
              <a:defRPr sz="2400">
                <a:solidFill>
                  <a:schemeClr val="tx1"/>
                </a:solidFill>
                <a:latin typeface="Times New Roman" panose="02020603050405020304" pitchFamily="18" charset="0"/>
              </a:defRPr>
            </a:lvl6pPr>
            <a:lvl7pPr marL="2970213" indent="-227013" eaLnBrk="0" fontAlgn="base" hangingPunct="0">
              <a:spcBef>
                <a:spcPct val="0"/>
              </a:spcBef>
              <a:spcAft>
                <a:spcPct val="0"/>
              </a:spcAft>
              <a:defRPr sz="2400">
                <a:solidFill>
                  <a:schemeClr val="tx1"/>
                </a:solidFill>
                <a:latin typeface="Times New Roman" panose="02020603050405020304" pitchFamily="18" charset="0"/>
              </a:defRPr>
            </a:lvl7pPr>
            <a:lvl8pPr marL="3427413" indent="-227013" eaLnBrk="0" fontAlgn="base" hangingPunct="0">
              <a:spcBef>
                <a:spcPct val="0"/>
              </a:spcBef>
              <a:spcAft>
                <a:spcPct val="0"/>
              </a:spcAft>
              <a:defRPr sz="2400">
                <a:solidFill>
                  <a:schemeClr val="tx1"/>
                </a:solidFill>
                <a:latin typeface="Times New Roman" panose="02020603050405020304" pitchFamily="18" charset="0"/>
              </a:defRPr>
            </a:lvl8pPr>
            <a:lvl9pPr marL="3884613" indent="-227013" eaLnBrk="0" fontAlgn="base" hangingPunct="0">
              <a:spcBef>
                <a:spcPct val="0"/>
              </a:spcBef>
              <a:spcAft>
                <a:spcPct val="0"/>
              </a:spcAft>
              <a:defRPr sz="2400">
                <a:solidFill>
                  <a:schemeClr val="tx1"/>
                </a:solidFill>
                <a:latin typeface="Times New Roman" panose="02020603050405020304" pitchFamily="18" charset="0"/>
              </a:defRPr>
            </a:lvl9pPr>
          </a:lstStyle>
          <a:p>
            <a:fld id="{6C4AF204-C8B7-4056-BF66-20C5FB78D29D}" type="slidenum">
              <a:rPr lang="en-US" smtClean="0"/>
              <a:pPr/>
              <a:t>24</a:t>
            </a:fld>
            <a:endParaRPr lang="en-US"/>
          </a:p>
        </p:txBody>
      </p:sp>
      <p:sp>
        <p:nvSpPr>
          <p:cNvPr id="56324" name="Text Box 3"/>
          <p:cNvSpPr txBox="1">
            <a:spLocks noChangeArrowheads="1"/>
          </p:cNvSpPr>
          <p:nvPr/>
        </p:nvSpPr>
        <p:spPr bwMode="auto">
          <a:xfrm>
            <a:off x="1905000" y="1138239"/>
            <a:ext cx="8686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 typeface="Arial" panose="020B0604020202020204" pitchFamily="34" charset="0"/>
              <a:buChar char="•"/>
            </a:pPr>
            <a:endParaRPr lang="en-US" dirty="0">
              <a:solidFill>
                <a:schemeClr val="tx1"/>
              </a:solidFill>
              <a:latin typeface="Times New Roman" panose="02020603050405020304" pitchFamily="18" charset="0"/>
            </a:endParaRPr>
          </a:p>
        </p:txBody>
      </p:sp>
      <p:sp>
        <p:nvSpPr>
          <p:cNvPr id="56325" name="Rectangle 7"/>
          <p:cNvSpPr>
            <a:spLocks noChangeArrowheads="1"/>
          </p:cNvSpPr>
          <p:nvPr/>
        </p:nvSpPr>
        <p:spPr bwMode="auto">
          <a:xfrm>
            <a:off x="1524001" y="213149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endParaRPr lang="en-US">
              <a:solidFill>
                <a:schemeClr val="tx1"/>
              </a:solidFill>
              <a:latin typeface="Times New Roman" panose="02020603050405020304" pitchFamily="18" charset="0"/>
            </a:endParaRPr>
          </a:p>
        </p:txBody>
      </p:sp>
      <p:graphicFrame>
        <p:nvGraphicFramePr>
          <p:cNvPr id="56326" name="Object 6"/>
          <p:cNvGraphicFramePr>
            <a:graphicFrameLocks noChangeAspect="1"/>
          </p:cNvGraphicFramePr>
          <p:nvPr>
            <p:extLst>
              <p:ext uri="{D42A27DB-BD31-4B8C-83A1-F6EECF244321}">
                <p14:modId xmlns:p14="http://schemas.microsoft.com/office/powerpoint/2010/main" val="1969834272"/>
              </p:ext>
            </p:extLst>
          </p:nvPr>
        </p:nvGraphicFramePr>
        <p:xfrm>
          <a:off x="1905001" y="4283075"/>
          <a:ext cx="5394568" cy="1889125"/>
        </p:xfrm>
        <a:graphic>
          <a:graphicData uri="http://schemas.openxmlformats.org/presentationml/2006/ole">
            <mc:AlternateContent xmlns:mc="http://schemas.openxmlformats.org/markup-compatibility/2006">
              <mc:Choice xmlns:v="urn:schemas-microsoft-com:vml" Requires="v">
                <p:oleObj spid="_x0000_s5172" name="Picture" r:id="rId3" imgW="4705200" imgH="2221200" progId="Word.Picture.8">
                  <p:embed/>
                </p:oleObj>
              </mc:Choice>
              <mc:Fallback>
                <p:oleObj name="Picture" r:id="rId3" imgW="4705200" imgH="2221200" progId="Word.Picture.8">
                  <p:embed/>
                  <p:pic>
                    <p:nvPicPr>
                      <p:cNvPr id="0" name=""/>
                      <p:cNvPicPr>
                        <a:picLocks noChangeAspect="1" noChangeArrowheads="1"/>
                      </p:cNvPicPr>
                      <p:nvPr/>
                    </p:nvPicPr>
                    <p:blipFill>
                      <a:blip r:embed="rId4"/>
                      <a:srcRect/>
                      <a:stretch>
                        <a:fillRect/>
                      </a:stretch>
                    </p:blipFill>
                    <p:spPr bwMode="auto">
                      <a:xfrm>
                        <a:off x="1905001" y="4283075"/>
                        <a:ext cx="5394568" cy="1889125"/>
                      </a:xfrm>
                      <a:prstGeom prst="rect">
                        <a:avLst/>
                      </a:prstGeom>
                      <a:solidFill>
                        <a:srgbClr val="2B605F"/>
                      </a:solidFill>
                      <a:ln>
                        <a:noFill/>
                      </a:ln>
                      <a:extLst/>
                    </p:spPr>
                  </p:pic>
                </p:oleObj>
              </mc:Fallback>
            </mc:AlternateContent>
          </a:graphicData>
        </a:graphic>
      </p:graphicFrame>
    </p:spTree>
    <p:extLst>
      <p:ext uri="{BB962C8B-B14F-4D97-AF65-F5344CB8AC3E}">
        <p14:creationId xmlns:p14="http://schemas.microsoft.com/office/powerpoint/2010/main" val="39034297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smtClean="0"/>
              <a:t>Creating Executors</a:t>
            </a:r>
            <a:endParaRPr lang="en-US"/>
          </a:p>
        </p:txBody>
      </p:sp>
      <p:sp>
        <p:nvSpPr>
          <p:cNvPr id="4" name="Content Placeholder 3"/>
          <p:cNvSpPr>
            <a:spLocks noGrp="1"/>
          </p:cNvSpPr>
          <p:nvPr>
            <p:ph idx="1"/>
          </p:nvPr>
        </p:nvSpPr>
        <p:spPr/>
        <p:txBody>
          <a:bodyPr/>
          <a:lstStyle/>
          <a:p>
            <a:r>
              <a:rPr lang="en-US" dirty="0">
                <a:latin typeface="Times New Roman" panose="02020603050405020304" pitchFamily="18" charset="0"/>
              </a:rPr>
              <a:t>To create an </a:t>
            </a:r>
            <a:r>
              <a:rPr lang="en-US" u="sng" dirty="0">
                <a:latin typeface="Times New Roman" panose="02020603050405020304" pitchFamily="18" charset="0"/>
              </a:rPr>
              <a:t>Executor</a:t>
            </a:r>
            <a:r>
              <a:rPr lang="en-US" dirty="0">
                <a:latin typeface="Times New Roman" panose="02020603050405020304" pitchFamily="18" charset="0"/>
              </a:rPr>
              <a:t> object, use the static methods in the </a:t>
            </a:r>
            <a:r>
              <a:rPr lang="en-US" u="sng" dirty="0">
                <a:latin typeface="Times New Roman" panose="02020603050405020304" pitchFamily="18" charset="0"/>
              </a:rPr>
              <a:t>Executors</a:t>
            </a:r>
            <a:r>
              <a:rPr lang="en-US" dirty="0">
                <a:latin typeface="Times New Roman" panose="02020603050405020304" pitchFamily="18" charset="0"/>
              </a:rPr>
              <a:t> class. </a:t>
            </a:r>
          </a:p>
          <a:p>
            <a:endParaRPr lang="en-US" dirty="0"/>
          </a:p>
        </p:txBody>
      </p:sp>
      <p:sp>
        <p:nvSpPr>
          <p:cNvPr id="57347" name="Slide Number Placeholder 4"/>
          <p:cNvSpPr>
            <a:spLocks noGrp="1"/>
          </p:cNvSpPr>
          <p:nvPr>
            <p:ph type="sldNum" sz="quarter" idx="12"/>
          </p:nvPr>
        </p:nvSpPr>
        <p:spPr/>
        <p:txBody>
          <a:bodyPr/>
          <a:lstStyle>
            <a:lvl1pPr>
              <a:defRPr sz="2400">
                <a:solidFill>
                  <a:schemeClr val="tx1"/>
                </a:solidFill>
                <a:latin typeface="Times New Roman" panose="02020603050405020304" pitchFamily="18" charset="0"/>
              </a:defRPr>
            </a:lvl1pPr>
            <a:lvl2pPr marL="741363" indent="-284163">
              <a:defRPr sz="2400">
                <a:solidFill>
                  <a:schemeClr val="tx1"/>
                </a:solidFill>
                <a:latin typeface="Times New Roman" panose="02020603050405020304" pitchFamily="18" charset="0"/>
              </a:defRPr>
            </a:lvl2pPr>
            <a:lvl3pPr marL="1141413" indent="-227013">
              <a:defRPr sz="2400">
                <a:solidFill>
                  <a:schemeClr val="tx1"/>
                </a:solidFill>
                <a:latin typeface="Times New Roman" panose="02020603050405020304" pitchFamily="18" charset="0"/>
              </a:defRPr>
            </a:lvl3pPr>
            <a:lvl4pPr marL="1598613" indent="-227013">
              <a:defRPr sz="2400">
                <a:solidFill>
                  <a:schemeClr val="tx1"/>
                </a:solidFill>
                <a:latin typeface="Times New Roman" panose="02020603050405020304" pitchFamily="18" charset="0"/>
              </a:defRPr>
            </a:lvl4pPr>
            <a:lvl5pPr marL="2055813" indent="-227013">
              <a:defRPr sz="2400">
                <a:solidFill>
                  <a:schemeClr val="tx1"/>
                </a:solidFill>
                <a:latin typeface="Times New Roman" panose="02020603050405020304" pitchFamily="18" charset="0"/>
              </a:defRPr>
            </a:lvl5pPr>
            <a:lvl6pPr marL="2513013" indent="-227013" eaLnBrk="0" fontAlgn="base" hangingPunct="0">
              <a:spcBef>
                <a:spcPct val="0"/>
              </a:spcBef>
              <a:spcAft>
                <a:spcPct val="0"/>
              </a:spcAft>
              <a:defRPr sz="2400">
                <a:solidFill>
                  <a:schemeClr val="tx1"/>
                </a:solidFill>
                <a:latin typeface="Times New Roman" panose="02020603050405020304" pitchFamily="18" charset="0"/>
              </a:defRPr>
            </a:lvl6pPr>
            <a:lvl7pPr marL="2970213" indent="-227013" eaLnBrk="0" fontAlgn="base" hangingPunct="0">
              <a:spcBef>
                <a:spcPct val="0"/>
              </a:spcBef>
              <a:spcAft>
                <a:spcPct val="0"/>
              </a:spcAft>
              <a:defRPr sz="2400">
                <a:solidFill>
                  <a:schemeClr val="tx1"/>
                </a:solidFill>
                <a:latin typeface="Times New Roman" panose="02020603050405020304" pitchFamily="18" charset="0"/>
              </a:defRPr>
            </a:lvl7pPr>
            <a:lvl8pPr marL="3427413" indent="-227013" eaLnBrk="0" fontAlgn="base" hangingPunct="0">
              <a:spcBef>
                <a:spcPct val="0"/>
              </a:spcBef>
              <a:spcAft>
                <a:spcPct val="0"/>
              </a:spcAft>
              <a:defRPr sz="2400">
                <a:solidFill>
                  <a:schemeClr val="tx1"/>
                </a:solidFill>
                <a:latin typeface="Times New Roman" panose="02020603050405020304" pitchFamily="18" charset="0"/>
              </a:defRPr>
            </a:lvl8pPr>
            <a:lvl9pPr marL="3884613" indent="-227013" eaLnBrk="0" fontAlgn="base" hangingPunct="0">
              <a:spcBef>
                <a:spcPct val="0"/>
              </a:spcBef>
              <a:spcAft>
                <a:spcPct val="0"/>
              </a:spcAft>
              <a:defRPr sz="2400">
                <a:solidFill>
                  <a:schemeClr val="tx1"/>
                </a:solidFill>
                <a:latin typeface="Times New Roman" panose="02020603050405020304" pitchFamily="18" charset="0"/>
              </a:defRPr>
            </a:lvl9pPr>
          </a:lstStyle>
          <a:p>
            <a:fld id="{94CC0F89-0CDA-48BF-8C3E-7E6077316B2B}" type="slidenum">
              <a:rPr lang="en-US" smtClean="0"/>
              <a:pPr/>
              <a:t>25</a:t>
            </a:fld>
            <a:endParaRPr lang="en-US"/>
          </a:p>
        </p:txBody>
      </p:sp>
      <p:sp>
        <p:nvSpPr>
          <p:cNvPr id="57349" name="Rectangle 4"/>
          <p:cNvSpPr>
            <a:spLocks noChangeArrowheads="1"/>
          </p:cNvSpPr>
          <p:nvPr/>
        </p:nvSpPr>
        <p:spPr bwMode="auto">
          <a:xfrm>
            <a:off x="1524001" y="213149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endParaRPr lang="en-US">
              <a:solidFill>
                <a:schemeClr val="tx1"/>
              </a:solidFill>
              <a:latin typeface="Times New Roman" panose="02020603050405020304" pitchFamily="18" charset="0"/>
            </a:endParaRPr>
          </a:p>
        </p:txBody>
      </p:sp>
      <p:sp>
        <p:nvSpPr>
          <p:cNvPr id="57350" name="Rectangle 7"/>
          <p:cNvSpPr>
            <a:spLocks noChangeArrowheads="1"/>
          </p:cNvSpPr>
          <p:nvPr/>
        </p:nvSpPr>
        <p:spPr bwMode="auto">
          <a:xfrm>
            <a:off x="1524001" y="269188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endParaRPr lang="en-US">
              <a:solidFill>
                <a:schemeClr val="tx1"/>
              </a:solidFill>
              <a:latin typeface="Times New Roman" panose="02020603050405020304" pitchFamily="18" charset="0"/>
            </a:endParaRPr>
          </a:p>
        </p:txBody>
      </p:sp>
      <p:graphicFrame>
        <p:nvGraphicFramePr>
          <p:cNvPr id="57351" name="Object 6"/>
          <p:cNvGraphicFramePr>
            <a:graphicFrameLocks noChangeAspect="1"/>
          </p:cNvGraphicFramePr>
          <p:nvPr>
            <p:extLst>
              <p:ext uri="{D42A27DB-BD31-4B8C-83A1-F6EECF244321}">
                <p14:modId xmlns:p14="http://schemas.microsoft.com/office/powerpoint/2010/main" val="486178747"/>
              </p:ext>
            </p:extLst>
          </p:nvPr>
        </p:nvGraphicFramePr>
        <p:xfrm>
          <a:off x="1347482" y="2700498"/>
          <a:ext cx="8458200" cy="2068512"/>
        </p:xfrm>
        <a:graphic>
          <a:graphicData uri="http://schemas.openxmlformats.org/presentationml/2006/ole">
            <mc:AlternateContent xmlns:mc="http://schemas.openxmlformats.org/markup-compatibility/2006">
              <mc:Choice xmlns:v="urn:schemas-microsoft-com:vml" Requires="v">
                <p:oleObj spid="_x0000_s6195" name="Picture" r:id="rId3" imgW="4527720" imgH="1101240" progId="Word.Picture.8">
                  <p:embed/>
                </p:oleObj>
              </mc:Choice>
              <mc:Fallback>
                <p:oleObj name="Picture" r:id="rId3" imgW="4527720" imgH="1101240" progId="Word.Picture.8">
                  <p:embed/>
                  <p:pic>
                    <p:nvPicPr>
                      <p:cNvPr id="0" name=""/>
                      <p:cNvPicPr>
                        <a:picLocks noChangeAspect="1" noChangeArrowheads="1"/>
                      </p:cNvPicPr>
                      <p:nvPr/>
                    </p:nvPicPr>
                    <p:blipFill>
                      <a:blip r:embed="rId4"/>
                      <a:srcRect/>
                      <a:stretch>
                        <a:fillRect/>
                      </a:stretch>
                    </p:blipFill>
                    <p:spPr bwMode="auto">
                      <a:xfrm>
                        <a:off x="1347482" y="2700498"/>
                        <a:ext cx="8458200" cy="2068512"/>
                      </a:xfrm>
                      <a:prstGeom prst="rect">
                        <a:avLst/>
                      </a:prstGeom>
                      <a:solidFill>
                        <a:srgbClr val="2B605F"/>
                      </a:solidFill>
                      <a:ln>
                        <a:noFill/>
                      </a:ln>
                      <a:extLst/>
                    </p:spPr>
                  </p:pic>
                </p:oleObj>
              </mc:Fallback>
            </mc:AlternateContent>
          </a:graphicData>
        </a:graphic>
      </p:graphicFrame>
    </p:spTree>
    <p:extLst>
      <p:ext uri="{BB962C8B-B14F-4D97-AF65-F5344CB8AC3E}">
        <p14:creationId xmlns:p14="http://schemas.microsoft.com/office/powerpoint/2010/main" val="21155709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p:txBody>
          <a:bodyPr/>
          <a:lstStyle/>
          <a:p>
            <a:r>
              <a:rPr lang="en-US" smtClean="0"/>
              <a:t>Thread Synchronization</a:t>
            </a:r>
            <a:endParaRPr lang="en-US" dirty="0"/>
          </a:p>
        </p:txBody>
      </p:sp>
      <p:sp>
        <p:nvSpPr>
          <p:cNvPr id="4" name="Content Placeholder 3"/>
          <p:cNvSpPr>
            <a:spLocks noGrp="1"/>
          </p:cNvSpPr>
          <p:nvPr>
            <p:ph idx="1"/>
          </p:nvPr>
        </p:nvSpPr>
        <p:spPr/>
        <p:txBody>
          <a:bodyPr/>
          <a:lstStyle/>
          <a:p>
            <a:r>
              <a:rPr lang="en-US" dirty="0">
                <a:latin typeface="Times New Roman" panose="02020603050405020304" pitchFamily="18" charset="0"/>
              </a:rPr>
              <a:t>A shared resource may be corrupted if it is accessed simultaneously by multiple threads. </a:t>
            </a:r>
          </a:p>
          <a:p>
            <a:r>
              <a:rPr lang="en-US" dirty="0">
                <a:latin typeface="Times New Roman" panose="02020603050405020304" pitchFamily="18" charset="0"/>
              </a:rPr>
              <a:t>Example: two unsynchronized threads accessing the same bank account may cause conflict.</a:t>
            </a:r>
          </a:p>
          <a:p>
            <a:endParaRPr lang="en-US" dirty="0"/>
          </a:p>
        </p:txBody>
      </p:sp>
      <p:sp>
        <p:nvSpPr>
          <p:cNvPr id="58371" name="Slide Number Placeholder 4"/>
          <p:cNvSpPr>
            <a:spLocks noGrp="1"/>
          </p:cNvSpPr>
          <p:nvPr>
            <p:ph type="sldNum" sz="quarter" idx="12"/>
          </p:nvPr>
        </p:nvSpPr>
        <p:spPr/>
        <p:txBody>
          <a:bodyPr/>
          <a:lstStyle>
            <a:lvl1pPr>
              <a:defRPr sz="2400">
                <a:solidFill>
                  <a:schemeClr val="tx1"/>
                </a:solidFill>
                <a:latin typeface="Times New Roman" panose="02020603050405020304" pitchFamily="18" charset="0"/>
              </a:defRPr>
            </a:lvl1pPr>
            <a:lvl2pPr marL="741363" indent="-284163">
              <a:defRPr sz="2400">
                <a:solidFill>
                  <a:schemeClr val="tx1"/>
                </a:solidFill>
                <a:latin typeface="Times New Roman" panose="02020603050405020304" pitchFamily="18" charset="0"/>
              </a:defRPr>
            </a:lvl2pPr>
            <a:lvl3pPr marL="1141413" indent="-227013">
              <a:defRPr sz="2400">
                <a:solidFill>
                  <a:schemeClr val="tx1"/>
                </a:solidFill>
                <a:latin typeface="Times New Roman" panose="02020603050405020304" pitchFamily="18" charset="0"/>
              </a:defRPr>
            </a:lvl3pPr>
            <a:lvl4pPr marL="1598613" indent="-227013">
              <a:defRPr sz="2400">
                <a:solidFill>
                  <a:schemeClr val="tx1"/>
                </a:solidFill>
                <a:latin typeface="Times New Roman" panose="02020603050405020304" pitchFamily="18" charset="0"/>
              </a:defRPr>
            </a:lvl4pPr>
            <a:lvl5pPr marL="2055813" indent="-227013">
              <a:defRPr sz="2400">
                <a:solidFill>
                  <a:schemeClr val="tx1"/>
                </a:solidFill>
                <a:latin typeface="Times New Roman" panose="02020603050405020304" pitchFamily="18" charset="0"/>
              </a:defRPr>
            </a:lvl5pPr>
            <a:lvl6pPr marL="2513013" indent="-227013" eaLnBrk="0" fontAlgn="base" hangingPunct="0">
              <a:spcBef>
                <a:spcPct val="0"/>
              </a:spcBef>
              <a:spcAft>
                <a:spcPct val="0"/>
              </a:spcAft>
              <a:defRPr sz="2400">
                <a:solidFill>
                  <a:schemeClr val="tx1"/>
                </a:solidFill>
                <a:latin typeface="Times New Roman" panose="02020603050405020304" pitchFamily="18" charset="0"/>
              </a:defRPr>
            </a:lvl6pPr>
            <a:lvl7pPr marL="2970213" indent="-227013" eaLnBrk="0" fontAlgn="base" hangingPunct="0">
              <a:spcBef>
                <a:spcPct val="0"/>
              </a:spcBef>
              <a:spcAft>
                <a:spcPct val="0"/>
              </a:spcAft>
              <a:defRPr sz="2400">
                <a:solidFill>
                  <a:schemeClr val="tx1"/>
                </a:solidFill>
                <a:latin typeface="Times New Roman" panose="02020603050405020304" pitchFamily="18" charset="0"/>
              </a:defRPr>
            </a:lvl7pPr>
            <a:lvl8pPr marL="3427413" indent="-227013" eaLnBrk="0" fontAlgn="base" hangingPunct="0">
              <a:spcBef>
                <a:spcPct val="0"/>
              </a:spcBef>
              <a:spcAft>
                <a:spcPct val="0"/>
              </a:spcAft>
              <a:defRPr sz="2400">
                <a:solidFill>
                  <a:schemeClr val="tx1"/>
                </a:solidFill>
                <a:latin typeface="Times New Roman" panose="02020603050405020304" pitchFamily="18" charset="0"/>
              </a:defRPr>
            </a:lvl8pPr>
            <a:lvl9pPr marL="3884613" indent="-227013" eaLnBrk="0" fontAlgn="base" hangingPunct="0">
              <a:spcBef>
                <a:spcPct val="0"/>
              </a:spcBef>
              <a:spcAft>
                <a:spcPct val="0"/>
              </a:spcAft>
              <a:defRPr sz="2400">
                <a:solidFill>
                  <a:schemeClr val="tx1"/>
                </a:solidFill>
                <a:latin typeface="Times New Roman" panose="02020603050405020304" pitchFamily="18" charset="0"/>
              </a:defRPr>
            </a:lvl9pPr>
          </a:lstStyle>
          <a:p>
            <a:fld id="{77B04A73-87F4-488E-9EF4-C4A7E1A77C0A}" type="slidenum">
              <a:rPr lang="en-US" smtClean="0"/>
              <a:pPr/>
              <a:t>26</a:t>
            </a:fld>
            <a:endParaRPr lang="en-US"/>
          </a:p>
        </p:txBody>
      </p:sp>
      <p:graphicFrame>
        <p:nvGraphicFramePr>
          <p:cNvPr id="58373" name="Object 4"/>
          <p:cNvGraphicFramePr>
            <a:graphicFrameLocks noChangeAspect="1"/>
          </p:cNvGraphicFramePr>
          <p:nvPr>
            <p:extLst>
              <p:ext uri="{D42A27DB-BD31-4B8C-83A1-F6EECF244321}">
                <p14:modId xmlns:p14="http://schemas.microsoft.com/office/powerpoint/2010/main" val="3723249432"/>
              </p:ext>
            </p:extLst>
          </p:nvPr>
        </p:nvGraphicFramePr>
        <p:xfrm>
          <a:off x="1103312" y="3403600"/>
          <a:ext cx="8763000" cy="2514600"/>
        </p:xfrm>
        <a:graphic>
          <a:graphicData uri="http://schemas.openxmlformats.org/presentationml/2006/ole">
            <mc:AlternateContent xmlns:mc="http://schemas.openxmlformats.org/markup-compatibility/2006">
              <mc:Choice xmlns:v="urn:schemas-microsoft-com:vml" Requires="v">
                <p:oleObj spid="_x0000_s7216" name="Picture" r:id="rId3" imgW="5029200" imgH="1257480" progId="Word.Picture.8">
                  <p:embed/>
                </p:oleObj>
              </mc:Choice>
              <mc:Fallback>
                <p:oleObj name="Picture" r:id="rId3" imgW="5029200" imgH="1257480" progId="Word.Picture.8">
                  <p:embed/>
                  <p:pic>
                    <p:nvPicPr>
                      <p:cNvPr id="0" name=""/>
                      <p:cNvPicPr>
                        <a:picLocks noChangeAspect="1" noChangeArrowheads="1"/>
                      </p:cNvPicPr>
                      <p:nvPr/>
                    </p:nvPicPr>
                    <p:blipFill>
                      <a:blip r:embed="rId4"/>
                      <a:srcRect/>
                      <a:stretch>
                        <a:fillRect/>
                      </a:stretch>
                    </p:blipFill>
                    <p:spPr bwMode="auto">
                      <a:xfrm>
                        <a:off x="1103312" y="3403600"/>
                        <a:ext cx="87630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5430722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smtClean="0"/>
              <a:t>Race Condition</a:t>
            </a:r>
            <a:endParaRPr lang="en-US"/>
          </a:p>
        </p:txBody>
      </p:sp>
      <p:sp>
        <p:nvSpPr>
          <p:cNvPr id="60419" name="Rectangle 3"/>
          <p:cNvSpPr>
            <a:spLocks noGrp="1" noChangeArrowheads="1"/>
          </p:cNvSpPr>
          <p:nvPr>
            <p:ph idx="1"/>
          </p:nvPr>
        </p:nvSpPr>
        <p:spPr/>
        <p:txBody>
          <a:bodyPr/>
          <a:lstStyle/>
          <a:p>
            <a:r>
              <a:rPr lang="en-US" smtClean="0"/>
              <a:t>What, then, caused the error in the example? Here is a possible scenario:</a:t>
            </a:r>
          </a:p>
        </p:txBody>
      </p:sp>
      <p:sp>
        <p:nvSpPr>
          <p:cNvPr id="60420" name="Slide Number Placeholder 4"/>
          <p:cNvSpPr>
            <a:spLocks noGrp="1"/>
          </p:cNvSpPr>
          <p:nvPr>
            <p:ph type="sldNum" sz="quarter" idx="12"/>
          </p:nvPr>
        </p:nvSpPr>
        <p:spPr/>
        <p:txBody>
          <a:bodyPr/>
          <a:lstStyle>
            <a:lvl1pPr>
              <a:defRPr sz="2400">
                <a:solidFill>
                  <a:schemeClr val="tx1"/>
                </a:solidFill>
                <a:latin typeface="Times New Roman" panose="02020603050405020304" pitchFamily="18" charset="0"/>
              </a:defRPr>
            </a:lvl1pPr>
            <a:lvl2pPr marL="741363" indent="-284163">
              <a:defRPr sz="2400">
                <a:solidFill>
                  <a:schemeClr val="tx1"/>
                </a:solidFill>
                <a:latin typeface="Times New Roman" panose="02020603050405020304" pitchFamily="18" charset="0"/>
              </a:defRPr>
            </a:lvl2pPr>
            <a:lvl3pPr marL="1141413" indent="-227013">
              <a:defRPr sz="2400">
                <a:solidFill>
                  <a:schemeClr val="tx1"/>
                </a:solidFill>
                <a:latin typeface="Times New Roman" panose="02020603050405020304" pitchFamily="18" charset="0"/>
              </a:defRPr>
            </a:lvl3pPr>
            <a:lvl4pPr marL="1598613" indent="-227013">
              <a:defRPr sz="2400">
                <a:solidFill>
                  <a:schemeClr val="tx1"/>
                </a:solidFill>
                <a:latin typeface="Times New Roman" panose="02020603050405020304" pitchFamily="18" charset="0"/>
              </a:defRPr>
            </a:lvl4pPr>
            <a:lvl5pPr marL="2055813" indent="-227013">
              <a:defRPr sz="2400">
                <a:solidFill>
                  <a:schemeClr val="tx1"/>
                </a:solidFill>
                <a:latin typeface="Times New Roman" panose="02020603050405020304" pitchFamily="18" charset="0"/>
              </a:defRPr>
            </a:lvl5pPr>
            <a:lvl6pPr marL="2513013" indent="-227013" eaLnBrk="0" fontAlgn="base" hangingPunct="0">
              <a:spcBef>
                <a:spcPct val="0"/>
              </a:spcBef>
              <a:spcAft>
                <a:spcPct val="0"/>
              </a:spcAft>
              <a:defRPr sz="2400">
                <a:solidFill>
                  <a:schemeClr val="tx1"/>
                </a:solidFill>
                <a:latin typeface="Times New Roman" panose="02020603050405020304" pitchFamily="18" charset="0"/>
              </a:defRPr>
            </a:lvl6pPr>
            <a:lvl7pPr marL="2970213" indent="-227013" eaLnBrk="0" fontAlgn="base" hangingPunct="0">
              <a:spcBef>
                <a:spcPct val="0"/>
              </a:spcBef>
              <a:spcAft>
                <a:spcPct val="0"/>
              </a:spcAft>
              <a:defRPr sz="2400">
                <a:solidFill>
                  <a:schemeClr val="tx1"/>
                </a:solidFill>
                <a:latin typeface="Times New Roman" panose="02020603050405020304" pitchFamily="18" charset="0"/>
              </a:defRPr>
            </a:lvl7pPr>
            <a:lvl8pPr marL="3427413" indent="-227013" eaLnBrk="0" fontAlgn="base" hangingPunct="0">
              <a:spcBef>
                <a:spcPct val="0"/>
              </a:spcBef>
              <a:spcAft>
                <a:spcPct val="0"/>
              </a:spcAft>
              <a:defRPr sz="2400">
                <a:solidFill>
                  <a:schemeClr val="tx1"/>
                </a:solidFill>
                <a:latin typeface="Times New Roman" panose="02020603050405020304" pitchFamily="18" charset="0"/>
              </a:defRPr>
            </a:lvl8pPr>
            <a:lvl9pPr marL="3884613" indent="-227013" eaLnBrk="0" fontAlgn="base" hangingPunct="0">
              <a:spcBef>
                <a:spcPct val="0"/>
              </a:spcBef>
              <a:spcAft>
                <a:spcPct val="0"/>
              </a:spcAft>
              <a:defRPr sz="2400">
                <a:solidFill>
                  <a:schemeClr val="tx1"/>
                </a:solidFill>
                <a:latin typeface="Times New Roman" panose="02020603050405020304" pitchFamily="18" charset="0"/>
              </a:defRPr>
            </a:lvl9pPr>
          </a:lstStyle>
          <a:p>
            <a:fld id="{B1739BE8-C4A5-4812-918B-55DE3AAB6E73}" type="slidenum">
              <a:rPr lang="en-US" smtClean="0"/>
              <a:pPr/>
              <a:t>27</a:t>
            </a:fld>
            <a:endParaRPr lang="en-US"/>
          </a:p>
        </p:txBody>
      </p:sp>
      <p:sp>
        <p:nvSpPr>
          <p:cNvPr id="60421" name="Rectangle 7"/>
          <p:cNvSpPr>
            <a:spLocks noChangeArrowheads="1"/>
          </p:cNvSpPr>
          <p:nvPr/>
        </p:nvSpPr>
        <p:spPr bwMode="auto">
          <a:xfrm>
            <a:off x="3895725" y="2914650"/>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endParaRPr lang="en-US">
              <a:solidFill>
                <a:schemeClr val="tx1"/>
              </a:solidFill>
              <a:latin typeface="Times New Roman" panose="02020603050405020304" pitchFamily="18" charset="0"/>
            </a:endParaRPr>
          </a:p>
        </p:txBody>
      </p:sp>
      <p:sp>
        <p:nvSpPr>
          <p:cNvPr id="60422" name="Rectangle 8"/>
          <p:cNvSpPr>
            <a:spLocks noChangeArrowheads="1"/>
          </p:cNvSpPr>
          <p:nvPr/>
        </p:nvSpPr>
        <p:spPr bwMode="auto">
          <a:xfrm>
            <a:off x="1075714" y="2729984"/>
            <a:ext cx="8458200" cy="1904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9" rIns="92075" bIns="46039"/>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nSpc>
                <a:spcPct val="90000"/>
              </a:lnSpc>
              <a:spcBef>
                <a:spcPct val="20000"/>
              </a:spcBef>
              <a:buClr>
                <a:srgbClr val="9BBB59"/>
              </a:buClr>
              <a:buSzPct val="7500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 Effect: Task 1 did nothing (in Step 4 Task 2 overrides the result)</a:t>
            </a:r>
          </a:p>
          <a:p>
            <a:pPr>
              <a:lnSpc>
                <a:spcPct val="90000"/>
              </a:lnSpc>
              <a:spcBef>
                <a:spcPct val="20000"/>
              </a:spcBef>
              <a:buClr>
                <a:srgbClr val="9BBB59"/>
              </a:buClr>
              <a:buSzPct val="7500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 Problem: </a:t>
            </a:r>
            <a:r>
              <a:rPr lang="en-US" u="sng" dirty="0">
                <a:solidFill>
                  <a:schemeClr val="tx1"/>
                </a:solidFill>
                <a:latin typeface="Times New Roman" panose="02020603050405020304" pitchFamily="18" charset="0"/>
                <a:cs typeface="Times New Roman" panose="02020603050405020304" pitchFamily="18" charset="0"/>
              </a:rPr>
              <a:t>Task 1</a:t>
            </a:r>
            <a:r>
              <a:rPr lang="en-US" dirty="0">
                <a:solidFill>
                  <a:schemeClr val="tx1"/>
                </a:solidFill>
                <a:latin typeface="Times New Roman" panose="02020603050405020304" pitchFamily="18" charset="0"/>
                <a:cs typeface="Times New Roman" panose="02020603050405020304" pitchFamily="18" charset="0"/>
              </a:rPr>
              <a:t> and </a:t>
            </a:r>
            <a:r>
              <a:rPr lang="en-US" u="sng" dirty="0">
                <a:solidFill>
                  <a:schemeClr val="tx1"/>
                </a:solidFill>
                <a:latin typeface="Times New Roman" panose="02020603050405020304" pitchFamily="18" charset="0"/>
                <a:cs typeface="Times New Roman" panose="02020603050405020304" pitchFamily="18" charset="0"/>
              </a:rPr>
              <a:t>Task 2</a:t>
            </a:r>
            <a:r>
              <a:rPr lang="en-US" dirty="0">
                <a:solidFill>
                  <a:schemeClr val="tx1"/>
                </a:solidFill>
                <a:latin typeface="Times New Roman" panose="02020603050405020304" pitchFamily="18" charset="0"/>
                <a:cs typeface="Times New Roman" panose="02020603050405020304" pitchFamily="18" charset="0"/>
              </a:rPr>
              <a:t> are accessing a common resource in a way that causes conflict. </a:t>
            </a:r>
          </a:p>
          <a:p>
            <a:pPr>
              <a:lnSpc>
                <a:spcPct val="90000"/>
              </a:lnSpc>
              <a:spcBef>
                <a:spcPct val="20000"/>
              </a:spcBef>
              <a:buClr>
                <a:srgbClr val="9BBB59"/>
              </a:buClr>
              <a:buSzPct val="7500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 Known as a </a:t>
            </a:r>
            <a:r>
              <a:rPr lang="en-US" i="1" dirty="0">
                <a:solidFill>
                  <a:schemeClr val="tx1"/>
                </a:solidFill>
                <a:latin typeface="Times New Roman" panose="02020603050405020304" pitchFamily="18" charset="0"/>
                <a:cs typeface="Times New Roman" panose="02020603050405020304" pitchFamily="18" charset="0"/>
              </a:rPr>
              <a:t>race condition</a:t>
            </a:r>
            <a:r>
              <a:rPr lang="en-US" dirty="0">
                <a:solidFill>
                  <a:schemeClr val="tx1"/>
                </a:solidFill>
                <a:latin typeface="Times New Roman" panose="02020603050405020304" pitchFamily="18" charset="0"/>
                <a:cs typeface="Times New Roman" panose="02020603050405020304" pitchFamily="18" charset="0"/>
              </a:rPr>
              <a:t> in multithreaded programs. </a:t>
            </a:r>
          </a:p>
          <a:p>
            <a:pPr>
              <a:lnSpc>
                <a:spcPct val="90000"/>
              </a:lnSpc>
              <a:spcBef>
                <a:spcPct val="20000"/>
              </a:spcBef>
              <a:buClr>
                <a:srgbClr val="9BBB59"/>
              </a:buClr>
              <a:buSzPct val="7500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A </a:t>
            </a:r>
            <a:r>
              <a:rPr lang="en-US" i="1" dirty="0">
                <a:solidFill>
                  <a:schemeClr val="tx1"/>
                </a:solidFill>
                <a:latin typeface="Times New Roman" panose="02020603050405020304" pitchFamily="18" charset="0"/>
                <a:cs typeface="Times New Roman" panose="02020603050405020304" pitchFamily="18" charset="0"/>
              </a:rPr>
              <a:t>thread-safe</a:t>
            </a:r>
            <a:r>
              <a:rPr lang="en-US" dirty="0">
                <a:solidFill>
                  <a:schemeClr val="tx1"/>
                </a:solidFill>
                <a:latin typeface="Times New Roman" panose="02020603050405020304" pitchFamily="18" charset="0"/>
                <a:cs typeface="Times New Roman" panose="02020603050405020304" pitchFamily="18" charset="0"/>
              </a:rPr>
              <a:t> class does not cause a race condition in the presence of multiple threads. </a:t>
            </a:r>
          </a:p>
          <a:p>
            <a:pPr>
              <a:lnSpc>
                <a:spcPct val="90000"/>
              </a:lnSpc>
              <a:spcBef>
                <a:spcPct val="20000"/>
              </a:spcBef>
              <a:buClr>
                <a:srgbClr val="9BBB59"/>
              </a:buClr>
              <a:buSzPct val="7500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The </a:t>
            </a:r>
            <a:r>
              <a:rPr lang="en-US" u="sng" dirty="0">
                <a:solidFill>
                  <a:schemeClr val="tx1"/>
                </a:solidFill>
                <a:latin typeface="Times New Roman" panose="02020603050405020304" pitchFamily="18" charset="0"/>
                <a:cs typeface="Times New Roman" panose="02020603050405020304" pitchFamily="18" charset="0"/>
              </a:rPr>
              <a:t>Account</a:t>
            </a:r>
            <a:r>
              <a:rPr lang="en-US" dirty="0">
                <a:solidFill>
                  <a:schemeClr val="tx1"/>
                </a:solidFill>
                <a:latin typeface="Times New Roman" panose="02020603050405020304" pitchFamily="18" charset="0"/>
                <a:cs typeface="Times New Roman" panose="02020603050405020304" pitchFamily="18" charset="0"/>
              </a:rPr>
              <a:t> class is not thread-safe.  </a:t>
            </a:r>
            <a:endParaRPr lang="en-US" dirty="0">
              <a:solidFill>
                <a:schemeClr val="tx1"/>
              </a:solidFill>
              <a:latin typeface="Times New Roman" panose="02020603050405020304" pitchFamily="18" charset="0"/>
            </a:endParaRPr>
          </a:p>
        </p:txBody>
      </p:sp>
      <p:sp>
        <p:nvSpPr>
          <p:cNvPr id="60423" name="Rectangle 10"/>
          <p:cNvSpPr>
            <a:spLocks noChangeArrowheads="1"/>
          </p:cNvSpPr>
          <p:nvPr/>
        </p:nvSpPr>
        <p:spPr bwMode="auto">
          <a:xfrm>
            <a:off x="1524001" y="272998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endParaRPr lang="en-US">
              <a:solidFill>
                <a:schemeClr val="tx1"/>
              </a:solidFill>
              <a:latin typeface="Times New Roman" panose="02020603050405020304" pitchFamily="18" charset="0"/>
            </a:endParaRPr>
          </a:p>
        </p:txBody>
      </p:sp>
      <p:graphicFrame>
        <p:nvGraphicFramePr>
          <p:cNvPr id="60424" name="Object 9"/>
          <p:cNvGraphicFramePr>
            <a:graphicFrameLocks noChangeAspect="1"/>
          </p:cNvGraphicFramePr>
          <p:nvPr>
            <p:extLst>
              <p:ext uri="{D42A27DB-BD31-4B8C-83A1-F6EECF244321}">
                <p14:modId xmlns:p14="http://schemas.microsoft.com/office/powerpoint/2010/main" val="187068103"/>
              </p:ext>
            </p:extLst>
          </p:nvPr>
        </p:nvGraphicFramePr>
        <p:xfrm>
          <a:off x="1079500" y="4804020"/>
          <a:ext cx="7689850" cy="1797050"/>
        </p:xfrm>
        <a:graphic>
          <a:graphicData uri="http://schemas.openxmlformats.org/presentationml/2006/ole">
            <mc:AlternateContent xmlns:mc="http://schemas.openxmlformats.org/markup-compatibility/2006">
              <mc:Choice xmlns:v="urn:schemas-microsoft-com:vml" Requires="v">
                <p:oleObj spid="_x0000_s8239" name="Picture" r:id="rId4" imgW="4400640" imgH="1028880" progId="Word.Picture.8">
                  <p:embed/>
                </p:oleObj>
              </mc:Choice>
              <mc:Fallback>
                <p:oleObj name="Picture" r:id="rId4" imgW="4400640" imgH="1028880" progId="Word.Picture.8">
                  <p:embed/>
                  <p:pic>
                    <p:nvPicPr>
                      <p:cNvPr id="0" name=""/>
                      <p:cNvPicPr>
                        <a:picLocks noChangeAspect="1" noChangeArrowheads="1"/>
                      </p:cNvPicPr>
                      <p:nvPr/>
                    </p:nvPicPr>
                    <p:blipFill>
                      <a:blip r:embed="rId5"/>
                      <a:srcRect/>
                      <a:stretch>
                        <a:fillRect/>
                      </a:stretch>
                    </p:blipFill>
                    <p:spPr bwMode="auto">
                      <a:xfrm>
                        <a:off x="1079500" y="4804020"/>
                        <a:ext cx="7689850" cy="179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6284996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dirty="0" smtClean="0"/>
              <a:t>Synchronized </a:t>
            </a:r>
            <a:endParaRPr lang="en-US" dirty="0"/>
          </a:p>
        </p:txBody>
      </p:sp>
      <p:sp>
        <p:nvSpPr>
          <p:cNvPr id="45059" name="Rectangle 3"/>
          <p:cNvSpPr>
            <a:spLocks noGrp="1" noChangeArrowheads="1"/>
          </p:cNvSpPr>
          <p:nvPr>
            <p:ph idx="1"/>
          </p:nvPr>
        </p:nvSpPr>
        <p:spPr/>
        <p:txBody>
          <a:bodyPr/>
          <a:lstStyle/>
          <a:p>
            <a:r>
              <a:rPr lang="en-US" dirty="0" smtClean="0"/>
              <a:t>Problem: race conditions</a:t>
            </a:r>
          </a:p>
          <a:p>
            <a:r>
              <a:rPr lang="en-US" dirty="0" smtClean="0"/>
              <a:t>Solution: give exclusive access to one thread at a time to code that manipulates a shared object.</a:t>
            </a:r>
          </a:p>
          <a:p>
            <a:r>
              <a:rPr lang="en-US" dirty="0" smtClean="0"/>
              <a:t>Synchronization keeps other threads waiting until the object is available.</a:t>
            </a:r>
          </a:p>
          <a:p>
            <a:r>
              <a:rPr lang="en-US" dirty="0" smtClean="0"/>
              <a:t>The synchronized keyword synchronizes the method so that only one thread can access the method at a time.</a:t>
            </a:r>
          </a:p>
          <a:p>
            <a:r>
              <a:rPr lang="en-US" dirty="0" smtClean="0"/>
              <a:t>The critical region in </a:t>
            </a:r>
            <a:r>
              <a:rPr lang="en-US" dirty="0"/>
              <a:t>the </a:t>
            </a:r>
            <a:r>
              <a:rPr lang="en-US" dirty="0" smtClean="0"/>
              <a:t>previous </a:t>
            </a:r>
            <a:r>
              <a:rPr lang="en-US" dirty="0"/>
              <a:t>example </a:t>
            </a:r>
            <a:r>
              <a:rPr lang="en-US" dirty="0" smtClean="0"/>
              <a:t>is the entire deposit method. </a:t>
            </a:r>
          </a:p>
          <a:p>
            <a:r>
              <a:rPr lang="en-US" dirty="0" smtClean="0"/>
              <a:t>One way to correct the problem </a:t>
            </a:r>
            <a:r>
              <a:rPr lang="en-US" dirty="0"/>
              <a:t>in </a:t>
            </a:r>
            <a:r>
              <a:rPr lang="en-US" dirty="0" smtClean="0"/>
              <a:t>the </a:t>
            </a:r>
            <a:r>
              <a:rPr lang="en-US" dirty="0"/>
              <a:t>previous example : </a:t>
            </a:r>
            <a:r>
              <a:rPr lang="en-US" dirty="0" smtClean="0"/>
              <a:t>make Account thread-safe by adding the synchronized keyword in deposit:  </a:t>
            </a:r>
          </a:p>
          <a:p>
            <a:pPr lvl="1"/>
            <a:r>
              <a:rPr lang="en-US" dirty="0" smtClean="0"/>
              <a:t>public synchronized void deposit(double amount)</a:t>
            </a:r>
            <a:endParaRPr lang="en-US" dirty="0"/>
          </a:p>
        </p:txBody>
      </p:sp>
      <p:sp>
        <p:nvSpPr>
          <p:cNvPr id="62468" name="Slide Number Placeholder 4"/>
          <p:cNvSpPr>
            <a:spLocks noGrp="1"/>
          </p:cNvSpPr>
          <p:nvPr>
            <p:ph type="sldNum" sz="quarter" idx="12"/>
          </p:nvPr>
        </p:nvSpPr>
        <p:spPr/>
        <p:txBody>
          <a:bodyPr/>
          <a:lstStyle>
            <a:lvl1pPr>
              <a:defRPr sz="2400">
                <a:solidFill>
                  <a:schemeClr val="tx1"/>
                </a:solidFill>
                <a:latin typeface="Times New Roman" panose="02020603050405020304" pitchFamily="18" charset="0"/>
              </a:defRPr>
            </a:lvl1pPr>
            <a:lvl2pPr marL="741363" indent="-284163">
              <a:defRPr sz="2400">
                <a:solidFill>
                  <a:schemeClr val="tx1"/>
                </a:solidFill>
                <a:latin typeface="Times New Roman" panose="02020603050405020304" pitchFamily="18" charset="0"/>
              </a:defRPr>
            </a:lvl2pPr>
            <a:lvl3pPr marL="1141413" indent="-227013">
              <a:defRPr sz="2400">
                <a:solidFill>
                  <a:schemeClr val="tx1"/>
                </a:solidFill>
                <a:latin typeface="Times New Roman" panose="02020603050405020304" pitchFamily="18" charset="0"/>
              </a:defRPr>
            </a:lvl3pPr>
            <a:lvl4pPr marL="1598613" indent="-227013">
              <a:defRPr sz="2400">
                <a:solidFill>
                  <a:schemeClr val="tx1"/>
                </a:solidFill>
                <a:latin typeface="Times New Roman" panose="02020603050405020304" pitchFamily="18" charset="0"/>
              </a:defRPr>
            </a:lvl4pPr>
            <a:lvl5pPr marL="2055813" indent="-227013">
              <a:defRPr sz="2400">
                <a:solidFill>
                  <a:schemeClr val="tx1"/>
                </a:solidFill>
                <a:latin typeface="Times New Roman" panose="02020603050405020304" pitchFamily="18" charset="0"/>
              </a:defRPr>
            </a:lvl5pPr>
            <a:lvl6pPr marL="2513013" indent="-227013" eaLnBrk="0" fontAlgn="base" hangingPunct="0">
              <a:spcBef>
                <a:spcPct val="0"/>
              </a:spcBef>
              <a:spcAft>
                <a:spcPct val="0"/>
              </a:spcAft>
              <a:defRPr sz="2400">
                <a:solidFill>
                  <a:schemeClr val="tx1"/>
                </a:solidFill>
                <a:latin typeface="Times New Roman" panose="02020603050405020304" pitchFamily="18" charset="0"/>
              </a:defRPr>
            </a:lvl6pPr>
            <a:lvl7pPr marL="2970213" indent="-227013" eaLnBrk="0" fontAlgn="base" hangingPunct="0">
              <a:spcBef>
                <a:spcPct val="0"/>
              </a:spcBef>
              <a:spcAft>
                <a:spcPct val="0"/>
              </a:spcAft>
              <a:defRPr sz="2400">
                <a:solidFill>
                  <a:schemeClr val="tx1"/>
                </a:solidFill>
                <a:latin typeface="Times New Roman" panose="02020603050405020304" pitchFamily="18" charset="0"/>
              </a:defRPr>
            </a:lvl7pPr>
            <a:lvl8pPr marL="3427413" indent="-227013" eaLnBrk="0" fontAlgn="base" hangingPunct="0">
              <a:spcBef>
                <a:spcPct val="0"/>
              </a:spcBef>
              <a:spcAft>
                <a:spcPct val="0"/>
              </a:spcAft>
              <a:defRPr sz="2400">
                <a:solidFill>
                  <a:schemeClr val="tx1"/>
                </a:solidFill>
                <a:latin typeface="Times New Roman" panose="02020603050405020304" pitchFamily="18" charset="0"/>
              </a:defRPr>
            </a:lvl8pPr>
            <a:lvl9pPr marL="3884613" indent="-227013" eaLnBrk="0" fontAlgn="base" hangingPunct="0">
              <a:spcBef>
                <a:spcPct val="0"/>
              </a:spcBef>
              <a:spcAft>
                <a:spcPct val="0"/>
              </a:spcAft>
              <a:defRPr sz="2400">
                <a:solidFill>
                  <a:schemeClr val="tx1"/>
                </a:solidFill>
                <a:latin typeface="Times New Roman" panose="02020603050405020304" pitchFamily="18" charset="0"/>
              </a:defRPr>
            </a:lvl9pPr>
          </a:lstStyle>
          <a:p>
            <a:fld id="{8F7503D5-5884-4FB0-91D6-EE58F8738940}" type="slidenum">
              <a:rPr lang="en-US" smtClean="0"/>
              <a:pPr/>
              <a:t>28</a:t>
            </a:fld>
            <a:endParaRPr lang="en-US"/>
          </a:p>
        </p:txBody>
      </p:sp>
    </p:spTree>
    <p:extLst>
      <p:ext uri="{BB962C8B-B14F-4D97-AF65-F5344CB8AC3E}">
        <p14:creationId xmlns:p14="http://schemas.microsoft.com/office/powerpoint/2010/main" val="16696850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p:cNvSpPr>
            <a:spLocks noGrp="1" noChangeArrowheads="1"/>
          </p:cNvSpPr>
          <p:nvPr>
            <p:ph type="title"/>
          </p:nvPr>
        </p:nvSpPr>
        <p:spPr/>
        <p:txBody>
          <a:bodyPr/>
          <a:lstStyle/>
          <a:p>
            <a:r>
              <a:rPr lang="en-US" smtClean="0"/>
              <a:t> Synchronizing Statements </a:t>
            </a:r>
            <a:endParaRPr lang="en-US" dirty="0"/>
          </a:p>
        </p:txBody>
      </p:sp>
      <p:sp>
        <p:nvSpPr>
          <p:cNvPr id="308227" name="Rectangle 3"/>
          <p:cNvSpPr>
            <a:spLocks noGrp="1" noChangeArrowheads="1"/>
          </p:cNvSpPr>
          <p:nvPr>
            <p:ph idx="1"/>
          </p:nvPr>
        </p:nvSpPr>
        <p:spPr/>
        <p:txBody>
          <a:bodyPr>
            <a:normAutofit fontScale="92500" lnSpcReduction="20000"/>
          </a:bodyPr>
          <a:lstStyle/>
          <a:p>
            <a:r>
              <a:rPr lang="en-US" dirty="0" smtClean="0"/>
              <a:t>Invoking a synchronized instance method of an object acquires a lock on the object.</a:t>
            </a:r>
          </a:p>
          <a:p>
            <a:r>
              <a:rPr lang="en-US" dirty="0" smtClean="0"/>
              <a:t>Invoking a synchronized static method of a class acquires a lock on the class. </a:t>
            </a:r>
          </a:p>
          <a:p>
            <a:r>
              <a:rPr lang="en-US" dirty="0" smtClean="0"/>
              <a:t>A synchronized block can be used to acquire a lock on any object, not just this object, when executing a block of code. </a:t>
            </a:r>
          </a:p>
          <a:p>
            <a:pPr marL="0" indent="0">
              <a:buNone/>
            </a:pPr>
            <a:r>
              <a:rPr lang="en-US" dirty="0">
                <a:solidFill>
                  <a:srgbClr val="66FF00"/>
                </a:solidFill>
                <a:latin typeface="Cordia New" panose="020B0304020202020204" pitchFamily="34" charset="-34"/>
                <a:cs typeface="Cordia New" panose="020B0304020202020204" pitchFamily="34" charset="-34"/>
              </a:rPr>
              <a:t>synchronized</a:t>
            </a:r>
            <a:r>
              <a:rPr lang="en-US" dirty="0">
                <a:solidFill>
                  <a:srgbClr val="FFFFFF"/>
                </a:solidFill>
                <a:latin typeface="Cordia New" panose="020B0304020202020204" pitchFamily="34" charset="-34"/>
                <a:cs typeface="Cordia New" panose="020B0304020202020204" pitchFamily="34" charset="-34"/>
              </a:rPr>
              <a:t> </a:t>
            </a:r>
            <a:r>
              <a:rPr lang="en-US" b="1" dirty="0">
                <a:solidFill>
                  <a:srgbClr val="FFCC00"/>
                </a:solidFill>
                <a:latin typeface="Cordia New" panose="020B0304020202020204" pitchFamily="34" charset="-34"/>
                <a:cs typeface="Cordia New" panose="020B0304020202020204" pitchFamily="34" charset="-34"/>
              </a:rPr>
              <a:t>(</a:t>
            </a:r>
            <a:r>
              <a:rPr lang="en-US" dirty="0">
                <a:solidFill>
                  <a:srgbClr val="FFFFFF"/>
                </a:solidFill>
                <a:latin typeface="Cordia New" panose="020B0304020202020204" pitchFamily="34" charset="-34"/>
                <a:cs typeface="Cordia New" panose="020B0304020202020204" pitchFamily="34" charset="-34"/>
              </a:rPr>
              <a:t>expr</a:t>
            </a:r>
            <a:r>
              <a:rPr lang="en-US" b="1" dirty="0">
                <a:solidFill>
                  <a:srgbClr val="FFCC00"/>
                </a:solidFill>
                <a:latin typeface="Cordia New" panose="020B0304020202020204" pitchFamily="34" charset="-34"/>
                <a:cs typeface="Cordia New" panose="020B0304020202020204" pitchFamily="34" charset="-34"/>
              </a:rPr>
              <a:t>)</a:t>
            </a:r>
            <a:r>
              <a:rPr lang="en-US" dirty="0">
                <a:solidFill>
                  <a:srgbClr val="FFFFFF"/>
                </a:solidFill>
                <a:latin typeface="Cordia New" panose="020B0304020202020204" pitchFamily="34" charset="-34"/>
                <a:cs typeface="Cordia New" panose="020B0304020202020204" pitchFamily="34" charset="-34"/>
              </a:rPr>
              <a:t> </a:t>
            </a:r>
            <a:r>
              <a:rPr lang="en-US" b="1" dirty="0" smtClean="0">
                <a:solidFill>
                  <a:srgbClr val="FFCC00"/>
                </a:solidFill>
                <a:latin typeface="Cordia New" panose="020B0304020202020204" pitchFamily="34" charset="-34"/>
                <a:cs typeface="Cordia New" panose="020B0304020202020204" pitchFamily="34" charset="-34"/>
              </a:rPr>
              <a:t>{</a:t>
            </a:r>
          </a:p>
          <a:p>
            <a:pPr marL="0" indent="0">
              <a:buNone/>
            </a:pPr>
            <a:r>
              <a:rPr lang="en-US" dirty="0" smtClean="0">
                <a:solidFill>
                  <a:srgbClr val="FFFFFF"/>
                </a:solidFill>
                <a:latin typeface="Cordia New" panose="020B0304020202020204" pitchFamily="34" charset="-34"/>
                <a:cs typeface="Cordia New" panose="020B0304020202020204" pitchFamily="34" charset="-34"/>
              </a:rPr>
              <a:t> 	statements</a:t>
            </a:r>
            <a:r>
              <a:rPr lang="en-US" b="1" dirty="0" smtClean="0">
                <a:solidFill>
                  <a:srgbClr val="FFCC00"/>
                </a:solidFill>
                <a:latin typeface="Cordia New" panose="020B0304020202020204" pitchFamily="34" charset="-34"/>
                <a:cs typeface="Cordia New" panose="020B0304020202020204" pitchFamily="34" charset="-34"/>
              </a:rPr>
              <a:t>;</a:t>
            </a:r>
          </a:p>
          <a:p>
            <a:pPr marL="0" indent="0">
              <a:buNone/>
            </a:pPr>
            <a:r>
              <a:rPr lang="en-US" dirty="0" smtClean="0">
                <a:solidFill>
                  <a:srgbClr val="FFFFFF"/>
                </a:solidFill>
                <a:latin typeface="Cordia New" panose="020B0304020202020204" pitchFamily="34" charset="-34"/>
                <a:cs typeface="Cordia New" panose="020B0304020202020204" pitchFamily="34" charset="-34"/>
              </a:rPr>
              <a:t> </a:t>
            </a:r>
            <a:r>
              <a:rPr lang="en-US" b="1" dirty="0" smtClean="0">
                <a:solidFill>
                  <a:srgbClr val="FFCC00"/>
                </a:solidFill>
                <a:latin typeface="Cordia New" panose="020B0304020202020204" pitchFamily="34" charset="-34"/>
                <a:cs typeface="Cordia New" panose="020B0304020202020204" pitchFamily="34" charset="-34"/>
              </a:rPr>
              <a:t>}</a:t>
            </a:r>
            <a:endParaRPr lang="en-US" dirty="0" smtClean="0"/>
          </a:p>
          <a:p>
            <a:r>
              <a:rPr lang="en-US" dirty="0" smtClean="0"/>
              <a:t>expr must evaluate to an object reference. </a:t>
            </a:r>
          </a:p>
          <a:p>
            <a:r>
              <a:rPr lang="en-US" dirty="0" smtClean="0"/>
              <a:t>If the object is already locked by another thread, the thread is blocked until the lock is released. </a:t>
            </a:r>
          </a:p>
          <a:p>
            <a:r>
              <a:rPr lang="en-US" dirty="0" smtClean="0"/>
              <a:t>When a lock is obtained on the object, the statements in the synchronized block are executed, and then the lock is released. </a:t>
            </a:r>
            <a:endParaRPr lang="en-US" dirty="0"/>
          </a:p>
        </p:txBody>
      </p:sp>
      <p:sp>
        <p:nvSpPr>
          <p:cNvPr id="68612" name="Slide Number Placeholder 4"/>
          <p:cNvSpPr>
            <a:spLocks noGrp="1"/>
          </p:cNvSpPr>
          <p:nvPr>
            <p:ph type="sldNum" sz="quarter" idx="12"/>
          </p:nvPr>
        </p:nvSpPr>
        <p:spPr/>
        <p:txBody>
          <a:bodyPr/>
          <a:lstStyle>
            <a:lvl1pPr>
              <a:defRPr sz="2400">
                <a:solidFill>
                  <a:schemeClr val="tx1"/>
                </a:solidFill>
                <a:latin typeface="Times New Roman" panose="02020603050405020304" pitchFamily="18" charset="0"/>
              </a:defRPr>
            </a:lvl1pPr>
            <a:lvl2pPr marL="741363" indent="-284163">
              <a:defRPr sz="2400">
                <a:solidFill>
                  <a:schemeClr val="tx1"/>
                </a:solidFill>
                <a:latin typeface="Times New Roman" panose="02020603050405020304" pitchFamily="18" charset="0"/>
              </a:defRPr>
            </a:lvl2pPr>
            <a:lvl3pPr marL="1141413" indent="-227013">
              <a:defRPr sz="2400">
                <a:solidFill>
                  <a:schemeClr val="tx1"/>
                </a:solidFill>
                <a:latin typeface="Times New Roman" panose="02020603050405020304" pitchFamily="18" charset="0"/>
              </a:defRPr>
            </a:lvl3pPr>
            <a:lvl4pPr marL="1598613" indent="-227013">
              <a:defRPr sz="2400">
                <a:solidFill>
                  <a:schemeClr val="tx1"/>
                </a:solidFill>
                <a:latin typeface="Times New Roman" panose="02020603050405020304" pitchFamily="18" charset="0"/>
              </a:defRPr>
            </a:lvl4pPr>
            <a:lvl5pPr marL="2055813" indent="-227013">
              <a:defRPr sz="2400">
                <a:solidFill>
                  <a:schemeClr val="tx1"/>
                </a:solidFill>
                <a:latin typeface="Times New Roman" panose="02020603050405020304" pitchFamily="18" charset="0"/>
              </a:defRPr>
            </a:lvl5pPr>
            <a:lvl6pPr marL="2513013" indent="-227013" eaLnBrk="0" fontAlgn="base" hangingPunct="0">
              <a:spcBef>
                <a:spcPct val="0"/>
              </a:spcBef>
              <a:spcAft>
                <a:spcPct val="0"/>
              </a:spcAft>
              <a:defRPr sz="2400">
                <a:solidFill>
                  <a:schemeClr val="tx1"/>
                </a:solidFill>
                <a:latin typeface="Times New Roman" panose="02020603050405020304" pitchFamily="18" charset="0"/>
              </a:defRPr>
            </a:lvl6pPr>
            <a:lvl7pPr marL="2970213" indent="-227013" eaLnBrk="0" fontAlgn="base" hangingPunct="0">
              <a:spcBef>
                <a:spcPct val="0"/>
              </a:spcBef>
              <a:spcAft>
                <a:spcPct val="0"/>
              </a:spcAft>
              <a:defRPr sz="2400">
                <a:solidFill>
                  <a:schemeClr val="tx1"/>
                </a:solidFill>
                <a:latin typeface="Times New Roman" panose="02020603050405020304" pitchFamily="18" charset="0"/>
              </a:defRPr>
            </a:lvl7pPr>
            <a:lvl8pPr marL="3427413" indent="-227013" eaLnBrk="0" fontAlgn="base" hangingPunct="0">
              <a:spcBef>
                <a:spcPct val="0"/>
              </a:spcBef>
              <a:spcAft>
                <a:spcPct val="0"/>
              </a:spcAft>
              <a:defRPr sz="2400">
                <a:solidFill>
                  <a:schemeClr val="tx1"/>
                </a:solidFill>
                <a:latin typeface="Times New Roman" panose="02020603050405020304" pitchFamily="18" charset="0"/>
              </a:defRPr>
            </a:lvl8pPr>
            <a:lvl9pPr marL="3884613" indent="-227013" eaLnBrk="0" fontAlgn="base" hangingPunct="0">
              <a:spcBef>
                <a:spcPct val="0"/>
              </a:spcBef>
              <a:spcAft>
                <a:spcPct val="0"/>
              </a:spcAft>
              <a:defRPr sz="2400">
                <a:solidFill>
                  <a:schemeClr val="tx1"/>
                </a:solidFill>
                <a:latin typeface="Times New Roman" panose="02020603050405020304" pitchFamily="18" charset="0"/>
              </a:defRPr>
            </a:lvl9pPr>
          </a:lstStyle>
          <a:p>
            <a:fld id="{397092E3-229F-4CC1-BEA0-DC51B80CEC46}" type="slidenum">
              <a:rPr lang="en-US" smtClean="0"/>
              <a:pPr/>
              <a:t>29</a:t>
            </a:fld>
            <a:endParaRPr lang="en-US"/>
          </a:p>
        </p:txBody>
      </p:sp>
      <p:sp>
        <p:nvSpPr>
          <p:cNvPr id="68613" name="Rectangle 4"/>
          <p:cNvSpPr>
            <a:spLocks noChangeArrowheads="1"/>
          </p:cNvSpPr>
          <p:nvPr/>
        </p:nvSpPr>
        <p:spPr bwMode="auto">
          <a:xfrm>
            <a:off x="3833813" y="2190750"/>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endParaRPr lang="en-US">
              <a:solidFill>
                <a:schemeClr val="tx1"/>
              </a:solidFill>
              <a:latin typeface="Times New Roman" panose="02020603050405020304" pitchFamily="18" charset="0"/>
            </a:endParaRPr>
          </a:p>
        </p:txBody>
      </p:sp>
    </p:spTree>
    <p:extLst>
      <p:ext uri="{BB962C8B-B14F-4D97-AF65-F5344CB8AC3E}">
        <p14:creationId xmlns:p14="http://schemas.microsoft.com/office/powerpoint/2010/main" val="10380099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nchor="ctr"/>
          <a:lstStyle/>
          <a:p>
            <a:pPr eaLnBrk="1" hangingPunct="1"/>
            <a:r>
              <a:rPr lang="en-US" dirty="0" smtClean="0"/>
              <a:t>Thread</a:t>
            </a:r>
          </a:p>
        </p:txBody>
      </p:sp>
      <p:sp>
        <p:nvSpPr>
          <p:cNvPr id="22531" name="Content Placeholder 2"/>
          <p:cNvSpPr>
            <a:spLocks noGrp="1"/>
          </p:cNvSpPr>
          <p:nvPr>
            <p:ph idx="1"/>
          </p:nvPr>
        </p:nvSpPr>
        <p:spPr/>
        <p:txBody>
          <a:bodyPr/>
          <a:lstStyle/>
          <a:p>
            <a:pPr eaLnBrk="1" hangingPunct="1"/>
            <a:r>
              <a:rPr lang="en-US" dirty="0" smtClean="0"/>
              <a:t>Thread: single </a:t>
            </a:r>
            <a:r>
              <a:rPr lang="en-US" dirty="0" smtClean="0">
                <a:solidFill>
                  <a:srgbClr val="FF0000"/>
                </a:solidFill>
              </a:rPr>
              <a:t>sequential flow </a:t>
            </a:r>
            <a:r>
              <a:rPr lang="en-US" dirty="0" smtClean="0"/>
              <a:t>of control within a program</a:t>
            </a:r>
          </a:p>
          <a:p>
            <a:pPr eaLnBrk="1" hangingPunct="1"/>
            <a:r>
              <a:rPr lang="en-US" dirty="0" smtClean="0"/>
              <a:t>Single-threaded program can handle one task at any time.</a:t>
            </a:r>
          </a:p>
          <a:p>
            <a:pPr eaLnBrk="1" hangingPunct="1"/>
            <a:r>
              <a:rPr lang="en-US" dirty="0" smtClean="0"/>
              <a:t>Multitasking allows single processor to run several concurrent threads.</a:t>
            </a:r>
          </a:p>
          <a:p>
            <a:pPr eaLnBrk="1" hangingPunct="1"/>
            <a:r>
              <a:rPr lang="en-US" dirty="0" smtClean="0"/>
              <a:t>Most modern operating systems support multitasking.</a:t>
            </a:r>
          </a:p>
        </p:txBody>
      </p:sp>
      <p:sp>
        <p:nvSpPr>
          <p:cNvPr id="2253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1363" indent="-284163">
              <a:defRPr sz="2400">
                <a:solidFill>
                  <a:schemeClr val="tx1"/>
                </a:solidFill>
                <a:latin typeface="Times New Roman" panose="02020603050405020304" pitchFamily="18" charset="0"/>
              </a:defRPr>
            </a:lvl2pPr>
            <a:lvl3pPr marL="1141413" indent="-227013">
              <a:defRPr sz="2400">
                <a:solidFill>
                  <a:schemeClr val="tx1"/>
                </a:solidFill>
                <a:latin typeface="Times New Roman" panose="02020603050405020304" pitchFamily="18" charset="0"/>
              </a:defRPr>
            </a:lvl3pPr>
            <a:lvl4pPr marL="1598613" indent="-227013">
              <a:defRPr sz="2400">
                <a:solidFill>
                  <a:schemeClr val="tx1"/>
                </a:solidFill>
                <a:latin typeface="Times New Roman" panose="02020603050405020304" pitchFamily="18" charset="0"/>
              </a:defRPr>
            </a:lvl4pPr>
            <a:lvl5pPr marL="2055813" indent="-227013">
              <a:defRPr sz="2400">
                <a:solidFill>
                  <a:schemeClr val="tx1"/>
                </a:solidFill>
                <a:latin typeface="Times New Roman" panose="02020603050405020304" pitchFamily="18" charset="0"/>
              </a:defRPr>
            </a:lvl5pPr>
            <a:lvl6pPr marL="2513013" indent="-227013" eaLnBrk="0" fontAlgn="base" hangingPunct="0">
              <a:spcBef>
                <a:spcPct val="0"/>
              </a:spcBef>
              <a:spcAft>
                <a:spcPct val="0"/>
              </a:spcAft>
              <a:defRPr sz="2400">
                <a:solidFill>
                  <a:schemeClr val="tx1"/>
                </a:solidFill>
                <a:latin typeface="Times New Roman" panose="02020603050405020304" pitchFamily="18" charset="0"/>
              </a:defRPr>
            </a:lvl6pPr>
            <a:lvl7pPr marL="2970213" indent="-227013" eaLnBrk="0" fontAlgn="base" hangingPunct="0">
              <a:spcBef>
                <a:spcPct val="0"/>
              </a:spcBef>
              <a:spcAft>
                <a:spcPct val="0"/>
              </a:spcAft>
              <a:defRPr sz="2400">
                <a:solidFill>
                  <a:schemeClr val="tx1"/>
                </a:solidFill>
                <a:latin typeface="Times New Roman" panose="02020603050405020304" pitchFamily="18" charset="0"/>
              </a:defRPr>
            </a:lvl7pPr>
            <a:lvl8pPr marL="3427413" indent="-227013" eaLnBrk="0" fontAlgn="base" hangingPunct="0">
              <a:spcBef>
                <a:spcPct val="0"/>
              </a:spcBef>
              <a:spcAft>
                <a:spcPct val="0"/>
              </a:spcAft>
              <a:defRPr sz="2400">
                <a:solidFill>
                  <a:schemeClr val="tx1"/>
                </a:solidFill>
                <a:latin typeface="Times New Roman" panose="02020603050405020304" pitchFamily="18" charset="0"/>
              </a:defRPr>
            </a:lvl8pPr>
            <a:lvl9pPr marL="3884613" indent="-227013" eaLnBrk="0" fontAlgn="base" hangingPunct="0">
              <a:spcBef>
                <a:spcPct val="0"/>
              </a:spcBef>
              <a:spcAft>
                <a:spcPct val="0"/>
              </a:spcAft>
              <a:defRPr sz="2400">
                <a:solidFill>
                  <a:schemeClr val="tx1"/>
                </a:solidFill>
                <a:latin typeface="Times New Roman" panose="02020603050405020304" pitchFamily="18" charset="0"/>
              </a:defRPr>
            </a:lvl9pPr>
          </a:lstStyle>
          <a:p>
            <a:fld id="{C05C31F8-E62A-4C22-BC25-F70B1F1AD0BA}" type="slidenum">
              <a:rPr lang="en-US" sz="1800">
                <a:solidFill>
                  <a:srgbClr val="FFFFFF"/>
                </a:solidFill>
              </a:rPr>
              <a:pPr/>
              <a:t>3</a:t>
            </a:fld>
            <a:endParaRPr lang="en-US" sz="1800">
              <a:solidFill>
                <a:srgbClr val="FFFFFF"/>
              </a:solidFill>
            </a:endParaRPr>
          </a:p>
        </p:txBody>
      </p:sp>
    </p:spTree>
    <p:extLst>
      <p:ext uri="{BB962C8B-B14F-4D97-AF65-F5344CB8AC3E}">
        <p14:creationId xmlns:p14="http://schemas.microsoft.com/office/powerpoint/2010/main" val="6748168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ChangeArrowheads="1"/>
          </p:cNvSpPr>
          <p:nvPr>
            <p:ph type="title"/>
          </p:nvPr>
        </p:nvSpPr>
        <p:spPr/>
        <p:txBody>
          <a:bodyPr anchor="ctr"/>
          <a:lstStyle/>
          <a:p>
            <a:r>
              <a:rPr lang="en-US" dirty="0" smtClean="0"/>
              <a:t>Synchronizing Statements vs. Methods</a:t>
            </a:r>
            <a:endParaRPr lang="en-US" dirty="0"/>
          </a:p>
        </p:txBody>
      </p:sp>
      <p:sp>
        <p:nvSpPr>
          <p:cNvPr id="70659" name="Rectangle 3"/>
          <p:cNvSpPr>
            <a:spLocks noGrp="1" noChangeArrowheads="1"/>
          </p:cNvSpPr>
          <p:nvPr>
            <p:ph idx="1"/>
          </p:nvPr>
        </p:nvSpPr>
        <p:spPr/>
        <p:txBody>
          <a:bodyPr>
            <a:normAutofit fontScale="85000" lnSpcReduction="20000"/>
          </a:bodyPr>
          <a:lstStyle/>
          <a:p>
            <a:r>
              <a:rPr lang="en-US" dirty="0" smtClean="0"/>
              <a:t>Any synchronized instance method can be converted into a synchronized statement. Suppose that the following is a synchronized instance method: </a:t>
            </a:r>
          </a:p>
          <a:p>
            <a:pPr marL="0" indent="0">
              <a:buNone/>
            </a:pPr>
            <a:r>
              <a:rPr lang="en-US" dirty="0">
                <a:solidFill>
                  <a:srgbClr val="66FF00"/>
                </a:solidFill>
                <a:latin typeface="Cordia New" panose="020B0304020202020204" pitchFamily="34" charset="-34"/>
                <a:cs typeface="Cordia New" panose="020B0304020202020204" pitchFamily="34" charset="-34"/>
              </a:rPr>
              <a:t>public</a:t>
            </a:r>
            <a:r>
              <a:rPr lang="en-US" dirty="0">
                <a:solidFill>
                  <a:srgbClr val="FFFFFF"/>
                </a:solidFill>
                <a:latin typeface="Cordia New" panose="020B0304020202020204" pitchFamily="34" charset="-34"/>
                <a:cs typeface="Cordia New" panose="020B0304020202020204" pitchFamily="34" charset="-34"/>
              </a:rPr>
              <a:t> </a:t>
            </a:r>
            <a:r>
              <a:rPr lang="en-US" dirty="0">
                <a:solidFill>
                  <a:srgbClr val="66FF00"/>
                </a:solidFill>
                <a:latin typeface="Cordia New" panose="020B0304020202020204" pitchFamily="34" charset="-34"/>
                <a:cs typeface="Cordia New" panose="020B0304020202020204" pitchFamily="34" charset="-34"/>
              </a:rPr>
              <a:t>synchronized</a:t>
            </a:r>
            <a:r>
              <a:rPr lang="en-US" dirty="0">
                <a:solidFill>
                  <a:srgbClr val="FFFFFF"/>
                </a:solidFill>
                <a:latin typeface="Cordia New" panose="020B0304020202020204" pitchFamily="34" charset="-34"/>
                <a:cs typeface="Cordia New" panose="020B0304020202020204" pitchFamily="34" charset="-34"/>
              </a:rPr>
              <a:t> </a:t>
            </a:r>
            <a:r>
              <a:rPr lang="en-US" dirty="0">
                <a:solidFill>
                  <a:srgbClr val="66FF00"/>
                </a:solidFill>
                <a:latin typeface="Cordia New" panose="020B0304020202020204" pitchFamily="34" charset="-34"/>
                <a:cs typeface="Cordia New" panose="020B0304020202020204" pitchFamily="34" charset="-34"/>
              </a:rPr>
              <a:t>void</a:t>
            </a:r>
            <a:r>
              <a:rPr lang="en-US" dirty="0">
                <a:solidFill>
                  <a:srgbClr val="FFFFFF"/>
                </a:solidFill>
                <a:latin typeface="Cordia New" panose="020B0304020202020204" pitchFamily="34" charset="-34"/>
                <a:cs typeface="Cordia New" panose="020B0304020202020204" pitchFamily="34" charset="-34"/>
              </a:rPr>
              <a:t> </a:t>
            </a:r>
            <a:r>
              <a:rPr lang="en-US" dirty="0" err="1">
                <a:solidFill>
                  <a:srgbClr val="FFFFFF"/>
                </a:solidFill>
                <a:latin typeface="Cordia New" panose="020B0304020202020204" pitchFamily="34" charset="-34"/>
                <a:cs typeface="Cordia New" panose="020B0304020202020204" pitchFamily="34" charset="-34"/>
              </a:rPr>
              <a:t>xMethod</a:t>
            </a:r>
            <a:r>
              <a:rPr lang="en-US" b="1" dirty="0">
                <a:solidFill>
                  <a:srgbClr val="FFCC00"/>
                </a:solidFill>
                <a:latin typeface="Cordia New" panose="020B0304020202020204" pitchFamily="34" charset="-34"/>
                <a:cs typeface="Cordia New" panose="020B0304020202020204" pitchFamily="34" charset="-34"/>
              </a:rPr>
              <a:t>()</a:t>
            </a:r>
            <a:r>
              <a:rPr lang="en-US" dirty="0">
                <a:solidFill>
                  <a:srgbClr val="FFFFFF"/>
                </a:solidFill>
                <a:latin typeface="Cordia New" panose="020B0304020202020204" pitchFamily="34" charset="-34"/>
                <a:cs typeface="Cordia New" panose="020B0304020202020204" pitchFamily="34" charset="-34"/>
              </a:rPr>
              <a:t> </a:t>
            </a:r>
            <a:r>
              <a:rPr lang="en-US" b="1" dirty="0" smtClean="0">
                <a:solidFill>
                  <a:srgbClr val="FFCC00"/>
                </a:solidFill>
                <a:latin typeface="Cordia New" panose="020B0304020202020204" pitchFamily="34" charset="-34"/>
                <a:cs typeface="Cordia New" panose="020B0304020202020204" pitchFamily="34" charset="-34"/>
              </a:rPr>
              <a:t>{</a:t>
            </a:r>
          </a:p>
          <a:p>
            <a:pPr marL="0" indent="0">
              <a:buNone/>
            </a:pPr>
            <a:r>
              <a:rPr lang="en-US" b="1" dirty="0">
                <a:solidFill>
                  <a:srgbClr val="FFCC00"/>
                </a:solidFill>
                <a:latin typeface="Cordia New" panose="020B0304020202020204" pitchFamily="34" charset="-34"/>
                <a:cs typeface="Cordia New" panose="020B0304020202020204" pitchFamily="34" charset="-34"/>
              </a:rPr>
              <a:t>	</a:t>
            </a:r>
            <a:r>
              <a:rPr lang="en-US" dirty="0" smtClean="0">
                <a:solidFill>
                  <a:srgbClr val="9933CC"/>
                </a:solidFill>
                <a:latin typeface="Cordia New" panose="020B0304020202020204" pitchFamily="34" charset="-34"/>
                <a:cs typeface="Cordia New" panose="020B0304020202020204" pitchFamily="34" charset="-34"/>
              </a:rPr>
              <a:t>// method body</a:t>
            </a:r>
            <a:r>
              <a:rPr lang="en-US" sz="1000" dirty="0" smtClean="0">
                <a:solidFill>
                  <a:srgbClr val="9933CC"/>
                </a:solidFill>
                <a:latin typeface="Cordia New" panose="020B0304020202020204" pitchFamily="34" charset="-34"/>
                <a:cs typeface="Cordia New" panose="020B0304020202020204" pitchFamily="34" charset="-34"/>
              </a:rPr>
              <a:t> </a:t>
            </a:r>
          </a:p>
          <a:p>
            <a:pPr marL="0" indent="0">
              <a:buNone/>
            </a:pPr>
            <a:r>
              <a:rPr lang="en-US" b="1" dirty="0" smtClean="0">
                <a:solidFill>
                  <a:srgbClr val="FFCC00"/>
                </a:solidFill>
                <a:latin typeface="Cordia New" panose="020B0304020202020204" pitchFamily="34" charset="-34"/>
                <a:cs typeface="Cordia New" panose="020B0304020202020204" pitchFamily="34" charset="-34"/>
              </a:rPr>
              <a:t>}</a:t>
            </a:r>
            <a:endParaRPr lang="en-US" dirty="0"/>
          </a:p>
          <a:p>
            <a:pPr marL="0" indent="0">
              <a:buNone/>
            </a:pPr>
            <a:endParaRPr lang="en-US" dirty="0" smtClean="0"/>
          </a:p>
          <a:p>
            <a:r>
              <a:rPr lang="en-US" dirty="0" smtClean="0"/>
              <a:t>This method is equivalent to</a:t>
            </a:r>
          </a:p>
          <a:p>
            <a:pPr marL="0" indent="0">
              <a:buNone/>
            </a:pPr>
            <a:r>
              <a:rPr lang="en-US" dirty="0">
                <a:solidFill>
                  <a:srgbClr val="66FF00"/>
                </a:solidFill>
                <a:latin typeface="Cordia New" panose="020B0304020202020204" pitchFamily="34" charset="-34"/>
                <a:cs typeface="Cordia New" panose="020B0304020202020204" pitchFamily="34" charset="-34"/>
              </a:rPr>
              <a:t>public</a:t>
            </a:r>
            <a:r>
              <a:rPr lang="en-US" dirty="0">
                <a:solidFill>
                  <a:srgbClr val="FFFFFF"/>
                </a:solidFill>
                <a:latin typeface="Cordia New" panose="020B0304020202020204" pitchFamily="34" charset="-34"/>
                <a:cs typeface="Cordia New" panose="020B0304020202020204" pitchFamily="34" charset="-34"/>
              </a:rPr>
              <a:t> </a:t>
            </a:r>
            <a:r>
              <a:rPr lang="en-US" dirty="0">
                <a:solidFill>
                  <a:srgbClr val="66FF00"/>
                </a:solidFill>
                <a:latin typeface="Cordia New" panose="020B0304020202020204" pitchFamily="34" charset="-34"/>
                <a:cs typeface="Cordia New" panose="020B0304020202020204" pitchFamily="34" charset="-34"/>
              </a:rPr>
              <a:t>void</a:t>
            </a:r>
            <a:r>
              <a:rPr lang="en-US" dirty="0">
                <a:solidFill>
                  <a:srgbClr val="FFFFFF"/>
                </a:solidFill>
                <a:latin typeface="Cordia New" panose="020B0304020202020204" pitchFamily="34" charset="-34"/>
                <a:cs typeface="Cordia New" panose="020B0304020202020204" pitchFamily="34" charset="-34"/>
              </a:rPr>
              <a:t> </a:t>
            </a:r>
            <a:r>
              <a:rPr lang="en-US" dirty="0" err="1">
                <a:solidFill>
                  <a:srgbClr val="FFFFFF"/>
                </a:solidFill>
                <a:latin typeface="Cordia New" panose="020B0304020202020204" pitchFamily="34" charset="-34"/>
                <a:cs typeface="Cordia New" panose="020B0304020202020204" pitchFamily="34" charset="-34"/>
              </a:rPr>
              <a:t>xMethod</a:t>
            </a:r>
            <a:r>
              <a:rPr lang="en-US" b="1" dirty="0">
                <a:solidFill>
                  <a:srgbClr val="FFCC00"/>
                </a:solidFill>
                <a:latin typeface="Cordia New" panose="020B0304020202020204" pitchFamily="34" charset="-34"/>
                <a:cs typeface="Cordia New" panose="020B0304020202020204" pitchFamily="34" charset="-34"/>
              </a:rPr>
              <a:t>()</a:t>
            </a:r>
            <a:r>
              <a:rPr lang="en-US" dirty="0">
                <a:solidFill>
                  <a:srgbClr val="FFFFFF"/>
                </a:solidFill>
                <a:latin typeface="Cordia New" panose="020B0304020202020204" pitchFamily="34" charset="-34"/>
                <a:cs typeface="Cordia New" panose="020B0304020202020204" pitchFamily="34" charset="-34"/>
              </a:rPr>
              <a:t> </a:t>
            </a:r>
            <a:r>
              <a:rPr lang="en-US" b="1" dirty="0" smtClean="0">
                <a:solidFill>
                  <a:srgbClr val="FFCC00"/>
                </a:solidFill>
                <a:latin typeface="Cordia New" panose="020B0304020202020204" pitchFamily="34" charset="-34"/>
                <a:cs typeface="Cordia New" panose="020B0304020202020204" pitchFamily="34" charset="-34"/>
              </a:rPr>
              <a:t>{</a:t>
            </a:r>
          </a:p>
          <a:p>
            <a:pPr marL="0" indent="0">
              <a:buNone/>
            </a:pPr>
            <a:r>
              <a:rPr lang="en-US" dirty="0">
                <a:solidFill>
                  <a:srgbClr val="FFFFFF"/>
                </a:solidFill>
                <a:latin typeface="Cordia New" panose="020B0304020202020204" pitchFamily="34" charset="-34"/>
                <a:cs typeface="Cordia New" panose="020B0304020202020204" pitchFamily="34" charset="-34"/>
              </a:rPr>
              <a:t>	</a:t>
            </a:r>
            <a:r>
              <a:rPr lang="en-US" dirty="0" smtClean="0">
                <a:solidFill>
                  <a:srgbClr val="66FF00"/>
                </a:solidFill>
                <a:latin typeface="Cordia New" panose="020B0304020202020204" pitchFamily="34" charset="-34"/>
                <a:cs typeface="Cordia New" panose="020B0304020202020204" pitchFamily="34" charset="-34"/>
              </a:rPr>
              <a:t>synchronized</a:t>
            </a:r>
            <a:r>
              <a:rPr lang="en-US" dirty="0" smtClean="0">
                <a:solidFill>
                  <a:srgbClr val="FFFFFF"/>
                </a:solidFill>
                <a:latin typeface="Cordia New" panose="020B0304020202020204" pitchFamily="34" charset="-34"/>
                <a:cs typeface="Cordia New" panose="020B0304020202020204" pitchFamily="34" charset="-34"/>
              </a:rPr>
              <a:t> </a:t>
            </a:r>
            <a:r>
              <a:rPr lang="en-US" b="1" dirty="0">
                <a:solidFill>
                  <a:srgbClr val="FFCC00"/>
                </a:solidFill>
                <a:latin typeface="Cordia New" panose="020B0304020202020204" pitchFamily="34" charset="-34"/>
                <a:cs typeface="Cordia New" panose="020B0304020202020204" pitchFamily="34" charset="-34"/>
              </a:rPr>
              <a:t>(</a:t>
            </a:r>
            <a:r>
              <a:rPr lang="en-US" b="1" dirty="0">
                <a:solidFill>
                  <a:srgbClr val="FF6600"/>
                </a:solidFill>
                <a:latin typeface="Cordia New" panose="020B0304020202020204" pitchFamily="34" charset="-34"/>
                <a:cs typeface="Cordia New" panose="020B0304020202020204" pitchFamily="34" charset="-34"/>
              </a:rPr>
              <a:t>this</a:t>
            </a:r>
            <a:r>
              <a:rPr lang="en-US" b="1" dirty="0">
                <a:solidFill>
                  <a:srgbClr val="FFCC00"/>
                </a:solidFill>
                <a:latin typeface="Cordia New" panose="020B0304020202020204" pitchFamily="34" charset="-34"/>
                <a:cs typeface="Cordia New" panose="020B0304020202020204" pitchFamily="34" charset="-34"/>
              </a:rPr>
              <a:t>)</a:t>
            </a:r>
            <a:r>
              <a:rPr lang="en-US" dirty="0">
                <a:solidFill>
                  <a:srgbClr val="FFFFFF"/>
                </a:solidFill>
                <a:latin typeface="Cordia New" panose="020B0304020202020204" pitchFamily="34" charset="-34"/>
                <a:cs typeface="Cordia New" panose="020B0304020202020204" pitchFamily="34" charset="-34"/>
              </a:rPr>
              <a:t> </a:t>
            </a:r>
            <a:r>
              <a:rPr lang="en-US" b="1" dirty="0" smtClean="0">
                <a:solidFill>
                  <a:srgbClr val="FFCC00"/>
                </a:solidFill>
                <a:latin typeface="Cordia New" panose="020B0304020202020204" pitchFamily="34" charset="-34"/>
                <a:cs typeface="Cordia New" panose="020B0304020202020204" pitchFamily="34" charset="-34"/>
              </a:rPr>
              <a:t>{</a:t>
            </a:r>
          </a:p>
          <a:p>
            <a:pPr marL="0" indent="0">
              <a:buNone/>
            </a:pPr>
            <a:r>
              <a:rPr lang="en-US" b="1" dirty="0">
                <a:solidFill>
                  <a:srgbClr val="FFCC00"/>
                </a:solidFill>
                <a:latin typeface="Cordia New" panose="020B0304020202020204" pitchFamily="34" charset="-34"/>
                <a:cs typeface="Cordia New" panose="020B0304020202020204" pitchFamily="34" charset="-34"/>
              </a:rPr>
              <a:t>	</a:t>
            </a:r>
            <a:r>
              <a:rPr lang="en-US" b="1" dirty="0" smtClean="0">
                <a:solidFill>
                  <a:srgbClr val="FFCC00"/>
                </a:solidFill>
                <a:latin typeface="Cordia New" panose="020B0304020202020204" pitchFamily="34" charset="-34"/>
                <a:cs typeface="Cordia New" panose="020B0304020202020204" pitchFamily="34" charset="-34"/>
              </a:rPr>
              <a:t>	</a:t>
            </a:r>
            <a:r>
              <a:rPr lang="en-US" sz="5200" dirty="0" smtClean="0">
                <a:solidFill>
                  <a:srgbClr val="FFFFFF"/>
                </a:solidFill>
                <a:latin typeface="Cordia New" panose="020B0304020202020204" pitchFamily="34" charset="-34"/>
                <a:cs typeface="Cordia New" panose="020B0304020202020204" pitchFamily="34" charset="-34"/>
              </a:rPr>
              <a:t> </a:t>
            </a:r>
            <a:r>
              <a:rPr lang="en-US" sz="2400" dirty="0">
                <a:solidFill>
                  <a:srgbClr val="9933CC"/>
                </a:solidFill>
                <a:latin typeface="Cordia New" panose="020B0304020202020204" pitchFamily="34" charset="-34"/>
                <a:cs typeface="Cordia New" panose="020B0304020202020204" pitchFamily="34" charset="-34"/>
              </a:rPr>
              <a:t>// method </a:t>
            </a:r>
            <a:r>
              <a:rPr lang="en-US" sz="2400" dirty="0" smtClean="0">
                <a:solidFill>
                  <a:srgbClr val="9933CC"/>
                </a:solidFill>
                <a:latin typeface="Cordia New" panose="020B0304020202020204" pitchFamily="34" charset="-34"/>
                <a:cs typeface="Cordia New" panose="020B0304020202020204" pitchFamily="34" charset="-34"/>
              </a:rPr>
              <a:t>body</a:t>
            </a:r>
            <a:endParaRPr lang="en-US" sz="1000" dirty="0" smtClean="0">
              <a:solidFill>
                <a:srgbClr val="9933CC"/>
              </a:solidFill>
              <a:latin typeface="Cordia New" panose="020B0304020202020204" pitchFamily="34" charset="-34"/>
              <a:cs typeface="Cordia New" panose="020B0304020202020204" pitchFamily="34" charset="-34"/>
            </a:endParaRPr>
          </a:p>
          <a:p>
            <a:pPr marL="0" indent="0">
              <a:buNone/>
            </a:pPr>
            <a:r>
              <a:rPr lang="en-US" sz="1000" dirty="0" smtClean="0">
                <a:solidFill>
                  <a:srgbClr val="9933CC"/>
                </a:solidFill>
                <a:latin typeface="Cordia New" panose="020B0304020202020204" pitchFamily="34" charset="-34"/>
                <a:cs typeface="Cordia New" panose="020B0304020202020204" pitchFamily="34" charset="-34"/>
              </a:rPr>
              <a:t>	</a:t>
            </a:r>
            <a:r>
              <a:rPr lang="en-US" b="1" dirty="0" smtClean="0">
                <a:solidFill>
                  <a:srgbClr val="FFCC00"/>
                </a:solidFill>
                <a:latin typeface="Cordia New" panose="020B0304020202020204" pitchFamily="34" charset="-34"/>
                <a:cs typeface="Cordia New" panose="020B0304020202020204" pitchFamily="34" charset="-34"/>
              </a:rPr>
              <a:t>}</a:t>
            </a:r>
          </a:p>
          <a:p>
            <a:pPr marL="0" indent="0">
              <a:buNone/>
            </a:pPr>
            <a:r>
              <a:rPr lang="en-US" b="1" dirty="0" smtClean="0">
                <a:solidFill>
                  <a:srgbClr val="FFCC00"/>
                </a:solidFill>
                <a:latin typeface="Cordia New" panose="020B0304020202020204" pitchFamily="34" charset="-34"/>
                <a:cs typeface="Cordia New" panose="020B0304020202020204" pitchFamily="34" charset="-34"/>
              </a:rPr>
              <a:t>}</a:t>
            </a:r>
            <a:endParaRPr lang="en-US" dirty="0"/>
          </a:p>
          <a:p>
            <a:pPr marL="0" indent="0">
              <a:buNone/>
            </a:pPr>
            <a:endParaRPr lang="en-US" dirty="0" smtClean="0"/>
          </a:p>
        </p:txBody>
      </p:sp>
      <p:sp>
        <p:nvSpPr>
          <p:cNvPr id="70660" name="Slide Number Placeholder 4"/>
          <p:cNvSpPr>
            <a:spLocks noGrp="1"/>
          </p:cNvSpPr>
          <p:nvPr>
            <p:ph type="sldNum" sz="quarter" idx="12"/>
          </p:nvPr>
        </p:nvSpPr>
        <p:spPr/>
        <p:txBody>
          <a:bodyPr/>
          <a:lstStyle>
            <a:lvl1pPr>
              <a:defRPr sz="2400">
                <a:solidFill>
                  <a:schemeClr val="tx1"/>
                </a:solidFill>
                <a:latin typeface="Times New Roman" panose="02020603050405020304" pitchFamily="18" charset="0"/>
              </a:defRPr>
            </a:lvl1pPr>
            <a:lvl2pPr marL="741363" indent="-284163">
              <a:defRPr sz="2400">
                <a:solidFill>
                  <a:schemeClr val="tx1"/>
                </a:solidFill>
                <a:latin typeface="Times New Roman" panose="02020603050405020304" pitchFamily="18" charset="0"/>
              </a:defRPr>
            </a:lvl2pPr>
            <a:lvl3pPr marL="1141413" indent="-227013">
              <a:defRPr sz="2400">
                <a:solidFill>
                  <a:schemeClr val="tx1"/>
                </a:solidFill>
                <a:latin typeface="Times New Roman" panose="02020603050405020304" pitchFamily="18" charset="0"/>
              </a:defRPr>
            </a:lvl3pPr>
            <a:lvl4pPr marL="1598613" indent="-227013">
              <a:defRPr sz="2400">
                <a:solidFill>
                  <a:schemeClr val="tx1"/>
                </a:solidFill>
                <a:latin typeface="Times New Roman" panose="02020603050405020304" pitchFamily="18" charset="0"/>
              </a:defRPr>
            </a:lvl4pPr>
            <a:lvl5pPr marL="2055813" indent="-227013">
              <a:defRPr sz="2400">
                <a:solidFill>
                  <a:schemeClr val="tx1"/>
                </a:solidFill>
                <a:latin typeface="Times New Roman" panose="02020603050405020304" pitchFamily="18" charset="0"/>
              </a:defRPr>
            </a:lvl5pPr>
            <a:lvl6pPr marL="2513013" indent="-227013" eaLnBrk="0" fontAlgn="base" hangingPunct="0">
              <a:spcBef>
                <a:spcPct val="0"/>
              </a:spcBef>
              <a:spcAft>
                <a:spcPct val="0"/>
              </a:spcAft>
              <a:defRPr sz="2400">
                <a:solidFill>
                  <a:schemeClr val="tx1"/>
                </a:solidFill>
                <a:latin typeface="Times New Roman" panose="02020603050405020304" pitchFamily="18" charset="0"/>
              </a:defRPr>
            </a:lvl6pPr>
            <a:lvl7pPr marL="2970213" indent="-227013" eaLnBrk="0" fontAlgn="base" hangingPunct="0">
              <a:spcBef>
                <a:spcPct val="0"/>
              </a:spcBef>
              <a:spcAft>
                <a:spcPct val="0"/>
              </a:spcAft>
              <a:defRPr sz="2400">
                <a:solidFill>
                  <a:schemeClr val="tx1"/>
                </a:solidFill>
                <a:latin typeface="Times New Roman" panose="02020603050405020304" pitchFamily="18" charset="0"/>
              </a:defRPr>
            </a:lvl7pPr>
            <a:lvl8pPr marL="3427413" indent="-227013" eaLnBrk="0" fontAlgn="base" hangingPunct="0">
              <a:spcBef>
                <a:spcPct val="0"/>
              </a:spcBef>
              <a:spcAft>
                <a:spcPct val="0"/>
              </a:spcAft>
              <a:defRPr sz="2400">
                <a:solidFill>
                  <a:schemeClr val="tx1"/>
                </a:solidFill>
                <a:latin typeface="Times New Roman" panose="02020603050405020304" pitchFamily="18" charset="0"/>
              </a:defRPr>
            </a:lvl8pPr>
            <a:lvl9pPr marL="3884613" indent="-227013" eaLnBrk="0" fontAlgn="base" hangingPunct="0">
              <a:spcBef>
                <a:spcPct val="0"/>
              </a:spcBef>
              <a:spcAft>
                <a:spcPct val="0"/>
              </a:spcAft>
              <a:defRPr sz="2400">
                <a:solidFill>
                  <a:schemeClr val="tx1"/>
                </a:solidFill>
                <a:latin typeface="Times New Roman" panose="02020603050405020304" pitchFamily="18" charset="0"/>
              </a:defRPr>
            </a:lvl9pPr>
          </a:lstStyle>
          <a:p>
            <a:fld id="{90B84725-CCA7-4BB2-9A11-94A0720B3A30}" type="slidenum">
              <a:rPr lang="en-US" smtClean="0"/>
              <a:pPr/>
              <a:t>30</a:t>
            </a:fld>
            <a:endParaRPr lang="en-US"/>
          </a:p>
        </p:txBody>
      </p:sp>
      <p:sp>
        <p:nvSpPr>
          <p:cNvPr id="70661" name="Rectangle 4"/>
          <p:cNvSpPr>
            <a:spLocks noChangeArrowheads="1"/>
          </p:cNvSpPr>
          <p:nvPr/>
        </p:nvSpPr>
        <p:spPr bwMode="auto">
          <a:xfrm>
            <a:off x="3833813" y="2190750"/>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endParaRPr lang="en-US">
              <a:solidFill>
                <a:schemeClr val="tx1"/>
              </a:solidFill>
              <a:latin typeface="Times New Roman" panose="02020603050405020304" pitchFamily="18" charset="0"/>
            </a:endParaRPr>
          </a:p>
        </p:txBody>
      </p:sp>
    </p:spTree>
    <p:extLst>
      <p:ext uri="{BB962C8B-B14F-4D97-AF65-F5344CB8AC3E}">
        <p14:creationId xmlns:p14="http://schemas.microsoft.com/office/powerpoint/2010/main" val="5173713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ChangeArrowheads="1"/>
          </p:cNvSpPr>
          <p:nvPr>
            <p:ph type="title"/>
          </p:nvPr>
        </p:nvSpPr>
        <p:spPr/>
        <p:txBody>
          <a:bodyPr/>
          <a:lstStyle/>
          <a:p>
            <a:r>
              <a:rPr lang="en-US" dirty="0" smtClean="0"/>
              <a:t>Deadlock </a:t>
            </a:r>
            <a:endParaRPr lang="en-US" dirty="0"/>
          </a:p>
        </p:txBody>
      </p:sp>
      <p:sp>
        <p:nvSpPr>
          <p:cNvPr id="105475" name="Rectangle 3"/>
          <p:cNvSpPr>
            <a:spLocks noGrp="1" noChangeArrowheads="1"/>
          </p:cNvSpPr>
          <p:nvPr>
            <p:ph idx="1"/>
          </p:nvPr>
        </p:nvSpPr>
        <p:spPr/>
        <p:txBody>
          <a:bodyPr/>
          <a:lstStyle/>
          <a:p>
            <a:r>
              <a:rPr lang="en-US" smtClean="0"/>
              <a:t>Sometimes two or more threads need to acquire the locks on several shared objects. </a:t>
            </a:r>
          </a:p>
          <a:p>
            <a:r>
              <a:rPr lang="en-US" smtClean="0"/>
              <a:t>This could cause deadlock, in which each thread has the lock on one of the objects and is waiting for the lock on the other object. </a:t>
            </a:r>
          </a:p>
          <a:p>
            <a:r>
              <a:rPr lang="en-US" smtClean="0"/>
              <a:t>In the figure below, the two threads wait for each other to release the in order to get a lock, and neither can continue to run.</a:t>
            </a:r>
          </a:p>
        </p:txBody>
      </p:sp>
      <p:sp>
        <p:nvSpPr>
          <p:cNvPr id="105476" name="Slide Number Placeholder 4"/>
          <p:cNvSpPr>
            <a:spLocks noGrp="1"/>
          </p:cNvSpPr>
          <p:nvPr>
            <p:ph type="sldNum" sz="quarter" idx="12"/>
          </p:nvPr>
        </p:nvSpPr>
        <p:spPr/>
        <p:txBody>
          <a:bodyPr/>
          <a:lstStyle>
            <a:lvl1pPr>
              <a:defRPr sz="2400">
                <a:solidFill>
                  <a:schemeClr val="tx1"/>
                </a:solidFill>
                <a:latin typeface="Times New Roman" panose="02020603050405020304" pitchFamily="18" charset="0"/>
              </a:defRPr>
            </a:lvl1pPr>
            <a:lvl2pPr marL="741363" indent="-284163">
              <a:defRPr sz="2400">
                <a:solidFill>
                  <a:schemeClr val="tx1"/>
                </a:solidFill>
                <a:latin typeface="Times New Roman" panose="02020603050405020304" pitchFamily="18" charset="0"/>
              </a:defRPr>
            </a:lvl2pPr>
            <a:lvl3pPr marL="1141413" indent="-227013">
              <a:defRPr sz="2400">
                <a:solidFill>
                  <a:schemeClr val="tx1"/>
                </a:solidFill>
                <a:latin typeface="Times New Roman" panose="02020603050405020304" pitchFamily="18" charset="0"/>
              </a:defRPr>
            </a:lvl3pPr>
            <a:lvl4pPr marL="1598613" indent="-227013">
              <a:defRPr sz="2400">
                <a:solidFill>
                  <a:schemeClr val="tx1"/>
                </a:solidFill>
                <a:latin typeface="Times New Roman" panose="02020603050405020304" pitchFamily="18" charset="0"/>
              </a:defRPr>
            </a:lvl4pPr>
            <a:lvl5pPr marL="2055813" indent="-227013">
              <a:defRPr sz="2400">
                <a:solidFill>
                  <a:schemeClr val="tx1"/>
                </a:solidFill>
                <a:latin typeface="Times New Roman" panose="02020603050405020304" pitchFamily="18" charset="0"/>
              </a:defRPr>
            </a:lvl5pPr>
            <a:lvl6pPr marL="2513013" indent="-227013" eaLnBrk="0" fontAlgn="base" hangingPunct="0">
              <a:spcBef>
                <a:spcPct val="0"/>
              </a:spcBef>
              <a:spcAft>
                <a:spcPct val="0"/>
              </a:spcAft>
              <a:defRPr sz="2400">
                <a:solidFill>
                  <a:schemeClr val="tx1"/>
                </a:solidFill>
                <a:latin typeface="Times New Roman" panose="02020603050405020304" pitchFamily="18" charset="0"/>
              </a:defRPr>
            </a:lvl6pPr>
            <a:lvl7pPr marL="2970213" indent="-227013" eaLnBrk="0" fontAlgn="base" hangingPunct="0">
              <a:spcBef>
                <a:spcPct val="0"/>
              </a:spcBef>
              <a:spcAft>
                <a:spcPct val="0"/>
              </a:spcAft>
              <a:defRPr sz="2400">
                <a:solidFill>
                  <a:schemeClr val="tx1"/>
                </a:solidFill>
                <a:latin typeface="Times New Roman" panose="02020603050405020304" pitchFamily="18" charset="0"/>
              </a:defRPr>
            </a:lvl7pPr>
            <a:lvl8pPr marL="3427413" indent="-227013" eaLnBrk="0" fontAlgn="base" hangingPunct="0">
              <a:spcBef>
                <a:spcPct val="0"/>
              </a:spcBef>
              <a:spcAft>
                <a:spcPct val="0"/>
              </a:spcAft>
              <a:defRPr sz="2400">
                <a:solidFill>
                  <a:schemeClr val="tx1"/>
                </a:solidFill>
                <a:latin typeface="Times New Roman" panose="02020603050405020304" pitchFamily="18" charset="0"/>
              </a:defRPr>
            </a:lvl8pPr>
            <a:lvl9pPr marL="3884613" indent="-227013" eaLnBrk="0" fontAlgn="base" hangingPunct="0">
              <a:spcBef>
                <a:spcPct val="0"/>
              </a:spcBef>
              <a:spcAft>
                <a:spcPct val="0"/>
              </a:spcAft>
              <a:defRPr sz="2400">
                <a:solidFill>
                  <a:schemeClr val="tx1"/>
                </a:solidFill>
                <a:latin typeface="Times New Roman" panose="02020603050405020304" pitchFamily="18" charset="0"/>
              </a:defRPr>
            </a:lvl9pPr>
          </a:lstStyle>
          <a:p>
            <a:fld id="{1AF6035F-106F-451B-9C43-18BF5A908845}" type="slidenum">
              <a:rPr lang="en-US" smtClean="0"/>
              <a:pPr/>
              <a:t>31</a:t>
            </a:fld>
            <a:endParaRPr lang="en-US"/>
          </a:p>
        </p:txBody>
      </p:sp>
      <p:sp>
        <p:nvSpPr>
          <p:cNvPr id="105477" name="Rectangle 6"/>
          <p:cNvSpPr>
            <a:spLocks noChangeArrowheads="1"/>
          </p:cNvSpPr>
          <p:nvPr/>
        </p:nvSpPr>
        <p:spPr bwMode="auto">
          <a:xfrm>
            <a:off x="3829050" y="2519363"/>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endParaRPr lang="en-US">
              <a:solidFill>
                <a:schemeClr val="tx1"/>
              </a:solidFill>
              <a:latin typeface="Times New Roman" panose="02020603050405020304" pitchFamily="18" charset="0"/>
            </a:endParaRPr>
          </a:p>
        </p:txBody>
      </p:sp>
      <p:sp>
        <p:nvSpPr>
          <p:cNvPr id="105478" name="Rectangle 9"/>
          <p:cNvSpPr>
            <a:spLocks noChangeArrowheads="1"/>
          </p:cNvSpPr>
          <p:nvPr/>
        </p:nvSpPr>
        <p:spPr bwMode="auto">
          <a:xfrm>
            <a:off x="4214813" y="2476500"/>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endParaRPr lang="en-US">
              <a:solidFill>
                <a:schemeClr val="tx1"/>
              </a:solidFill>
              <a:latin typeface="Times New Roman" panose="02020603050405020304" pitchFamily="18" charset="0"/>
            </a:endParaRPr>
          </a:p>
        </p:txBody>
      </p:sp>
    </p:spTree>
    <p:extLst>
      <p:ext uri="{BB962C8B-B14F-4D97-AF65-F5344CB8AC3E}">
        <p14:creationId xmlns:p14="http://schemas.microsoft.com/office/powerpoint/2010/main" val="8682314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Deadlock (Cont.)</a:t>
            </a:r>
            <a:endParaRPr lang="en-US" dirty="0"/>
          </a:p>
        </p:txBody>
      </p:sp>
      <p:sp>
        <p:nvSpPr>
          <p:cNvPr id="4" name="Slide Number Placeholder 3"/>
          <p:cNvSpPr>
            <a:spLocks noGrp="1"/>
          </p:cNvSpPr>
          <p:nvPr>
            <p:ph type="sldNum" sz="quarter" idx="12"/>
          </p:nvPr>
        </p:nvSpPr>
        <p:spPr/>
        <p:txBody>
          <a:bodyPr/>
          <a:lstStyle/>
          <a:p>
            <a:fld id="{CF5387CA-AE5E-4749-88B8-93A52D25AD26}" type="slidenum">
              <a:rPr lang="en-US" smtClean="0"/>
              <a:t>32</a:t>
            </a:fld>
            <a:endParaRPr lang="en-US"/>
          </a:p>
        </p:txBody>
      </p:sp>
      <p:graphicFrame>
        <p:nvGraphicFramePr>
          <p:cNvPr id="5" name="Object 8"/>
          <p:cNvGraphicFramePr>
            <a:graphicFrameLocks noGrp="1" noChangeAspect="1"/>
          </p:cNvGraphicFramePr>
          <p:nvPr>
            <p:ph idx="1"/>
            <p:extLst>
              <p:ext uri="{D42A27DB-BD31-4B8C-83A1-F6EECF244321}">
                <p14:modId xmlns:p14="http://schemas.microsoft.com/office/powerpoint/2010/main" val="1547310812"/>
              </p:ext>
            </p:extLst>
          </p:nvPr>
        </p:nvGraphicFramePr>
        <p:xfrm>
          <a:off x="646112" y="1719385"/>
          <a:ext cx="10639304" cy="4806461"/>
        </p:xfrm>
        <a:graphic>
          <a:graphicData uri="http://schemas.openxmlformats.org/presentationml/2006/ole">
            <mc:AlternateContent xmlns:mc="http://schemas.openxmlformats.org/markup-compatibility/2006">
              <mc:Choice xmlns:v="urn:schemas-microsoft-com:vml" Requires="v">
                <p:oleObj spid="_x0000_s12311" r:id="rId3" imgW="3762756" imgH="1900428" progId="Word.Picture.8">
                  <p:embed/>
                </p:oleObj>
              </mc:Choice>
              <mc:Fallback>
                <p:oleObj r:id="rId3" imgW="3762756" imgH="1900428"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112" y="1719385"/>
                        <a:ext cx="10639304" cy="4806461"/>
                      </a:xfrm>
                      <a:prstGeom prst="rect">
                        <a:avLst/>
                      </a:prstGeom>
                      <a:gradFill flip="none" rotWithShape="1">
                        <a:gsLst>
                          <a:gs pos="0">
                            <a:srgbClr val="2B605F">
                              <a:shade val="30000"/>
                              <a:satMod val="115000"/>
                            </a:srgbClr>
                          </a:gs>
                          <a:gs pos="50000">
                            <a:srgbClr val="2B605F">
                              <a:shade val="67500"/>
                              <a:satMod val="115000"/>
                            </a:srgbClr>
                          </a:gs>
                          <a:gs pos="100000">
                            <a:srgbClr val="2B605F">
                              <a:shade val="100000"/>
                              <a:satMod val="115000"/>
                            </a:srgbClr>
                          </a:gs>
                        </a:gsLst>
                        <a:lin ang="5400000" scaled="1"/>
                        <a:tileRect/>
                      </a:gradFill>
                      <a:ln>
                        <a:noFill/>
                      </a:ln>
                      <a:extLst/>
                    </p:spPr>
                  </p:pic>
                </p:oleObj>
              </mc:Fallback>
            </mc:AlternateContent>
          </a:graphicData>
        </a:graphic>
      </p:graphicFrame>
    </p:spTree>
    <p:extLst>
      <p:ext uri="{BB962C8B-B14F-4D97-AF65-F5344CB8AC3E}">
        <p14:creationId xmlns:p14="http://schemas.microsoft.com/office/powerpoint/2010/main" val="2462774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smtClean="0"/>
              <a:t> wait(), notify(), and notifyAll()</a:t>
            </a:r>
            <a:endParaRPr lang="en-US"/>
          </a:p>
        </p:txBody>
      </p:sp>
      <p:sp>
        <p:nvSpPr>
          <p:cNvPr id="87043" name="Rectangle 3"/>
          <p:cNvSpPr>
            <a:spLocks noGrp="1" noChangeArrowheads="1"/>
          </p:cNvSpPr>
          <p:nvPr>
            <p:ph idx="1"/>
          </p:nvPr>
        </p:nvSpPr>
        <p:spPr/>
        <p:txBody>
          <a:bodyPr>
            <a:normAutofit lnSpcReduction="10000"/>
          </a:bodyPr>
          <a:lstStyle/>
          <a:p>
            <a:r>
              <a:rPr lang="en-US" smtClean="0"/>
              <a:t>Use the wait(), notify(), and notifyAll() methods to facilitate communication among threads. </a:t>
            </a:r>
          </a:p>
          <a:p>
            <a:endParaRPr lang="en-US" smtClean="0"/>
          </a:p>
          <a:p>
            <a:r>
              <a:rPr lang="en-US" smtClean="0"/>
              <a:t>The wait(), notify(), and notifyAll() methods must be called in a synchronized method or a synchronized block on the calling object of these methods. Otherwise, an IllegalMonitorStateException would occur. </a:t>
            </a:r>
          </a:p>
          <a:p>
            <a:endParaRPr lang="en-US" smtClean="0"/>
          </a:p>
          <a:p>
            <a:r>
              <a:rPr lang="en-US" smtClean="0"/>
              <a:t>The wait() method lets the thread wait until some condition occurs. When it occurs, you can use the notify() or notifyAll() methods to notify the waiting threads to resume normal execution. The notifyAll() method wakes up all waiting threads, while notify() picks up only one thread from a waiting queue. </a:t>
            </a:r>
            <a:endParaRPr lang="en-US"/>
          </a:p>
        </p:txBody>
      </p:sp>
      <p:sp>
        <p:nvSpPr>
          <p:cNvPr id="87044" name="Slide Number Placeholder 4"/>
          <p:cNvSpPr>
            <a:spLocks noGrp="1"/>
          </p:cNvSpPr>
          <p:nvPr>
            <p:ph type="sldNum" sz="quarter" idx="12"/>
          </p:nvPr>
        </p:nvSpPr>
        <p:spPr/>
        <p:txBody>
          <a:bodyPr/>
          <a:lstStyle>
            <a:lvl1pPr>
              <a:defRPr sz="2400">
                <a:solidFill>
                  <a:schemeClr val="tx1"/>
                </a:solidFill>
                <a:latin typeface="Times New Roman" panose="02020603050405020304" pitchFamily="18" charset="0"/>
              </a:defRPr>
            </a:lvl1pPr>
            <a:lvl2pPr marL="741363" indent="-284163">
              <a:defRPr sz="2400">
                <a:solidFill>
                  <a:schemeClr val="tx1"/>
                </a:solidFill>
                <a:latin typeface="Times New Roman" panose="02020603050405020304" pitchFamily="18" charset="0"/>
              </a:defRPr>
            </a:lvl2pPr>
            <a:lvl3pPr marL="1141413" indent="-227013">
              <a:defRPr sz="2400">
                <a:solidFill>
                  <a:schemeClr val="tx1"/>
                </a:solidFill>
                <a:latin typeface="Times New Roman" panose="02020603050405020304" pitchFamily="18" charset="0"/>
              </a:defRPr>
            </a:lvl3pPr>
            <a:lvl4pPr marL="1598613" indent="-227013">
              <a:defRPr sz="2400">
                <a:solidFill>
                  <a:schemeClr val="tx1"/>
                </a:solidFill>
                <a:latin typeface="Times New Roman" panose="02020603050405020304" pitchFamily="18" charset="0"/>
              </a:defRPr>
            </a:lvl4pPr>
            <a:lvl5pPr marL="2055813" indent="-227013">
              <a:defRPr sz="2400">
                <a:solidFill>
                  <a:schemeClr val="tx1"/>
                </a:solidFill>
                <a:latin typeface="Times New Roman" panose="02020603050405020304" pitchFamily="18" charset="0"/>
              </a:defRPr>
            </a:lvl5pPr>
            <a:lvl6pPr marL="2513013" indent="-227013" eaLnBrk="0" fontAlgn="base" hangingPunct="0">
              <a:spcBef>
                <a:spcPct val="0"/>
              </a:spcBef>
              <a:spcAft>
                <a:spcPct val="0"/>
              </a:spcAft>
              <a:defRPr sz="2400">
                <a:solidFill>
                  <a:schemeClr val="tx1"/>
                </a:solidFill>
                <a:latin typeface="Times New Roman" panose="02020603050405020304" pitchFamily="18" charset="0"/>
              </a:defRPr>
            </a:lvl6pPr>
            <a:lvl7pPr marL="2970213" indent="-227013" eaLnBrk="0" fontAlgn="base" hangingPunct="0">
              <a:spcBef>
                <a:spcPct val="0"/>
              </a:spcBef>
              <a:spcAft>
                <a:spcPct val="0"/>
              </a:spcAft>
              <a:defRPr sz="2400">
                <a:solidFill>
                  <a:schemeClr val="tx1"/>
                </a:solidFill>
                <a:latin typeface="Times New Roman" panose="02020603050405020304" pitchFamily="18" charset="0"/>
              </a:defRPr>
            </a:lvl7pPr>
            <a:lvl8pPr marL="3427413" indent="-227013" eaLnBrk="0" fontAlgn="base" hangingPunct="0">
              <a:spcBef>
                <a:spcPct val="0"/>
              </a:spcBef>
              <a:spcAft>
                <a:spcPct val="0"/>
              </a:spcAft>
              <a:defRPr sz="2400">
                <a:solidFill>
                  <a:schemeClr val="tx1"/>
                </a:solidFill>
                <a:latin typeface="Times New Roman" panose="02020603050405020304" pitchFamily="18" charset="0"/>
              </a:defRPr>
            </a:lvl8pPr>
            <a:lvl9pPr marL="3884613" indent="-227013" eaLnBrk="0" fontAlgn="base" hangingPunct="0">
              <a:spcBef>
                <a:spcPct val="0"/>
              </a:spcBef>
              <a:spcAft>
                <a:spcPct val="0"/>
              </a:spcAft>
              <a:defRPr sz="2400">
                <a:solidFill>
                  <a:schemeClr val="tx1"/>
                </a:solidFill>
                <a:latin typeface="Times New Roman" panose="02020603050405020304" pitchFamily="18" charset="0"/>
              </a:defRPr>
            </a:lvl9pPr>
          </a:lstStyle>
          <a:p>
            <a:fld id="{C8363324-B137-4538-AA2A-B61A7FF470CF}" type="slidenum">
              <a:rPr lang="en-US" smtClean="0"/>
              <a:pPr/>
              <a:t>33</a:t>
            </a:fld>
            <a:endParaRPr lang="en-US"/>
          </a:p>
        </p:txBody>
      </p:sp>
      <p:sp>
        <p:nvSpPr>
          <p:cNvPr id="87045" name="Rectangle 4"/>
          <p:cNvSpPr>
            <a:spLocks noChangeArrowheads="1"/>
          </p:cNvSpPr>
          <p:nvPr/>
        </p:nvSpPr>
        <p:spPr bwMode="auto">
          <a:xfrm>
            <a:off x="3833813" y="2190750"/>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endParaRPr lang="en-US">
              <a:solidFill>
                <a:schemeClr val="tx1"/>
              </a:solidFill>
              <a:latin typeface="Times New Roman" panose="02020603050405020304" pitchFamily="18" charset="0"/>
            </a:endParaRPr>
          </a:p>
        </p:txBody>
      </p:sp>
    </p:spTree>
    <p:extLst>
      <p:ext uri="{BB962C8B-B14F-4D97-AF65-F5344CB8AC3E}">
        <p14:creationId xmlns:p14="http://schemas.microsoft.com/office/powerpoint/2010/main" val="64171593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2"/>
          <p:cNvSpPr>
            <a:spLocks noGrp="1" noChangeArrowheads="1"/>
          </p:cNvSpPr>
          <p:nvPr>
            <p:ph type="title"/>
          </p:nvPr>
        </p:nvSpPr>
        <p:spPr/>
        <p:txBody>
          <a:bodyPr anchor="ctr"/>
          <a:lstStyle/>
          <a:p>
            <a:r>
              <a:rPr lang="en-US" dirty="0" smtClean="0"/>
              <a:t>Blocking Queues</a:t>
            </a:r>
            <a:endParaRPr lang="en-US" dirty="0"/>
          </a:p>
        </p:txBody>
      </p:sp>
      <p:sp>
        <p:nvSpPr>
          <p:cNvPr id="95235" name="Rectangle 3"/>
          <p:cNvSpPr>
            <a:spLocks noGrp="1" noChangeArrowheads="1"/>
          </p:cNvSpPr>
          <p:nvPr>
            <p:ph idx="1"/>
          </p:nvPr>
        </p:nvSpPr>
        <p:spPr/>
        <p:txBody>
          <a:bodyPr/>
          <a:lstStyle/>
          <a:p>
            <a:r>
              <a:rPr lang="en-US" dirty="0" smtClean="0"/>
              <a:t>A blocking queue causes a thread to block when you try to add an element to a full queue or to remove an element from an empty queue. </a:t>
            </a:r>
          </a:p>
        </p:txBody>
      </p:sp>
      <p:sp>
        <p:nvSpPr>
          <p:cNvPr id="95236" name="Slide Number Placeholder 4"/>
          <p:cNvSpPr>
            <a:spLocks noGrp="1"/>
          </p:cNvSpPr>
          <p:nvPr>
            <p:ph type="sldNum" sz="quarter" idx="12"/>
          </p:nvPr>
        </p:nvSpPr>
        <p:spPr/>
        <p:txBody>
          <a:bodyPr/>
          <a:lstStyle>
            <a:lvl1pPr>
              <a:defRPr sz="2400">
                <a:solidFill>
                  <a:schemeClr val="tx1"/>
                </a:solidFill>
                <a:latin typeface="Times New Roman" panose="02020603050405020304" pitchFamily="18" charset="0"/>
              </a:defRPr>
            </a:lvl1pPr>
            <a:lvl2pPr marL="741363" indent="-284163">
              <a:defRPr sz="2400">
                <a:solidFill>
                  <a:schemeClr val="tx1"/>
                </a:solidFill>
                <a:latin typeface="Times New Roman" panose="02020603050405020304" pitchFamily="18" charset="0"/>
              </a:defRPr>
            </a:lvl2pPr>
            <a:lvl3pPr marL="1141413" indent="-227013">
              <a:defRPr sz="2400">
                <a:solidFill>
                  <a:schemeClr val="tx1"/>
                </a:solidFill>
                <a:latin typeface="Times New Roman" panose="02020603050405020304" pitchFamily="18" charset="0"/>
              </a:defRPr>
            </a:lvl3pPr>
            <a:lvl4pPr marL="1598613" indent="-227013">
              <a:defRPr sz="2400">
                <a:solidFill>
                  <a:schemeClr val="tx1"/>
                </a:solidFill>
                <a:latin typeface="Times New Roman" panose="02020603050405020304" pitchFamily="18" charset="0"/>
              </a:defRPr>
            </a:lvl4pPr>
            <a:lvl5pPr marL="2055813" indent="-227013">
              <a:defRPr sz="2400">
                <a:solidFill>
                  <a:schemeClr val="tx1"/>
                </a:solidFill>
                <a:latin typeface="Times New Roman" panose="02020603050405020304" pitchFamily="18" charset="0"/>
              </a:defRPr>
            </a:lvl5pPr>
            <a:lvl6pPr marL="2513013" indent="-227013" eaLnBrk="0" fontAlgn="base" hangingPunct="0">
              <a:spcBef>
                <a:spcPct val="0"/>
              </a:spcBef>
              <a:spcAft>
                <a:spcPct val="0"/>
              </a:spcAft>
              <a:defRPr sz="2400">
                <a:solidFill>
                  <a:schemeClr val="tx1"/>
                </a:solidFill>
                <a:latin typeface="Times New Roman" panose="02020603050405020304" pitchFamily="18" charset="0"/>
              </a:defRPr>
            </a:lvl6pPr>
            <a:lvl7pPr marL="2970213" indent="-227013" eaLnBrk="0" fontAlgn="base" hangingPunct="0">
              <a:spcBef>
                <a:spcPct val="0"/>
              </a:spcBef>
              <a:spcAft>
                <a:spcPct val="0"/>
              </a:spcAft>
              <a:defRPr sz="2400">
                <a:solidFill>
                  <a:schemeClr val="tx1"/>
                </a:solidFill>
                <a:latin typeface="Times New Roman" panose="02020603050405020304" pitchFamily="18" charset="0"/>
              </a:defRPr>
            </a:lvl7pPr>
            <a:lvl8pPr marL="3427413" indent="-227013" eaLnBrk="0" fontAlgn="base" hangingPunct="0">
              <a:spcBef>
                <a:spcPct val="0"/>
              </a:spcBef>
              <a:spcAft>
                <a:spcPct val="0"/>
              </a:spcAft>
              <a:defRPr sz="2400">
                <a:solidFill>
                  <a:schemeClr val="tx1"/>
                </a:solidFill>
                <a:latin typeface="Times New Roman" panose="02020603050405020304" pitchFamily="18" charset="0"/>
              </a:defRPr>
            </a:lvl8pPr>
            <a:lvl9pPr marL="3884613" indent="-227013" eaLnBrk="0" fontAlgn="base" hangingPunct="0">
              <a:spcBef>
                <a:spcPct val="0"/>
              </a:spcBef>
              <a:spcAft>
                <a:spcPct val="0"/>
              </a:spcAft>
              <a:defRPr sz="2400">
                <a:solidFill>
                  <a:schemeClr val="tx1"/>
                </a:solidFill>
                <a:latin typeface="Times New Roman" panose="02020603050405020304" pitchFamily="18" charset="0"/>
              </a:defRPr>
            </a:lvl9pPr>
          </a:lstStyle>
          <a:p>
            <a:fld id="{8B7EBF08-4E55-49E1-A54F-DDEC60E52E65}" type="slidenum">
              <a:rPr lang="en-US" smtClean="0"/>
              <a:pPr/>
              <a:t>34</a:t>
            </a:fld>
            <a:endParaRPr lang="en-US"/>
          </a:p>
        </p:txBody>
      </p:sp>
      <p:sp>
        <p:nvSpPr>
          <p:cNvPr id="95237" name="Rectangle 4"/>
          <p:cNvSpPr>
            <a:spLocks noChangeArrowheads="1"/>
          </p:cNvSpPr>
          <p:nvPr/>
        </p:nvSpPr>
        <p:spPr bwMode="auto">
          <a:xfrm>
            <a:off x="3829050" y="2519363"/>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endParaRPr lang="en-US">
              <a:solidFill>
                <a:schemeClr val="tx1"/>
              </a:solidFill>
              <a:latin typeface="Times New Roman" panose="02020603050405020304" pitchFamily="18" charset="0"/>
            </a:endParaRPr>
          </a:p>
        </p:txBody>
      </p:sp>
      <p:sp>
        <p:nvSpPr>
          <p:cNvPr id="95238" name="Rectangle 5"/>
          <p:cNvSpPr>
            <a:spLocks noChangeArrowheads="1"/>
          </p:cNvSpPr>
          <p:nvPr/>
        </p:nvSpPr>
        <p:spPr bwMode="auto">
          <a:xfrm>
            <a:off x="4214813" y="2476500"/>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endParaRPr lang="en-US">
              <a:solidFill>
                <a:schemeClr val="tx1"/>
              </a:solidFill>
              <a:latin typeface="Times New Roman" panose="02020603050405020304" pitchFamily="18" charset="0"/>
            </a:endParaRPr>
          </a:p>
        </p:txBody>
      </p:sp>
      <p:sp>
        <p:nvSpPr>
          <p:cNvPr id="95239" name="Rectangle 6"/>
          <p:cNvSpPr>
            <a:spLocks noChangeArrowheads="1"/>
          </p:cNvSpPr>
          <p:nvPr/>
        </p:nvSpPr>
        <p:spPr bwMode="auto">
          <a:xfrm>
            <a:off x="1524001" y="236009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endParaRPr lang="en-US">
              <a:solidFill>
                <a:schemeClr val="tx1"/>
              </a:solidFill>
              <a:latin typeface="Times New Roman" panose="02020603050405020304" pitchFamily="18" charset="0"/>
            </a:endParaRPr>
          </a:p>
        </p:txBody>
      </p:sp>
      <p:sp>
        <p:nvSpPr>
          <p:cNvPr id="95240" name="Rectangle 7"/>
          <p:cNvSpPr>
            <a:spLocks noChangeArrowheads="1"/>
          </p:cNvSpPr>
          <p:nvPr/>
        </p:nvSpPr>
        <p:spPr bwMode="auto">
          <a:xfrm>
            <a:off x="1524001" y="206799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endParaRPr lang="en-US">
              <a:solidFill>
                <a:schemeClr val="tx1"/>
              </a:solidFill>
              <a:latin typeface="Times New Roman" panose="02020603050405020304" pitchFamily="18" charset="0"/>
            </a:endParaRPr>
          </a:p>
        </p:txBody>
      </p:sp>
      <p:graphicFrame>
        <p:nvGraphicFramePr>
          <p:cNvPr id="95241" name="Object 8"/>
          <p:cNvGraphicFramePr>
            <a:graphicFrameLocks noChangeAspect="1"/>
          </p:cNvGraphicFramePr>
          <p:nvPr>
            <p:extLst>
              <p:ext uri="{D42A27DB-BD31-4B8C-83A1-F6EECF244321}">
                <p14:modId xmlns:p14="http://schemas.microsoft.com/office/powerpoint/2010/main" val="3910697041"/>
              </p:ext>
            </p:extLst>
          </p:nvPr>
        </p:nvGraphicFramePr>
        <p:xfrm>
          <a:off x="1103312" y="3021528"/>
          <a:ext cx="5943600" cy="3419475"/>
        </p:xfrm>
        <a:graphic>
          <a:graphicData uri="http://schemas.openxmlformats.org/presentationml/2006/ole">
            <mc:AlternateContent xmlns:mc="http://schemas.openxmlformats.org/markup-compatibility/2006">
              <mc:Choice xmlns:v="urn:schemas-microsoft-com:vml" Requires="v">
                <p:oleObj spid="_x0000_s9252" name="Picture" r:id="rId4" imgW="4094988" imgH="2350008" progId="Word.Picture.8">
                  <p:embed/>
                </p:oleObj>
              </mc:Choice>
              <mc:Fallback>
                <p:oleObj name="Picture" r:id="rId4" imgW="4094988" imgH="2350008"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3312" y="3021528"/>
                        <a:ext cx="5943600" cy="3419475"/>
                      </a:xfrm>
                      <a:prstGeom prst="rect">
                        <a:avLst/>
                      </a:prstGeom>
                      <a:gradFill flip="none" rotWithShape="1">
                        <a:gsLst>
                          <a:gs pos="0">
                            <a:srgbClr val="2B605F">
                              <a:shade val="30000"/>
                              <a:satMod val="115000"/>
                            </a:srgbClr>
                          </a:gs>
                          <a:gs pos="50000">
                            <a:srgbClr val="2B605F">
                              <a:shade val="67500"/>
                              <a:satMod val="115000"/>
                            </a:srgbClr>
                          </a:gs>
                          <a:gs pos="100000">
                            <a:srgbClr val="2B605F">
                              <a:shade val="100000"/>
                              <a:satMod val="115000"/>
                            </a:srgbClr>
                          </a:gs>
                        </a:gsLst>
                        <a:path path="circle">
                          <a:fillToRect l="50000" t="50000" r="50000" b="50000"/>
                        </a:path>
                        <a:tileRect/>
                      </a:gradFill>
                      <a:ln>
                        <a:noFill/>
                      </a:ln>
                      <a:extLst/>
                    </p:spPr>
                  </p:pic>
                </p:oleObj>
              </mc:Fallback>
            </mc:AlternateContent>
          </a:graphicData>
        </a:graphic>
      </p:graphicFrame>
    </p:spTree>
    <p:extLst>
      <p:ext uri="{BB962C8B-B14F-4D97-AF65-F5344CB8AC3E}">
        <p14:creationId xmlns:p14="http://schemas.microsoft.com/office/powerpoint/2010/main" val="264411128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type="title"/>
          </p:nvPr>
        </p:nvSpPr>
        <p:spPr/>
        <p:txBody>
          <a:bodyPr anchor="ctr"/>
          <a:lstStyle/>
          <a:p>
            <a:r>
              <a:rPr lang="en-US" dirty="0" smtClean="0"/>
              <a:t>Synchronized Collections </a:t>
            </a:r>
            <a:endParaRPr lang="en-US" dirty="0"/>
          </a:p>
        </p:txBody>
      </p:sp>
      <p:sp>
        <p:nvSpPr>
          <p:cNvPr id="22532" name="Rectangle 3"/>
          <p:cNvSpPr>
            <a:spLocks noGrp="1" noChangeArrowheads="1"/>
          </p:cNvSpPr>
          <p:nvPr>
            <p:ph idx="1"/>
          </p:nvPr>
        </p:nvSpPr>
        <p:spPr/>
        <p:txBody>
          <a:bodyPr/>
          <a:lstStyle/>
          <a:p>
            <a:r>
              <a:rPr lang="en-US" smtClean="0"/>
              <a:t>The classes in the Java Collections Framework are not thread-safe.</a:t>
            </a:r>
          </a:p>
          <a:p>
            <a:r>
              <a:rPr lang="en-US" smtClean="0"/>
              <a:t>Their contents may be corrupted if they are accessed and updated concurrently by multiple threads. </a:t>
            </a:r>
          </a:p>
          <a:p>
            <a:r>
              <a:rPr lang="en-US" smtClean="0"/>
              <a:t>You can protect the data in a collection by locking the collection or using synchronized collections.</a:t>
            </a:r>
          </a:p>
          <a:p>
            <a:endParaRPr lang="en-US" smtClean="0"/>
          </a:p>
          <a:p>
            <a:r>
              <a:rPr lang="en-US" smtClean="0"/>
              <a:t>The Collections class provides six static methods for creating synchronization wrappers.</a:t>
            </a:r>
            <a:endParaRPr lang="en-US" dirty="0"/>
          </a:p>
        </p:txBody>
      </p:sp>
      <p:sp>
        <p:nvSpPr>
          <p:cNvPr id="109572" name="Slide Number Placeholder 4"/>
          <p:cNvSpPr>
            <a:spLocks noGrp="1"/>
          </p:cNvSpPr>
          <p:nvPr>
            <p:ph type="sldNum" sz="quarter" idx="12"/>
          </p:nvPr>
        </p:nvSpPr>
        <p:spPr/>
        <p:txBody>
          <a:bodyPr/>
          <a:lstStyle>
            <a:lvl1pPr>
              <a:defRPr sz="2400">
                <a:solidFill>
                  <a:schemeClr val="tx1"/>
                </a:solidFill>
                <a:latin typeface="Times New Roman" panose="02020603050405020304" pitchFamily="18" charset="0"/>
              </a:defRPr>
            </a:lvl1pPr>
            <a:lvl2pPr marL="741363" indent="-284163">
              <a:defRPr sz="2400">
                <a:solidFill>
                  <a:schemeClr val="tx1"/>
                </a:solidFill>
                <a:latin typeface="Times New Roman" panose="02020603050405020304" pitchFamily="18" charset="0"/>
              </a:defRPr>
            </a:lvl2pPr>
            <a:lvl3pPr marL="1141413" indent="-227013">
              <a:defRPr sz="2400">
                <a:solidFill>
                  <a:schemeClr val="tx1"/>
                </a:solidFill>
                <a:latin typeface="Times New Roman" panose="02020603050405020304" pitchFamily="18" charset="0"/>
              </a:defRPr>
            </a:lvl3pPr>
            <a:lvl4pPr marL="1598613" indent="-227013">
              <a:defRPr sz="2400">
                <a:solidFill>
                  <a:schemeClr val="tx1"/>
                </a:solidFill>
                <a:latin typeface="Times New Roman" panose="02020603050405020304" pitchFamily="18" charset="0"/>
              </a:defRPr>
            </a:lvl4pPr>
            <a:lvl5pPr marL="2055813" indent="-227013">
              <a:defRPr sz="2400">
                <a:solidFill>
                  <a:schemeClr val="tx1"/>
                </a:solidFill>
                <a:latin typeface="Times New Roman" panose="02020603050405020304" pitchFamily="18" charset="0"/>
              </a:defRPr>
            </a:lvl5pPr>
            <a:lvl6pPr marL="2513013" indent="-227013" eaLnBrk="0" fontAlgn="base" hangingPunct="0">
              <a:spcBef>
                <a:spcPct val="0"/>
              </a:spcBef>
              <a:spcAft>
                <a:spcPct val="0"/>
              </a:spcAft>
              <a:defRPr sz="2400">
                <a:solidFill>
                  <a:schemeClr val="tx1"/>
                </a:solidFill>
                <a:latin typeface="Times New Roman" panose="02020603050405020304" pitchFamily="18" charset="0"/>
              </a:defRPr>
            </a:lvl6pPr>
            <a:lvl7pPr marL="2970213" indent="-227013" eaLnBrk="0" fontAlgn="base" hangingPunct="0">
              <a:spcBef>
                <a:spcPct val="0"/>
              </a:spcBef>
              <a:spcAft>
                <a:spcPct val="0"/>
              </a:spcAft>
              <a:defRPr sz="2400">
                <a:solidFill>
                  <a:schemeClr val="tx1"/>
                </a:solidFill>
                <a:latin typeface="Times New Roman" panose="02020603050405020304" pitchFamily="18" charset="0"/>
              </a:defRPr>
            </a:lvl7pPr>
            <a:lvl8pPr marL="3427413" indent="-227013" eaLnBrk="0" fontAlgn="base" hangingPunct="0">
              <a:spcBef>
                <a:spcPct val="0"/>
              </a:spcBef>
              <a:spcAft>
                <a:spcPct val="0"/>
              </a:spcAft>
              <a:defRPr sz="2400">
                <a:solidFill>
                  <a:schemeClr val="tx1"/>
                </a:solidFill>
                <a:latin typeface="Times New Roman" panose="02020603050405020304" pitchFamily="18" charset="0"/>
              </a:defRPr>
            </a:lvl8pPr>
            <a:lvl9pPr marL="3884613" indent="-227013" eaLnBrk="0" fontAlgn="base" hangingPunct="0">
              <a:spcBef>
                <a:spcPct val="0"/>
              </a:spcBef>
              <a:spcAft>
                <a:spcPct val="0"/>
              </a:spcAft>
              <a:defRPr sz="2400">
                <a:solidFill>
                  <a:schemeClr val="tx1"/>
                </a:solidFill>
                <a:latin typeface="Times New Roman" panose="02020603050405020304" pitchFamily="18" charset="0"/>
              </a:defRPr>
            </a:lvl9pPr>
          </a:lstStyle>
          <a:p>
            <a:fld id="{1E6ABE14-0BB0-42F4-A482-0031D0DD5FBF}" type="slidenum">
              <a:rPr lang="en-US" smtClean="0"/>
              <a:pPr/>
              <a:t>35</a:t>
            </a:fld>
            <a:endParaRPr lang="en-US"/>
          </a:p>
        </p:txBody>
      </p:sp>
      <p:sp>
        <p:nvSpPr>
          <p:cNvPr id="109573" name="Rectangle 4"/>
          <p:cNvSpPr>
            <a:spLocks noChangeArrowheads="1"/>
          </p:cNvSpPr>
          <p:nvPr/>
        </p:nvSpPr>
        <p:spPr bwMode="auto">
          <a:xfrm>
            <a:off x="3829050" y="2519363"/>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endParaRPr lang="en-US">
              <a:solidFill>
                <a:schemeClr val="tx1"/>
              </a:solidFill>
              <a:latin typeface="Times New Roman" panose="02020603050405020304" pitchFamily="18" charset="0"/>
            </a:endParaRPr>
          </a:p>
        </p:txBody>
      </p:sp>
      <p:sp>
        <p:nvSpPr>
          <p:cNvPr id="109574" name="Rectangle 5"/>
          <p:cNvSpPr>
            <a:spLocks noChangeArrowheads="1"/>
          </p:cNvSpPr>
          <p:nvPr/>
        </p:nvSpPr>
        <p:spPr bwMode="auto">
          <a:xfrm>
            <a:off x="4214813" y="2476500"/>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endParaRPr lang="en-US">
              <a:solidFill>
                <a:schemeClr val="tx1"/>
              </a:solidFill>
              <a:latin typeface="Times New Roman" panose="02020603050405020304" pitchFamily="18" charset="0"/>
            </a:endParaRPr>
          </a:p>
        </p:txBody>
      </p:sp>
      <p:sp>
        <p:nvSpPr>
          <p:cNvPr id="109575" name="Rectangle 6"/>
          <p:cNvSpPr>
            <a:spLocks noChangeArrowheads="1"/>
          </p:cNvSpPr>
          <p:nvPr/>
        </p:nvSpPr>
        <p:spPr bwMode="auto">
          <a:xfrm>
            <a:off x="1524001" y="236009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endParaRPr lang="en-US">
              <a:solidFill>
                <a:schemeClr val="tx1"/>
              </a:solidFill>
              <a:latin typeface="Times New Roman" panose="02020603050405020304" pitchFamily="18" charset="0"/>
            </a:endParaRPr>
          </a:p>
        </p:txBody>
      </p:sp>
      <p:sp>
        <p:nvSpPr>
          <p:cNvPr id="109576" name="Rectangle 7"/>
          <p:cNvSpPr>
            <a:spLocks noChangeArrowheads="1"/>
          </p:cNvSpPr>
          <p:nvPr/>
        </p:nvSpPr>
        <p:spPr bwMode="auto">
          <a:xfrm>
            <a:off x="1524001" y="256964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endParaRPr lang="en-US">
              <a:solidFill>
                <a:schemeClr val="tx1"/>
              </a:solidFill>
              <a:latin typeface="Times New Roman" panose="02020603050405020304" pitchFamily="18" charset="0"/>
            </a:endParaRPr>
          </a:p>
        </p:txBody>
      </p:sp>
      <p:sp>
        <p:nvSpPr>
          <p:cNvPr id="109577" name="Rectangle 10"/>
          <p:cNvSpPr>
            <a:spLocks noChangeArrowheads="1"/>
          </p:cNvSpPr>
          <p:nvPr/>
        </p:nvSpPr>
        <p:spPr bwMode="auto">
          <a:xfrm>
            <a:off x="1524001" y="253154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endParaRPr lang="en-US">
              <a:solidFill>
                <a:schemeClr val="tx1"/>
              </a:solidFill>
              <a:latin typeface="Times New Roman" panose="02020603050405020304" pitchFamily="18" charset="0"/>
            </a:endParaRPr>
          </a:p>
        </p:txBody>
      </p:sp>
    </p:spTree>
    <p:extLst>
      <p:ext uri="{BB962C8B-B14F-4D97-AF65-F5344CB8AC3E}">
        <p14:creationId xmlns:p14="http://schemas.microsoft.com/office/powerpoint/2010/main" val="236496482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Synchronized </a:t>
            </a:r>
            <a:r>
              <a:rPr lang="en-US" dirty="0" smtClean="0"/>
              <a:t>Collections (Cont.)</a:t>
            </a:r>
            <a:endParaRPr lang="en-US" dirty="0"/>
          </a:p>
        </p:txBody>
      </p:sp>
      <p:sp>
        <p:nvSpPr>
          <p:cNvPr id="4" name="Slide Number Placeholder 3"/>
          <p:cNvSpPr>
            <a:spLocks noGrp="1"/>
          </p:cNvSpPr>
          <p:nvPr>
            <p:ph type="sldNum" sz="quarter" idx="12"/>
          </p:nvPr>
        </p:nvSpPr>
        <p:spPr/>
        <p:txBody>
          <a:bodyPr/>
          <a:lstStyle/>
          <a:p>
            <a:fld id="{CF5387CA-AE5E-4749-88B8-93A52D25AD26}" type="slidenum">
              <a:rPr lang="en-US" smtClean="0"/>
              <a:t>36</a:t>
            </a:fld>
            <a:endParaRPr lang="en-US"/>
          </a:p>
        </p:txBody>
      </p:sp>
      <p:graphicFrame>
        <p:nvGraphicFramePr>
          <p:cNvPr id="5" name="Object 9"/>
          <p:cNvGraphicFramePr>
            <a:graphicFrameLocks noGrp="1" noChangeAspect="1"/>
          </p:cNvGraphicFramePr>
          <p:nvPr>
            <p:ph idx="1"/>
            <p:extLst>
              <p:ext uri="{D42A27DB-BD31-4B8C-83A1-F6EECF244321}">
                <p14:modId xmlns:p14="http://schemas.microsoft.com/office/powerpoint/2010/main" val="777507043"/>
              </p:ext>
            </p:extLst>
          </p:nvPr>
        </p:nvGraphicFramePr>
        <p:xfrm>
          <a:off x="125045" y="2102337"/>
          <a:ext cx="11879386" cy="4439139"/>
        </p:xfrm>
        <a:graphic>
          <a:graphicData uri="http://schemas.openxmlformats.org/presentationml/2006/ole">
            <mc:AlternateContent xmlns:mc="http://schemas.openxmlformats.org/markup-compatibility/2006">
              <mc:Choice xmlns:v="urn:schemas-microsoft-com:vml" Requires="v">
                <p:oleObj spid="_x0000_s11296" name="Picture" r:id="rId3" imgW="4744212" imgH="1420368" progId="Word.Picture.8">
                  <p:embed/>
                </p:oleObj>
              </mc:Choice>
              <mc:Fallback>
                <p:oleObj name="Picture" r:id="rId3" imgW="4744212" imgH="1420368"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045" y="2102337"/>
                        <a:ext cx="11879386" cy="4439139"/>
                      </a:xfrm>
                      <a:prstGeom prst="rect">
                        <a:avLst/>
                      </a:prstGeom>
                      <a:solidFill>
                        <a:srgbClr val="2B605F"/>
                      </a:solidFill>
                      <a:ln>
                        <a:noFill/>
                      </a:ln>
                      <a:extLst/>
                    </p:spPr>
                  </p:pic>
                </p:oleObj>
              </mc:Fallback>
            </mc:AlternateContent>
          </a:graphicData>
        </a:graphic>
      </p:graphicFrame>
    </p:spTree>
    <p:extLst>
      <p:ext uri="{BB962C8B-B14F-4D97-AF65-F5344CB8AC3E}">
        <p14:creationId xmlns:p14="http://schemas.microsoft.com/office/powerpoint/2010/main" val="34998179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p:cNvSpPr>
            <a:spLocks noGrp="1" noChangeArrowheads="1"/>
          </p:cNvSpPr>
          <p:nvPr>
            <p:ph type="title"/>
          </p:nvPr>
        </p:nvSpPr>
        <p:spPr/>
        <p:txBody>
          <a:bodyPr/>
          <a:lstStyle/>
          <a:p>
            <a:r>
              <a:rPr lang="en-US" smtClean="0"/>
              <a:t>Vector, Stack, and Hashtable </a:t>
            </a:r>
            <a:endParaRPr lang="en-US"/>
          </a:p>
        </p:txBody>
      </p:sp>
      <p:sp>
        <p:nvSpPr>
          <p:cNvPr id="57347" name="Rectangle 3"/>
          <p:cNvSpPr>
            <a:spLocks noGrp="1" noChangeArrowheads="1"/>
          </p:cNvSpPr>
          <p:nvPr>
            <p:ph idx="1"/>
          </p:nvPr>
        </p:nvSpPr>
        <p:spPr/>
        <p:txBody>
          <a:bodyPr>
            <a:normAutofit fontScale="70000" lnSpcReduction="20000"/>
          </a:bodyPr>
          <a:lstStyle/>
          <a:p>
            <a:r>
              <a:rPr lang="en-US" dirty="0" smtClean="0"/>
              <a:t>Invoking </a:t>
            </a:r>
            <a:r>
              <a:rPr lang="en-US" dirty="0" err="1" smtClean="0"/>
              <a:t>synchronizedCollection</a:t>
            </a:r>
            <a:r>
              <a:rPr lang="en-US" dirty="0" smtClean="0"/>
              <a:t>(Collection c) returns a new Collection object, in which all the methods that access and update the original collection c are synchronized. These methods are implemented using the synchronized keyword. For example, the add method is implemented like this:</a:t>
            </a:r>
          </a:p>
          <a:p>
            <a:pPr marL="0" indent="0">
              <a:buNone/>
            </a:pPr>
            <a:r>
              <a:rPr lang="en-US" dirty="0">
                <a:solidFill>
                  <a:srgbClr val="66FF00"/>
                </a:solidFill>
                <a:latin typeface="Cordia New" panose="020B0304020202020204" pitchFamily="34" charset="-34"/>
                <a:cs typeface="Cordia New" panose="020B0304020202020204" pitchFamily="34" charset="-34"/>
              </a:rPr>
              <a:t>public</a:t>
            </a:r>
            <a:r>
              <a:rPr lang="en-US" dirty="0">
                <a:solidFill>
                  <a:srgbClr val="FFFFFF"/>
                </a:solidFill>
                <a:latin typeface="Cordia New" panose="020B0304020202020204" pitchFamily="34" charset="-34"/>
                <a:cs typeface="Cordia New" panose="020B0304020202020204" pitchFamily="34" charset="-34"/>
              </a:rPr>
              <a:t> </a:t>
            </a:r>
            <a:r>
              <a:rPr lang="en-US" dirty="0" err="1">
                <a:solidFill>
                  <a:srgbClr val="66FF00"/>
                </a:solidFill>
                <a:latin typeface="Cordia New" panose="020B0304020202020204" pitchFamily="34" charset="-34"/>
                <a:cs typeface="Cordia New" panose="020B0304020202020204" pitchFamily="34" charset="-34"/>
              </a:rPr>
              <a:t>boolean</a:t>
            </a:r>
            <a:r>
              <a:rPr lang="en-US" dirty="0">
                <a:solidFill>
                  <a:srgbClr val="FFFFFF"/>
                </a:solidFill>
                <a:latin typeface="Cordia New" panose="020B0304020202020204" pitchFamily="34" charset="-34"/>
                <a:cs typeface="Cordia New" panose="020B0304020202020204" pitchFamily="34" charset="-34"/>
              </a:rPr>
              <a:t> add</a:t>
            </a:r>
            <a:r>
              <a:rPr lang="en-US" b="1" dirty="0">
                <a:solidFill>
                  <a:srgbClr val="FFCC00"/>
                </a:solidFill>
                <a:latin typeface="Cordia New" panose="020B0304020202020204" pitchFamily="34" charset="-34"/>
                <a:cs typeface="Cordia New" panose="020B0304020202020204" pitchFamily="34" charset="-34"/>
              </a:rPr>
              <a:t>(</a:t>
            </a:r>
            <a:r>
              <a:rPr lang="en-US" dirty="0">
                <a:solidFill>
                  <a:srgbClr val="FFFFFF"/>
                </a:solidFill>
                <a:latin typeface="Cordia New" panose="020B0304020202020204" pitchFamily="34" charset="-34"/>
                <a:cs typeface="Cordia New" panose="020B0304020202020204" pitchFamily="34" charset="-34"/>
              </a:rPr>
              <a:t>E o</a:t>
            </a:r>
            <a:r>
              <a:rPr lang="en-US" b="1" dirty="0">
                <a:solidFill>
                  <a:srgbClr val="FFCC00"/>
                </a:solidFill>
                <a:latin typeface="Cordia New" panose="020B0304020202020204" pitchFamily="34" charset="-34"/>
                <a:cs typeface="Cordia New" panose="020B0304020202020204" pitchFamily="34" charset="-34"/>
              </a:rPr>
              <a:t>)</a:t>
            </a:r>
            <a:r>
              <a:rPr lang="en-US" dirty="0">
                <a:solidFill>
                  <a:srgbClr val="FFFFFF"/>
                </a:solidFill>
                <a:latin typeface="Cordia New" panose="020B0304020202020204" pitchFamily="34" charset="-34"/>
                <a:cs typeface="Cordia New" panose="020B0304020202020204" pitchFamily="34" charset="-34"/>
              </a:rPr>
              <a:t> </a:t>
            </a:r>
            <a:r>
              <a:rPr lang="en-US" b="1" dirty="0" smtClean="0">
                <a:solidFill>
                  <a:srgbClr val="FFCC00"/>
                </a:solidFill>
                <a:latin typeface="Cordia New" panose="020B0304020202020204" pitchFamily="34" charset="-34"/>
                <a:cs typeface="Cordia New" panose="020B0304020202020204" pitchFamily="34" charset="-34"/>
              </a:rPr>
              <a:t>{</a:t>
            </a:r>
          </a:p>
          <a:p>
            <a:pPr marL="0" indent="0">
              <a:buNone/>
            </a:pPr>
            <a:r>
              <a:rPr lang="en-US" dirty="0">
                <a:solidFill>
                  <a:srgbClr val="FFFFFF"/>
                </a:solidFill>
                <a:latin typeface="Cordia New" panose="020B0304020202020204" pitchFamily="34" charset="-34"/>
                <a:cs typeface="Cordia New" panose="020B0304020202020204" pitchFamily="34" charset="-34"/>
              </a:rPr>
              <a:t>	</a:t>
            </a:r>
            <a:r>
              <a:rPr lang="en-US" dirty="0" smtClean="0">
                <a:solidFill>
                  <a:srgbClr val="66FF00"/>
                </a:solidFill>
                <a:latin typeface="Cordia New" panose="020B0304020202020204" pitchFamily="34" charset="-34"/>
                <a:cs typeface="Cordia New" panose="020B0304020202020204" pitchFamily="34" charset="-34"/>
              </a:rPr>
              <a:t>synchronized</a:t>
            </a:r>
            <a:r>
              <a:rPr lang="en-US" dirty="0" smtClean="0">
                <a:solidFill>
                  <a:srgbClr val="FFFFFF"/>
                </a:solidFill>
                <a:latin typeface="Cordia New" panose="020B0304020202020204" pitchFamily="34" charset="-34"/>
                <a:cs typeface="Cordia New" panose="020B0304020202020204" pitchFamily="34" charset="-34"/>
              </a:rPr>
              <a:t> </a:t>
            </a:r>
            <a:r>
              <a:rPr lang="en-US" b="1" dirty="0">
                <a:solidFill>
                  <a:srgbClr val="FFCC00"/>
                </a:solidFill>
                <a:latin typeface="Cordia New" panose="020B0304020202020204" pitchFamily="34" charset="-34"/>
                <a:cs typeface="Cordia New" panose="020B0304020202020204" pitchFamily="34" charset="-34"/>
              </a:rPr>
              <a:t>(</a:t>
            </a:r>
            <a:r>
              <a:rPr lang="en-US" b="1" dirty="0">
                <a:solidFill>
                  <a:srgbClr val="FF6600"/>
                </a:solidFill>
                <a:latin typeface="Cordia New" panose="020B0304020202020204" pitchFamily="34" charset="-34"/>
                <a:cs typeface="Cordia New" panose="020B0304020202020204" pitchFamily="34" charset="-34"/>
              </a:rPr>
              <a:t>this</a:t>
            </a:r>
            <a:r>
              <a:rPr lang="en-US" b="1" dirty="0">
                <a:solidFill>
                  <a:srgbClr val="FFCC00"/>
                </a:solidFill>
                <a:latin typeface="Cordia New" panose="020B0304020202020204" pitchFamily="34" charset="-34"/>
                <a:cs typeface="Cordia New" panose="020B0304020202020204" pitchFamily="34" charset="-34"/>
              </a:rPr>
              <a:t>)</a:t>
            </a:r>
            <a:r>
              <a:rPr lang="en-US" dirty="0">
                <a:solidFill>
                  <a:srgbClr val="FFFFFF"/>
                </a:solidFill>
                <a:latin typeface="Cordia New" panose="020B0304020202020204" pitchFamily="34" charset="-34"/>
                <a:cs typeface="Cordia New" panose="020B0304020202020204" pitchFamily="34" charset="-34"/>
              </a:rPr>
              <a:t> </a:t>
            </a:r>
            <a:r>
              <a:rPr lang="en-US" b="1" dirty="0" smtClean="0">
                <a:solidFill>
                  <a:srgbClr val="FFCC00"/>
                </a:solidFill>
                <a:latin typeface="Cordia New" panose="020B0304020202020204" pitchFamily="34" charset="-34"/>
                <a:cs typeface="Cordia New" panose="020B0304020202020204" pitchFamily="34" charset="-34"/>
              </a:rPr>
              <a:t>{</a:t>
            </a:r>
          </a:p>
          <a:p>
            <a:pPr marL="0" indent="0">
              <a:buNone/>
            </a:pPr>
            <a:r>
              <a:rPr lang="en-US" dirty="0" smtClean="0">
                <a:solidFill>
                  <a:srgbClr val="FFFFFF"/>
                </a:solidFill>
                <a:latin typeface="Cordia New" panose="020B0304020202020204" pitchFamily="34" charset="-34"/>
                <a:cs typeface="Cordia New" panose="020B0304020202020204" pitchFamily="34" charset="-34"/>
              </a:rPr>
              <a:t> 		</a:t>
            </a:r>
            <a:r>
              <a:rPr lang="en-US" b="1" dirty="0" smtClean="0">
                <a:solidFill>
                  <a:srgbClr val="FF6600"/>
                </a:solidFill>
                <a:latin typeface="Cordia New" panose="020B0304020202020204" pitchFamily="34" charset="-34"/>
                <a:cs typeface="Cordia New" panose="020B0304020202020204" pitchFamily="34" charset="-34"/>
              </a:rPr>
              <a:t>return</a:t>
            </a:r>
            <a:r>
              <a:rPr lang="en-US" dirty="0" smtClean="0">
                <a:solidFill>
                  <a:srgbClr val="FFFFFF"/>
                </a:solidFill>
                <a:latin typeface="Cordia New" panose="020B0304020202020204" pitchFamily="34" charset="-34"/>
                <a:cs typeface="Cordia New" panose="020B0304020202020204" pitchFamily="34" charset="-34"/>
              </a:rPr>
              <a:t> </a:t>
            </a:r>
            <a:r>
              <a:rPr lang="en-US" dirty="0" err="1">
                <a:solidFill>
                  <a:srgbClr val="FFFFFF"/>
                </a:solidFill>
                <a:latin typeface="Cordia New" panose="020B0304020202020204" pitchFamily="34" charset="-34"/>
                <a:cs typeface="Cordia New" panose="020B0304020202020204" pitchFamily="34" charset="-34"/>
              </a:rPr>
              <a:t>c</a:t>
            </a:r>
            <a:r>
              <a:rPr lang="en-US" b="1" dirty="0" err="1">
                <a:solidFill>
                  <a:srgbClr val="FFCC00"/>
                </a:solidFill>
                <a:latin typeface="Cordia New" panose="020B0304020202020204" pitchFamily="34" charset="-34"/>
                <a:cs typeface="Cordia New" panose="020B0304020202020204" pitchFamily="34" charset="-34"/>
              </a:rPr>
              <a:t>.</a:t>
            </a:r>
            <a:r>
              <a:rPr lang="en-US" dirty="0" err="1">
                <a:solidFill>
                  <a:srgbClr val="FFFFFF"/>
                </a:solidFill>
                <a:latin typeface="Cordia New" panose="020B0304020202020204" pitchFamily="34" charset="-34"/>
                <a:cs typeface="Cordia New" panose="020B0304020202020204" pitchFamily="34" charset="-34"/>
              </a:rPr>
              <a:t>add</a:t>
            </a:r>
            <a:r>
              <a:rPr lang="en-US" b="1" dirty="0">
                <a:solidFill>
                  <a:srgbClr val="FFCC00"/>
                </a:solidFill>
                <a:latin typeface="Cordia New" panose="020B0304020202020204" pitchFamily="34" charset="-34"/>
                <a:cs typeface="Cordia New" panose="020B0304020202020204" pitchFamily="34" charset="-34"/>
              </a:rPr>
              <a:t>(</a:t>
            </a:r>
            <a:r>
              <a:rPr lang="en-US" dirty="0">
                <a:solidFill>
                  <a:srgbClr val="FFFFFF"/>
                </a:solidFill>
                <a:latin typeface="Cordia New" panose="020B0304020202020204" pitchFamily="34" charset="-34"/>
                <a:cs typeface="Cordia New" panose="020B0304020202020204" pitchFamily="34" charset="-34"/>
              </a:rPr>
              <a:t>o</a:t>
            </a:r>
            <a:r>
              <a:rPr lang="en-US" b="1" dirty="0" smtClean="0">
                <a:solidFill>
                  <a:srgbClr val="FFCC00"/>
                </a:solidFill>
                <a:latin typeface="Cordia New" panose="020B0304020202020204" pitchFamily="34" charset="-34"/>
                <a:cs typeface="Cordia New" panose="020B0304020202020204" pitchFamily="34" charset="-34"/>
              </a:rPr>
              <a:t>);</a:t>
            </a:r>
          </a:p>
          <a:p>
            <a:pPr marL="0" indent="0">
              <a:buNone/>
            </a:pPr>
            <a:r>
              <a:rPr lang="en-US" dirty="0">
                <a:solidFill>
                  <a:srgbClr val="FFFFFF"/>
                </a:solidFill>
                <a:latin typeface="Cordia New" panose="020B0304020202020204" pitchFamily="34" charset="-34"/>
                <a:cs typeface="Cordia New" panose="020B0304020202020204" pitchFamily="34" charset="-34"/>
              </a:rPr>
              <a:t>	</a:t>
            </a:r>
            <a:r>
              <a:rPr lang="en-US" b="1" dirty="0" smtClean="0">
                <a:solidFill>
                  <a:srgbClr val="FFCC00"/>
                </a:solidFill>
                <a:latin typeface="Cordia New" panose="020B0304020202020204" pitchFamily="34" charset="-34"/>
                <a:cs typeface="Cordia New" panose="020B0304020202020204" pitchFamily="34" charset="-34"/>
              </a:rPr>
              <a:t>}</a:t>
            </a:r>
          </a:p>
          <a:p>
            <a:pPr marL="0" indent="0">
              <a:buNone/>
            </a:pPr>
            <a:r>
              <a:rPr lang="en-US" b="1" dirty="0" smtClean="0">
                <a:solidFill>
                  <a:srgbClr val="FFCC00"/>
                </a:solidFill>
                <a:latin typeface="Cordia New" panose="020B0304020202020204" pitchFamily="34" charset="-34"/>
                <a:cs typeface="Cordia New" panose="020B0304020202020204" pitchFamily="34" charset="-34"/>
              </a:rPr>
              <a:t>}</a:t>
            </a:r>
            <a:endParaRPr lang="en-US" dirty="0" smtClean="0"/>
          </a:p>
          <a:p>
            <a:r>
              <a:rPr lang="en-US" dirty="0" smtClean="0"/>
              <a:t>The synchronized collections can be safely accessed and modified by multiple threads concurrently. </a:t>
            </a:r>
          </a:p>
          <a:p>
            <a:endParaRPr lang="en-US" dirty="0" smtClean="0"/>
          </a:p>
          <a:p>
            <a:r>
              <a:rPr lang="en-US" dirty="0" smtClean="0"/>
              <a:t>The methods in </a:t>
            </a:r>
            <a:r>
              <a:rPr lang="en-US" dirty="0" err="1" smtClean="0"/>
              <a:t>java.util.Vector</a:t>
            </a:r>
            <a:r>
              <a:rPr lang="en-US" dirty="0" smtClean="0"/>
              <a:t>, </a:t>
            </a:r>
            <a:r>
              <a:rPr lang="en-US" dirty="0" err="1" smtClean="0"/>
              <a:t>java.util.Stack</a:t>
            </a:r>
            <a:r>
              <a:rPr lang="en-US" dirty="0" smtClean="0"/>
              <a:t>, and </a:t>
            </a:r>
            <a:r>
              <a:rPr lang="en-US" dirty="0" err="1" smtClean="0"/>
              <a:t>Hashtable</a:t>
            </a:r>
            <a:r>
              <a:rPr lang="en-US" dirty="0" smtClean="0"/>
              <a:t> are already synchronized. These are old classes introduced in JDK 1.0. In JDK 1.5.</a:t>
            </a:r>
          </a:p>
          <a:p>
            <a:r>
              <a:rPr lang="en-US" dirty="0" smtClean="0"/>
              <a:t> you should use </a:t>
            </a:r>
            <a:r>
              <a:rPr lang="en-US" dirty="0" err="1" smtClean="0"/>
              <a:t>java.util.ArrayList</a:t>
            </a:r>
            <a:r>
              <a:rPr lang="en-US" dirty="0" smtClean="0"/>
              <a:t> to replace Vector, </a:t>
            </a:r>
          </a:p>
          <a:p>
            <a:r>
              <a:rPr lang="en-US" dirty="0" err="1" smtClean="0"/>
              <a:t>java.util.LinkedList</a:t>
            </a:r>
            <a:r>
              <a:rPr lang="en-US" dirty="0" smtClean="0"/>
              <a:t> to replace Stack, and </a:t>
            </a:r>
            <a:r>
              <a:rPr lang="en-US" dirty="0" err="1" smtClean="0"/>
              <a:t>java.util.Map</a:t>
            </a:r>
            <a:r>
              <a:rPr lang="en-US" dirty="0" smtClean="0"/>
              <a:t> to replace </a:t>
            </a:r>
            <a:r>
              <a:rPr lang="en-US" dirty="0" err="1" smtClean="0"/>
              <a:t>Hashtable</a:t>
            </a:r>
            <a:r>
              <a:rPr lang="en-US" dirty="0" smtClean="0"/>
              <a:t>.</a:t>
            </a:r>
          </a:p>
          <a:p>
            <a:r>
              <a:rPr lang="en-US" sz="2600" b="1" dirty="0" smtClean="0"/>
              <a:t>If synchronization is needed, use a synchronization wrapper.</a:t>
            </a:r>
            <a:endParaRPr lang="en-US" sz="2600" b="1" dirty="0"/>
          </a:p>
        </p:txBody>
      </p:sp>
      <p:sp>
        <p:nvSpPr>
          <p:cNvPr id="111620" name="Slide Number Placeholder 4"/>
          <p:cNvSpPr>
            <a:spLocks noGrp="1"/>
          </p:cNvSpPr>
          <p:nvPr>
            <p:ph type="sldNum" sz="quarter" idx="12"/>
          </p:nvPr>
        </p:nvSpPr>
        <p:spPr/>
        <p:txBody>
          <a:bodyPr/>
          <a:lstStyle>
            <a:lvl1pPr>
              <a:defRPr sz="2400">
                <a:solidFill>
                  <a:schemeClr val="tx1"/>
                </a:solidFill>
                <a:latin typeface="Times New Roman" panose="02020603050405020304" pitchFamily="18" charset="0"/>
              </a:defRPr>
            </a:lvl1pPr>
            <a:lvl2pPr marL="741363" indent="-284163">
              <a:defRPr sz="2400">
                <a:solidFill>
                  <a:schemeClr val="tx1"/>
                </a:solidFill>
                <a:latin typeface="Times New Roman" panose="02020603050405020304" pitchFamily="18" charset="0"/>
              </a:defRPr>
            </a:lvl2pPr>
            <a:lvl3pPr marL="1141413" indent="-227013">
              <a:defRPr sz="2400">
                <a:solidFill>
                  <a:schemeClr val="tx1"/>
                </a:solidFill>
                <a:latin typeface="Times New Roman" panose="02020603050405020304" pitchFamily="18" charset="0"/>
              </a:defRPr>
            </a:lvl3pPr>
            <a:lvl4pPr marL="1598613" indent="-227013">
              <a:defRPr sz="2400">
                <a:solidFill>
                  <a:schemeClr val="tx1"/>
                </a:solidFill>
                <a:latin typeface="Times New Roman" panose="02020603050405020304" pitchFamily="18" charset="0"/>
              </a:defRPr>
            </a:lvl4pPr>
            <a:lvl5pPr marL="2055813" indent="-227013">
              <a:defRPr sz="2400">
                <a:solidFill>
                  <a:schemeClr val="tx1"/>
                </a:solidFill>
                <a:latin typeface="Times New Roman" panose="02020603050405020304" pitchFamily="18" charset="0"/>
              </a:defRPr>
            </a:lvl5pPr>
            <a:lvl6pPr marL="2513013" indent="-227013" eaLnBrk="0" fontAlgn="base" hangingPunct="0">
              <a:spcBef>
                <a:spcPct val="0"/>
              </a:spcBef>
              <a:spcAft>
                <a:spcPct val="0"/>
              </a:spcAft>
              <a:defRPr sz="2400">
                <a:solidFill>
                  <a:schemeClr val="tx1"/>
                </a:solidFill>
                <a:latin typeface="Times New Roman" panose="02020603050405020304" pitchFamily="18" charset="0"/>
              </a:defRPr>
            </a:lvl6pPr>
            <a:lvl7pPr marL="2970213" indent="-227013" eaLnBrk="0" fontAlgn="base" hangingPunct="0">
              <a:spcBef>
                <a:spcPct val="0"/>
              </a:spcBef>
              <a:spcAft>
                <a:spcPct val="0"/>
              </a:spcAft>
              <a:defRPr sz="2400">
                <a:solidFill>
                  <a:schemeClr val="tx1"/>
                </a:solidFill>
                <a:latin typeface="Times New Roman" panose="02020603050405020304" pitchFamily="18" charset="0"/>
              </a:defRPr>
            </a:lvl7pPr>
            <a:lvl8pPr marL="3427413" indent="-227013" eaLnBrk="0" fontAlgn="base" hangingPunct="0">
              <a:spcBef>
                <a:spcPct val="0"/>
              </a:spcBef>
              <a:spcAft>
                <a:spcPct val="0"/>
              </a:spcAft>
              <a:defRPr sz="2400">
                <a:solidFill>
                  <a:schemeClr val="tx1"/>
                </a:solidFill>
                <a:latin typeface="Times New Roman" panose="02020603050405020304" pitchFamily="18" charset="0"/>
              </a:defRPr>
            </a:lvl8pPr>
            <a:lvl9pPr marL="3884613" indent="-227013" eaLnBrk="0" fontAlgn="base" hangingPunct="0">
              <a:spcBef>
                <a:spcPct val="0"/>
              </a:spcBef>
              <a:spcAft>
                <a:spcPct val="0"/>
              </a:spcAft>
              <a:defRPr sz="2400">
                <a:solidFill>
                  <a:schemeClr val="tx1"/>
                </a:solidFill>
                <a:latin typeface="Times New Roman" panose="02020603050405020304" pitchFamily="18" charset="0"/>
              </a:defRPr>
            </a:lvl9pPr>
          </a:lstStyle>
          <a:p>
            <a:fld id="{6422C66E-1D53-46CC-A76A-8A74525717B8}" type="slidenum">
              <a:rPr lang="en-US" smtClean="0"/>
              <a:pPr/>
              <a:t>37</a:t>
            </a:fld>
            <a:endParaRPr lang="en-US"/>
          </a:p>
        </p:txBody>
      </p:sp>
      <p:sp>
        <p:nvSpPr>
          <p:cNvPr id="111621" name="Rectangle 4"/>
          <p:cNvSpPr>
            <a:spLocks noChangeArrowheads="1"/>
          </p:cNvSpPr>
          <p:nvPr/>
        </p:nvSpPr>
        <p:spPr bwMode="auto">
          <a:xfrm>
            <a:off x="3829050" y="2519363"/>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endParaRPr lang="en-US">
              <a:solidFill>
                <a:schemeClr val="tx1"/>
              </a:solidFill>
              <a:latin typeface="Times New Roman" panose="02020603050405020304" pitchFamily="18" charset="0"/>
            </a:endParaRPr>
          </a:p>
        </p:txBody>
      </p:sp>
      <p:sp>
        <p:nvSpPr>
          <p:cNvPr id="111622" name="Rectangle 5"/>
          <p:cNvSpPr>
            <a:spLocks noChangeArrowheads="1"/>
          </p:cNvSpPr>
          <p:nvPr/>
        </p:nvSpPr>
        <p:spPr bwMode="auto">
          <a:xfrm>
            <a:off x="4214813" y="2476500"/>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endParaRPr lang="en-US">
              <a:solidFill>
                <a:schemeClr val="tx1"/>
              </a:solidFill>
              <a:latin typeface="Times New Roman" panose="02020603050405020304" pitchFamily="18" charset="0"/>
            </a:endParaRPr>
          </a:p>
        </p:txBody>
      </p:sp>
      <p:sp>
        <p:nvSpPr>
          <p:cNvPr id="111623" name="Rectangle 6"/>
          <p:cNvSpPr>
            <a:spLocks noChangeArrowheads="1"/>
          </p:cNvSpPr>
          <p:nvPr/>
        </p:nvSpPr>
        <p:spPr bwMode="auto">
          <a:xfrm>
            <a:off x="1524001" y="236009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endParaRPr lang="en-US">
              <a:solidFill>
                <a:schemeClr val="tx1"/>
              </a:solidFill>
              <a:latin typeface="Times New Roman" panose="02020603050405020304" pitchFamily="18" charset="0"/>
            </a:endParaRPr>
          </a:p>
        </p:txBody>
      </p:sp>
      <p:sp>
        <p:nvSpPr>
          <p:cNvPr id="111624" name="Rectangle 7"/>
          <p:cNvSpPr>
            <a:spLocks noChangeArrowheads="1"/>
          </p:cNvSpPr>
          <p:nvPr/>
        </p:nvSpPr>
        <p:spPr bwMode="auto">
          <a:xfrm>
            <a:off x="1524001" y="256964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endParaRPr lang="en-US">
              <a:solidFill>
                <a:schemeClr val="tx1"/>
              </a:solidFill>
              <a:latin typeface="Times New Roman" panose="02020603050405020304" pitchFamily="18" charset="0"/>
            </a:endParaRPr>
          </a:p>
        </p:txBody>
      </p:sp>
      <p:sp>
        <p:nvSpPr>
          <p:cNvPr id="111625" name="Rectangle 8"/>
          <p:cNvSpPr>
            <a:spLocks noChangeArrowheads="1"/>
          </p:cNvSpPr>
          <p:nvPr/>
        </p:nvSpPr>
        <p:spPr bwMode="auto">
          <a:xfrm>
            <a:off x="1524001" y="253154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endParaRPr lang="en-US">
              <a:solidFill>
                <a:schemeClr val="tx1"/>
              </a:solidFill>
              <a:latin typeface="Times New Roman" panose="02020603050405020304" pitchFamily="18" charset="0"/>
            </a:endParaRPr>
          </a:p>
        </p:txBody>
      </p:sp>
    </p:spTree>
    <p:extLst>
      <p:ext uri="{BB962C8B-B14F-4D97-AF65-F5344CB8AC3E}">
        <p14:creationId xmlns:p14="http://schemas.microsoft.com/office/powerpoint/2010/main" val="202125886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2"/>
          <p:cNvSpPr>
            <a:spLocks noGrp="1" noChangeArrowheads="1"/>
          </p:cNvSpPr>
          <p:nvPr>
            <p:ph type="title"/>
          </p:nvPr>
        </p:nvSpPr>
        <p:spPr/>
        <p:txBody>
          <a:bodyPr/>
          <a:lstStyle/>
          <a:p>
            <a:r>
              <a:rPr lang="en-US" smtClean="0"/>
              <a:t>Fail-Fast </a:t>
            </a:r>
            <a:endParaRPr lang="en-US" dirty="0"/>
          </a:p>
        </p:txBody>
      </p:sp>
      <p:sp>
        <p:nvSpPr>
          <p:cNvPr id="58371" name="Rectangle 3"/>
          <p:cNvSpPr>
            <a:spLocks noGrp="1" noChangeArrowheads="1"/>
          </p:cNvSpPr>
          <p:nvPr>
            <p:ph idx="1"/>
          </p:nvPr>
        </p:nvSpPr>
        <p:spPr>
          <a:xfrm>
            <a:off x="875201" y="1524109"/>
            <a:ext cx="8946541" cy="4195481"/>
          </a:xfrm>
        </p:spPr>
        <p:txBody>
          <a:bodyPr>
            <a:noAutofit/>
          </a:bodyPr>
          <a:lstStyle/>
          <a:p>
            <a:r>
              <a:rPr lang="en-US" sz="1600" dirty="0" smtClean="0"/>
              <a:t>The </a:t>
            </a:r>
            <a:r>
              <a:rPr lang="en-US" sz="1600" dirty="0" smtClean="0">
                <a:solidFill>
                  <a:srgbClr val="FF0000"/>
                </a:solidFill>
              </a:rPr>
              <a:t>synchronization wrapper</a:t>
            </a:r>
            <a:r>
              <a:rPr lang="en-US" sz="1600" dirty="0" smtClean="0"/>
              <a:t> classes are </a:t>
            </a:r>
            <a:r>
              <a:rPr lang="en-US" sz="1600" dirty="0" smtClean="0">
                <a:solidFill>
                  <a:srgbClr val="FF0000"/>
                </a:solidFill>
              </a:rPr>
              <a:t>thread-safe</a:t>
            </a:r>
            <a:r>
              <a:rPr lang="en-US" sz="1600" dirty="0" smtClean="0"/>
              <a:t>, but the iterator is fail-fast. This means that if you are using an iterator to traverse a collection while the underlying collection is being modified by another thread, then the iterator will immediately fail by throwing </a:t>
            </a:r>
            <a:r>
              <a:rPr lang="en-US" sz="1600" dirty="0" err="1" smtClean="0"/>
              <a:t>java.util.ConcurrentModificationException</a:t>
            </a:r>
            <a:r>
              <a:rPr lang="en-US" sz="1600" dirty="0" smtClean="0"/>
              <a:t>, which is a subclass of </a:t>
            </a:r>
            <a:r>
              <a:rPr lang="en-US" sz="1600" dirty="0" err="1" smtClean="0"/>
              <a:t>RuntimeException</a:t>
            </a:r>
            <a:r>
              <a:rPr lang="en-US" sz="1600" dirty="0" smtClean="0"/>
              <a:t>.</a:t>
            </a:r>
          </a:p>
          <a:p>
            <a:r>
              <a:rPr lang="en-US" sz="1600" dirty="0" smtClean="0"/>
              <a:t>To avoid this error, you need to create a synchronized collection object and acquire a lock on the object when traversing it. For example, suppose you want to traverse a set, you have to write the code like this:</a:t>
            </a:r>
          </a:p>
          <a:p>
            <a:pPr marL="0" indent="0">
              <a:buNone/>
            </a:pPr>
            <a:r>
              <a:rPr lang="en-US" sz="1600" dirty="0" smtClean="0">
                <a:solidFill>
                  <a:srgbClr val="FFFFFF"/>
                </a:solidFill>
                <a:latin typeface="Cordia New" panose="020B0304020202020204" pitchFamily="34" charset="-34"/>
                <a:cs typeface="Cordia New" panose="020B0304020202020204" pitchFamily="34" charset="-34"/>
              </a:rPr>
              <a:t>Set </a:t>
            </a:r>
            <a:r>
              <a:rPr lang="en-US" sz="1600" dirty="0" err="1">
                <a:solidFill>
                  <a:srgbClr val="FFFFFF"/>
                </a:solidFill>
                <a:latin typeface="Cordia New" panose="020B0304020202020204" pitchFamily="34" charset="-34"/>
                <a:cs typeface="Cordia New" panose="020B0304020202020204" pitchFamily="34" charset="-34"/>
              </a:rPr>
              <a:t>hashSet</a:t>
            </a:r>
            <a:r>
              <a:rPr lang="en-US" sz="1600" dirty="0">
                <a:solidFill>
                  <a:srgbClr val="FFFFFF"/>
                </a:solidFill>
                <a:latin typeface="Cordia New" panose="020B0304020202020204" pitchFamily="34" charset="-34"/>
                <a:cs typeface="Cordia New" panose="020B0304020202020204" pitchFamily="34" charset="-34"/>
              </a:rPr>
              <a:t> </a:t>
            </a:r>
            <a:r>
              <a:rPr lang="en-US" sz="1600" b="1" dirty="0">
                <a:solidFill>
                  <a:srgbClr val="FFCC00"/>
                </a:solidFill>
                <a:latin typeface="Cordia New" panose="020B0304020202020204" pitchFamily="34" charset="-34"/>
                <a:cs typeface="Cordia New" panose="020B0304020202020204" pitchFamily="34" charset="-34"/>
              </a:rPr>
              <a:t>=</a:t>
            </a:r>
            <a:r>
              <a:rPr lang="en-US" sz="1600" dirty="0">
                <a:solidFill>
                  <a:srgbClr val="FFFFFF"/>
                </a:solidFill>
                <a:latin typeface="Cordia New" panose="020B0304020202020204" pitchFamily="34" charset="-34"/>
                <a:cs typeface="Cordia New" panose="020B0304020202020204" pitchFamily="34" charset="-34"/>
              </a:rPr>
              <a:t> </a:t>
            </a:r>
            <a:r>
              <a:rPr lang="en-US" sz="1600" dirty="0" err="1">
                <a:solidFill>
                  <a:srgbClr val="FFFFFF"/>
                </a:solidFill>
                <a:latin typeface="Cordia New" panose="020B0304020202020204" pitchFamily="34" charset="-34"/>
                <a:cs typeface="Cordia New" panose="020B0304020202020204" pitchFamily="34" charset="-34"/>
              </a:rPr>
              <a:t>Collections</a:t>
            </a:r>
            <a:r>
              <a:rPr lang="en-US" sz="1600" b="1" dirty="0" err="1">
                <a:solidFill>
                  <a:srgbClr val="FFCC00"/>
                </a:solidFill>
                <a:latin typeface="Cordia New" panose="020B0304020202020204" pitchFamily="34" charset="-34"/>
                <a:cs typeface="Cordia New" panose="020B0304020202020204" pitchFamily="34" charset="-34"/>
              </a:rPr>
              <a:t>.</a:t>
            </a:r>
            <a:r>
              <a:rPr lang="en-US" sz="1600" dirty="0" err="1">
                <a:solidFill>
                  <a:srgbClr val="FFFFFF"/>
                </a:solidFill>
                <a:latin typeface="Cordia New" panose="020B0304020202020204" pitchFamily="34" charset="-34"/>
                <a:cs typeface="Cordia New" panose="020B0304020202020204" pitchFamily="34" charset="-34"/>
              </a:rPr>
              <a:t>synchronizedSet</a:t>
            </a:r>
            <a:r>
              <a:rPr lang="en-US" sz="1600" b="1" dirty="0">
                <a:solidFill>
                  <a:srgbClr val="FFCC00"/>
                </a:solidFill>
                <a:latin typeface="Cordia New" panose="020B0304020202020204" pitchFamily="34" charset="-34"/>
                <a:cs typeface="Cordia New" panose="020B0304020202020204" pitchFamily="34" charset="-34"/>
              </a:rPr>
              <a:t>(</a:t>
            </a:r>
            <a:r>
              <a:rPr lang="en-US" sz="1600" b="1" dirty="0">
                <a:solidFill>
                  <a:srgbClr val="FF6600"/>
                </a:solidFill>
                <a:latin typeface="Cordia New" panose="020B0304020202020204" pitchFamily="34" charset="-34"/>
                <a:cs typeface="Cordia New" panose="020B0304020202020204" pitchFamily="34" charset="-34"/>
              </a:rPr>
              <a:t>new</a:t>
            </a:r>
            <a:r>
              <a:rPr lang="en-US" sz="1600" dirty="0">
                <a:solidFill>
                  <a:srgbClr val="FFFFFF"/>
                </a:solidFill>
                <a:latin typeface="Cordia New" panose="020B0304020202020204" pitchFamily="34" charset="-34"/>
                <a:cs typeface="Cordia New" panose="020B0304020202020204" pitchFamily="34" charset="-34"/>
              </a:rPr>
              <a:t> </a:t>
            </a:r>
            <a:r>
              <a:rPr lang="en-US" sz="1600" dirty="0" err="1">
                <a:solidFill>
                  <a:srgbClr val="FFFFFF"/>
                </a:solidFill>
                <a:latin typeface="Cordia New" panose="020B0304020202020204" pitchFamily="34" charset="-34"/>
                <a:cs typeface="Cordia New" panose="020B0304020202020204" pitchFamily="34" charset="-34"/>
              </a:rPr>
              <a:t>HashSet</a:t>
            </a:r>
            <a:r>
              <a:rPr lang="en-US" sz="1600" b="1" dirty="0" smtClean="0">
                <a:solidFill>
                  <a:srgbClr val="FFCC00"/>
                </a:solidFill>
                <a:latin typeface="Cordia New" panose="020B0304020202020204" pitchFamily="34" charset="-34"/>
                <a:cs typeface="Cordia New" panose="020B0304020202020204" pitchFamily="34" charset="-34"/>
              </a:rPr>
              <a:t>());</a:t>
            </a:r>
          </a:p>
          <a:p>
            <a:pPr marL="0" indent="0">
              <a:buNone/>
            </a:pPr>
            <a:r>
              <a:rPr lang="en-US" sz="1600" dirty="0" smtClean="0">
                <a:solidFill>
                  <a:srgbClr val="66FF00"/>
                </a:solidFill>
                <a:latin typeface="Cordia New" panose="020B0304020202020204" pitchFamily="34" charset="-34"/>
                <a:cs typeface="Cordia New" panose="020B0304020202020204" pitchFamily="34" charset="-34"/>
              </a:rPr>
              <a:t>synchronized</a:t>
            </a:r>
            <a:r>
              <a:rPr lang="en-US" sz="1600" dirty="0" smtClean="0">
                <a:solidFill>
                  <a:srgbClr val="FFFFFF"/>
                </a:solidFill>
                <a:latin typeface="Cordia New" panose="020B0304020202020204" pitchFamily="34" charset="-34"/>
                <a:cs typeface="Cordia New" panose="020B0304020202020204" pitchFamily="34" charset="-34"/>
              </a:rPr>
              <a:t> </a:t>
            </a:r>
            <a:r>
              <a:rPr lang="en-US" sz="1600" b="1" dirty="0">
                <a:solidFill>
                  <a:srgbClr val="FFCC00"/>
                </a:solidFill>
                <a:latin typeface="Cordia New" panose="020B0304020202020204" pitchFamily="34" charset="-34"/>
                <a:cs typeface="Cordia New" panose="020B0304020202020204" pitchFamily="34" charset="-34"/>
              </a:rPr>
              <a:t>(</a:t>
            </a:r>
            <a:r>
              <a:rPr lang="en-US" sz="1600" dirty="0" err="1">
                <a:solidFill>
                  <a:srgbClr val="FFFFFF"/>
                </a:solidFill>
                <a:latin typeface="Cordia New" panose="020B0304020202020204" pitchFamily="34" charset="-34"/>
                <a:cs typeface="Cordia New" panose="020B0304020202020204" pitchFamily="34" charset="-34"/>
              </a:rPr>
              <a:t>hashSet</a:t>
            </a:r>
            <a:r>
              <a:rPr lang="en-US" sz="1600" b="1" dirty="0">
                <a:solidFill>
                  <a:srgbClr val="FFCC00"/>
                </a:solidFill>
                <a:latin typeface="Cordia New" panose="020B0304020202020204" pitchFamily="34" charset="-34"/>
                <a:cs typeface="Cordia New" panose="020B0304020202020204" pitchFamily="34" charset="-34"/>
              </a:rPr>
              <a:t>)</a:t>
            </a:r>
            <a:r>
              <a:rPr lang="en-US" sz="1600" dirty="0">
                <a:solidFill>
                  <a:srgbClr val="FFFFFF"/>
                </a:solidFill>
                <a:latin typeface="Cordia New" panose="020B0304020202020204" pitchFamily="34" charset="-34"/>
                <a:cs typeface="Cordia New" panose="020B0304020202020204" pitchFamily="34" charset="-34"/>
              </a:rPr>
              <a:t> </a:t>
            </a:r>
            <a:r>
              <a:rPr lang="en-US" sz="1600" b="1" dirty="0" smtClean="0">
                <a:solidFill>
                  <a:srgbClr val="FFCC00"/>
                </a:solidFill>
                <a:latin typeface="Cordia New" panose="020B0304020202020204" pitchFamily="34" charset="-34"/>
                <a:cs typeface="Cordia New" panose="020B0304020202020204" pitchFamily="34" charset="-34"/>
              </a:rPr>
              <a:t>{</a:t>
            </a:r>
          </a:p>
          <a:p>
            <a:pPr marL="0" indent="0">
              <a:buNone/>
            </a:pPr>
            <a:r>
              <a:rPr lang="en-US" sz="1600" dirty="0">
                <a:solidFill>
                  <a:srgbClr val="FFFFFF"/>
                </a:solidFill>
                <a:latin typeface="Cordia New" panose="020B0304020202020204" pitchFamily="34" charset="-34"/>
                <a:cs typeface="Cordia New" panose="020B0304020202020204" pitchFamily="34" charset="-34"/>
              </a:rPr>
              <a:t>	</a:t>
            </a:r>
            <a:r>
              <a:rPr lang="en-US" sz="1600" dirty="0" smtClean="0">
                <a:solidFill>
                  <a:srgbClr val="FFFFFF"/>
                </a:solidFill>
                <a:latin typeface="Cordia New" panose="020B0304020202020204" pitchFamily="34" charset="-34"/>
                <a:cs typeface="Cordia New" panose="020B0304020202020204" pitchFamily="34" charset="-34"/>
              </a:rPr>
              <a:t>Iterator </a:t>
            </a:r>
            <a:r>
              <a:rPr lang="en-US" sz="1600" dirty="0" err="1">
                <a:solidFill>
                  <a:srgbClr val="FFFFFF"/>
                </a:solidFill>
                <a:latin typeface="Cordia New" panose="020B0304020202020204" pitchFamily="34" charset="-34"/>
                <a:cs typeface="Cordia New" panose="020B0304020202020204" pitchFamily="34" charset="-34"/>
              </a:rPr>
              <a:t>iterator</a:t>
            </a:r>
            <a:r>
              <a:rPr lang="en-US" sz="1600" dirty="0">
                <a:solidFill>
                  <a:srgbClr val="FFFFFF"/>
                </a:solidFill>
                <a:latin typeface="Cordia New" panose="020B0304020202020204" pitchFamily="34" charset="-34"/>
                <a:cs typeface="Cordia New" panose="020B0304020202020204" pitchFamily="34" charset="-34"/>
              </a:rPr>
              <a:t> </a:t>
            </a:r>
            <a:r>
              <a:rPr lang="en-US" sz="1600" b="1" dirty="0">
                <a:solidFill>
                  <a:srgbClr val="FFCC00"/>
                </a:solidFill>
                <a:latin typeface="Cordia New" panose="020B0304020202020204" pitchFamily="34" charset="-34"/>
                <a:cs typeface="Cordia New" panose="020B0304020202020204" pitchFamily="34" charset="-34"/>
              </a:rPr>
              <a:t>=</a:t>
            </a:r>
            <a:r>
              <a:rPr lang="en-US" sz="1600" dirty="0">
                <a:solidFill>
                  <a:srgbClr val="FFFFFF"/>
                </a:solidFill>
                <a:latin typeface="Cordia New" panose="020B0304020202020204" pitchFamily="34" charset="-34"/>
                <a:cs typeface="Cordia New" panose="020B0304020202020204" pitchFamily="34" charset="-34"/>
              </a:rPr>
              <a:t> </a:t>
            </a:r>
            <a:r>
              <a:rPr lang="en-US" sz="1600" dirty="0" err="1">
                <a:solidFill>
                  <a:srgbClr val="FFFFFF"/>
                </a:solidFill>
                <a:latin typeface="Cordia New" panose="020B0304020202020204" pitchFamily="34" charset="-34"/>
                <a:cs typeface="Cordia New" panose="020B0304020202020204" pitchFamily="34" charset="-34"/>
              </a:rPr>
              <a:t>hashSet</a:t>
            </a:r>
            <a:r>
              <a:rPr lang="en-US" sz="1600" b="1" dirty="0" err="1">
                <a:solidFill>
                  <a:srgbClr val="FFCC00"/>
                </a:solidFill>
                <a:latin typeface="Cordia New" panose="020B0304020202020204" pitchFamily="34" charset="-34"/>
                <a:cs typeface="Cordia New" panose="020B0304020202020204" pitchFamily="34" charset="-34"/>
              </a:rPr>
              <a:t>.</a:t>
            </a:r>
            <a:r>
              <a:rPr lang="en-US" sz="1600" dirty="0" err="1">
                <a:solidFill>
                  <a:srgbClr val="FFFFFF"/>
                </a:solidFill>
                <a:latin typeface="Cordia New" panose="020B0304020202020204" pitchFamily="34" charset="-34"/>
                <a:cs typeface="Cordia New" panose="020B0304020202020204" pitchFamily="34" charset="-34"/>
              </a:rPr>
              <a:t>iterator</a:t>
            </a:r>
            <a:r>
              <a:rPr lang="en-US" sz="1600" b="1" dirty="0" smtClean="0">
                <a:solidFill>
                  <a:srgbClr val="FFCC00"/>
                </a:solidFill>
                <a:latin typeface="Cordia New" panose="020B0304020202020204" pitchFamily="34" charset="-34"/>
                <a:cs typeface="Cordia New" panose="020B0304020202020204" pitchFamily="34" charset="-34"/>
              </a:rPr>
              <a:t>();</a:t>
            </a:r>
          </a:p>
          <a:p>
            <a:pPr marL="0" indent="0">
              <a:buNone/>
            </a:pPr>
            <a:r>
              <a:rPr lang="en-US" sz="1600" dirty="0">
                <a:solidFill>
                  <a:srgbClr val="FFFFFF"/>
                </a:solidFill>
                <a:latin typeface="Cordia New" panose="020B0304020202020204" pitchFamily="34" charset="-34"/>
                <a:cs typeface="Cordia New" panose="020B0304020202020204" pitchFamily="34" charset="-34"/>
              </a:rPr>
              <a:t>	</a:t>
            </a:r>
            <a:r>
              <a:rPr lang="en-US" sz="1600" b="1" dirty="0" smtClean="0">
                <a:solidFill>
                  <a:srgbClr val="FF6600"/>
                </a:solidFill>
                <a:latin typeface="Cordia New" panose="020B0304020202020204" pitchFamily="34" charset="-34"/>
                <a:cs typeface="Cordia New" panose="020B0304020202020204" pitchFamily="34" charset="-34"/>
              </a:rPr>
              <a:t>while</a:t>
            </a:r>
            <a:r>
              <a:rPr lang="en-US" sz="1600" dirty="0" smtClean="0">
                <a:solidFill>
                  <a:srgbClr val="FFFFFF"/>
                </a:solidFill>
                <a:latin typeface="Cordia New" panose="020B0304020202020204" pitchFamily="34" charset="-34"/>
                <a:cs typeface="Cordia New" panose="020B0304020202020204" pitchFamily="34" charset="-34"/>
              </a:rPr>
              <a:t> </a:t>
            </a:r>
            <a:r>
              <a:rPr lang="en-US" sz="1600" b="1" dirty="0">
                <a:solidFill>
                  <a:srgbClr val="FFCC00"/>
                </a:solidFill>
                <a:latin typeface="Cordia New" panose="020B0304020202020204" pitchFamily="34" charset="-34"/>
                <a:cs typeface="Cordia New" panose="020B0304020202020204" pitchFamily="34" charset="-34"/>
              </a:rPr>
              <a:t>(</a:t>
            </a:r>
            <a:r>
              <a:rPr lang="en-US" sz="1600" dirty="0" err="1">
                <a:solidFill>
                  <a:srgbClr val="FFFFFF"/>
                </a:solidFill>
                <a:latin typeface="Cordia New" panose="020B0304020202020204" pitchFamily="34" charset="-34"/>
                <a:cs typeface="Cordia New" panose="020B0304020202020204" pitchFamily="34" charset="-34"/>
              </a:rPr>
              <a:t>iterator</a:t>
            </a:r>
            <a:r>
              <a:rPr lang="en-US" sz="1600" b="1" dirty="0" err="1">
                <a:solidFill>
                  <a:srgbClr val="FFCC00"/>
                </a:solidFill>
                <a:latin typeface="Cordia New" panose="020B0304020202020204" pitchFamily="34" charset="-34"/>
                <a:cs typeface="Cordia New" panose="020B0304020202020204" pitchFamily="34" charset="-34"/>
              </a:rPr>
              <a:t>.</a:t>
            </a:r>
            <a:r>
              <a:rPr lang="en-US" sz="1600" dirty="0" err="1">
                <a:solidFill>
                  <a:srgbClr val="FFFFFF"/>
                </a:solidFill>
                <a:latin typeface="Cordia New" panose="020B0304020202020204" pitchFamily="34" charset="-34"/>
                <a:cs typeface="Cordia New" panose="020B0304020202020204" pitchFamily="34" charset="-34"/>
              </a:rPr>
              <a:t>hasNext</a:t>
            </a:r>
            <a:r>
              <a:rPr lang="en-US" sz="1600" b="1" dirty="0">
                <a:solidFill>
                  <a:srgbClr val="FFCC00"/>
                </a:solidFill>
                <a:latin typeface="Cordia New" panose="020B0304020202020204" pitchFamily="34" charset="-34"/>
                <a:cs typeface="Cordia New" panose="020B0304020202020204" pitchFamily="34" charset="-34"/>
              </a:rPr>
              <a:t>())</a:t>
            </a:r>
            <a:r>
              <a:rPr lang="en-US" sz="1600" dirty="0">
                <a:solidFill>
                  <a:srgbClr val="FFFFFF"/>
                </a:solidFill>
                <a:latin typeface="Cordia New" panose="020B0304020202020204" pitchFamily="34" charset="-34"/>
                <a:cs typeface="Cordia New" panose="020B0304020202020204" pitchFamily="34" charset="-34"/>
              </a:rPr>
              <a:t> </a:t>
            </a:r>
            <a:r>
              <a:rPr lang="en-US" sz="1600" b="1" dirty="0" smtClean="0">
                <a:solidFill>
                  <a:srgbClr val="FFCC00"/>
                </a:solidFill>
                <a:latin typeface="Cordia New" panose="020B0304020202020204" pitchFamily="34" charset="-34"/>
                <a:cs typeface="Cordia New" panose="020B0304020202020204" pitchFamily="34" charset="-34"/>
              </a:rPr>
              <a:t>{</a:t>
            </a:r>
          </a:p>
          <a:p>
            <a:pPr marL="0" indent="0">
              <a:buNone/>
            </a:pPr>
            <a:r>
              <a:rPr lang="en-US" sz="1600" dirty="0">
                <a:solidFill>
                  <a:srgbClr val="FFFFFF"/>
                </a:solidFill>
                <a:latin typeface="Cordia New" panose="020B0304020202020204" pitchFamily="34" charset="-34"/>
                <a:cs typeface="Cordia New" panose="020B0304020202020204" pitchFamily="34" charset="-34"/>
              </a:rPr>
              <a:t>	</a:t>
            </a:r>
            <a:r>
              <a:rPr lang="en-US" sz="1600" dirty="0" smtClean="0">
                <a:solidFill>
                  <a:srgbClr val="FFFFFF"/>
                </a:solidFill>
                <a:latin typeface="Cordia New" panose="020B0304020202020204" pitchFamily="34" charset="-34"/>
                <a:cs typeface="Cordia New" panose="020B0304020202020204" pitchFamily="34" charset="-34"/>
              </a:rPr>
              <a:t>	</a:t>
            </a:r>
            <a:r>
              <a:rPr lang="en-US" sz="1600" dirty="0" err="1" smtClean="0">
                <a:solidFill>
                  <a:srgbClr val="FFFFFF"/>
                </a:solidFill>
                <a:latin typeface="Cordia New" panose="020B0304020202020204" pitchFamily="34" charset="-34"/>
                <a:cs typeface="Cordia New" panose="020B0304020202020204" pitchFamily="34" charset="-34"/>
              </a:rPr>
              <a:t>System</a:t>
            </a:r>
            <a:r>
              <a:rPr lang="en-US" sz="1600" b="1" dirty="0" err="1" smtClean="0">
                <a:solidFill>
                  <a:srgbClr val="FFCC00"/>
                </a:solidFill>
                <a:latin typeface="Cordia New" panose="020B0304020202020204" pitchFamily="34" charset="-34"/>
                <a:cs typeface="Cordia New" panose="020B0304020202020204" pitchFamily="34" charset="-34"/>
              </a:rPr>
              <a:t>.</a:t>
            </a:r>
            <a:r>
              <a:rPr lang="en-US" sz="1600" dirty="0" err="1" smtClean="0">
                <a:solidFill>
                  <a:srgbClr val="FFFFFF"/>
                </a:solidFill>
                <a:latin typeface="Cordia New" panose="020B0304020202020204" pitchFamily="34" charset="-34"/>
                <a:cs typeface="Cordia New" panose="020B0304020202020204" pitchFamily="34" charset="-34"/>
              </a:rPr>
              <a:t>out</a:t>
            </a:r>
            <a:r>
              <a:rPr lang="en-US" sz="1600" b="1" dirty="0" err="1" smtClean="0">
                <a:solidFill>
                  <a:srgbClr val="FFCC00"/>
                </a:solidFill>
                <a:latin typeface="Cordia New" panose="020B0304020202020204" pitchFamily="34" charset="-34"/>
                <a:cs typeface="Cordia New" panose="020B0304020202020204" pitchFamily="34" charset="-34"/>
              </a:rPr>
              <a:t>.</a:t>
            </a:r>
            <a:r>
              <a:rPr lang="en-US" sz="1600" dirty="0" err="1" smtClean="0">
                <a:solidFill>
                  <a:srgbClr val="FFFFFF"/>
                </a:solidFill>
                <a:latin typeface="Cordia New" panose="020B0304020202020204" pitchFamily="34" charset="-34"/>
                <a:cs typeface="Cordia New" panose="020B0304020202020204" pitchFamily="34" charset="-34"/>
              </a:rPr>
              <a:t>println</a:t>
            </a:r>
            <a:r>
              <a:rPr lang="en-US" sz="1600" b="1" dirty="0" smtClean="0">
                <a:solidFill>
                  <a:srgbClr val="FFCC00"/>
                </a:solidFill>
                <a:latin typeface="Cordia New" panose="020B0304020202020204" pitchFamily="34" charset="-34"/>
                <a:cs typeface="Cordia New" panose="020B0304020202020204" pitchFamily="34" charset="-34"/>
              </a:rPr>
              <a:t>(</a:t>
            </a:r>
            <a:r>
              <a:rPr lang="en-US" sz="1600" dirty="0" err="1" smtClean="0">
                <a:solidFill>
                  <a:srgbClr val="FFFFFF"/>
                </a:solidFill>
                <a:latin typeface="Cordia New" panose="020B0304020202020204" pitchFamily="34" charset="-34"/>
                <a:cs typeface="Cordia New" panose="020B0304020202020204" pitchFamily="34" charset="-34"/>
              </a:rPr>
              <a:t>iterator</a:t>
            </a:r>
            <a:r>
              <a:rPr lang="en-US" sz="1600" b="1" dirty="0" err="1" smtClean="0">
                <a:solidFill>
                  <a:srgbClr val="FFCC00"/>
                </a:solidFill>
                <a:latin typeface="Cordia New" panose="020B0304020202020204" pitchFamily="34" charset="-34"/>
                <a:cs typeface="Cordia New" panose="020B0304020202020204" pitchFamily="34" charset="-34"/>
              </a:rPr>
              <a:t>.</a:t>
            </a:r>
            <a:r>
              <a:rPr lang="en-US" sz="1600" dirty="0" err="1" smtClean="0">
                <a:solidFill>
                  <a:srgbClr val="FFFFFF"/>
                </a:solidFill>
                <a:latin typeface="Cordia New" panose="020B0304020202020204" pitchFamily="34" charset="-34"/>
                <a:cs typeface="Cordia New" panose="020B0304020202020204" pitchFamily="34" charset="-34"/>
              </a:rPr>
              <a:t>next</a:t>
            </a:r>
            <a:r>
              <a:rPr lang="en-US" sz="1600" b="1" dirty="0" smtClean="0">
                <a:solidFill>
                  <a:srgbClr val="FFCC00"/>
                </a:solidFill>
                <a:latin typeface="Cordia New" panose="020B0304020202020204" pitchFamily="34" charset="-34"/>
                <a:cs typeface="Cordia New" panose="020B0304020202020204" pitchFamily="34" charset="-34"/>
              </a:rPr>
              <a:t>());</a:t>
            </a:r>
          </a:p>
          <a:p>
            <a:pPr marL="0" indent="0">
              <a:buNone/>
            </a:pPr>
            <a:r>
              <a:rPr lang="en-US" sz="1600" dirty="0">
                <a:solidFill>
                  <a:srgbClr val="FFFFFF"/>
                </a:solidFill>
                <a:latin typeface="Cordia New" panose="020B0304020202020204" pitchFamily="34" charset="-34"/>
                <a:cs typeface="Cordia New" panose="020B0304020202020204" pitchFamily="34" charset="-34"/>
              </a:rPr>
              <a:t>	</a:t>
            </a:r>
            <a:r>
              <a:rPr lang="en-US" sz="1600" b="1" dirty="0" smtClean="0">
                <a:solidFill>
                  <a:srgbClr val="FFCC00"/>
                </a:solidFill>
                <a:latin typeface="Cordia New" panose="020B0304020202020204" pitchFamily="34" charset="-34"/>
                <a:cs typeface="Cordia New" panose="020B0304020202020204" pitchFamily="34" charset="-34"/>
              </a:rPr>
              <a:t>}</a:t>
            </a:r>
          </a:p>
          <a:p>
            <a:pPr marL="0" indent="0">
              <a:buNone/>
            </a:pPr>
            <a:r>
              <a:rPr lang="en-US" sz="1600" b="1" dirty="0" smtClean="0">
                <a:solidFill>
                  <a:srgbClr val="FFCC00"/>
                </a:solidFill>
                <a:latin typeface="Cordia New" panose="020B0304020202020204" pitchFamily="34" charset="-34"/>
                <a:cs typeface="Cordia New" panose="020B0304020202020204" pitchFamily="34" charset="-34"/>
              </a:rPr>
              <a:t>}</a:t>
            </a:r>
            <a:endParaRPr lang="en-US" sz="1600" dirty="0" smtClean="0"/>
          </a:p>
          <a:p>
            <a:r>
              <a:rPr lang="en-US" sz="1600" dirty="0" smtClean="0"/>
              <a:t>Failure to do so may result in nondeterministic behavior, such as </a:t>
            </a:r>
            <a:r>
              <a:rPr lang="en-US" sz="1600" dirty="0" err="1" smtClean="0"/>
              <a:t>ConcurrentModificationException</a:t>
            </a:r>
            <a:r>
              <a:rPr lang="en-US" sz="1600" dirty="0" smtClean="0"/>
              <a:t>.</a:t>
            </a:r>
            <a:endParaRPr lang="en-US" sz="1600" dirty="0"/>
          </a:p>
        </p:txBody>
      </p:sp>
      <p:sp>
        <p:nvSpPr>
          <p:cNvPr id="113668" name="Slide Number Placeholder 4"/>
          <p:cNvSpPr>
            <a:spLocks noGrp="1"/>
          </p:cNvSpPr>
          <p:nvPr>
            <p:ph type="sldNum" sz="quarter" idx="12"/>
          </p:nvPr>
        </p:nvSpPr>
        <p:spPr/>
        <p:txBody>
          <a:bodyPr/>
          <a:lstStyle>
            <a:lvl1pPr>
              <a:defRPr sz="2400">
                <a:solidFill>
                  <a:schemeClr val="tx1"/>
                </a:solidFill>
                <a:latin typeface="Times New Roman" panose="02020603050405020304" pitchFamily="18" charset="0"/>
              </a:defRPr>
            </a:lvl1pPr>
            <a:lvl2pPr marL="741363" indent="-284163">
              <a:defRPr sz="2400">
                <a:solidFill>
                  <a:schemeClr val="tx1"/>
                </a:solidFill>
                <a:latin typeface="Times New Roman" panose="02020603050405020304" pitchFamily="18" charset="0"/>
              </a:defRPr>
            </a:lvl2pPr>
            <a:lvl3pPr marL="1141413" indent="-227013">
              <a:defRPr sz="2400">
                <a:solidFill>
                  <a:schemeClr val="tx1"/>
                </a:solidFill>
                <a:latin typeface="Times New Roman" panose="02020603050405020304" pitchFamily="18" charset="0"/>
              </a:defRPr>
            </a:lvl3pPr>
            <a:lvl4pPr marL="1598613" indent="-227013">
              <a:defRPr sz="2400">
                <a:solidFill>
                  <a:schemeClr val="tx1"/>
                </a:solidFill>
                <a:latin typeface="Times New Roman" panose="02020603050405020304" pitchFamily="18" charset="0"/>
              </a:defRPr>
            </a:lvl4pPr>
            <a:lvl5pPr marL="2055813" indent="-227013">
              <a:defRPr sz="2400">
                <a:solidFill>
                  <a:schemeClr val="tx1"/>
                </a:solidFill>
                <a:latin typeface="Times New Roman" panose="02020603050405020304" pitchFamily="18" charset="0"/>
              </a:defRPr>
            </a:lvl5pPr>
            <a:lvl6pPr marL="2513013" indent="-227013" eaLnBrk="0" fontAlgn="base" hangingPunct="0">
              <a:spcBef>
                <a:spcPct val="0"/>
              </a:spcBef>
              <a:spcAft>
                <a:spcPct val="0"/>
              </a:spcAft>
              <a:defRPr sz="2400">
                <a:solidFill>
                  <a:schemeClr val="tx1"/>
                </a:solidFill>
                <a:latin typeface="Times New Roman" panose="02020603050405020304" pitchFamily="18" charset="0"/>
              </a:defRPr>
            </a:lvl6pPr>
            <a:lvl7pPr marL="2970213" indent="-227013" eaLnBrk="0" fontAlgn="base" hangingPunct="0">
              <a:spcBef>
                <a:spcPct val="0"/>
              </a:spcBef>
              <a:spcAft>
                <a:spcPct val="0"/>
              </a:spcAft>
              <a:defRPr sz="2400">
                <a:solidFill>
                  <a:schemeClr val="tx1"/>
                </a:solidFill>
                <a:latin typeface="Times New Roman" panose="02020603050405020304" pitchFamily="18" charset="0"/>
              </a:defRPr>
            </a:lvl7pPr>
            <a:lvl8pPr marL="3427413" indent="-227013" eaLnBrk="0" fontAlgn="base" hangingPunct="0">
              <a:spcBef>
                <a:spcPct val="0"/>
              </a:spcBef>
              <a:spcAft>
                <a:spcPct val="0"/>
              </a:spcAft>
              <a:defRPr sz="2400">
                <a:solidFill>
                  <a:schemeClr val="tx1"/>
                </a:solidFill>
                <a:latin typeface="Times New Roman" panose="02020603050405020304" pitchFamily="18" charset="0"/>
              </a:defRPr>
            </a:lvl8pPr>
            <a:lvl9pPr marL="3884613" indent="-227013" eaLnBrk="0" fontAlgn="base" hangingPunct="0">
              <a:spcBef>
                <a:spcPct val="0"/>
              </a:spcBef>
              <a:spcAft>
                <a:spcPct val="0"/>
              </a:spcAft>
              <a:defRPr sz="2400">
                <a:solidFill>
                  <a:schemeClr val="tx1"/>
                </a:solidFill>
                <a:latin typeface="Times New Roman" panose="02020603050405020304" pitchFamily="18" charset="0"/>
              </a:defRPr>
            </a:lvl9pPr>
          </a:lstStyle>
          <a:p>
            <a:fld id="{7E178926-19D1-44D2-A3BA-192CB362C1E4}" type="slidenum">
              <a:rPr lang="en-US" smtClean="0"/>
              <a:pPr/>
              <a:t>38</a:t>
            </a:fld>
            <a:endParaRPr lang="en-US"/>
          </a:p>
        </p:txBody>
      </p:sp>
      <p:sp>
        <p:nvSpPr>
          <p:cNvPr id="113669" name="Rectangle 4"/>
          <p:cNvSpPr>
            <a:spLocks noChangeArrowheads="1"/>
          </p:cNvSpPr>
          <p:nvPr/>
        </p:nvSpPr>
        <p:spPr bwMode="auto">
          <a:xfrm>
            <a:off x="3829050" y="2519363"/>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endParaRPr lang="en-US">
              <a:solidFill>
                <a:schemeClr val="tx1"/>
              </a:solidFill>
              <a:latin typeface="Times New Roman" panose="02020603050405020304" pitchFamily="18" charset="0"/>
            </a:endParaRPr>
          </a:p>
        </p:txBody>
      </p:sp>
      <p:sp>
        <p:nvSpPr>
          <p:cNvPr id="113670" name="Rectangle 5"/>
          <p:cNvSpPr>
            <a:spLocks noChangeArrowheads="1"/>
          </p:cNvSpPr>
          <p:nvPr/>
        </p:nvSpPr>
        <p:spPr bwMode="auto">
          <a:xfrm>
            <a:off x="4214813" y="2476500"/>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endParaRPr lang="en-US">
              <a:solidFill>
                <a:schemeClr val="tx1"/>
              </a:solidFill>
              <a:latin typeface="Times New Roman" panose="02020603050405020304" pitchFamily="18" charset="0"/>
            </a:endParaRPr>
          </a:p>
        </p:txBody>
      </p:sp>
      <p:sp>
        <p:nvSpPr>
          <p:cNvPr id="113671" name="Rectangle 6"/>
          <p:cNvSpPr>
            <a:spLocks noChangeArrowheads="1"/>
          </p:cNvSpPr>
          <p:nvPr/>
        </p:nvSpPr>
        <p:spPr bwMode="auto">
          <a:xfrm>
            <a:off x="1524001" y="236009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endParaRPr lang="en-US">
              <a:solidFill>
                <a:schemeClr val="tx1"/>
              </a:solidFill>
              <a:latin typeface="Times New Roman" panose="02020603050405020304" pitchFamily="18" charset="0"/>
            </a:endParaRPr>
          </a:p>
        </p:txBody>
      </p:sp>
      <p:sp>
        <p:nvSpPr>
          <p:cNvPr id="113672" name="Rectangle 7"/>
          <p:cNvSpPr>
            <a:spLocks noChangeArrowheads="1"/>
          </p:cNvSpPr>
          <p:nvPr/>
        </p:nvSpPr>
        <p:spPr bwMode="auto">
          <a:xfrm>
            <a:off x="1524001" y="256964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endParaRPr lang="en-US">
              <a:solidFill>
                <a:schemeClr val="tx1"/>
              </a:solidFill>
              <a:latin typeface="Times New Roman" panose="02020603050405020304" pitchFamily="18" charset="0"/>
            </a:endParaRPr>
          </a:p>
        </p:txBody>
      </p:sp>
      <p:sp>
        <p:nvSpPr>
          <p:cNvPr id="113673" name="Rectangle 8"/>
          <p:cNvSpPr>
            <a:spLocks noChangeArrowheads="1"/>
          </p:cNvSpPr>
          <p:nvPr/>
        </p:nvSpPr>
        <p:spPr bwMode="auto">
          <a:xfrm>
            <a:off x="1524001" y="253154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endParaRPr lang="en-US">
              <a:solidFill>
                <a:schemeClr val="tx1"/>
              </a:solidFill>
              <a:latin typeface="Times New Roman" panose="02020603050405020304" pitchFamily="18" charset="0"/>
            </a:endParaRPr>
          </a:p>
        </p:txBody>
      </p:sp>
    </p:spTree>
    <p:extLst>
      <p:ext uri="{BB962C8B-B14F-4D97-AF65-F5344CB8AC3E}">
        <p14:creationId xmlns:p14="http://schemas.microsoft.com/office/powerpoint/2010/main" val="275068717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US" smtClean="0"/>
              <a:t>GUI Event Dispatcher Thread</a:t>
            </a:r>
            <a:endParaRPr lang="en-US"/>
          </a:p>
        </p:txBody>
      </p:sp>
      <p:sp>
        <p:nvSpPr>
          <p:cNvPr id="269315" name="Rectangle 3"/>
          <p:cNvSpPr>
            <a:spLocks noGrp="1" noChangeArrowheads="1"/>
          </p:cNvSpPr>
          <p:nvPr>
            <p:ph idx="1"/>
          </p:nvPr>
        </p:nvSpPr>
        <p:spPr/>
        <p:txBody>
          <a:bodyPr/>
          <a:lstStyle/>
          <a:p>
            <a:r>
              <a:rPr lang="en-US" dirty="0" smtClean="0"/>
              <a:t>GUI event handling and painting code executes in a single thread, called the </a:t>
            </a:r>
            <a:r>
              <a:rPr lang="en-US" b="1" dirty="0" smtClean="0">
                <a:solidFill>
                  <a:srgbClr val="FF0000"/>
                </a:solidFill>
              </a:rPr>
              <a:t>event dispatcher thread</a:t>
            </a:r>
            <a:r>
              <a:rPr lang="en-US" dirty="0" smtClean="0"/>
              <a:t>. This ensures that each event handler finishes executing before the next one executes and the painting isn’t interrupted by events. </a:t>
            </a:r>
            <a:endParaRPr lang="en-US" dirty="0"/>
          </a:p>
        </p:txBody>
      </p:sp>
      <p:sp>
        <p:nvSpPr>
          <p:cNvPr id="115716" name="Slide Number Placeholder 4"/>
          <p:cNvSpPr>
            <a:spLocks noGrp="1"/>
          </p:cNvSpPr>
          <p:nvPr>
            <p:ph type="sldNum" sz="quarter" idx="12"/>
          </p:nvPr>
        </p:nvSpPr>
        <p:spPr/>
        <p:txBody>
          <a:bodyPr/>
          <a:lstStyle>
            <a:lvl1pPr>
              <a:defRPr sz="2400">
                <a:solidFill>
                  <a:schemeClr val="tx1"/>
                </a:solidFill>
                <a:latin typeface="Times New Roman" panose="02020603050405020304" pitchFamily="18" charset="0"/>
              </a:defRPr>
            </a:lvl1pPr>
            <a:lvl2pPr marL="741363" indent="-284163">
              <a:defRPr sz="2400">
                <a:solidFill>
                  <a:schemeClr val="tx1"/>
                </a:solidFill>
                <a:latin typeface="Times New Roman" panose="02020603050405020304" pitchFamily="18" charset="0"/>
              </a:defRPr>
            </a:lvl2pPr>
            <a:lvl3pPr marL="1141413" indent="-227013">
              <a:defRPr sz="2400">
                <a:solidFill>
                  <a:schemeClr val="tx1"/>
                </a:solidFill>
                <a:latin typeface="Times New Roman" panose="02020603050405020304" pitchFamily="18" charset="0"/>
              </a:defRPr>
            </a:lvl3pPr>
            <a:lvl4pPr marL="1598613" indent="-227013">
              <a:defRPr sz="2400">
                <a:solidFill>
                  <a:schemeClr val="tx1"/>
                </a:solidFill>
                <a:latin typeface="Times New Roman" panose="02020603050405020304" pitchFamily="18" charset="0"/>
              </a:defRPr>
            </a:lvl4pPr>
            <a:lvl5pPr marL="2055813" indent="-227013">
              <a:defRPr sz="2400">
                <a:solidFill>
                  <a:schemeClr val="tx1"/>
                </a:solidFill>
                <a:latin typeface="Times New Roman" panose="02020603050405020304" pitchFamily="18" charset="0"/>
              </a:defRPr>
            </a:lvl5pPr>
            <a:lvl6pPr marL="2513013" indent="-227013" eaLnBrk="0" fontAlgn="base" hangingPunct="0">
              <a:spcBef>
                <a:spcPct val="0"/>
              </a:spcBef>
              <a:spcAft>
                <a:spcPct val="0"/>
              </a:spcAft>
              <a:defRPr sz="2400">
                <a:solidFill>
                  <a:schemeClr val="tx1"/>
                </a:solidFill>
                <a:latin typeface="Times New Roman" panose="02020603050405020304" pitchFamily="18" charset="0"/>
              </a:defRPr>
            </a:lvl6pPr>
            <a:lvl7pPr marL="2970213" indent="-227013" eaLnBrk="0" fontAlgn="base" hangingPunct="0">
              <a:spcBef>
                <a:spcPct val="0"/>
              </a:spcBef>
              <a:spcAft>
                <a:spcPct val="0"/>
              </a:spcAft>
              <a:defRPr sz="2400">
                <a:solidFill>
                  <a:schemeClr val="tx1"/>
                </a:solidFill>
                <a:latin typeface="Times New Roman" panose="02020603050405020304" pitchFamily="18" charset="0"/>
              </a:defRPr>
            </a:lvl7pPr>
            <a:lvl8pPr marL="3427413" indent="-227013" eaLnBrk="0" fontAlgn="base" hangingPunct="0">
              <a:spcBef>
                <a:spcPct val="0"/>
              </a:spcBef>
              <a:spcAft>
                <a:spcPct val="0"/>
              </a:spcAft>
              <a:defRPr sz="2400">
                <a:solidFill>
                  <a:schemeClr val="tx1"/>
                </a:solidFill>
                <a:latin typeface="Times New Roman" panose="02020603050405020304" pitchFamily="18" charset="0"/>
              </a:defRPr>
            </a:lvl8pPr>
            <a:lvl9pPr marL="3884613" indent="-227013" eaLnBrk="0" fontAlgn="base" hangingPunct="0">
              <a:spcBef>
                <a:spcPct val="0"/>
              </a:spcBef>
              <a:spcAft>
                <a:spcPct val="0"/>
              </a:spcAft>
              <a:defRPr sz="2400">
                <a:solidFill>
                  <a:schemeClr val="tx1"/>
                </a:solidFill>
                <a:latin typeface="Times New Roman" panose="02020603050405020304" pitchFamily="18" charset="0"/>
              </a:defRPr>
            </a:lvl9pPr>
          </a:lstStyle>
          <a:p>
            <a:fld id="{640484EC-EC6D-4050-B763-065F39043451}" type="slidenum">
              <a:rPr lang="en-US" smtClean="0"/>
              <a:pPr/>
              <a:t>39</a:t>
            </a:fld>
            <a:endParaRPr lang="en-US"/>
          </a:p>
        </p:txBody>
      </p:sp>
    </p:spTree>
    <p:extLst>
      <p:ext uri="{BB962C8B-B14F-4D97-AF65-F5344CB8AC3E}">
        <p14:creationId xmlns:p14="http://schemas.microsoft.com/office/powerpoint/2010/main" val="35223461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nchor="ctr"/>
          <a:lstStyle/>
          <a:p>
            <a:pPr eaLnBrk="1" hangingPunct="1"/>
            <a:r>
              <a:rPr lang="en-US" dirty="0" smtClean="0"/>
              <a:t>Advantages of Multithreading</a:t>
            </a:r>
          </a:p>
        </p:txBody>
      </p:sp>
      <p:sp>
        <p:nvSpPr>
          <p:cNvPr id="23555" name="Content Placeholder 2"/>
          <p:cNvSpPr>
            <a:spLocks noGrp="1"/>
          </p:cNvSpPr>
          <p:nvPr>
            <p:ph idx="1"/>
          </p:nvPr>
        </p:nvSpPr>
        <p:spPr/>
        <p:txBody>
          <a:bodyPr/>
          <a:lstStyle/>
          <a:p>
            <a:pPr eaLnBrk="1" hangingPunct="1"/>
            <a:r>
              <a:rPr lang="en-US" dirty="0" smtClean="0">
                <a:solidFill>
                  <a:srgbClr val="FF0000"/>
                </a:solidFill>
              </a:rPr>
              <a:t>Reactive</a:t>
            </a:r>
            <a:r>
              <a:rPr lang="en-US" dirty="0" smtClean="0"/>
              <a:t> systems – constantly monitoring</a:t>
            </a:r>
          </a:p>
          <a:p>
            <a:pPr eaLnBrk="1" hangingPunct="1"/>
            <a:r>
              <a:rPr lang="en-US" dirty="0" smtClean="0"/>
              <a:t>More responsive to user input – GUI application can interrupt a time-consuming task</a:t>
            </a:r>
          </a:p>
          <a:p>
            <a:pPr eaLnBrk="1" hangingPunct="1"/>
            <a:r>
              <a:rPr lang="en-US" dirty="0" smtClean="0"/>
              <a:t>Server can handle multiple clients simultaneously</a:t>
            </a:r>
          </a:p>
          <a:p>
            <a:pPr eaLnBrk="1" hangingPunct="1"/>
            <a:r>
              <a:rPr lang="en-US" dirty="0" smtClean="0"/>
              <a:t>Can take advantage of </a:t>
            </a:r>
            <a:r>
              <a:rPr lang="en-US" dirty="0" smtClean="0">
                <a:solidFill>
                  <a:srgbClr val="FF0000"/>
                </a:solidFill>
              </a:rPr>
              <a:t>parallel processing</a:t>
            </a:r>
          </a:p>
          <a:p>
            <a:pPr eaLnBrk="1" hangingPunct="1"/>
            <a:endParaRPr lang="en-US" dirty="0" smtClean="0"/>
          </a:p>
        </p:txBody>
      </p:sp>
      <p:sp>
        <p:nvSpPr>
          <p:cNvPr id="2355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1363" indent="-284163">
              <a:defRPr sz="2400">
                <a:solidFill>
                  <a:schemeClr val="tx1"/>
                </a:solidFill>
                <a:latin typeface="Times New Roman" panose="02020603050405020304" pitchFamily="18" charset="0"/>
              </a:defRPr>
            </a:lvl2pPr>
            <a:lvl3pPr marL="1141413" indent="-227013">
              <a:defRPr sz="2400">
                <a:solidFill>
                  <a:schemeClr val="tx1"/>
                </a:solidFill>
                <a:latin typeface="Times New Roman" panose="02020603050405020304" pitchFamily="18" charset="0"/>
              </a:defRPr>
            </a:lvl3pPr>
            <a:lvl4pPr marL="1598613" indent="-227013">
              <a:defRPr sz="2400">
                <a:solidFill>
                  <a:schemeClr val="tx1"/>
                </a:solidFill>
                <a:latin typeface="Times New Roman" panose="02020603050405020304" pitchFamily="18" charset="0"/>
              </a:defRPr>
            </a:lvl4pPr>
            <a:lvl5pPr marL="2055813" indent="-227013">
              <a:defRPr sz="2400">
                <a:solidFill>
                  <a:schemeClr val="tx1"/>
                </a:solidFill>
                <a:latin typeface="Times New Roman" panose="02020603050405020304" pitchFamily="18" charset="0"/>
              </a:defRPr>
            </a:lvl5pPr>
            <a:lvl6pPr marL="2513013" indent="-227013" eaLnBrk="0" fontAlgn="base" hangingPunct="0">
              <a:spcBef>
                <a:spcPct val="0"/>
              </a:spcBef>
              <a:spcAft>
                <a:spcPct val="0"/>
              </a:spcAft>
              <a:defRPr sz="2400">
                <a:solidFill>
                  <a:schemeClr val="tx1"/>
                </a:solidFill>
                <a:latin typeface="Times New Roman" panose="02020603050405020304" pitchFamily="18" charset="0"/>
              </a:defRPr>
            </a:lvl6pPr>
            <a:lvl7pPr marL="2970213" indent="-227013" eaLnBrk="0" fontAlgn="base" hangingPunct="0">
              <a:spcBef>
                <a:spcPct val="0"/>
              </a:spcBef>
              <a:spcAft>
                <a:spcPct val="0"/>
              </a:spcAft>
              <a:defRPr sz="2400">
                <a:solidFill>
                  <a:schemeClr val="tx1"/>
                </a:solidFill>
                <a:latin typeface="Times New Roman" panose="02020603050405020304" pitchFamily="18" charset="0"/>
              </a:defRPr>
            </a:lvl7pPr>
            <a:lvl8pPr marL="3427413" indent="-227013" eaLnBrk="0" fontAlgn="base" hangingPunct="0">
              <a:spcBef>
                <a:spcPct val="0"/>
              </a:spcBef>
              <a:spcAft>
                <a:spcPct val="0"/>
              </a:spcAft>
              <a:defRPr sz="2400">
                <a:solidFill>
                  <a:schemeClr val="tx1"/>
                </a:solidFill>
                <a:latin typeface="Times New Roman" panose="02020603050405020304" pitchFamily="18" charset="0"/>
              </a:defRPr>
            </a:lvl8pPr>
            <a:lvl9pPr marL="3884613" indent="-227013" eaLnBrk="0" fontAlgn="base" hangingPunct="0">
              <a:spcBef>
                <a:spcPct val="0"/>
              </a:spcBef>
              <a:spcAft>
                <a:spcPct val="0"/>
              </a:spcAft>
              <a:defRPr sz="2400">
                <a:solidFill>
                  <a:schemeClr val="tx1"/>
                </a:solidFill>
                <a:latin typeface="Times New Roman" panose="02020603050405020304" pitchFamily="18" charset="0"/>
              </a:defRPr>
            </a:lvl9pPr>
          </a:lstStyle>
          <a:p>
            <a:fld id="{F26C718D-FA21-41F9-AC2B-84DB5AC63511}" type="slidenum">
              <a:rPr lang="en-US" sz="1800">
                <a:solidFill>
                  <a:srgbClr val="FFFFFF"/>
                </a:solidFill>
              </a:rPr>
              <a:pPr/>
              <a:t>4</a:t>
            </a:fld>
            <a:endParaRPr lang="en-US" sz="1800">
              <a:solidFill>
                <a:srgbClr val="FFFFFF"/>
              </a:solidFill>
            </a:endParaRPr>
          </a:p>
        </p:txBody>
      </p:sp>
    </p:spTree>
    <p:extLst>
      <p:ext uri="{BB962C8B-B14F-4D97-AF65-F5344CB8AC3E}">
        <p14:creationId xmlns:p14="http://schemas.microsoft.com/office/powerpoint/2010/main" val="54273117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en-US" smtClean="0"/>
              <a:t>invokeLater and invokeAndWait</a:t>
            </a:r>
            <a:endParaRPr lang="en-US"/>
          </a:p>
        </p:txBody>
      </p:sp>
      <p:sp>
        <p:nvSpPr>
          <p:cNvPr id="60419" name="Rectangle 3"/>
          <p:cNvSpPr>
            <a:spLocks noGrp="1" noChangeArrowheads="1"/>
          </p:cNvSpPr>
          <p:nvPr>
            <p:ph idx="1"/>
          </p:nvPr>
        </p:nvSpPr>
        <p:spPr/>
        <p:txBody>
          <a:bodyPr>
            <a:normAutofit lnSpcReduction="10000"/>
          </a:bodyPr>
          <a:lstStyle/>
          <a:p>
            <a:r>
              <a:rPr lang="en-US" dirty="0" smtClean="0"/>
              <a:t>In certain situations, you need to run the code in the event dispatcher thread to avoid possible deadlock.</a:t>
            </a:r>
          </a:p>
          <a:p>
            <a:r>
              <a:rPr lang="en-US" dirty="0" smtClean="0"/>
              <a:t>You can use the static methods, </a:t>
            </a:r>
            <a:r>
              <a:rPr lang="en-US" dirty="0" err="1" smtClean="0"/>
              <a:t>invokeLater</a:t>
            </a:r>
            <a:r>
              <a:rPr lang="en-US" dirty="0" smtClean="0"/>
              <a:t> and </a:t>
            </a:r>
            <a:r>
              <a:rPr lang="en-US" dirty="0" err="1" smtClean="0"/>
              <a:t>invokeAndWait</a:t>
            </a:r>
            <a:r>
              <a:rPr lang="en-US" dirty="0" smtClean="0"/>
              <a:t>, in the </a:t>
            </a:r>
            <a:r>
              <a:rPr lang="en-US" dirty="0" err="1" smtClean="0"/>
              <a:t>javax.swing.SwingUtilities</a:t>
            </a:r>
            <a:r>
              <a:rPr lang="en-US" dirty="0" smtClean="0"/>
              <a:t> class to run the code in the event dispatcher thread.</a:t>
            </a:r>
          </a:p>
          <a:p>
            <a:r>
              <a:rPr lang="en-US" dirty="0" smtClean="0"/>
              <a:t>You must put this code in the run method of a Runnable object and specify the Runnable object as the argument to </a:t>
            </a:r>
            <a:r>
              <a:rPr lang="en-US" dirty="0" err="1" smtClean="0"/>
              <a:t>invokeLater</a:t>
            </a:r>
            <a:r>
              <a:rPr lang="en-US" dirty="0" smtClean="0"/>
              <a:t> and </a:t>
            </a:r>
            <a:r>
              <a:rPr lang="en-US" dirty="0" err="1" smtClean="0"/>
              <a:t>invokeAndWait</a:t>
            </a:r>
            <a:r>
              <a:rPr lang="en-US" dirty="0" smtClean="0"/>
              <a:t>.</a:t>
            </a:r>
          </a:p>
          <a:p>
            <a:r>
              <a:rPr lang="en-US" dirty="0" smtClean="0"/>
              <a:t>The </a:t>
            </a:r>
            <a:r>
              <a:rPr lang="en-US" dirty="0" err="1" smtClean="0"/>
              <a:t>invokeLater</a:t>
            </a:r>
            <a:r>
              <a:rPr lang="en-US" dirty="0" smtClean="0"/>
              <a:t> method returns immediately, without waiting for the event dispatcher thread to execute the code.</a:t>
            </a:r>
          </a:p>
          <a:p>
            <a:r>
              <a:rPr lang="en-US" altLang="zh-CN" dirty="0" smtClean="0"/>
              <a:t>The </a:t>
            </a:r>
            <a:r>
              <a:rPr lang="en-US" altLang="zh-CN" dirty="0" err="1" smtClean="0"/>
              <a:t>invokeAndWait</a:t>
            </a:r>
            <a:r>
              <a:rPr lang="en-US" altLang="zh-CN" dirty="0" smtClean="0"/>
              <a:t> method is just like </a:t>
            </a:r>
            <a:r>
              <a:rPr lang="en-US" altLang="zh-CN" dirty="0" err="1" smtClean="0"/>
              <a:t>invokeLater</a:t>
            </a:r>
            <a:r>
              <a:rPr lang="en-US" altLang="zh-CN" dirty="0" smtClean="0"/>
              <a:t>, except that </a:t>
            </a:r>
            <a:r>
              <a:rPr lang="en-US" altLang="zh-CN" dirty="0" err="1" smtClean="0"/>
              <a:t>invokeAndWait</a:t>
            </a:r>
            <a:r>
              <a:rPr lang="en-US" altLang="zh-CN" dirty="0" smtClean="0"/>
              <a:t> doesn't return until the event-dispatching thread has executed the specified code. </a:t>
            </a:r>
            <a:endParaRPr lang="en-US" dirty="0"/>
          </a:p>
        </p:txBody>
      </p:sp>
      <p:sp>
        <p:nvSpPr>
          <p:cNvPr id="117764" name="Slide Number Placeholder 4"/>
          <p:cNvSpPr>
            <a:spLocks noGrp="1"/>
          </p:cNvSpPr>
          <p:nvPr>
            <p:ph type="sldNum" sz="quarter" idx="12"/>
          </p:nvPr>
        </p:nvSpPr>
        <p:spPr/>
        <p:txBody>
          <a:bodyPr/>
          <a:lstStyle>
            <a:lvl1pPr>
              <a:defRPr sz="2400">
                <a:solidFill>
                  <a:schemeClr val="tx1"/>
                </a:solidFill>
                <a:latin typeface="Times New Roman" panose="02020603050405020304" pitchFamily="18" charset="0"/>
              </a:defRPr>
            </a:lvl1pPr>
            <a:lvl2pPr marL="741363" indent="-284163">
              <a:defRPr sz="2400">
                <a:solidFill>
                  <a:schemeClr val="tx1"/>
                </a:solidFill>
                <a:latin typeface="Times New Roman" panose="02020603050405020304" pitchFamily="18" charset="0"/>
              </a:defRPr>
            </a:lvl2pPr>
            <a:lvl3pPr marL="1141413" indent="-227013">
              <a:defRPr sz="2400">
                <a:solidFill>
                  <a:schemeClr val="tx1"/>
                </a:solidFill>
                <a:latin typeface="Times New Roman" panose="02020603050405020304" pitchFamily="18" charset="0"/>
              </a:defRPr>
            </a:lvl3pPr>
            <a:lvl4pPr marL="1598613" indent="-227013">
              <a:defRPr sz="2400">
                <a:solidFill>
                  <a:schemeClr val="tx1"/>
                </a:solidFill>
                <a:latin typeface="Times New Roman" panose="02020603050405020304" pitchFamily="18" charset="0"/>
              </a:defRPr>
            </a:lvl4pPr>
            <a:lvl5pPr marL="2055813" indent="-227013">
              <a:defRPr sz="2400">
                <a:solidFill>
                  <a:schemeClr val="tx1"/>
                </a:solidFill>
                <a:latin typeface="Times New Roman" panose="02020603050405020304" pitchFamily="18" charset="0"/>
              </a:defRPr>
            </a:lvl5pPr>
            <a:lvl6pPr marL="2513013" indent="-227013" eaLnBrk="0" fontAlgn="base" hangingPunct="0">
              <a:spcBef>
                <a:spcPct val="0"/>
              </a:spcBef>
              <a:spcAft>
                <a:spcPct val="0"/>
              </a:spcAft>
              <a:defRPr sz="2400">
                <a:solidFill>
                  <a:schemeClr val="tx1"/>
                </a:solidFill>
                <a:latin typeface="Times New Roman" panose="02020603050405020304" pitchFamily="18" charset="0"/>
              </a:defRPr>
            </a:lvl6pPr>
            <a:lvl7pPr marL="2970213" indent="-227013" eaLnBrk="0" fontAlgn="base" hangingPunct="0">
              <a:spcBef>
                <a:spcPct val="0"/>
              </a:spcBef>
              <a:spcAft>
                <a:spcPct val="0"/>
              </a:spcAft>
              <a:defRPr sz="2400">
                <a:solidFill>
                  <a:schemeClr val="tx1"/>
                </a:solidFill>
                <a:latin typeface="Times New Roman" panose="02020603050405020304" pitchFamily="18" charset="0"/>
              </a:defRPr>
            </a:lvl7pPr>
            <a:lvl8pPr marL="3427413" indent="-227013" eaLnBrk="0" fontAlgn="base" hangingPunct="0">
              <a:spcBef>
                <a:spcPct val="0"/>
              </a:spcBef>
              <a:spcAft>
                <a:spcPct val="0"/>
              </a:spcAft>
              <a:defRPr sz="2400">
                <a:solidFill>
                  <a:schemeClr val="tx1"/>
                </a:solidFill>
                <a:latin typeface="Times New Roman" panose="02020603050405020304" pitchFamily="18" charset="0"/>
              </a:defRPr>
            </a:lvl8pPr>
            <a:lvl9pPr marL="3884613" indent="-227013" eaLnBrk="0" fontAlgn="base" hangingPunct="0">
              <a:spcBef>
                <a:spcPct val="0"/>
              </a:spcBef>
              <a:spcAft>
                <a:spcPct val="0"/>
              </a:spcAft>
              <a:defRPr sz="2400">
                <a:solidFill>
                  <a:schemeClr val="tx1"/>
                </a:solidFill>
                <a:latin typeface="Times New Roman" panose="02020603050405020304" pitchFamily="18" charset="0"/>
              </a:defRPr>
            </a:lvl9pPr>
          </a:lstStyle>
          <a:p>
            <a:fld id="{E32DAAA9-3516-43D0-B6F7-26631A882743}" type="slidenum">
              <a:rPr lang="en-US" smtClean="0"/>
              <a:pPr/>
              <a:t>40</a:t>
            </a:fld>
            <a:endParaRPr lang="en-US"/>
          </a:p>
        </p:txBody>
      </p:sp>
    </p:spTree>
    <p:extLst>
      <p:ext uri="{BB962C8B-B14F-4D97-AF65-F5344CB8AC3E}">
        <p14:creationId xmlns:p14="http://schemas.microsoft.com/office/powerpoint/2010/main" val="11414391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smtClean="0"/>
              <a:t>Threads Concept</a:t>
            </a:r>
            <a:endParaRPr lang="en-US" dirty="0" smtClean="0"/>
          </a:p>
        </p:txBody>
      </p:sp>
      <p:sp>
        <p:nvSpPr>
          <p:cNvPr id="25603" name="Slide Number Placeholder 4"/>
          <p:cNvSpPr>
            <a:spLocks noGrp="1"/>
          </p:cNvSpPr>
          <p:nvPr>
            <p:ph type="sldNum" sz="quarter" idx="12"/>
          </p:nvPr>
        </p:nvSpPr>
        <p:spPr/>
        <p:txBody>
          <a:bodyPr/>
          <a:lstStyle>
            <a:lvl1pPr>
              <a:defRPr sz="2400">
                <a:solidFill>
                  <a:schemeClr val="tx1"/>
                </a:solidFill>
                <a:latin typeface="Times New Roman" panose="02020603050405020304" pitchFamily="18" charset="0"/>
              </a:defRPr>
            </a:lvl1pPr>
            <a:lvl2pPr marL="741363" indent="-284163">
              <a:defRPr sz="2400">
                <a:solidFill>
                  <a:schemeClr val="tx1"/>
                </a:solidFill>
                <a:latin typeface="Times New Roman" panose="02020603050405020304" pitchFamily="18" charset="0"/>
              </a:defRPr>
            </a:lvl2pPr>
            <a:lvl3pPr marL="1141413" indent="-227013">
              <a:defRPr sz="2400">
                <a:solidFill>
                  <a:schemeClr val="tx1"/>
                </a:solidFill>
                <a:latin typeface="Times New Roman" panose="02020603050405020304" pitchFamily="18" charset="0"/>
              </a:defRPr>
            </a:lvl3pPr>
            <a:lvl4pPr marL="1598613" indent="-227013">
              <a:defRPr sz="2400">
                <a:solidFill>
                  <a:schemeClr val="tx1"/>
                </a:solidFill>
                <a:latin typeface="Times New Roman" panose="02020603050405020304" pitchFamily="18" charset="0"/>
              </a:defRPr>
            </a:lvl4pPr>
            <a:lvl5pPr marL="2055813" indent="-227013">
              <a:defRPr sz="2400">
                <a:solidFill>
                  <a:schemeClr val="tx1"/>
                </a:solidFill>
                <a:latin typeface="Times New Roman" panose="02020603050405020304" pitchFamily="18" charset="0"/>
              </a:defRPr>
            </a:lvl5pPr>
            <a:lvl6pPr marL="2513013" indent="-227013" eaLnBrk="0" fontAlgn="base" hangingPunct="0">
              <a:spcBef>
                <a:spcPct val="0"/>
              </a:spcBef>
              <a:spcAft>
                <a:spcPct val="0"/>
              </a:spcAft>
              <a:defRPr sz="2400">
                <a:solidFill>
                  <a:schemeClr val="tx1"/>
                </a:solidFill>
                <a:latin typeface="Times New Roman" panose="02020603050405020304" pitchFamily="18" charset="0"/>
              </a:defRPr>
            </a:lvl6pPr>
            <a:lvl7pPr marL="2970213" indent="-227013" eaLnBrk="0" fontAlgn="base" hangingPunct="0">
              <a:spcBef>
                <a:spcPct val="0"/>
              </a:spcBef>
              <a:spcAft>
                <a:spcPct val="0"/>
              </a:spcAft>
              <a:defRPr sz="2400">
                <a:solidFill>
                  <a:schemeClr val="tx1"/>
                </a:solidFill>
                <a:latin typeface="Times New Roman" panose="02020603050405020304" pitchFamily="18" charset="0"/>
              </a:defRPr>
            </a:lvl7pPr>
            <a:lvl8pPr marL="3427413" indent="-227013" eaLnBrk="0" fontAlgn="base" hangingPunct="0">
              <a:spcBef>
                <a:spcPct val="0"/>
              </a:spcBef>
              <a:spcAft>
                <a:spcPct val="0"/>
              </a:spcAft>
              <a:defRPr sz="2400">
                <a:solidFill>
                  <a:schemeClr val="tx1"/>
                </a:solidFill>
                <a:latin typeface="Times New Roman" panose="02020603050405020304" pitchFamily="18" charset="0"/>
              </a:defRPr>
            </a:lvl8pPr>
            <a:lvl9pPr marL="3884613" indent="-227013" eaLnBrk="0" fontAlgn="base" hangingPunct="0">
              <a:spcBef>
                <a:spcPct val="0"/>
              </a:spcBef>
              <a:spcAft>
                <a:spcPct val="0"/>
              </a:spcAft>
              <a:defRPr sz="2400">
                <a:solidFill>
                  <a:schemeClr val="tx1"/>
                </a:solidFill>
                <a:latin typeface="Times New Roman" panose="02020603050405020304" pitchFamily="18" charset="0"/>
              </a:defRPr>
            </a:lvl9pPr>
          </a:lstStyle>
          <a:p>
            <a:fld id="{53030073-7ED9-4EC2-8E9E-D6E44AAE89F7}" type="slidenum">
              <a:rPr lang="en-US" smtClean="0"/>
              <a:pPr/>
              <a:t>5</a:t>
            </a:fld>
            <a:endParaRPr lang="en-US"/>
          </a:p>
        </p:txBody>
      </p:sp>
      <p:sp>
        <p:nvSpPr>
          <p:cNvPr id="25604" name="Text Box 5"/>
          <p:cNvSpPr txBox="1">
            <a:spLocks noChangeArrowheads="1"/>
          </p:cNvSpPr>
          <p:nvPr/>
        </p:nvSpPr>
        <p:spPr bwMode="auto">
          <a:xfrm>
            <a:off x="722311" y="1853248"/>
            <a:ext cx="1676400"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50000"/>
              </a:spcBef>
              <a:buClrTx/>
              <a:buFontTx/>
              <a:buNone/>
            </a:pPr>
            <a:r>
              <a:rPr lang="en-US" sz="2600">
                <a:solidFill>
                  <a:schemeClr val="tx1"/>
                </a:solidFill>
                <a:latin typeface="Times New Roman" panose="02020603050405020304" pitchFamily="18" charset="0"/>
              </a:rPr>
              <a:t>Multiple threads on multiple CPUs</a:t>
            </a:r>
          </a:p>
        </p:txBody>
      </p:sp>
      <p:sp>
        <p:nvSpPr>
          <p:cNvPr id="25605" name="Text Box 6"/>
          <p:cNvSpPr txBox="1">
            <a:spLocks noChangeArrowheads="1"/>
          </p:cNvSpPr>
          <p:nvPr/>
        </p:nvSpPr>
        <p:spPr bwMode="auto">
          <a:xfrm>
            <a:off x="646111" y="3910648"/>
            <a:ext cx="1905000"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50000"/>
              </a:spcBef>
              <a:buClrTx/>
              <a:buFontTx/>
              <a:buNone/>
            </a:pPr>
            <a:r>
              <a:rPr lang="en-US" sz="2600">
                <a:solidFill>
                  <a:schemeClr val="tx1"/>
                </a:solidFill>
                <a:latin typeface="Times New Roman" panose="02020603050405020304" pitchFamily="18" charset="0"/>
              </a:rPr>
              <a:t>Multiple threads sharing a single CPU</a:t>
            </a:r>
          </a:p>
        </p:txBody>
      </p:sp>
      <p:graphicFrame>
        <p:nvGraphicFramePr>
          <p:cNvPr id="25606" name="Object 7"/>
          <p:cNvGraphicFramePr>
            <a:graphicFrameLocks noChangeAspect="1"/>
          </p:cNvGraphicFramePr>
          <p:nvPr>
            <p:extLst>
              <p:ext uri="{D42A27DB-BD31-4B8C-83A1-F6EECF244321}">
                <p14:modId xmlns:p14="http://schemas.microsoft.com/office/powerpoint/2010/main" val="460258390"/>
              </p:ext>
            </p:extLst>
          </p:nvPr>
        </p:nvGraphicFramePr>
        <p:xfrm>
          <a:off x="2471737" y="1853248"/>
          <a:ext cx="6022975" cy="1749425"/>
        </p:xfrm>
        <a:graphic>
          <a:graphicData uri="http://schemas.openxmlformats.org/presentationml/2006/ole">
            <mc:AlternateContent xmlns:mc="http://schemas.openxmlformats.org/markup-compatibility/2006">
              <mc:Choice xmlns:v="urn:schemas-microsoft-com:vml" Requires="v">
                <p:oleObj spid="_x0000_s1176" name="Picture" r:id="rId3" imgW="6858000" imgH="6400800" progId="Word.Picture.8">
                  <p:embed/>
                </p:oleObj>
              </mc:Choice>
              <mc:Fallback>
                <p:oleObj name="Picture" r:id="rId3" imgW="6858000" imgH="640080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l="-1067" t="19858" r="42267" b="61858"/>
                      <a:stretch>
                        <a:fillRect/>
                      </a:stretch>
                    </p:blipFill>
                    <p:spPr bwMode="auto">
                      <a:xfrm>
                        <a:off x="2471737" y="1853248"/>
                        <a:ext cx="6022975" cy="1749425"/>
                      </a:xfrm>
                      <a:prstGeom prst="rect">
                        <a:avLst/>
                      </a:prstGeom>
                      <a:gradFill flip="none" rotWithShape="1">
                        <a:gsLst>
                          <a:gs pos="0">
                            <a:srgbClr val="2B605F">
                              <a:shade val="30000"/>
                              <a:satMod val="115000"/>
                            </a:srgbClr>
                          </a:gs>
                          <a:gs pos="50000">
                            <a:srgbClr val="2B605F">
                              <a:shade val="67500"/>
                              <a:satMod val="115000"/>
                            </a:srgbClr>
                          </a:gs>
                          <a:gs pos="100000">
                            <a:srgbClr val="2B605F">
                              <a:shade val="100000"/>
                              <a:satMod val="115000"/>
                            </a:srgbClr>
                          </a:gs>
                        </a:gsLst>
                        <a:lin ang="18900000" scaled="1"/>
                        <a:tileRect/>
                      </a:gradFill>
                      <a:ln>
                        <a:noFill/>
                      </a:ln>
                      <a:extLst/>
                    </p:spPr>
                  </p:pic>
                </p:oleObj>
              </mc:Fallback>
            </mc:AlternateContent>
          </a:graphicData>
        </a:graphic>
      </p:graphicFrame>
      <p:graphicFrame>
        <p:nvGraphicFramePr>
          <p:cNvPr id="25607" name="Object 9"/>
          <p:cNvGraphicFramePr>
            <a:graphicFrameLocks noChangeAspect="1"/>
          </p:cNvGraphicFramePr>
          <p:nvPr>
            <p:extLst>
              <p:ext uri="{D42A27DB-BD31-4B8C-83A1-F6EECF244321}">
                <p14:modId xmlns:p14="http://schemas.microsoft.com/office/powerpoint/2010/main" val="4186750088"/>
              </p:ext>
            </p:extLst>
          </p:nvPr>
        </p:nvGraphicFramePr>
        <p:xfrm>
          <a:off x="2471737" y="3910648"/>
          <a:ext cx="6022975" cy="1749425"/>
        </p:xfrm>
        <a:graphic>
          <a:graphicData uri="http://schemas.openxmlformats.org/presentationml/2006/ole">
            <mc:AlternateContent xmlns:mc="http://schemas.openxmlformats.org/markup-compatibility/2006">
              <mc:Choice xmlns:v="urn:schemas-microsoft-com:vml" Requires="v">
                <p:oleObj spid="_x0000_s1177" name="Picture" r:id="rId5" imgW="6858000" imgH="6400800" progId="Word.Picture.8">
                  <p:embed/>
                </p:oleObj>
              </mc:Choice>
              <mc:Fallback>
                <p:oleObj name="Picture" r:id="rId5" imgW="6858000" imgH="6400800" progId="Word.Picture.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l="-1067" t="19858" r="42267" b="61858"/>
                      <a:stretch>
                        <a:fillRect/>
                      </a:stretch>
                    </p:blipFill>
                    <p:spPr bwMode="auto">
                      <a:xfrm>
                        <a:off x="2471737" y="3910648"/>
                        <a:ext cx="6022975" cy="1749425"/>
                      </a:xfrm>
                      <a:prstGeom prst="rect">
                        <a:avLst/>
                      </a:prstGeom>
                      <a:gradFill flip="none" rotWithShape="1">
                        <a:gsLst>
                          <a:gs pos="0">
                            <a:srgbClr val="2B605F">
                              <a:shade val="30000"/>
                              <a:satMod val="115000"/>
                            </a:srgbClr>
                          </a:gs>
                          <a:gs pos="50000">
                            <a:srgbClr val="2B605F">
                              <a:shade val="67500"/>
                              <a:satMod val="115000"/>
                            </a:srgbClr>
                          </a:gs>
                          <a:gs pos="100000">
                            <a:srgbClr val="2B605F">
                              <a:shade val="100000"/>
                              <a:satMod val="115000"/>
                            </a:srgbClr>
                          </a:gs>
                        </a:gsLst>
                        <a:path path="circle">
                          <a:fillToRect l="50000" t="50000" r="50000" b="50000"/>
                        </a:path>
                        <a:tileRect/>
                      </a:gradFill>
                      <a:ln>
                        <a:noFill/>
                      </a:ln>
                      <a:extLst/>
                    </p:spPr>
                  </p:pic>
                </p:oleObj>
              </mc:Fallback>
            </mc:AlternateContent>
          </a:graphicData>
        </a:graphic>
      </p:graphicFrame>
    </p:spTree>
    <p:extLst>
      <p:ext uri="{BB962C8B-B14F-4D97-AF65-F5344CB8AC3E}">
        <p14:creationId xmlns:p14="http://schemas.microsoft.com/office/powerpoint/2010/main" val="31775222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chor="ctr"/>
          <a:lstStyle/>
          <a:p>
            <a:pPr eaLnBrk="1" hangingPunct="1"/>
            <a:r>
              <a:rPr lang="en-US" dirty="0" smtClean="0"/>
              <a:t>Kernel Threads</a:t>
            </a:r>
          </a:p>
        </p:txBody>
      </p:sp>
      <p:sp>
        <p:nvSpPr>
          <p:cNvPr id="30723" name="Rectangle 3"/>
          <p:cNvSpPr>
            <a:spLocks noGrp="1" noChangeArrowheads="1"/>
          </p:cNvSpPr>
          <p:nvPr>
            <p:ph idx="1"/>
          </p:nvPr>
        </p:nvSpPr>
        <p:spPr/>
        <p:txBody>
          <a:bodyPr/>
          <a:lstStyle/>
          <a:p>
            <a:pPr eaLnBrk="1" hangingPunct="1"/>
            <a:r>
              <a:rPr lang="en-US" smtClean="0"/>
              <a:t>Supported by the Kernel</a:t>
            </a:r>
            <a:br>
              <a:rPr lang="en-US" smtClean="0"/>
            </a:br>
            <a:endParaRPr lang="en-US" smtClean="0"/>
          </a:p>
          <a:p>
            <a:pPr eaLnBrk="1" hangingPunct="1"/>
            <a:r>
              <a:rPr lang="en-US" smtClean="0"/>
              <a:t>Examples</a:t>
            </a:r>
          </a:p>
          <a:p>
            <a:pPr lvl="1" eaLnBrk="1" hangingPunct="1"/>
            <a:r>
              <a:rPr lang="en-US" smtClean="0">
                <a:ea typeface="ＭＳ Ｐゴシック" panose="020B0600070205080204" pitchFamily="34" charset="-128"/>
              </a:rPr>
              <a:t>Windows XP/2000</a:t>
            </a:r>
          </a:p>
          <a:p>
            <a:pPr lvl="1" eaLnBrk="1" hangingPunct="1"/>
            <a:r>
              <a:rPr lang="en-US" smtClean="0">
                <a:ea typeface="ＭＳ Ｐゴシック" panose="020B0600070205080204" pitchFamily="34" charset="-128"/>
              </a:rPr>
              <a:t>Solaris</a:t>
            </a:r>
          </a:p>
          <a:p>
            <a:pPr lvl="1" eaLnBrk="1" hangingPunct="1"/>
            <a:r>
              <a:rPr lang="en-US" smtClean="0">
                <a:ea typeface="ＭＳ Ｐゴシック" panose="020B0600070205080204" pitchFamily="34" charset="-128"/>
              </a:rPr>
              <a:t>Linux</a:t>
            </a:r>
          </a:p>
          <a:p>
            <a:pPr lvl="1" eaLnBrk="1" hangingPunct="1"/>
            <a:r>
              <a:rPr lang="en-US" smtClean="0">
                <a:ea typeface="ＭＳ Ｐゴシック" panose="020B0600070205080204" pitchFamily="34" charset="-128"/>
              </a:rPr>
              <a:t>Tru64 UNIX</a:t>
            </a:r>
          </a:p>
          <a:p>
            <a:pPr lvl="1" eaLnBrk="1" hangingPunct="1"/>
            <a:r>
              <a:rPr lang="en-US" smtClean="0">
                <a:ea typeface="ＭＳ Ｐゴシック" panose="020B0600070205080204" pitchFamily="34" charset="-128"/>
              </a:rPr>
              <a:t>Mac OS X</a:t>
            </a:r>
          </a:p>
        </p:txBody>
      </p:sp>
      <p:sp>
        <p:nvSpPr>
          <p:cNvPr id="2" name="Slide Number Placeholder 1"/>
          <p:cNvSpPr>
            <a:spLocks noGrp="1"/>
          </p:cNvSpPr>
          <p:nvPr>
            <p:ph type="sldNum" sz="quarter" idx="12"/>
          </p:nvPr>
        </p:nvSpPr>
        <p:spPr/>
        <p:txBody>
          <a:bodyPr/>
          <a:lstStyle/>
          <a:p>
            <a:fld id="{CF5387CA-AE5E-4749-88B8-93A52D25AD26}" type="slidenum">
              <a:rPr lang="en-US" smtClean="0"/>
              <a:t>6</a:t>
            </a:fld>
            <a:endParaRPr lang="en-US"/>
          </a:p>
        </p:txBody>
      </p:sp>
    </p:spTree>
    <p:extLst>
      <p:ext uri="{BB962C8B-B14F-4D97-AF65-F5344CB8AC3E}">
        <p14:creationId xmlns:p14="http://schemas.microsoft.com/office/powerpoint/2010/main" val="14648931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nchor="ctr"/>
          <a:lstStyle/>
          <a:p>
            <a:pPr eaLnBrk="1" hangingPunct="1"/>
            <a:r>
              <a:rPr lang="en-US" dirty="0" smtClean="0"/>
              <a:t>User Threads</a:t>
            </a:r>
          </a:p>
        </p:txBody>
      </p:sp>
      <p:sp>
        <p:nvSpPr>
          <p:cNvPr id="32771" name="Rectangle 3"/>
          <p:cNvSpPr>
            <a:spLocks noGrp="1" noChangeArrowheads="1"/>
          </p:cNvSpPr>
          <p:nvPr>
            <p:ph idx="1"/>
          </p:nvPr>
        </p:nvSpPr>
        <p:spPr/>
        <p:txBody>
          <a:bodyPr/>
          <a:lstStyle/>
          <a:p>
            <a:pPr eaLnBrk="1" hangingPunct="1"/>
            <a:r>
              <a:rPr lang="en-US" dirty="0" smtClean="0"/>
              <a:t>Thread management done by user-level threads library</a:t>
            </a:r>
            <a:br>
              <a:rPr lang="en-US" dirty="0" smtClean="0"/>
            </a:br>
            <a:endParaRPr lang="en-US" dirty="0" smtClean="0"/>
          </a:p>
          <a:p>
            <a:pPr eaLnBrk="1" hangingPunct="1"/>
            <a:r>
              <a:rPr lang="en-US" dirty="0" smtClean="0"/>
              <a:t>Three primary thread libraries:</a:t>
            </a:r>
          </a:p>
          <a:p>
            <a:pPr lvl="1" eaLnBrk="1" hangingPunct="1"/>
            <a:r>
              <a:rPr lang="en-US" dirty="0" smtClean="0">
                <a:ea typeface="ＭＳ Ｐゴシック" panose="020B0600070205080204" pitchFamily="34" charset="-128"/>
              </a:rPr>
              <a:t> POSIX threads (</a:t>
            </a:r>
            <a:r>
              <a:rPr lang="en-US" dirty="0" err="1" smtClean="0">
                <a:ea typeface="ＭＳ Ｐゴシック" panose="020B0600070205080204" pitchFamily="34" charset="-128"/>
              </a:rPr>
              <a:t>Pthreads</a:t>
            </a:r>
            <a:r>
              <a:rPr lang="en-US" dirty="0" smtClean="0">
                <a:ea typeface="ＭＳ Ｐゴシック" panose="020B0600070205080204" pitchFamily="34" charset="-128"/>
              </a:rPr>
              <a:t>)</a:t>
            </a:r>
            <a:endParaRPr lang="en-US" i="1" dirty="0" smtClean="0">
              <a:ea typeface="ＭＳ Ｐゴシック" panose="020B0600070205080204" pitchFamily="34" charset="-128"/>
            </a:endParaRPr>
          </a:p>
          <a:p>
            <a:pPr lvl="1" eaLnBrk="1" hangingPunct="1"/>
            <a:r>
              <a:rPr lang="en-US" dirty="0" smtClean="0">
                <a:ea typeface="ＭＳ Ｐゴシック" panose="020B0600070205080204" pitchFamily="34" charset="-128"/>
              </a:rPr>
              <a:t> Win32 threads</a:t>
            </a:r>
          </a:p>
          <a:p>
            <a:pPr lvl="1" eaLnBrk="1" hangingPunct="1"/>
            <a:r>
              <a:rPr lang="en-US" dirty="0" smtClean="0">
                <a:ea typeface="ＭＳ Ｐゴシック" panose="020B0600070205080204" pitchFamily="34" charset="-128"/>
              </a:rPr>
              <a:t> Java threads</a:t>
            </a:r>
          </a:p>
        </p:txBody>
      </p:sp>
      <p:sp>
        <p:nvSpPr>
          <p:cNvPr id="2" name="Slide Number Placeholder 1"/>
          <p:cNvSpPr>
            <a:spLocks noGrp="1"/>
          </p:cNvSpPr>
          <p:nvPr>
            <p:ph type="sldNum" sz="quarter" idx="12"/>
          </p:nvPr>
        </p:nvSpPr>
        <p:spPr/>
        <p:txBody>
          <a:bodyPr/>
          <a:lstStyle/>
          <a:p>
            <a:fld id="{CF5387CA-AE5E-4749-88B8-93A52D25AD26}" type="slidenum">
              <a:rPr lang="en-US" smtClean="0"/>
              <a:t>7</a:t>
            </a:fld>
            <a:endParaRPr lang="en-US"/>
          </a:p>
        </p:txBody>
      </p:sp>
    </p:spTree>
    <p:extLst>
      <p:ext uri="{BB962C8B-B14F-4D97-AF65-F5344CB8AC3E}">
        <p14:creationId xmlns:p14="http://schemas.microsoft.com/office/powerpoint/2010/main" val="31995208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nchor="ctr"/>
          <a:lstStyle/>
          <a:p>
            <a:pPr eaLnBrk="1" hangingPunct="1"/>
            <a:r>
              <a:rPr lang="en-US" dirty="0" smtClean="0"/>
              <a:t>Threads in Java</a:t>
            </a:r>
          </a:p>
        </p:txBody>
      </p:sp>
      <p:sp>
        <p:nvSpPr>
          <p:cNvPr id="34819" name="Content Placeholder 2"/>
          <p:cNvSpPr>
            <a:spLocks noGrp="1"/>
          </p:cNvSpPr>
          <p:nvPr>
            <p:ph idx="1"/>
          </p:nvPr>
        </p:nvSpPr>
        <p:spPr/>
        <p:txBody>
          <a:bodyPr/>
          <a:lstStyle/>
          <a:p>
            <a:pPr eaLnBrk="1" hangingPunct="1">
              <a:buFont typeface="Georgia" panose="02040502050405020303" pitchFamily="18" charset="0"/>
              <a:buNone/>
            </a:pPr>
            <a:r>
              <a:rPr lang="en-US" dirty="0" smtClean="0"/>
              <a:t>Creating threads in Java:</a:t>
            </a:r>
          </a:p>
          <a:p>
            <a:pPr eaLnBrk="1" hangingPunct="1">
              <a:buFont typeface="Georgia" panose="02040502050405020303" pitchFamily="18" charset="0"/>
              <a:buNone/>
            </a:pPr>
            <a:endParaRPr lang="en-US" dirty="0" smtClean="0"/>
          </a:p>
          <a:p>
            <a:pPr eaLnBrk="1" hangingPunct="1"/>
            <a:r>
              <a:rPr lang="en-US" sz="4800" dirty="0" smtClean="0"/>
              <a:t>Extend </a:t>
            </a:r>
            <a:r>
              <a:rPr lang="en-US" sz="4800" dirty="0" err="1" smtClean="0">
                <a:solidFill>
                  <a:srgbClr val="FF3300"/>
                </a:solidFill>
              </a:rPr>
              <a:t>java.lang.Thread</a:t>
            </a:r>
            <a:r>
              <a:rPr lang="en-US" sz="4800" dirty="0" smtClean="0"/>
              <a:t> class</a:t>
            </a:r>
          </a:p>
          <a:p>
            <a:pPr eaLnBrk="1" hangingPunct="1">
              <a:buFont typeface="Georgia" panose="02040502050405020303" pitchFamily="18" charset="0"/>
              <a:buNone/>
            </a:pPr>
            <a:r>
              <a:rPr lang="en-US" dirty="0" smtClean="0"/>
              <a:t>OR</a:t>
            </a:r>
          </a:p>
          <a:p>
            <a:pPr eaLnBrk="1" hangingPunct="1"/>
            <a:r>
              <a:rPr lang="en-US" sz="3600" dirty="0" smtClean="0"/>
              <a:t>Implement </a:t>
            </a:r>
            <a:r>
              <a:rPr lang="en-US" sz="3600" dirty="0" err="1" smtClean="0">
                <a:solidFill>
                  <a:srgbClr val="FF3300"/>
                </a:solidFill>
              </a:rPr>
              <a:t>java.lang.Runnable</a:t>
            </a:r>
            <a:r>
              <a:rPr lang="en-US" sz="3600" dirty="0" smtClean="0">
                <a:solidFill>
                  <a:srgbClr val="FF3300"/>
                </a:solidFill>
              </a:rPr>
              <a:t> </a:t>
            </a:r>
            <a:r>
              <a:rPr lang="en-US" sz="3600" dirty="0" smtClean="0"/>
              <a:t>interface</a:t>
            </a:r>
          </a:p>
        </p:txBody>
      </p:sp>
      <p:sp>
        <p:nvSpPr>
          <p:cNvPr id="3482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1363" indent="-284163">
              <a:defRPr sz="2400">
                <a:solidFill>
                  <a:schemeClr val="tx1"/>
                </a:solidFill>
                <a:latin typeface="Times New Roman" panose="02020603050405020304" pitchFamily="18" charset="0"/>
              </a:defRPr>
            </a:lvl2pPr>
            <a:lvl3pPr marL="1141413" indent="-227013">
              <a:defRPr sz="2400">
                <a:solidFill>
                  <a:schemeClr val="tx1"/>
                </a:solidFill>
                <a:latin typeface="Times New Roman" panose="02020603050405020304" pitchFamily="18" charset="0"/>
              </a:defRPr>
            </a:lvl3pPr>
            <a:lvl4pPr marL="1598613" indent="-227013">
              <a:defRPr sz="2400">
                <a:solidFill>
                  <a:schemeClr val="tx1"/>
                </a:solidFill>
                <a:latin typeface="Times New Roman" panose="02020603050405020304" pitchFamily="18" charset="0"/>
              </a:defRPr>
            </a:lvl4pPr>
            <a:lvl5pPr marL="2055813" indent="-227013">
              <a:defRPr sz="2400">
                <a:solidFill>
                  <a:schemeClr val="tx1"/>
                </a:solidFill>
                <a:latin typeface="Times New Roman" panose="02020603050405020304" pitchFamily="18" charset="0"/>
              </a:defRPr>
            </a:lvl5pPr>
            <a:lvl6pPr marL="2513013" indent="-227013" eaLnBrk="0" fontAlgn="base" hangingPunct="0">
              <a:spcBef>
                <a:spcPct val="0"/>
              </a:spcBef>
              <a:spcAft>
                <a:spcPct val="0"/>
              </a:spcAft>
              <a:defRPr sz="2400">
                <a:solidFill>
                  <a:schemeClr val="tx1"/>
                </a:solidFill>
                <a:latin typeface="Times New Roman" panose="02020603050405020304" pitchFamily="18" charset="0"/>
              </a:defRPr>
            </a:lvl6pPr>
            <a:lvl7pPr marL="2970213" indent="-227013" eaLnBrk="0" fontAlgn="base" hangingPunct="0">
              <a:spcBef>
                <a:spcPct val="0"/>
              </a:spcBef>
              <a:spcAft>
                <a:spcPct val="0"/>
              </a:spcAft>
              <a:defRPr sz="2400">
                <a:solidFill>
                  <a:schemeClr val="tx1"/>
                </a:solidFill>
                <a:latin typeface="Times New Roman" panose="02020603050405020304" pitchFamily="18" charset="0"/>
              </a:defRPr>
            </a:lvl7pPr>
            <a:lvl8pPr marL="3427413" indent="-227013" eaLnBrk="0" fontAlgn="base" hangingPunct="0">
              <a:spcBef>
                <a:spcPct val="0"/>
              </a:spcBef>
              <a:spcAft>
                <a:spcPct val="0"/>
              </a:spcAft>
              <a:defRPr sz="2400">
                <a:solidFill>
                  <a:schemeClr val="tx1"/>
                </a:solidFill>
                <a:latin typeface="Times New Roman" panose="02020603050405020304" pitchFamily="18" charset="0"/>
              </a:defRPr>
            </a:lvl8pPr>
            <a:lvl9pPr marL="3884613" indent="-227013" eaLnBrk="0" fontAlgn="base" hangingPunct="0">
              <a:spcBef>
                <a:spcPct val="0"/>
              </a:spcBef>
              <a:spcAft>
                <a:spcPct val="0"/>
              </a:spcAft>
              <a:defRPr sz="2400">
                <a:solidFill>
                  <a:schemeClr val="tx1"/>
                </a:solidFill>
                <a:latin typeface="Times New Roman" panose="02020603050405020304" pitchFamily="18" charset="0"/>
              </a:defRPr>
            </a:lvl9pPr>
          </a:lstStyle>
          <a:p>
            <a:fld id="{EF6D17C4-83D7-43D6-A953-B5BDEA5D4071}" type="slidenum">
              <a:rPr lang="en-US" sz="1800">
                <a:solidFill>
                  <a:srgbClr val="FFFFFF"/>
                </a:solidFill>
              </a:rPr>
              <a:pPr/>
              <a:t>8</a:t>
            </a:fld>
            <a:endParaRPr lang="en-US" sz="1800">
              <a:solidFill>
                <a:srgbClr val="FFFFFF"/>
              </a:solidFill>
            </a:endParaRPr>
          </a:p>
        </p:txBody>
      </p:sp>
    </p:spTree>
    <p:extLst>
      <p:ext uri="{BB962C8B-B14F-4D97-AF65-F5344CB8AC3E}">
        <p14:creationId xmlns:p14="http://schemas.microsoft.com/office/powerpoint/2010/main" val="13845361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smtClean="0"/>
              <a:t>Threads in Java</a:t>
            </a:r>
          </a:p>
        </p:txBody>
      </p:sp>
      <p:sp>
        <p:nvSpPr>
          <p:cNvPr id="35843" name="Content Placeholder 2"/>
          <p:cNvSpPr>
            <a:spLocks noGrp="1"/>
          </p:cNvSpPr>
          <p:nvPr>
            <p:ph idx="1"/>
          </p:nvPr>
        </p:nvSpPr>
        <p:spPr/>
        <p:txBody>
          <a:bodyPr/>
          <a:lstStyle/>
          <a:p>
            <a:pPr eaLnBrk="1" hangingPunct="1">
              <a:buFont typeface="Georgia" panose="02040502050405020303" pitchFamily="18" charset="0"/>
              <a:buNone/>
            </a:pPr>
            <a:r>
              <a:rPr lang="en-US" dirty="0" smtClean="0"/>
              <a:t>Creating threads in Java:</a:t>
            </a:r>
          </a:p>
          <a:p>
            <a:pPr eaLnBrk="1" hangingPunct="1"/>
            <a:r>
              <a:rPr lang="en-US" dirty="0" smtClean="0"/>
              <a:t>Extend </a:t>
            </a:r>
            <a:r>
              <a:rPr lang="en-US" dirty="0" err="1" smtClean="0">
                <a:solidFill>
                  <a:srgbClr val="FF3300"/>
                </a:solidFill>
              </a:rPr>
              <a:t>java.lang.Thread</a:t>
            </a:r>
            <a:r>
              <a:rPr lang="en-US" dirty="0" smtClean="0"/>
              <a:t> class</a:t>
            </a:r>
          </a:p>
          <a:p>
            <a:pPr lvl="1" eaLnBrk="1" hangingPunct="1"/>
            <a:r>
              <a:rPr lang="en-US" dirty="0" smtClean="0"/>
              <a:t>run() method must be overridden (similar to main method of sequential program)</a:t>
            </a:r>
          </a:p>
          <a:p>
            <a:pPr lvl="1" eaLnBrk="1" hangingPunct="1"/>
            <a:r>
              <a:rPr lang="en-US" dirty="0" smtClean="0"/>
              <a:t>run() is called when execution of the thread begins </a:t>
            </a:r>
          </a:p>
          <a:p>
            <a:pPr lvl="1" eaLnBrk="1" hangingPunct="1"/>
            <a:r>
              <a:rPr lang="en-US" dirty="0" smtClean="0"/>
              <a:t>A thread terminates when run() returns</a:t>
            </a:r>
          </a:p>
          <a:p>
            <a:pPr lvl="1" eaLnBrk="1" hangingPunct="1"/>
            <a:r>
              <a:rPr lang="en-US" dirty="0" smtClean="0"/>
              <a:t>start() method invokes run()</a:t>
            </a:r>
          </a:p>
          <a:p>
            <a:pPr lvl="1" eaLnBrk="1" hangingPunct="1"/>
            <a:r>
              <a:rPr lang="en-US" dirty="0" smtClean="0"/>
              <a:t>Calling run() does not create a new thread</a:t>
            </a:r>
          </a:p>
        </p:txBody>
      </p:sp>
      <p:sp>
        <p:nvSpPr>
          <p:cNvPr id="3584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1363" indent="-284163">
              <a:defRPr sz="2400">
                <a:solidFill>
                  <a:schemeClr val="tx1"/>
                </a:solidFill>
                <a:latin typeface="Times New Roman" panose="02020603050405020304" pitchFamily="18" charset="0"/>
              </a:defRPr>
            </a:lvl2pPr>
            <a:lvl3pPr marL="1141413" indent="-227013">
              <a:defRPr sz="2400">
                <a:solidFill>
                  <a:schemeClr val="tx1"/>
                </a:solidFill>
                <a:latin typeface="Times New Roman" panose="02020603050405020304" pitchFamily="18" charset="0"/>
              </a:defRPr>
            </a:lvl3pPr>
            <a:lvl4pPr marL="1598613" indent="-227013">
              <a:defRPr sz="2400">
                <a:solidFill>
                  <a:schemeClr val="tx1"/>
                </a:solidFill>
                <a:latin typeface="Times New Roman" panose="02020603050405020304" pitchFamily="18" charset="0"/>
              </a:defRPr>
            </a:lvl4pPr>
            <a:lvl5pPr marL="2055813" indent="-227013">
              <a:defRPr sz="2400">
                <a:solidFill>
                  <a:schemeClr val="tx1"/>
                </a:solidFill>
                <a:latin typeface="Times New Roman" panose="02020603050405020304" pitchFamily="18" charset="0"/>
              </a:defRPr>
            </a:lvl5pPr>
            <a:lvl6pPr marL="2513013" indent="-227013" eaLnBrk="0" fontAlgn="base" hangingPunct="0">
              <a:spcBef>
                <a:spcPct val="0"/>
              </a:spcBef>
              <a:spcAft>
                <a:spcPct val="0"/>
              </a:spcAft>
              <a:defRPr sz="2400">
                <a:solidFill>
                  <a:schemeClr val="tx1"/>
                </a:solidFill>
                <a:latin typeface="Times New Roman" panose="02020603050405020304" pitchFamily="18" charset="0"/>
              </a:defRPr>
            </a:lvl6pPr>
            <a:lvl7pPr marL="2970213" indent="-227013" eaLnBrk="0" fontAlgn="base" hangingPunct="0">
              <a:spcBef>
                <a:spcPct val="0"/>
              </a:spcBef>
              <a:spcAft>
                <a:spcPct val="0"/>
              </a:spcAft>
              <a:defRPr sz="2400">
                <a:solidFill>
                  <a:schemeClr val="tx1"/>
                </a:solidFill>
                <a:latin typeface="Times New Roman" panose="02020603050405020304" pitchFamily="18" charset="0"/>
              </a:defRPr>
            </a:lvl7pPr>
            <a:lvl8pPr marL="3427413" indent="-227013" eaLnBrk="0" fontAlgn="base" hangingPunct="0">
              <a:spcBef>
                <a:spcPct val="0"/>
              </a:spcBef>
              <a:spcAft>
                <a:spcPct val="0"/>
              </a:spcAft>
              <a:defRPr sz="2400">
                <a:solidFill>
                  <a:schemeClr val="tx1"/>
                </a:solidFill>
                <a:latin typeface="Times New Roman" panose="02020603050405020304" pitchFamily="18" charset="0"/>
              </a:defRPr>
            </a:lvl8pPr>
            <a:lvl9pPr marL="3884613" indent="-227013" eaLnBrk="0" fontAlgn="base" hangingPunct="0">
              <a:spcBef>
                <a:spcPct val="0"/>
              </a:spcBef>
              <a:spcAft>
                <a:spcPct val="0"/>
              </a:spcAft>
              <a:defRPr sz="2400">
                <a:solidFill>
                  <a:schemeClr val="tx1"/>
                </a:solidFill>
                <a:latin typeface="Times New Roman" panose="02020603050405020304" pitchFamily="18" charset="0"/>
              </a:defRPr>
            </a:lvl9pPr>
          </a:lstStyle>
          <a:p>
            <a:fld id="{0710E6EB-1CF4-4712-82EE-758F5D582ECD}" type="slidenum">
              <a:rPr lang="en-US" sz="1800">
                <a:solidFill>
                  <a:srgbClr val="FFFFFF"/>
                </a:solidFill>
              </a:rPr>
              <a:pPr/>
              <a:t>9</a:t>
            </a:fld>
            <a:endParaRPr lang="en-US" sz="1800">
              <a:solidFill>
                <a:srgbClr val="FFFFFF"/>
              </a:solidFill>
            </a:endParaRPr>
          </a:p>
        </p:txBody>
      </p:sp>
    </p:spTree>
    <p:extLst>
      <p:ext uri="{BB962C8B-B14F-4D97-AF65-F5344CB8AC3E}">
        <p14:creationId xmlns:p14="http://schemas.microsoft.com/office/powerpoint/2010/main" val="156882652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266</TotalTime>
  <Words>1874</Words>
  <Application>Microsoft Office PowerPoint</Application>
  <PresentationFormat>Widescreen</PresentationFormat>
  <Paragraphs>329</Paragraphs>
  <Slides>40</Slides>
  <Notes>15</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2</vt:i4>
      </vt:variant>
      <vt:variant>
        <vt:lpstr>Slide Titles</vt:lpstr>
      </vt:variant>
      <vt:variant>
        <vt:i4>40</vt:i4>
      </vt:variant>
    </vt:vector>
  </HeadingPairs>
  <TitlesOfParts>
    <vt:vector size="55" baseType="lpstr">
      <vt:lpstr>ＭＳ Ｐゴシック</vt:lpstr>
      <vt:lpstr>宋体</vt:lpstr>
      <vt:lpstr>Arial</vt:lpstr>
      <vt:lpstr>Book Antiqua</vt:lpstr>
      <vt:lpstr>Calibri</vt:lpstr>
      <vt:lpstr>Century Gothic</vt:lpstr>
      <vt:lpstr>Cordia New</vt:lpstr>
      <vt:lpstr>Courier New</vt:lpstr>
      <vt:lpstr>Georgia</vt:lpstr>
      <vt:lpstr>Helvetica</vt:lpstr>
      <vt:lpstr>Times New Roman</vt:lpstr>
      <vt:lpstr>Wingdings 3</vt:lpstr>
      <vt:lpstr>Ion</vt:lpstr>
      <vt:lpstr>Picture</vt:lpstr>
      <vt:lpstr>Microsoft Word Picture</vt:lpstr>
      <vt:lpstr>AP101: Advanced Computer Programming</vt:lpstr>
      <vt:lpstr>Introduction</vt:lpstr>
      <vt:lpstr>Thread</vt:lpstr>
      <vt:lpstr>Advantages of Multithreading</vt:lpstr>
      <vt:lpstr>Threads Concept</vt:lpstr>
      <vt:lpstr>Kernel Threads</vt:lpstr>
      <vt:lpstr>User Threads</vt:lpstr>
      <vt:lpstr>Threads in Java</vt:lpstr>
      <vt:lpstr>Threads in Java</vt:lpstr>
      <vt:lpstr>Threads in Java</vt:lpstr>
      <vt:lpstr>Thread States</vt:lpstr>
      <vt:lpstr>Thread termination</vt:lpstr>
      <vt:lpstr>Example: Using the Runnable Interface to Create and Launch Threads</vt:lpstr>
      <vt:lpstr>Example: Using the Runnable Interface to Create and Launch Threads</vt:lpstr>
      <vt:lpstr>Example: Using the Runnable Interface to Create and Launch Threads</vt:lpstr>
      <vt:lpstr>The Static yield() Method</vt:lpstr>
      <vt:lpstr>The Static sleep(milliseconds) Method</vt:lpstr>
      <vt:lpstr>The join() Method</vt:lpstr>
      <vt:lpstr>The join() Method (Cont.)</vt:lpstr>
      <vt:lpstr>Thread methods</vt:lpstr>
      <vt:lpstr>The deprecated stop(), suspend(), and resume() Methods</vt:lpstr>
      <vt:lpstr>Thread Priority</vt:lpstr>
      <vt:lpstr>Thread Scheduling</vt:lpstr>
      <vt:lpstr>Thread Pools</vt:lpstr>
      <vt:lpstr>Creating Executors</vt:lpstr>
      <vt:lpstr>Thread Synchronization</vt:lpstr>
      <vt:lpstr>Race Condition</vt:lpstr>
      <vt:lpstr>Synchronized </vt:lpstr>
      <vt:lpstr> Synchronizing Statements </vt:lpstr>
      <vt:lpstr>Synchronizing Statements vs. Methods</vt:lpstr>
      <vt:lpstr>Deadlock </vt:lpstr>
      <vt:lpstr>Deadlock (Cont.)</vt:lpstr>
      <vt:lpstr> wait(), notify(), and notifyAll()</vt:lpstr>
      <vt:lpstr>Blocking Queues</vt:lpstr>
      <vt:lpstr>Synchronized Collections </vt:lpstr>
      <vt:lpstr>Synchronized Collections (Cont.)</vt:lpstr>
      <vt:lpstr>Vector, Stack, and Hashtable </vt:lpstr>
      <vt:lpstr>Fail-Fast </vt:lpstr>
      <vt:lpstr>GUI Event Dispatcher Thread</vt:lpstr>
      <vt:lpstr>invokeLater and invokeAndWait</vt:lpstr>
    </vt:vector>
  </TitlesOfParts>
  <Company>MRMA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AP101: Advanced Computer Programming</dc:title>
  <dc:creator>Mohammad Mahboubi</dc:creator>
  <cp:lastModifiedBy>Parham Alvani</cp:lastModifiedBy>
  <cp:revision>78</cp:revision>
  <dcterms:created xsi:type="dcterms:W3CDTF">2015-03-16T08:20:18Z</dcterms:created>
  <dcterms:modified xsi:type="dcterms:W3CDTF">2015-05-17T16:33:40Z</dcterms:modified>
</cp:coreProperties>
</file>