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57" r:id="rId2"/>
    <p:sldId id="257" r:id="rId3"/>
    <p:sldId id="358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51AD-D72B-4AF6-BAA9-7E23DE8600D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9D68C-2157-4127-90DB-5F4F00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9D68C-2157-4127-90DB-5F4F00577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1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9524-3CDF-4C4D-B973-D3B47D0AED79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B8EE-F02C-480C-B486-2927AE4109E3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4EB-3DA7-440F-BB97-526B9A947F47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8F23-163E-49A4-85C5-6291BB2EB899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44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8F87-C1AE-4036-ABBB-E9EEEF9DBD42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66C8-063E-4E00-9F54-982D6F7C4A12}" type="datetime1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766A-5653-4335-BB84-8D3692D88D98}" type="datetime1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8CDA-A63B-4B11-9C3F-CD09E7C08663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6A67-FD29-40AE-9725-638F9B73F746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3B4F-D581-4FDB-B762-10167B04E844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B4E3-2934-4884-9F72-4321E6835AF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219D-C0F3-40D4-813F-4C228EFE7C0C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2685-1C79-4DC0-B6DF-F9C3925BB1E1}" type="datetime1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4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5B7F-A5D2-4B69-8083-CB9D75FA883C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3B9-861E-4FFE-B7C5-F9A553A35D37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5DCD-1ADE-436C-9BE7-05B003E8424A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85-E1B5-4930-A00C-D24DEF4B5EEE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F071C2-FB82-40FB-9DC1-B4BEF807FCB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5516-D6EB-4A6A-919A-594DF1D4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121002" y="926084"/>
            <a:ext cx="10135262" cy="1128784"/>
          </a:xfrm>
        </p:spPr>
        <p:txBody>
          <a:bodyPr/>
          <a:lstStyle/>
          <a:p>
            <a:r>
              <a:rPr lang="en-US" sz="3600" dirty="0"/>
              <a:t>AP101: Advanced Computer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281" y="5220175"/>
            <a:ext cx="6621463" cy="12858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dirty="0" smtClean="0"/>
              <a:t>Chapter 11 : GUI Event Handling</a:t>
            </a:r>
            <a:endParaRPr lang="en-US" sz="2800" dirty="0"/>
          </a:p>
          <a:p>
            <a:pPr algn="ctr">
              <a:defRPr/>
            </a:pPr>
            <a:r>
              <a:rPr lang="en-US" sz="2800" dirty="0" smtClean="0"/>
              <a:t>April, </a:t>
            </a:r>
            <a:r>
              <a:rPr lang="en-US" sz="2800" dirty="0"/>
              <a:t>2014</a:t>
            </a: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00" y="2606638"/>
            <a:ext cx="1719707" cy="171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07" y="2291760"/>
            <a:ext cx="238918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54428" y="5687519"/>
            <a:ext cx="4277454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n w="12700" cmpd="sng">
                  <a:solidFill>
                    <a:srgbClr val="6AAC90"/>
                  </a:solidFill>
                  <a:prstDash val="solid"/>
                </a:ln>
                <a:gradFill>
                  <a:gsLst>
                    <a:gs pos="0">
                      <a:srgbClr val="6AAC90"/>
                    </a:gs>
                    <a:gs pos="4000">
                      <a:srgbClr val="6AAC90">
                        <a:lumMod val="60000"/>
                        <a:lumOff val="40000"/>
                      </a:srgbClr>
                    </a:gs>
                    <a:gs pos="87000">
                      <a:srgbClr val="6AAC90">
                        <a:lumMod val="20000"/>
                        <a:lumOff val="80000"/>
                      </a:srgbClr>
                    </a:gs>
                  </a:gsLst>
                  <a:lin ang="5400000"/>
                </a:gradFill>
              </a:rPr>
              <a:t>Amirkabir University of Technology (Tehran Polytechnic)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4260" y="2524330"/>
            <a:ext cx="3373360" cy="302390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Babak </a:t>
            </a:r>
            <a:r>
              <a:rPr lang="en-US" sz="3200" b="1" dirty="0" err="1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Alipour</a:t>
            </a:r>
            <a:endParaRPr lang="en-US" sz="3200" b="1" dirty="0">
              <a:ln w="10160">
                <a:solidFill>
                  <a:srgbClr val="5F9C9D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(8931023)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Hani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Hojjat</a:t>
            </a:r>
            <a:r>
              <a:rPr lang="en-US" sz="3200" smtClean="0">
                <a:solidFill>
                  <a:prstClr val="white"/>
                </a:solidFill>
                <a:latin typeface="Arial" panose="020B0604020202020204" pitchFamily="34" charset="0"/>
              </a:rPr>
              <a:t> Ansari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(9031035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Parham Alvani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(9231058)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3F29A-29DA-4CEB-A4DB-9BBA8597670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2800" b="1" i="1" dirty="0"/>
              <a:t>Common GUI Event Types and Listener Interfaces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4" y="1152983"/>
            <a:ext cx="7180182" cy="5319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913" y="1534967"/>
            <a:ext cx="979116" cy="3182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157913" y="2007201"/>
            <a:ext cx="276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oudySans-Book"/>
              </a:rPr>
              <a:t>Some event classes of package </a:t>
            </a:r>
            <a:r>
              <a:rPr lang="en-US" sz="1400" dirty="0" err="1">
                <a:latin typeface="LucidaSansTypewriter"/>
              </a:rPr>
              <a:t>java.awt.event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2800" b="1" i="1" dirty="0"/>
              <a:t>Common GUI Event Types and Listener </a:t>
            </a:r>
            <a:r>
              <a:rPr lang="en-US" sz="2800" b="1" i="1" dirty="0" smtClean="0"/>
              <a:t>Interfaces ...</a:t>
            </a: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38115" y="1655631"/>
            <a:ext cx="3439191" cy="4580020"/>
          </a:xfrm>
        </p:spPr>
        <p:txBody>
          <a:bodyPr>
            <a:normAutofit/>
          </a:bodyPr>
          <a:lstStyle/>
          <a:p>
            <a:r>
              <a:rPr lang="en-US" sz="2400" dirty="0"/>
              <a:t>Each event-object type typically has a corresponding event-listener interface that specifies one </a:t>
            </a:r>
            <a:r>
              <a:rPr lang="en-US" sz="2400" dirty="0" smtClean="0"/>
              <a:t>or more </a:t>
            </a:r>
            <a:r>
              <a:rPr lang="en-US" sz="2400" dirty="0"/>
              <a:t>event-handling methods which must be declared in the class that implements the interface.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3" y="1314239"/>
            <a:ext cx="7592004" cy="49214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2800" b="1" i="1" dirty="0"/>
              <a:t>How Event Handling Works</a:t>
            </a: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946978" y="1471017"/>
            <a:ext cx="3022031" cy="506251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When an event occurs, the GUI component with which the user interacted notifies its </a:t>
            </a:r>
            <a:r>
              <a:rPr lang="en-US" sz="2400" dirty="0" smtClean="0"/>
              <a:t>registered listeners </a:t>
            </a:r>
            <a:r>
              <a:rPr lang="en-US" sz="2400" dirty="0"/>
              <a:t>by calling each listener’s appropriate event-handling method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Every GUI component supports several event types. When an event occurs, the event is </a:t>
            </a:r>
            <a:r>
              <a:rPr lang="en-US" sz="2400" dirty="0" smtClean="0"/>
              <a:t>dispatched only </a:t>
            </a:r>
            <a:r>
              <a:rPr lang="en-US" sz="2400" dirty="0"/>
              <a:t>to the event listeners of the appropriate type.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1" y="1286405"/>
            <a:ext cx="8521592" cy="49492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35" y="1327154"/>
            <a:ext cx="4797874" cy="4797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68380"/>
            <a:ext cx="9403742" cy="4580020"/>
          </a:xfrm>
        </p:spPr>
        <p:txBody>
          <a:bodyPr>
            <a:normAutofit/>
          </a:bodyPr>
          <a:lstStyle/>
          <a:p>
            <a:r>
              <a:rPr lang="en-US" dirty="0" smtClean="0"/>
              <a:t>GUIs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event driven</a:t>
            </a:r>
            <a:r>
              <a:rPr lang="en-US" dirty="0"/>
              <a:t>—when the user interacts with a GUI component, events </a:t>
            </a:r>
            <a:r>
              <a:rPr lang="en-US" dirty="0" smtClean="0"/>
              <a:t>drive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event </a:t>
            </a:r>
            <a:r>
              <a:rPr lang="en-US" dirty="0" smtClean="0"/>
              <a:t>handler performs </a:t>
            </a: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task</a:t>
            </a:r>
            <a:r>
              <a:rPr lang="en-US" dirty="0"/>
              <a:t> in response to an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Handling can be used in other fields, such as networking. Go </a:t>
            </a:r>
            <a:r>
              <a:rPr lang="en-US" dirty="0" err="1" smtClean="0"/>
              <a:t>lang</a:t>
            </a:r>
            <a:r>
              <a:rPr lang="en-US" dirty="0" smtClean="0"/>
              <a:t> is one of examples.</a:t>
            </a:r>
          </a:p>
          <a:p>
            <a:pPr lvl="1"/>
            <a:r>
              <a:rPr lang="en-US" dirty="0"/>
              <a:t>Your client does not have permission to get URL / from this server. (Client IP address: 5.238.133.19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We're sorry, but this service is not available in your country. That’s all we know.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Handling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Introduction to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receives the </a:t>
            </a:r>
            <a:r>
              <a:rPr lang="en-US" b="1" dirty="0">
                <a:solidFill>
                  <a:srgbClr val="FF0000"/>
                </a:solidFill>
              </a:rPr>
              <a:t>focus</a:t>
            </a:r>
            <a:r>
              <a:rPr lang="en-US" dirty="0"/>
              <a:t> when the user clicks the component.</a:t>
            </a:r>
          </a:p>
          <a:p>
            <a:endParaRPr lang="en-US" dirty="0"/>
          </a:p>
          <a:p>
            <a:r>
              <a:rPr lang="en-US" dirty="0" err="1"/>
              <a:t>JTextComponent</a:t>
            </a:r>
            <a:r>
              <a:rPr lang="en-US" dirty="0"/>
              <a:t> method </a:t>
            </a:r>
            <a:r>
              <a:rPr lang="en-US" dirty="0" err="1"/>
              <a:t>setEditable</a:t>
            </a:r>
            <a:r>
              <a:rPr lang="en-US" dirty="0"/>
              <a:t> can be used to make a text field </a:t>
            </a:r>
            <a:r>
              <a:rPr lang="en-US" b="1" dirty="0" err="1">
                <a:solidFill>
                  <a:srgbClr val="FF0000"/>
                </a:solidFill>
              </a:rPr>
              <a:t>uneditable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respond to an event for a particular GUI component, you must create a class that represents the event handler and implements an appropriate </a:t>
            </a:r>
            <a:r>
              <a:rPr lang="en-US" b="1" dirty="0">
                <a:solidFill>
                  <a:srgbClr val="FF0000"/>
                </a:solidFill>
              </a:rPr>
              <a:t>event-listener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interface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, then </a:t>
            </a:r>
            <a:r>
              <a:rPr lang="en-US" b="1" dirty="0">
                <a:solidFill>
                  <a:srgbClr val="FF0000"/>
                </a:solidFill>
              </a:rPr>
              <a:t>register</a:t>
            </a:r>
            <a:r>
              <a:rPr lang="en-US" dirty="0"/>
              <a:t> an object of the event-handling class as the event handler.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</a:t>
            </a:r>
            <a:r>
              <a:rPr lang="en-US" sz="3200" b="1" i="1" dirty="0" smtClean="0"/>
              <a:t>Handling …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88" y="1451325"/>
            <a:ext cx="6138902" cy="2088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644" y="3944796"/>
            <a:ext cx="8659715" cy="24412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</a:t>
            </a:r>
            <a:r>
              <a:rPr lang="en-US" sz="3200" b="1" i="1" dirty="0" smtClean="0"/>
              <a:t>Handling ….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9" y="1179918"/>
            <a:ext cx="6618517" cy="3819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07" y="3628099"/>
            <a:ext cx="5005020" cy="25964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68380"/>
            <a:ext cx="9403742" cy="4580020"/>
          </a:xfrm>
        </p:spPr>
        <p:txBody>
          <a:bodyPr>
            <a:normAutofit/>
          </a:bodyPr>
          <a:lstStyle/>
          <a:p>
            <a:r>
              <a:rPr lang="en-US" dirty="0" smtClean="0"/>
              <a:t>Non-static </a:t>
            </a:r>
            <a:r>
              <a:rPr lang="en-US" dirty="0">
                <a:solidFill>
                  <a:srgbClr val="FF0000"/>
                </a:solidFill>
              </a:rPr>
              <a:t>nested </a:t>
            </a:r>
            <a:r>
              <a:rPr lang="en-US" dirty="0" smtClean="0">
                <a:solidFill>
                  <a:srgbClr val="FF0000"/>
                </a:solidFill>
              </a:rPr>
              <a:t>classes </a:t>
            </a:r>
            <a:r>
              <a:rPr lang="en-US" dirty="0"/>
              <a:t>are called inner classes and are frequently used for event handling.</a:t>
            </a:r>
          </a:p>
          <a:p>
            <a:r>
              <a:rPr lang="en-US" dirty="0"/>
              <a:t>An object of a non-static inner </a:t>
            </a:r>
            <a:r>
              <a:rPr lang="en-US" dirty="0" smtClean="0"/>
              <a:t>class </a:t>
            </a:r>
            <a:r>
              <a:rPr lang="en-US" dirty="0"/>
              <a:t>must be created by an object of the top-level </a:t>
            </a:r>
            <a:r>
              <a:rPr lang="en-US" dirty="0" smtClean="0"/>
              <a:t>class that </a:t>
            </a:r>
            <a:r>
              <a:rPr lang="en-US" dirty="0"/>
              <a:t>contains the inner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inner-class object can directly </a:t>
            </a:r>
            <a:r>
              <a:rPr lang="en-US" dirty="0">
                <a:solidFill>
                  <a:srgbClr val="FF0000"/>
                </a:solidFill>
              </a:rPr>
              <a:t>access</a:t>
            </a:r>
            <a:r>
              <a:rPr lang="en-US" dirty="0"/>
              <a:t> the instance variables and methods of its top-level class</a:t>
            </a:r>
            <a:r>
              <a:rPr lang="en-US" dirty="0" smtClean="0"/>
              <a:t>.</a:t>
            </a:r>
          </a:p>
          <a:p>
            <a:r>
              <a:rPr lang="en-US" dirty="0"/>
              <a:t>A nested class that’s static does not require an object of its top-level class and does not </a:t>
            </a:r>
            <a:r>
              <a:rPr lang="en-US" dirty="0" smtClean="0"/>
              <a:t>implicitly have </a:t>
            </a:r>
            <a:r>
              <a:rPr lang="en-US" dirty="0"/>
              <a:t>a reference to an object of the top-level class</a:t>
            </a:r>
            <a:r>
              <a:rPr lang="en-US" dirty="0" smtClean="0"/>
              <a:t>.</a:t>
            </a:r>
          </a:p>
          <a:p>
            <a:r>
              <a:rPr lang="en-US" b="1" dirty="0"/>
              <a:t>Pressing </a:t>
            </a:r>
            <a:r>
              <a:rPr lang="en-US" b="1" i="1" dirty="0"/>
              <a:t>Enter </a:t>
            </a:r>
            <a:r>
              <a:rPr lang="en-US" b="1" dirty="0"/>
              <a:t>in a </a:t>
            </a:r>
            <a:r>
              <a:rPr lang="en-US" b="1" dirty="0" err="1"/>
              <a:t>JTextField</a:t>
            </a:r>
            <a:r>
              <a:rPr lang="en-US" b="1" dirty="0"/>
              <a:t> </a:t>
            </a:r>
            <a:r>
              <a:rPr lang="en-US" b="1" dirty="0" smtClean="0"/>
              <a:t>or </a:t>
            </a:r>
            <a:r>
              <a:rPr lang="en-US" b="1" dirty="0" err="1"/>
              <a:t>JPasswordField</a:t>
            </a:r>
            <a:r>
              <a:rPr lang="en-US" b="1" dirty="0"/>
              <a:t> generates an </a:t>
            </a:r>
            <a:r>
              <a:rPr lang="en-US" b="1" dirty="0" err="1" smtClean="0">
                <a:solidFill>
                  <a:srgbClr val="FF0000"/>
                </a:solidFill>
              </a:rPr>
              <a:t>ActionEvent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from </a:t>
            </a:r>
            <a:r>
              <a:rPr lang="en-US" b="1" dirty="0"/>
              <a:t>package </a:t>
            </a:r>
            <a:r>
              <a:rPr lang="en-US" b="1" dirty="0" err="1" smtClean="0"/>
              <a:t>java.awt.event</a:t>
            </a:r>
            <a:r>
              <a:rPr lang="en-US" b="1" dirty="0" smtClean="0"/>
              <a:t> </a:t>
            </a:r>
            <a:r>
              <a:rPr lang="en-US" b="1" dirty="0"/>
              <a:t>that can be handled by an </a:t>
            </a:r>
            <a:r>
              <a:rPr lang="en-US" b="1" dirty="0" err="1" smtClean="0"/>
              <a:t>ActionListener</a:t>
            </a:r>
            <a:r>
              <a:rPr lang="en-US" b="1" dirty="0" smtClean="0"/>
              <a:t> (package </a:t>
            </a:r>
            <a:r>
              <a:rPr lang="en-US" b="1" dirty="0" err="1" smtClean="0"/>
              <a:t>java.awt.event</a:t>
            </a:r>
            <a:r>
              <a:rPr lang="en-US" b="1" dirty="0" smtClean="0"/>
              <a:t>).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Handling </a:t>
            </a:r>
            <a:r>
              <a:rPr lang="en-US" sz="3200" b="1" i="1" dirty="0" smtClean="0"/>
              <a:t>…..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68380"/>
            <a:ext cx="9403742" cy="4580020"/>
          </a:xfrm>
        </p:spPr>
        <p:txBody>
          <a:bodyPr>
            <a:noAutofit/>
          </a:bodyPr>
          <a:lstStyle/>
          <a:p>
            <a:r>
              <a:rPr lang="en-US" sz="2200" dirty="0" err="1"/>
              <a:t>JTextField</a:t>
            </a:r>
            <a:r>
              <a:rPr lang="en-US" sz="2200" dirty="0"/>
              <a:t> method </a:t>
            </a:r>
            <a:r>
              <a:rPr lang="en-US" sz="2200" dirty="0" err="1"/>
              <a:t>addActionListener</a:t>
            </a:r>
            <a:r>
              <a:rPr lang="en-US" sz="2200" dirty="0"/>
              <a:t> registers an event handler for a text field’s </a:t>
            </a:r>
            <a:r>
              <a:rPr lang="en-US" sz="2200" dirty="0" err="1"/>
              <a:t>ActionEvent</a:t>
            </a:r>
            <a:r>
              <a:rPr lang="en-US" sz="2200" dirty="0"/>
              <a:t>.</a:t>
            </a:r>
          </a:p>
          <a:p>
            <a:r>
              <a:rPr lang="en-US" sz="2200" dirty="0"/>
              <a:t>The GUI component with which the user interacts is the event source</a:t>
            </a:r>
            <a:r>
              <a:rPr lang="en-US" sz="2200" dirty="0" smtClean="0"/>
              <a:t>.</a:t>
            </a:r>
          </a:p>
          <a:p>
            <a:r>
              <a:rPr lang="en-US" sz="2200" b="1" dirty="0" err="1"/>
              <a:t>AnActionEvent</a:t>
            </a:r>
            <a:r>
              <a:rPr lang="en-US" sz="2200" b="1" dirty="0"/>
              <a:t> object contains information about the event that just occurred, such as the </a:t>
            </a:r>
            <a:r>
              <a:rPr lang="en-US" sz="2200" b="1" dirty="0" smtClean="0"/>
              <a:t>event source </a:t>
            </a:r>
            <a:r>
              <a:rPr lang="en-US" sz="2200" b="1" dirty="0"/>
              <a:t>and the text in the text field</a:t>
            </a:r>
            <a:r>
              <a:rPr lang="en-US" sz="2200" b="1" dirty="0" smtClean="0"/>
              <a:t>.</a:t>
            </a:r>
          </a:p>
          <a:p>
            <a:r>
              <a:rPr lang="en-US" sz="2200" dirty="0" err="1"/>
              <a:t>ActionEvent</a:t>
            </a:r>
            <a:r>
              <a:rPr lang="en-US" sz="2200" dirty="0"/>
              <a:t> method </a:t>
            </a:r>
            <a:r>
              <a:rPr lang="en-US" sz="2200" dirty="0" err="1"/>
              <a:t>getSource</a:t>
            </a:r>
            <a:r>
              <a:rPr lang="en-US" sz="2200" dirty="0"/>
              <a:t> returns a reference to the event source. </a:t>
            </a:r>
            <a:r>
              <a:rPr lang="en-US" sz="2200" dirty="0" err="1"/>
              <a:t>ActionEvent</a:t>
            </a:r>
            <a:r>
              <a:rPr lang="en-US" sz="2200" dirty="0"/>
              <a:t> </a:t>
            </a:r>
            <a:r>
              <a:rPr lang="en-US" sz="2200" dirty="0" smtClean="0"/>
              <a:t>method </a:t>
            </a:r>
            <a:r>
              <a:rPr lang="en-US" sz="2200" dirty="0" err="1" smtClean="0"/>
              <a:t>getActionCommand</a:t>
            </a:r>
            <a:r>
              <a:rPr lang="en-US" sz="2200" dirty="0" smtClean="0"/>
              <a:t> returns </a:t>
            </a:r>
            <a:r>
              <a:rPr lang="en-US" sz="2200" dirty="0"/>
              <a:t>the text the user typed in a text field or the label on a </a:t>
            </a:r>
            <a:r>
              <a:rPr lang="en-US" sz="2200" dirty="0" err="1"/>
              <a:t>JButton</a:t>
            </a:r>
            <a:r>
              <a:rPr lang="en-US" sz="2200" dirty="0" smtClean="0"/>
              <a:t>.</a:t>
            </a:r>
          </a:p>
          <a:p>
            <a:r>
              <a:rPr lang="en-US" sz="2200" dirty="0" err="1"/>
              <a:t>JPasswordField</a:t>
            </a:r>
            <a:r>
              <a:rPr lang="en-US" sz="2200" dirty="0"/>
              <a:t> method </a:t>
            </a:r>
            <a:r>
              <a:rPr lang="en-US" sz="2200" dirty="0" err="1" smtClean="0"/>
              <a:t>getPassword</a:t>
            </a:r>
            <a:r>
              <a:rPr lang="en-US" sz="2200" dirty="0" smtClean="0"/>
              <a:t> </a:t>
            </a:r>
            <a:r>
              <a:rPr lang="en-US" sz="2200" dirty="0"/>
              <a:t>returns the password the user typed.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Handling </a:t>
            </a:r>
            <a:r>
              <a:rPr lang="en-US" sz="3200" b="1" i="1" dirty="0" smtClean="0"/>
              <a:t>……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Handling </a:t>
            </a:r>
            <a:r>
              <a:rPr lang="en-US" sz="3200" b="1" i="1" dirty="0" smtClean="0"/>
              <a:t>…….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97820"/>
            <a:ext cx="10862823" cy="49292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b="1" i="1" dirty="0"/>
              <a:t>Introduction to Event Handling </a:t>
            </a:r>
            <a:r>
              <a:rPr lang="en-US" sz="3200" b="1" i="1" dirty="0" smtClean="0"/>
              <a:t>….….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8" y="1560053"/>
            <a:ext cx="10560567" cy="47080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516-D6EB-4A6A-919A-594DF1D4B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</TotalTime>
  <Words>546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GoudySans-Book</vt:lpstr>
      <vt:lpstr>LucidaSansTypewriter</vt:lpstr>
      <vt:lpstr>Wingdings 3</vt:lpstr>
      <vt:lpstr>Ion</vt:lpstr>
      <vt:lpstr>AP101: Advanced Computer Programming</vt:lpstr>
      <vt:lpstr>Introduction to Event Handling</vt:lpstr>
      <vt:lpstr>Introduction to Event Handling</vt:lpstr>
      <vt:lpstr>Introduction to Event Handling …</vt:lpstr>
      <vt:lpstr>Introduction to Event Handling ….</vt:lpstr>
      <vt:lpstr>Introduction to Event Handling …..</vt:lpstr>
      <vt:lpstr>Introduction to Event Handling ……</vt:lpstr>
      <vt:lpstr>Introduction to Event Handling …….</vt:lpstr>
      <vt:lpstr>Introduction to Event Handling ….….</vt:lpstr>
      <vt:lpstr>Common GUI Event Types and Listener Interfaces</vt:lpstr>
      <vt:lpstr>Common GUI Event Types and Listener Interfaces ...</vt:lpstr>
      <vt:lpstr>How Event Handling Works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AP101: Advanced Computer Programming</dc:title>
  <dc:creator>Babak</dc:creator>
  <cp:lastModifiedBy>Parham Alvani</cp:lastModifiedBy>
  <cp:revision>149</cp:revision>
  <dcterms:created xsi:type="dcterms:W3CDTF">2014-02-02T15:43:07Z</dcterms:created>
  <dcterms:modified xsi:type="dcterms:W3CDTF">2015-04-13T02:28:09Z</dcterms:modified>
</cp:coreProperties>
</file>