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0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EE5DA-C3AE-42FD-87B6-086C1B1FBE6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063A7-409B-4CBD-AB6A-076166F4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628-48BA-4A24-AB5E-FCB20FA17238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E4C5-A28C-463A-802E-15D20712D682}" type="datetime1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9B5F-7619-4F26-A98F-2CE115FB62AC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2744-604E-4B11-AFDC-DAA0C04F25CB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14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F9D-5587-4923-9FB7-55ECDD3EBD0C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7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F229-6517-429E-A82B-6A9449E9E021}" type="datetime1">
              <a:rPr lang="en-US" smtClean="0"/>
              <a:t>5/23/2015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864-F709-4A0C-AA78-947DB82E1167}" type="datetime1">
              <a:rPr lang="en-US" smtClean="0"/>
              <a:t>5/23/2015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9ED8-F321-42F7-914F-8BEF7364BBF0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B201-20B4-4D35-99F2-43FCC3F632C1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E8B5-3AE4-4F45-99A4-04F08F6AE429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A73C-34F9-4395-B1CA-3835F1700095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524D-18FF-4101-BEB3-4388FE2BA686}" type="datetime1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0622-6E7F-42C1-B79F-123B86E78814}" type="datetime1">
              <a:rPr lang="en-US" smtClean="0"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6514-34B4-4C53-94E2-9323C1160719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6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7B7F-A5D5-489F-A5D6-C1D434852C4D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B8B8-6A28-4039-9C2F-557B2DF72B5C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2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EC8-B148-4A5B-91C4-CFEA38282AAB}" type="datetime1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4C041E-1427-49D9-B385-0756CD6BC820}" type="datetime1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87CA-AE5E-4749-88B8-93A52D25A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9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36" y="737938"/>
            <a:ext cx="11101137" cy="1187115"/>
          </a:xfrm>
        </p:spPr>
        <p:txBody>
          <a:bodyPr/>
          <a:lstStyle/>
          <a:p>
            <a:r>
              <a:rPr lang="en-US" sz="4000" dirty="0" smtClean="0"/>
              <a:t>AP101: Advanced Computer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081" y="548323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Networking</a:t>
            </a:r>
          </a:p>
          <a:p>
            <a:pPr algn="ctr"/>
            <a:r>
              <a:rPr lang="en-US" dirty="0" smtClean="0"/>
              <a:t>25 May,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6" y="2449652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74" y="2110961"/>
            <a:ext cx="3186363" cy="31863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methods set various socket options. Most of the time the defaults are fine.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FFC000"/>
                </a:solidFill>
              </a:rPr>
              <a:t>setTcpNoDelay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/>
              <a:t>on) throws </a:t>
            </a:r>
            <a:r>
              <a:rPr lang="en-US" dirty="0" err="1"/>
              <a:t>SocketException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getTcpNoDelay</a:t>
            </a:r>
            <a:r>
              <a:rPr lang="en-US" dirty="0"/>
              <a:t>() throws </a:t>
            </a:r>
            <a:r>
              <a:rPr lang="en-US" dirty="0" err="1"/>
              <a:t>SocketException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C000"/>
                </a:solidFill>
              </a:rPr>
              <a:t>setSoLinger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/>
              <a:t>on,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 throws </a:t>
            </a:r>
            <a:r>
              <a:rPr lang="en-US" dirty="0" err="1"/>
              <a:t>SocketException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    </a:t>
            </a:r>
            <a:r>
              <a:rPr lang="en-US" dirty="0" smtClean="0"/>
              <a:t>      </a:t>
            </a:r>
            <a:r>
              <a:rPr lang="en-US" dirty="0" err="1" smtClean="0">
                <a:solidFill>
                  <a:srgbClr val="FFC000"/>
                </a:solidFill>
              </a:rPr>
              <a:t>getSoLinger</a:t>
            </a:r>
            <a:r>
              <a:rPr lang="en-US" dirty="0"/>
              <a:t>() throws </a:t>
            </a:r>
            <a:r>
              <a:rPr lang="en-US" dirty="0" err="1"/>
              <a:t>SocketException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void</a:t>
            </a: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C000"/>
                </a:solidFill>
              </a:rPr>
              <a:t>setSoTimeout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timeout</a:t>
            </a:r>
            <a:r>
              <a:rPr lang="en-US" dirty="0"/>
              <a:t>) throws </a:t>
            </a:r>
            <a:r>
              <a:rPr lang="en-US" dirty="0" err="1"/>
              <a:t>SocketException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    </a:t>
            </a:r>
            <a:r>
              <a:rPr lang="en-US" dirty="0" smtClean="0"/>
              <a:t>      </a:t>
            </a:r>
            <a:r>
              <a:rPr lang="en-US" dirty="0" err="1" smtClean="0">
                <a:solidFill>
                  <a:srgbClr val="FFC000"/>
                </a:solidFill>
              </a:rPr>
              <a:t>getSoTimeout</a:t>
            </a:r>
            <a:r>
              <a:rPr lang="en-US" dirty="0"/>
              <a:t>() throws </a:t>
            </a:r>
            <a:r>
              <a:rPr lang="en-US" dirty="0" err="1"/>
              <a:t>SocketException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SO_LINGER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enabled, a </a:t>
            </a:r>
            <a:r>
              <a:rPr lang="en-US" dirty="0">
                <a:solidFill>
                  <a:srgbClr val="FFC000"/>
                </a:solidFill>
              </a:rPr>
              <a:t>close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FFC000"/>
                </a:solidFill>
              </a:rPr>
              <a:t>shutdown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/>
              <a:t>will not return </a:t>
            </a:r>
            <a:r>
              <a:rPr lang="en-US" dirty="0" smtClean="0"/>
              <a:t>until all </a:t>
            </a:r>
            <a:r>
              <a:rPr lang="en-US" dirty="0"/>
              <a:t>queued messages for the socket have been successfully </a:t>
            </a:r>
            <a:r>
              <a:rPr lang="en-US" dirty="0" smtClean="0"/>
              <a:t>sent or </a:t>
            </a:r>
            <a:r>
              <a:rPr lang="en-US" dirty="0"/>
              <a:t>the linger timeout has been reached.  Otherwise, the </a:t>
            </a:r>
            <a:r>
              <a:rPr lang="en-US" dirty="0" smtClean="0"/>
              <a:t>call returns </a:t>
            </a:r>
            <a:r>
              <a:rPr lang="en-US" dirty="0"/>
              <a:t>immediately and the closing is done in the </a:t>
            </a:r>
            <a:r>
              <a:rPr lang="en-US" dirty="0" smtClean="0"/>
              <a:t>background. When </a:t>
            </a:r>
            <a:r>
              <a:rPr lang="en-US" dirty="0"/>
              <a:t>the socket is closed as part of </a:t>
            </a:r>
            <a:r>
              <a:rPr lang="en-US" dirty="0">
                <a:solidFill>
                  <a:srgbClr val="FFC000"/>
                </a:solidFill>
              </a:rPr>
              <a:t>exit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/>
              <a:t>it </a:t>
            </a:r>
            <a:r>
              <a:rPr lang="en-US" dirty="0" smtClean="0"/>
              <a:t>always lingers </a:t>
            </a:r>
            <a:r>
              <a:rPr lang="en-US" dirty="0"/>
              <a:t>in the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TCP_NODELAY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TCP_NODELAY is an option to enable quick sending of TCP packets, regardless of their size. This is very useful option when speed matters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F0"/>
                </a:solidFill>
              </a:rPr>
              <a:t>Port</a:t>
            </a:r>
            <a:r>
              <a:rPr lang="en-US" b="1" i="1" dirty="0"/>
              <a:t> is an </a:t>
            </a:r>
            <a:r>
              <a:rPr lang="en-US" b="1" i="1" dirty="0">
                <a:solidFill>
                  <a:srgbClr val="FF0000"/>
                </a:solidFill>
              </a:rPr>
              <a:t>entry point to a process that resides on a </a:t>
            </a:r>
            <a:r>
              <a:rPr lang="en-US" b="1" i="1" dirty="0" smtClean="0">
                <a:solidFill>
                  <a:srgbClr val="FF0000"/>
                </a:solidFill>
              </a:rPr>
              <a:t>host.</a:t>
            </a:r>
          </a:p>
          <a:p>
            <a:r>
              <a:rPr lang="en-US" dirty="0"/>
              <a:t>65,535 logical ports with integer numbers 1 - </a:t>
            </a:r>
            <a:r>
              <a:rPr lang="en-US" dirty="0" smtClean="0"/>
              <a:t>65,535</a:t>
            </a:r>
          </a:p>
          <a:p>
            <a:r>
              <a:rPr lang="en-US" dirty="0"/>
              <a:t>Ports with numbers 1-1023 are reserved for </a:t>
            </a:r>
            <a:r>
              <a:rPr lang="en-US" dirty="0" smtClean="0"/>
              <a:t>well-known services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sent and received with output and input streams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are methods to get an input stream for a socket and an output stream for the socket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InputStream</a:t>
            </a:r>
            <a:r>
              <a:rPr lang="en-US" dirty="0"/>
              <a:t>  </a:t>
            </a:r>
            <a:r>
              <a:rPr lang="en-US" dirty="0" err="1">
                <a:solidFill>
                  <a:srgbClr val="FFC000"/>
                </a:solidFill>
              </a:rPr>
              <a:t>getInputStream</a:t>
            </a:r>
            <a:r>
              <a:rPr lang="en-US" dirty="0"/>
              <a:t>() throws </a:t>
            </a:r>
            <a:r>
              <a:rPr lang="en-US" dirty="0" err="1" smtClean="0"/>
              <a:t>IOException</a:t>
            </a:r>
            <a:endParaRPr lang="en-US" dirty="0"/>
          </a:p>
          <a:p>
            <a:pPr lvl="1"/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OutputStream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getOutputStream</a:t>
            </a:r>
            <a:r>
              <a:rPr lang="en-US" dirty="0"/>
              <a:t>() throws </a:t>
            </a:r>
            <a:r>
              <a:rPr lang="en-US" dirty="0" err="1" smtClean="0"/>
              <a:t>IOException</a:t>
            </a:r>
            <a:endParaRPr lang="en-US" dirty="0"/>
          </a:p>
          <a:p>
            <a:r>
              <a:rPr lang="en-US" dirty="0"/>
              <a:t>There's also a method to close a socket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synchronized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close</a:t>
            </a:r>
            <a:r>
              <a:rPr lang="en-US" dirty="0"/>
              <a:t>() throws </a:t>
            </a:r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is </a:t>
            </a:r>
            <a:r>
              <a:rPr lang="en-US" dirty="0" smtClean="0"/>
              <a:t>accomplished </a:t>
            </a:r>
            <a:r>
              <a:rPr lang="en-US" dirty="0"/>
              <a:t>through the constructors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Socket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String</a:t>
            </a:r>
            <a:r>
              <a:rPr lang="en-US" dirty="0"/>
              <a:t> host,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port) throws </a:t>
            </a:r>
            <a:r>
              <a:rPr lang="en-US" dirty="0" err="1" smtClean="0"/>
              <a:t>UnknownHostException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Socket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InetAddress</a:t>
            </a:r>
            <a:r>
              <a:rPr lang="en-US" dirty="0"/>
              <a:t> address,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port)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Socket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String</a:t>
            </a:r>
            <a:r>
              <a:rPr lang="en-US" dirty="0"/>
              <a:t> host,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port, </a:t>
            </a:r>
            <a:r>
              <a:rPr lang="en-US" dirty="0" err="1">
                <a:solidFill>
                  <a:srgbClr val="00B0F0"/>
                </a:solidFill>
              </a:rPr>
              <a:t>InetAddress</a:t>
            </a:r>
            <a:r>
              <a:rPr lang="en-US" dirty="0"/>
              <a:t> </a:t>
            </a:r>
            <a:r>
              <a:rPr lang="en-US" dirty="0" err="1"/>
              <a:t>localAddr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 smtClean="0"/>
              <a:t>localPort</a:t>
            </a:r>
            <a:r>
              <a:rPr lang="en-US" dirty="0" smtClean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Socket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InetAddress</a:t>
            </a:r>
            <a:r>
              <a:rPr lang="en-US" dirty="0"/>
              <a:t> address,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port,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InetAddress</a:t>
            </a:r>
            <a:r>
              <a:rPr lang="en-US" dirty="0"/>
              <a:t> </a:t>
            </a:r>
            <a:r>
              <a:rPr lang="en-US" dirty="0" err="1"/>
              <a:t>localAddr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localPort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Network. Host.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network</a:t>
            </a:r>
            <a:r>
              <a:rPr lang="en-US" b="1" i="1" dirty="0"/>
              <a:t> is a hardware and software data communication </a:t>
            </a:r>
            <a:r>
              <a:rPr lang="en-US" dirty="0" smtClean="0"/>
              <a:t>system </a:t>
            </a:r>
            <a:r>
              <a:rPr lang="en-US" dirty="0"/>
              <a:t>that provides interconnection of computers </a:t>
            </a:r>
            <a:r>
              <a:rPr lang="en-US" dirty="0" smtClean="0"/>
              <a:t>and other </a:t>
            </a:r>
            <a:r>
              <a:rPr lang="en-US" dirty="0"/>
              <a:t>devices.  </a:t>
            </a:r>
          </a:p>
          <a:p>
            <a:r>
              <a:rPr lang="en-US" dirty="0" smtClean="0"/>
              <a:t>A </a:t>
            </a:r>
            <a:r>
              <a:rPr lang="en-US" b="1" i="1" dirty="0">
                <a:solidFill>
                  <a:srgbClr val="FF0000"/>
                </a:solidFill>
              </a:rPr>
              <a:t>node (host) </a:t>
            </a:r>
            <a:r>
              <a:rPr lang="en-US" b="1" i="1" dirty="0"/>
              <a:t>is an addressable device (computer) </a:t>
            </a:r>
            <a:r>
              <a:rPr lang="en-US" b="1" i="1" dirty="0" smtClean="0"/>
              <a:t>attached </a:t>
            </a:r>
            <a:r>
              <a:rPr lang="en-US" dirty="0" smtClean="0"/>
              <a:t>to </a:t>
            </a:r>
            <a:r>
              <a:rPr lang="en-US" dirty="0"/>
              <a:t>a computer network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b="1" i="1" dirty="0">
                <a:solidFill>
                  <a:srgbClr val="FF0000"/>
                </a:solidFill>
              </a:rPr>
              <a:t>internet</a:t>
            </a:r>
            <a:r>
              <a:rPr lang="en-US" b="1" i="1" dirty="0"/>
              <a:t> is a set of networks connected with routers.</a:t>
            </a:r>
          </a:p>
          <a:p>
            <a:r>
              <a:rPr lang="en-US" dirty="0" smtClean="0"/>
              <a:t>The </a:t>
            </a:r>
            <a:r>
              <a:rPr lang="en-US" b="1" i="1" dirty="0">
                <a:solidFill>
                  <a:srgbClr val="FF0000"/>
                </a:solidFill>
              </a:rPr>
              <a:t>Internet</a:t>
            </a:r>
            <a:r>
              <a:rPr lang="en-US" b="1" i="1" dirty="0"/>
              <a:t> is the largest  internet that includes </a:t>
            </a:r>
            <a:r>
              <a:rPr lang="en-US" dirty="0" smtClean="0"/>
              <a:t>commercial</a:t>
            </a:r>
            <a:r>
              <a:rPr lang="en-US" dirty="0"/>
              <a:t>, military, university and other networks </a:t>
            </a:r>
            <a:r>
              <a:rPr lang="en-US" dirty="0" smtClean="0"/>
              <a:t>with different </a:t>
            </a:r>
            <a:r>
              <a:rPr lang="en-US" dirty="0"/>
              <a:t>physical links and various protocols including </a:t>
            </a:r>
            <a:r>
              <a:rPr lang="en-US" dirty="0" smtClean="0"/>
              <a:t>IP (Internet </a:t>
            </a:r>
            <a:r>
              <a:rPr lang="en-US" dirty="0"/>
              <a:t>Protocol) </a:t>
            </a:r>
          </a:p>
        </p:txBody>
      </p:sp>
    </p:spTree>
    <p:extLst>
      <p:ext uri="{BB962C8B-B14F-4D97-AF65-F5344CB8AC3E}">
        <p14:creationId xmlns:p14="http://schemas.microsoft.com/office/powerpoint/2010/main" val="47227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 Stack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47" y="1432193"/>
            <a:ext cx="8582140" cy="49594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Protocols: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TCP</a:t>
            </a:r>
            <a:r>
              <a:rPr lang="en-US" b="1" i="1" dirty="0"/>
              <a:t> </a:t>
            </a:r>
            <a:r>
              <a:rPr lang="en-US" b="1" i="1" dirty="0" smtClean="0"/>
              <a:t>(Transmission </a:t>
            </a:r>
            <a:r>
              <a:rPr lang="en-US" b="1" i="1" dirty="0"/>
              <a:t>Control </a:t>
            </a:r>
            <a:r>
              <a:rPr lang="en-US" b="1" i="1" dirty="0" smtClean="0"/>
              <a:t>Protocol) </a:t>
            </a:r>
            <a:r>
              <a:rPr lang="en-US" b="1" i="1" dirty="0"/>
              <a:t>is a </a:t>
            </a:r>
            <a:r>
              <a:rPr lang="en-US" b="1" dirty="0">
                <a:solidFill>
                  <a:srgbClr val="FFC000"/>
                </a:solidFill>
              </a:rPr>
              <a:t>reliable</a:t>
            </a:r>
            <a:r>
              <a:rPr lang="en-US" b="1" i="1" dirty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connection-oriented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B0F0"/>
                </a:solidFill>
              </a:rPr>
              <a:t>stream-based</a:t>
            </a:r>
            <a:r>
              <a:rPr lang="en-US" dirty="0"/>
              <a:t> transport protocol</a:t>
            </a:r>
            <a:r>
              <a:rPr lang="en-US" dirty="0" smtClean="0"/>
              <a:t>.</a:t>
            </a:r>
          </a:p>
          <a:p>
            <a:r>
              <a:rPr lang="en-US" dirty="0"/>
              <a:t>Phases of TCP communication: </a:t>
            </a:r>
          </a:p>
          <a:p>
            <a:pPr lvl="1"/>
            <a:r>
              <a:rPr lang="en-US" dirty="0" smtClean="0"/>
              <a:t>Establish </a:t>
            </a:r>
            <a:r>
              <a:rPr lang="en-US" dirty="0"/>
              <a:t>a connection (open a TCP session)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/>
              <a:t>data over the connection 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the connection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Protocols: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260"/>
            <a:ext cx="8946541" cy="4772139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UDP</a:t>
            </a:r>
            <a:r>
              <a:rPr lang="pt-BR" b="1" i="1" dirty="0"/>
              <a:t>, the User Datagram Protocol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pure message passing (datagram send/receive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Neither guarantees delivery nor requires a connection.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Connectionless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</a:p>
          <a:p>
            <a:pPr lvl="2"/>
            <a:r>
              <a:rPr lang="en-US" dirty="0"/>
              <a:t>UDP datagrams are sent between two hosts with no previous setup. </a:t>
            </a:r>
          </a:p>
          <a:p>
            <a:pPr lvl="2"/>
            <a:r>
              <a:rPr lang="en-US" dirty="0"/>
              <a:t>The datagrams contain the destination address, may take different routes. </a:t>
            </a:r>
            <a:endParaRPr lang="en-US" dirty="0" smtClean="0"/>
          </a:p>
          <a:p>
            <a:pPr lvl="1"/>
            <a:r>
              <a:rPr lang="en-US" dirty="0"/>
              <a:t>Lightweight and efficient. Low overhead compare to </a:t>
            </a:r>
            <a:r>
              <a:rPr lang="en-US" dirty="0" smtClean="0"/>
              <a:t>TCP</a:t>
            </a:r>
            <a:endParaRPr lang="en-US" dirty="0"/>
          </a:p>
          <a:p>
            <a:r>
              <a:rPr lang="en-US" dirty="0"/>
              <a:t>Phases of UDP communication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Sending: create a UDP socket; create a datagram with the message and specified </a:t>
            </a:r>
            <a:r>
              <a:rPr lang="en-US" dirty="0" smtClean="0"/>
              <a:t>destination </a:t>
            </a:r>
            <a:r>
              <a:rPr lang="en-US" dirty="0"/>
              <a:t>(IP address &amp; port); send the datagram over the UDP socket. </a:t>
            </a:r>
            <a:endParaRPr lang="en-US" dirty="0" smtClean="0"/>
          </a:p>
          <a:p>
            <a:pPr lvl="1"/>
            <a:r>
              <a:rPr lang="en-US" dirty="0"/>
              <a:t>Receiving: receive a datagram from the UDP socket; get data and source from </a:t>
            </a:r>
            <a:r>
              <a:rPr lang="en-US" dirty="0" smtClean="0"/>
              <a:t>the datagram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Addressing a Node on the Internet. </a:t>
            </a:r>
            <a:br>
              <a:rPr lang="en-US" dirty="0"/>
            </a:br>
            <a:r>
              <a:rPr lang="en-US" dirty="0"/>
              <a:t>IP Address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 Internet address</a:t>
            </a:r>
            <a:r>
              <a:rPr lang="en-US" dirty="0"/>
              <a:t> (</a:t>
            </a:r>
            <a:r>
              <a:rPr lang="en-US" b="1" i="1" dirty="0"/>
              <a:t>IP address) of a node on the </a:t>
            </a:r>
            <a:r>
              <a:rPr lang="en-US" b="1" i="1" dirty="0" smtClean="0"/>
              <a:t>Internet </a:t>
            </a:r>
            <a:r>
              <a:rPr lang="en-US" dirty="0" smtClean="0"/>
              <a:t>is </a:t>
            </a:r>
            <a:r>
              <a:rPr lang="en-US" dirty="0"/>
              <a:t>a four-byte (32-bit) unsigned integer </a:t>
            </a:r>
            <a:r>
              <a:rPr lang="en-US" dirty="0" smtClean="0"/>
              <a:t>number </a:t>
            </a:r>
            <a:r>
              <a:rPr lang="en-US" dirty="0"/>
              <a:t>(IPv4). </a:t>
            </a:r>
            <a:endParaRPr lang="en-US" dirty="0" smtClean="0"/>
          </a:p>
          <a:p>
            <a:pPr lvl="1"/>
            <a:r>
              <a:rPr lang="en-US" dirty="0"/>
              <a:t>Dot decimal notation: four unsigned integers, each ranging from </a:t>
            </a:r>
            <a:r>
              <a:rPr lang="en-US" dirty="0" smtClean="0"/>
              <a:t>0 to </a:t>
            </a:r>
            <a:r>
              <a:rPr lang="en-US" dirty="0"/>
              <a:t>255, separated by periods. </a:t>
            </a:r>
            <a:endParaRPr lang="en-US" dirty="0" smtClean="0"/>
          </a:p>
          <a:p>
            <a:pPr lvl="1"/>
            <a:r>
              <a:rPr lang="en-US" dirty="0"/>
              <a:t>127.0.0.1  -  the local loopback interface, </a:t>
            </a:r>
            <a:r>
              <a:rPr lang="en-US" dirty="0" err="1" smtClean="0"/>
              <a:t>localhost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</a:t>
            </a:r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hostname</a:t>
            </a:r>
            <a:r>
              <a:rPr lang="en-US" b="1" i="1" dirty="0"/>
              <a:t> is a unique name of a computer on the </a:t>
            </a:r>
            <a:r>
              <a:rPr lang="en-US" dirty="0" smtClean="0"/>
              <a:t>Internet</a:t>
            </a:r>
            <a:r>
              <a:rPr lang="en-US" dirty="0"/>
              <a:t>. It consists of a local name and a domain name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Socket is an </a:t>
            </a:r>
            <a:r>
              <a:rPr lang="en-US" b="1" i="1" dirty="0">
                <a:solidFill>
                  <a:srgbClr val="FF0000"/>
                </a:solidFill>
              </a:rPr>
              <a:t>end-point of a virtual network </a:t>
            </a:r>
            <a:r>
              <a:rPr lang="en-US" b="1" i="1" dirty="0" smtClean="0">
                <a:solidFill>
                  <a:srgbClr val="FF0000"/>
                </a:solidFill>
              </a:rPr>
              <a:t>connection</a:t>
            </a:r>
            <a:r>
              <a:rPr lang="en-US" b="1" i="1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processes – much like a full-duplex </a:t>
            </a:r>
            <a:r>
              <a:rPr lang="en-US" dirty="0" smtClean="0"/>
              <a:t>channel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socket address: </a:t>
            </a:r>
            <a:r>
              <a:rPr lang="en-US" dirty="0"/>
              <a:t>IP address and a port number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socket type: </a:t>
            </a:r>
            <a:r>
              <a:rPr lang="en-US" dirty="0"/>
              <a:t>distinguished by </a:t>
            </a:r>
            <a:r>
              <a:rPr lang="en-US" dirty="0">
                <a:solidFill>
                  <a:srgbClr val="FF0000"/>
                </a:solidFill>
              </a:rPr>
              <a:t>the transport protocol</a:t>
            </a:r>
            <a:r>
              <a:rPr lang="en-US" dirty="0"/>
              <a:t> used for </a:t>
            </a:r>
            <a:r>
              <a:rPr lang="en-US" dirty="0" smtClean="0"/>
              <a:t>communication </a:t>
            </a:r>
            <a:r>
              <a:rPr lang="en-US" dirty="0"/>
              <a:t>over the socket </a:t>
            </a:r>
          </a:p>
          <a:p>
            <a:pPr lvl="2"/>
            <a:r>
              <a:rPr lang="en-US" dirty="0"/>
              <a:t>• TCP socket - stream-based, connection-oriented</a:t>
            </a:r>
          </a:p>
          <a:p>
            <a:pPr lvl="2"/>
            <a:r>
              <a:rPr lang="en-US" dirty="0"/>
              <a:t>• UDP socket - datagram-based, </a:t>
            </a:r>
            <a:r>
              <a:rPr lang="en-US" dirty="0" smtClean="0"/>
              <a:t>connectionless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b="1" i="1" dirty="0"/>
          </a:p>
          <a:p>
            <a:endParaRPr lang="en-US" b="1" i="1" dirty="0" smtClean="0"/>
          </a:p>
          <a:p>
            <a:r>
              <a:rPr lang="en-US" sz="3400" dirty="0" smtClean="0"/>
              <a:t>There </a:t>
            </a:r>
            <a:r>
              <a:rPr lang="en-US" sz="3400" dirty="0"/>
              <a:t>are four fundamental operations a socket performs. These </a:t>
            </a:r>
            <a:r>
              <a:rPr lang="en-US" sz="3400" dirty="0" smtClean="0"/>
              <a:t>are:</a:t>
            </a:r>
          </a:p>
          <a:p>
            <a:pPr lvl="1"/>
            <a:r>
              <a:rPr lang="en-US" sz="2600" dirty="0" smtClean="0"/>
              <a:t>Connect </a:t>
            </a:r>
            <a:r>
              <a:rPr lang="en-US" sz="2600" dirty="0"/>
              <a:t>to a remote </a:t>
            </a:r>
            <a:r>
              <a:rPr lang="en-US" sz="2600" dirty="0" smtClean="0"/>
              <a:t>machine</a:t>
            </a:r>
          </a:p>
          <a:p>
            <a:pPr lvl="1"/>
            <a:r>
              <a:rPr lang="en-US" sz="2600" dirty="0" smtClean="0"/>
              <a:t>Send data</a:t>
            </a:r>
          </a:p>
          <a:p>
            <a:pPr lvl="1"/>
            <a:r>
              <a:rPr lang="en-US" sz="2600" dirty="0" smtClean="0"/>
              <a:t>Receive data</a:t>
            </a:r>
          </a:p>
          <a:p>
            <a:pPr lvl="1"/>
            <a:r>
              <a:rPr lang="en-US" sz="2600" dirty="0" smtClean="0"/>
              <a:t>Close </a:t>
            </a:r>
            <a:r>
              <a:rPr lang="en-US" sz="2600" dirty="0"/>
              <a:t>the connection</a:t>
            </a:r>
          </a:p>
          <a:p>
            <a:endParaRPr lang="en-US" sz="3400" dirty="0"/>
          </a:p>
          <a:p>
            <a:r>
              <a:rPr lang="en-US" sz="3400" dirty="0" smtClean="0"/>
              <a:t>A </a:t>
            </a:r>
            <a:r>
              <a:rPr lang="en-US" sz="3400" dirty="0"/>
              <a:t>socket may not be connected to more than one host at a time.</a:t>
            </a:r>
          </a:p>
          <a:p>
            <a:endParaRPr lang="en-US" sz="3400" dirty="0"/>
          </a:p>
          <a:p>
            <a:r>
              <a:rPr lang="en-US" sz="3400" dirty="0" smtClean="0"/>
              <a:t>A </a:t>
            </a:r>
            <a:r>
              <a:rPr lang="en-US" sz="3400" dirty="0"/>
              <a:t>socket may not reconnect after it's closed.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87CA-AE5E-4749-88B8-93A52D25AD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760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AP101: Advanced Computer Programming</vt:lpstr>
      <vt:lpstr>Network. Host. Internet</vt:lpstr>
      <vt:lpstr>TCP/IP Protocol Stack</vt:lpstr>
      <vt:lpstr>Transport Protocols: TCP</vt:lpstr>
      <vt:lpstr>Transport Protocols: UDP</vt:lpstr>
      <vt:lpstr>Addressing a Node on the Internet.  IP Address </vt:lpstr>
      <vt:lpstr>Host Names</vt:lpstr>
      <vt:lpstr>Sockets</vt:lpstr>
      <vt:lpstr>Sockets</vt:lpstr>
      <vt:lpstr>Socket Options</vt:lpstr>
      <vt:lpstr>SO_LINGER</vt:lpstr>
      <vt:lpstr>TCP_NODELAY</vt:lpstr>
      <vt:lpstr>Ports</vt:lpstr>
      <vt:lpstr>Sending and Receiving Data</vt:lpstr>
      <vt:lpstr>Constructing a Socket</vt:lpstr>
    </vt:vector>
  </TitlesOfParts>
  <Company>MRMA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AP101: Advanced Computer Programming</dc:title>
  <dc:creator>Mohammad Mahboubi</dc:creator>
  <cp:lastModifiedBy>Parham Alvani</cp:lastModifiedBy>
  <cp:revision>250</cp:revision>
  <dcterms:created xsi:type="dcterms:W3CDTF">2015-03-16T08:20:18Z</dcterms:created>
  <dcterms:modified xsi:type="dcterms:W3CDTF">2015-05-23T16:31:35Z</dcterms:modified>
</cp:coreProperties>
</file>