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385" r:id="rId1"/>
  </p:sldMasterIdLst>
  <p:notesMasterIdLst>
    <p:notesMasterId r:id="rId38"/>
  </p:notesMasterIdLst>
  <p:sldIdLst>
    <p:sldId id="256" r:id="rId2"/>
    <p:sldId id="257" r:id="rId3"/>
    <p:sldId id="259" r:id="rId4"/>
    <p:sldId id="261" r:id="rId5"/>
    <p:sldId id="262" r:id="rId6"/>
    <p:sldId id="263" r:id="rId7"/>
    <p:sldId id="265" r:id="rId8"/>
    <p:sldId id="266" r:id="rId9"/>
    <p:sldId id="267" r:id="rId10"/>
    <p:sldId id="269" r:id="rId11"/>
    <p:sldId id="270" r:id="rId12"/>
    <p:sldId id="271" r:id="rId13"/>
    <p:sldId id="272" r:id="rId14"/>
    <p:sldId id="273" r:id="rId15"/>
    <p:sldId id="274" r:id="rId16"/>
    <p:sldId id="275" r:id="rId17"/>
    <p:sldId id="277" r:id="rId18"/>
    <p:sldId id="278" r:id="rId19"/>
    <p:sldId id="279" r:id="rId20"/>
    <p:sldId id="276" r:id="rId21"/>
    <p:sldId id="280" r:id="rId22"/>
    <p:sldId id="281" r:id="rId23"/>
    <p:sldId id="282" r:id="rId24"/>
    <p:sldId id="284" r:id="rId25"/>
    <p:sldId id="285" r:id="rId26"/>
    <p:sldId id="286" r:id="rId27"/>
    <p:sldId id="287" r:id="rId28"/>
    <p:sldId id="288" r:id="rId29"/>
    <p:sldId id="289" r:id="rId30"/>
    <p:sldId id="290" r:id="rId31"/>
    <p:sldId id="291" r:id="rId32"/>
    <p:sldId id="293" r:id="rId33"/>
    <p:sldId id="292" r:id="rId34"/>
    <p:sldId id="294" r:id="rId35"/>
    <p:sldId id="295" r:id="rId36"/>
    <p:sldId id="258" r:id="rId37"/>
  </p:sldIdLst>
  <p:sldSz cx="12192000" cy="6858000"/>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480"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F020C11-A6AC-4789-B831-54D57C06585E}" type="datetimeFigureOut">
              <a:rPr lang="fa-IR" smtClean="0"/>
              <a:t>07/22/35</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E9CAB4C-C84C-4716-A0F1-2735A27FAE1E}" type="slidenum">
              <a:rPr lang="fa-IR" smtClean="0"/>
              <a:t>‹#›</a:t>
            </a:fld>
            <a:endParaRPr lang="fa-IR"/>
          </a:p>
        </p:txBody>
      </p:sp>
    </p:spTree>
    <p:extLst>
      <p:ext uri="{BB962C8B-B14F-4D97-AF65-F5344CB8AC3E}">
        <p14:creationId xmlns:p14="http://schemas.microsoft.com/office/powerpoint/2010/main" val="31852402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dirty="0" smtClean="0">
              <a:cs typeface="B Nazanin" panose="00000400000000000000" pitchFamily="2"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5</a:t>
            </a:fld>
            <a:endParaRPr lang="fa-IR"/>
          </a:p>
        </p:txBody>
      </p:sp>
    </p:spTree>
    <p:extLst>
      <p:ext uri="{BB962C8B-B14F-4D97-AF65-F5344CB8AC3E}">
        <p14:creationId xmlns:p14="http://schemas.microsoft.com/office/powerpoint/2010/main" val="295848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در طراحی، با ساختار مدیریتی بسیار بازی  سازماندهی شده بود. کارمندان آزادی بسیاری یافته بودند تا الزامات شغلی خویش را تعریف و به صورت مستقل کار کنند و تشویق شده بودند که هر نوع نگرانی اخلاقی را به مدیریت اعلام و ابراز کنند. اما متأسفانه یک سلسله از دستورات بسیار پراکنده و </a:t>
            </a:r>
            <a:r>
              <a:rPr lang="fa-IR" sz="1200" kern="1200" dirty="0" err="1" smtClean="0">
                <a:solidFill>
                  <a:schemeClr val="tx1"/>
                </a:solidFill>
                <a:effectLst/>
                <a:latin typeface="+mn-lt"/>
                <a:ea typeface="+mn-ea"/>
                <a:cs typeface="+mn-cs"/>
              </a:rPr>
              <a:t>غیرشفاف</a:t>
            </a:r>
            <a:r>
              <a:rPr lang="fa-IR" sz="1200" kern="1200" dirty="0" smtClean="0">
                <a:solidFill>
                  <a:schemeClr val="tx1"/>
                </a:solidFill>
                <a:effectLst/>
                <a:latin typeface="+mn-lt"/>
                <a:ea typeface="+mn-ea"/>
                <a:cs typeface="+mn-cs"/>
              </a:rPr>
              <a:t> وجود داشت که رساندن ندای نگرانی های کارمندان را به اشخاص مسئول، دشوار می کرد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14</a:t>
            </a:fld>
            <a:endParaRPr lang="fa-IR"/>
          </a:p>
        </p:txBody>
      </p:sp>
    </p:spTree>
    <p:extLst>
      <p:ext uri="{BB962C8B-B14F-4D97-AF65-F5344CB8AC3E}">
        <p14:creationId xmlns:p14="http://schemas.microsoft.com/office/powerpoint/2010/main" val="346594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بازیگران کلیدی این مورد که در اینجا به بررسی آن می نشینیم، سه مهندس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بودند که در سه بخش گوناگون </a:t>
            </a:r>
            <a:r>
              <a:rPr lang="en-US" sz="1200" kern="1200" dirty="0" smtClean="0">
                <a:solidFill>
                  <a:schemeClr val="tx1"/>
                </a:solidFill>
                <a:effectLst/>
                <a:latin typeface="+mn-lt"/>
                <a:ea typeface="+mn-ea"/>
                <a:cs typeface="+mn-cs"/>
              </a:rPr>
              <a:t>ATC</a:t>
            </a:r>
            <a:r>
              <a:rPr lang="fa-IR" sz="1200" kern="1200" dirty="0" smtClean="0">
                <a:solidFill>
                  <a:schemeClr val="tx1"/>
                </a:solidFill>
                <a:effectLst/>
                <a:latin typeface="+mn-lt"/>
                <a:ea typeface="+mn-ea"/>
                <a:cs typeface="+mn-cs"/>
              </a:rPr>
              <a:t> کار می کردند: </a:t>
            </a:r>
            <a:r>
              <a:rPr lang="fa-IR" sz="1200" kern="1200" dirty="0" err="1" smtClean="0">
                <a:solidFill>
                  <a:schemeClr val="tx1"/>
                </a:solidFill>
                <a:effectLst/>
                <a:latin typeface="+mn-lt"/>
                <a:ea typeface="+mn-ea"/>
                <a:cs typeface="+mn-cs"/>
              </a:rPr>
              <a:t>راجر</a:t>
            </a:r>
            <a:r>
              <a:rPr lang="fa-IR" sz="1200" kern="1200" dirty="0" smtClean="0">
                <a:solidFill>
                  <a:schemeClr val="tx1"/>
                </a:solidFill>
                <a:effectLst/>
                <a:latin typeface="+mn-lt"/>
                <a:ea typeface="+mn-ea"/>
                <a:cs typeface="+mn-cs"/>
              </a:rPr>
              <a:t>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رابرت </a:t>
            </a:r>
            <a:r>
              <a:rPr lang="fa-IR" sz="1200" kern="1200" dirty="0" err="1" smtClean="0">
                <a:solidFill>
                  <a:schemeClr val="tx1"/>
                </a:solidFill>
                <a:effectLst/>
                <a:latin typeface="+mn-lt"/>
                <a:ea typeface="+mn-ea"/>
                <a:cs typeface="+mn-cs"/>
              </a:rPr>
              <a:t>برودر</a:t>
            </a:r>
            <a:r>
              <a:rPr lang="fa-IR" sz="1200" kern="1200" dirty="0" smtClean="0">
                <a:solidFill>
                  <a:schemeClr val="tx1"/>
                </a:solidFill>
                <a:effectLst/>
                <a:latin typeface="+mn-lt"/>
                <a:ea typeface="+mn-ea"/>
                <a:cs typeface="+mn-cs"/>
              </a:rPr>
              <a:t> و </a:t>
            </a:r>
            <a:r>
              <a:rPr lang="fa-IR" sz="1200" kern="1200" dirty="0" err="1" smtClean="0">
                <a:solidFill>
                  <a:schemeClr val="tx1"/>
                </a:solidFill>
                <a:effectLst/>
                <a:latin typeface="+mn-lt"/>
                <a:ea typeface="+mn-ea"/>
                <a:cs typeface="+mn-cs"/>
              </a:rPr>
              <a:t>مکس</a:t>
            </a:r>
            <a:r>
              <a:rPr lang="fa-IR" sz="1200" kern="1200" dirty="0" smtClean="0">
                <a:solidFill>
                  <a:schemeClr val="tx1"/>
                </a:solidFill>
                <a:effectLst/>
                <a:latin typeface="+mn-lt"/>
                <a:ea typeface="+mn-ea"/>
                <a:cs typeface="+mn-cs"/>
              </a:rPr>
              <a:t> </a:t>
            </a:r>
            <a:r>
              <a:rPr lang="fa-IR" sz="1200" kern="1200" dirty="0" err="1" smtClean="0">
                <a:solidFill>
                  <a:schemeClr val="tx1"/>
                </a:solidFill>
                <a:effectLst/>
                <a:latin typeface="+mn-lt"/>
                <a:ea typeface="+mn-ea"/>
                <a:cs typeface="+mn-cs"/>
              </a:rPr>
              <a:t>بلنکنزی</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15</a:t>
            </a:fld>
            <a:endParaRPr lang="fa-IR"/>
          </a:p>
        </p:txBody>
      </p:sp>
    </p:spTree>
    <p:extLst>
      <p:ext uri="{BB962C8B-B14F-4D97-AF65-F5344CB8AC3E}">
        <p14:creationId xmlns:p14="http://schemas.microsoft.com/office/powerpoint/2010/main" val="329967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نخستین کسی که استخدام شده بود،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بود.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به عنوان کارمند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ده ماه در سال های 1969 تا 1970 در کارخانه وستینگهاوس </a:t>
            </a:r>
            <a:r>
              <a:rPr lang="fa-IR" sz="1200" kern="1200" dirty="0" err="1" smtClean="0">
                <a:solidFill>
                  <a:schemeClr val="tx1"/>
                </a:solidFill>
                <a:effectLst/>
                <a:latin typeface="+mn-lt"/>
                <a:ea typeface="+mn-ea"/>
                <a:cs typeface="+mn-cs"/>
              </a:rPr>
              <a:t>پیتسبرگ</a:t>
            </a:r>
            <a:r>
              <a:rPr lang="fa-IR" sz="1200" kern="1200" dirty="0" smtClean="0">
                <a:solidFill>
                  <a:schemeClr val="tx1"/>
                </a:solidFill>
                <a:effectLst/>
                <a:latin typeface="+mn-lt"/>
                <a:ea typeface="+mn-ea"/>
                <a:cs typeface="+mn-cs"/>
              </a:rPr>
              <a:t> با مهندسانی که مشغول طراحی </a:t>
            </a:r>
            <a:r>
              <a:rPr lang="en-US" sz="1200" kern="1200" dirty="0" smtClean="0">
                <a:solidFill>
                  <a:schemeClr val="tx1"/>
                </a:solidFill>
                <a:effectLst/>
                <a:latin typeface="+mn-lt"/>
                <a:ea typeface="+mn-ea"/>
                <a:cs typeface="+mn-cs"/>
              </a:rPr>
              <a:t>ATC</a:t>
            </a:r>
            <a:r>
              <a:rPr lang="fa-IR" sz="1200" kern="1200" dirty="0" smtClean="0">
                <a:solidFill>
                  <a:schemeClr val="tx1"/>
                </a:solidFill>
                <a:effectLst/>
                <a:latin typeface="+mn-lt"/>
                <a:ea typeface="+mn-ea"/>
                <a:cs typeface="+mn-cs"/>
              </a:rPr>
              <a:t> بودند، کار می کرد. در طی این زمان، او نسبت به نقص و فقدان صحت آزمون پاره ای از مؤلفه های </a:t>
            </a:r>
            <a:r>
              <a:rPr lang="en-US" sz="1200" kern="1200" dirty="0" smtClean="0">
                <a:solidFill>
                  <a:schemeClr val="tx1"/>
                </a:solidFill>
                <a:effectLst/>
                <a:latin typeface="+mn-lt"/>
                <a:ea typeface="+mn-ea"/>
                <a:cs typeface="+mn-cs"/>
              </a:rPr>
              <a:t>ATC</a:t>
            </a:r>
            <a:r>
              <a:rPr lang="fa-IR" sz="1200" kern="1200" dirty="0" smtClean="0">
                <a:solidFill>
                  <a:schemeClr val="tx1"/>
                </a:solidFill>
                <a:effectLst/>
                <a:latin typeface="+mn-lt"/>
                <a:ea typeface="+mn-ea"/>
                <a:cs typeface="+mn-cs"/>
              </a:rPr>
              <a:t> و نیز فقدان نظارت وستینگهاوس توسط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نگران شده بود. پس از بازگشت به سانفرانسیسکو، او درباره برخی از این نگرانی ها با مدیران خود سخن گفت.</a:t>
            </a:r>
            <a:r>
              <a:rPr lang="en-US" sz="1400" dirty="0" smtClean="0">
                <a:effectLst/>
              </a:rPr>
              <a:t>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16</a:t>
            </a:fld>
            <a:endParaRPr lang="fa-IR"/>
          </a:p>
        </p:txBody>
      </p:sp>
    </p:spTree>
    <p:extLst>
      <p:ext uri="{BB962C8B-B14F-4D97-AF65-F5344CB8AC3E}">
        <p14:creationId xmlns:p14="http://schemas.microsoft.com/office/powerpoint/2010/main" val="178538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بلافاصله پس از بازگشت از </a:t>
            </a:r>
            <a:r>
              <a:rPr lang="fa-IR" sz="1200" kern="1200" dirty="0" err="1" smtClean="0">
                <a:solidFill>
                  <a:schemeClr val="tx1"/>
                </a:solidFill>
                <a:effectLst/>
                <a:latin typeface="+mn-lt"/>
                <a:ea typeface="+mn-ea"/>
                <a:cs typeface="+mn-cs"/>
              </a:rPr>
              <a:t>پیتسبرگ</a:t>
            </a:r>
            <a:r>
              <a:rPr lang="fa-IR" sz="1200" kern="1200" dirty="0" smtClean="0">
                <a:solidFill>
                  <a:schemeClr val="tx1"/>
                </a:solidFill>
                <a:effectLst/>
                <a:latin typeface="+mn-lt"/>
                <a:ea typeface="+mn-ea"/>
                <a:cs typeface="+mn-cs"/>
              </a:rPr>
              <a:t>، </a:t>
            </a:r>
            <a:r>
              <a:rPr lang="fa-IR" sz="1200" kern="1200" dirty="0" err="1" smtClean="0">
                <a:solidFill>
                  <a:schemeClr val="tx1"/>
                </a:solidFill>
                <a:effectLst/>
                <a:latin typeface="+mn-lt"/>
                <a:ea typeface="+mn-ea"/>
                <a:cs typeface="+mn-cs"/>
              </a:rPr>
              <a:t>برودر</a:t>
            </a:r>
            <a:r>
              <a:rPr lang="fa-IR"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پیوست و در گروهی جدا از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به کار مشغول شد. او نیز نسبت به رویه های آزمون وستینگهاوس و برنامه آزمون نگران شد اما در انتقال این نگرانی به مدیریت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ناتوان بود.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17</a:t>
            </a:fld>
            <a:endParaRPr lang="fa-IR"/>
          </a:p>
        </p:txBody>
      </p:sp>
    </p:spTree>
    <p:extLst>
      <p:ext uri="{BB962C8B-B14F-4D97-AF65-F5344CB8AC3E}">
        <p14:creationId xmlns:p14="http://schemas.microsoft.com/office/powerpoint/2010/main" val="270049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آیا مستندسازی ها برای فهم مهندسان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پیرامون چگونگی کارکرد سیستم کافی و کارآمد خواهند بود؟ آیا آنان قادرند سیستم را پس از آنکه تحویل و وستینگهاوس از صحنه خارج شد، تعمیر یا اصلاح کنند؟</a:t>
            </a:r>
          </a:p>
          <a:p>
            <a:pPr marL="0" marR="0" indent="0" algn="r" defTabSz="914400" rtl="1"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پس از آنکه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و </a:t>
            </a:r>
            <a:r>
              <a:rPr lang="fa-IR" sz="1200" kern="1200" dirty="0" err="1" smtClean="0">
                <a:solidFill>
                  <a:schemeClr val="tx1"/>
                </a:solidFill>
                <a:effectLst/>
                <a:latin typeface="+mn-lt"/>
                <a:ea typeface="+mn-ea"/>
                <a:cs typeface="+mn-cs"/>
              </a:rPr>
              <a:t>برودر</a:t>
            </a:r>
            <a:r>
              <a:rPr lang="fa-IR" sz="1200" kern="1200" dirty="0" smtClean="0">
                <a:solidFill>
                  <a:schemeClr val="tx1"/>
                </a:solidFill>
                <a:effectLst/>
                <a:latin typeface="+mn-lt"/>
                <a:ea typeface="+mn-ea"/>
                <a:cs typeface="+mn-cs"/>
              </a:rPr>
              <a:t> پاسخ قابل اعتنایی دریافت نکردند، موضوع را رها کردند. این نکته شایان یادآوری است که این نگرانی ها تنها درباره آزمون نبود، بلکه درباره تأثیر اجتماعی عنصرها و مؤلفه های تست نشده بر ایمنی و اطمینان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نیز نگرانی هایی وجود داشت.</a:t>
            </a:r>
            <a:endParaRPr lang="en-US" sz="1200" kern="1200" dirty="0" smtClean="0">
              <a:solidFill>
                <a:schemeClr val="tx1"/>
              </a:solidFill>
              <a:effectLst/>
              <a:latin typeface="+mn-lt"/>
              <a:ea typeface="+mn-ea"/>
              <a:cs typeface="+mn-cs"/>
            </a:endParaRPr>
          </a:p>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18</a:t>
            </a:fld>
            <a:endParaRPr lang="fa-IR"/>
          </a:p>
        </p:txBody>
      </p:sp>
    </p:spTree>
    <p:extLst>
      <p:ext uri="{BB962C8B-B14F-4D97-AF65-F5344CB8AC3E}">
        <p14:creationId xmlns:p14="http://schemas.microsoft.com/office/powerpoint/2010/main" val="273514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dirty="0" smtClean="0">
                <a:effectLst/>
                <a:latin typeface="Adobe Arabic" panose="02040503050201020203" pitchFamily="18" charset="-78"/>
                <a:cs typeface="Adobe Arabic" panose="02040503050201020203" pitchFamily="18" charset="-78"/>
              </a:rPr>
              <a:t>پس از مدتی </a:t>
            </a:r>
            <a:r>
              <a:rPr lang="en-US" sz="1200" dirty="0" smtClean="0">
                <a:effectLst/>
                <a:latin typeface="Adobe Arabic" panose="02040503050201020203" pitchFamily="18" charset="-78"/>
                <a:cs typeface="Adobe Arabic" panose="02040503050201020203" pitchFamily="18" charset="-78"/>
              </a:rPr>
              <a:t>Blankenzee</a:t>
            </a:r>
            <a:r>
              <a:rPr lang="fa-IR" sz="1200" dirty="0" smtClean="0">
                <a:effectLst/>
                <a:latin typeface="Adobe Arabic" panose="02040503050201020203" pitchFamily="18" charset="-78"/>
                <a:cs typeface="Adobe Arabic" panose="02040503050201020203" pitchFamily="18" charset="-78"/>
              </a:rPr>
              <a:t> به </a:t>
            </a:r>
            <a:r>
              <a:rPr lang="en-US" sz="1200" dirty="0" smtClean="0">
                <a:effectLst/>
                <a:latin typeface="Adobe Arabic" panose="02040503050201020203" pitchFamily="18" charset="-78"/>
                <a:cs typeface="Adobe Arabic" panose="02040503050201020203" pitchFamily="18" charset="-78"/>
              </a:rPr>
              <a:t>BART</a:t>
            </a:r>
            <a:r>
              <a:rPr lang="fa-IR" sz="1200" dirty="0" smtClean="0">
                <a:effectLst/>
                <a:latin typeface="Adobe Arabic" panose="02040503050201020203" pitchFamily="18" charset="-78"/>
                <a:cs typeface="Adobe Arabic" panose="02040503050201020203" pitchFamily="18" charset="-78"/>
              </a:rPr>
              <a:t> پیوست و با </a:t>
            </a:r>
            <a:r>
              <a:rPr lang="en-US" sz="1200" dirty="0" err="1" smtClean="0">
                <a:effectLst/>
                <a:latin typeface="Adobe Arabic" panose="02040503050201020203" pitchFamily="18" charset="-78"/>
                <a:cs typeface="Adobe Arabic" panose="02040503050201020203" pitchFamily="18" charset="-78"/>
              </a:rPr>
              <a:t>Hjortsvang</a:t>
            </a:r>
            <a:r>
              <a:rPr lang="fa-IR" sz="1200" dirty="0" smtClean="0">
                <a:effectLst/>
                <a:latin typeface="Adobe Arabic" panose="02040503050201020203" pitchFamily="18" charset="-78"/>
                <a:cs typeface="Adobe Arabic" panose="02040503050201020203" pitchFamily="18" charset="-78"/>
              </a:rPr>
              <a:t> همکار شد.</a:t>
            </a:r>
            <a:endParaRPr lang="en-US" sz="1200" dirty="0" smtClean="0">
              <a:effectLst/>
              <a:latin typeface="Adobe Arabic" panose="02040503050201020203" pitchFamily="18" charset="-78"/>
              <a:cs typeface="Adobe Arabic" panose="02040503050201020203" pitchFamily="18" charset="-78"/>
            </a:endParaRPr>
          </a:p>
          <a:p>
            <a:pPr algn="r" rtl="1"/>
            <a:r>
              <a:rPr lang="fa-IR" sz="1200" kern="1200" dirty="0" smtClean="0">
                <a:solidFill>
                  <a:schemeClr val="tx1"/>
                </a:solidFill>
                <a:effectLst/>
                <a:latin typeface="+mn-lt"/>
                <a:ea typeface="+mn-ea"/>
                <a:cs typeface="+mn-cs"/>
              </a:rPr>
              <a:t>پیش از پیوستن به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a:t>
            </a:r>
            <a:r>
              <a:rPr lang="fa-IR" sz="1200" kern="1200" dirty="0" err="1" smtClean="0">
                <a:solidFill>
                  <a:schemeClr val="tx1"/>
                </a:solidFill>
                <a:effectLst/>
                <a:latin typeface="+mn-lt"/>
                <a:ea typeface="+mn-ea"/>
                <a:cs typeface="+mn-cs"/>
              </a:rPr>
              <a:t>بلنکنزی</a:t>
            </a:r>
            <a:r>
              <a:rPr lang="fa-IR" sz="1200" kern="1200" dirty="0" smtClean="0">
                <a:solidFill>
                  <a:schemeClr val="tx1"/>
                </a:solidFill>
                <a:effectLst/>
                <a:latin typeface="+mn-lt"/>
                <a:ea typeface="+mn-ea"/>
                <a:cs typeface="+mn-cs"/>
              </a:rPr>
              <a:t> برای وستینگهاوس و روی پروژه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کار می کرد، بنابراین می دانست وستینگهاوس گام به گام چگونه پیش رفته است. او نیز نگران آزمون و مستندسازی </a:t>
            </a:r>
            <a:r>
              <a:rPr lang="en-US" sz="1200" kern="1200" dirty="0" smtClean="0">
                <a:solidFill>
                  <a:schemeClr val="tx1"/>
                </a:solidFill>
                <a:effectLst/>
                <a:latin typeface="+mn-lt"/>
                <a:ea typeface="+mn-ea"/>
                <a:cs typeface="+mn-cs"/>
              </a:rPr>
              <a:t>ATC</a:t>
            </a:r>
            <a:r>
              <a:rPr lang="fa-IR" sz="1200" kern="1200" dirty="0" smtClean="0">
                <a:solidFill>
                  <a:schemeClr val="tx1"/>
                </a:solidFill>
                <a:effectLst/>
                <a:latin typeface="+mn-lt"/>
                <a:ea typeface="+mn-ea"/>
                <a:cs typeface="+mn-cs"/>
              </a:rPr>
              <a:t> بود. با پیوستن </a:t>
            </a:r>
            <a:r>
              <a:rPr lang="fa-IR" sz="1200" kern="1200" dirty="0" err="1" smtClean="0">
                <a:solidFill>
                  <a:schemeClr val="tx1"/>
                </a:solidFill>
                <a:effectLst/>
                <a:latin typeface="+mn-lt"/>
                <a:ea typeface="+mn-ea"/>
                <a:cs typeface="+mn-cs"/>
              </a:rPr>
              <a:t>بلنکنزی</a:t>
            </a:r>
            <a:r>
              <a:rPr lang="fa-IR"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آتش پیگیری </a:t>
            </a:r>
            <a:r>
              <a:rPr lang="fa-IR" sz="1200" kern="1200" dirty="0" err="1" smtClean="0">
                <a:solidFill>
                  <a:schemeClr val="tx1"/>
                </a:solidFill>
                <a:effectLst/>
                <a:latin typeface="+mn-lt"/>
                <a:ea typeface="+mn-ea"/>
                <a:cs typeface="+mn-cs"/>
              </a:rPr>
              <a:t>یورتسونگ</a:t>
            </a:r>
            <a:r>
              <a:rPr lang="fa-IR" sz="1200" kern="1200" dirty="0" smtClean="0">
                <a:solidFill>
                  <a:schemeClr val="tx1"/>
                </a:solidFill>
                <a:effectLst/>
                <a:latin typeface="+mn-lt"/>
                <a:ea typeface="+mn-ea"/>
                <a:cs typeface="+mn-cs"/>
              </a:rPr>
              <a:t> و </a:t>
            </a:r>
            <a:r>
              <a:rPr lang="fa-IR" sz="1200" kern="1200" dirty="0" err="1" smtClean="0">
                <a:solidFill>
                  <a:schemeClr val="tx1"/>
                </a:solidFill>
                <a:effectLst/>
                <a:latin typeface="+mn-lt"/>
                <a:ea typeface="+mn-ea"/>
                <a:cs typeface="+mn-cs"/>
              </a:rPr>
              <a:t>برودر</a:t>
            </a:r>
            <a:r>
              <a:rPr lang="fa-IR" sz="1200" kern="1200" dirty="0" smtClean="0">
                <a:solidFill>
                  <a:schemeClr val="tx1"/>
                </a:solidFill>
                <a:effectLst/>
                <a:latin typeface="+mn-lt"/>
                <a:ea typeface="+mn-ea"/>
                <a:cs typeface="+mn-cs"/>
              </a:rPr>
              <a:t> دوباره افروخته شد</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19</a:t>
            </a:fld>
            <a:endParaRPr lang="fa-IR"/>
          </a:p>
        </p:txBody>
      </p:sp>
    </p:spTree>
    <p:extLst>
      <p:ext uri="{BB962C8B-B14F-4D97-AF65-F5344CB8AC3E}">
        <p14:creationId xmlns:p14="http://schemas.microsoft.com/office/powerpoint/2010/main" val="348181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مدیریت بر چنین یادداشت بی نامی به چشم تردید نگریست.</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20</a:t>
            </a:fld>
            <a:endParaRPr lang="fa-IR"/>
          </a:p>
        </p:txBody>
      </p:sp>
    </p:spTree>
    <p:extLst>
      <p:ext uri="{BB962C8B-B14F-4D97-AF65-F5344CB8AC3E}">
        <p14:creationId xmlns:p14="http://schemas.microsoft.com/office/powerpoint/2010/main" val="4241568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این عمل در تضاد و تعارض مستقیم با رویه مدیرعامل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بود که خط مشی او اجازه دخالت مستقیم را تنها به خودش و عده ای معدود در هیئت مدیره می داد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21</a:t>
            </a:fld>
            <a:endParaRPr lang="fa-IR"/>
          </a:p>
        </p:txBody>
      </p:sp>
    </p:spTree>
    <p:extLst>
      <p:ext uri="{BB962C8B-B14F-4D97-AF65-F5344CB8AC3E}">
        <p14:creationId xmlns:p14="http://schemas.microsoft.com/office/powerpoint/2010/main" val="3274074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چنان که قبلاً‌ در این بخش تعریف شد، این عمل مهندسان، «افشاگری درونی» بود. مهندسان همچنین با مهندس مشاور خارج سازمان، ادوارد </a:t>
            </a:r>
            <a:r>
              <a:rPr lang="fa-IR" sz="1200" kern="1200" dirty="0" err="1" smtClean="0">
                <a:solidFill>
                  <a:schemeClr val="tx1"/>
                </a:solidFill>
                <a:effectLst/>
                <a:latin typeface="+mn-lt"/>
                <a:ea typeface="+mn-ea"/>
                <a:cs typeface="+mn-cs"/>
              </a:rPr>
              <a:t>برفین</a:t>
            </a:r>
            <a:r>
              <a:rPr lang="fa-IR" sz="1200" kern="1200" dirty="0" smtClean="0">
                <a:solidFill>
                  <a:schemeClr val="tx1"/>
                </a:solidFill>
                <a:effectLst/>
                <a:latin typeface="+mn-lt"/>
                <a:ea typeface="+mn-ea"/>
                <a:cs typeface="+mn-cs"/>
              </a:rPr>
              <a:t> نیز رایزنی کردند. </a:t>
            </a:r>
            <a:r>
              <a:rPr lang="fa-IR" sz="1200" kern="1200" dirty="0" err="1" smtClean="0">
                <a:solidFill>
                  <a:schemeClr val="tx1"/>
                </a:solidFill>
                <a:effectLst/>
                <a:latin typeface="+mn-lt"/>
                <a:ea typeface="+mn-ea"/>
                <a:cs typeface="+mn-cs"/>
              </a:rPr>
              <a:t>برفین</a:t>
            </a:r>
            <a:r>
              <a:rPr lang="fa-IR" sz="1200" kern="1200" dirty="0" smtClean="0">
                <a:solidFill>
                  <a:schemeClr val="tx1"/>
                </a:solidFill>
                <a:effectLst/>
                <a:latin typeface="+mn-lt"/>
                <a:ea typeface="+mn-ea"/>
                <a:cs typeface="+mn-cs"/>
              </a:rPr>
              <a:t> خود </a:t>
            </a:r>
            <a:r>
              <a:rPr lang="en-US" sz="1200" kern="1200" dirty="0" smtClean="0">
                <a:solidFill>
                  <a:schemeClr val="tx1"/>
                </a:solidFill>
                <a:effectLst/>
                <a:latin typeface="+mn-lt"/>
                <a:ea typeface="+mn-ea"/>
                <a:cs typeface="+mn-cs"/>
              </a:rPr>
              <a:t>ATC</a:t>
            </a:r>
            <a:r>
              <a:rPr lang="fa-IR" sz="1200" kern="1200" dirty="0" smtClean="0">
                <a:solidFill>
                  <a:schemeClr val="tx1"/>
                </a:solidFill>
                <a:effectLst/>
                <a:latin typeface="+mn-lt"/>
                <a:ea typeface="+mn-ea"/>
                <a:cs typeface="+mn-cs"/>
              </a:rPr>
              <a:t> را ارزیابی کرد و به همان نتیجه سه مهندس رسید.</a:t>
            </a:r>
            <a:endParaRPr lang="en-US" sz="1200" kern="1200" dirty="0" smtClean="0">
              <a:solidFill>
                <a:schemeClr val="tx1"/>
              </a:solidFill>
              <a:effectLst/>
              <a:latin typeface="+mn-lt"/>
              <a:ea typeface="+mn-ea"/>
              <a:cs typeface="+mn-cs"/>
            </a:endParaRPr>
          </a:p>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22</a:t>
            </a:fld>
            <a:endParaRPr lang="fa-IR"/>
          </a:p>
        </p:txBody>
      </p:sp>
    </p:spTree>
    <p:extLst>
      <p:ext uri="{BB962C8B-B14F-4D97-AF65-F5344CB8AC3E}">
        <p14:creationId xmlns:p14="http://schemas.microsoft.com/office/powerpoint/2010/main" val="2087963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23</a:t>
            </a:fld>
            <a:endParaRPr lang="fa-IR"/>
          </a:p>
        </p:txBody>
      </p:sp>
    </p:spTree>
    <p:extLst>
      <p:ext uri="{BB962C8B-B14F-4D97-AF65-F5344CB8AC3E}">
        <p14:creationId xmlns:p14="http://schemas.microsoft.com/office/powerpoint/2010/main" val="238740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effectLst/>
                <a:latin typeface="Adobe Arabic" panose="02040503050201020203" pitchFamily="18" charset="-78"/>
                <a:cs typeface="Adobe Arabic" panose="02040503050201020203" pitchFamily="18" charset="-78"/>
              </a:rPr>
              <a:t>مجلس ایالتی کالیفرنیا کمیسیون حمل و نقل سریع </a:t>
            </a:r>
            <a:r>
              <a:rPr lang="fa-IR" sz="1400" dirty="0" err="1" smtClean="0">
                <a:effectLst/>
                <a:latin typeface="Adobe Arabic" panose="02040503050201020203" pitchFamily="18" charset="-78"/>
                <a:cs typeface="Adobe Arabic" panose="02040503050201020203" pitchFamily="18" charset="-78"/>
              </a:rPr>
              <a:t>ناحیة</a:t>
            </a:r>
            <a:r>
              <a:rPr lang="fa-IR" sz="1400" dirty="0" smtClean="0">
                <a:effectLst/>
                <a:latin typeface="Adobe Arabic" panose="02040503050201020203" pitchFamily="18" charset="-78"/>
                <a:cs typeface="Adobe Arabic" panose="02040503050201020203" pitchFamily="18" charset="-78"/>
              </a:rPr>
              <a:t> خلیج سانفرانسیسکو را تشکیل داد تا نیازهای حمل و نقل آن ناحیه را بررسی کند و </a:t>
            </a:r>
            <a:r>
              <a:rPr lang="fa-IR" sz="1400" dirty="0" err="1" smtClean="0">
                <a:effectLst/>
                <a:latin typeface="Adobe Arabic" panose="02040503050201020203" pitchFamily="18" charset="-78"/>
                <a:cs typeface="Adobe Arabic" panose="02040503050201020203" pitchFamily="18" charset="-78"/>
              </a:rPr>
              <a:t>پیشنهادنامه</a:t>
            </a:r>
            <a:r>
              <a:rPr lang="fa-IR" sz="1400" dirty="0" smtClean="0">
                <a:effectLst/>
                <a:latin typeface="Adobe Arabic" panose="02040503050201020203" pitchFamily="18" charset="-78"/>
                <a:cs typeface="Adobe Arabic" panose="02040503050201020203" pitchFamily="18" charset="-78"/>
              </a:rPr>
              <a:t> هایی برای مجلس فراهم نماید. این کوشش ها در سال 1957 به تشکیل سیستم حمل و نقل سریع </a:t>
            </a:r>
            <a:r>
              <a:rPr lang="fa-IR" sz="1400" dirty="0" err="1" smtClean="0">
                <a:effectLst/>
                <a:latin typeface="Adobe Arabic" panose="02040503050201020203" pitchFamily="18" charset="-78"/>
                <a:cs typeface="Adobe Arabic" panose="02040503050201020203" pitchFamily="18" charset="-78"/>
              </a:rPr>
              <a:t>ناحیة</a:t>
            </a:r>
            <a:r>
              <a:rPr lang="fa-IR" sz="1400" dirty="0" smtClean="0">
                <a:effectLst/>
                <a:latin typeface="Adobe Arabic" panose="02040503050201020203" pitchFamily="18" charset="-78"/>
                <a:cs typeface="Adobe Arabic" panose="02040503050201020203" pitchFamily="18" charset="-78"/>
              </a:rPr>
              <a:t> خلیج انجامید. </a:t>
            </a:r>
          </a:p>
        </p:txBody>
      </p:sp>
      <p:sp>
        <p:nvSpPr>
          <p:cNvPr id="4" name="Slide Number Placeholder 3"/>
          <p:cNvSpPr>
            <a:spLocks noGrp="1"/>
          </p:cNvSpPr>
          <p:nvPr>
            <p:ph type="sldNum" sz="quarter" idx="10"/>
          </p:nvPr>
        </p:nvSpPr>
        <p:spPr/>
        <p:txBody>
          <a:bodyPr/>
          <a:lstStyle/>
          <a:p>
            <a:fld id="{5E9CAB4C-C84C-4716-A0F1-2735A27FAE1E}" type="slidenum">
              <a:rPr lang="fa-IR" smtClean="0"/>
              <a:t>6</a:t>
            </a:fld>
            <a:endParaRPr lang="fa-IR"/>
          </a:p>
        </p:txBody>
      </p:sp>
    </p:spTree>
    <p:extLst>
      <p:ext uri="{BB962C8B-B14F-4D97-AF65-F5344CB8AC3E}">
        <p14:creationId xmlns:p14="http://schemas.microsoft.com/office/powerpoint/2010/main" val="346136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err="1" smtClean="0">
                <a:solidFill>
                  <a:schemeClr val="tx1"/>
                </a:solidFill>
                <a:effectLst/>
                <a:latin typeface="+mn-lt"/>
                <a:ea typeface="+mn-ea"/>
                <a:cs typeface="+mn-cs"/>
              </a:rPr>
              <a:t>هلیکس</a:t>
            </a:r>
            <a:r>
              <a:rPr lang="fa-IR" sz="1200" kern="1200" dirty="0" smtClean="0">
                <a:solidFill>
                  <a:schemeClr val="tx1"/>
                </a:solidFill>
                <a:effectLst/>
                <a:latin typeface="+mn-lt"/>
                <a:ea typeface="+mn-ea"/>
                <a:cs typeface="+mn-cs"/>
              </a:rPr>
              <a:t> یادداشت ها و گزارش رایزنی را از </a:t>
            </a:r>
            <a:r>
              <a:rPr lang="fa-IR" sz="1200" kern="1200" dirty="0" err="1" smtClean="0">
                <a:solidFill>
                  <a:schemeClr val="tx1"/>
                </a:solidFill>
                <a:effectLst/>
                <a:latin typeface="+mn-lt"/>
                <a:ea typeface="+mn-ea"/>
                <a:cs typeface="+mn-cs"/>
              </a:rPr>
              <a:t>منهدسان</a:t>
            </a:r>
            <a:r>
              <a:rPr lang="fa-IR" sz="1200" kern="1200" dirty="0" smtClean="0">
                <a:solidFill>
                  <a:schemeClr val="tx1"/>
                </a:solidFill>
                <a:effectLst/>
                <a:latin typeface="+mn-lt"/>
                <a:ea typeface="+mn-ea"/>
                <a:cs typeface="+mn-cs"/>
              </a:rPr>
              <a:t> گرفت و میان اعضای هیئت مدیره توزیع کرد. متأسفانه او اینها را در اختیار روزنامه های محلی هم قرار داد تا در کمال شگفتی، افشاگری بیرونی به وسیله یکی از اعضای هیئت مدیره رقم بخورد!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24</a:t>
            </a:fld>
            <a:endParaRPr lang="fa-IR"/>
          </a:p>
        </p:txBody>
      </p:sp>
    </p:spTree>
    <p:extLst>
      <p:ext uri="{BB962C8B-B14F-4D97-AF65-F5344CB8AC3E}">
        <p14:creationId xmlns:p14="http://schemas.microsoft.com/office/powerpoint/2010/main" val="133357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25</a:t>
            </a:fld>
            <a:endParaRPr lang="fa-IR"/>
          </a:p>
        </p:txBody>
      </p:sp>
    </p:spTree>
    <p:extLst>
      <p:ext uri="{BB962C8B-B14F-4D97-AF65-F5344CB8AC3E}">
        <p14:creationId xmlns:p14="http://schemas.microsoft.com/office/powerpoint/2010/main" val="944412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هیئت مدیره به اهمیت نگرانی آنان مشکوک بود. </a:t>
            </a:r>
            <a:r>
              <a:rPr lang="fa-IR" sz="1200" dirty="0" smtClean="0">
                <a:latin typeface="Adobe Arabic" panose="02040503050201020203" pitchFamily="18" charset="-78"/>
                <a:cs typeface="Adobe Arabic" panose="02040503050201020203" pitchFamily="18" charset="-78"/>
              </a:rPr>
              <a:t>سه مهندس درباره نقش خود در این امر دروغ گفتند.</a:t>
            </a:r>
            <a:endParaRPr lang="en-US" sz="1200" dirty="0" smtClean="0">
              <a:latin typeface="Adobe Arabic" panose="02040503050201020203" pitchFamily="18" charset="-78"/>
              <a:cs typeface="Adobe Arabic" panose="02040503050201020203" pitchFamily="18" charset="-78"/>
            </a:endParaRPr>
          </a:p>
          <a:p>
            <a:pPr algn="r" rtl="1"/>
            <a:r>
              <a:rPr lang="fa-IR" sz="1200" kern="1200" dirty="0" smtClean="0">
                <a:solidFill>
                  <a:schemeClr val="tx1"/>
                </a:solidFill>
                <a:effectLst/>
                <a:latin typeface="+mn-lt"/>
                <a:ea typeface="+mn-ea"/>
                <a:cs typeface="+mn-cs"/>
              </a:rPr>
              <a:t>هنگامی که موضوع برملا شد، جایگاه مهندسان در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متزلزل شد.</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26</a:t>
            </a:fld>
            <a:endParaRPr lang="fa-IR"/>
          </a:p>
        </p:txBody>
      </p:sp>
    </p:spTree>
    <p:extLst>
      <p:ext uri="{BB962C8B-B14F-4D97-AF65-F5344CB8AC3E}">
        <p14:creationId xmlns:p14="http://schemas.microsoft.com/office/powerpoint/2010/main" val="1842973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400" dirty="0" smtClean="0"/>
              <a:t>(آنان منکر شده بودند که منشأ و سرچشمه اطلاعات فاش شده بودند)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27</a:t>
            </a:fld>
            <a:endParaRPr lang="fa-IR"/>
          </a:p>
        </p:txBody>
      </p:sp>
    </p:spTree>
    <p:extLst>
      <p:ext uri="{BB962C8B-B14F-4D97-AF65-F5344CB8AC3E}">
        <p14:creationId xmlns:p14="http://schemas.microsoft.com/office/powerpoint/2010/main" val="1013106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28</a:t>
            </a:fld>
            <a:endParaRPr lang="fa-IR"/>
          </a:p>
        </p:txBody>
      </p:sp>
    </p:spTree>
    <p:extLst>
      <p:ext uri="{BB962C8B-B14F-4D97-AF65-F5344CB8AC3E}">
        <p14:creationId xmlns:p14="http://schemas.microsoft.com/office/powerpoint/2010/main" val="1634390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400" dirty="0" smtClean="0">
                <a:latin typeface="Adobe Arabic" panose="02040503050201020203" pitchFamily="18" charset="-78"/>
                <a:cs typeface="Adobe Arabic" panose="02040503050201020203" pitchFamily="18" charset="-78"/>
              </a:rPr>
              <a:t>IEEE</a:t>
            </a:r>
            <a:r>
              <a:rPr lang="fa-IR" sz="1400" dirty="0" smtClean="0">
                <a:latin typeface="Adobe Arabic" panose="02040503050201020203" pitchFamily="18" charset="-78"/>
                <a:cs typeface="Adobe Arabic" panose="02040503050201020203" pitchFamily="18" charset="-78"/>
              </a:rPr>
              <a:t> روی این نکته پا می فشرد که هر یک از مهندسان وظیفه ای حرفه ای در قبال حفظ ایمنی اجتماع دارد و اعمال آنان دلایل موجهی داشته است.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29</a:t>
            </a:fld>
            <a:endParaRPr lang="fa-IR"/>
          </a:p>
        </p:txBody>
      </p:sp>
    </p:spTree>
    <p:extLst>
      <p:ext uri="{BB962C8B-B14F-4D97-AF65-F5344CB8AC3E}">
        <p14:creationId xmlns:p14="http://schemas.microsoft.com/office/powerpoint/2010/main" val="286982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Adobe Arabic" panose="02040503050201020203" pitchFamily="18" charset="-78"/>
                <a:cs typeface="Adobe Arabic" panose="02040503050201020203" pitchFamily="18" charset="-78"/>
              </a:rPr>
              <a:t>این گفته چنین تفسیر می شود که در موارد کارکرد اجتماعی، مقام مسئول همانا خود اجتماع است.</a:t>
            </a:r>
            <a:endParaRPr lang="en-US" sz="1400" dirty="0" smtClean="0">
              <a:latin typeface="Adobe Arabic" panose="02040503050201020203" pitchFamily="18" charset="-78"/>
              <a:cs typeface="Adobe Arabic" panose="02040503050201020203" pitchFamily="18" charset="-78"/>
            </a:endParaRPr>
          </a:p>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30</a:t>
            </a:fld>
            <a:endParaRPr lang="fa-IR"/>
          </a:p>
        </p:txBody>
      </p:sp>
    </p:spTree>
    <p:extLst>
      <p:ext uri="{BB962C8B-B14F-4D97-AF65-F5344CB8AC3E}">
        <p14:creationId xmlns:p14="http://schemas.microsoft.com/office/powerpoint/2010/main" val="218667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31</a:t>
            </a:fld>
            <a:endParaRPr lang="fa-IR"/>
          </a:p>
        </p:txBody>
      </p:sp>
    </p:spTree>
    <p:extLst>
      <p:ext uri="{BB962C8B-B14F-4D97-AF65-F5344CB8AC3E}">
        <p14:creationId xmlns:p14="http://schemas.microsoft.com/office/powerpoint/2010/main" val="3879162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Adobe Arabic" panose="02040503050201020203" pitchFamily="18" charset="-78"/>
                <a:cs typeface="Adobe Arabic" panose="02040503050201020203" pitchFamily="18" charset="-78"/>
              </a:rPr>
              <a:t>دغدغه ها و نگرانی های ایمن بودن تا پس از قرار گرفتن </a:t>
            </a:r>
            <a:r>
              <a:rPr lang="en-US" sz="1400" dirty="0" smtClean="0">
                <a:latin typeface="Adobe Arabic" panose="02040503050201020203" pitchFamily="18" charset="-78"/>
                <a:cs typeface="Adobe Arabic" panose="02040503050201020203" pitchFamily="18" charset="-78"/>
              </a:rPr>
              <a:t>BART</a:t>
            </a:r>
            <a:r>
              <a:rPr lang="fa-IR" sz="1400" dirty="0" smtClean="0">
                <a:latin typeface="Adobe Arabic" panose="02040503050201020203" pitchFamily="18" charset="-78"/>
                <a:cs typeface="Adobe Arabic" panose="02040503050201020203" pitchFamily="18" charset="-78"/>
              </a:rPr>
              <a:t> در مسیر عملیاتی شدن ادامه یافت. برای مثال در دوم اکتبر 1972، کمتر از یک ماه پس از آنکه </a:t>
            </a:r>
            <a:r>
              <a:rPr lang="en-US" sz="1400" dirty="0" smtClean="0">
                <a:latin typeface="Adobe Arabic" panose="02040503050201020203" pitchFamily="18" charset="-78"/>
                <a:cs typeface="Adobe Arabic" panose="02040503050201020203" pitchFamily="18" charset="-78"/>
              </a:rPr>
              <a:t>BART</a:t>
            </a:r>
            <a:r>
              <a:rPr lang="fa-IR" sz="1400" dirty="0" smtClean="0">
                <a:latin typeface="Adobe Arabic" panose="02040503050201020203" pitchFamily="18" charset="-78"/>
                <a:cs typeface="Adobe Arabic" panose="02040503050201020203" pitchFamily="18" charset="-78"/>
              </a:rPr>
              <a:t> به خدمت رسانی بازده آفرین رسید، یکی از قطارها در فریمانت کالیفرنیا از خط خارج شد و با خاکریز برخورد کرد. هرچند این حادثه کشته ای درپی نداشت اما پنج نفر زخمی شدند. این حادثه به خطا در عملکرد </a:t>
            </a:r>
            <a:r>
              <a:rPr lang="fa-IR" sz="1400" dirty="0" err="1" smtClean="0">
                <a:latin typeface="Adobe Arabic" panose="02040503050201020203" pitchFamily="18" charset="-78"/>
                <a:cs typeface="Adobe Arabic" panose="02040503050201020203" pitchFamily="18" charset="-78"/>
              </a:rPr>
              <a:t>نوسانگر</a:t>
            </a:r>
            <a:r>
              <a:rPr lang="fa-IR" sz="1400" dirty="0" smtClean="0">
                <a:latin typeface="Adobe Arabic" panose="02040503050201020203" pitchFamily="18" charset="-78"/>
                <a:cs typeface="Adobe Arabic" panose="02040503050201020203" pitchFamily="18" charset="-78"/>
              </a:rPr>
              <a:t> کریستال که جزیی از </a:t>
            </a:r>
            <a:r>
              <a:rPr lang="en-US" sz="1400" dirty="0" smtClean="0">
                <a:latin typeface="Adobe Arabic" panose="02040503050201020203" pitchFamily="18" charset="-78"/>
                <a:cs typeface="Adobe Arabic" panose="02040503050201020203" pitchFamily="18" charset="-78"/>
              </a:rPr>
              <a:t>ATC</a:t>
            </a:r>
            <a:r>
              <a:rPr lang="fa-IR" sz="1400" dirty="0" smtClean="0">
                <a:latin typeface="Adobe Arabic" panose="02040503050201020203" pitchFamily="18" charset="-78"/>
                <a:cs typeface="Adobe Arabic" panose="02040503050201020203" pitchFamily="18" charset="-78"/>
              </a:rPr>
              <a:t> است و سرعت قطار را زیر کنترل دارد، نسبت داده شد. پس از این واقعه، چندین بررسی و گزارش درباره عملکرد </a:t>
            </a:r>
            <a:r>
              <a:rPr lang="en-US" sz="1400" dirty="0" smtClean="0">
                <a:latin typeface="Adobe Arabic" panose="02040503050201020203" pitchFamily="18" charset="-78"/>
                <a:cs typeface="Adobe Arabic" panose="02040503050201020203" pitchFamily="18" charset="-78"/>
              </a:rPr>
              <a:t>BART</a:t>
            </a:r>
            <a:r>
              <a:rPr lang="fa-IR" sz="1400" dirty="0" smtClean="0">
                <a:latin typeface="Adobe Arabic" panose="02040503050201020203" pitchFamily="18" charset="-78"/>
                <a:cs typeface="Adobe Arabic" panose="02040503050201020203" pitchFamily="18" charset="-78"/>
              </a:rPr>
              <a:t> به عمل آمد. این بررسی ها و گزارش ها از این نکته پرده برداشت که در این سیستم، نقص عملکردی و مسائل دیگری نیز وجود داشته است. قطارها اغلب مجاز بوده اند که به هم بسیار نزدیک شوند. گاهی خط آهنی نشان داده می شد که دارای قطار است حال آنکه قطاری روی آن نبود و نیز خط آهنی بدون قطار نشان داده می شد اما قطار روی آن خط وجود داشت. نگرانی های ایمنی آن سه مهندس، با عملکرد نخستین سیستم به حقیقت پیوست</a:t>
            </a:r>
            <a:endParaRPr lang="en-US" sz="1400" dirty="0" smtClean="0">
              <a:effectLst/>
              <a:latin typeface="Adobe Arabic" panose="02040503050201020203" pitchFamily="18" charset="-78"/>
              <a:cs typeface="Adobe Arabic" panose="02040503050201020203" pitchFamily="18" charset="-78"/>
            </a:endParaRPr>
          </a:p>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32</a:t>
            </a:fld>
            <a:endParaRPr lang="fa-IR"/>
          </a:p>
        </p:txBody>
      </p:sp>
    </p:spTree>
    <p:extLst>
      <p:ext uri="{BB962C8B-B14F-4D97-AF65-F5344CB8AC3E}">
        <p14:creationId xmlns:p14="http://schemas.microsoft.com/office/powerpoint/2010/main" val="493806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33</a:t>
            </a:fld>
            <a:endParaRPr lang="fa-IR"/>
          </a:p>
        </p:txBody>
      </p:sp>
    </p:spTree>
    <p:extLst>
      <p:ext uri="{BB962C8B-B14F-4D97-AF65-F5344CB8AC3E}">
        <p14:creationId xmlns:p14="http://schemas.microsoft.com/office/powerpoint/2010/main" val="274904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7</a:t>
            </a:fld>
            <a:endParaRPr lang="fa-IR"/>
          </a:p>
        </p:txBody>
      </p:sp>
    </p:spTree>
    <p:extLst>
      <p:ext uri="{BB962C8B-B14F-4D97-AF65-F5344CB8AC3E}">
        <p14:creationId xmlns:p14="http://schemas.microsoft.com/office/powerpoint/2010/main" val="43685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8</a:t>
            </a:fld>
            <a:endParaRPr lang="fa-IR"/>
          </a:p>
        </p:txBody>
      </p:sp>
    </p:spTree>
    <p:extLst>
      <p:ext uri="{BB962C8B-B14F-4D97-AF65-F5344CB8AC3E}">
        <p14:creationId xmlns:p14="http://schemas.microsoft.com/office/powerpoint/2010/main" val="186902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effectLst/>
                <a:latin typeface="Adobe Arabic" panose="02040503050201020203" pitchFamily="18" charset="-78"/>
                <a:cs typeface="Adobe Arabic" panose="02040503050201020203" pitchFamily="18" charset="-78"/>
              </a:rPr>
              <a:t>Automatic</a:t>
            </a:r>
            <a:r>
              <a:rPr lang="en-US" sz="1400" baseline="0" dirty="0" smtClean="0">
                <a:effectLst/>
                <a:latin typeface="Adobe Arabic" panose="02040503050201020203" pitchFamily="18" charset="-78"/>
                <a:cs typeface="Adobe Arabic" panose="02040503050201020203" pitchFamily="18" charset="-78"/>
              </a:rPr>
              <a:t> train control</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9</a:t>
            </a:fld>
            <a:endParaRPr lang="fa-IR"/>
          </a:p>
        </p:txBody>
      </p:sp>
    </p:spTree>
    <p:extLst>
      <p:ext uri="{BB962C8B-B14F-4D97-AF65-F5344CB8AC3E}">
        <p14:creationId xmlns:p14="http://schemas.microsoft.com/office/powerpoint/2010/main" val="55369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در اغلب سیستم های حمل و نقل شهری، خوانش سیگنال های </a:t>
            </a:r>
            <a:r>
              <a:rPr lang="fa-IR" sz="1200" kern="1200" dirty="0" err="1" smtClean="0">
                <a:solidFill>
                  <a:schemeClr val="tx1"/>
                </a:solidFill>
                <a:effectLst/>
                <a:latin typeface="+mn-lt"/>
                <a:ea typeface="+mn-ea"/>
                <a:cs typeface="+mn-cs"/>
              </a:rPr>
              <a:t>مسیریابی</a:t>
            </a:r>
            <a:r>
              <a:rPr lang="fa-IR" sz="1200" kern="1200" dirty="0" smtClean="0">
                <a:solidFill>
                  <a:schemeClr val="tx1"/>
                </a:solidFill>
                <a:effectLst/>
                <a:latin typeface="+mn-lt"/>
                <a:ea typeface="+mn-ea"/>
                <a:cs typeface="+mn-cs"/>
              </a:rPr>
              <a:t> برعهده راهبر قطار بوده و دستورات به وسیله امواج رادیویی از فرستنده ها دریافت می شده است؛ درعوض،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بر یک سری از </a:t>
            </a:r>
            <a:r>
              <a:rPr lang="fa-IR" sz="1200" kern="1200" dirty="0" err="1" smtClean="0">
                <a:solidFill>
                  <a:schemeClr val="tx1"/>
                </a:solidFill>
                <a:effectLst/>
                <a:latin typeface="+mn-lt"/>
                <a:ea typeface="+mn-ea"/>
                <a:cs typeface="+mn-cs"/>
              </a:rPr>
              <a:t>حسگرهای</a:t>
            </a:r>
            <a:r>
              <a:rPr lang="fa-IR" sz="1200" kern="1200" dirty="0" smtClean="0">
                <a:solidFill>
                  <a:schemeClr val="tx1"/>
                </a:solidFill>
                <a:effectLst/>
                <a:latin typeface="+mn-lt"/>
                <a:ea typeface="+mn-ea"/>
                <a:cs typeface="+mn-cs"/>
              </a:rPr>
              <a:t> داخل قطار که موقعیت آن قطار و دیگر قطارها را تعیین می نمود، متکی بود. سرعت در مسیر، به وسیله بررسی موقعیت قطار و یافتن اطلاعات سرعت مجاز قطار تعیین می شد</a:t>
            </a:r>
            <a:endParaRPr lang="en-US"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10</a:t>
            </a:fld>
            <a:endParaRPr lang="fa-IR"/>
          </a:p>
        </p:txBody>
      </p:sp>
    </p:spTree>
    <p:extLst>
      <p:ext uri="{BB962C8B-B14F-4D97-AF65-F5344CB8AC3E}">
        <p14:creationId xmlns:p14="http://schemas.microsoft.com/office/powerpoint/2010/main" val="32420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a-IR" sz="1400" kern="1200" dirty="0" smtClean="0">
                <a:solidFill>
                  <a:schemeClr val="tx1"/>
                </a:solidFill>
                <a:effectLst/>
                <a:latin typeface="+mn-lt"/>
                <a:ea typeface="+mn-ea"/>
                <a:cs typeface="+mn-cs"/>
              </a:rPr>
              <a:t>یکی از ویژگی های منحصر به فرد و مسئله آفرین، نبود شیوه های ضد نقص کنترل قطار بود </a:t>
            </a:r>
            <a:r>
              <a:rPr lang="en-US" sz="1400" kern="1200" dirty="0" smtClean="0">
                <a:solidFill>
                  <a:schemeClr val="tx1"/>
                </a:solidFill>
                <a:effectLst/>
                <a:latin typeface="+mn-lt"/>
                <a:ea typeface="+mn-ea"/>
                <a:cs typeface="+mn-cs"/>
              </a:rPr>
              <a:t>[</a:t>
            </a:r>
            <a:r>
              <a:rPr lang="fa-IR" sz="1400" kern="1200" dirty="0" smtClean="0">
                <a:solidFill>
                  <a:schemeClr val="tx1"/>
                </a:solidFill>
                <a:effectLst/>
                <a:latin typeface="+mn-lt"/>
                <a:ea typeface="+mn-ea"/>
                <a:cs typeface="+mn-cs"/>
              </a:rPr>
              <a:t>که به جای آن، همه کنترل ها برپایه افزونگی بود و فرق این دو بسیار مهم. سیستم ضد نقص بر این پایه طراحی شده بود که اگر پای خطا و خرابی به میان آید، سیستم در مسیر حالت ایمن گام خواهد نهاد. درمورد </a:t>
            </a:r>
            <a:r>
              <a:rPr lang="en-US" sz="1400" kern="1200" dirty="0" smtClean="0">
                <a:solidFill>
                  <a:schemeClr val="tx1"/>
                </a:solidFill>
                <a:effectLst/>
                <a:latin typeface="+mn-lt"/>
                <a:ea typeface="+mn-ea"/>
                <a:cs typeface="+mn-cs"/>
              </a:rPr>
              <a:t>BART</a:t>
            </a:r>
            <a:r>
              <a:rPr lang="fa-IR" sz="1400" kern="1200" dirty="0" smtClean="0">
                <a:solidFill>
                  <a:schemeClr val="tx1"/>
                </a:solidFill>
                <a:effectLst/>
                <a:latin typeface="+mn-lt"/>
                <a:ea typeface="+mn-ea"/>
                <a:cs typeface="+mn-cs"/>
              </a:rPr>
              <a:t> و با آن سیستم، هر خطا به توقف قطار می انجامید. افزونگی به معنای تغییر حالت سیستم ها یا مؤلفه های خطا به «</a:t>
            </a:r>
            <a:r>
              <a:rPr lang="fa-IR" sz="1400" kern="1200" dirty="0" err="1" smtClean="0">
                <a:solidFill>
                  <a:schemeClr val="tx1"/>
                </a:solidFill>
                <a:effectLst/>
                <a:latin typeface="+mn-lt"/>
                <a:ea typeface="+mn-ea"/>
                <a:cs typeface="+mn-cs"/>
              </a:rPr>
              <a:t>بک</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آپِ</a:t>
            </a:r>
            <a:r>
              <a:rPr lang="fa-IR" sz="1400" kern="1200" dirty="0" smtClean="0">
                <a:solidFill>
                  <a:schemeClr val="tx1"/>
                </a:solidFill>
                <a:effectLst/>
                <a:latin typeface="+mn-lt"/>
                <a:ea typeface="+mn-ea"/>
                <a:cs typeface="+mn-cs"/>
              </a:rPr>
              <a:t>» ادامه حرکت قطار بود.</a:t>
            </a:r>
            <a:r>
              <a:rPr lang="en-US" sz="1600" dirty="0" smtClean="0">
                <a:effectLst/>
              </a:rPr>
              <a:t> </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600" dirty="0" smtClean="0">
              <a:effectLst/>
              <a:latin typeface="Adobe Arabic" panose="02040503050201020203" pitchFamily="18" charset="-78"/>
              <a:cs typeface="Adobe Arabic" panose="02040503050201020203" pitchFamily="18" charset="-78"/>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11</a:t>
            </a:fld>
            <a:endParaRPr lang="fa-IR"/>
          </a:p>
        </p:txBody>
      </p:sp>
    </p:spTree>
    <p:extLst>
      <p:ext uri="{BB962C8B-B14F-4D97-AF65-F5344CB8AC3E}">
        <p14:creationId xmlns:p14="http://schemas.microsoft.com/office/powerpoint/2010/main" val="284911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1"/>
            <a:r>
              <a:rPr lang="fa-IR" sz="1200" kern="1200" dirty="0" smtClean="0">
                <a:solidFill>
                  <a:schemeClr val="tx1"/>
                </a:solidFill>
                <a:effectLst/>
                <a:latin typeface="+mn-lt"/>
                <a:ea typeface="+mn-ea"/>
                <a:cs typeface="+mn-cs"/>
              </a:rPr>
              <a:t>دو فاز مجزا در نوع پروژه های مهندسی وجود دارد: ساخت و پرداخت که هر یک مهارتی خاص می طلبد. برای این امر، در آغاز کار،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تصمیم گرفت دایره کارکنان خویش را کوچک نگاه دارد و طراحی و کارهای ساخت را با قراردادهای فرعی به دیگران واگذار کند. این راه، راهی است که نیازی به اخراج و تعلیق هزاران کارگر در گذار از ساخت به پرداخت ندارد</a:t>
            </a:r>
          </a:p>
          <a:p>
            <a:pPr algn="l" rtl="1"/>
            <a:r>
              <a:rPr lang="fa-IR" sz="1200" kern="1200" dirty="0" smtClean="0">
                <a:solidFill>
                  <a:schemeClr val="tx1"/>
                </a:solidFill>
                <a:effectLst/>
                <a:latin typeface="+mn-lt"/>
                <a:ea typeface="+mn-ea"/>
                <a:cs typeface="+mn-cs"/>
              </a:rPr>
              <a:t>این سیستم همچنین نه تنها مهندسانی را که برای </a:t>
            </a:r>
            <a:r>
              <a:rPr lang="en-US" sz="1200" kern="1200" dirty="0" smtClean="0">
                <a:solidFill>
                  <a:schemeClr val="tx1"/>
                </a:solidFill>
                <a:effectLst/>
                <a:latin typeface="+mn-lt"/>
                <a:ea typeface="+mn-ea"/>
                <a:cs typeface="+mn-cs"/>
              </a:rPr>
              <a:t>BART</a:t>
            </a:r>
            <a:r>
              <a:rPr lang="fa-IR" sz="1200" kern="1200" dirty="0" smtClean="0">
                <a:solidFill>
                  <a:schemeClr val="tx1"/>
                </a:solidFill>
                <a:effectLst/>
                <a:latin typeface="+mn-lt"/>
                <a:ea typeface="+mn-ea"/>
                <a:cs typeface="+mn-cs"/>
              </a:rPr>
              <a:t> کار می کردند تشویق می کرد که تنها ناظر بر طراحی و ساخت سیستم نباشد، بلکه مشوق آنان بود تا مهارت های موردنیاز برای راه اندازی و مدیریت این سیستم پیچیده حمل و نقل را بیاموزند. </a:t>
            </a:r>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12</a:t>
            </a:fld>
            <a:endParaRPr lang="fa-IR"/>
          </a:p>
        </p:txBody>
      </p:sp>
    </p:spTree>
    <p:extLst>
      <p:ext uri="{BB962C8B-B14F-4D97-AF65-F5344CB8AC3E}">
        <p14:creationId xmlns:p14="http://schemas.microsoft.com/office/powerpoint/2010/main" val="409021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1"/>
            <a:endParaRPr lang="fa-IR" sz="1400" dirty="0" smtClean="0">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0"/>
          </p:nvPr>
        </p:nvSpPr>
        <p:spPr/>
        <p:txBody>
          <a:bodyPr/>
          <a:lstStyle/>
          <a:p>
            <a:fld id="{5E9CAB4C-C84C-4716-A0F1-2735A27FAE1E}" type="slidenum">
              <a:rPr lang="fa-IR" smtClean="0"/>
              <a:t>13</a:t>
            </a:fld>
            <a:endParaRPr lang="fa-IR"/>
          </a:p>
        </p:txBody>
      </p:sp>
    </p:spTree>
    <p:extLst>
      <p:ext uri="{BB962C8B-B14F-4D97-AF65-F5344CB8AC3E}">
        <p14:creationId xmlns:p14="http://schemas.microsoft.com/office/powerpoint/2010/main" val="57583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E868580-74A7-4B62-BA17-60FB6BA2FCF9}" type="datetimeFigureOut">
              <a:rPr lang="fa-IR" smtClean="0"/>
              <a:t>07/22/35</a:t>
            </a:fld>
            <a:endParaRPr lang="fa-I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a-I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72D080-9759-4A21-920D-E5497ABDCDA0}" type="slidenum">
              <a:rPr lang="fa-IR" smtClean="0"/>
              <a:t>‹#›</a:t>
            </a:fld>
            <a:endParaRPr lang="fa-I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5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68580-74A7-4B62-BA17-60FB6BA2FCF9}" type="datetimeFigureOut">
              <a:rPr lang="fa-IR" smtClean="0"/>
              <a:t>07/22/35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198114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68580-74A7-4B62-BA17-60FB6BA2FCF9}" type="datetimeFigureOut">
              <a:rPr lang="fa-IR" smtClean="0"/>
              <a:t>07/22/35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295995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68580-74A7-4B62-BA17-60FB6BA2FCF9}" type="datetimeFigureOut">
              <a:rPr lang="fa-IR" smtClean="0"/>
              <a:t>07/22/35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41530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68580-74A7-4B62-BA17-60FB6BA2FCF9}" type="datetimeFigureOut">
              <a:rPr lang="fa-IR" smtClean="0"/>
              <a:t>07/22/35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172D080-9759-4A21-920D-E5497ABDCDA0}" type="slidenum">
              <a:rPr lang="fa-IR" smtClean="0"/>
              <a:t>‹#›</a:t>
            </a:fld>
            <a:endParaRPr lang="fa-I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81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868580-74A7-4B62-BA17-60FB6BA2FCF9}" type="datetimeFigureOut">
              <a:rPr lang="fa-IR" smtClean="0"/>
              <a:t>07/22/35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2188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868580-74A7-4B62-BA17-60FB6BA2FCF9}" type="datetimeFigureOut">
              <a:rPr lang="fa-IR" smtClean="0"/>
              <a:t>07/22/35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412067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868580-74A7-4B62-BA17-60FB6BA2FCF9}" type="datetimeFigureOut">
              <a:rPr lang="fa-IR" smtClean="0"/>
              <a:t>07/22/35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91122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68580-74A7-4B62-BA17-60FB6BA2FCF9}" type="datetimeFigureOut">
              <a:rPr lang="fa-IR" smtClean="0"/>
              <a:t>07/22/35</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101279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68580-74A7-4B62-BA17-60FB6BA2FCF9}" type="datetimeFigureOut">
              <a:rPr lang="fa-IR" smtClean="0"/>
              <a:t>07/22/35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59939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68580-74A7-4B62-BA17-60FB6BA2FCF9}" type="datetimeFigureOut">
              <a:rPr lang="fa-IR" smtClean="0"/>
              <a:t>07/22/35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172D080-9759-4A21-920D-E5497ABDCDA0}" type="slidenum">
              <a:rPr lang="fa-IR" smtClean="0"/>
              <a:t>‹#›</a:t>
            </a:fld>
            <a:endParaRPr lang="fa-IR"/>
          </a:p>
        </p:txBody>
      </p:sp>
    </p:spTree>
    <p:extLst>
      <p:ext uri="{BB962C8B-B14F-4D97-AF65-F5344CB8AC3E}">
        <p14:creationId xmlns:p14="http://schemas.microsoft.com/office/powerpoint/2010/main" val="384227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E868580-74A7-4B62-BA17-60FB6BA2FCF9}" type="datetimeFigureOut">
              <a:rPr lang="fa-IR" smtClean="0"/>
              <a:t>07/22/35</a:t>
            </a:fld>
            <a:endParaRPr lang="fa-I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fa-I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172D080-9759-4A21-920D-E5497ABDCDA0}" type="slidenum">
              <a:rPr lang="fa-IR" smtClean="0"/>
              <a:t>‹#›</a:t>
            </a:fld>
            <a:endParaRPr lang="fa-IR"/>
          </a:p>
        </p:txBody>
      </p:sp>
    </p:spTree>
    <p:extLst>
      <p:ext uri="{BB962C8B-B14F-4D97-AF65-F5344CB8AC3E}">
        <p14:creationId xmlns:p14="http://schemas.microsoft.com/office/powerpoint/2010/main" val="3320900992"/>
      </p:ext>
    </p:extLst>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Lst>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nspe.org/" TargetMode="External"/><Relationship Id="rId7" Type="http://schemas.openxmlformats.org/officeDocument/2006/relationships/image" Target="../media/image18.png"/><Relationship Id="rId2" Type="http://schemas.openxmlformats.org/officeDocument/2006/relationships/hyperlink" Target="http://www.bart.gov/"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hyperlink" Target="http://www.iee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0165" y="981496"/>
            <a:ext cx="5600715" cy="5020869"/>
          </a:xfrm>
        </p:spPr>
        <p:txBody>
          <a:bodyPr>
            <a:noAutofit/>
          </a:bodyPr>
          <a:lstStyle/>
          <a:p>
            <a:r>
              <a:rPr lang="en-US" sz="16600" dirty="0" smtClean="0"/>
              <a:t>THE</a:t>
            </a:r>
            <a:r>
              <a:rPr lang="en-US" sz="13800" dirty="0" smtClean="0"/>
              <a:t> Bart Case</a:t>
            </a:r>
            <a:endParaRPr lang="fa-IR" sz="13800" dirty="0"/>
          </a:p>
        </p:txBody>
      </p:sp>
      <p:sp>
        <p:nvSpPr>
          <p:cNvPr id="3" name="Subtitle 2"/>
          <p:cNvSpPr>
            <a:spLocks noGrp="1"/>
          </p:cNvSpPr>
          <p:nvPr>
            <p:ph type="subTitle" idx="1"/>
          </p:nvPr>
        </p:nvSpPr>
        <p:spPr>
          <a:xfrm>
            <a:off x="6626087" y="742121"/>
            <a:ext cx="4516764" cy="5724940"/>
          </a:xfrm>
        </p:spPr>
        <p:txBody>
          <a:bodyPr>
            <a:noAutofit/>
          </a:bodyPr>
          <a:lstStyle/>
          <a:p>
            <a:r>
              <a:rPr lang="fa-IR" sz="2800" dirty="0" smtClean="0">
                <a:latin typeface="Adobe Arabic" panose="02040503050201020203" pitchFamily="18" charset="-78"/>
                <a:cs typeface="Adobe Arabic" panose="02040503050201020203" pitchFamily="18" charset="-78"/>
              </a:rPr>
              <a:t>به نام خدا</a:t>
            </a:r>
          </a:p>
          <a:p>
            <a:endParaRPr lang="fa-IR" sz="2400" dirty="0">
              <a:latin typeface="Adobe Arabic" panose="02040503050201020203" pitchFamily="18" charset="-78"/>
              <a:cs typeface="Adobe Arabic" panose="02040503050201020203" pitchFamily="18" charset="-78"/>
            </a:endParaRPr>
          </a:p>
          <a:p>
            <a:endParaRPr lang="fa-IR" sz="2400" dirty="0" smtClean="0">
              <a:latin typeface="Adobe Arabic" panose="02040503050201020203" pitchFamily="18" charset="-78"/>
              <a:cs typeface="Adobe Arabic" panose="02040503050201020203" pitchFamily="18" charset="-78"/>
            </a:endParaRPr>
          </a:p>
          <a:p>
            <a:r>
              <a:rPr lang="fa-IR" sz="2400" dirty="0" smtClean="0">
                <a:latin typeface="Adobe Arabic" panose="02040503050201020203" pitchFamily="18" charset="-78"/>
                <a:cs typeface="Adobe Arabic" panose="02040503050201020203" pitchFamily="18" charset="-78"/>
              </a:rPr>
              <a:t>ارائه به </a:t>
            </a:r>
          </a:p>
          <a:p>
            <a:r>
              <a:rPr lang="fa-IR" sz="2400" dirty="0" smtClean="0">
                <a:latin typeface="Adobe Arabic" panose="02040503050201020203" pitchFamily="18" charset="-78"/>
                <a:cs typeface="Adobe Arabic" panose="02040503050201020203" pitchFamily="18" charset="-78"/>
              </a:rPr>
              <a:t>استاد دیزانی</a:t>
            </a:r>
          </a:p>
          <a:p>
            <a:endParaRPr lang="fa-IR" sz="2400" dirty="0">
              <a:latin typeface="Adobe Arabic" panose="02040503050201020203" pitchFamily="18" charset="-78"/>
              <a:cs typeface="Adobe Arabic" panose="02040503050201020203" pitchFamily="18" charset="-78"/>
            </a:endParaRPr>
          </a:p>
          <a:p>
            <a:endParaRPr lang="fa-IR" sz="2400" dirty="0" smtClean="0">
              <a:latin typeface="Adobe Arabic" panose="02040503050201020203" pitchFamily="18" charset="-78"/>
              <a:cs typeface="Adobe Arabic" panose="02040503050201020203" pitchFamily="18" charset="-78"/>
            </a:endParaRPr>
          </a:p>
          <a:p>
            <a:endParaRPr lang="fa-IR" sz="2400" dirty="0" smtClean="0">
              <a:latin typeface="Adobe Arabic" panose="02040503050201020203" pitchFamily="18" charset="-78"/>
              <a:cs typeface="Adobe Arabic" panose="02040503050201020203" pitchFamily="18" charset="-78"/>
            </a:endParaRPr>
          </a:p>
          <a:p>
            <a:r>
              <a:rPr lang="fa-IR" sz="2400" dirty="0" smtClean="0">
                <a:latin typeface="Adobe Arabic" panose="02040503050201020203" pitchFamily="18" charset="-78"/>
                <a:cs typeface="Adobe Arabic" panose="02040503050201020203" pitchFamily="18" charset="-78"/>
              </a:rPr>
              <a:t>پرهام الوانی   ۹۲۳۱۰۵۸</a:t>
            </a:r>
          </a:p>
          <a:p>
            <a:r>
              <a:rPr lang="fa-IR" sz="2400" dirty="0" smtClean="0">
                <a:latin typeface="Adobe Arabic" panose="02040503050201020203" pitchFamily="18" charset="-78"/>
                <a:cs typeface="Adobe Arabic" panose="02040503050201020203" pitchFamily="18" charset="-78"/>
              </a:rPr>
              <a:t>امیر احمد حبیبی  ۹۲۳۱۰۶۴</a:t>
            </a:r>
          </a:p>
        </p:txBody>
      </p:sp>
    </p:spTree>
    <p:extLst>
      <p:ext uri="{BB962C8B-B14F-4D97-AF65-F5344CB8AC3E}">
        <p14:creationId xmlns:p14="http://schemas.microsoft.com/office/powerpoint/2010/main" val="126187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383" y="2586834"/>
            <a:ext cx="9905998" cy="3124201"/>
          </a:xfrm>
        </p:spPr>
        <p:txBody>
          <a:bodyPr>
            <a:normAutofit/>
          </a:bodyPr>
          <a:lstStyle/>
          <a:p>
            <a:pPr marL="45720" indent="0" algn="ctr">
              <a:buNone/>
            </a:pPr>
            <a:r>
              <a:rPr lang="fa-IR" sz="4800" dirty="0">
                <a:effectLst/>
                <a:latin typeface="Adobe Arabic" panose="02040503050201020203" pitchFamily="18" charset="-78"/>
                <a:cs typeface="Adobe Arabic" panose="02040503050201020203" pitchFamily="18" charset="-78"/>
              </a:rPr>
              <a:t>سیستم کنترل خودکار قطار (</a:t>
            </a:r>
            <a:r>
              <a:rPr lang="en-US" sz="4800" dirty="0">
                <a:effectLst/>
                <a:latin typeface="Adobe Arabic" panose="02040503050201020203" pitchFamily="18" charset="-78"/>
                <a:cs typeface="Adobe Arabic" panose="02040503050201020203" pitchFamily="18" charset="-78"/>
              </a:rPr>
              <a:t>ATC</a:t>
            </a:r>
            <a:r>
              <a:rPr lang="fa-IR" sz="4800" dirty="0">
                <a:effectLst/>
                <a:latin typeface="Adobe Arabic" panose="02040503050201020203" pitchFamily="18" charset="-78"/>
                <a:cs typeface="Adobe Arabic" panose="02040503050201020203" pitchFamily="18" charset="-78"/>
              </a:rPr>
              <a:t>) شیوه ای نوآورانه برای کنترل سرعت قطار و دسترسی به ایستگاه ها </a:t>
            </a:r>
            <a:r>
              <a:rPr lang="fa-IR" sz="4800" dirty="0" smtClean="0">
                <a:effectLst/>
                <a:latin typeface="Adobe Arabic" panose="02040503050201020203" pitchFamily="18" charset="-78"/>
                <a:cs typeface="Adobe Arabic" panose="02040503050201020203" pitchFamily="18" charset="-78"/>
              </a:rPr>
              <a:t>بود.</a:t>
            </a:r>
            <a:endParaRPr lang="en-US" sz="48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9904161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433" y="2689966"/>
            <a:ext cx="9905998" cy="3124201"/>
          </a:xfrm>
        </p:spPr>
        <p:txBody>
          <a:bodyPr>
            <a:normAutofit/>
          </a:bodyPr>
          <a:lstStyle/>
          <a:p>
            <a:pPr marL="0" indent="0" algn="ctr">
              <a:buNone/>
            </a:pPr>
            <a:r>
              <a:rPr lang="fa-IR" sz="6600" dirty="0">
                <a:effectLst/>
                <a:latin typeface="Adobe Arabic" panose="02040503050201020203" pitchFamily="18" charset="-78"/>
                <a:cs typeface="Adobe Arabic" panose="02040503050201020203" pitchFamily="18" charset="-78"/>
              </a:rPr>
              <a:t>شیوه </a:t>
            </a:r>
            <a:r>
              <a:rPr lang="fa-IR" sz="6600" dirty="0" smtClean="0">
                <a:effectLst/>
                <a:latin typeface="Adobe Arabic" panose="02040503050201020203" pitchFamily="18" charset="-78"/>
                <a:cs typeface="Adobe Arabic" panose="02040503050201020203" pitchFamily="18" charset="-78"/>
              </a:rPr>
              <a:t>های کنترل خطای قطار</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6883829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403" y="2062178"/>
            <a:ext cx="9905998" cy="3124201"/>
          </a:xfrm>
        </p:spPr>
        <p:txBody>
          <a:bodyPr>
            <a:normAutofit/>
          </a:bodyPr>
          <a:lstStyle/>
          <a:p>
            <a:pPr marL="0" indent="0" algn="ctr">
              <a:buNone/>
            </a:pPr>
            <a:r>
              <a:rPr lang="fa-IR" sz="2800" dirty="0">
                <a:effectLst/>
                <a:latin typeface="Adobe Arabic" panose="02040503050201020203" pitchFamily="18" charset="-78"/>
                <a:cs typeface="Adobe Arabic" panose="02040503050201020203" pitchFamily="18" charset="-78"/>
              </a:rPr>
              <a:t>دو فاز مجزا در نوع پروژه های مهندسی وجود دارد: </a:t>
            </a:r>
            <a:endParaRPr lang="fa-IR" sz="2800" dirty="0" smtClean="0">
              <a:effectLst/>
              <a:latin typeface="Adobe Arabic" panose="02040503050201020203" pitchFamily="18" charset="-78"/>
              <a:cs typeface="Adobe Arabic" panose="02040503050201020203" pitchFamily="18" charset="-78"/>
            </a:endParaRPr>
          </a:p>
          <a:p>
            <a:pPr marL="0" indent="0" algn="ctr">
              <a:buNone/>
            </a:pPr>
            <a:r>
              <a:rPr lang="fa-IR" sz="4800" dirty="0" smtClean="0">
                <a:effectLst/>
                <a:latin typeface="Adobe Arabic" panose="02040503050201020203" pitchFamily="18" charset="-78"/>
                <a:cs typeface="Adobe Arabic" panose="02040503050201020203" pitchFamily="18" charset="-78"/>
              </a:rPr>
              <a:t>ساخت </a:t>
            </a:r>
          </a:p>
          <a:p>
            <a:pPr marL="0" indent="0" algn="ctr">
              <a:buNone/>
            </a:pPr>
            <a:r>
              <a:rPr lang="fa-IR" sz="4800" dirty="0" smtClean="0">
                <a:effectLst/>
                <a:latin typeface="Adobe Arabic" panose="02040503050201020203" pitchFamily="18" charset="-78"/>
                <a:cs typeface="Adobe Arabic" panose="02040503050201020203" pitchFamily="18" charset="-78"/>
              </a:rPr>
              <a:t>پرداخت</a:t>
            </a:r>
            <a:endParaRPr lang="en-US" sz="48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301388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5495" y="1868984"/>
            <a:ext cx="4482059" cy="3124201"/>
          </a:xfrm>
        </p:spPr>
        <p:txBody>
          <a:bodyPr>
            <a:normAutofit fontScale="92500"/>
          </a:bodyPr>
          <a:lstStyle/>
          <a:p>
            <a:pPr marL="0" indent="0" algn="ctr">
              <a:buNone/>
            </a:pPr>
            <a:r>
              <a:rPr lang="fa-IR" sz="5400" dirty="0">
                <a:effectLst/>
                <a:latin typeface="Adobe Arabic" panose="02040503050201020203" pitchFamily="18" charset="-78"/>
                <a:cs typeface="Adobe Arabic" panose="02040503050201020203" pitchFamily="18" charset="-78"/>
              </a:rPr>
              <a:t>در سال 1967، قراردادی برای طراحی و ساخت </a:t>
            </a:r>
            <a:r>
              <a:rPr lang="en-US" sz="5400" dirty="0">
                <a:effectLst/>
                <a:latin typeface="Adobe Arabic" panose="02040503050201020203" pitchFamily="18" charset="-78"/>
                <a:cs typeface="Adobe Arabic" panose="02040503050201020203" pitchFamily="18" charset="-78"/>
              </a:rPr>
              <a:t>ATC</a:t>
            </a:r>
            <a:r>
              <a:rPr lang="fa-IR" sz="5400" dirty="0">
                <a:effectLst/>
                <a:latin typeface="Adobe Arabic" panose="02040503050201020203" pitchFamily="18" charset="-78"/>
                <a:cs typeface="Adobe Arabic" panose="02040503050201020203" pitchFamily="18" charset="-78"/>
              </a:rPr>
              <a:t> به </a:t>
            </a:r>
            <a:r>
              <a:rPr lang="en-US" sz="5400" dirty="0" smtClean="0">
                <a:effectLst/>
                <a:latin typeface="Adobe Arabic" panose="02040503050201020203" pitchFamily="18" charset="-78"/>
                <a:cs typeface="Adobe Arabic" panose="02040503050201020203" pitchFamily="18" charset="-78"/>
              </a:rPr>
              <a:t>Westinghouse</a:t>
            </a:r>
            <a:r>
              <a:rPr lang="fa-IR" sz="5400" dirty="0" smtClean="0">
                <a:effectLst/>
                <a:latin typeface="Adobe Arabic" panose="02040503050201020203" pitchFamily="18" charset="-78"/>
                <a:cs typeface="Adobe Arabic" panose="02040503050201020203" pitchFamily="18" charset="-78"/>
              </a:rPr>
              <a:t> </a:t>
            </a:r>
            <a:r>
              <a:rPr lang="fa-IR" sz="5400" dirty="0">
                <a:effectLst/>
                <a:latin typeface="Adobe Arabic" panose="02040503050201020203" pitchFamily="18" charset="-78"/>
                <a:cs typeface="Adobe Arabic" panose="02040503050201020203" pitchFamily="18" charset="-78"/>
              </a:rPr>
              <a:t>اعطا گردید</a:t>
            </a:r>
            <a:endParaRPr lang="en-US" sz="5400" dirty="0">
              <a:effectLst/>
              <a:latin typeface="Adobe Arabic" panose="02040503050201020203" pitchFamily="18" charset="-78"/>
              <a:cs typeface="Adobe Arabic" panose="02040503050201020203" pitchFamily="18" charset="-7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834" y="1629354"/>
            <a:ext cx="5541986" cy="32439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50978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719746"/>
            <a:ext cx="9905998" cy="3124201"/>
          </a:xfrm>
        </p:spPr>
        <p:txBody>
          <a:bodyPr>
            <a:normAutofit/>
          </a:bodyPr>
          <a:lstStyle/>
          <a:p>
            <a:pPr marL="0" indent="0" algn="ctr">
              <a:buNone/>
            </a:pPr>
            <a:r>
              <a:rPr lang="fa-IR" sz="6600" dirty="0">
                <a:effectLst/>
                <a:latin typeface="Adobe Arabic" panose="02040503050201020203" pitchFamily="18" charset="-78"/>
                <a:cs typeface="Adobe Arabic" panose="02040503050201020203" pitchFamily="18" charset="-78"/>
              </a:rPr>
              <a:t>ساختار مدیریت در </a:t>
            </a:r>
            <a:r>
              <a:rPr lang="en-US" sz="6600" dirty="0">
                <a:effectLst/>
                <a:latin typeface="Adobe Arabic" panose="02040503050201020203" pitchFamily="18" charset="-78"/>
                <a:cs typeface="Adobe Arabic" panose="02040503050201020203" pitchFamily="18" charset="-78"/>
              </a:rPr>
              <a:t>BART </a:t>
            </a:r>
          </a:p>
        </p:txBody>
      </p:sp>
    </p:spTree>
    <p:extLst>
      <p:ext uri="{BB962C8B-B14F-4D97-AF65-F5344CB8AC3E}">
        <p14:creationId xmlns:p14="http://schemas.microsoft.com/office/powerpoint/2010/main" val="145759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2827" y="1556681"/>
            <a:ext cx="10490781" cy="3863307"/>
          </a:xfrm>
        </p:spPr>
        <p:txBody>
          <a:bodyPr>
            <a:normAutofit/>
          </a:bodyPr>
          <a:lstStyle/>
          <a:p>
            <a:pPr marL="45720" indent="0" algn="l" rtl="0">
              <a:lnSpc>
                <a:spcPct val="110000"/>
              </a:lnSpc>
              <a:buNone/>
            </a:pPr>
            <a:r>
              <a:rPr lang="en-US" sz="6600" dirty="0">
                <a:effectLst/>
              </a:rPr>
              <a:t>Roger Hjortsvang</a:t>
            </a:r>
          </a:p>
          <a:p>
            <a:pPr marL="45720" indent="0" algn="l" rtl="0">
              <a:lnSpc>
                <a:spcPct val="110000"/>
              </a:lnSpc>
              <a:buNone/>
            </a:pPr>
            <a:r>
              <a:rPr lang="en-US" sz="6600" dirty="0">
                <a:effectLst/>
              </a:rPr>
              <a:t>Robert  Bruder</a:t>
            </a:r>
          </a:p>
          <a:p>
            <a:pPr marL="45720" indent="0" algn="l" rtl="0">
              <a:lnSpc>
                <a:spcPct val="110000"/>
              </a:lnSpc>
              <a:buNone/>
            </a:pPr>
            <a:r>
              <a:rPr lang="en-US" sz="6600" dirty="0">
                <a:effectLst/>
              </a:rPr>
              <a:t>Max Blankenzee</a:t>
            </a:r>
            <a:endParaRPr lang="en-US" sz="6600" dirty="0">
              <a:effectLst/>
              <a:latin typeface="Adobe Arabic" panose="02040503050201020203" pitchFamily="18" charset="-78"/>
              <a:cs typeface="Adobe Arabic" panose="02040503050201020203" pitchFamily="18" charset="-7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351" y="1473191"/>
            <a:ext cx="1315599" cy="13155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351" y="2788790"/>
            <a:ext cx="1315599" cy="13155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351" y="4104389"/>
            <a:ext cx="1315599" cy="1315599"/>
          </a:xfrm>
          <a:prstGeom prst="rect">
            <a:avLst/>
          </a:prstGeom>
        </p:spPr>
      </p:pic>
    </p:spTree>
    <p:extLst>
      <p:ext uri="{BB962C8B-B14F-4D97-AF65-F5344CB8AC3E}">
        <p14:creationId xmlns:p14="http://schemas.microsoft.com/office/powerpoint/2010/main" val="351255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3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nodeType="withEffect">
                                  <p:stCondLst>
                                    <p:cond delay="8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23" y="2736736"/>
            <a:ext cx="9905998" cy="3124201"/>
          </a:xfrm>
        </p:spPr>
        <p:txBody>
          <a:bodyPr>
            <a:normAutofit/>
          </a:bodyPr>
          <a:lstStyle/>
          <a:p>
            <a:pPr marL="0" indent="0" algn="ctr">
              <a:buNone/>
            </a:pPr>
            <a:r>
              <a:rPr lang="en-US" sz="6600" dirty="0">
                <a:effectLst/>
              </a:rPr>
              <a:t>Roger </a:t>
            </a:r>
            <a:r>
              <a:rPr lang="en-US" sz="6600" dirty="0" smtClean="0">
                <a:effectLst/>
              </a:rPr>
              <a:t>Hjortsvang</a:t>
            </a:r>
            <a:endParaRPr lang="en-US" sz="6600" dirty="0">
              <a:effectLst/>
            </a:endParaRPr>
          </a:p>
        </p:txBody>
      </p:sp>
    </p:spTree>
    <p:extLst>
      <p:ext uri="{BB962C8B-B14F-4D97-AF65-F5344CB8AC3E}">
        <p14:creationId xmlns:p14="http://schemas.microsoft.com/office/powerpoint/2010/main" val="36494520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23" y="2661786"/>
            <a:ext cx="9905998" cy="3124201"/>
          </a:xfrm>
        </p:spPr>
        <p:txBody>
          <a:bodyPr>
            <a:normAutofit/>
          </a:bodyPr>
          <a:lstStyle/>
          <a:p>
            <a:pPr marL="0" indent="0" algn="ctr">
              <a:buNone/>
            </a:pPr>
            <a:r>
              <a:rPr lang="en-US" sz="6600" dirty="0">
                <a:effectLst/>
              </a:rPr>
              <a:t>Robert  </a:t>
            </a:r>
            <a:r>
              <a:rPr lang="en-US" sz="6600" dirty="0" smtClean="0">
                <a:effectLst/>
              </a:rPr>
              <a:t>Bruder</a:t>
            </a:r>
            <a:endParaRPr lang="en-US" sz="6600" dirty="0">
              <a:effectLst/>
            </a:endParaRPr>
          </a:p>
        </p:txBody>
      </p:sp>
    </p:spTree>
    <p:extLst>
      <p:ext uri="{BB962C8B-B14F-4D97-AF65-F5344CB8AC3E}">
        <p14:creationId xmlns:p14="http://schemas.microsoft.com/office/powerpoint/2010/main" val="27513084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403" y="1933733"/>
            <a:ext cx="9905998" cy="4107088"/>
          </a:xfrm>
        </p:spPr>
        <p:txBody>
          <a:bodyPr>
            <a:normAutofit/>
          </a:bodyPr>
          <a:lstStyle/>
          <a:p>
            <a:pPr marL="0" indent="0" algn="ctr">
              <a:buNone/>
            </a:pPr>
            <a:r>
              <a:rPr lang="fa-IR" sz="3600" dirty="0" smtClean="0">
                <a:effectLst/>
                <a:latin typeface="Adobe Arabic" panose="02040503050201020203" pitchFamily="18" charset="-78"/>
                <a:cs typeface="Adobe Arabic" panose="02040503050201020203" pitchFamily="18" charset="-78"/>
              </a:rPr>
              <a:t>هر دوی این مهندسان می دانستند که مدیران </a:t>
            </a:r>
            <a:r>
              <a:rPr lang="en-US" sz="3600" dirty="0" smtClean="0">
                <a:effectLst/>
                <a:latin typeface="Adobe Arabic" panose="02040503050201020203" pitchFamily="18" charset="-78"/>
                <a:cs typeface="Adobe Arabic" panose="02040503050201020203" pitchFamily="18" charset="-78"/>
              </a:rPr>
              <a:t>BART</a:t>
            </a:r>
            <a:r>
              <a:rPr lang="en-US" sz="3600" dirty="0">
                <a:effectLst/>
                <a:latin typeface="Adobe Arabic" panose="02040503050201020203" pitchFamily="18" charset="-78"/>
                <a:cs typeface="Adobe Arabic" panose="02040503050201020203" pitchFamily="18" charset="-78"/>
              </a:rPr>
              <a:t> </a:t>
            </a:r>
            <a:r>
              <a:rPr lang="fa-IR" sz="3600" dirty="0" smtClean="0">
                <a:effectLst/>
                <a:latin typeface="Adobe Arabic" panose="02040503050201020203" pitchFamily="18" charset="-78"/>
                <a:cs typeface="Adobe Arabic" panose="02040503050201020203" pitchFamily="18" charset="-78"/>
              </a:rPr>
              <a:t> از عملکرد </a:t>
            </a:r>
            <a:r>
              <a:rPr lang="en-US" sz="3600" dirty="0" smtClean="0">
                <a:effectLst/>
                <a:latin typeface="Adobe Arabic" panose="02040503050201020203" pitchFamily="18" charset="-78"/>
                <a:cs typeface="Adobe Arabic" panose="02040503050201020203" pitchFamily="18" charset="-78"/>
              </a:rPr>
              <a:t>Westinghouse</a:t>
            </a:r>
            <a:r>
              <a:rPr lang="fa-IR" sz="3600" dirty="0" smtClean="0">
                <a:effectLst/>
                <a:latin typeface="Adobe Arabic" panose="02040503050201020203" pitchFamily="18" charset="-78"/>
                <a:cs typeface="Adobe Arabic" panose="02040503050201020203" pitchFamily="18" charset="-78"/>
              </a:rPr>
              <a:t> راضی هستند.</a:t>
            </a:r>
            <a:endParaRPr lang="fa-IR" sz="3600" dirty="0">
              <a:effectLst/>
              <a:latin typeface="Adobe Arabic" panose="02040503050201020203" pitchFamily="18" charset="-78"/>
              <a:cs typeface="Adobe Arabic" panose="02040503050201020203" pitchFamily="18" charset="-78"/>
            </a:endParaRPr>
          </a:p>
          <a:p>
            <a:pPr marL="0" indent="0" algn="ctr">
              <a:buNone/>
            </a:pPr>
            <a:r>
              <a:rPr lang="fa-IR" sz="3600" dirty="0" smtClean="0">
                <a:effectLst/>
                <a:latin typeface="Adobe Arabic" panose="02040503050201020203" pitchFamily="18" charset="-78"/>
                <a:cs typeface="Adobe Arabic" panose="02040503050201020203" pitchFamily="18" charset="-78"/>
              </a:rPr>
              <a:t>اما حول </a:t>
            </a:r>
            <a:r>
              <a:rPr lang="fa-IR" sz="3600" dirty="0">
                <a:effectLst/>
                <a:latin typeface="Adobe Arabic" panose="02040503050201020203" pitchFamily="18" charset="-78"/>
                <a:cs typeface="Adobe Arabic" panose="02040503050201020203" pitchFamily="18" charset="-78"/>
              </a:rPr>
              <a:t>و حوش این زمان، هر دوی این مهندسان نسبت به </a:t>
            </a:r>
            <a:r>
              <a:rPr lang="fa-IR" sz="3600" dirty="0" smtClean="0">
                <a:latin typeface="Adobe Arabic" panose="02040503050201020203" pitchFamily="18" charset="-78"/>
                <a:cs typeface="Adobe Arabic" panose="02040503050201020203" pitchFamily="18" charset="-78"/>
              </a:rPr>
              <a:t>دستورالعمل های</a:t>
            </a:r>
            <a:r>
              <a:rPr lang="fa-IR" sz="3600" dirty="0" smtClean="0">
                <a:effectLst/>
                <a:latin typeface="Adobe Arabic" panose="02040503050201020203" pitchFamily="18" charset="-78"/>
                <a:cs typeface="Adobe Arabic" panose="02040503050201020203" pitchFamily="18" charset="-78"/>
              </a:rPr>
              <a:t> </a:t>
            </a:r>
            <a:r>
              <a:rPr lang="en-US" sz="3600" dirty="0">
                <a:latin typeface="Adobe Arabic" panose="02040503050201020203" pitchFamily="18" charset="-78"/>
                <a:cs typeface="Adobe Arabic" panose="02040503050201020203" pitchFamily="18" charset="-78"/>
              </a:rPr>
              <a:t>Westinghouse</a:t>
            </a:r>
            <a:r>
              <a:rPr lang="fa-IR" sz="3600" dirty="0" smtClean="0">
                <a:effectLst/>
                <a:latin typeface="Adobe Arabic" panose="02040503050201020203" pitchFamily="18" charset="-78"/>
                <a:cs typeface="Adobe Arabic" panose="02040503050201020203" pitchFamily="18" charset="-78"/>
              </a:rPr>
              <a:t> </a:t>
            </a:r>
            <a:r>
              <a:rPr lang="fa-IR" sz="3600" dirty="0">
                <a:effectLst/>
                <a:latin typeface="Adobe Arabic" panose="02040503050201020203" pitchFamily="18" charset="-78"/>
                <a:cs typeface="Adobe Arabic" panose="02040503050201020203" pitchFamily="18" charset="-78"/>
              </a:rPr>
              <a:t>احساس نگرانی می کردند. </a:t>
            </a:r>
          </a:p>
        </p:txBody>
      </p:sp>
    </p:spTree>
    <p:extLst>
      <p:ext uri="{BB962C8B-B14F-4D97-AF65-F5344CB8AC3E}">
        <p14:creationId xmlns:p14="http://schemas.microsoft.com/office/powerpoint/2010/main" val="27565553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383" y="2721746"/>
            <a:ext cx="9905998" cy="3124201"/>
          </a:xfrm>
        </p:spPr>
        <p:txBody>
          <a:bodyPr>
            <a:normAutofit/>
          </a:bodyPr>
          <a:lstStyle/>
          <a:p>
            <a:pPr marL="0" indent="0" algn="ctr">
              <a:buNone/>
            </a:pPr>
            <a:r>
              <a:rPr lang="en-US" sz="8000" dirty="0" smtClean="0">
                <a:effectLst/>
                <a:latin typeface="+mj-lt"/>
                <a:cs typeface="Adobe Arabic" panose="02040503050201020203" pitchFamily="18" charset="-78"/>
              </a:rPr>
              <a:t>Max Blankenzee</a:t>
            </a:r>
            <a:endParaRPr lang="en-US" sz="8000" dirty="0">
              <a:effectLst/>
              <a:latin typeface="+mj-lt"/>
              <a:cs typeface="Adobe Arabic" panose="02040503050201020203" pitchFamily="18" charset="-78"/>
            </a:endParaRPr>
          </a:p>
        </p:txBody>
      </p:sp>
    </p:spTree>
    <p:extLst>
      <p:ext uri="{BB962C8B-B14F-4D97-AF65-F5344CB8AC3E}">
        <p14:creationId xmlns:p14="http://schemas.microsoft.com/office/powerpoint/2010/main" val="30159661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907" y="3776870"/>
            <a:ext cx="5243421" cy="2014330"/>
          </a:xfrm>
        </p:spPr>
        <p:txBody>
          <a:bodyPr>
            <a:normAutofit/>
          </a:bodyPr>
          <a:lstStyle/>
          <a:p>
            <a:r>
              <a:rPr lang="fa-IR" sz="4000" dirty="0" smtClean="0">
                <a:effectLst/>
                <a:cs typeface="Adobe Arabic" panose="02040503050201020203" pitchFamily="18" charset="-78"/>
              </a:rPr>
              <a:t>منطقه ی خلیج سن فرانسیسکو</a:t>
            </a:r>
            <a:r>
              <a:rPr lang="en-US" dirty="0" smtClean="0">
                <a:effectLst/>
                <a:cs typeface="Adobe Arabic" panose="02040503050201020203" pitchFamily="18" charset="-78"/>
              </a:rPr>
              <a:t/>
            </a:r>
            <a:br>
              <a:rPr lang="en-US" dirty="0" smtClean="0">
                <a:effectLst/>
                <a:cs typeface="Adobe Arabic" panose="02040503050201020203" pitchFamily="18" charset="-78"/>
              </a:rPr>
            </a:br>
            <a:r>
              <a:rPr lang="en-US" sz="4000" dirty="0" smtClean="0">
                <a:effectLst/>
                <a:cs typeface="Adobe Arabic" panose="02040503050201020203" pitchFamily="18" charset="-78"/>
              </a:rPr>
              <a:t>San </a:t>
            </a:r>
            <a:r>
              <a:rPr lang="en-US" sz="4000" dirty="0">
                <a:effectLst/>
                <a:cs typeface="Adobe Arabic" panose="02040503050201020203" pitchFamily="18" charset="-78"/>
              </a:rPr>
              <a:t>Francisco Bay </a:t>
            </a:r>
            <a:r>
              <a:rPr lang="en-US" sz="4000" dirty="0" smtClean="0">
                <a:effectLst/>
                <a:cs typeface="Adobe Arabic" panose="02040503050201020203" pitchFamily="18" charset="-78"/>
              </a:rPr>
              <a:t>Area</a:t>
            </a:r>
            <a:endParaRPr lang="fa-IR" sz="4000" dirty="0">
              <a:cs typeface="Adobe Arabic" panose="02040503050201020203" pitchFamily="18" charset="-78"/>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0229" y="472916"/>
            <a:ext cx="5658678" cy="5872076"/>
          </a:xfrm>
        </p:spPr>
      </p:pic>
    </p:spTree>
    <p:extLst>
      <p:ext uri="{BB962C8B-B14F-4D97-AF65-F5344CB8AC3E}">
        <p14:creationId xmlns:p14="http://schemas.microsoft.com/office/powerpoint/2010/main" val="989933388"/>
      </p:ext>
    </p:extLst>
  </p:cSld>
  <p:clrMapOvr>
    <a:masterClrMapping/>
  </p:clrMapOvr>
  <p:transition spd="med">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792356"/>
            <a:ext cx="9905998" cy="3124201"/>
          </a:xfrm>
        </p:spPr>
        <p:txBody>
          <a:bodyPr>
            <a:normAutofit/>
          </a:bodyPr>
          <a:lstStyle/>
          <a:p>
            <a:pPr marL="0" indent="0" algn="ctr">
              <a:buNone/>
            </a:pPr>
            <a:r>
              <a:rPr lang="fa-IR" sz="5400" dirty="0">
                <a:effectLst/>
                <a:latin typeface="Adobe Arabic" panose="02040503050201020203" pitchFamily="18" charset="-78"/>
                <a:cs typeface="Adobe Arabic" panose="02040503050201020203" pitchFamily="18" charset="-78"/>
              </a:rPr>
              <a:t>در تلاش برای حل و فصل این نگرانی ها، </a:t>
            </a:r>
            <a:r>
              <a:rPr lang="en-US" sz="5400" dirty="0">
                <a:effectLst/>
                <a:latin typeface="Adobe Arabic" panose="02040503050201020203" pitchFamily="18" charset="-78"/>
                <a:cs typeface="Adobe Arabic" panose="02040503050201020203" pitchFamily="18" charset="-78"/>
              </a:rPr>
              <a:t>Hjortsvang</a:t>
            </a:r>
            <a:r>
              <a:rPr lang="fa-IR" sz="5400" dirty="0" smtClean="0">
                <a:effectLst/>
                <a:latin typeface="Adobe Arabic" panose="02040503050201020203" pitchFamily="18" charset="-78"/>
                <a:cs typeface="Adobe Arabic" panose="02040503050201020203" pitchFamily="18" charset="-78"/>
              </a:rPr>
              <a:t> </a:t>
            </a:r>
            <a:r>
              <a:rPr lang="fa-IR" sz="5400" dirty="0">
                <a:effectLst/>
                <a:latin typeface="Adobe Arabic" panose="02040503050201020203" pitchFamily="18" charset="-78"/>
                <a:cs typeface="Adobe Arabic" panose="02040503050201020203" pitchFamily="18" charset="-78"/>
              </a:rPr>
              <a:t>یادداشتی بی نام در نوامبر 1971 به برخی رده های مدیریتی </a:t>
            </a:r>
            <a:r>
              <a:rPr lang="en-US" sz="5400" dirty="0">
                <a:effectLst/>
                <a:latin typeface="Adobe Arabic" panose="02040503050201020203" pitchFamily="18" charset="-78"/>
                <a:cs typeface="Adobe Arabic" panose="02040503050201020203" pitchFamily="18" charset="-78"/>
              </a:rPr>
              <a:t>BART</a:t>
            </a:r>
            <a:r>
              <a:rPr lang="fa-IR" sz="5400" dirty="0">
                <a:effectLst/>
                <a:latin typeface="Adobe Arabic" panose="02040503050201020203" pitchFamily="18" charset="-78"/>
                <a:cs typeface="Adobe Arabic" panose="02040503050201020203" pitchFamily="18" charset="-78"/>
              </a:rPr>
              <a:t> </a:t>
            </a:r>
            <a:r>
              <a:rPr lang="fa-IR" sz="5400" dirty="0" smtClean="0">
                <a:effectLst/>
                <a:latin typeface="Adobe Arabic" panose="02040503050201020203" pitchFamily="18" charset="-78"/>
                <a:cs typeface="Adobe Arabic" panose="02040503050201020203" pitchFamily="18" charset="-78"/>
              </a:rPr>
              <a:t>نوشت. </a:t>
            </a:r>
            <a:endParaRPr lang="en-US" sz="54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50844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792356"/>
            <a:ext cx="9905998" cy="3124201"/>
          </a:xfrm>
        </p:spPr>
        <p:txBody>
          <a:bodyPr>
            <a:normAutofit fontScale="92500" lnSpcReduction="10000"/>
          </a:bodyPr>
          <a:lstStyle/>
          <a:p>
            <a:pPr marL="0" indent="0" algn="ctr">
              <a:buNone/>
            </a:pPr>
            <a:r>
              <a:rPr lang="fa-IR" sz="6600" dirty="0">
                <a:latin typeface="Adobe Arabic" panose="02040503050201020203" pitchFamily="18" charset="-78"/>
                <a:cs typeface="Adobe Arabic" panose="02040503050201020203" pitchFamily="18" charset="-78"/>
              </a:rPr>
              <a:t>در ژانویه 1972 این سه مهندس با اعضای </a:t>
            </a:r>
            <a:r>
              <a:rPr lang="fa-IR" sz="6600" dirty="0" smtClean="0">
                <a:latin typeface="Adobe Arabic" panose="02040503050201020203" pitchFamily="18" charset="-78"/>
                <a:cs typeface="Adobe Arabic" panose="02040503050201020203" pitchFamily="18" charset="-78"/>
              </a:rPr>
              <a:t>هیأت </a:t>
            </a:r>
            <a:r>
              <a:rPr lang="fa-IR" sz="6600" dirty="0">
                <a:latin typeface="Adobe Arabic" panose="02040503050201020203" pitchFamily="18" charset="-78"/>
                <a:cs typeface="Adobe Arabic" panose="02040503050201020203" pitchFamily="18" charset="-78"/>
              </a:rPr>
              <a:t>مدیره </a:t>
            </a:r>
            <a:r>
              <a:rPr lang="en-US" sz="6600" dirty="0">
                <a:latin typeface="Adobe Arabic" panose="02040503050201020203" pitchFamily="18" charset="-78"/>
                <a:cs typeface="Adobe Arabic" panose="02040503050201020203" pitchFamily="18" charset="-78"/>
              </a:rPr>
              <a:t>BART</a:t>
            </a:r>
            <a:r>
              <a:rPr lang="fa-IR" sz="6600" dirty="0">
                <a:latin typeface="Adobe Arabic" panose="02040503050201020203" pitchFamily="18" charset="-78"/>
                <a:cs typeface="Adobe Arabic" panose="02040503050201020203" pitchFamily="18" charset="-78"/>
              </a:rPr>
              <a:t> تماس گرفتند تا نشان دهند نگرانی های آنان، توسط رده های مدیریتی پایین تر جدی گرفته نشده است. </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060023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23" y="2616815"/>
            <a:ext cx="9905998" cy="3124201"/>
          </a:xfrm>
        </p:spPr>
        <p:txBody>
          <a:bodyPr>
            <a:normAutofit/>
          </a:bodyPr>
          <a:lstStyle/>
          <a:p>
            <a:pPr marL="0" indent="0" algn="ctr">
              <a:buNone/>
            </a:pPr>
            <a:r>
              <a:rPr lang="fa-IR" sz="6600" dirty="0" smtClean="0">
                <a:latin typeface="Adobe Arabic" panose="02040503050201020203" pitchFamily="18" charset="-78"/>
                <a:cs typeface="Adobe Arabic" panose="02040503050201020203" pitchFamily="18" charset="-78"/>
              </a:rPr>
              <a:t>این </a:t>
            </a:r>
            <a:r>
              <a:rPr lang="fa-IR" sz="6600" dirty="0">
                <a:latin typeface="Adobe Arabic" panose="02040503050201020203" pitchFamily="18" charset="-78"/>
                <a:cs typeface="Adobe Arabic" panose="02040503050201020203" pitchFamily="18" charset="-78"/>
              </a:rPr>
              <a:t>عمل مهندسان، </a:t>
            </a:r>
            <a:r>
              <a:rPr lang="fa-IR" sz="6600" dirty="0" smtClean="0">
                <a:latin typeface="Adobe Arabic" panose="02040503050201020203" pitchFamily="18" charset="-78"/>
                <a:cs typeface="Adobe Arabic" panose="02040503050201020203" pitchFamily="18" charset="-78"/>
              </a:rPr>
              <a:t>افشاگری درونی </a:t>
            </a:r>
            <a:r>
              <a:rPr lang="fa-IR" sz="6600" dirty="0">
                <a:latin typeface="Adobe Arabic" panose="02040503050201020203" pitchFamily="18" charset="-78"/>
                <a:cs typeface="Adobe Arabic" panose="02040503050201020203" pitchFamily="18" charset="-78"/>
              </a:rPr>
              <a:t>بود. </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8730361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393" y="1807347"/>
            <a:ext cx="9905998" cy="3124201"/>
          </a:xfrm>
        </p:spPr>
        <p:txBody>
          <a:bodyPr>
            <a:normAutofit/>
          </a:bodyPr>
          <a:lstStyle/>
          <a:p>
            <a:pPr marL="0" indent="0" algn="ctr">
              <a:buNone/>
            </a:pPr>
            <a:r>
              <a:rPr lang="fa-IR" sz="6600" dirty="0">
                <a:latin typeface="Adobe Arabic" panose="02040503050201020203" pitchFamily="18" charset="-78"/>
                <a:cs typeface="Adobe Arabic" panose="02040503050201020203" pitchFamily="18" charset="-78"/>
              </a:rPr>
              <a:t>یکی از اعضای هیئت مدیره،</a:t>
            </a:r>
            <a:r>
              <a:rPr lang="fa-IR" sz="4800" dirty="0">
                <a:latin typeface="Adobe Arabic" panose="02040503050201020203" pitchFamily="18" charset="-78"/>
                <a:cs typeface="Adobe Arabic" panose="02040503050201020203" pitchFamily="18" charset="-78"/>
              </a:rPr>
              <a:t> </a:t>
            </a:r>
            <a:r>
              <a:rPr lang="en-US" sz="4800" dirty="0"/>
              <a:t>Dan Helix</a:t>
            </a:r>
            <a:r>
              <a:rPr lang="fa-IR" sz="6600" dirty="0" smtClean="0">
                <a:latin typeface="Adobe Arabic" panose="02040503050201020203" pitchFamily="18" charset="-78"/>
                <a:cs typeface="Adobe Arabic" panose="02040503050201020203" pitchFamily="18" charset="-78"/>
              </a:rPr>
              <a:t>، </a:t>
            </a:r>
            <a:r>
              <a:rPr lang="fa-IR" sz="6600" dirty="0">
                <a:latin typeface="Adobe Arabic" panose="02040503050201020203" pitchFamily="18" charset="-78"/>
                <a:cs typeface="Adobe Arabic" panose="02040503050201020203" pitchFamily="18" charset="-78"/>
              </a:rPr>
              <a:t>با مهندسان به گفتگو نشست و وانمود کرد که حرف آنان را جدی گرفته </a:t>
            </a:r>
            <a:r>
              <a:rPr lang="fa-IR" sz="6600" dirty="0" smtClean="0">
                <a:latin typeface="Adobe Arabic" panose="02040503050201020203" pitchFamily="18" charset="-78"/>
                <a:cs typeface="Adobe Arabic" panose="02040503050201020203" pitchFamily="18" charset="-78"/>
              </a:rPr>
              <a:t>است.</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012369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433" y="1822336"/>
            <a:ext cx="9905998" cy="3124201"/>
          </a:xfrm>
        </p:spPr>
        <p:txBody>
          <a:bodyPr>
            <a:normAutofit fontScale="92500"/>
          </a:bodyPr>
          <a:lstStyle/>
          <a:p>
            <a:pPr marL="0" indent="0" algn="ctr">
              <a:buNone/>
            </a:pPr>
            <a:r>
              <a:rPr lang="fa-IR" sz="6600" dirty="0" smtClean="0">
                <a:latin typeface="Adobe Arabic" panose="02040503050201020203" pitchFamily="18" charset="-78"/>
                <a:cs typeface="Adobe Arabic" panose="02040503050201020203" pitchFamily="18" charset="-78"/>
              </a:rPr>
              <a:t>او </a:t>
            </a:r>
            <a:r>
              <a:rPr lang="fa-IR" sz="6600" dirty="0">
                <a:latin typeface="Adobe Arabic" panose="02040503050201020203" pitchFamily="18" charset="-78"/>
                <a:cs typeface="Adobe Arabic" panose="02040503050201020203" pitchFamily="18" charset="-78"/>
              </a:rPr>
              <a:t>اینها را در اختیار روزنامه های </a:t>
            </a:r>
            <a:r>
              <a:rPr lang="fa-IR" sz="6600" dirty="0" smtClean="0">
                <a:latin typeface="Adobe Arabic" panose="02040503050201020203" pitchFamily="18" charset="-78"/>
                <a:cs typeface="Adobe Arabic" panose="02040503050201020203" pitchFamily="18" charset="-78"/>
              </a:rPr>
              <a:t>محلی </a:t>
            </a:r>
            <a:r>
              <a:rPr lang="fa-IR" sz="6600" dirty="0">
                <a:latin typeface="Adobe Arabic" panose="02040503050201020203" pitchFamily="18" charset="-78"/>
                <a:cs typeface="Adobe Arabic" panose="02040503050201020203" pitchFamily="18" charset="-78"/>
              </a:rPr>
              <a:t>قرار داد تا در کمال شگفتی، افشاگری بیرونی به وسیله یکی از اعضای هیئت مدیره رقم بخورد!</a:t>
            </a:r>
            <a:endParaRPr lang="en-US" sz="6600" dirty="0">
              <a:latin typeface="Adobe Arabic" panose="02040503050201020203" pitchFamily="18" charset="-78"/>
              <a:cs typeface="Adobe Arabic" panose="02040503050201020203" pitchFamily="18" charset="-78"/>
            </a:endParaRPr>
          </a:p>
          <a:p>
            <a:pPr marL="0" indent="0" algn="ctr">
              <a:buNone/>
            </a:pP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318346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393" y="2556854"/>
            <a:ext cx="9905998" cy="3124201"/>
          </a:xfrm>
        </p:spPr>
        <p:txBody>
          <a:bodyPr>
            <a:noAutofit/>
          </a:bodyPr>
          <a:lstStyle/>
          <a:p>
            <a:pPr marL="0" indent="0" algn="ctr">
              <a:buNone/>
            </a:pPr>
            <a:r>
              <a:rPr lang="fa-IR" sz="5400" dirty="0" smtClean="0">
                <a:latin typeface="Adobe Arabic" panose="02040503050201020203" pitchFamily="18" charset="-78"/>
                <a:cs typeface="Adobe Arabic" panose="02040503050201020203" pitchFamily="18" charset="-78"/>
              </a:rPr>
              <a:t>مدیریت </a:t>
            </a:r>
            <a:r>
              <a:rPr lang="en-US" sz="5400" dirty="0">
                <a:latin typeface="Adobe Arabic" panose="02040503050201020203" pitchFamily="18" charset="-78"/>
                <a:cs typeface="Adobe Arabic" panose="02040503050201020203" pitchFamily="18" charset="-78"/>
              </a:rPr>
              <a:t>BART</a:t>
            </a:r>
            <a:r>
              <a:rPr lang="fa-IR" sz="5400" dirty="0">
                <a:latin typeface="Adobe Arabic" panose="02040503050201020203" pitchFamily="18" charset="-78"/>
                <a:cs typeface="Adobe Arabic" panose="02040503050201020203" pitchFamily="18" charset="-78"/>
              </a:rPr>
              <a:t> </a:t>
            </a:r>
            <a:r>
              <a:rPr lang="fa-IR" sz="5400" dirty="0" smtClean="0">
                <a:latin typeface="Adobe Arabic" panose="02040503050201020203" pitchFamily="18" charset="-78"/>
                <a:cs typeface="Adobe Arabic" panose="02040503050201020203" pitchFamily="18" charset="-78"/>
              </a:rPr>
              <a:t>تلاش </a:t>
            </a:r>
            <a:r>
              <a:rPr lang="fa-IR" sz="5400" dirty="0">
                <a:latin typeface="Adobe Arabic" panose="02040503050201020203" pitchFamily="18" charset="-78"/>
                <a:cs typeface="Adobe Arabic" panose="02040503050201020203" pitchFamily="18" charset="-78"/>
              </a:rPr>
              <a:t>کرد منبع این اطلاعات را بیابد. </a:t>
            </a:r>
            <a:endParaRPr lang="fa-IR" sz="5400" dirty="0" smtClean="0">
              <a:latin typeface="Adobe Arabic" panose="02040503050201020203" pitchFamily="18" charset="-78"/>
              <a:cs typeface="Adobe Arabic" panose="02040503050201020203" pitchFamily="18" charset="-78"/>
            </a:endParaRPr>
          </a:p>
          <a:p>
            <a:pPr marL="0" indent="0" algn="ctr">
              <a:buNone/>
            </a:pPr>
            <a:endParaRPr lang="fa-IR" sz="54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466463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433" y="2856657"/>
            <a:ext cx="9905998" cy="3124201"/>
          </a:xfrm>
        </p:spPr>
        <p:txBody>
          <a:bodyPr>
            <a:normAutofit/>
          </a:bodyPr>
          <a:lstStyle/>
          <a:p>
            <a:pPr marL="0" indent="0" algn="ctr">
              <a:buNone/>
            </a:pPr>
            <a:r>
              <a:rPr lang="fa-IR" sz="5400" dirty="0">
                <a:latin typeface="Adobe Arabic" panose="02040503050201020203" pitchFamily="18" charset="-78"/>
                <a:cs typeface="Adobe Arabic" panose="02040503050201020203" pitchFamily="18" charset="-78"/>
              </a:rPr>
              <a:t>سه مهندس درباره نقش خود در این امر دروغ </a:t>
            </a:r>
            <a:r>
              <a:rPr lang="fa-IR" sz="5400" dirty="0" smtClean="0">
                <a:latin typeface="Adobe Arabic" panose="02040503050201020203" pitchFamily="18" charset="-78"/>
                <a:cs typeface="Adobe Arabic" panose="02040503050201020203" pitchFamily="18" charset="-78"/>
              </a:rPr>
              <a:t>گفتند.</a:t>
            </a:r>
            <a:endParaRPr lang="en-US" sz="5400" dirty="0">
              <a:latin typeface="Adobe Arabic" panose="02040503050201020203" pitchFamily="18" charset="-78"/>
              <a:cs typeface="Adobe Arabic" panose="02040503050201020203" pitchFamily="18" charset="-78"/>
            </a:endParaRPr>
          </a:p>
          <a:p>
            <a:pPr marL="0" indent="0" algn="ctr">
              <a:buNone/>
            </a:pPr>
            <a:endParaRPr lang="en-US" sz="54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5595863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23" y="2137130"/>
            <a:ext cx="9905998" cy="3124201"/>
          </a:xfrm>
        </p:spPr>
        <p:txBody>
          <a:bodyPr>
            <a:normAutofit fontScale="85000" lnSpcReduction="20000"/>
          </a:bodyPr>
          <a:lstStyle/>
          <a:p>
            <a:pPr marL="45720" indent="0" algn="ctr">
              <a:buNone/>
            </a:pPr>
            <a:r>
              <a:rPr lang="fa-IR" sz="6600" dirty="0">
                <a:latin typeface="Adobe Arabic" panose="02040503050201020203" pitchFamily="18" charset="-78"/>
                <a:cs typeface="Adobe Arabic" panose="02040503050201020203" pitchFamily="18" charset="-78"/>
              </a:rPr>
              <a:t>در تاریخ دوم و سوم مارس سال 1972، هر سه مهندس با پیشنهاد پذیرش اخراج یا استعفا مواجه شدند. آنان استعفا را نپذیرفتند و به دلیل سرپیچی، دروغ به مافوق </a:t>
            </a:r>
            <a:r>
              <a:rPr lang="fa-IR" sz="6600" dirty="0" smtClean="0">
                <a:latin typeface="Adobe Arabic" panose="02040503050201020203" pitchFamily="18" charset="-78"/>
                <a:cs typeface="Adobe Arabic" panose="02040503050201020203" pitchFamily="18" charset="-78"/>
              </a:rPr>
              <a:t>و </a:t>
            </a:r>
            <a:r>
              <a:rPr lang="fa-IR" sz="6600" dirty="0">
                <a:latin typeface="Adobe Arabic" panose="02040503050201020203" pitchFamily="18" charset="-78"/>
                <a:cs typeface="Adobe Arabic" panose="02040503050201020203" pitchFamily="18" charset="-78"/>
              </a:rPr>
              <a:t>عدم پیروی از رویه های سازمانی، اخراج شدند. </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5879399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1374" y="1987228"/>
            <a:ext cx="9905998" cy="3124201"/>
          </a:xfrm>
        </p:spPr>
        <p:txBody>
          <a:bodyPr>
            <a:normAutofit fontScale="85000" lnSpcReduction="20000"/>
          </a:bodyPr>
          <a:lstStyle/>
          <a:p>
            <a:pPr marL="0" indent="0" algn="ctr">
              <a:buNone/>
            </a:pPr>
            <a:r>
              <a:rPr lang="fa-IR" sz="6600" dirty="0" smtClean="0">
                <a:latin typeface="Adobe Arabic" panose="02040503050201020203" pitchFamily="18" charset="-78"/>
                <a:cs typeface="Adobe Arabic" panose="02040503050201020203" pitchFamily="18" charset="-78"/>
              </a:rPr>
              <a:t>مهندسان </a:t>
            </a:r>
            <a:r>
              <a:rPr lang="fa-IR" sz="6600" dirty="0">
                <a:latin typeface="Adobe Arabic" panose="02040503050201020203" pitchFamily="18" charset="-78"/>
                <a:cs typeface="Adobe Arabic" panose="02040503050201020203" pitchFamily="18" charset="-78"/>
              </a:rPr>
              <a:t>طی شکایتی، از </a:t>
            </a:r>
            <a:r>
              <a:rPr lang="en-US" sz="6600" dirty="0">
                <a:latin typeface="Adobe Arabic" panose="02040503050201020203" pitchFamily="18" charset="-78"/>
                <a:cs typeface="Adobe Arabic" panose="02040503050201020203" pitchFamily="18" charset="-78"/>
              </a:rPr>
              <a:t>BART</a:t>
            </a:r>
            <a:r>
              <a:rPr lang="fa-IR" sz="6600" dirty="0">
                <a:latin typeface="Adobe Arabic" panose="02040503050201020203" pitchFamily="18" charset="-78"/>
                <a:cs typeface="Adobe Arabic" panose="02040503050201020203" pitchFamily="18" charset="-78"/>
              </a:rPr>
              <a:t> 000</a:t>
            </a:r>
            <a:r>
              <a:rPr lang="en-US" sz="6600" dirty="0">
                <a:latin typeface="Adobe Arabic" panose="02040503050201020203" pitchFamily="18" charset="-78"/>
                <a:cs typeface="Adobe Arabic" panose="02040503050201020203" pitchFamily="18" charset="-78"/>
              </a:rPr>
              <a:t>,</a:t>
            </a:r>
            <a:r>
              <a:rPr lang="fa-IR" sz="6600" dirty="0">
                <a:latin typeface="Adobe Arabic" panose="02040503050201020203" pitchFamily="18" charset="-78"/>
                <a:cs typeface="Adobe Arabic" panose="02040503050201020203" pitchFamily="18" charset="-78"/>
              </a:rPr>
              <a:t>875 دلار غرامت طلب کردند امّا به دلیل دروغ گفتن به مدیران ارشد که می توانست موجب ضرر و زیان بسیاری باشد، از دادرسی واماندند، امّا بیرون دادگاه به توافق رسیدند و هر یک تنها 000</a:t>
            </a:r>
            <a:r>
              <a:rPr lang="en-US" sz="6600" dirty="0">
                <a:latin typeface="Adobe Arabic" panose="02040503050201020203" pitchFamily="18" charset="-78"/>
                <a:cs typeface="Adobe Arabic" panose="02040503050201020203" pitchFamily="18" charset="-78"/>
              </a:rPr>
              <a:t>,</a:t>
            </a:r>
            <a:r>
              <a:rPr lang="fa-IR" sz="6600" dirty="0">
                <a:latin typeface="Adobe Arabic" panose="02040503050201020203" pitchFamily="18" charset="-78"/>
                <a:cs typeface="Adobe Arabic" panose="02040503050201020203" pitchFamily="18" charset="-78"/>
              </a:rPr>
              <a:t>25 دلار دریافت </a:t>
            </a:r>
            <a:r>
              <a:rPr lang="fa-IR" sz="6600" dirty="0" smtClean="0">
                <a:latin typeface="Adobe Arabic" panose="02040503050201020203" pitchFamily="18" charset="-78"/>
                <a:cs typeface="Adobe Arabic" panose="02040503050201020203" pitchFamily="18" charset="-78"/>
              </a:rPr>
              <a:t>کردند. </a:t>
            </a:r>
            <a:endParaRPr lang="en-US" sz="66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7475318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6498" y="1499016"/>
            <a:ext cx="5636301" cy="3773307"/>
          </a:xfrm>
        </p:spPr>
        <p:txBody>
          <a:bodyPr>
            <a:normAutofit fontScale="92500" lnSpcReduction="20000"/>
          </a:bodyPr>
          <a:lstStyle/>
          <a:p>
            <a:pPr marL="0" indent="0" algn="ctr">
              <a:buNone/>
            </a:pPr>
            <a:r>
              <a:rPr lang="fa-IR" sz="6600" dirty="0">
                <a:latin typeface="Adobe Arabic" panose="02040503050201020203" pitchFamily="18" charset="-78"/>
                <a:cs typeface="Adobe Arabic" panose="02040503050201020203" pitchFamily="18" charset="-78"/>
              </a:rPr>
              <a:t>هنگامی که اقدامات قانونی صورت می گرفت، </a:t>
            </a:r>
            <a:r>
              <a:rPr lang="en-US" sz="6600" dirty="0">
                <a:latin typeface="Adobe Arabic" panose="02040503050201020203" pitchFamily="18" charset="-78"/>
                <a:cs typeface="Adobe Arabic" panose="02040503050201020203" pitchFamily="18" charset="-78"/>
              </a:rPr>
              <a:t>IEEE</a:t>
            </a:r>
            <a:r>
              <a:rPr lang="fa-IR" sz="6600" dirty="0">
                <a:latin typeface="Adobe Arabic" panose="02040503050201020203" pitchFamily="18" charset="-78"/>
                <a:cs typeface="Adobe Arabic" panose="02040503050201020203" pitchFamily="18" charset="-78"/>
              </a:rPr>
              <a:t> تلاش کرد تا با تشکیل پرونده </a:t>
            </a:r>
            <a:r>
              <a:rPr lang="fa-IR" sz="6600" dirty="0" smtClean="0">
                <a:latin typeface="Adobe Arabic" panose="02040503050201020203" pitchFamily="18" charset="-78"/>
                <a:cs typeface="Adobe Arabic" panose="02040503050201020203" pitchFamily="18" charset="-78"/>
              </a:rPr>
              <a:t>به یاری مهندسان بشتابد</a:t>
            </a:r>
            <a:r>
              <a:rPr lang="fa-IR" sz="6600" dirty="0">
                <a:latin typeface="Adobe Arabic" panose="02040503050201020203" pitchFamily="18" charset="-78"/>
                <a:cs typeface="Adobe Arabic" panose="02040503050201020203" pitchFamily="18" charset="-78"/>
              </a:rPr>
              <a:t>. </a:t>
            </a:r>
            <a:endParaRPr lang="en-US" sz="6600" dirty="0">
              <a:effectLst/>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72" y="1197159"/>
            <a:ext cx="3895282" cy="38952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43168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651" y="3776870"/>
            <a:ext cx="4182785" cy="2014330"/>
          </a:xfrm>
        </p:spPr>
        <p:txBody>
          <a:bodyPr>
            <a:normAutofit/>
          </a:bodyPr>
          <a:lstStyle/>
          <a:p>
            <a:r>
              <a:rPr lang="en-US" sz="2400" dirty="0" smtClean="0">
                <a:effectLst/>
              </a:rPr>
              <a:t>Nine </a:t>
            </a:r>
            <a:r>
              <a:rPr lang="en-US" sz="2400" dirty="0">
                <a:effectLst/>
              </a:rPr>
              <a:t>county metropolitan area</a:t>
            </a:r>
            <a:endParaRPr lang="fa-IR" sz="2400" dirty="0">
              <a:solidFill>
                <a:schemeClr val="tx1">
                  <a:lumMod val="95000"/>
                </a:schemeClr>
              </a:solidFill>
              <a:latin typeface="Adobe Arabic" panose="02040503050201020203" pitchFamily="18" charset="-78"/>
              <a:cs typeface="Adobe Arabic" panose="02040503050201020203" pitchFamily="18"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229" y="579615"/>
            <a:ext cx="5658678" cy="5658678"/>
          </a:xfrm>
        </p:spPr>
      </p:pic>
    </p:spTree>
    <p:extLst>
      <p:ext uri="{BB962C8B-B14F-4D97-AF65-F5344CB8AC3E}">
        <p14:creationId xmlns:p14="http://schemas.microsoft.com/office/powerpoint/2010/main" val="25129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433" y="1621668"/>
            <a:ext cx="9905998" cy="3124201"/>
          </a:xfrm>
        </p:spPr>
        <p:txBody>
          <a:bodyPr>
            <a:normAutofit fontScale="92500" lnSpcReduction="10000"/>
          </a:bodyPr>
          <a:lstStyle/>
          <a:p>
            <a:pPr marL="0" indent="0" algn="ctr">
              <a:buNone/>
            </a:pPr>
            <a:r>
              <a:rPr lang="fa-IR" sz="3900" dirty="0">
                <a:latin typeface="Adobe Arabic" panose="02040503050201020203" pitchFamily="18" charset="-78"/>
                <a:cs typeface="Adobe Arabic" panose="02040503050201020203" pitchFamily="18" charset="-78"/>
              </a:rPr>
              <a:t>در منشور اخلاقی </a:t>
            </a:r>
            <a:r>
              <a:rPr lang="en-US" sz="3900" dirty="0">
                <a:latin typeface="Adobe Arabic" panose="02040503050201020203" pitchFamily="18" charset="-78"/>
                <a:cs typeface="Adobe Arabic" panose="02040503050201020203" pitchFamily="18" charset="-78"/>
              </a:rPr>
              <a:t>IEEE</a:t>
            </a:r>
            <a:r>
              <a:rPr lang="fa-IR" sz="3900" dirty="0">
                <a:latin typeface="Adobe Arabic" panose="02040503050201020203" pitchFamily="18" charset="-78"/>
                <a:cs typeface="Adobe Arabic" panose="02040503050201020203" pitchFamily="18" charset="-78"/>
              </a:rPr>
              <a:t>، عبارتی مختصر وجود دارد که </a:t>
            </a:r>
            <a:endParaRPr lang="fa-IR" sz="3900" dirty="0" smtClean="0">
              <a:latin typeface="Adobe Arabic" panose="02040503050201020203" pitchFamily="18" charset="-78"/>
              <a:cs typeface="Adobe Arabic" panose="02040503050201020203" pitchFamily="18" charset="-78"/>
            </a:endParaRPr>
          </a:p>
          <a:p>
            <a:pPr marL="0" indent="0" algn="ctr">
              <a:buNone/>
            </a:pPr>
            <a:r>
              <a:rPr lang="fa-IR" sz="7000" dirty="0" smtClean="0">
                <a:latin typeface="Adobe Arabic" panose="02040503050201020203" pitchFamily="18" charset="-78"/>
                <a:cs typeface="Adobe Arabic" panose="02040503050201020203" pitchFamily="18" charset="-78"/>
              </a:rPr>
              <a:t>«مهندسان </a:t>
            </a:r>
            <a:r>
              <a:rPr lang="fa-IR" sz="7000" dirty="0">
                <a:latin typeface="Adobe Arabic" panose="02040503050201020203" pitchFamily="18" charset="-78"/>
                <a:cs typeface="Adobe Arabic" panose="02040503050201020203" pitchFamily="18" charset="-78"/>
              </a:rPr>
              <a:t>باید </a:t>
            </a:r>
            <a:r>
              <a:rPr lang="fa-IR" sz="7000" dirty="0" smtClean="0">
                <a:latin typeface="Adobe Arabic" panose="02040503050201020203" pitchFamily="18" charset="-78"/>
                <a:cs typeface="Adobe Arabic" panose="02040503050201020203" pitchFamily="18" charset="-78"/>
              </a:rPr>
              <a:t>هر </a:t>
            </a:r>
            <a:r>
              <a:rPr lang="fa-IR" sz="7000" dirty="0">
                <a:latin typeface="Adobe Arabic" panose="02040503050201020203" pitchFamily="18" charset="-78"/>
                <a:cs typeface="Adobe Arabic" panose="02040503050201020203" pitchFamily="18" charset="-78"/>
              </a:rPr>
              <a:t>شرایطی را که برای سلامت و ایمنی اجتماع زیان آور می بینند، به مقام مسئولی شایسته اطلاع </a:t>
            </a:r>
            <a:r>
              <a:rPr lang="fa-IR" sz="7000" dirty="0" smtClean="0">
                <a:latin typeface="Adobe Arabic" panose="02040503050201020203" pitchFamily="18" charset="-78"/>
                <a:cs typeface="Adobe Arabic" panose="02040503050201020203" pitchFamily="18" charset="-78"/>
              </a:rPr>
              <a:t>دهند</a:t>
            </a:r>
            <a:r>
              <a:rPr lang="fa-IR" sz="7000" dirty="0">
                <a:latin typeface="Adobe Arabic" panose="02040503050201020203" pitchFamily="18" charset="-78"/>
                <a:cs typeface="Adobe Arabic" panose="02040503050201020203" pitchFamily="18" charset="-78"/>
              </a:rPr>
              <a:t>».</a:t>
            </a:r>
            <a:endParaRPr lang="en-US" sz="70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0858400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24" y="1942258"/>
            <a:ext cx="9905998" cy="3124201"/>
          </a:xfrm>
        </p:spPr>
        <p:txBody>
          <a:bodyPr>
            <a:normAutofit/>
          </a:bodyPr>
          <a:lstStyle/>
          <a:p>
            <a:pPr marL="0" indent="0" algn="ctr">
              <a:buNone/>
            </a:pPr>
            <a:r>
              <a:rPr lang="fa-IR" sz="5400" dirty="0">
                <a:latin typeface="Adobe Arabic" panose="02040503050201020203" pitchFamily="18" charset="-78"/>
                <a:cs typeface="Adobe Arabic" panose="02040503050201020203" pitchFamily="18" charset="-78"/>
              </a:rPr>
              <a:t>این شاید برای </a:t>
            </a:r>
            <a:r>
              <a:rPr lang="fa-IR" sz="5400" b="1" dirty="0">
                <a:latin typeface="Adobe Arabic" panose="02040503050201020203" pitchFamily="18" charset="-78"/>
                <a:cs typeface="Adobe Arabic" panose="02040503050201020203" pitchFamily="18" charset="-78"/>
              </a:rPr>
              <a:t>نخستین</a:t>
            </a:r>
            <a:r>
              <a:rPr lang="fa-IR" sz="5400" dirty="0">
                <a:latin typeface="Adobe Arabic" panose="02040503050201020203" pitchFamily="18" charset="-78"/>
                <a:cs typeface="Adobe Arabic" panose="02040503050201020203" pitchFamily="18" charset="-78"/>
              </a:rPr>
              <a:t> بار بود که یک جامعه </a:t>
            </a:r>
            <a:r>
              <a:rPr lang="fa-IR" sz="5400" dirty="0" smtClean="0">
                <a:latin typeface="Adobe Arabic" panose="02040503050201020203" pitchFamily="18" charset="-78"/>
                <a:cs typeface="Adobe Arabic" panose="02040503050201020203" pitchFamily="18" charset="-78"/>
              </a:rPr>
              <a:t>حرفه ای  </a:t>
            </a:r>
            <a:r>
              <a:rPr lang="fa-IR" sz="5400" dirty="0">
                <a:latin typeface="Adobe Arabic" panose="02040503050201020203" pitchFamily="18" charset="-78"/>
                <a:cs typeface="Adobe Arabic" panose="02040503050201020203" pitchFamily="18" charset="-78"/>
              </a:rPr>
              <a:t>مهندسی در اقداماتی قانونی به </a:t>
            </a:r>
            <a:r>
              <a:rPr lang="fa-IR" sz="5400" b="1" dirty="0">
                <a:latin typeface="Adobe Arabic" panose="02040503050201020203" pitchFamily="18" charset="-78"/>
                <a:cs typeface="Adobe Arabic" panose="02040503050201020203" pitchFamily="18" charset="-78"/>
              </a:rPr>
              <a:t>حمایت</a:t>
            </a:r>
            <a:r>
              <a:rPr lang="fa-IR" sz="5400" dirty="0">
                <a:latin typeface="Adobe Arabic" panose="02040503050201020203" pitchFamily="18" charset="-78"/>
                <a:cs typeface="Adobe Arabic" panose="02040503050201020203" pitchFamily="18" charset="-78"/>
              </a:rPr>
              <a:t> از مهندسانی که از قرار معلوم مطابق منشور اخلاقی به وظیفه خود عمل کرده اند، برخاسته بود</a:t>
            </a:r>
            <a:r>
              <a:rPr lang="fa-IR" sz="5400" dirty="0" smtClean="0">
                <a:latin typeface="Adobe Arabic" panose="02040503050201020203" pitchFamily="18" charset="-78"/>
                <a:cs typeface="Adobe Arabic" panose="02040503050201020203" pitchFamily="18" charset="-78"/>
              </a:rPr>
              <a:t>.</a:t>
            </a:r>
            <a:endParaRPr lang="en-US" sz="5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4506566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6458" y="1244184"/>
            <a:ext cx="6100997" cy="4691921"/>
          </a:xfrm>
        </p:spPr>
        <p:txBody>
          <a:bodyPr>
            <a:noAutofit/>
          </a:bodyPr>
          <a:lstStyle/>
          <a:p>
            <a:pPr marL="45720" indent="0" algn="ctr">
              <a:buNone/>
            </a:pPr>
            <a:r>
              <a:rPr lang="fa-IR" sz="3200" dirty="0">
                <a:latin typeface="Adobe Arabic" panose="02040503050201020203" pitchFamily="18" charset="-78"/>
                <a:cs typeface="Adobe Arabic" panose="02040503050201020203" pitchFamily="18" charset="-78"/>
              </a:rPr>
              <a:t> </a:t>
            </a:r>
            <a:r>
              <a:rPr lang="fa-IR" sz="3200" b="1" dirty="0">
                <a:latin typeface="Adobe Arabic" panose="02040503050201020203" pitchFamily="18" charset="-78"/>
                <a:cs typeface="Adobe Arabic" panose="02040503050201020203" pitchFamily="18" charset="-78"/>
              </a:rPr>
              <a:t>نگرانی های ایمنی آن سه مهندس، با شروع به کار </a:t>
            </a:r>
            <a:r>
              <a:rPr lang="en-US" sz="3200" b="1" dirty="0">
                <a:latin typeface="Adobe Arabic" panose="02040503050201020203" pitchFamily="18" charset="-78"/>
                <a:cs typeface="Adobe Arabic" panose="02040503050201020203" pitchFamily="18" charset="-78"/>
              </a:rPr>
              <a:t>BART</a:t>
            </a:r>
            <a:r>
              <a:rPr lang="fa-IR" sz="3200" b="1" dirty="0">
                <a:latin typeface="Adobe Arabic" panose="02040503050201020203" pitchFamily="18" charset="-78"/>
                <a:cs typeface="Adobe Arabic" panose="02040503050201020203" pitchFamily="18" charset="-78"/>
              </a:rPr>
              <a:t> به حقیقت پیوست.</a:t>
            </a:r>
            <a:endParaRPr lang="en-US" sz="3200" b="1" dirty="0">
              <a:latin typeface="Adobe Arabic" panose="02040503050201020203" pitchFamily="18" charset="-78"/>
              <a:cs typeface="Adobe Arabic" panose="02040503050201020203" pitchFamily="18" charset="-78"/>
            </a:endParaRPr>
          </a:p>
          <a:p>
            <a:pPr marL="45720" indent="0" algn="ctr">
              <a:buNone/>
            </a:pPr>
            <a:r>
              <a:rPr lang="fa-IR" sz="3200" dirty="0" smtClean="0">
                <a:latin typeface="Adobe Arabic" panose="02040503050201020203" pitchFamily="18" charset="-78"/>
                <a:cs typeface="Adobe Arabic" panose="02040503050201020203" pitchFamily="18" charset="-78"/>
              </a:rPr>
              <a:t>در دوم اکتبر 1972، یکی از قطارها در فریمانت کالیفرنیا از خط خارج شد و با خاکریز برخورد کرد. هرچند این حادثه کشته ای درپی نداشت اما پنج نفر زخمی شدند. پس از این واقعه، چندین بررسی و گزارش درباره عملکرد </a:t>
            </a:r>
            <a:r>
              <a:rPr lang="en-US" sz="3200" dirty="0" smtClean="0">
                <a:latin typeface="Adobe Arabic" panose="02040503050201020203" pitchFamily="18" charset="-78"/>
                <a:cs typeface="Adobe Arabic" panose="02040503050201020203" pitchFamily="18" charset="-78"/>
              </a:rPr>
              <a:t>BART</a:t>
            </a:r>
            <a:r>
              <a:rPr lang="fa-IR" sz="3200" dirty="0" smtClean="0">
                <a:latin typeface="Adobe Arabic" panose="02040503050201020203" pitchFamily="18" charset="-78"/>
                <a:cs typeface="Adobe Arabic" panose="02040503050201020203" pitchFamily="18" charset="-78"/>
              </a:rPr>
              <a:t> به عمل آمد. این بررسی ها و گزارش ها از این نکته پرده برداشت که در این سیستم، نقص عملکردی و مسائل دیگری وجود داشته است.</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50" y="1627463"/>
            <a:ext cx="4408881" cy="3649074"/>
          </a:xfrm>
          <a:prstGeom prst="rect">
            <a:avLst/>
          </a:prstGeom>
        </p:spPr>
      </p:pic>
    </p:spTree>
    <p:extLst>
      <p:ext uri="{BB962C8B-B14F-4D97-AF65-F5344CB8AC3E}">
        <p14:creationId xmlns:p14="http://schemas.microsoft.com/office/powerpoint/2010/main" val="15189004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5337" y="5051034"/>
            <a:ext cx="4182785" cy="2014330"/>
          </a:xfrm>
        </p:spPr>
        <p:txBody>
          <a:bodyPr>
            <a:normAutofit/>
          </a:bodyPr>
          <a:lstStyle/>
          <a:p>
            <a:r>
              <a:rPr lang="en-US" sz="2400" dirty="0" smtClean="0">
                <a:effectLst/>
              </a:rPr>
              <a:t>BART map </a:t>
            </a:r>
            <a:endParaRPr lang="fa-IR" sz="2400" dirty="0">
              <a:solidFill>
                <a:schemeClr val="tx1">
                  <a:lumMod val="9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284015" y="963570"/>
            <a:ext cx="5021365" cy="4511823"/>
          </a:xfrm>
        </p:spPr>
        <p:txBody>
          <a:bodyPr>
            <a:noAutofit/>
          </a:bodyPr>
          <a:lstStyle/>
          <a:p>
            <a:pPr marL="0" indent="0" algn="ctr">
              <a:buNone/>
            </a:pPr>
            <a:r>
              <a:rPr lang="fa-IR" sz="4800" dirty="0">
                <a:latin typeface="Adobe Arabic" panose="02040503050201020203" pitchFamily="18" charset="-78"/>
                <a:cs typeface="Adobe Arabic" panose="02040503050201020203" pitchFamily="18" charset="-78"/>
              </a:rPr>
              <a:t>از آن سال ها تاکنون، </a:t>
            </a:r>
            <a:r>
              <a:rPr lang="en-US" sz="4800" dirty="0">
                <a:latin typeface="Adobe Arabic" panose="02040503050201020203" pitchFamily="18" charset="-78"/>
                <a:cs typeface="Adobe Arabic" panose="02040503050201020203" pitchFamily="18" charset="-78"/>
              </a:rPr>
              <a:t>BART</a:t>
            </a:r>
            <a:r>
              <a:rPr lang="fa-IR" sz="4800" dirty="0">
                <a:latin typeface="Adobe Arabic" panose="02040503050201020203" pitchFamily="18" charset="-78"/>
                <a:cs typeface="Adobe Arabic" panose="02040503050201020203" pitchFamily="18" charset="-78"/>
              </a:rPr>
              <a:t> سوابق ایمنی خوبی را در کارنامه خود ثبت کرده است و به عنوان الگویی برای دیگر سیستم های حمل و نقل با فناوری بالا به خدمت رسانی مشغول است.</a:t>
            </a:r>
            <a:endParaRPr lang="en-US" sz="4800" dirty="0">
              <a:latin typeface="Adobe Arabic" panose="02040503050201020203" pitchFamily="18" charset="-78"/>
              <a:cs typeface="Adobe Arabic" panose="02040503050201020203" pitchFamily="18" charset="-78"/>
            </a:endParaRPr>
          </a:p>
          <a:p>
            <a:pPr marL="0" indent="0" algn="ctr">
              <a:buNone/>
            </a:pPr>
            <a:endParaRPr lang="en-US" sz="4800" dirty="0">
              <a:effectLst/>
              <a:latin typeface="Adobe Arabic" panose="02040503050201020203" pitchFamily="18" charset="-78"/>
              <a:cs typeface="Adobe Arabic" panose="02040503050201020203" pitchFamily="18" charset="-78"/>
            </a:endParaRP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337" y="697948"/>
            <a:ext cx="5658678" cy="5043068"/>
          </a:xfrm>
          <a:prstGeom prst="rect">
            <a:avLst/>
          </a:prstGeom>
        </p:spPr>
      </p:pic>
    </p:spTree>
    <p:extLst>
      <p:ext uri="{BB962C8B-B14F-4D97-AF65-F5344CB8AC3E}">
        <p14:creationId xmlns:p14="http://schemas.microsoft.com/office/powerpoint/2010/main" val="7144739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278442"/>
            <a:ext cx="9875520" cy="1356360"/>
          </a:xfrm>
        </p:spPr>
        <p:txBody>
          <a:bodyPr>
            <a:normAutofit/>
          </a:bodyPr>
          <a:lstStyle/>
          <a:p>
            <a:pPr algn="r"/>
            <a:r>
              <a:rPr lang="fa-IR" sz="5400" dirty="0" smtClean="0">
                <a:latin typeface="Adobe Arabic" panose="02040503050201020203" pitchFamily="18" charset="-78"/>
                <a:cs typeface="Adobe Arabic" panose="02040503050201020203" pitchFamily="18" charset="-78"/>
              </a:rPr>
              <a:t>مسائل</a:t>
            </a:r>
            <a:endParaRPr lang="fa-IR" sz="5400"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44577" y="1843791"/>
            <a:ext cx="10418165" cy="1094282"/>
          </a:xfrm>
        </p:spPr>
        <p:txBody>
          <a:bodyPr>
            <a:noAutofit/>
          </a:bodyPr>
          <a:lstStyle/>
          <a:p>
            <a:pPr lvl="0"/>
            <a:r>
              <a:rPr lang="en-US" sz="2800" dirty="0" smtClean="0">
                <a:latin typeface="Adobe Arabic" panose="02040503050201020203" pitchFamily="18" charset="-78"/>
                <a:cs typeface="Adobe Arabic" panose="02040503050201020203" pitchFamily="18" charset="-78"/>
              </a:rPr>
              <a:t>BART</a:t>
            </a:r>
            <a:r>
              <a:rPr lang="fa-IR" sz="2800" dirty="0" smtClean="0">
                <a:latin typeface="Adobe Arabic" panose="02040503050201020203" pitchFamily="18" charset="-78"/>
                <a:cs typeface="Adobe Arabic" panose="02040503050201020203" pitchFamily="18" charset="-78"/>
              </a:rPr>
              <a:t> </a:t>
            </a:r>
            <a:r>
              <a:rPr lang="fa-IR" sz="2800" dirty="0">
                <a:latin typeface="Adobe Arabic" panose="02040503050201020203" pitchFamily="18" charset="-78"/>
                <a:cs typeface="Adobe Arabic" panose="02040503050201020203" pitchFamily="18" charset="-78"/>
              </a:rPr>
              <a:t>طرحی نوآورانه ای بود که فراتر از سیستم های حمل و نقل عمومی موجود پا به عرصه نهاد. فعالیت های تایید مهندسی در یک چنین </a:t>
            </a:r>
            <a:r>
              <a:rPr lang="fa-IR" sz="2800" dirty="0" smtClean="0">
                <a:latin typeface="Adobe Arabic" panose="02040503050201020203" pitchFamily="18" charset="-78"/>
                <a:cs typeface="Adobe Arabic" panose="02040503050201020203" pitchFamily="18" charset="-78"/>
              </a:rPr>
              <a:t>طراحی های </a:t>
            </a:r>
            <a:r>
              <a:rPr lang="fa-IR" sz="2800" dirty="0">
                <a:latin typeface="Adobe Arabic" panose="02040503050201020203" pitchFamily="18" charset="-78"/>
                <a:cs typeface="Adobe Arabic" panose="02040503050201020203" pitchFamily="18" charset="-78"/>
              </a:rPr>
              <a:t>نوآورانه ای چه </a:t>
            </a:r>
            <a:r>
              <a:rPr lang="fa-IR" sz="2800" dirty="0" smtClean="0">
                <a:latin typeface="Adobe Arabic" panose="02040503050201020203" pitchFamily="18" charset="-78"/>
                <a:cs typeface="Adobe Arabic" panose="02040503050201020203" pitchFamily="18" charset="-78"/>
              </a:rPr>
              <a:t>راهنمایی هایی </a:t>
            </a:r>
            <a:r>
              <a:rPr lang="fa-IR" sz="2800" dirty="0">
                <a:latin typeface="Adobe Arabic" panose="02040503050201020203" pitchFamily="18" charset="-78"/>
                <a:cs typeface="Adobe Arabic" panose="02040503050201020203" pitchFamily="18" charset="-78"/>
              </a:rPr>
              <a:t>پیش روی </a:t>
            </a:r>
            <a:r>
              <a:rPr lang="fa-IR" sz="2800" dirty="0" smtClean="0">
                <a:latin typeface="Adobe Arabic" panose="02040503050201020203" pitchFamily="18" charset="-78"/>
                <a:cs typeface="Adobe Arabic" panose="02040503050201020203" pitchFamily="18" charset="-78"/>
              </a:rPr>
              <a:t>می نهند ؟</a:t>
            </a:r>
            <a:endParaRPr lang="en-US" sz="2800" dirty="0">
              <a:latin typeface="Adobe Arabic" panose="02040503050201020203" pitchFamily="18" charset="-78"/>
              <a:cs typeface="Adobe Arabic" panose="02040503050201020203" pitchFamily="18" charset="-78"/>
            </a:endParaRPr>
          </a:p>
        </p:txBody>
      </p:sp>
      <p:sp>
        <p:nvSpPr>
          <p:cNvPr id="5" name="Content Placeholder 2"/>
          <p:cNvSpPr txBox="1">
            <a:spLocks/>
          </p:cNvSpPr>
          <p:nvPr/>
        </p:nvSpPr>
        <p:spPr>
          <a:xfrm>
            <a:off x="479685" y="2853129"/>
            <a:ext cx="10583057" cy="1319135"/>
          </a:xfrm>
          <a:prstGeom prst="rect">
            <a:avLst/>
          </a:prstGeom>
        </p:spPr>
        <p:txBody>
          <a:bodyPr vert="horz" lIns="91440" tIns="45720" rIns="91440" bIns="45720" rtlCol="0">
            <a:no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fa-IR" sz="2800" dirty="0" smtClean="0">
                <a:latin typeface="Adobe Arabic" panose="02040503050201020203" pitchFamily="18" charset="-78"/>
                <a:cs typeface="Adobe Arabic" panose="02040503050201020203" pitchFamily="18" charset="-78"/>
              </a:rPr>
              <a:t>هنگام اشاره به مسائل ایمنی، مهندسی به حق، نگران باقی ماندن بر سر شغل خویش میشود. با این وجود تاثیر یادداشتی ناشناس چقدر است ؟ میتوان از همه انتظار داشت که به یادداشتی که بی امضاست توجه کنند ؟</a:t>
            </a:r>
            <a:endParaRPr lang="en-US" sz="2800" dirty="0" smtClean="0">
              <a:latin typeface="Adobe Arabic" panose="02040503050201020203" pitchFamily="18" charset="-78"/>
              <a:cs typeface="Adobe Arabic" panose="02040503050201020203" pitchFamily="18" charset="-78"/>
            </a:endParaRPr>
          </a:p>
        </p:txBody>
      </p:sp>
      <p:sp>
        <p:nvSpPr>
          <p:cNvPr id="6" name="Content Placeholder 2"/>
          <p:cNvSpPr txBox="1">
            <a:spLocks/>
          </p:cNvSpPr>
          <p:nvPr/>
        </p:nvSpPr>
        <p:spPr>
          <a:xfrm>
            <a:off x="644576" y="3740298"/>
            <a:ext cx="10418165" cy="1319135"/>
          </a:xfrm>
          <a:prstGeom prst="rect">
            <a:avLst/>
          </a:prstGeom>
        </p:spPr>
        <p:txBody>
          <a:bodyPr vert="horz" lIns="91440" tIns="45720" rIns="91440" bIns="45720" rtlCol="0">
            <a:no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fa-IR" sz="2800" dirty="0" smtClean="0">
                <a:latin typeface="Adobe Arabic" panose="02040503050201020203" pitchFamily="18" charset="-78"/>
                <a:cs typeface="Adobe Arabic" panose="02040503050201020203" pitchFamily="18" charset="-78"/>
              </a:rPr>
              <a:t>آیا آن سه مهندس ضوابط افشاگری را که در این بخش توضیح داده شد را رعایت کردند ؟</a:t>
            </a:r>
            <a:endParaRPr lang="en-US" sz="2800" dirty="0" smtClean="0">
              <a:latin typeface="Adobe Arabic" panose="02040503050201020203" pitchFamily="18" charset="-78"/>
              <a:cs typeface="Adobe Arabic" panose="02040503050201020203" pitchFamily="18" charset="-78"/>
            </a:endParaRPr>
          </a:p>
        </p:txBody>
      </p:sp>
      <p:sp>
        <p:nvSpPr>
          <p:cNvPr id="7" name="Content Placeholder 2"/>
          <p:cNvSpPr txBox="1">
            <a:spLocks/>
          </p:cNvSpPr>
          <p:nvPr/>
        </p:nvSpPr>
        <p:spPr>
          <a:xfrm>
            <a:off x="644576" y="4399865"/>
            <a:ext cx="10418165" cy="1319135"/>
          </a:xfrm>
          <a:prstGeom prst="rect">
            <a:avLst/>
          </a:prstGeom>
        </p:spPr>
        <p:txBody>
          <a:bodyPr vert="horz" lIns="91440" tIns="45720" rIns="91440" bIns="45720" rtlCol="0">
            <a:no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fa-IR" sz="2800" dirty="0" smtClean="0">
                <a:latin typeface="Adobe Arabic" panose="02040503050201020203" pitchFamily="18" charset="-78"/>
                <a:cs typeface="Adobe Arabic" panose="02040503050201020203" pitchFamily="18" charset="-78"/>
              </a:rPr>
              <a:t>آیا </a:t>
            </a:r>
            <a:r>
              <a:rPr lang="en-US" sz="2800" dirty="0" smtClean="0">
                <a:latin typeface="Adobe Arabic" panose="02040503050201020203" pitchFamily="18" charset="-78"/>
                <a:cs typeface="Adobe Arabic" panose="02040503050201020203" pitchFamily="18" charset="-78"/>
              </a:rPr>
              <a:t>IEEE</a:t>
            </a:r>
            <a:r>
              <a:rPr lang="fa-IR" sz="2800" dirty="0" smtClean="0">
                <a:latin typeface="Adobe Arabic" panose="02040503050201020203" pitchFamily="18" charset="-78"/>
                <a:cs typeface="Adobe Arabic" panose="02040503050201020203" pitchFamily="18" charset="-78"/>
              </a:rPr>
              <a:t> باید در ماجرای دادگاه دخالت میکرد ؟</a:t>
            </a:r>
            <a:endParaRPr lang="en-US" sz="2800" dirty="0" smtClean="0">
              <a:latin typeface="Adobe Arabic" panose="02040503050201020203" pitchFamily="18" charset="-78"/>
              <a:cs typeface="Adobe Arabic" panose="02040503050201020203" pitchFamily="18" charset="-78"/>
            </a:endParaRPr>
          </a:p>
          <a:p>
            <a:endParaRPr lang="fa-IR" sz="2800" dirty="0">
              <a:latin typeface="Adobe Arabic" panose="02040503050201020203" pitchFamily="18" charset="-78"/>
              <a:cs typeface="Adobe Arabic" panose="02040503050201020203" pitchFamily="18" charset="-78"/>
            </a:endParaRPr>
          </a:p>
        </p:txBody>
      </p:sp>
      <p:sp>
        <p:nvSpPr>
          <p:cNvPr id="8" name="Content Placeholder 2"/>
          <p:cNvSpPr txBox="1">
            <a:spLocks/>
          </p:cNvSpPr>
          <p:nvPr/>
        </p:nvSpPr>
        <p:spPr>
          <a:xfrm>
            <a:off x="600355" y="5059432"/>
            <a:ext cx="10418165" cy="1319135"/>
          </a:xfrm>
          <a:prstGeom prst="rect">
            <a:avLst/>
          </a:prstGeom>
        </p:spPr>
        <p:txBody>
          <a:bodyPr vert="horz" lIns="91440" tIns="45720" rIns="91440" bIns="45720" rtlCol="0">
            <a:no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fa-IR" sz="2800" dirty="0" smtClean="0">
                <a:latin typeface="Adobe Arabic" panose="02040503050201020203" pitchFamily="18" charset="-78"/>
                <a:cs typeface="Adobe Arabic" panose="02040503050201020203" pitchFamily="18" charset="-78"/>
              </a:rPr>
              <a:t>به چه شیوه هایی ساختار و زنجیره ی سرپرستی </a:t>
            </a:r>
            <a:r>
              <a:rPr lang="en-US" sz="2800" dirty="0" smtClean="0">
                <a:latin typeface="Adobe Arabic" panose="02040503050201020203" pitchFamily="18" charset="-78"/>
                <a:cs typeface="Adobe Arabic" panose="02040503050201020203" pitchFamily="18" charset="-78"/>
              </a:rPr>
              <a:t>BART</a:t>
            </a:r>
            <a:r>
              <a:rPr lang="fa-IR" sz="2800" dirty="0" smtClean="0">
                <a:latin typeface="Adobe Arabic" panose="02040503050201020203" pitchFamily="18" charset="-78"/>
                <a:cs typeface="Adobe Arabic" panose="02040503050201020203" pitchFamily="18" charset="-78"/>
              </a:rPr>
              <a:t> میتوانست تغییر کند تا افشاگری غیر ضروری گردد ؟</a:t>
            </a:r>
            <a:endParaRPr lang="en-US" sz="2800" dirty="0" smtClean="0">
              <a:latin typeface="Adobe Arabic" panose="02040503050201020203" pitchFamily="18" charset="-78"/>
              <a:cs typeface="Adobe Arabic" panose="02040503050201020203" pitchFamily="18" charset="-78"/>
            </a:endParaRPr>
          </a:p>
          <a:p>
            <a:endParaRPr lang="fa-IR" sz="2800" dirty="0">
              <a:latin typeface="Adobe Arabic" panose="02040503050201020203" pitchFamily="18" charset="-78"/>
              <a:cs typeface="Adobe Arabic" panose="02040503050201020203" pitchFamily="18" charset="-7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766" y="433198"/>
            <a:ext cx="883975" cy="1216735"/>
          </a:xfrm>
          <a:prstGeom prst="rect">
            <a:avLst/>
          </a:prstGeom>
        </p:spPr>
      </p:pic>
    </p:spTree>
    <p:extLst>
      <p:ext uri="{BB962C8B-B14F-4D97-AF65-F5344CB8AC3E}">
        <p14:creationId xmlns:p14="http://schemas.microsoft.com/office/powerpoint/2010/main" val="3068418582"/>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7569"/>
            <a:ext cx="9875520" cy="1356360"/>
          </a:xfrm>
        </p:spPr>
        <p:txBody>
          <a:bodyPr>
            <a:normAutofit/>
          </a:bodyPr>
          <a:lstStyle/>
          <a:p>
            <a:pPr algn="r"/>
            <a:r>
              <a:rPr lang="fa-IR" sz="5400" dirty="0" smtClean="0">
                <a:latin typeface="Adobe Arabic" panose="02040503050201020203" pitchFamily="18" charset="-78"/>
                <a:cs typeface="Adobe Arabic" panose="02040503050201020203" pitchFamily="18" charset="-78"/>
              </a:rPr>
              <a:t>مسائل</a:t>
            </a:r>
            <a:endParaRPr lang="fa-IR" sz="5400"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1143000" y="1633929"/>
            <a:ext cx="10099623" cy="4462071"/>
          </a:xfrm>
        </p:spPr>
        <p:txBody>
          <a:bodyPr>
            <a:normAutofit/>
          </a:bodyPr>
          <a:lstStyle/>
          <a:p>
            <a:pPr lvl="0"/>
            <a:r>
              <a:rPr lang="fa-IR" sz="2400" dirty="0">
                <a:latin typeface="Adobe Arabic" panose="02040503050201020203" pitchFamily="18" charset="-78"/>
                <a:cs typeface="Adobe Arabic" panose="02040503050201020203" pitchFamily="18" charset="-78"/>
              </a:rPr>
              <a:t>در چه نقطه و نکته ای یک مهندس باید به شرح </a:t>
            </a:r>
            <a:r>
              <a:rPr lang="fa-IR" sz="2400" dirty="0" smtClean="0">
                <a:latin typeface="Adobe Arabic" panose="02040503050201020203" pitchFamily="18" charset="-78"/>
                <a:cs typeface="Adobe Arabic" panose="02040503050201020203" pitchFamily="18" charset="-78"/>
              </a:rPr>
              <a:t>نگرانی های </a:t>
            </a:r>
            <a:r>
              <a:rPr lang="fa-IR" sz="2400" dirty="0">
                <a:latin typeface="Adobe Arabic" panose="02040503050201020203" pitchFamily="18" charset="-78"/>
                <a:cs typeface="Adobe Arabic" panose="02040503050201020203" pitchFamily="18" charset="-78"/>
              </a:rPr>
              <a:t>خود بپردازد ؟ در این مورد هنگامی که معلوم میشود برخی از رده های مدیریت به </a:t>
            </a:r>
            <a:r>
              <a:rPr lang="fa-IR" sz="2400" dirty="0" smtClean="0">
                <a:latin typeface="Adobe Arabic" panose="02040503050201020203" pitchFamily="18" charset="-78"/>
                <a:cs typeface="Adobe Arabic" panose="02040503050201020203" pitchFamily="18" charset="-78"/>
              </a:rPr>
              <a:t>نگرانی های </a:t>
            </a:r>
            <a:r>
              <a:rPr lang="fa-IR" sz="2400" dirty="0">
                <a:latin typeface="Adobe Arabic" panose="02040503050201020203" pitchFamily="18" charset="-78"/>
                <a:cs typeface="Adobe Arabic" panose="02040503050201020203" pitchFamily="18" charset="-78"/>
              </a:rPr>
              <a:t>مهندس بی اعتنا بودند چه میزان تلاش در حیطه اصول اخلاق حرفه ای ضروری است ؟</a:t>
            </a:r>
            <a:endParaRPr lang="en-US" sz="2400" dirty="0">
              <a:latin typeface="Adobe Arabic" panose="02040503050201020203" pitchFamily="18" charset="-78"/>
              <a:cs typeface="Adobe Arabic" panose="02040503050201020203" pitchFamily="18" charset="-78"/>
            </a:endParaRPr>
          </a:p>
          <a:p>
            <a:pPr lvl="0"/>
            <a:r>
              <a:rPr lang="fa-IR" sz="2400" dirty="0">
                <a:latin typeface="Adobe Arabic" panose="02040503050201020203" pitchFamily="18" charset="-78"/>
                <a:cs typeface="Adobe Arabic" panose="02040503050201020203" pitchFamily="18" charset="-78"/>
              </a:rPr>
              <a:t>چه  سطحی از نظارت باید بر پیمانکاران جاری باشد ؟ این کافی است که فرض کنیم پیمانکاران حرفه ای اند و کار خود را بخوبی انجام خواهند داد ؟</a:t>
            </a:r>
            <a:endParaRPr lang="en-US" sz="2400" dirty="0">
              <a:latin typeface="Adobe Arabic" panose="02040503050201020203" pitchFamily="18" charset="-78"/>
              <a:cs typeface="Adobe Arabic" panose="02040503050201020203" pitchFamily="18" charset="-78"/>
            </a:endParaRPr>
          </a:p>
          <a:p>
            <a:pPr lvl="0"/>
            <a:r>
              <a:rPr lang="fa-IR" sz="2400" dirty="0">
                <a:latin typeface="Adobe Arabic" panose="02040503050201020203" pitchFamily="18" charset="-78"/>
                <a:cs typeface="Adobe Arabic" panose="02040503050201020203" pitchFamily="18" charset="-78"/>
              </a:rPr>
              <a:t>یکی از </a:t>
            </a:r>
            <a:r>
              <a:rPr lang="fa-IR" sz="2400" dirty="0" smtClean="0">
                <a:latin typeface="Adobe Arabic" panose="02040503050201020203" pitchFamily="18" charset="-78"/>
                <a:cs typeface="Adobe Arabic" panose="02040503050201020203" pitchFamily="18" charset="-78"/>
              </a:rPr>
              <a:t>مسائل </a:t>
            </a:r>
            <a:r>
              <a:rPr lang="fa-IR" sz="2400" dirty="0">
                <a:latin typeface="Adobe Arabic" panose="02040503050201020203" pitchFamily="18" charset="-78"/>
                <a:cs typeface="Adobe Arabic" panose="02040503050201020203" pitchFamily="18" charset="-78"/>
              </a:rPr>
              <a:t>ملاحظه شده در </a:t>
            </a:r>
            <a:r>
              <a:rPr lang="en-US" sz="2400" dirty="0">
                <a:latin typeface="Adobe Arabic" panose="02040503050201020203" pitchFamily="18" charset="-78"/>
                <a:cs typeface="Adobe Arabic" panose="02040503050201020203" pitchFamily="18" charset="-78"/>
              </a:rPr>
              <a:t>BART</a:t>
            </a:r>
            <a:r>
              <a:rPr lang="fa-IR" sz="2400" dirty="0">
                <a:latin typeface="Adobe Arabic" panose="02040503050201020203" pitchFamily="18" charset="-78"/>
                <a:cs typeface="Adobe Arabic" panose="02040503050201020203" pitchFamily="18" charset="-78"/>
              </a:rPr>
              <a:t> فقدان کافی </a:t>
            </a:r>
            <a:r>
              <a:rPr lang="fa-IR" sz="2400" dirty="0" smtClean="0">
                <a:latin typeface="Adobe Arabic" panose="02040503050201020203" pitchFamily="18" charset="-78"/>
                <a:cs typeface="Adobe Arabic" panose="02040503050201020203" pitchFamily="18" charset="-78"/>
              </a:rPr>
              <a:t>بودن دستورالعمل </a:t>
            </a:r>
            <a:r>
              <a:rPr lang="fa-IR" sz="2400" dirty="0">
                <a:latin typeface="Adobe Arabic" panose="02040503050201020203" pitchFamily="18" charset="-78"/>
                <a:cs typeface="Adobe Arabic" panose="02040503050201020203" pitchFamily="18" charset="-78"/>
              </a:rPr>
              <a:t>از وستینگهاوس بود. ملاحظات اخلاقی درباره مستندات کاری چیست ؟ یک ساختار و نهاد مهندسی چه مسؤلیتی پس از اتمام طراحی دارد ؟</a:t>
            </a:r>
            <a:endParaRPr lang="en-US" sz="2400" dirty="0">
              <a:latin typeface="Adobe Arabic" panose="02040503050201020203" pitchFamily="18" charset="-78"/>
              <a:cs typeface="Adobe Arabic" panose="02040503050201020203" pitchFamily="18" charset="-78"/>
            </a:endParaRPr>
          </a:p>
          <a:p>
            <a:pPr lvl="0"/>
            <a:r>
              <a:rPr lang="fa-IR" sz="2400" dirty="0">
                <a:latin typeface="Adobe Arabic" panose="02040503050201020203" pitchFamily="18" charset="-78"/>
                <a:cs typeface="Adobe Arabic" panose="02040503050201020203" pitchFamily="18" charset="-78"/>
              </a:rPr>
              <a:t>یادآوری این نکته مهم است که از دیدگاه ما دانستن اینکه کدام رویه ها و برنامه های آزمون وستینگهاوس کافی بوده غیر ممکن است. مسائل و حوادث </a:t>
            </a:r>
            <a:r>
              <a:rPr lang="fa-IR" sz="2400" smtClean="0">
                <a:latin typeface="Adobe Arabic" panose="02040503050201020203" pitchFamily="18" charset="-78"/>
                <a:cs typeface="Adobe Arabic" panose="02040503050201020203" pitchFamily="18" charset="-78"/>
              </a:rPr>
              <a:t>بعد از این </a:t>
            </a:r>
            <a:r>
              <a:rPr lang="fa-IR" sz="2400" dirty="0" smtClean="0">
                <a:latin typeface="Adobe Arabic" panose="02040503050201020203" pitchFamily="18" charset="-78"/>
                <a:cs typeface="Adobe Arabic" panose="02040503050201020203" pitchFamily="18" charset="-78"/>
              </a:rPr>
              <a:t>حقیقتاً </a:t>
            </a:r>
            <a:r>
              <a:rPr lang="fa-IR" sz="2400" dirty="0">
                <a:latin typeface="Adobe Arabic" panose="02040503050201020203" pitchFamily="18" charset="-78"/>
                <a:cs typeface="Adobe Arabic" panose="02040503050201020203" pitchFamily="18" charset="-78"/>
              </a:rPr>
              <a:t>چیز بیشتری درباره این قضیه به ما نمیگویند : همه چیز جدید است و از این مجموعه انتظار این میرود که در حین نخستین </a:t>
            </a:r>
            <a:r>
              <a:rPr lang="fa-IR" sz="2400">
                <a:latin typeface="Adobe Arabic" panose="02040503050201020203" pitchFamily="18" charset="-78"/>
                <a:cs typeface="Adobe Arabic" panose="02040503050201020203" pitchFamily="18" charset="-78"/>
              </a:rPr>
              <a:t>مراحل </a:t>
            </a:r>
            <a:r>
              <a:rPr lang="fa-IR" sz="2400" smtClean="0">
                <a:latin typeface="Adobe Arabic" panose="02040503050201020203" pitchFamily="18" charset="-78"/>
                <a:cs typeface="Adobe Arabic" panose="02040503050201020203" pitchFamily="18" charset="-78"/>
              </a:rPr>
              <a:t>اجرا </a:t>
            </a:r>
            <a:r>
              <a:rPr lang="fa-IR" sz="2400" dirty="0">
                <a:latin typeface="Adobe Arabic" panose="02040503050201020203" pitchFamily="18" charset="-78"/>
                <a:cs typeface="Adobe Arabic" panose="02040503050201020203" pitchFamily="18" charset="-78"/>
              </a:rPr>
              <a:t>اشکالاتی داشته باشد. با فهم این موضوع آیا نگرانی مهندسان به قدر کافی به وسیله مدیران مورد عنایت قرار گرفته بود ؟ این مهندسان چه اقداماتی جز رفتن به نزد هیئت مدیره و افشاگری میتوانستند انجام دهند ؟  </a:t>
            </a:r>
            <a:endParaRPr lang="en-US" sz="2400" dirty="0">
              <a:latin typeface="Adobe Arabic" panose="02040503050201020203" pitchFamily="18" charset="-78"/>
              <a:cs typeface="Adobe Arabic" panose="02040503050201020203" pitchFamily="18" charset="-78"/>
            </a:endParaRPr>
          </a:p>
          <a:p>
            <a:endParaRPr lang="fa-I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390" y="599578"/>
            <a:ext cx="1034351" cy="1034351"/>
          </a:xfrm>
          <a:prstGeom prst="rect">
            <a:avLst/>
          </a:prstGeom>
        </p:spPr>
      </p:pic>
    </p:spTree>
    <p:extLst>
      <p:ext uri="{BB962C8B-B14F-4D97-AF65-F5344CB8AC3E}">
        <p14:creationId xmlns:p14="http://schemas.microsoft.com/office/powerpoint/2010/main" val="191660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منابع:</a:t>
            </a:r>
            <a:endParaRPr lang="fa-IR" dirty="0"/>
          </a:p>
        </p:txBody>
      </p:sp>
      <p:sp>
        <p:nvSpPr>
          <p:cNvPr id="3" name="Content Placeholder 2"/>
          <p:cNvSpPr>
            <a:spLocks noGrp="1"/>
          </p:cNvSpPr>
          <p:nvPr>
            <p:ph idx="1"/>
          </p:nvPr>
        </p:nvSpPr>
        <p:spPr/>
        <p:txBody>
          <a:bodyPr/>
          <a:lstStyle/>
          <a:p>
            <a:r>
              <a:rPr lang="fa-IR" dirty="0" smtClean="0"/>
              <a:t>کتاب بایسته های اخلاق مهندسی ، </a:t>
            </a:r>
            <a:r>
              <a:rPr lang="en-US" dirty="0" smtClean="0"/>
              <a:t>Charles B. Fleddermann</a:t>
            </a:r>
          </a:p>
          <a:p>
            <a:r>
              <a:rPr lang="en-US" dirty="0" smtClean="0">
                <a:hlinkClick r:id="rId2"/>
              </a:rPr>
              <a:t>http://www.bart.gov/</a:t>
            </a:r>
            <a:endParaRPr lang="en-US" dirty="0" smtClean="0"/>
          </a:p>
          <a:p>
            <a:r>
              <a:rPr lang="en-US" dirty="0" smtClean="0">
                <a:hlinkClick r:id="rId3"/>
              </a:rPr>
              <a:t>http://www.nspe.org/</a:t>
            </a:r>
            <a:endParaRPr lang="fa-IR" dirty="0" smtClean="0"/>
          </a:p>
          <a:p>
            <a:r>
              <a:rPr lang="en-US" dirty="0" smtClean="0">
                <a:hlinkClick r:id="rId4"/>
              </a:rPr>
              <a:t>http://www.ieee.org/</a:t>
            </a:r>
            <a:endParaRPr lang="en-US" dirty="0" smtClean="0"/>
          </a:p>
          <a:p>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747" y="5253990"/>
            <a:ext cx="1333897" cy="843022"/>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9024" y="5186400"/>
            <a:ext cx="978202" cy="978202"/>
          </a:xfrm>
          <a:prstGeom prst="rect">
            <a:avLst/>
          </a:prstGeom>
          <a:noFill/>
          <a:ln>
            <a:noFill/>
          </a:ln>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99670" y="5206358"/>
            <a:ext cx="731960" cy="958244"/>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4074" y="5253990"/>
            <a:ext cx="914400" cy="933450"/>
          </a:xfrm>
          <a:prstGeom prst="rect">
            <a:avLst/>
          </a:prstGeom>
        </p:spPr>
      </p:pic>
    </p:spTree>
    <p:extLst>
      <p:ext uri="{BB962C8B-B14F-4D97-AF65-F5344CB8AC3E}">
        <p14:creationId xmlns:p14="http://schemas.microsoft.com/office/powerpoint/2010/main" val="148696934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907" y="2803649"/>
            <a:ext cx="9905998" cy="3124201"/>
          </a:xfrm>
        </p:spPr>
        <p:txBody>
          <a:bodyPr>
            <a:normAutofit/>
          </a:bodyPr>
          <a:lstStyle/>
          <a:p>
            <a:pPr marL="45720" indent="0" algn="ctr">
              <a:buNone/>
            </a:pPr>
            <a:r>
              <a:rPr lang="fa-IR" sz="3600" dirty="0">
                <a:effectLst/>
                <a:latin typeface="Adobe Arabic" panose="02040503050201020203" pitchFamily="18" charset="-78"/>
                <a:cs typeface="Adobe Arabic" panose="02040503050201020203" pitchFamily="18" charset="-78"/>
              </a:rPr>
              <a:t>بسیاری از </a:t>
            </a:r>
            <a:r>
              <a:rPr lang="fa-IR" sz="3600" dirty="0" smtClean="0">
                <a:effectLst/>
                <a:latin typeface="Adobe Arabic" panose="02040503050201020203" pitchFamily="18" charset="-78"/>
                <a:cs typeface="Adobe Arabic" panose="02040503050201020203" pitchFamily="18" charset="-78"/>
              </a:rPr>
              <a:t>تردد های </a:t>
            </a:r>
            <a:r>
              <a:rPr lang="fa-IR" sz="3600" dirty="0">
                <a:effectLst/>
                <a:latin typeface="Adobe Arabic" panose="02040503050201020203" pitchFamily="18" charset="-78"/>
                <a:cs typeface="Adobe Arabic" panose="02040503050201020203" pitchFamily="18" charset="-78"/>
              </a:rPr>
              <a:t>این ناحیه توسط تعداد معدودی پل انجام می </a:t>
            </a:r>
            <a:r>
              <a:rPr lang="fa-IR" sz="3600" dirty="0" smtClean="0">
                <a:effectLst/>
                <a:latin typeface="Adobe Arabic" panose="02040503050201020203" pitchFamily="18" charset="-78"/>
                <a:cs typeface="Adobe Arabic" panose="02040503050201020203" pitchFamily="18" charset="-78"/>
              </a:rPr>
              <a:t>پذیرد.</a:t>
            </a: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1587931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4211" y="1388790"/>
            <a:ext cx="9905998" cy="3124201"/>
          </a:xfrm>
        </p:spPr>
        <p:txBody>
          <a:bodyPr>
            <a:normAutofit/>
          </a:bodyPr>
          <a:lstStyle/>
          <a:p>
            <a:pPr marL="45720" indent="0" algn="ctr">
              <a:buNone/>
            </a:pPr>
            <a:r>
              <a:rPr lang="fa-IR" sz="4000" dirty="0">
                <a:effectLst/>
                <a:latin typeface="Adobe Arabic" panose="02040503050201020203" pitchFamily="18" charset="-78"/>
                <a:cs typeface="Adobe Arabic" panose="02040503050201020203" pitchFamily="18" charset="-78"/>
              </a:rPr>
              <a:t>سیستم حمل و نقل سریع ناحیه </a:t>
            </a:r>
            <a:r>
              <a:rPr lang="fa-IR" sz="4000" dirty="0" smtClean="0">
                <a:effectLst/>
                <a:latin typeface="Adobe Arabic" panose="02040503050201020203" pitchFamily="18" charset="-78"/>
                <a:cs typeface="Adobe Arabic" panose="02040503050201020203" pitchFamily="18" charset="-78"/>
              </a:rPr>
              <a:t>خلیج (</a:t>
            </a:r>
            <a:r>
              <a:rPr lang="en-US" sz="4000" dirty="0" smtClean="0">
                <a:effectLst/>
                <a:latin typeface="Adobe Arabic" panose="02040503050201020203" pitchFamily="18" charset="-78"/>
                <a:cs typeface="Adobe Arabic" panose="02040503050201020203" pitchFamily="18" charset="-78"/>
              </a:rPr>
              <a:t>BART</a:t>
            </a:r>
            <a:r>
              <a:rPr lang="fa-IR" sz="4000" dirty="0" smtClean="0">
                <a:effectLst/>
                <a:latin typeface="Adobe Arabic" panose="02040503050201020203" pitchFamily="18" charset="-78"/>
                <a:cs typeface="Adobe Arabic" panose="02040503050201020203" pitchFamily="18" charset="-78"/>
              </a:rPr>
              <a:t>) </a:t>
            </a:r>
            <a:r>
              <a:rPr lang="fa-IR" sz="4000" dirty="0">
                <a:effectLst/>
                <a:latin typeface="Adobe Arabic" panose="02040503050201020203" pitchFamily="18" charset="-78"/>
                <a:cs typeface="Adobe Arabic" panose="02040503050201020203" pitchFamily="18" charset="-78"/>
              </a:rPr>
              <a:t>در اواخر سال 1947 هنگامی که هیئت مشترک بازنگری نیروی دریایی ارتش، ساخت تونل در زیر خلیج سانفرانسیسکو را برای خدمت رسانی با قطار سریع میان سانفرانسیسکو و اوکلند پیشنهاد </a:t>
            </a:r>
            <a:r>
              <a:rPr lang="fa-IR" sz="4000" dirty="0" smtClean="0">
                <a:effectLst/>
                <a:latin typeface="Adobe Arabic" panose="02040503050201020203" pitchFamily="18" charset="-78"/>
                <a:cs typeface="Adobe Arabic" panose="02040503050201020203" pitchFamily="18" charset="-78"/>
              </a:rPr>
              <a:t>داد، شروع به کار کرد.</a:t>
            </a:r>
            <a:endParaRPr lang="fa-IR" sz="4000" dirty="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540" y="3596639"/>
            <a:ext cx="1915594" cy="2859024"/>
          </a:xfrm>
          <a:prstGeom prst="rect">
            <a:avLst/>
          </a:prstGeom>
        </p:spPr>
      </p:pic>
      <p:sp>
        <p:nvSpPr>
          <p:cNvPr id="4" name="Content Placeholder 2"/>
          <p:cNvSpPr txBox="1">
            <a:spLocks/>
          </p:cNvSpPr>
          <p:nvPr/>
        </p:nvSpPr>
        <p:spPr>
          <a:xfrm>
            <a:off x="1769427" y="5429345"/>
            <a:ext cx="3254182" cy="1026319"/>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rtl="0">
              <a:buFont typeface="Corbel" pitchFamily="34" charset="0"/>
              <a:buNone/>
            </a:pPr>
            <a:r>
              <a:rPr lang="en-US" sz="3600" dirty="0" smtClean="0">
                <a:latin typeface="Adobe Arabic" panose="02040503050201020203" pitchFamily="18" charset="-78"/>
                <a:cs typeface="Adobe Arabic" panose="02040503050201020203" pitchFamily="18" charset="-78"/>
                <a:sym typeface="Wingdings" panose="05000000000000000000" pitchFamily="2" charset="2"/>
              </a:rPr>
              <a:t> </a:t>
            </a:r>
            <a:r>
              <a:rPr lang="en-US" sz="5400" dirty="0" smtClean="0">
                <a:latin typeface="Adobe Arabic" panose="02040503050201020203" pitchFamily="18" charset="-78"/>
                <a:cs typeface="Adobe Arabic" panose="02040503050201020203" pitchFamily="18" charset="-78"/>
              </a:rPr>
              <a:t>Bart</a:t>
            </a:r>
            <a:endParaRPr lang="fa-IR" sz="5400" dirty="0">
              <a:latin typeface="Adobe Arabic" panose="02040503050201020203" pitchFamily="18" charset="-78"/>
              <a:cs typeface="Adobe Arabic" panose="02040503050201020203" pitchFamily="18" charset="-78"/>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286" y="5026152"/>
            <a:ext cx="1828799" cy="1155800"/>
          </a:xfrm>
          <a:prstGeom prst="rect">
            <a:avLst/>
          </a:prstGeom>
        </p:spPr>
      </p:pic>
      <p:sp>
        <p:nvSpPr>
          <p:cNvPr id="6" name="Content Placeholder 2"/>
          <p:cNvSpPr txBox="1">
            <a:spLocks/>
          </p:cNvSpPr>
          <p:nvPr/>
        </p:nvSpPr>
        <p:spPr>
          <a:xfrm>
            <a:off x="6888891" y="5429344"/>
            <a:ext cx="3254182" cy="1026319"/>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rtl="0">
              <a:buFont typeface="Corbel" pitchFamily="34" charset="0"/>
              <a:buNone/>
            </a:pPr>
            <a:r>
              <a:rPr lang="en-US" sz="3600" dirty="0" smtClean="0">
                <a:latin typeface="Adobe Arabic" panose="02040503050201020203" pitchFamily="18" charset="-78"/>
                <a:cs typeface="Adobe Arabic" panose="02040503050201020203" pitchFamily="18" charset="-78"/>
                <a:sym typeface="Wingdings" panose="05000000000000000000" pitchFamily="2" charset="2"/>
              </a:rPr>
              <a:t> </a:t>
            </a:r>
            <a:r>
              <a:rPr lang="en-US" sz="5400" dirty="0" smtClean="0">
                <a:latin typeface="Adobe Arabic" panose="02040503050201020203" pitchFamily="18" charset="-78"/>
                <a:cs typeface="Adobe Arabic" panose="02040503050201020203" pitchFamily="18" charset="-78"/>
              </a:rPr>
              <a:t>BART</a:t>
            </a:r>
            <a:r>
              <a:rPr lang="en-US" sz="3600" dirty="0" smtClean="0">
                <a:latin typeface="Adobe Arabic" panose="02040503050201020203" pitchFamily="18" charset="-78"/>
                <a:cs typeface="Adobe Arabic" panose="02040503050201020203" pitchFamily="18" charset="-78"/>
                <a:sym typeface="Wingdings" panose="05000000000000000000" pitchFamily="2" charset="2"/>
              </a:rPr>
              <a:t></a:t>
            </a:r>
            <a:endParaRPr lang="fa-IR" sz="5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4340893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4997" y="2014545"/>
            <a:ext cx="3447239" cy="4667805"/>
          </a:xfrm>
        </p:spPr>
        <p:txBody>
          <a:bodyPr>
            <a:normAutofit/>
          </a:bodyPr>
          <a:lstStyle/>
          <a:p>
            <a:pPr marL="0" indent="0" algn="just" defTabSz="914400">
              <a:spcBef>
                <a:spcPts val="0"/>
              </a:spcBef>
              <a:spcAft>
                <a:spcPts val="0"/>
              </a:spcAft>
              <a:buClrTx/>
              <a:buSzTx/>
              <a:buNone/>
              <a:defRPr/>
            </a:pPr>
            <a:r>
              <a:rPr lang="fa-IR" sz="8800" dirty="0" smtClean="0">
                <a:effectLst/>
                <a:latin typeface="Adobe Arabic" panose="02040503050201020203" pitchFamily="18" charset="-78"/>
                <a:cs typeface="Adobe Arabic" panose="02040503050201020203" pitchFamily="18" charset="-78"/>
              </a:rPr>
              <a:t>سال 1962</a:t>
            </a:r>
          </a:p>
          <a:p>
            <a:pPr marL="0" indent="0" algn="just" defTabSz="914400">
              <a:spcBef>
                <a:spcPts val="0"/>
              </a:spcBef>
              <a:spcAft>
                <a:spcPts val="0"/>
              </a:spcAft>
              <a:buClrTx/>
              <a:buSzTx/>
              <a:buNone/>
              <a:defRPr/>
            </a:pPr>
            <a:r>
              <a:rPr lang="fa-IR" sz="8800" dirty="0" smtClean="0">
                <a:latin typeface="Adobe Arabic" panose="02040503050201020203" pitchFamily="18" charset="-78"/>
                <a:cs typeface="Adobe Arabic" panose="02040503050201020203" pitchFamily="18" charset="-78"/>
              </a:rPr>
              <a:t>آغاز پروژه</a:t>
            </a:r>
            <a:endParaRPr lang="en-US" sz="8800" dirty="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29261">
            <a:off x="1118030" y="563762"/>
            <a:ext cx="2443734" cy="3365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2078" y="2479240"/>
            <a:ext cx="4195507" cy="34301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549234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1353" y="4445614"/>
            <a:ext cx="9905998" cy="3124201"/>
          </a:xfrm>
        </p:spPr>
        <p:txBody>
          <a:bodyPr>
            <a:normAutofit/>
          </a:bodyPr>
          <a:lstStyle/>
          <a:p>
            <a:pPr marL="0" indent="0" algn="ctr" defTabSz="914400">
              <a:spcBef>
                <a:spcPts val="0"/>
              </a:spcBef>
              <a:spcAft>
                <a:spcPts val="0"/>
              </a:spcAft>
              <a:buClrTx/>
              <a:buSzTx/>
              <a:buNone/>
              <a:defRPr/>
            </a:pPr>
            <a:r>
              <a:rPr lang="fa-IR" sz="4400" dirty="0">
                <a:effectLst/>
                <a:latin typeface="Adobe Arabic" panose="02040503050201020203" pitchFamily="18" charset="-78"/>
                <a:cs typeface="Adobe Arabic" panose="02040503050201020203" pitchFamily="18" charset="-78"/>
              </a:rPr>
              <a:t>قرار  بود </a:t>
            </a:r>
            <a:r>
              <a:rPr lang="en-US" sz="4400" dirty="0">
                <a:effectLst/>
                <a:latin typeface="Adobe Arabic" panose="02040503050201020203" pitchFamily="18" charset="-78"/>
                <a:cs typeface="Adobe Arabic" panose="02040503050201020203" pitchFamily="18" charset="-78"/>
              </a:rPr>
              <a:t>BART</a:t>
            </a:r>
            <a:r>
              <a:rPr lang="fa-IR" sz="4400" dirty="0">
                <a:effectLst/>
                <a:latin typeface="Adobe Arabic" panose="02040503050201020203" pitchFamily="18" charset="-78"/>
                <a:cs typeface="Adobe Arabic" panose="02040503050201020203" pitchFamily="18" charset="-78"/>
              </a:rPr>
              <a:t> تبدیل به سیستم ریلیِ فناوری بالایی شود که بسیاری از ارتباطات </a:t>
            </a:r>
            <a:r>
              <a:rPr lang="fa-IR" sz="4400" dirty="0" smtClean="0">
                <a:latin typeface="Adobe Arabic" panose="02040503050201020203" pitchFamily="18" charset="-78"/>
                <a:cs typeface="Adobe Arabic" panose="02040503050201020203" pitchFamily="18" charset="-78"/>
              </a:rPr>
              <a:t>از طریق </a:t>
            </a:r>
            <a:r>
              <a:rPr lang="fa-IR" sz="4400" dirty="0" smtClean="0">
                <a:effectLst/>
                <a:latin typeface="Adobe Arabic" panose="02040503050201020203" pitchFamily="18" charset="-78"/>
                <a:cs typeface="Adobe Arabic" panose="02040503050201020203" pitchFamily="18" charset="-78"/>
              </a:rPr>
              <a:t>خلیج </a:t>
            </a:r>
            <a:r>
              <a:rPr lang="fa-IR" sz="4400" dirty="0">
                <a:effectLst/>
                <a:latin typeface="Adobe Arabic" panose="02040503050201020203" pitchFamily="18" charset="-78"/>
                <a:cs typeface="Adobe Arabic" panose="02040503050201020203" pitchFamily="18" charset="-78"/>
              </a:rPr>
              <a:t>را تأمین </a:t>
            </a:r>
            <a:r>
              <a:rPr lang="fa-IR" sz="4400" dirty="0" smtClean="0">
                <a:effectLst/>
                <a:latin typeface="Adobe Arabic" panose="02040503050201020203" pitchFamily="18" charset="-78"/>
                <a:cs typeface="Adobe Arabic" panose="02040503050201020203" pitchFamily="18" charset="-78"/>
              </a:rPr>
              <a:t>کند.</a:t>
            </a:r>
            <a:endParaRPr lang="en-US" sz="4400" dirty="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473" y="431115"/>
            <a:ext cx="5245758" cy="3770972"/>
          </a:xfrm>
          <a:prstGeom prst="rect">
            <a:avLst/>
          </a:prstGeom>
          <a:noFill/>
          <a:ln>
            <a:noFill/>
          </a:ln>
        </p:spPr>
      </p:pic>
    </p:spTree>
    <p:extLst>
      <p:ext uri="{BB962C8B-B14F-4D97-AF65-F5344CB8AC3E}">
        <p14:creationId xmlns:p14="http://schemas.microsoft.com/office/powerpoint/2010/main" val="20138635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987228"/>
            <a:ext cx="9905998" cy="3124201"/>
          </a:xfrm>
        </p:spPr>
        <p:txBody>
          <a:bodyPr>
            <a:normAutofit/>
          </a:bodyPr>
          <a:lstStyle/>
          <a:p>
            <a:pPr marL="45720" indent="0">
              <a:buNone/>
            </a:pPr>
            <a:r>
              <a:rPr lang="fa-IR" sz="4400" dirty="0">
                <a:effectLst/>
                <a:latin typeface="Adobe Arabic" panose="02040503050201020203" pitchFamily="18" charset="-78"/>
                <a:cs typeface="Adobe Arabic" panose="02040503050201020203" pitchFamily="18" charset="-78"/>
              </a:rPr>
              <a:t>سه بحث متمایز مهندسی در </a:t>
            </a:r>
            <a:r>
              <a:rPr lang="en-US" sz="4400" dirty="0" smtClean="0">
                <a:effectLst/>
                <a:latin typeface="Adobe Arabic" panose="02040503050201020203" pitchFamily="18" charset="-78"/>
                <a:cs typeface="Adobe Arabic" panose="02040503050201020203" pitchFamily="18" charset="-78"/>
              </a:rPr>
              <a:t>BART</a:t>
            </a:r>
            <a:r>
              <a:rPr lang="fa-IR" sz="4400" dirty="0" smtClean="0">
                <a:effectLst/>
                <a:latin typeface="Adobe Arabic" panose="02040503050201020203" pitchFamily="18" charset="-78"/>
                <a:cs typeface="Adobe Arabic" panose="02040503050201020203" pitchFamily="18" charset="-78"/>
              </a:rPr>
              <a:t> </a:t>
            </a:r>
            <a:r>
              <a:rPr lang="fa-IR" sz="4400" dirty="0">
                <a:effectLst/>
                <a:latin typeface="Adobe Arabic" panose="02040503050201020203" pitchFamily="18" charset="-78"/>
                <a:cs typeface="Adobe Arabic" panose="02040503050201020203" pitchFamily="18" charset="-78"/>
              </a:rPr>
              <a:t>مطرح بود: </a:t>
            </a:r>
            <a:endParaRPr lang="fa-IR" sz="4400" dirty="0" smtClean="0">
              <a:effectLst/>
              <a:latin typeface="Adobe Arabic" panose="02040503050201020203" pitchFamily="18" charset="-78"/>
              <a:cs typeface="Adobe Arabic" panose="02040503050201020203" pitchFamily="18" charset="-78"/>
            </a:endParaRPr>
          </a:p>
          <a:p>
            <a:pPr lvl="2"/>
            <a:r>
              <a:rPr lang="fa-IR" sz="4000" dirty="0" smtClean="0">
                <a:effectLst/>
                <a:latin typeface="Adobe Arabic" panose="02040503050201020203" pitchFamily="18" charset="-78"/>
                <a:cs typeface="Adobe Arabic" panose="02040503050201020203" pitchFamily="18" charset="-78"/>
              </a:rPr>
              <a:t>طراحی و ساخت ریل بستر ها، تونل ها پل ها و ...</a:t>
            </a:r>
          </a:p>
          <a:p>
            <a:pPr lvl="2"/>
            <a:r>
              <a:rPr lang="fa-IR" sz="4000" dirty="0" smtClean="0">
                <a:effectLst/>
                <a:latin typeface="Adobe Arabic" panose="02040503050201020203" pitchFamily="18" charset="-78"/>
                <a:cs typeface="Adobe Arabic" panose="02040503050201020203" pitchFamily="18" charset="-78"/>
              </a:rPr>
              <a:t> طراحی </a:t>
            </a:r>
            <a:r>
              <a:rPr lang="fa-IR" sz="4000" dirty="0">
                <a:effectLst/>
                <a:latin typeface="Adobe Arabic" panose="02040503050201020203" pitchFamily="18" charset="-78"/>
                <a:cs typeface="Adobe Arabic" panose="02040503050201020203" pitchFamily="18" charset="-78"/>
              </a:rPr>
              <a:t>و ساخت قطارها </a:t>
            </a:r>
            <a:endParaRPr lang="fa-IR" sz="4000" dirty="0" smtClean="0">
              <a:effectLst/>
              <a:latin typeface="Adobe Arabic" panose="02040503050201020203" pitchFamily="18" charset="-78"/>
              <a:cs typeface="Adobe Arabic" panose="02040503050201020203" pitchFamily="18" charset="-78"/>
            </a:endParaRPr>
          </a:p>
          <a:p>
            <a:pPr lvl="2"/>
            <a:r>
              <a:rPr lang="fa-IR" sz="4000" dirty="0" smtClean="0">
                <a:effectLst/>
                <a:latin typeface="Adobe Arabic" panose="02040503050201020203" pitchFamily="18" charset="-78"/>
                <a:cs typeface="Adobe Arabic" panose="02040503050201020203" pitchFamily="18" charset="-78"/>
              </a:rPr>
              <a:t>طراحی </a:t>
            </a:r>
            <a:r>
              <a:rPr lang="fa-IR" sz="4000" dirty="0">
                <a:effectLst/>
                <a:latin typeface="Adobe Arabic" panose="02040503050201020203" pitchFamily="18" charset="-78"/>
                <a:cs typeface="Adobe Arabic" panose="02040503050201020203" pitchFamily="18" charset="-78"/>
              </a:rPr>
              <a:t>و اجرای سیستم کنترل </a:t>
            </a:r>
            <a:r>
              <a:rPr lang="fa-IR" sz="4000" dirty="0" smtClean="0">
                <a:effectLst/>
                <a:latin typeface="Adobe Arabic" panose="02040503050201020203" pitchFamily="18" charset="-78"/>
                <a:cs typeface="Adobe Arabic" panose="02040503050201020203" pitchFamily="18" charset="-78"/>
              </a:rPr>
              <a:t>قطارها </a:t>
            </a:r>
            <a:endParaRPr lang="en-US" sz="40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2122700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l="416" t="465" r="1588" b="232"/>
          <a:stretch/>
        </p:blipFill>
        <p:spPr>
          <a:xfrm>
            <a:off x="209861" y="239843"/>
            <a:ext cx="11722309" cy="6400800"/>
          </a:xfrm>
          <a:prstGeom prst="rect">
            <a:avLst/>
          </a:prstGeom>
        </p:spPr>
      </p:pic>
      <p:sp>
        <p:nvSpPr>
          <p:cNvPr id="3" name="Content Placeholder 2"/>
          <p:cNvSpPr>
            <a:spLocks noGrp="1"/>
          </p:cNvSpPr>
          <p:nvPr>
            <p:ph idx="1"/>
          </p:nvPr>
        </p:nvSpPr>
        <p:spPr>
          <a:xfrm>
            <a:off x="1141413" y="2541864"/>
            <a:ext cx="9905998" cy="3124201"/>
          </a:xfrm>
        </p:spPr>
        <p:txBody>
          <a:bodyPr>
            <a:normAutofit/>
          </a:bodyPr>
          <a:lstStyle/>
          <a:p>
            <a:pPr marL="0" indent="0" algn="ctr">
              <a:buNone/>
            </a:pPr>
            <a:r>
              <a:rPr lang="fa-IR" sz="8000" dirty="0">
                <a:effectLst/>
                <a:latin typeface="Adobe Arabic" panose="02040503050201020203" pitchFamily="18" charset="-78"/>
                <a:cs typeface="Adobe Arabic" panose="02040503050201020203" pitchFamily="18" charset="-78"/>
              </a:rPr>
              <a:t>سیستم </a:t>
            </a:r>
            <a:r>
              <a:rPr lang="fa-IR" sz="8000" dirty="0" smtClean="0">
                <a:effectLst/>
                <a:latin typeface="Adobe Arabic" panose="02040503050201020203" pitchFamily="18" charset="-78"/>
                <a:cs typeface="Adobe Arabic" panose="02040503050201020203" pitchFamily="18" charset="-78"/>
              </a:rPr>
              <a:t>کنترل (</a:t>
            </a:r>
            <a:r>
              <a:rPr lang="en-US" sz="8000" dirty="0" smtClean="0">
                <a:effectLst/>
                <a:latin typeface="Adobe Arabic" panose="02040503050201020203" pitchFamily="18" charset="-78"/>
                <a:cs typeface="Adobe Arabic" panose="02040503050201020203" pitchFamily="18" charset="-78"/>
              </a:rPr>
              <a:t>ATC</a:t>
            </a:r>
            <a:r>
              <a:rPr lang="fa-IR" sz="8000" dirty="0" smtClean="0">
                <a:effectLst/>
                <a:latin typeface="Adobe Arabic" panose="02040503050201020203" pitchFamily="18" charset="-78"/>
                <a:cs typeface="Adobe Arabic" panose="02040503050201020203" pitchFamily="18" charset="-78"/>
              </a:rPr>
              <a:t>) </a:t>
            </a:r>
            <a:endParaRPr lang="en-US" sz="8000" dirty="0">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9620979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2547</TotalTime>
  <Words>2285</Words>
  <Application>Microsoft Office PowerPoint</Application>
  <PresentationFormat>Widescreen</PresentationFormat>
  <Paragraphs>126</Paragraphs>
  <Slides>36</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Adobe Arabic</vt:lpstr>
      <vt:lpstr>Arial</vt:lpstr>
      <vt:lpstr>B Nazanin</vt:lpstr>
      <vt:lpstr>Calibri</vt:lpstr>
      <vt:lpstr>Corbel</vt:lpstr>
      <vt:lpstr>Tahoma</vt:lpstr>
      <vt:lpstr>Wingdings</vt:lpstr>
      <vt:lpstr>Basis</vt:lpstr>
      <vt:lpstr>THE Bart Case</vt:lpstr>
      <vt:lpstr>منطقه ی خلیج سن فرانسیسکو San Francisco Bay Area</vt:lpstr>
      <vt:lpstr>Nine county metropolitan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BART map </vt:lpstr>
      <vt:lpstr>مسائل</vt:lpstr>
      <vt:lpstr>مسائل</vt:lpstr>
      <vt:lpstr>منابع: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Bart Case</dc:title>
  <dc:creator>Amir Ahmad Habibi</dc:creator>
  <cp:lastModifiedBy>Amir Ahmad Habibi</cp:lastModifiedBy>
  <cp:revision>73</cp:revision>
  <dcterms:created xsi:type="dcterms:W3CDTF">2014-05-07T05:25:43Z</dcterms:created>
  <dcterms:modified xsi:type="dcterms:W3CDTF">2014-05-21T05:33:23Z</dcterms:modified>
</cp:coreProperties>
</file>