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5" r:id="rId9"/>
    <p:sldId id="266" r:id="rId10"/>
    <p:sldId id="267" r:id="rId11"/>
    <p:sldId id="269" r:id="rId12"/>
    <p:sldId id="273" r:id="rId13"/>
    <p:sldId id="276" r:id="rId14"/>
    <p:sldId id="285" r:id="rId15"/>
    <p:sldId id="284" r:id="rId16"/>
    <p:sldId id="293" r:id="rId17"/>
    <p:sldId id="283" r:id="rId18"/>
    <p:sldId id="289" r:id="rId19"/>
    <p:sldId id="290" r:id="rId20"/>
    <p:sldId id="291" r:id="rId21"/>
    <p:sldId id="277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0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[Book1]Sheet1!$A$1:$A$3</c:f>
              <c:strCache>
                <c:ptCount val="3"/>
                <c:pt idx="0">
                  <c:v>NOX-C++</c:v>
                </c:pt>
                <c:pt idx="1">
                  <c:v>NOX-PYTHON</c:v>
                </c:pt>
                <c:pt idx="2">
                  <c:v>POX</c:v>
                </c:pt>
              </c:strCache>
            </c:strRef>
          </c:cat>
          <c:val>
            <c:numRef>
              <c:f>[Book1]Sheet1!$B$1:$B$3</c:f>
              <c:numCache>
                <c:formatCode>General</c:formatCode>
                <c:ptCount val="3"/>
                <c:pt idx="0">
                  <c:v>1.2999999999999999E-2</c:v>
                </c:pt>
                <c:pt idx="1">
                  <c:v>0.17599999999999999</c:v>
                </c:pt>
                <c:pt idx="2">
                  <c:v>5.6000000000000001E-2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67689248"/>
        <c:axId val="-367688704"/>
      </c:barChart>
      <c:catAx>
        <c:axId val="-36768924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367688704"/>
        <c:crosses val="autoZero"/>
        <c:auto val="1"/>
        <c:lblAlgn val="ctr"/>
        <c:lblOffset val="100"/>
        <c:noMultiLvlLbl val="0"/>
      </c:catAx>
      <c:valAx>
        <c:axId val="-367688704"/>
        <c:scaling>
          <c:orientation val="minMax"/>
          <c:max val="0.21000000000000002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367689248"/>
        <c:crosses val="autoZero"/>
        <c:crossBetween val="between"/>
        <c:majorUnit val="3.0000000000000006E-2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[Book1]Sheet1!$A$1:$A$3</c:f>
              <c:strCache>
                <c:ptCount val="3"/>
                <c:pt idx="0">
                  <c:v>NOX-C++</c:v>
                </c:pt>
                <c:pt idx="1">
                  <c:v>NOX-PYTHON</c:v>
                </c:pt>
                <c:pt idx="2">
                  <c:v>POX</c:v>
                </c:pt>
              </c:strCache>
            </c:strRef>
          </c:cat>
          <c:val>
            <c:numRef>
              <c:f>[Book1]Sheet1!$B$1:$B$3</c:f>
              <c:numCache>
                <c:formatCode>General</c:formatCode>
                <c:ptCount val="3"/>
                <c:pt idx="0">
                  <c:v>50000</c:v>
                </c:pt>
                <c:pt idx="1">
                  <c:v>5000</c:v>
                </c:pt>
                <c:pt idx="2">
                  <c:v>32000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67688160"/>
        <c:axId val="-367684896"/>
      </c:barChart>
      <c:catAx>
        <c:axId val="-3676881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367684896"/>
        <c:crosses val="autoZero"/>
        <c:auto val="1"/>
        <c:lblAlgn val="ctr"/>
        <c:lblOffset val="100"/>
        <c:noMultiLvlLbl val="0"/>
      </c:catAx>
      <c:valAx>
        <c:axId val="-3676848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3676881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F2E-171F-4AE3-B41A-496855967296}" type="datetimeFigureOut">
              <a:rPr lang="en-US" smtClean="0"/>
              <a:t>2016-05-25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1F1-C77E-4FEA-9F1A-2FAB530E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6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F2E-171F-4AE3-B41A-496855967296}" type="datetimeFigureOut">
              <a:rPr lang="en-US" smtClean="0"/>
              <a:t>2016-05-25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1F1-C77E-4FEA-9F1A-2FAB530E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F2E-171F-4AE3-B41A-496855967296}" type="datetimeFigureOut">
              <a:rPr lang="en-US" smtClean="0"/>
              <a:t>2016-05-25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1F1-C77E-4FEA-9F1A-2FAB530E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F2E-171F-4AE3-B41A-496855967296}" type="datetimeFigureOut">
              <a:rPr lang="en-US" smtClean="0"/>
              <a:t>2016-05-25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1F1-C77E-4FEA-9F1A-2FAB530E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F2E-171F-4AE3-B41A-496855967296}" type="datetimeFigureOut">
              <a:rPr lang="en-US" smtClean="0"/>
              <a:t>2016-05-25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1F1-C77E-4FEA-9F1A-2FAB530E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F2E-171F-4AE3-B41A-496855967296}" type="datetimeFigureOut">
              <a:rPr lang="en-US" smtClean="0"/>
              <a:t>2016-05-25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1F1-C77E-4FEA-9F1A-2FAB530E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9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F2E-171F-4AE3-B41A-496855967296}" type="datetimeFigureOut">
              <a:rPr lang="en-US" smtClean="0"/>
              <a:t>2016-05-25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1F1-C77E-4FEA-9F1A-2FAB530E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F2E-171F-4AE3-B41A-496855967296}" type="datetimeFigureOut">
              <a:rPr lang="en-US" smtClean="0"/>
              <a:t>2016-05-25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1F1-C77E-4FEA-9F1A-2FAB530E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F2E-171F-4AE3-B41A-496855967296}" type="datetimeFigureOut">
              <a:rPr lang="en-US" smtClean="0"/>
              <a:t>2016-05-25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1F1-C77E-4FEA-9F1A-2FAB530E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F2E-171F-4AE3-B41A-496855967296}" type="datetimeFigureOut">
              <a:rPr lang="en-US" smtClean="0"/>
              <a:t>2016-05-25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1F1-C77E-4FEA-9F1A-2FAB530E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F2E-171F-4AE3-B41A-496855967296}" type="datetimeFigureOut">
              <a:rPr lang="en-US" smtClean="0"/>
              <a:t>2016-05-25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1F1-C77E-4FEA-9F1A-2FAB530E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DF2E-171F-4AE3-B41A-496855967296}" type="datetimeFigureOut">
              <a:rPr lang="en-US" smtClean="0"/>
              <a:t>2016-05-25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D1F1-C77E-4FEA-9F1A-2FAB530E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0.xml"/><Relationship Id="rId7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5225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itchFamily="18" charset="0"/>
                <a:cs typeface="Aharoni" pitchFamily="2" charset="-79"/>
              </a:rPr>
              <a:t>SDN Controller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itchFamily="18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Mininet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Workshop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Beacon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Beacon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extensible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Java-based</a:t>
            </a:r>
            <a:r>
              <a:rPr lang="en-US" dirty="0" smtClean="0"/>
              <a:t> </a:t>
            </a:r>
            <a:r>
              <a:rPr lang="en-US" dirty="0" err="1" smtClean="0"/>
              <a:t>OpenFlow</a:t>
            </a:r>
            <a:r>
              <a:rPr lang="en-US" dirty="0" smtClean="0"/>
              <a:t> controller. </a:t>
            </a:r>
            <a:endParaRPr lang="en-US" dirty="0" smtClean="0"/>
          </a:p>
          <a:p>
            <a:pPr algn="just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Beacon </a:t>
            </a:r>
            <a:r>
              <a:rPr lang="en-US" dirty="0"/>
              <a:t>is a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fast, modular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Java-based</a:t>
            </a:r>
            <a:r>
              <a:rPr lang="en-US" dirty="0"/>
              <a:t> </a:t>
            </a:r>
            <a:r>
              <a:rPr lang="en-US" dirty="0" err="1"/>
              <a:t>OpenFlow</a:t>
            </a:r>
            <a:r>
              <a:rPr lang="en-US" dirty="0"/>
              <a:t> controller that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supports both event-based and threaded operation</a:t>
            </a:r>
            <a:r>
              <a:rPr lang="en-US" dirty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5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Beacon Key Features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Stable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Beacon</a:t>
            </a:r>
            <a:r>
              <a:rPr lang="en-US" dirty="0" smtClean="0"/>
              <a:t> has been in development since early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2010</a:t>
            </a:r>
            <a:r>
              <a:rPr lang="en-US" dirty="0" smtClean="0"/>
              <a:t>, and has been used in several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research projects, networking classes, and trial deployments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Rapid Development 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Beacon </a:t>
            </a: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easy to get up and running</a:t>
            </a:r>
            <a:r>
              <a:rPr lang="en-US" dirty="0"/>
              <a:t>. Java and Eclipse simplify development and debugging of your applications.</a:t>
            </a:r>
          </a:p>
          <a:p>
            <a:pPr algn="just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Fast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Beacon</a:t>
            </a:r>
            <a:r>
              <a:rPr lang="en-US" dirty="0"/>
              <a:t> is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multithreaded</a:t>
            </a:r>
            <a:r>
              <a:rPr lang="en-US" dirty="0"/>
              <a:t>, check out performance benchmarks.</a:t>
            </a:r>
          </a:p>
          <a:p>
            <a:pPr algn="just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Web UI 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Beacon</a:t>
            </a:r>
            <a:r>
              <a:rPr lang="en-US" dirty="0"/>
              <a:t> optionally embeds the Jetty enterprise web server and a custom extensible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UI framework</a:t>
            </a:r>
            <a:r>
              <a:rPr lang="en-US" dirty="0"/>
              <a:t>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1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Beacon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Open source 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Beacon</a:t>
            </a:r>
            <a:r>
              <a:rPr lang="en-US" dirty="0" smtClean="0"/>
              <a:t> is </a:t>
            </a:r>
            <a:r>
              <a:rPr lang="en-US" dirty="0"/>
              <a:t>licensed under a combination of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the GPL v2 license </a:t>
            </a:r>
            <a:r>
              <a:rPr lang="en-US" dirty="0"/>
              <a:t>and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the Stanford University FOSS License Exception v1.0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Cross-platform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Beacon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written in Java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runs on many platforms</a:t>
            </a:r>
            <a:r>
              <a:rPr lang="en-US" dirty="0" smtClean="0"/>
              <a:t>, from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high end multi-core Linux servers to Android phones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1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Latency: Single thread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195901" cy="427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1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Floodlight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Floodlight</a:t>
            </a:r>
            <a:r>
              <a:rPr lang="en-US" dirty="0" smtClean="0"/>
              <a:t> controller is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Java-based</a:t>
            </a:r>
            <a:r>
              <a:rPr lang="en-US" dirty="0" smtClean="0"/>
              <a:t> </a:t>
            </a:r>
            <a:r>
              <a:rPr lang="en-US" dirty="0" err="1" smtClean="0"/>
              <a:t>OpenFlow</a:t>
            </a:r>
            <a:r>
              <a:rPr lang="en-US" dirty="0" smtClean="0"/>
              <a:t> Controller. It was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forked from the Beacon controller</a:t>
            </a:r>
            <a:r>
              <a:rPr lang="en-US" dirty="0" smtClean="0"/>
              <a:t>, originally developed by David Erickson at Stanford.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Floodlight</a:t>
            </a:r>
            <a:r>
              <a:rPr lang="en-US" dirty="0"/>
              <a:t> Open SDN Controller is an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enterprise-class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Apache-licensed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Java-based</a:t>
            </a:r>
            <a:r>
              <a:rPr lang="en-US" dirty="0"/>
              <a:t> </a:t>
            </a:r>
            <a:r>
              <a:rPr lang="en-US" dirty="0" err="1"/>
              <a:t>OpenFlow</a:t>
            </a:r>
            <a:r>
              <a:rPr lang="en-US" dirty="0"/>
              <a:t> Controller.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0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Floodlight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Floodlight</a:t>
            </a:r>
            <a:r>
              <a:rPr lang="en-US" dirty="0" smtClean="0"/>
              <a:t> is designed to work with the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growing number of switches, routers, virtual switches, and access points</a:t>
            </a:r>
            <a:r>
              <a:rPr lang="en-US" dirty="0" smtClean="0"/>
              <a:t> that support the </a:t>
            </a:r>
            <a:r>
              <a:rPr lang="en-US" dirty="0" err="1" smtClean="0"/>
              <a:t>OpenFlow</a:t>
            </a:r>
            <a:r>
              <a:rPr lang="en-US" dirty="0" smtClean="0"/>
              <a:t> standard.</a:t>
            </a:r>
          </a:p>
          <a:p>
            <a:pPr algn="just"/>
            <a:r>
              <a:rPr lang="en-US" dirty="0"/>
              <a:t>It is supported by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community</a:t>
            </a:r>
            <a:r>
              <a:rPr lang="en-US" dirty="0"/>
              <a:t> of developers including a number of engineers from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Big Switch Networks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357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Floodlight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5400"/>
            <a:ext cx="5105400" cy="4441952"/>
          </a:xfrm>
        </p:spPr>
      </p:pic>
    </p:spTree>
    <p:extLst>
      <p:ext uri="{BB962C8B-B14F-4D97-AF65-F5344CB8AC3E}">
        <p14:creationId xmlns:p14="http://schemas.microsoft.com/office/powerpoint/2010/main" val="332091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Floodlight Feature</a:t>
            </a:r>
            <a:r>
              <a:rPr lang="en-US" dirty="0" smtClean="0"/>
              <a:t> </a:t>
            </a:r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Open Sans"/>
              </a:rPr>
              <a:t>Offers a module loading system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that make it simple to extend and enhance. </a:t>
            </a: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Supports a broad range of </a:t>
            </a:r>
            <a:r>
              <a:rPr lang="en-US" b="0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Open Sans"/>
              </a:rPr>
              <a:t>virtual and physical </a:t>
            </a:r>
            <a:r>
              <a:rPr lang="en-US" b="0" i="0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Open Sans"/>
              </a:rPr>
              <a:t>OpenFlow</a:t>
            </a:r>
            <a:r>
              <a:rPr lang="en-US" b="0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Open Sans"/>
              </a:rPr>
              <a:t> switches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Open Sans"/>
              </a:rPr>
              <a:t>Support for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OpenStack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 cloud orchestration platform</a:t>
            </a:r>
            <a:r>
              <a:rPr lang="en-US" dirty="0" smtClean="0">
                <a:solidFill>
                  <a:srgbClr val="333333"/>
                </a:solidFill>
                <a:latin typeface="Open Sans"/>
              </a:rPr>
              <a:t>.</a:t>
            </a:r>
          </a:p>
          <a:p>
            <a:pPr algn="just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Open Sans"/>
              </a:rPr>
              <a:t>Easy to set up with minimal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17555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Trema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(Helios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Trema </a:t>
            </a:r>
            <a:r>
              <a:rPr lang="en-US" dirty="0"/>
              <a:t>is a </a:t>
            </a:r>
            <a:r>
              <a:rPr lang="en-US" dirty="0" err="1"/>
              <a:t>OpenFlow</a:t>
            </a:r>
            <a:r>
              <a:rPr lang="en-US" dirty="0"/>
              <a:t> controller framework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Open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source</a:t>
            </a:r>
            <a:r>
              <a:rPr lang="en-US" dirty="0" smtClean="0"/>
              <a:t>, </a:t>
            </a:r>
            <a:r>
              <a:rPr lang="en-US" dirty="0"/>
              <a:t>Developed by </a:t>
            </a:r>
            <a:r>
              <a:rPr lang="en-US" dirty="0">
                <a:solidFill>
                  <a:srgbClr val="C00000"/>
                </a:solidFill>
              </a:rPr>
              <a:t>NEC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Research Lab</a:t>
            </a:r>
            <a:r>
              <a:rPr lang="en-US" dirty="0"/>
              <a:t>.</a:t>
            </a:r>
          </a:p>
          <a:p>
            <a:pPr algn="just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Modular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extensible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architecture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9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Trema </a:t>
            </a:r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Supported</a:t>
            </a:r>
            <a:r>
              <a:rPr lang="en-US" dirty="0" smtClean="0"/>
              <a:t> </a:t>
            </a:r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Trema </a:t>
            </a:r>
            <a:r>
              <a:rPr lang="en-US" dirty="0"/>
              <a:t>supports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GNU/Linux </a:t>
            </a: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only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been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tested</a:t>
            </a:r>
            <a:r>
              <a:rPr lang="en-US" dirty="0"/>
              <a:t> on the following environments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Ruby 1.8.7 or higher</a:t>
            </a:r>
          </a:p>
          <a:p>
            <a:pPr lvl="2"/>
            <a:r>
              <a:rPr lang="en-US" dirty="0" err="1"/>
              <a:t>RubyGems</a:t>
            </a:r>
            <a:r>
              <a:rPr lang="en-US" dirty="0"/>
              <a:t> 1.3.6 or higher</a:t>
            </a:r>
          </a:p>
          <a:p>
            <a:pPr lvl="2"/>
            <a:r>
              <a:rPr lang="en-US" dirty="0"/>
              <a:t>Ubuntu 13.04, 12.10, 12.04, 11.10, and 10.04 (i386/amd64, Desktop Edition)</a:t>
            </a:r>
          </a:p>
          <a:p>
            <a:pPr lvl="2"/>
            <a:r>
              <a:rPr lang="en-US" dirty="0" err="1"/>
              <a:t>Debian</a:t>
            </a:r>
            <a:r>
              <a:rPr lang="en-US" dirty="0"/>
              <a:t> GNU/Linux 7.0 and 6.0 (i386/amd64)</a:t>
            </a:r>
          </a:p>
          <a:p>
            <a:pPr lvl="2"/>
            <a:r>
              <a:rPr lang="en-US" dirty="0"/>
              <a:t>Fedora 16-19 (i386/x86_64)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It may also run on other GNU/Linux distributions but is not tested and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NOT SUPPORTED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at this moment.</a:t>
            </a:r>
          </a:p>
        </p:txBody>
      </p:sp>
    </p:spTree>
    <p:extLst>
      <p:ext uri="{BB962C8B-B14F-4D97-AF65-F5344CB8AC3E}">
        <p14:creationId xmlns:p14="http://schemas.microsoft.com/office/powerpoint/2010/main" val="11678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SDN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Components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5046" y="3048000"/>
            <a:ext cx="6324600" cy="6096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mg.deusm.com/informationweek/2013/11/898899/1-SDN-laye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00200"/>
            <a:ext cx="7543800" cy="419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Trema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Trema </a:t>
            </a:r>
            <a:r>
              <a:rPr lang="en-US" dirty="0"/>
              <a:t>currently supports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OpenFlow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version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1.0 only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12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Maestro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Maestro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extensible Java-based </a:t>
            </a:r>
            <a:r>
              <a:rPr lang="en-US" dirty="0" err="1" smtClean="0"/>
              <a:t>OpenFlow</a:t>
            </a:r>
            <a:r>
              <a:rPr lang="en-US" dirty="0" smtClean="0"/>
              <a:t> controller released by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Rice University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It has support for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multi-threading</a:t>
            </a:r>
            <a:r>
              <a:rPr lang="en-US" dirty="0" smtClean="0"/>
              <a:t> and targets researchers.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SNAC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Open source </a:t>
            </a:r>
            <a:r>
              <a:rPr lang="en-US" dirty="0" err="1"/>
              <a:t>OpenFlow</a:t>
            </a:r>
            <a:r>
              <a:rPr lang="en-US" dirty="0"/>
              <a:t> controller with graphical user </a:t>
            </a:r>
            <a:r>
              <a:rPr lang="en-US" dirty="0" smtClean="0"/>
              <a:t>interface</a:t>
            </a:r>
            <a:endParaRPr lang="en-US" dirty="0"/>
          </a:p>
          <a:p>
            <a:pPr algn="just"/>
            <a:r>
              <a:rPr lang="en-US" dirty="0" smtClean="0"/>
              <a:t>Uses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web-based policy manager </a:t>
            </a:r>
            <a:r>
              <a:rPr lang="en-US" dirty="0"/>
              <a:t>to manage the network</a:t>
            </a:r>
          </a:p>
          <a:p>
            <a:pPr algn="just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is a module of NOX and requires appropriate version of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NOX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List of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SDN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NOX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Beacon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Floodlight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Maestro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POX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Trema (Helios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)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" action="ppaction://noaction"/>
              </a:rPr>
              <a:t>BigSwitch 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SNAC 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first </a:t>
            </a:r>
            <a:r>
              <a:rPr lang="en-US" dirty="0" err="1"/>
              <a:t>OpenFlow</a:t>
            </a:r>
            <a:r>
              <a:rPr lang="en-US" dirty="0"/>
              <a:t> controller platform,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NOX</a:t>
            </a:r>
            <a:r>
              <a:rPr lang="en-US" dirty="0"/>
              <a:t>, was released </a:t>
            </a:r>
            <a:r>
              <a:rPr lang="en-US" dirty="0" smtClean="0"/>
              <a:t>in early </a:t>
            </a:r>
            <a:r>
              <a:rPr lang="en-US" dirty="0"/>
              <a:t>2008.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35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NOX</a:t>
            </a:r>
            <a:r>
              <a:rPr lang="en-US" dirty="0" smtClean="0"/>
              <a:t> is a Network Operating System that provides control and visibility into a network of </a:t>
            </a:r>
            <a:r>
              <a:rPr lang="en-US" dirty="0" err="1" smtClean="0"/>
              <a:t>OpenFlow</a:t>
            </a:r>
            <a:r>
              <a:rPr lang="en-US" dirty="0" smtClean="0"/>
              <a:t> switches. </a:t>
            </a:r>
          </a:p>
          <a:p>
            <a:pPr algn="just"/>
            <a:r>
              <a:rPr lang="en-US" dirty="0" smtClean="0"/>
              <a:t>It supports concurrent applications written in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++, </a:t>
            </a:r>
            <a:r>
              <a:rPr lang="en-US" dirty="0" smtClean="0"/>
              <a:t>plus includes a number of sample controller applications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NOX is an open source development platform </a:t>
            </a:r>
            <a:r>
              <a:rPr lang="en-US" dirty="0" smtClean="0"/>
              <a:t>for software-defined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1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NOX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C++ </a:t>
            </a:r>
            <a:r>
              <a:rPr lang="en-US" dirty="0" err="1" smtClean="0"/>
              <a:t>OpenFlow</a:t>
            </a:r>
            <a:r>
              <a:rPr lang="en-US" dirty="0" smtClean="0"/>
              <a:t> 1.0 API</a:t>
            </a:r>
          </a:p>
          <a:p>
            <a:r>
              <a:rPr lang="en-US" dirty="0" smtClean="0"/>
              <a:t>Includes </a:t>
            </a:r>
            <a:r>
              <a:rPr lang="en-US" dirty="0" smtClean="0"/>
              <a:t>sample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components</a:t>
            </a:r>
            <a:r>
              <a:rPr lang="en-US" dirty="0" smtClean="0"/>
              <a:t> for:</a:t>
            </a:r>
          </a:p>
          <a:p>
            <a:pPr lvl="2"/>
            <a:r>
              <a:rPr lang="en-US" dirty="0" smtClean="0"/>
              <a:t>Topology discovery</a:t>
            </a:r>
          </a:p>
          <a:p>
            <a:pPr lvl="2"/>
            <a:r>
              <a:rPr lang="en-US" dirty="0" smtClean="0"/>
              <a:t>Learning switch</a:t>
            </a:r>
          </a:p>
          <a:p>
            <a:pPr lvl="2"/>
            <a:r>
              <a:rPr lang="en-US" dirty="0" smtClean="0"/>
              <a:t>Network-wide switch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3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POX</a:t>
            </a:r>
            <a:r>
              <a:rPr lang="en-US" dirty="0" smtClean="0"/>
              <a:t> is NOX‘s younger sibling.  At its core, it’s a platform for the rapid development and prototyping of network control software using Python.  </a:t>
            </a:r>
          </a:p>
        </p:txBody>
      </p:sp>
    </p:spTree>
    <p:extLst>
      <p:ext uri="{BB962C8B-B14F-4D97-AF65-F5344CB8AC3E}">
        <p14:creationId xmlns:p14="http://schemas.microsoft.com/office/powerpoint/2010/main" val="39992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Cbench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Latency Test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 flow)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45273"/>
              </p:ext>
            </p:extLst>
          </p:nvPr>
        </p:nvGraphicFramePr>
        <p:xfrm>
          <a:off x="1219200" y="2133600"/>
          <a:ext cx="6705600" cy="3459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65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Cbench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TroughputTest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(Flow per second)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32719"/>
              </p:ext>
            </p:extLst>
          </p:nvPr>
        </p:nvGraphicFramePr>
        <p:xfrm>
          <a:off x="1066800" y="1981200"/>
          <a:ext cx="7086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58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5841</TotalTime>
  <Words>582</Words>
  <Application>Microsoft Office PowerPoint</Application>
  <PresentationFormat>On-screen Show (4:3)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Aharoni</vt:lpstr>
      <vt:lpstr>Arial</vt:lpstr>
      <vt:lpstr>Bodoni MT Black</vt:lpstr>
      <vt:lpstr>Calibri</vt:lpstr>
      <vt:lpstr>Open Sans</vt:lpstr>
      <vt:lpstr>Times New Roman</vt:lpstr>
      <vt:lpstr>Office Theme</vt:lpstr>
      <vt:lpstr>SDN Controller</vt:lpstr>
      <vt:lpstr>SDN Components</vt:lpstr>
      <vt:lpstr>List of SDN Controllers</vt:lpstr>
      <vt:lpstr>NOX</vt:lpstr>
      <vt:lpstr>NOX</vt:lpstr>
      <vt:lpstr>NOX features</vt:lpstr>
      <vt:lpstr>POX</vt:lpstr>
      <vt:lpstr>Cbench Latency Test (ms per flow)</vt:lpstr>
      <vt:lpstr>Cbench TroughputTest (Flow per second)</vt:lpstr>
      <vt:lpstr>Beacon</vt:lpstr>
      <vt:lpstr>Beacon Key Features</vt:lpstr>
      <vt:lpstr>Beacon Key Features</vt:lpstr>
      <vt:lpstr>Latency: Single thread</vt:lpstr>
      <vt:lpstr>Floodlight</vt:lpstr>
      <vt:lpstr>Floodlight</vt:lpstr>
      <vt:lpstr>Floodlight</vt:lpstr>
      <vt:lpstr>Floodlight Feature Highlights</vt:lpstr>
      <vt:lpstr>Trema(Helios)</vt:lpstr>
      <vt:lpstr>Trema Supported Platforms</vt:lpstr>
      <vt:lpstr>Trema Protocols</vt:lpstr>
      <vt:lpstr>Maestro</vt:lpstr>
      <vt:lpstr>SNAC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 Platforms</dc:title>
  <dc:creator>Safoura Janosepah</dc:creator>
  <cp:lastModifiedBy>ashkanian.r@hotmail.com</cp:lastModifiedBy>
  <cp:revision>142</cp:revision>
  <dcterms:created xsi:type="dcterms:W3CDTF">2014-03-12T09:50:54Z</dcterms:created>
  <dcterms:modified xsi:type="dcterms:W3CDTF">2016-05-25T19:41:45Z</dcterms:modified>
</cp:coreProperties>
</file>