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11/7/2013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11/7/2013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11/7/2013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11/7/2013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rtl="1"/>
            <a:r>
              <a:rPr lang="fa-IR" dirty="0" smtClean="0">
                <a:cs typeface="B Nazanin" panose="00000400000000000000" pitchFamily="2" charset="-78"/>
              </a:rPr>
              <a:t>تولید اعداد شبه تصادفی	</a:t>
            </a:r>
            <a:endParaRPr lang="en-US" dirty="0">
              <a:cs typeface="B Nazanin" panose="00000400000000000000" pitchFamily="2" charset="-78"/>
            </a:endParaRPr>
          </a:p>
        </p:txBody>
      </p:sp>
      <p:sp>
        <p:nvSpPr>
          <p:cNvPr id="3" name="Subtitle 2"/>
          <p:cNvSpPr>
            <a:spLocks noGrp="1"/>
          </p:cNvSpPr>
          <p:nvPr>
            <p:ph type="subTitle" idx="1"/>
          </p:nvPr>
        </p:nvSpPr>
        <p:spPr/>
        <p:txBody>
          <a:bodyPr/>
          <a:lstStyle/>
          <a:p>
            <a:pPr algn="r" rtl="1"/>
            <a:r>
              <a:rPr lang="fa-IR" dirty="0" smtClean="0">
                <a:cs typeface="B Nazanin" panose="00000400000000000000" pitchFamily="2" charset="-78"/>
              </a:rPr>
              <a:t>الگوریتم های تولید اعداد شبه تصادفی</a:t>
            </a:r>
            <a:endParaRPr lang="en-US" dirty="0">
              <a:cs typeface="B Nazanin" panose="00000400000000000000" pitchFamily="2" charset="-78"/>
            </a:endParaRPr>
          </a:p>
        </p:txBody>
      </p:sp>
    </p:spTree>
    <p:extLst>
      <p:ext uri="{BB962C8B-B14F-4D97-AF65-F5344CB8AC3E}">
        <p14:creationId xmlns:p14="http://schemas.microsoft.com/office/powerpoint/2010/main" val="2152487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ساخت اعداد شبه تصادفی</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ی</a:t>
            </a:r>
            <a:r>
              <a:rPr lang="fa-IR" dirty="0" smtClean="0">
                <a:cs typeface="B Nazanin" panose="00000400000000000000" pitchFamily="2" charset="-78"/>
              </a:rPr>
              <a:t>ک سازنده </a:t>
            </a:r>
            <a:r>
              <a:rPr lang="fa-IR" dirty="0">
                <a:cs typeface="B Nazanin" panose="00000400000000000000" pitchFamily="2" charset="-78"/>
              </a:rPr>
              <a:t>اعداد شبه تصادفی که به </a:t>
            </a:r>
            <a:r>
              <a:rPr lang="fa-IR" dirty="0" smtClean="0">
                <a:cs typeface="B Nazanin" panose="00000400000000000000" pitchFamily="2" charset="-78"/>
              </a:rPr>
              <a:t>سازنده </a:t>
            </a:r>
            <a:r>
              <a:rPr lang="fa-IR" dirty="0">
                <a:cs typeface="B Nazanin" panose="00000400000000000000" pitchFamily="2" charset="-78"/>
              </a:rPr>
              <a:t>قطعی بیت‌های شبه تصادفی نیز، معروف </a:t>
            </a:r>
            <a:r>
              <a:rPr lang="fa-IR" dirty="0" smtClean="0">
                <a:cs typeface="B Nazanin" panose="00000400000000000000" pitchFamily="2" charset="-78"/>
              </a:rPr>
              <a:t>است، در </a:t>
            </a:r>
            <a:r>
              <a:rPr lang="fa-IR" dirty="0">
                <a:cs typeface="B Nazanin" panose="00000400000000000000" pitchFamily="2" charset="-78"/>
              </a:rPr>
              <a:t>واقع به الگوریتمی اطلاق می‌شود که می‌تواند، دنباله‌ای از اعداد تولید نماید به گونه‌ای که، تخمین خوبی از ویژگی‌های اعداد تصافی را داشته باشند. در واقع </a:t>
            </a:r>
            <a:r>
              <a:rPr lang="fa-IR" dirty="0" smtClean="0">
                <a:cs typeface="B Nazanin" panose="00000400000000000000" pitchFamily="2" charset="-78"/>
              </a:rPr>
              <a:t>دنباله تولید </a:t>
            </a:r>
            <a:r>
              <a:rPr lang="fa-IR" dirty="0">
                <a:cs typeface="B Nazanin" panose="00000400000000000000" pitchFamily="2" charset="-78"/>
              </a:rPr>
              <a:t>شده، تصادفی نمی‌باشد و برای دنباله‌های کوچک به طور کامل قابل پیش بینی است و از روی حالت </a:t>
            </a:r>
            <a:r>
              <a:rPr lang="fa-IR" dirty="0" smtClean="0">
                <a:cs typeface="B Nazanin" panose="00000400000000000000" pitchFamily="2" charset="-78"/>
              </a:rPr>
              <a:t>اولیه </a:t>
            </a:r>
            <a:r>
              <a:rPr lang="fa-IR" dirty="0">
                <a:cs typeface="B Nazanin" panose="00000400000000000000" pitchFamily="2" charset="-78"/>
              </a:rPr>
              <a:t>الگوریتم، قابل محاسبه‌است، اما می‌توان با استفاده از تولید کننده‌های تصادفی سخت افزاری، دنباله‌های عددی بهتری تولید نمود. اعداد تصادفی در عمل بسیار مهم و کاربردی هستند. علت کاربرد </a:t>
            </a:r>
            <a:r>
              <a:rPr lang="fa-IR" dirty="0" smtClean="0">
                <a:cs typeface="B Nazanin" panose="00000400000000000000" pitchFamily="2" charset="-78"/>
              </a:rPr>
              <a:t>گسترده </a:t>
            </a:r>
            <a:r>
              <a:rPr lang="fa-IR" dirty="0">
                <a:cs typeface="B Nazanin" panose="00000400000000000000" pitchFamily="2" charset="-78"/>
              </a:rPr>
              <a:t>آن را، می‌توان توانایی تولید </a:t>
            </a:r>
            <a:r>
              <a:rPr lang="fa-IR" dirty="0" smtClean="0">
                <a:cs typeface="B Nazanin" panose="00000400000000000000" pitchFamily="2" charset="-78"/>
              </a:rPr>
              <a:t>دوباره </a:t>
            </a:r>
            <a:r>
              <a:rPr lang="fa-IR" dirty="0">
                <a:cs typeface="B Nazanin" panose="00000400000000000000" pitchFamily="2" charset="-78"/>
              </a:rPr>
              <a:t>اعداد تولید شده در اجراهای قبل و سرعت بالای تولید، ذکر نمود. به همین منظور، از این الگوریتم در شبیه سازی، رمزنگاری و... به وفور استفاده می‌گردد. به طور نمونه، اکثر برنامه‌های رمزنگاری نیاز دارند که خروجی شان غیر قابل پیش بینی باشد و این امر جز با استفاده از اعداد تصادفی، میسر نمی‌گردد.</a:t>
            </a:r>
            <a:endParaRPr lang="en-US" dirty="0">
              <a:cs typeface="B Nazanin" panose="00000400000000000000" pitchFamily="2" charset="-78"/>
            </a:endParaRPr>
          </a:p>
        </p:txBody>
      </p:sp>
    </p:spTree>
    <p:extLst>
      <p:ext uri="{BB962C8B-B14F-4D97-AF65-F5344CB8AC3E}">
        <p14:creationId xmlns:p14="http://schemas.microsoft.com/office/powerpoint/2010/main" val="780696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تناوب</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یک </a:t>
            </a:r>
            <a:r>
              <a:rPr lang="fa-IR" dirty="0" smtClean="0">
                <a:cs typeface="B Nazanin" panose="00000400000000000000" pitchFamily="2" charset="-78"/>
              </a:rPr>
              <a:t>سازنده </a:t>
            </a:r>
            <a:r>
              <a:rPr lang="fa-IR" dirty="0">
                <a:cs typeface="B Nazanin" panose="00000400000000000000" pitchFamily="2" charset="-78"/>
              </a:rPr>
              <a:t>تصادفی از یک حالت دلخواه اولیه، شروع می‌کند. توجه نمایید چنین سازنده‌ای اگر در اجرای دیگری، از همان حالت اولیه شروع نماید، اعدادی یکسان با اجرای </a:t>
            </a:r>
            <a:r>
              <a:rPr lang="fa-IR" dirty="0" smtClean="0">
                <a:cs typeface="B Nazanin" panose="00000400000000000000" pitchFamily="2" charset="-78"/>
              </a:rPr>
              <a:t>دفعه </a:t>
            </a:r>
            <a:r>
              <a:rPr lang="fa-IR" dirty="0">
                <a:cs typeface="B Nazanin" panose="00000400000000000000" pitchFamily="2" charset="-78"/>
              </a:rPr>
              <a:t>قبل، تولید خواهد نمود. بیش ترین طولی که </a:t>
            </a:r>
            <a:r>
              <a:rPr lang="fa-IR" dirty="0" smtClean="0">
                <a:cs typeface="B Nazanin" panose="00000400000000000000" pitchFamily="2" charset="-78"/>
              </a:rPr>
              <a:t>دنباله </a:t>
            </a:r>
            <a:r>
              <a:rPr lang="fa-IR" dirty="0">
                <a:cs typeface="B Nazanin" panose="00000400000000000000" pitchFamily="2" charset="-78"/>
              </a:rPr>
              <a:t>تولید شده می‌تواند داشته باشد و الگوریتم بعد از آن به تولید اعداد تکراری خواهد پرداخت، متناسب با تعداد حالات الگوریتم ما می‌باشد، که معمولاً با تعداد بیت‌های حالات داخل الگوریتم ما، اندازه گیری می‌شود. با این حال، با توجه به این که طول تناوب مابازای اضافه شدن هر بیت حالت، دو برابر می‌شود، معمولاً این تناوب آن قدر بزرگ هست که پاسخگوی کاربردهای ما باشد.</a:t>
            </a:r>
            <a:endParaRPr lang="en-US" dirty="0">
              <a:cs typeface="B Nazanin" panose="00000400000000000000" pitchFamily="2" charset="-78"/>
            </a:endParaRPr>
          </a:p>
        </p:txBody>
      </p:sp>
    </p:spTree>
    <p:extLst>
      <p:ext uri="{BB962C8B-B14F-4D97-AF65-F5344CB8AC3E}">
        <p14:creationId xmlns:p14="http://schemas.microsoft.com/office/powerpoint/2010/main" val="3816035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روش‌های اولیه</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fontScale="85000" lnSpcReduction="20000"/>
          </a:bodyPr>
          <a:lstStyle/>
          <a:p>
            <a:pPr algn="r" rtl="1"/>
            <a:r>
              <a:rPr lang="fa-IR" dirty="0">
                <a:cs typeface="B Nazanin" panose="00000400000000000000" pitchFamily="2" charset="-78"/>
              </a:rPr>
              <a:t>یکی از روش‌های </a:t>
            </a:r>
            <a:r>
              <a:rPr lang="fa-IR" dirty="0" smtClean="0">
                <a:cs typeface="B Nazanin" panose="00000400000000000000" pitchFamily="2" charset="-78"/>
              </a:rPr>
              <a:t>اولیه </a:t>
            </a:r>
            <a:r>
              <a:rPr lang="fa-IR" dirty="0">
                <a:cs typeface="B Nazanin" panose="00000400000000000000" pitchFamily="2" charset="-78"/>
              </a:rPr>
              <a:t>مبتنی بر کامپیوتر، به </a:t>
            </a:r>
            <a:r>
              <a:rPr lang="fa-IR" dirty="0" smtClean="0">
                <a:cs typeface="B Nazanin" panose="00000400000000000000" pitchFamily="2" charset="-78"/>
              </a:rPr>
              <a:t>وسیله </a:t>
            </a:r>
            <a:r>
              <a:rPr lang="fa-IR" dirty="0">
                <a:cs typeface="B Nazanin" panose="00000400000000000000" pitchFamily="2" charset="-78"/>
              </a:rPr>
              <a:t>ون نیومن در سال ۱۹۴۶ ارائه شد. این روش به روش </a:t>
            </a:r>
            <a:r>
              <a:rPr lang="fa-IR" dirty="0" smtClean="0">
                <a:cs typeface="B Nazanin" panose="00000400000000000000" pitchFamily="2" charset="-78"/>
              </a:rPr>
              <a:t>ریشه </a:t>
            </a:r>
            <a:r>
              <a:rPr lang="fa-IR" dirty="0">
                <a:cs typeface="B Nazanin" panose="00000400000000000000" pitchFamily="2" charset="-78"/>
              </a:rPr>
              <a:t>میانی معروف است. شرح آن از این قرار است که اگر یک عدد دلخواه در نظر بگیرید، آن را به توان ۲ برسانید، ۴ رقم میانی آن را به عنوان یک عدد تصادفی در نظر بگیرید و از عدد به دست آمده به عنوان عدد بعدی مورد استفاده در الگوریتم، استفاده کنید. به طور مثال با شروع از عدد «۱۱۱۱»، عدد «۱۲۳۴۳۲۱» حاصل می‌شود، که اگر آن را به صورت هشت رقمی بنویسیم، «۰۱۲۳۴۳۲۱» به دست می‌آید. این عدد «۲۳۴۳» را به عنوان یک عدد تصافی به ما می‌دهد. با تکرار این عمل روی عدد «۲۳۴۳» به عدد «۴۸۹۶» به عنوان عدد تصادفی بعدی، خواهیم رسید. می‌توان همین روند را ادامه داد. قابل ذکر است که در روش اصلی از اعداد ۵ رقمی استفاده می‌شد، که روندی کاملاً مشابه دارد.</a:t>
            </a:r>
          </a:p>
          <a:p>
            <a:pPr algn="r" rtl="1"/>
            <a:r>
              <a:rPr lang="fa-IR" dirty="0">
                <a:cs typeface="B Nazanin" panose="00000400000000000000" pitchFamily="2" charset="-78"/>
              </a:rPr>
              <a:t>در الگوریتم ارائه شده، پس از طی تعدادی مرحله، به عددی تکراری خواهیم رسید. مشکل اینجاست که به ازای بعضی از اعداد ورودی، به سرعت این اتفاق می‌افتد. به طور نمونه، برای عدد «۰۰۰۰». ون نیومن از این مشکل مطلع بود، اما روش ارائه شده برای کاربرد مورد نظر، مناسب بود.</a:t>
            </a:r>
          </a:p>
          <a:p>
            <a:pPr algn="r" rtl="1"/>
            <a:r>
              <a:rPr lang="fa-IR" dirty="0">
                <a:cs typeface="B Nazanin" panose="00000400000000000000" pitchFamily="2" charset="-78"/>
              </a:rPr>
              <a:t>ون نیومن، تولید کننده‌های سخت افزاری اعداد تصافی را، غیر مناسب می‌دانست. به این خاطر که اگر خروجی‌های تولید شده ذخیره نمی‌شد، بعداً امکان باز تولید آن‌ها وجود نداشت و امکان تست کردن خطا وجود نداشت. در حالتی هم که خروجی‌ها را، ذخیره می‌کردند، </a:t>
            </a:r>
            <a:r>
              <a:rPr lang="fa-IR" dirty="0" smtClean="0">
                <a:cs typeface="B Nazanin" panose="00000400000000000000" pitchFamily="2" charset="-78"/>
              </a:rPr>
              <a:t>حافظه </a:t>
            </a:r>
            <a:r>
              <a:rPr lang="fa-IR" dirty="0">
                <a:cs typeface="B Nazanin" panose="00000400000000000000" pitchFamily="2" charset="-78"/>
              </a:rPr>
              <a:t>محدود در آن زمان به هدر می‌رفت. اگر اعداد تولید شده، بر روی کارت پانچ، ذخیره می‌شد، زمان خواندن و نوشتن آن‌ها سرسام آور می‌شد. به همین منظور استفاده از روش «</a:t>
            </a:r>
            <a:r>
              <a:rPr lang="fa-IR" dirty="0" smtClean="0">
                <a:cs typeface="B Nazanin" panose="00000400000000000000" pitchFamily="2" charset="-78"/>
              </a:rPr>
              <a:t>ریشه </a:t>
            </a:r>
            <a:r>
              <a:rPr lang="fa-IR" dirty="0">
                <a:cs typeface="B Nazanin" panose="00000400000000000000" pitchFamily="2" charset="-78"/>
              </a:rPr>
              <a:t>میانی» سرعتی صدها برابر از سرعت خواندن و نوشتن از روی کارت پانچ، را داشت.</a:t>
            </a:r>
          </a:p>
          <a:p>
            <a:pPr algn="r" rtl="1"/>
            <a:r>
              <a:rPr lang="fa-IR" dirty="0">
                <a:cs typeface="B Nazanin" panose="00000400000000000000" pitchFamily="2" charset="-78"/>
              </a:rPr>
              <a:t>از آن به بعد، این روش در جاهای مختلفی و به </a:t>
            </a:r>
            <a:r>
              <a:rPr lang="fa-IR" dirty="0" smtClean="0">
                <a:cs typeface="B Nazanin" panose="00000400000000000000" pitchFamily="2" charset="-78"/>
              </a:rPr>
              <a:t>وسیله </a:t>
            </a:r>
            <a:r>
              <a:rPr lang="fa-IR" dirty="0">
                <a:cs typeface="B Nazanin" panose="00000400000000000000" pitchFamily="2" charset="-78"/>
              </a:rPr>
              <a:t>افراد مختلفی، استفاده شد.</a:t>
            </a:r>
            <a:endParaRPr lang="en-US" dirty="0">
              <a:cs typeface="B Nazanin" panose="00000400000000000000" pitchFamily="2" charset="-78"/>
            </a:endParaRPr>
          </a:p>
        </p:txBody>
      </p:sp>
    </p:spTree>
    <p:extLst>
      <p:ext uri="{BB962C8B-B14F-4D97-AF65-F5344CB8AC3E}">
        <p14:creationId xmlns:p14="http://schemas.microsoft.com/office/powerpoint/2010/main" val="1987499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Low-discrepancy </a:t>
            </a:r>
            <a:r>
              <a:rPr lang="en-US" dirty="0" smtClean="0"/>
              <a:t>sequence</a:t>
            </a:r>
            <a:br>
              <a:rPr lang="en-US" dirty="0" smtClean="0"/>
            </a:br>
            <a:r>
              <a:rPr lang="fa-IR" dirty="0">
                <a:cs typeface="B Nazanin" panose="00000400000000000000" pitchFamily="2" charset="-78"/>
              </a:rPr>
              <a:t>توالی اختلاف </a:t>
            </a:r>
            <a:r>
              <a:rPr lang="fa-IR" dirty="0" smtClean="0">
                <a:cs typeface="B Nazanin" panose="00000400000000000000" pitchFamily="2" charset="-78"/>
              </a:rPr>
              <a:t>کم</a:t>
            </a: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853248"/>
            <a:ext cx="4195762" cy="4195762"/>
          </a:xfrm>
        </p:spPr>
      </p:pic>
      <p:pic>
        <p:nvPicPr>
          <p:cNvPr id="1026" name="Picture 2" descr="http://upload.wikimedia.org/wikipedia/commons/0/0e/Low_discrepancy_1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320" y="1665129"/>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717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Linear </a:t>
            </a:r>
            <a:r>
              <a:rPr lang="en-US" dirty="0" err="1"/>
              <a:t>congruential</a:t>
            </a:r>
            <a:r>
              <a:rPr lang="en-US" dirty="0"/>
              <a:t> </a:t>
            </a:r>
            <a:r>
              <a:rPr lang="en-US" dirty="0" smtClean="0"/>
              <a:t>generator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latin typeface="Gabriola" panose="04040605051002020D02" pitchFamily="82" charset="0"/>
                  </a:rPr>
                  <a:t>A linear </a:t>
                </a:r>
                <a:r>
                  <a:rPr lang="en-US" dirty="0" err="1">
                    <a:latin typeface="Gabriola" panose="04040605051002020D02" pitchFamily="82" charset="0"/>
                  </a:rPr>
                  <a:t>congruential</a:t>
                </a:r>
                <a:r>
                  <a:rPr lang="en-US" dirty="0">
                    <a:latin typeface="Gabriola" panose="04040605051002020D02" pitchFamily="82" charset="0"/>
                  </a:rPr>
                  <a:t> generator (LCG) is an algorithm that yields a sequence of randomized numbers calculated with a linear equation. The method represents one of the oldest and best-known pseudorandom number generator algorithms</a:t>
                </a:r>
                <a:r>
                  <a:rPr lang="en-US" dirty="0" smtClean="0">
                    <a:latin typeface="Gabriola" panose="04040605051002020D02" pitchFamily="82" charset="0"/>
                  </a:rPr>
                  <a:t>. </a:t>
                </a:r>
                <a:r>
                  <a:rPr lang="en-US" dirty="0">
                    <a:latin typeface="Gabriola" panose="04040605051002020D02" pitchFamily="82" charset="0"/>
                  </a:rPr>
                  <a:t>The theory behind them is easy to understand, and they are easily implemented and fast, especially on computer hardware which can provide modulo arithmetic by storage-bit truncation.</a:t>
                </a:r>
              </a:p>
              <a:p>
                <a:r>
                  <a:rPr lang="en-US" dirty="0">
                    <a:latin typeface="Gabriola" panose="04040605051002020D02" pitchFamily="82" charset="0"/>
                  </a:rPr>
                  <a:t>The generator is defined by the recurrence relation: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US" dirty="0">
                  <a:latin typeface="Gabriola" panose="04040605051002020D02" pitchFamily="82" charset="0"/>
                </a:endParaRPr>
              </a:p>
              <a:p>
                <a:r>
                  <a:rPr lang="en-US" dirty="0">
                    <a:latin typeface="Gabriola" panose="04040605051002020D02" pitchFamily="82" charset="0"/>
                  </a:rPr>
                  <a:t>where X is the sequence of pseudorandom values, and</a:t>
                </a:r>
              </a:p>
              <a:p>
                <a:r>
                  <a:rPr lang="en-US" dirty="0">
                    <a:latin typeface="Gabriola" panose="04040605051002020D02" pitchFamily="82" charset="0"/>
                  </a:rPr>
                  <a:t> </a:t>
                </a:r>
                <a:r>
                  <a:rPr lang="en-US" dirty="0" smtClean="0">
                    <a:latin typeface="Gabriola" panose="04040605051002020D02" pitchFamily="82" charset="0"/>
                  </a:rPr>
                  <a:t>m,0&lt;m  </a:t>
                </a:r>
                <a:r>
                  <a:rPr lang="en-US" dirty="0">
                    <a:latin typeface="Gabriola" panose="04040605051002020D02" pitchFamily="82" charset="0"/>
                  </a:rPr>
                  <a:t>— the "modulus"</a:t>
                </a:r>
              </a:p>
              <a:p>
                <a:r>
                  <a:rPr lang="en-US" dirty="0">
                    <a:latin typeface="Gabriola" panose="04040605051002020D02" pitchFamily="82" charset="0"/>
                  </a:rPr>
                  <a:t> </a:t>
                </a:r>
                <a:r>
                  <a:rPr lang="en-US" dirty="0" smtClean="0">
                    <a:latin typeface="Gabriola" panose="04040605051002020D02" pitchFamily="82" charset="0"/>
                  </a:rPr>
                  <a:t>a,0 </a:t>
                </a:r>
                <a:r>
                  <a:rPr lang="en-US" dirty="0">
                    <a:latin typeface="Gabriola" panose="04040605051002020D02" pitchFamily="82" charset="0"/>
                  </a:rPr>
                  <a:t>&lt; a &lt; m — the "multiplier"</a:t>
                </a:r>
              </a:p>
              <a:p>
                <a:r>
                  <a:rPr lang="en-US" dirty="0">
                    <a:latin typeface="Gabriola" panose="04040605051002020D02" pitchFamily="82" charset="0"/>
                  </a:rPr>
                  <a:t> </a:t>
                </a:r>
                <a:r>
                  <a:rPr lang="en-US" dirty="0" smtClean="0">
                    <a:latin typeface="Gabriola" panose="04040605051002020D02" pitchFamily="82" charset="0"/>
                  </a:rPr>
                  <a:t>c,0 &lt;= c </a:t>
                </a:r>
                <a:r>
                  <a:rPr lang="en-US" dirty="0">
                    <a:latin typeface="Gabriola" panose="04040605051002020D02" pitchFamily="82" charset="0"/>
                  </a:rPr>
                  <a:t>&lt; m — the "increment"</a:t>
                </a:r>
              </a:p>
              <a:p>
                <a:r>
                  <a:rPr lang="en-US" dirty="0">
                    <a:latin typeface="Gabriola" panose="04040605051002020D02" pitchFamily="82" charset="0"/>
                  </a:rPr>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oMath>
                </a14:m>
                <a:r>
                  <a:rPr lang="en-US" dirty="0" smtClean="0">
                    <a:latin typeface="Gabriola" panose="04040605051002020D02" pitchFamily="82" charset="0"/>
                  </a:rPr>
                  <a:t>,0 =&lt;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oMath>
                </a14:m>
                <a:r>
                  <a:rPr lang="en-US" dirty="0" smtClean="0">
                    <a:latin typeface="Gabriola" panose="04040605051002020D02" pitchFamily="82" charset="0"/>
                  </a:rPr>
                  <a:t> </a:t>
                </a:r>
                <a:r>
                  <a:rPr lang="en-US" dirty="0">
                    <a:latin typeface="Gabriola" panose="04040605051002020D02" pitchFamily="82" charset="0"/>
                  </a:rPr>
                  <a:t>&lt; m — the "seed" or "start value"</a:t>
                </a:r>
              </a:p>
              <a:p>
                <a:r>
                  <a:rPr lang="en-US" dirty="0">
                    <a:latin typeface="Gabriola" panose="04040605051002020D02" pitchFamily="82" charset="0"/>
                  </a:rPr>
                  <a:t>are integer constants that specify the generator. If c = 0, the generator is often called a multiplicative </a:t>
                </a:r>
                <a:r>
                  <a:rPr lang="en-US" dirty="0" err="1">
                    <a:latin typeface="Gabriola" panose="04040605051002020D02" pitchFamily="82" charset="0"/>
                  </a:rPr>
                  <a:t>congruential</a:t>
                </a:r>
                <a:r>
                  <a:rPr lang="en-US" dirty="0">
                    <a:latin typeface="Gabriola" panose="04040605051002020D02" pitchFamily="82" charset="0"/>
                  </a:rPr>
                  <a:t> generator (MCG), or </a:t>
                </a:r>
                <a:r>
                  <a:rPr lang="en-US" dirty="0" err="1">
                    <a:latin typeface="Gabriola" panose="04040605051002020D02" pitchFamily="82" charset="0"/>
                  </a:rPr>
                  <a:t>Lehmer</a:t>
                </a:r>
                <a:r>
                  <a:rPr lang="en-US" dirty="0">
                    <a:latin typeface="Gabriola" panose="04040605051002020D02" pitchFamily="82" charset="0"/>
                  </a:rPr>
                  <a:t> RNG. If c ≠ 0, the method is called a mixed </a:t>
                </a:r>
                <a:r>
                  <a:rPr lang="en-US" dirty="0" err="1">
                    <a:latin typeface="Gabriola" panose="04040605051002020D02" pitchFamily="82" charset="0"/>
                  </a:rPr>
                  <a:t>congruential</a:t>
                </a:r>
                <a:r>
                  <a:rPr lang="en-US" dirty="0">
                    <a:latin typeface="Gabriola" panose="04040605051002020D02" pitchFamily="82" charset="0"/>
                  </a:rPr>
                  <a:t> generator.[2]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72" t="-2180" b="-2035"/>
                </a:stretch>
              </a:blipFill>
            </p:spPr>
            <p:txBody>
              <a:bodyPr/>
              <a:lstStyle/>
              <a:p>
                <a:r>
                  <a:rPr lang="en-US">
                    <a:noFill/>
                  </a:rPr>
                  <a:t> </a:t>
                </a:r>
              </a:p>
            </p:txBody>
          </p:sp>
        </mc:Fallback>
      </mc:AlternateContent>
    </p:spTree>
    <p:extLst>
      <p:ext uri="{BB962C8B-B14F-4D97-AF65-F5344CB8AC3E}">
        <p14:creationId xmlns:p14="http://schemas.microsoft.com/office/powerpoint/2010/main" val="516495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62</TotalTime>
  <Words>758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 Nazanin</vt:lpstr>
      <vt:lpstr>Cambria Math</vt:lpstr>
      <vt:lpstr>Century Gothic</vt:lpstr>
      <vt:lpstr>Gabriola</vt:lpstr>
      <vt:lpstr>Times New Roman</vt:lpstr>
      <vt:lpstr>Wingdings 3</vt:lpstr>
      <vt:lpstr>Ion</vt:lpstr>
      <vt:lpstr>تولید اعداد شبه تصادفی </vt:lpstr>
      <vt:lpstr>ساخت اعداد شبه تصادفی</vt:lpstr>
      <vt:lpstr>تناوب</vt:lpstr>
      <vt:lpstr>روش‌های اولیه</vt:lpstr>
      <vt:lpstr>Low-discrepancy sequence توالی اختلاف کم                              </vt:lpstr>
      <vt:lpstr>Linear congruential generator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تولید اعداد شبه تصادفی</dc:title>
  <dc:creator>Parham Alvani</dc:creator>
  <cp:lastModifiedBy>Parham Alvani</cp:lastModifiedBy>
  <cp:revision>5</cp:revision>
  <dcterms:created xsi:type="dcterms:W3CDTF">2013-11-07T04:58:36Z</dcterms:created>
  <dcterms:modified xsi:type="dcterms:W3CDTF">2013-11-07T06:01:09Z</dcterms:modified>
</cp:coreProperties>
</file>