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media/image14.jpg" ContentType="image/png"/>
  <Override PartName="/ppt/notesSlides/notesSlide39.xml" ContentType="application/vnd.openxmlformats-officedocument.presentationml.notesSlide+xml"/>
  <Override PartName="/ppt/notesSlides/notesSlide40.xml" ContentType="application/vnd.openxmlformats-officedocument.presentationml.notesSlide+xml"/>
  <Override PartName="/ppt/media/image16.jpg" ContentType="image/png"/>
  <Override PartName="/ppt/notesSlides/notesSlide41.xml" ContentType="application/vnd.openxmlformats-officedocument.presentationml.notesSlide+xml"/>
  <Override PartName="/ppt/media/image17.jpg" ContentType="image/png"/>
  <Override PartName="/ppt/notesSlides/notesSlide42.xml" ContentType="application/vnd.openxmlformats-officedocument.presentationml.notesSlide+xml"/>
  <Override PartName="/ppt/media/image18.jpg" ContentType="image/png"/>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media/image23.jpg" ContentType="image/png"/>
  <Override PartName="/ppt/notesSlides/notesSlide53.xml" ContentType="application/vnd.openxmlformats-officedocument.presentationml.notesSlide+xml"/>
  <Override PartName="/ppt/media/image24.jpg" ContentType="image/png"/>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95"/>
  </p:notesMasterIdLst>
  <p:sldIdLst>
    <p:sldId id="256" r:id="rId2"/>
    <p:sldId id="287" r:id="rId3"/>
    <p:sldId id="356" r:id="rId4"/>
    <p:sldId id="357" r:id="rId5"/>
    <p:sldId id="358" r:id="rId6"/>
    <p:sldId id="359" r:id="rId7"/>
    <p:sldId id="296" r:id="rId8"/>
    <p:sldId id="368" r:id="rId9"/>
    <p:sldId id="297" r:id="rId10"/>
    <p:sldId id="298" r:id="rId11"/>
    <p:sldId id="299" r:id="rId12"/>
    <p:sldId id="369" r:id="rId13"/>
    <p:sldId id="300" r:id="rId14"/>
    <p:sldId id="331" r:id="rId15"/>
    <p:sldId id="301" r:id="rId16"/>
    <p:sldId id="370" r:id="rId17"/>
    <p:sldId id="302" r:id="rId18"/>
    <p:sldId id="303" r:id="rId19"/>
    <p:sldId id="304" r:id="rId20"/>
    <p:sldId id="332" r:id="rId21"/>
    <p:sldId id="305" r:id="rId22"/>
    <p:sldId id="306" r:id="rId23"/>
    <p:sldId id="307" r:id="rId24"/>
    <p:sldId id="308" r:id="rId25"/>
    <p:sldId id="333" r:id="rId26"/>
    <p:sldId id="363" r:id="rId27"/>
    <p:sldId id="364" r:id="rId28"/>
    <p:sldId id="310" r:id="rId29"/>
    <p:sldId id="309" r:id="rId30"/>
    <p:sldId id="311" r:id="rId31"/>
    <p:sldId id="312" r:id="rId32"/>
    <p:sldId id="313" r:id="rId33"/>
    <p:sldId id="314" r:id="rId34"/>
    <p:sldId id="334" r:id="rId35"/>
    <p:sldId id="315" r:id="rId36"/>
    <p:sldId id="316" r:id="rId37"/>
    <p:sldId id="371" r:id="rId38"/>
    <p:sldId id="365" r:id="rId39"/>
    <p:sldId id="366" r:id="rId40"/>
    <p:sldId id="372" r:id="rId41"/>
    <p:sldId id="373" r:id="rId42"/>
    <p:sldId id="367" r:id="rId43"/>
    <p:sldId id="374" r:id="rId44"/>
    <p:sldId id="375" r:id="rId45"/>
    <p:sldId id="360" r:id="rId46"/>
    <p:sldId id="323" r:id="rId47"/>
    <p:sldId id="319" r:id="rId48"/>
    <p:sldId id="320" r:id="rId49"/>
    <p:sldId id="321" r:id="rId50"/>
    <p:sldId id="322" r:id="rId51"/>
    <p:sldId id="361" r:id="rId52"/>
    <p:sldId id="318" r:id="rId53"/>
    <p:sldId id="288" r:id="rId54"/>
    <p:sldId id="289" r:id="rId55"/>
    <p:sldId id="290" r:id="rId56"/>
    <p:sldId id="330" r:id="rId57"/>
    <p:sldId id="291" r:id="rId58"/>
    <p:sldId id="292" r:id="rId59"/>
    <p:sldId id="295" r:id="rId60"/>
    <p:sldId id="294" r:id="rId61"/>
    <p:sldId id="293" r:id="rId62"/>
    <p:sldId id="317" r:id="rId63"/>
    <p:sldId id="327" r:id="rId64"/>
    <p:sldId id="328" r:id="rId65"/>
    <p:sldId id="329" r:id="rId66"/>
    <p:sldId id="362" r:id="rId67"/>
    <p:sldId id="335" r:id="rId68"/>
    <p:sldId id="336" r:id="rId69"/>
    <p:sldId id="339" r:id="rId70"/>
    <p:sldId id="337" r:id="rId71"/>
    <p:sldId id="338" r:id="rId72"/>
    <p:sldId id="341" r:id="rId73"/>
    <p:sldId id="342" r:id="rId74"/>
    <p:sldId id="343" r:id="rId75"/>
    <p:sldId id="340" r:id="rId76"/>
    <p:sldId id="345" r:id="rId77"/>
    <p:sldId id="344" r:id="rId78"/>
    <p:sldId id="346" r:id="rId79"/>
    <p:sldId id="347" r:id="rId80"/>
    <p:sldId id="348" r:id="rId81"/>
    <p:sldId id="349" r:id="rId82"/>
    <p:sldId id="379" r:id="rId83"/>
    <p:sldId id="350" r:id="rId84"/>
    <p:sldId id="353" r:id="rId85"/>
    <p:sldId id="377" r:id="rId86"/>
    <p:sldId id="380" r:id="rId87"/>
    <p:sldId id="352" r:id="rId88"/>
    <p:sldId id="354" r:id="rId89"/>
    <p:sldId id="381" r:id="rId90"/>
    <p:sldId id="383" r:id="rId91"/>
    <p:sldId id="382" r:id="rId92"/>
    <p:sldId id="355" r:id="rId93"/>
    <p:sldId id="384"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 Kazemi" initials="SK" lastIdx="1" clrIdx="0">
    <p:extLst>
      <p:ext uri="{19B8F6BF-5375-455C-9EA6-DF929625EA0E}">
        <p15:presenceInfo xmlns:p15="http://schemas.microsoft.com/office/powerpoint/2012/main" userId="dcdb5938009b21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34291"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00A6B-EE94-47F5-BD65-3C6B3EA6CD31}"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3209A-5C87-42F2-8069-F6C9540DFEF7}" type="slidenum">
              <a:rPr lang="en-US" smtClean="0"/>
              <a:t>‹#›</a:t>
            </a:fld>
            <a:endParaRPr lang="en-US"/>
          </a:p>
        </p:txBody>
      </p:sp>
    </p:spTree>
    <p:extLst>
      <p:ext uri="{BB962C8B-B14F-4D97-AF65-F5344CB8AC3E}">
        <p14:creationId xmlns:p14="http://schemas.microsoft.com/office/powerpoint/2010/main" val="68221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ools.ietf.org/html/rfc7228#ref-COAP"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IEEE 802.15.4</a:t>
            </a:r>
          </a:p>
          <a:p>
            <a:r>
              <a:rPr lang="en-US" sz="1200" b="0" i="0" u="none" strike="noStrike" kern="1200" baseline="0" dirty="0" smtClean="0">
                <a:solidFill>
                  <a:schemeClr val="tx1"/>
                </a:solidFill>
                <a:latin typeface="+mn-lt"/>
                <a:ea typeface="+mn-ea"/>
                <a:cs typeface="+mn-cs"/>
              </a:rPr>
              <a:t>IEEE 802.15.4 is a wireless access technology for low-cost and low-data-rate devices that are powered or run on batteries. In addition to being low cost and offering a reasonable battery life, this access technology enables easy installation using a compact protocol stack while remaining both simple and flexible. Several network communication stacks, including deterministic ones, and profiles leverage this technology to address a wide range of IoT use cases</a:t>
            </a:r>
          </a:p>
          <a:p>
            <a:r>
              <a:rPr lang="en-US" sz="1200" b="0" i="0" u="none" strike="noStrike" kern="1200" baseline="0" dirty="0" smtClean="0">
                <a:solidFill>
                  <a:schemeClr val="tx1"/>
                </a:solidFill>
                <a:latin typeface="+mn-lt"/>
                <a:ea typeface="+mn-ea"/>
                <a:cs typeface="+mn-cs"/>
              </a:rPr>
              <a:t>in both the consumer and business markets. </a:t>
            </a:r>
          </a:p>
          <a:p>
            <a:r>
              <a:rPr lang="en-US" sz="1200" b="0" i="0" u="none" strike="noStrike" kern="1200" baseline="0" dirty="0" smtClean="0">
                <a:solidFill>
                  <a:schemeClr val="tx1"/>
                </a:solidFill>
                <a:latin typeface="+mn-lt"/>
                <a:ea typeface="+mn-ea"/>
                <a:cs typeface="+mn-cs"/>
              </a:rPr>
              <a:t>IEEE 802.15.4 is commonly found in the following types of deployments: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Home and building automation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Automotive networks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Industrial wireless sensor networks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Interactive toys and remote controls</a:t>
            </a:r>
          </a:p>
          <a:p>
            <a:r>
              <a:rPr lang="en-US" sz="1200" b="0" i="0" u="none" strike="noStrike" kern="1200" baseline="0" dirty="0" smtClean="0">
                <a:solidFill>
                  <a:schemeClr val="tx1"/>
                </a:solidFill>
                <a:latin typeface="+mn-lt"/>
                <a:ea typeface="+mn-ea"/>
                <a:cs typeface="+mn-cs"/>
              </a:rPr>
              <a:t>Criticisms of IEEE 802.15.4 often focus on its MAC reliability, unbounded latency, and susceptibility to interference and multipath fading. The negatives around reliability and latency often have to do with the Collision Sense Multiple Access/Collision Avoidance (CSMA/CA) algorithm. CSMA/CA is an access method in which a device “listens” to make sure no other devices are transmitting before starting its own transmission. If another device is transmitting, a wait time (which is usually random) occurs before “listening” occurs again. Interference and multipath fading occur with IEEE 802.15.4 because it lacks a frequency-hopping technique. Later variants of 802.15.4 from the IEEE start to address these issues. (See the section “IEEE 802.15.4e and 802.15.4g,” later in this chapter, for more information.)</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a:t>
            </a:fld>
            <a:endParaRPr lang="en-US"/>
          </a:p>
        </p:txBody>
      </p:sp>
    </p:spTree>
    <p:extLst>
      <p:ext uri="{BB962C8B-B14F-4D97-AF65-F5344CB8AC3E}">
        <p14:creationId xmlns:p14="http://schemas.microsoft.com/office/powerpoint/2010/main" val="385245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IEEE 802.15.4e amendment of 802.15.4-2011 expands the MAC layer feature set to remedy the disadvantages associated with 802.15.4, including MAC reliability, unbounded latency, and multipath fading. In addition to making general enhancements to the MAC layer, IEEE 802.15.4e also made improvements to better cope with certain application domains, such as factory and process automation and smart grid. </a:t>
            </a:r>
          </a:p>
          <a:p>
            <a:r>
              <a:rPr lang="en-US" sz="1200" b="0" i="0" u="none" strike="noStrike" kern="1200" baseline="0" dirty="0" smtClean="0">
                <a:solidFill>
                  <a:schemeClr val="tx1"/>
                </a:solidFill>
                <a:latin typeface="+mn-lt"/>
                <a:ea typeface="+mn-ea"/>
                <a:cs typeface="+mn-cs"/>
              </a:rPr>
              <a:t>Smart grid is associated with the modernization of the power grid and utilities infrastructure by connecting intelligent devices and communications. IEEE 802.15.4e-2012 enhanced the IEEE 802.15.4 MAC layer capabilities in the areas of frame format, security, determinism mechanism, and frequency hopping.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IEEE 802.15.4g-2012 is also an amendment to the IEEE 802.15.4-2011 standard, and just like 802.15.4e-2012, it has been fully integrated into the core IEEE 802.15.4-2015 specification. The focus of this specification is the smart grid or, more specifically, smart utility network communication.</a:t>
            </a:r>
          </a:p>
          <a:p>
            <a:r>
              <a:rPr lang="en-US" sz="1200" b="0" i="0" u="none" strike="noStrike" kern="1200" baseline="0" dirty="0" smtClean="0">
                <a:solidFill>
                  <a:schemeClr val="tx1"/>
                </a:solidFill>
                <a:latin typeface="+mn-lt"/>
                <a:ea typeface="+mn-ea"/>
                <a:cs typeface="+mn-cs"/>
              </a:rPr>
              <a:t>802.15.4g seeks to optimize large outdoor wireless mesh networks for field area networks (FANs). New PHY definitions are introduced, as well as some MAC modifications needed to support their implementation.</a:t>
            </a:r>
          </a:p>
          <a:p>
            <a:r>
              <a:rPr lang="en-US" sz="1200" b="0" i="0" u="none" strike="noStrike" kern="1200" baseline="0" dirty="0" smtClean="0">
                <a:solidFill>
                  <a:schemeClr val="tx1"/>
                </a:solidFill>
                <a:latin typeface="+mn-lt"/>
                <a:ea typeface="+mn-ea"/>
                <a:cs typeface="+mn-cs"/>
              </a:rPr>
              <a:t>This technology applies to IoT use cases such as the following:</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Distribution automation and industrial supervisory control and data acquisition (SCADA) environments for remote monitoring and control</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Public lighting</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Environmental wireless sensors in smart cities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Electrical vehicle charging stations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Smart parking meters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Micro grids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Renewable energy</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16</a:t>
            </a:fld>
            <a:endParaRPr lang="en-US"/>
          </a:p>
        </p:txBody>
      </p:sp>
    </p:spTree>
    <p:extLst>
      <p:ext uri="{BB962C8B-B14F-4D97-AF65-F5344CB8AC3E}">
        <p14:creationId xmlns:p14="http://schemas.microsoft.com/office/powerpoint/2010/main" val="151320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IEEE 802.15.4g-2012, the original IEEE 802.15.4 maximum PSDU or payload size of 127 bytes was increased for the SUN (</a:t>
            </a:r>
            <a:r>
              <a:rPr lang="en-US" sz="1200" b="0" i="1" u="none" strike="noStrike" kern="1200" baseline="0" dirty="0" smtClean="0">
                <a:solidFill>
                  <a:schemeClr val="tx1"/>
                </a:solidFill>
                <a:latin typeface="+mn-lt"/>
                <a:ea typeface="+mn-ea"/>
                <a:cs typeface="+mn-cs"/>
              </a:rPr>
              <a:t>smart utility network)</a:t>
            </a:r>
            <a:r>
              <a:rPr lang="en-US" sz="1200" b="0" i="0" u="none" strike="noStrike" kern="1200" baseline="0" dirty="0" smtClean="0">
                <a:solidFill>
                  <a:schemeClr val="tx1"/>
                </a:solidFill>
                <a:latin typeface="+mn-lt"/>
                <a:ea typeface="+mn-ea"/>
                <a:cs typeface="+mn-cs"/>
              </a:rPr>
              <a:t> PHY to 2047 bytes. This provides a better match for the greater packet sizes found in many upper-layer protocols. For example, the default IPv6 MTU setting is 1280 bytes.</a:t>
            </a:r>
          </a:p>
          <a:p>
            <a:r>
              <a:rPr lang="en-US" sz="1200" b="0" i="0" u="none" strike="noStrike" kern="1200" baseline="0" dirty="0" smtClean="0">
                <a:solidFill>
                  <a:schemeClr val="tx1"/>
                </a:solidFill>
                <a:latin typeface="+mn-lt"/>
                <a:ea typeface="+mn-ea"/>
                <a:cs typeface="+mn-cs"/>
              </a:rPr>
              <a:t>Fragmentation is no longer necessary at Layer 2 when IPv6 packets are transmitted over IEEE 802.15.4g MAC frames. Also, the error protection was</a:t>
            </a:r>
          </a:p>
          <a:p>
            <a:r>
              <a:rPr lang="en-US" sz="1200" b="0" i="0" u="none" strike="noStrike" kern="1200" baseline="0" dirty="0" smtClean="0">
                <a:solidFill>
                  <a:schemeClr val="tx1"/>
                </a:solidFill>
                <a:latin typeface="+mn-lt"/>
                <a:ea typeface="+mn-ea"/>
                <a:cs typeface="+mn-cs"/>
              </a:rPr>
              <a:t>improved in IEEE 802.15.4g by evolving the CRC from 16 to 32 bits.</a:t>
            </a:r>
          </a:p>
          <a:p>
            <a:r>
              <a:rPr lang="en-US" sz="1200" b="0" i="0" u="none" strike="noStrike" kern="1200" baseline="0" dirty="0" smtClean="0">
                <a:solidFill>
                  <a:schemeClr val="tx1"/>
                </a:solidFill>
                <a:latin typeface="+mn-lt"/>
                <a:ea typeface="+mn-ea"/>
                <a:cs typeface="+mn-cs"/>
              </a:rPr>
              <a:t>The SUN PHY, as described in IEEE 802.15.4g-2012, supports multiple data rates in bands ranging from 169 MHz to 2.4 GHz. These bands are covered in the unlicensed ISM frequency spectrum specified by various countries and regions. Within these bands, data must be modulated onto the frequency using at least one of the following PHY mechanisms to be IEEE 802.15.4g compliant:</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Multi-Rate and Multi-Regional Frequency Shift Keying (MRFSK): </a:t>
            </a:r>
            <a:r>
              <a:rPr lang="en-US" sz="1200" b="0" i="0" u="none" strike="noStrike" kern="1200" baseline="0" dirty="0" smtClean="0">
                <a:solidFill>
                  <a:schemeClr val="tx1"/>
                </a:solidFill>
                <a:latin typeface="+mn-lt"/>
                <a:ea typeface="+mn-ea"/>
                <a:cs typeface="+mn-cs"/>
              </a:rPr>
              <a:t>Offers good transmit power efficiency due to the constant envelope of the transmit signal</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Multi-Rate and Multi-Regional Orthogonal Frequency Division Multiplexing (MR-OFDM): </a:t>
            </a:r>
            <a:r>
              <a:rPr lang="en-US" sz="1200" b="0" i="0" u="none" strike="noStrike" kern="1200" baseline="0" dirty="0" smtClean="0">
                <a:solidFill>
                  <a:schemeClr val="tx1"/>
                </a:solidFill>
                <a:latin typeface="+mn-lt"/>
                <a:ea typeface="+mn-ea"/>
                <a:cs typeface="+mn-cs"/>
              </a:rPr>
              <a:t>Provides higher data rates but may be too complex for low-cost and low-power devices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Multi-Rate and Multi-Regional Offset Quadrature Phase-Shift Keying (MR-O-QPSK): </a:t>
            </a:r>
            <a:r>
              <a:rPr lang="en-US" sz="1200" b="0" i="0" u="none" strike="noStrike" kern="1200" baseline="0" dirty="0" smtClean="0">
                <a:solidFill>
                  <a:schemeClr val="tx1"/>
                </a:solidFill>
                <a:latin typeface="+mn-lt"/>
                <a:ea typeface="+mn-ea"/>
                <a:cs typeface="+mn-cs"/>
              </a:rPr>
              <a:t>Shares the same characteristics of the IEEE 802.15.4-2006 O-QPSK PHY, making multi-mode systems more cost effective and easier to design</a:t>
            </a: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Enhanced data rates and a greater number of channels for channel hopping are available, depending on the frequency bands and modulation. For example, for the 902–928 MHz ISM band that is used in the United States, MR-FSK provides 50, 150, or 200 kbps. MR-OFDM at this same frequency allows up to 800 kbps. Other frequencies provide their own settings.</a:t>
            </a:r>
          </a:p>
          <a:p>
            <a:r>
              <a:rPr lang="en-US" sz="1200" b="0" i="0" u="none" strike="noStrike" kern="1200" baseline="0" dirty="0" smtClean="0">
                <a:solidFill>
                  <a:schemeClr val="tx1"/>
                </a:solidFill>
                <a:latin typeface="+mn-lt"/>
                <a:ea typeface="+mn-ea"/>
                <a:cs typeface="+mn-cs"/>
              </a:rPr>
              <a:t>Therefore, products and solutions must refer to the proper IEEE 802.15.4 specification, frequency band, modulation, and data rate when providing details about their PHY implementation. This is important because the availability of chipsets supporting new PHY mechanisms, such as MROFDM, may limit the implementation of enhanced data rates. You should look to the Wi-SUN Alliance to mitigate these problems and provide some consistency in terms of implementation, interoperability, and certifications.</a:t>
            </a:r>
          </a:p>
          <a:p>
            <a:r>
              <a:rPr lang="en-US" sz="1200" b="0" i="0" u="none" strike="noStrike" kern="1200" baseline="0" dirty="0" smtClean="0">
                <a:solidFill>
                  <a:schemeClr val="tx1"/>
                </a:solidFill>
                <a:latin typeface="+mn-lt"/>
                <a:ea typeface="+mn-ea"/>
                <a:cs typeface="+mn-cs"/>
              </a:rPr>
              <a:t>For example, the Wi-SUN PHY working group publishes a Regional Frequency Bands specification describing the details for various regions and countries.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17</a:t>
            </a:fld>
            <a:endParaRPr lang="en-US"/>
          </a:p>
        </p:txBody>
      </p:sp>
    </p:spTree>
    <p:extLst>
      <p:ext uri="{BB962C8B-B14F-4D97-AF65-F5344CB8AC3E}">
        <p14:creationId xmlns:p14="http://schemas.microsoft.com/office/powerpoint/2010/main" val="432379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18</a:t>
            </a:fld>
            <a:endParaRPr lang="en-US"/>
          </a:p>
        </p:txBody>
      </p:sp>
    </p:spTree>
    <p:extLst>
      <p:ext uri="{BB962C8B-B14F-4D97-AF65-F5344CB8AC3E}">
        <p14:creationId xmlns:p14="http://schemas.microsoft.com/office/powerpoint/2010/main" val="338414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19</a:t>
            </a:fld>
            <a:endParaRPr lang="en-US"/>
          </a:p>
        </p:txBody>
      </p:sp>
    </p:spTree>
    <p:extLst>
      <p:ext uri="{BB962C8B-B14F-4D97-AF65-F5344CB8AC3E}">
        <p14:creationId xmlns:p14="http://schemas.microsoft.com/office/powerpoint/2010/main" val="248571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Deployments of IEEE 802.15.4g-2012 are mostly based on a mesh topology. This is because a mesh topology is typically the best choice for use cases in the industrial and smart cities areas where 802.15.4g-2012 is applied. A mesh topology allows deployments to be done in urban or rural areas, expanding the distance between nodes that can relay the traffic of other nodes.</a:t>
            </a:r>
          </a:p>
          <a:p>
            <a:r>
              <a:rPr lang="en-US" sz="1200" b="0" i="0" u="none" strike="noStrike" kern="1200" baseline="0" dirty="0" smtClean="0">
                <a:solidFill>
                  <a:schemeClr val="tx1"/>
                </a:solidFill>
                <a:latin typeface="+mn-lt"/>
                <a:ea typeface="+mn-ea"/>
                <a:cs typeface="+mn-cs"/>
              </a:rPr>
              <a:t>Considering the use cases addressed by this technology, powered nodes have been the primary targets of implementations. Support for battery-powered nodes with a long lifecycle requires optimized Layer 2 forwarding or Layer 3 routing protocol implementations. This provides an extra level of complexity but is necessary in order to cope with sleeping battery-powered nodes.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20</a:t>
            </a:fld>
            <a:endParaRPr lang="en-US"/>
          </a:p>
        </p:txBody>
      </p:sp>
    </p:spTree>
    <p:extLst>
      <p:ext uri="{BB962C8B-B14F-4D97-AF65-F5344CB8AC3E}">
        <p14:creationId xmlns:p14="http://schemas.microsoft.com/office/powerpoint/2010/main" val="3366425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unconstrained networks, IEEE 802.11 Wi-Fi is certainly the most successfully deployed wireless technology. This standard is a key IoT wireless access technology, either for connecting endpoints such as fog computing nodes, high-data-rate sensors, and audio or video analytics devices or for deploying Wi-Fi backhaul infrastructures, such as outdoor Wi-Fi mesh in smart cities, oil and mining, or other environments. However, Wi-Fi lacks sub-GHz support for better signal penetration, low power for battery-powered nodes, and the ability to support a large number of devices. For these reasons, the IEEE 802.11 working group launched a task group named IEEE 802.11ah</a:t>
            </a:r>
          </a:p>
          <a:p>
            <a:r>
              <a:rPr lang="en-US" sz="1200" b="0" i="0" u="none" strike="noStrike" kern="1200" baseline="0" dirty="0" smtClean="0">
                <a:solidFill>
                  <a:schemeClr val="tx1"/>
                </a:solidFill>
                <a:latin typeface="+mn-lt"/>
                <a:ea typeface="+mn-ea"/>
                <a:cs typeface="+mn-cs"/>
              </a:rPr>
              <a:t>to specify a sub-GHz version of Wi-Fi. Three main use cases are identified for IEEE 802.11ah:</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Sensors and meters covering a smart grid: </a:t>
            </a:r>
            <a:r>
              <a:rPr lang="en-US" sz="1200" b="0" i="0" u="none" strike="noStrike" kern="1200" baseline="0" dirty="0" smtClean="0">
                <a:solidFill>
                  <a:schemeClr val="tx1"/>
                </a:solidFill>
                <a:latin typeface="+mn-lt"/>
                <a:ea typeface="+mn-ea"/>
                <a:cs typeface="+mn-cs"/>
              </a:rPr>
              <a:t>Meter to pole, environmental/agricultural monitoring, industrial process sensors, indoor healthcare system and fitness sensors, home and building automation sensors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Backhaul aggregation of industrial sensors and meter data: </a:t>
            </a:r>
            <a:r>
              <a:rPr lang="en-US" sz="1200" b="0" i="0" u="none" strike="noStrike" kern="1200" baseline="0" dirty="0" smtClean="0">
                <a:solidFill>
                  <a:schemeClr val="tx1"/>
                </a:solidFill>
                <a:latin typeface="+mn-lt"/>
                <a:ea typeface="+mn-ea"/>
                <a:cs typeface="+mn-cs"/>
              </a:rPr>
              <a:t>Potentially connecting IEEE 802.15.4g subnetworks </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Extended range Wi-Fi: </a:t>
            </a:r>
            <a:r>
              <a:rPr lang="en-US" sz="1200" b="0" i="0" u="none" strike="noStrike" kern="1200" baseline="0" dirty="0" smtClean="0">
                <a:solidFill>
                  <a:schemeClr val="tx1"/>
                </a:solidFill>
                <a:latin typeface="+mn-lt"/>
                <a:ea typeface="+mn-ea"/>
                <a:cs typeface="+mn-cs"/>
              </a:rPr>
              <a:t>For outdoor extended-range hotspot or cellular traffic offloading when distances already covered by IEEE 802.11a/b/g/n/ac are not good enough</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21</a:t>
            </a:fld>
            <a:endParaRPr lang="en-US"/>
          </a:p>
        </p:txBody>
      </p:sp>
    </p:spTree>
    <p:extLst>
      <p:ext uri="{BB962C8B-B14F-4D97-AF65-F5344CB8AC3E}">
        <p14:creationId xmlns:p14="http://schemas.microsoft.com/office/powerpoint/2010/main" val="1330700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Physical Layer</a:t>
            </a:r>
          </a:p>
          <a:p>
            <a:r>
              <a:rPr lang="en-US" sz="1200" b="0" i="0" u="none" strike="noStrike" kern="1200" baseline="0" dirty="0" smtClean="0">
                <a:solidFill>
                  <a:schemeClr val="tx1"/>
                </a:solidFill>
                <a:latin typeface="+mn-lt"/>
                <a:ea typeface="+mn-ea"/>
                <a:cs typeface="+mn-cs"/>
              </a:rPr>
              <a:t>IEEE 802.11ah essentially provides an additional 802.11 physical layer operating in unlicensed sub-GHz bands. For example, various countries and regions use the following bands for IEEE 802.11ah: 868–868.6 MHz for EMEAR, 902–928 MHz and associated subsets for North America and Asia-Pacific regions, and 314–316 MHz, 430–434 MHz, 470–510 MHz, and 779–787 MHz for China.</a:t>
            </a:r>
          </a:p>
          <a:p>
            <a:r>
              <a:rPr lang="en-US" sz="1200" b="0" i="0" u="none" strike="noStrike" kern="1200" baseline="0" dirty="0" smtClean="0">
                <a:solidFill>
                  <a:schemeClr val="tx1"/>
                </a:solidFill>
                <a:latin typeface="+mn-lt"/>
                <a:ea typeface="+mn-ea"/>
                <a:cs typeface="+mn-cs"/>
              </a:rPr>
              <a:t>Based on OFDM modulation, IEEE 802.11ah uses channels of 2, 4, 8, or 16 MHz (and also 1 MHz for low-bandwidth transmission). This is one-tenth of the IEEE 802.11ac channels, resulting in one-tenth of the corresponding data rates of IEEE 802.11ac. The IEEE 802.11ac standard is a high-speed wireless LAN protocol at the 5 GHz band that is capable of speeds up to 1 </a:t>
            </a:r>
            <a:r>
              <a:rPr lang="en-US" sz="1200" b="0" i="0" u="none" strike="noStrike" kern="1200" baseline="0" dirty="0" err="1" smtClean="0">
                <a:solidFill>
                  <a:schemeClr val="tx1"/>
                </a:solidFill>
                <a:latin typeface="+mn-lt"/>
                <a:ea typeface="+mn-ea"/>
                <a:cs typeface="+mn-cs"/>
              </a:rPr>
              <a:t>Gbps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While 802.11ah does not approach this transmission speed (as it uses one tenth of 802.11ac channel width, it reaches one-tenth of 802.11ac speed), it does provide an extended range for its lower speed data. For example, at a data rate of 100 kbps, the outdoor transmission range for IEEE 802.11ah is expected to be 0.62 mile.</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22</a:t>
            </a:fld>
            <a:endParaRPr lang="en-US"/>
          </a:p>
        </p:txBody>
      </p:sp>
    </p:spTree>
    <p:extLst>
      <p:ext uri="{BB962C8B-B14F-4D97-AF65-F5344CB8AC3E}">
        <p14:creationId xmlns:p14="http://schemas.microsoft.com/office/powerpoint/2010/main" val="102453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MAC Layer</a:t>
            </a:r>
          </a:p>
          <a:p>
            <a:r>
              <a:rPr lang="en-US" sz="1200" b="0" i="0" u="none" strike="noStrike" kern="1200" baseline="0" dirty="0" smtClean="0">
                <a:solidFill>
                  <a:schemeClr val="tx1"/>
                </a:solidFill>
                <a:latin typeface="+mn-lt"/>
                <a:ea typeface="+mn-ea"/>
                <a:cs typeface="+mn-cs"/>
              </a:rPr>
              <a:t>The IEEE 802.11ah MAC layer is optimized to support the new sub-GHz Wi-Fi PHY while providing low power consumption and the ability to support a  larger number of endpoints. Enhancements and features specified by IEEE 802.11ah for the MAC layer include the following:</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Number of devices: </a:t>
            </a:r>
            <a:r>
              <a:rPr lang="en-US" sz="1200" b="0" i="0" u="none" strike="noStrike" kern="1200" baseline="0" dirty="0" smtClean="0">
                <a:solidFill>
                  <a:schemeClr val="tx1"/>
                </a:solidFill>
                <a:latin typeface="+mn-lt"/>
                <a:ea typeface="+mn-ea"/>
                <a:cs typeface="+mn-cs"/>
              </a:rPr>
              <a:t>Has been scaled up to 8192 per access point.</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MAC header: </a:t>
            </a:r>
            <a:r>
              <a:rPr lang="en-US" sz="1200" b="0" i="0" u="none" strike="noStrike" kern="1200" baseline="0" dirty="0" smtClean="0">
                <a:solidFill>
                  <a:schemeClr val="tx1"/>
                </a:solidFill>
                <a:latin typeface="+mn-lt"/>
                <a:ea typeface="+mn-ea"/>
                <a:cs typeface="+mn-cs"/>
              </a:rPr>
              <a:t>Has been shortened to allow more efficient communication.</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Null data packet (NDP) support: </a:t>
            </a:r>
            <a:r>
              <a:rPr lang="en-US" sz="1200" b="0" i="0" u="none" strike="noStrike" kern="1200" baseline="0" dirty="0" smtClean="0">
                <a:solidFill>
                  <a:schemeClr val="tx1"/>
                </a:solidFill>
                <a:latin typeface="+mn-lt"/>
                <a:ea typeface="+mn-ea"/>
                <a:cs typeface="+mn-cs"/>
              </a:rPr>
              <a:t>Is extended to cover several control and management frames. Relevant information is concentrated in the PHY header and the additional overhead associated with decoding the MAC header and data payload is avoided. This change makes the control frame exchanges efficient and less power-consuming for the receiving stations.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Grouping and </a:t>
            </a:r>
            <a:r>
              <a:rPr lang="en-US" sz="1200" b="1" i="0" u="none" strike="noStrike" kern="1200" baseline="0" dirty="0" err="1" smtClean="0">
                <a:solidFill>
                  <a:schemeClr val="tx1"/>
                </a:solidFill>
                <a:latin typeface="+mn-lt"/>
                <a:ea typeface="+mn-ea"/>
                <a:cs typeface="+mn-cs"/>
              </a:rPr>
              <a:t>sectorization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Enables an AP to use sector antennas and also group stations (distributing a group ID). In combination with RAW and TWT, this mechanism reduces contention in large cells with many clients by restricting which group, in which sector, can contend during which time window. </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Restricted access window (RAW): </a:t>
            </a:r>
            <a:r>
              <a:rPr lang="en-US" sz="1200" b="0" i="0" u="none" strike="noStrike" kern="1200" baseline="0" dirty="0" smtClean="0">
                <a:solidFill>
                  <a:schemeClr val="tx1"/>
                </a:solidFill>
                <a:latin typeface="+mn-lt"/>
                <a:ea typeface="+mn-ea"/>
                <a:cs typeface="+mn-cs"/>
              </a:rPr>
              <a:t>Is a control algorithm that avoids simultaneous transmissions when many devices are present and provides fair access to the wireless network. By providing more efficient access to the medium, additional power savings for battery powered devices can be achieved, and collisions are reduced.</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Target wake time (TWT): </a:t>
            </a:r>
            <a:r>
              <a:rPr lang="en-US" sz="1200" b="0" i="0" u="none" strike="noStrike" kern="1200" baseline="0" dirty="0" smtClean="0">
                <a:solidFill>
                  <a:schemeClr val="tx1"/>
                </a:solidFill>
                <a:latin typeface="+mn-lt"/>
                <a:ea typeface="+mn-ea"/>
                <a:cs typeface="+mn-cs"/>
              </a:rPr>
              <a:t>Reduces energy consumption by permitting an access point to define times when a device can access the network. This allows devices to enter a low-power state until their TWT time arrives. It also reduces the probability of collisions in large cells with many clients.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Speed frame exchange: </a:t>
            </a:r>
            <a:r>
              <a:rPr lang="en-US" sz="1200" b="0" i="0" u="none" strike="noStrike" kern="1200" baseline="0" dirty="0" smtClean="0">
                <a:solidFill>
                  <a:schemeClr val="tx1"/>
                </a:solidFill>
                <a:latin typeface="+mn-lt"/>
                <a:ea typeface="+mn-ea"/>
                <a:cs typeface="+mn-cs"/>
              </a:rPr>
              <a:t>Enables an AP and endpoint to exchange frames during a reserved transmit opportunity (TXOP). This reduces contention on the medium, minimizes the number of frame exchanges to improve channel efficiency, and extends battery life by keeping awake times short.</a:t>
            </a:r>
          </a:p>
          <a:p>
            <a:pPr marL="0" indent="0">
              <a:buFont typeface="Arial" panose="020B0604020202020204" pitchFamily="34" charset="0"/>
              <a:buNone/>
            </a:pPr>
            <a:r>
              <a:rPr lang="en-US" sz="1200" b="0" i="0" u="none" strike="noStrike" kern="1200" baseline="0" dirty="0" smtClean="0">
                <a:solidFill>
                  <a:schemeClr val="tx1"/>
                </a:solidFill>
                <a:latin typeface="+mn-lt"/>
                <a:ea typeface="+mn-ea"/>
                <a:cs typeface="+mn-cs"/>
              </a:rPr>
              <a:t>You can see from this feature list that the 802.11ah MAC layer is focused on power consumption and mechanisms to allow low-power Wi-Fi stations to wake up less often and operate more efficiently. This sort of MAC layer is ideal for IoT devices that often produce short, low-bit-rate transmissions.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23</a:t>
            </a:fld>
            <a:endParaRPr lang="en-US"/>
          </a:p>
        </p:txBody>
      </p:sp>
    </p:spTree>
    <p:extLst>
      <p:ext uri="{BB962C8B-B14F-4D97-AF65-F5344CB8AC3E}">
        <p14:creationId xmlns:p14="http://schemas.microsoft.com/office/powerpoint/2010/main" val="1778744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MAC Layer</a:t>
            </a:r>
          </a:p>
          <a:p>
            <a:r>
              <a:rPr lang="en-US" sz="1200" b="0" i="0" u="none" strike="noStrike" kern="1200" baseline="0" dirty="0" smtClean="0">
                <a:solidFill>
                  <a:schemeClr val="tx1"/>
                </a:solidFill>
                <a:latin typeface="+mn-lt"/>
                <a:ea typeface="+mn-ea"/>
                <a:cs typeface="+mn-cs"/>
              </a:rPr>
              <a:t>The IEEE 802.11ah MAC layer is optimized to support the new sub-GHz Wi-Fi PHY while providing low power consumption and the ability to support a  larger number of endpoints. Enhancements and features specified by IEEE 802.11ah for the MAC layer include the following:</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Number of devices: </a:t>
            </a:r>
            <a:r>
              <a:rPr lang="en-US" sz="1200" b="0" i="0" u="none" strike="noStrike" kern="1200" baseline="0" dirty="0" smtClean="0">
                <a:solidFill>
                  <a:schemeClr val="tx1"/>
                </a:solidFill>
                <a:latin typeface="+mn-lt"/>
                <a:ea typeface="+mn-ea"/>
                <a:cs typeface="+mn-cs"/>
              </a:rPr>
              <a:t>Has been scaled up to 8192 per access point.</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MAC header: </a:t>
            </a:r>
            <a:r>
              <a:rPr lang="en-US" sz="1200" b="0" i="0" u="none" strike="noStrike" kern="1200" baseline="0" dirty="0" smtClean="0">
                <a:solidFill>
                  <a:schemeClr val="tx1"/>
                </a:solidFill>
                <a:latin typeface="+mn-lt"/>
                <a:ea typeface="+mn-ea"/>
                <a:cs typeface="+mn-cs"/>
              </a:rPr>
              <a:t>Has been shortened to allow more efficient communication.</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Null data packet (NDP) support: </a:t>
            </a:r>
            <a:r>
              <a:rPr lang="en-US" sz="1200" b="0" i="0" u="none" strike="noStrike" kern="1200" baseline="0" dirty="0" smtClean="0">
                <a:solidFill>
                  <a:schemeClr val="tx1"/>
                </a:solidFill>
                <a:latin typeface="+mn-lt"/>
                <a:ea typeface="+mn-ea"/>
                <a:cs typeface="+mn-cs"/>
              </a:rPr>
              <a:t>Is extended to cover several control and management frames. Relevant information is concentrated in the PHY header and the additional overhead associated with decoding the MAC header and data payload is avoided. This change makes the control frame exchanges efficient and less power-consuming for the receiving stations.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Grouping and </a:t>
            </a:r>
            <a:r>
              <a:rPr lang="en-US" sz="1200" b="1" i="0" u="none" strike="noStrike" kern="1200" baseline="0" dirty="0" err="1" smtClean="0">
                <a:solidFill>
                  <a:schemeClr val="tx1"/>
                </a:solidFill>
                <a:latin typeface="+mn-lt"/>
                <a:ea typeface="+mn-ea"/>
                <a:cs typeface="+mn-cs"/>
              </a:rPr>
              <a:t>sectorization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Enables an AP to use sector antennas and also group stations (distributing a group ID). In combination with RAW and TWT, this mechanism reduces contention in large cells with many clients by restricting which group, in which sector, can contend during which time window. </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Restricted access window (RAW): </a:t>
            </a:r>
            <a:r>
              <a:rPr lang="en-US" sz="1200" b="0" i="0" u="none" strike="noStrike" kern="1200" baseline="0" dirty="0" smtClean="0">
                <a:solidFill>
                  <a:schemeClr val="tx1"/>
                </a:solidFill>
                <a:latin typeface="+mn-lt"/>
                <a:ea typeface="+mn-ea"/>
                <a:cs typeface="+mn-cs"/>
              </a:rPr>
              <a:t>Is a control algorithm that avoids simultaneous transmissions when many devices are present and provides fair access to the wireless network. By providing more efficient access to the medium, additional power savings for battery powered devices can be achieved, and collisions are reduced.</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Target wake time (TWT): </a:t>
            </a:r>
            <a:r>
              <a:rPr lang="en-US" sz="1200" b="0" i="0" u="none" strike="noStrike" kern="1200" baseline="0" dirty="0" smtClean="0">
                <a:solidFill>
                  <a:schemeClr val="tx1"/>
                </a:solidFill>
                <a:latin typeface="+mn-lt"/>
                <a:ea typeface="+mn-ea"/>
                <a:cs typeface="+mn-cs"/>
              </a:rPr>
              <a:t>Reduces energy consumption by permitting an access point to define times when a device can access the network. This allows devices to enter a low-power state until their TWT time arrives. It also reduces the probability of collisions in large cells with many clients.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Speed frame exchange: </a:t>
            </a:r>
            <a:r>
              <a:rPr lang="en-US" sz="1200" b="0" i="0" u="none" strike="noStrike" kern="1200" baseline="0" dirty="0" smtClean="0">
                <a:solidFill>
                  <a:schemeClr val="tx1"/>
                </a:solidFill>
                <a:latin typeface="+mn-lt"/>
                <a:ea typeface="+mn-ea"/>
                <a:cs typeface="+mn-cs"/>
              </a:rPr>
              <a:t>Enables an AP and endpoint to exchange frames during a reserved transmit opportunity (TXOP). This reduces contention on the medium, minimizes the number of frame exchanges to improve channel efficiency, and extends battery life by keeping awake times short.</a:t>
            </a:r>
          </a:p>
          <a:p>
            <a:pPr marL="0" indent="0">
              <a:buFont typeface="Arial" panose="020B0604020202020204" pitchFamily="34" charset="0"/>
              <a:buNone/>
            </a:pPr>
            <a:r>
              <a:rPr lang="en-US" sz="1200" b="0" i="0" u="none" strike="noStrike" kern="1200" baseline="0" dirty="0" smtClean="0">
                <a:solidFill>
                  <a:schemeClr val="tx1"/>
                </a:solidFill>
                <a:latin typeface="+mn-lt"/>
                <a:ea typeface="+mn-ea"/>
                <a:cs typeface="+mn-cs"/>
              </a:rPr>
              <a:t>You can see from this feature list that the 802.11ah MAC layer is focused on power consumption and mechanisms to allow low-power Wi-Fi stations to wake up less often and operate more efficiently. This sort of MAC layer is ideal for IoT devices that often produce short, low-bit-rate transmissions.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24</a:t>
            </a:fld>
            <a:endParaRPr lang="en-US"/>
          </a:p>
        </p:txBody>
      </p:sp>
    </p:spTree>
    <p:extLst>
      <p:ext uri="{BB962C8B-B14F-4D97-AF65-F5344CB8AC3E}">
        <p14:creationId xmlns:p14="http://schemas.microsoft.com/office/powerpoint/2010/main" val="427186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While IEEE 802.11ah is deployed as a star topology, it includes a simple hops relay operation to extend its range. This relay option is not capped, but the IEEE 802.11ah task group worked on the assumption of two hops. It allows one 802.11ah device to act as an intermediary and relay data to another. In some ways, this is similar to a mesh, and it is important to note that the clients and not the access point handle the relay function.</a:t>
            </a:r>
          </a:p>
          <a:p>
            <a:r>
              <a:rPr lang="en-US" sz="1200" b="0" i="0" u="none" strike="noStrike" kern="1200" baseline="0" dirty="0" smtClean="0">
                <a:solidFill>
                  <a:schemeClr val="tx1"/>
                </a:solidFill>
                <a:latin typeface="+mn-lt"/>
                <a:ea typeface="+mn-ea"/>
                <a:cs typeface="+mn-cs"/>
              </a:rPr>
              <a:t>This relay operation can be combined with a higher transmission rate or modulation and coding scheme (MCS). This means that a higher transmit rate is used by relay devices talking directly to the access point. The transmit rate reduces as you move further from the access point via relay clients. This ensures an efficient system that limits transmission speeds at the edge of the relays so that communications close to the AP are not negatively affected.</a:t>
            </a:r>
          </a:p>
          <a:p>
            <a:r>
              <a:rPr lang="en-US" sz="1200" b="0" i="0" u="none" strike="noStrike" kern="1200" baseline="0" dirty="0" err="1" smtClean="0">
                <a:solidFill>
                  <a:schemeClr val="tx1"/>
                </a:solidFill>
                <a:latin typeface="+mn-lt"/>
                <a:ea typeface="+mn-ea"/>
                <a:cs typeface="+mn-cs"/>
              </a:rPr>
              <a:t>Sectorization</a:t>
            </a:r>
            <a:r>
              <a:rPr lang="en-US" sz="1200" b="0" i="0" u="none" strike="noStrike" kern="1200" baseline="0" dirty="0" smtClean="0">
                <a:solidFill>
                  <a:schemeClr val="tx1"/>
                </a:solidFill>
                <a:latin typeface="+mn-lt"/>
                <a:ea typeface="+mn-ea"/>
                <a:cs typeface="+mn-cs"/>
              </a:rPr>
              <a:t> is a technique that involves partitioning the coverage area into several sectors to get reduced contention within a certain sector. This technique is useful for limiting collisions in cells that have many clients. This technique is also often necessary when the coverage area of 802.11ah access points is large, and interference from neighboring access points is problematic. </a:t>
            </a:r>
            <a:r>
              <a:rPr lang="en-US" sz="1200" b="0" i="0" u="none" strike="noStrike" kern="1200" baseline="0" dirty="0" err="1" smtClean="0">
                <a:solidFill>
                  <a:schemeClr val="tx1"/>
                </a:solidFill>
                <a:latin typeface="+mn-lt"/>
                <a:ea typeface="+mn-ea"/>
                <a:cs typeface="+mn-cs"/>
              </a:rPr>
              <a:t>Sectorization</a:t>
            </a:r>
            <a:r>
              <a:rPr lang="en-US" sz="1200" b="0" i="0" u="none" strike="noStrike" kern="1200" baseline="0" dirty="0" smtClean="0">
                <a:solidFill>
                  <a:schemeClr val="tx1"/>
                </a:solidFill>
                <a:latin typeface="+mn-lt"/>
                <a:ea typeface="+mn-ea"/>
                <a:cs typeface="+mn-cs"/>
              </a:rPr>
              <a:t> uses an antenna array and beam-forming techniques to partition the cell-coverage area.</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25</a:t>
            </a:fld>
            <a:endParaRPr lang="en-US"/>
          </a:p>
        </p:txBody>
      </p:sp>
    </p:spTree>
    <p:extLst>
      <p:ext uri="{BB962C8B-B14F-4D97-AF65-F5344CB8AC3E}">
        <p14:creationId xmlns:p14="http://schemas.microsoft.com/office/powerpoint/2010/main" val="96407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IEEE 802.15.4</a:t>
            </a:r>
          </a:p>
          <a:p>
            <a:r>
              <a:rPr lang="en-US" sz="1200" b="0" i="0" u="none" strike="noStrike" kern="1200" baseline="0" dirty="0" smtClean="0">
                <a:solidFill>
                  <a:schemeClr val="tx1"/>
                </a:solidFill>
                <a:latin typeface="+mn-lt"/>
                <a:ea typeface="+mn-ea"/>
                <a:cs typeface="+mn-cs"/>
              </a:rPr>
              <a:t>IEEE 802.15.4 is a wireless access technology for low-cost and low-data-rate devices that are powered or run on batteries. In addition to being low cost and offering a reasonable battery life, this access technology enables easy installation using a compact protocol stack while remaining both simple and flexible. Several network communication stacks, including deterministic ones, and profiles leverage this technology to address a wide range of IoT use cases</a:t>
            </a:r>
          </a:p>
          <a:p>
            <a:r>
              <a:rPr lang="en-US" sz="1200" b="0" i="0" u="none" strike="noStrike" kern="1200" baseline="0" dirty="0" smtClean="0">
                <a:solidFill>
                  <a:schemeClr val="tx1"/>
                </a:solidFill>
                <a:latin typeface="+mn-lt"/>
                <a:ea typeface="+mn-ea"/>
                <a:cs typeface="+mn-cs"/>
              </a:rPr>
              <a:t>in both the consumer and business markets. </a:t>
            </a:r>
          </a:p>
          <a:p>
            <a:r>
              <a:rPr lang="en-US" sz="1200" b="0" i="0" u="none" strike="noStrike" kern="1200" baseline="0" dirty="0" smtClean="0">
                <a:solidFill>
                  <a:schemeClr val="tx1"/>
                </a:solidFill>
                <a:latin typeface="+mn-lt"/>
                <a:ea typeface="+mn-ea"/>
                <a:cs typeface="+mn-cs"/>
              </a:rPr>
              <a:t>IEEE 802.15.4 is commonly found in the following types of deployments: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Home and building automation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Automotive networks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Industrial wireless sensor networks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Interactive toys and remote controls</a:t>
            </a:r>
          </a:p>
          <a:p>
            <a:r>
              <a:rPr lang="en-US" sz="1200" b="0" i="0" u="none" strike="noStrike" kern="1200" baseline="0" dirty="0" smtClean="0">
                <a:solidFill>
                  <a:schemeClr val="tx1"/>
                </a:solidFill>
                <a:latin typeface="+mn-lt"/>
                <a:ea typeface="+mn-ea"/>
                <a:cs typeface="+mn-cs"/>
              </a:rPr>
              <a:t>Criticisms of IEEE 802.15.4 often focus on its MAC reliability, unbounded latency, and susceptibility to interference and multipath fading. The negatives around reliability and latency often have to do with the Collision Sense Multiple Access/Collision Avoidance (CSMA/CA) algorithm. CSMA/CA is an access method in which a device “listens” to make sure no other devices are transmitting before starting its own transmission. If another device is transmitting, a wait time (which is usually random) occurs before “listening” occurs again. Interference and multipath fading occur with IEEE 802.15.4 because it lacks a frequency-hopping technique. Later variants of 802.15.4 from the IEEE start to address these issues. (See the section “IEEE 802.15.4e and 802.15.4g,” later in this chapter, for more information.)</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a:t>
            </a:fld>
            <a:endParaRPr lang="en-US"/>
          </a:p>
        </p:txBody>
      </p:sp>
    </p:spTree>
    <p:extLst>
      <p:ext uri="{BB962C8B-B14F-4D97-AF65-F5344CB8AC3E}">
        <p14:creationId xmlns:p14="http://schemas.microsoft.com/office/powerpoint/2010/main" val="2336338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ZigBee solutions are aimed at smart objects and sensors that have low bandwidth and low power needs. Furthermore, products that are ZigBee compliant and certified by the ZigBee Alliance should interoperate even though different vendors may manufacture them.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Zigbee</a:t>
            </a:r>
            <a:r>
              <a:rPr lang="en-US" sz="1200" b="0" i="0" u="none" strike="noStrike" kern="1200" baseline="0" dirty="0" smtClean="0">
                <a:solidFill>
                  <a:schemeClr val="tx1"/>
                </a:solidFill>
                <a:latin typeface="+mn-lt"/>
                <a:ea typeface="+mn-ea"/>
                <a:cs typeface="+mn-cs"/>
              </a:rPr>
              <a:t> specification has undergone several revisions. In the 2006 revision, sets of commands and message types were introduced, and increased in number in the 2007 (called </a:t>
            </a:r>
            <a:r>
              <a:rPr lang="en-US" sz="1200" b="0" i="0" u="none" strike="noStrike" kern="1200" baseline="0" dirty="0" err="1" smtClean="0">
                <a:solidFill>
                  <a:schemeClr val="tx1"/>
                </a:solidFill>
                <a:latin typeface="+mn-lt"/>
                <a:ea typeface="+mn-ea"/>
                <a:cs typeface="+mn-cs"/>
              </a:rPr>
              <a:t>Zigbee</a:t>
            </a:r>
            <a:r>
              <a:rPr lang="en-US" sz="1200" b="0" i="0" u="none" strike="noStrike" kern="1200" baseline="0" dirty="0" smtClean="0">
                <a:solidFill>
                  <a:schemeClr val="tx1"/>
                </a:solidFill>
                <a:latin typeface="+mn-lt"/>
                <a:ea typeface="+mn-ea"/>
                <a:cs typeface="+mn-cs"/>
              </a:rPr>
              <a:t> pro) iteration, to achieve different functions for a device, such as metering, temperature, or lighting control. </a:t>
            </a:r>
          </a:p>
          <a:p>
            <a:r>
              <a:rPr lang="en-US" sz="1200" b="0" i="0" u="none" strike="noStrike" kern="1200" baseline="0" dirty="0" smtClean="0">
                <a:solidFill>
                  <a:schemeClr val="tx1"/>
                </a:solidFill>
                <a:latin typeface="+mn-lt"/>
                <a:ea typeface="+mn-ea"/>
                <a:cs typeface="+mn-cs"/>
              </a:rPr>
              <a:t>These sets of commands and message types are called clusters. Ultimately, these clusters from different functional domains or libraries form the building blocks of </a:t>
            </a:r>
            <a:r>
              <a:rPr lang="en-US" sz="1200" b="0" i="0" u="none" strike="noStrike" kern="1200" baseline="0" dirty="0" err="1" smtClean="0">
                <a:solidFill>
                  <a:schemeClr val="tx1"/>
                </a:solidFill>
                <a:latin typeface="+mn-lt"/>
                <a:ea typeface="+mn-ea"/>
                <a:cs typeface="+mn-cs"/>
              </a:rPr>
              <a:t>Zigbee</a:t>
            </a:r>
            <a:r>
              <a:rPr lang="en-US" sz="1200" b="0" i="0" u="none" strike="noStrike" kern="1200" baseline="0" dirty="0" smtClean="0">
                <a:solidFill>
                  <a:schemeClr val="tx1"/>
                </a:solidFill>
                <a:latin typeface="+mn-lt"/>
                <a:ea typeface="+mn-ea"/>
                <a:cs typeface="+mn-cs"/>
              </a:rPr>
              <a:t> application profiles. Vendors implementing pre-defined </a:t>
            </a:r>
            <a:r>
              <a:rPr lang="en-US" sz="1200" b="0" i="0" u="none" strike="noStrike" kern="1200" baseline="0" dirty="0" err="1" smtClean="0">
                <a:solidFill>
                  <a:schemeClr val="tx1"/>
                </a:solidFill>
                <a:latin typeface="+mn-lt"/>
                <a:ea typeface="+mn-ea"/>
                <a:cs typeface="+mn-cs"/>
              </a:rPr>
              <a:t>Zigbee</a:t>
            </a:r>
            <a:r>
              <a:rPr lang="en-US" sz="1200" b="0" i="0" u="none" strike="noStrike" kern="1200" baseline="0" dirty="0" smtClean="0">
                <a:solidFill>
                  <a:schemeClr val="tx1"/>
                </a:solidFill>
                <a:latin typeface="+mn-lt"/>
                <a:ea typeface="+mn-ea"/>
                <a:cs typeface="+mn-cs"/>
              </a:rPr>
              <a:t> application profiles like Home Automation or Smart Energy can ensure interoperability between their products.</a:t>
            </a:r>
          </a:p>
          <a:p>
            <a:endParaRPr lang="en-US" dirty="0" smtClean="0"/>
          </a:p>
          <a:p>
            <a:r>
              <a:rPr lang="en-US" sz="1200" b="0" i="0" u="none" strike="noStrike" kern="1200" baseline="0" dirty="0" smtClean="0">
                <a:solidFill>
                  <a:schemeClr val="tx1"/>
                </a:solidFill>
                <a:latin typeface="+mn-lt"/>
                <a:ea typeface="+mn-ea"/>
                <a:cs typeface="+mn-cs"/>
              </a:rPr>
              <a:t>The main areas where ZigBee is the most well-known include automation for commercial, retail, and home applications and smart energy. In the industrial and commercial automation space, ZigBee-based devices can handle various functions, from measuring temperature and humidity to tracking assets. For home automation, ZigBee can control lighting, thermostats, and security functions. ZigBee Smart Energy brings together a variety of interoperable products, such as smart meters, that can monitor and control the use and delivery of utilities, such as electricity and water. These ZigBee products are controlled by the utility provider and can help coordinate usage between homes and businesses and the utility provider itself to provide more efficient operations.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26</a:t>
            </a:fld>
            <a:endParaRPr lang="en-US"/>
          </a:p>
        </p:txBody>
      </p:sp>
    </p:spTree>
    <p:extLst>
      <p:ext uri="{BB962C8B-B14F-4D97-AF65-F5344CB8AC3E}">
        <p14:creationId xmlns:p14="http://schemas.microsoft.com/office/powerpoint/2010/main" val="3925291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ZigBee network and security layer provides mechanisms for network startup, configuration, routing, and securing communications. This includes calculating routing paths in what is often a changing topology, discovering neighbors, and managing the routing tables as devices join for the first time.</a:t>
            </a:r>
          </a:p>
          <a:p>
            <a:r>
              <a:rPr lang="en-US" sz="1200" b="0" i="0" u="none" strike="noStrike" kern="1200" baseline="0" dirty="0" smtClean="0">
                <a:solidFill>
                  <a:schemeClr val="tx1"/>
                </a:solidFill>
                <a:latin typeface="+mn-lt"/>
                <a:ea typeface="+mn-ea"/>
                <a:cs typeface="+mn-cs"/>
              </a:rPr>
              <a:t>The network layer is also responsible for forming the appropriate topology, which is often a mesh but could be a star or tree as well. From a security perspective, ZigBee utilizes 802.15.4 for security at the MAC layer, using the Advanced Encryption Standard (AES) with a 128-bit key and also provides security at the network and application layers.</a:t>
            </a:r>
          </a:p>
          <a:p>
            <a:r>
              <a:rPr lang="en-US" sz="1200" b="0" i="0" u="none" strike="noStrike" kern="1200" baseline="0" dirty="0" smtClean="0">
                <a:solidFill>
                  <a:schemeClr val="tx1"/>
                </a:solidFill>
                <a:latin typeface="+mn-lt"/>
                <a:ea typeface="+mn-ea"/>
                <a:cs typeface="+mn-cs"/>
              </a:rPr>
              <a:t>The application support layer in this figure interfaces the lower portion of the stack dealing with the networking of ZigBee devices with the higher-layer applications. ZigBee predefines many application profiles for certain industries, and vendors can optionally create their own custom ones at this layer. As mentioned previously, Home Automation and Smart Energy are two examples of popular application profiles.</a:t>
            </a:r>
          </a:p>
          <a:p>
            <a:r>
              <a:rPr lang="en-US" sz="1200" b="0" i="0" u="none" strike="noStrike" kern="1200" baseline="0" dirty="0" smtClean="0">
                <a:solidFill>
                  <a:schemeClr val="tx1"/>
                </a:solidFill>
                <a:latin typeface="+mn-lt"/>
                <a:ea typeface="+mn-ea"/>
                <a:cs typeface="+mn-cs"/>
              </a:rPr>
              <a:t>ZigBee is one of the most well-known protocols built on an IEEE 802.15.4 foundation. On top of the 802.15.4 PHY and MAC layers, ZigBee specifies its own network and security layer and application profiles. While this structure has provided a fair degree of interoperability for vendors with membership in the ZigBee Alliance, it has not provided interoperability with other IoT solutions. However, this has started to change with the release of ZigBee IP, which is discussed next.</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27</a:t>
            </a:fld>
            <a:endParaRPr lang="en-US"/>
          </a:p>
        </p:txBody>
      </p:sp>
    </p:spTree>
    <p:extLst>
      <p:ext uri="{BB962C8B-B14F-4D97-AF65-F5344CB8AC3E}">
        <p14:creationId xmlns:p14="http://schemas.microsoft.com/office/powerpoint/2010/main" val="488063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28</a:t>
            </a:fld>
            <a:endParaRPr lang="en-US"/>
          </a:p>
        </p:txBody>
      </p:sp>
    </p:spTree>
    <p:extLst>
      <p:ext uri="{BB962C8B-B14F-4D97-AF65-F5344CB8AC3E}">
        <p14:creationId xmlns:p14="http://schemas.microsoft.com/office/powerpoint/2010/main" val="3392008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Initially,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was a physical layer, or Layer 1, modulation that was developed by a French company named </a:t>
            </a:r>
            <a:r>
              <a:rPr lang="en-US" sz="1200" b="0" i="0" u="none" strike="noStrike" kern="1200" baseline="0" dirty="0" err="1" smtClean="0">
                <a:solidFill>
                  <a:schemeClr val="tx1"/>
                </a:solidFill>
                <a:latin typeface="+mn-lt"/>
                <a:ea typeface="+mn-ea"/>
                <a:cs typeface="+mn-cs"/>
              </a:rPr>
              <a:t>Cycleo</a:t>
            </a:r>
            <a:r>
              <a:rPr lang="en-US" sz="1200" b="0" i="0" u="none" strike="noStrike" kern="1200" baseline="0" dirty="0" smtClean="0">
                <a:solidFill>
                  <a:schemeClr val="tx1"/>
                </a:solidFill>
                <a:latin typeface="+mn-lt"/>
                <a:ea typeface="+mn-ea"/>
                <a:cs typeface="+mn-cs"/>
              </a:rPr>
              <a:t>. Later, </a:t>
            </a:r>
            <a:r>
              <a:rPr lang="en-US" sz="1200" b="0" i="0" u="none" strike="noStrike" kern="1200" baseline="0" dirty="0" err="1" smtClean="0">
                <a:solidFill>
                  <a:schemeClr val="tx1"/>
                </a:solidFill>
                <a:latin typeface="+mn-lt"/>
                <a:ea typeface="+mn-ea"/>
                <a:cs typeface="+mn-cs"/>
              </a:rPr>
              <a:t>Cycleo</a:t>
            </a:r>
            <a:r>
              <a:rPr lang="en-US" sz="1200" b="0" i="0" u="none" strike="noStrike" kern="1200" baseline="0" dirty="0" smtClean="0">
                <a:solidFill>
                  <a:schemeClr val="tx1"/>
                </a:solidFill>
                <a:latin typeface="+mn-lt"/>
                <a:ea typeface="+mn-ea"/>
                <a:cs typeface="+mn-cs"/>
              </a:rPr>
              <a:t> was acquired by </a:t>
            </a:r>
            <a:r>
              <a:rPr lang="en-US" sz="1200" b="0" i="0" u="none" strike="noStrike" kern="1200" baseline="0" dirty="0" err="1" smtClean="0">
                <a:solidFill>
                  <a:schemeClr val="tx1"/>
                </a:solidFill>
                <a:latin typeface="+mn-lt"/>
                <a:ea typeface="+mn-ea"/>
                <a:cs typeface="+mn-cs"/>
              </a:rPr>
              <a:t>Semtech</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Optimized for long-range, two-way communications and low power consumption, the technology evolved from Layer 1 to a broader scope through the creation of the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Alliance.</a:t>
            </a:r>
          </a:p>
          <a:p>
            <a:r>
              <a:rPr lang="en-US" sz="1200" b="0" i="0" u="none" strike="noStrike" kern="1200" baseline="0" dirty="0" err="1" smtClean="0">
                <a:solidFill>
                  <a:schemeClr val="tx1"/>
                </a:solidFill>
                <a:latin typeface="+mn-lt"/>
                <a:ea typeface="+mn-ea"/>
                <a:cs typeface="+mn-cs"/>
              </a:rPr>
              <a:t>Semtech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as a Layer 1 PHY modulation technology is available through multiple chipset vendors. To differentiate from the physical layer modulation known as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the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Alliance uses the term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to refer to its architecture and its specifications that describe end-to-end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communications and protocols.</a:t>
            </a:r>
          </a:p>
          <a:p>
            <a:r>
              <a:rPr lang="en-US" sz="1200" b="0" i="0" u="none" strike="noStrike" kern="1200" baseline="0" dirty="0" smtClean="0">
                <a:solidFill>
                  <a:schemeClr val="tx1"/>
                </a:solidFill>
                <a:latin typeface="+mn-lt"/>
                <a:ea typeface="+mn-ea"/>
                <a:cs typeface="+mn-cs"/>
              </a:rPr>
              <a:t>In this figure, notice that </a:t>
            </a:r>
            <a:r>
              <a:rPr lang="en-US" sz="1200" b="0" i="0" u="none" strike="noStrike" kern="1200" baseline="0" dirty="0" err="1" smtClean="0">
                <a:solidFill>
                  <a:schemeClr val="tx1"/>
                </a:solidFill>
                <a:latin typeface="+mn-lt"/>
                <a:ea typeface="+mn-ea"/>
                <a:cs typeface="+mn-cs"/>
              </a:rPr>
              <a:t>Semtech</a:t>
            </a:r>
            <a:r>
              <a:rPr lang="en-US" sz="1200" b="0" i="0" u="none" strike="noStrike" kern="1200" baseline="0" dirty="0" smtClean="0">
                <a:solidFill>
                  <a:schemeClr val="tx1"/>
                </a:solidFill>
                <a:latin typeface="+mn-lt"/>
                <a:ea typeface="+mn-ea"/>
                <a:cs typeface="+mn-cs"/>
              </a:rPr>
              <a:t> is responsible for the PHY layer, while the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Alliance handles the MAC layer and regional frequency bands.</a:t>
            </a:r>
          </a:p>
          <a:p>
            <a:r>
              <a:rPr lang="en-US" sz="1200" b="0" i="0" u="none" strike="noStrike" kern="1200" baseline="0" dirty="0" smtClean="0">
                <a:solidFill>
                  <a:schemeClr val="tx1"/>
                </a:solidFill>
                <a:latin typeface="+mn-lt"/>
                <a:ea typeface="+mn-ea"/>
                <a:cs typeface="+mn-cs"/>
              </a:rPr>
              <a:t>Overall, the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Alliance owns and manages the roadmap and technical development of the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architecture and protocol. This alliance also handles the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endpoint certification program and technology promotion through its certification and marketing committees.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29</a:t>
            </a:fld>
            <a:endParaRPr lang="en-US"/>
          </a:p>
        </p:txBody>
      </p:sp>
    </p:spTree>
    <p:extLst>
      <p:ext uri="{BB962C8B-B14F-4D97-AF65-F5344CB8AC3E}">
        <p14:creationId xmlns:p14="http://schemas.microsoft.com/office/powerpoint/2010/main" val="2225982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Physical Layer</a:t>
            </a:r>
          </a:p>
          <a:p>
            <a:r>
              <a:rPr lang="en-US" sz="1200" b="0" i="0" u="none" strike="noStrike" kern="1200" baseline="0" dirty="0" err="1" smtClean="0">
                <a:solidFill>
                  <a:schemeClr val="tx1"/>
                </a:solidFill>
                <a:latin typeface="+mn-lt"/>
                <a:ea typeface="+mn-ea"/>
                <a:cs typeface="+mn-cs"/>
              </a:rPr>
              <a:t>Semtech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modulation is based on chirp spread spectrum modulation, which trades a lower data rate for receiver sensitivity to significantly increase the communication distance. In addition, it allows demodulation below the noise floor, offers robustness to noise and interference, and manages a single channel occupation by different spreading factors. This enables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devices to receive on multiple channels in parallel.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data rate in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varies depending on the frequency bands and adaptive data rate (ADR). ADR is an algorithm that manages the data rate and radio signal for each endpoint. The ADR algorithm ensures that packets are delivered at the best data rate possible and that network performance is both optimal and scalable. Endpoints close to the gateways with good signal values transmit with the highest data rate, which enables a shorter transmission time over the wireless network, and the lowest transmit power. Meanwhile, endpoints at the edge of the link budget communicate at the lowest data rate and highest transmit power.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 important feature of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is its ability to handle various data rates via the spreading factor. Devices with a low spreading factor (SF) achieve less distance in their communications but transmit at faster speeds, resulting in less airtime. A higher SF provides slower transmission rates but achieves a higher reliability at longer distances. </a:t>
            </a:r>
            <a:endParaRPr lang="en-US"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893209A-5C87-42F2-8069-F6C9540DFEF7}" type="slidenum">
              <a:rPr lang="en-US" smtClean="0"/>
              <a:t>30</a:t>
            </a:fld>
            <a:endParaRPr lang="en-US"/>
          </a:p>
        </p:txBody>
      </p:sp>
    </p:spTree>
    <p:extLst>
      <p:ext uri="{BB962C8B-B14F-4D97-AF65-F5344CB8AC3E}">
        <p14:creationId xmlns:p14="http://schemas.microsoft.com/office/powerpoint/2010/main" val="1912139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Physical Layer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Understanding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gateways is critical to understanding a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system. A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gateway is deployed as the center hub of a star network architecture. It uses multiple transceivers and channels and can demodulate multiple channels at once or even demodulate multiple signals on the same channel simultaneously.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gateways serve as a transparent bridge relaying data between endpoints, and the endpoints use a single-hop wireless connection to communicate with one or many gateways.</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893209A-5C87-42F2-8069-F6C9540DFEF7}" type="slidenum">
              <a:rPr lang="en-US" smtClean="0"/>
              <a:t>31</a:t>
            </a:fld>
            <a:endParaRPr lang="en-US"/>
          </a:p>
        </p:txBody>
      </p:sp>
    </p:spTree>
    <p:extLst>
      <p:ext uri="{BB962C8B-B14F-4D97-AF65-F5344CB8AC3E}">
        <p14:creationId xmlns:p14="http://schemas.microsoft.com/office/powerpoint/2010/main" val="1672455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MAC laye</a:t>
            </a:r>
            <a:r>
              <a:rPr lang="en-US" sz="1200" b="0" i="0" u="none" strike="noStrike" kern="1200" baseline="0" dirty="0" smtClean="0">
                <a:solidFill>
                  <a:schemeClr val="tx1"/>
                </a:solidFill>
                <a:latin typeface="+mn-lt"/>
                <a:ea typeface="+mn-ea"/>
                <a:cs typeface="+mn-cs"/>
              </a:rPr>
              <a:t>r</a:t>
            </a:r>
          </a:p>
          <a:p>
            <a:r>
              <a:rPr lang="en-US" sz="1200" b="0" i="0" u="none" strike="noStrike" kern="1200" baseline="0" dirty="0" smtClean="0">
                <a:solidFill>
                  <a:schemeClr val="tx1"/>
                </a:solidFill>
                <a:latin typeface="+mn-lt"/>
                <a:ea typeface="+mn-ea"/>
                <a:cs typeface="+mn-cs"/>
              </a:rPr>
              <a:t>This layer takes advantage of the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physical layer and classifies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endpoints to optimize their battery life and ensure downstream communications to the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endpoints. The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specification documents three classes of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devices: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Class A: </a:t>
            </a:r>
            <a:r>
              <a:rPr lang="en-US" sz="1200" b="0" i="0" u="none" strike="noStrike" kern="1200" baseline="0" dirty="0" smtClean="0">
                <a:solidFill>
                  <a:schemeClr val="tx1"/>
                </a:solidFill>
                <a:latin typeface="+mn-lt"/>
                <a:ea typeface="+mn-ea"/>
                <a:cs typeface="+mn-cs"/>
              </a:rPr>
              <a:t>This class is the default implementation. Optimized for battery-powered nodes, it allows bidirectional communications, where a given node is able to receive downstream traffic after transmitting. Two receive windows are available after each transmission.</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Class B: </a:t>
            </a:r>
            <a:r>
              <a:rPr lang="en-US" sz="1200" b="0" i="0" u="none" strike="noStrike" kern="1200" baseline="0" dirty="0" smtClean="0">
                <a:solidFill>
                  <a:schemeClr val="tx1"/>
                </a:solidFill>
                <a:latin typeface="+mn-lt"/>
                <a:ea typeface="+mn-ea"/>
                <a:cs typeface="+mn-cs"/>
              </a:rPr>
              <a:t>This class was designated “experimental” in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1.0.1 until it can be better defined. A Class B node or endpoint should get additional receive windows compared to Class A, but gateways must be synchronized through a beaconing process.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Class C: </a:t>
            </a:r>
            <a:r>
              <a:rPr lang="en-US" sz="1200" b="0" i="0" u="none" strike="noStrike" kern="1200" baseline="0" dirty="0" smtClean="0">
                <a:solidFill>
                  <a:schemeClr val="tx1"/>
                </a:solidFill>
                <a:latin typeface="+mn-lt"/>
                <a:ea typeface="+mn-ea"/>
                <a:cs typeface="+mn-cs"/>
              </a:rPr>
              <a:t>This class is particularly adapted for powered nodes. This classification enables a node to be continuously listening by keeping its receive window open when not transmitting.</a:t>
            </a:r>
          </a:p>
        </p:txBody>
      </p:sp>
      <p:sp>
        <p:nvSpPr>
          <p:cNvPr id="4" name="Slide Number Placeholder 3"/>
          <p:cNvSpPr>
            <a:spLocks noGrp="1"/>
          </p:cNvSpPr>
          <p:nvPr>
            <p:ph type="sldNum" sz="quarter" idx="10"/>
          </p:nvPr>
        </p:nvSpPr>
        <p:spPr/>
        <p:txBody>
          <a:bodyPr/>
          <a:lstStyle/>
          <a:p>
            <a:fld id="{5893209A-5C87-42F2-8069-F6C9540DFEF7}" type="slidenum">
              <a:rPr lang="en-US" smtClean="0"/>
              <a:t>32</a:t>
            </a:fld>
            <a:endParaRPr lang="en-US"/>
          </a:p>
        </p:txBody>
      </p:sp>
    </p:spTree>
    <p:extLst>
      <p:ext uri="{BB962C8B-B14F-4D97-AF65-F5344CB8AC3E}">
        <p14:creationId xmlns:p14="http://schemas.microsoft.com/office/powerpoint/2010/main" val="3966328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MAC laye</a:t>
            </a:r>
            <a:r>
              <a:rPr lang="en-US" sz="1200" b="0" i="0" u="none" strike="noStrike" kern="1200" baseline="0" dirty="0" smtClean="0">
                <a:solidFill>
                  <a:schemeClr val="tx1"/>
                </a:solidFill>
                <a:latin typeface="+mn-lt"/>
                <a:ea typeface="+mn-ea"/>
                <a:cs typeface="+mn-cs"/>
              </a:rPr>
              <a:t>r</a:t>
            </a:r>
          </a:p>
          <a:p>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messages, either uplink or downlink, have a PHY payload composed of a 1-byte MAC header, a variable-byte MAC payload, and a MIC that is 4 bytes in length. The MAC payload size depends on the frequency band and the data rate, ranging from 59 to 230 bytes for the 863–870 MHz band and 19 to 250 bytes for the 902–928 MHz band.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endpoints are uniquely addressable through a variety of methods, including the following:</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 endpoint can have a global end device ID or </a:t>
            </a:r>
            <a:r>
              <a:rPr lang="en-US" sz="1200" b="0" i="0" u="none" strike="noStrike" kern="1200" baseline="0" dirty="0" err="1" smtClean="0">
                <a:solidFill>
                  <a:schemeClr val="tx1"/>
                </a:solidFill>
                <a:latin typeface="+mn-lt"/>
                <a:ea typeface="+mn-ea"/>
                <a:cs typeface="+mn-cs"/>
              </a:rPr>
              <a:t>DevEUI</a:t>
            </a:r>
            <a:r>
              <a:rPr lang="en-US" sz="1200" b="0" i="0" u="none" strike="noStrike" kern="1200" baseline="0" dirty="0" smtClean="0">
                <a:solidFill>
                  <a:schemeClr val="tx1"/>
                </a:solidFill>
                <a:latin typeface="+mn-lt"/>
                <a:ea typeface="+mn-ea"/>
                <a:cs typeface="+mn-cs"/>
              </a:rPr>
              <a:t> represented as an IEEE EUI-64 address.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 endpoint can have a global application ID or </a:t>
            </a:r>
            <a:r>
              <a:rPr lang="en-US" sz="1200" b="0" i="0" u="none" strike="noStrike" kern="1200" baseline="0" dirty="0" err="1" smtClean="0">
                <a:solidFill>
                  <a:schemeClr val="tx1"/>
                </a:solidFill>
                <a:latin typeface="+mn-lt"/>
                <a:ea typeface="+mn-ea"/>
                <a:cs typeface="+mn-cs"/>
              </a:rPr>
              <a:t>AppEUI</a:t>
            </a:r>
            <a:r>
              <a:rPr lang="en-US" sz="1200" b="0" i="0" u="none" strike="noStrike" kern="1200" baseline="0" dirty="0" smtClean="0">
                <a:solidFill>
                  <a:schemeClr val="tx1"/>
                </a:solidFill>
                <a:latin typeface="+mn-lt"/>
                <a:ea typeface="+mn-ea"/>
                <a:cs typeface="+mn-cs"/>
              </a:rPr>
              <a:t> represented as an IEEE EUI-64 address that uniquely identifies the application provider, such as the owner, of the end device.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 a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network, endpoints are also known by their end device address, known as a </a:t>
            </a:r>
            <a:r>
              <a:rPr lang="en-US" sz="1200" b="0" i="0" u="none" strike="noStrike" kern="1200" baseline="0" dirty="0" err="1" smtClean="0">
                <a:solidFill>
                  <a:schemeClr val="tx1"/>
                </a:solidFill>
                <a:latin typeface="+mn-lt"/>
                <a:ea typeface="+mn-ea"/>
                <a:cs typeface="+mn-cs"/>
              </a:rPr>
              <a:t>DevAddr</a:t>
            </a:r>
            <a:r>
              <a:rPr lang="en-US" sz="1200" b="0" i="0" u="none" strike="noStrike" kern="1200" baseline="0" dirty="0" smtClean="0">
                <a:solidFill>
                  <a:schemeClr val="tx1"/>
                </a:solidFill>
                <a:latin typeface="+mn-lt"/>
                <a:ea typeface="+mn-ea"/>
                <a:cs typeface="+mn-cs"/>
              </a:rPr>
              <a:t>, a 32-bit address. The 7 most significant bits are the network identifier (</a:t>
            </a:r>
            <a:r>
              <a:rPr lang="en-US" sz="1200" b="0" i="0" u="none" strike="noStrike" kern="1200" baseline="0" dirty="0" err="1" smtClean="0">
                <a:solidFill>
                  <a:schemeClr val="tx1"/>
                </a:solidFill>
                <a:latin typeface="+mn-lt"/>
                <a:ea typeface="+mn-ea"/>
                <a:cs typeface="+mn-cs"/>
              </a:rPr>
              <a:t>NwkID</a:t>
            </a:r>
            <a:r>
              <a:rPr lang="en-US" sz="1200" b="0" i="0" u="none" strike="noStrike" kern="1200" baseline="0" dirty="0" smtClean="0">
                <a:solidFill>
                  <a:schemeClr val="tx1"/>
                </a:solidFill>
                <a:latin typeface="+mn-lt"/>
                <a:ea typeface="+mn-ea"/>
                <a:cs typeface="+mn-cs"/>
              </a:rPr>
              <a:t>), which identifies the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network. The 25 least significant bits are used as the network address (</a:t>
            </a:r>
            <a:r>
              <a:rPr lang="en-US" sz="1200" b="0" i="0" u="none" strike="noStrike" kern="1200" baseline="0" dirty="0" err="1" smtClean="0">
                <a:solidFill>
                  <a:schemeClr val="tx1"/>
                </a:solidFill>
                <a:latin typeface="+mn-lt"/>
                <a:ea typeface="+mn-ea"/>
                <a:cs typeface="+mn-cs"/>
              </a:rPr>
              <a:t>NwkAddr</a:t>
            </a:r>
            <a:r>
              <a:rPr lang="en-US" sz="1200" b="0" i="0" u="none" strike="noStrike" kern="1200" baseline="0" dirty="0" smtClean="0">
                <a:solidFill>
                  <a:schemeClr val="tx1"/>
                </a:solidFill>
                <a:latin typeface="+mn-lt"/>
                <a:ea typeface="+mn-ea"/>
                <a:cs typeface="+mn-cs"/>
              </a:rPr>
              <a:t>) to identify the endpoint in the network.</a:t>
            </a:r>
          </a:p>
        </p:txBody>
      </p:sp>
      <p:sp>
        <p:nvSpPr>
          <p:cNvPr id="4" name="Slide Number Placeholder 3"/>
          <p:cNvSpPr>
            <a:spLocks noGrp="1"/>
          </p:cNvSpPr>
          <p:nvPr>
            <p:ph type="sldNum" sz="quarter" idx="10"/>
          </p:nvPr>
        </p:nvSpPr>
        <p:spPr/>
        <p:txBody>
          <a:bodyPr/>
          <a:lstStyle/>
          <a:p>
            <a:fld id="{5893209A-5C87-42F2-8069-F6C9540DFEF7}" type="slidenum">
              <a:rPr lang="en-US" smtClean="0"/>
              <a:t>33</a:t>
            </a:fld>
            <a:endParaRPr lang="en-US"/>
          </a:p>
        </p:txBody>
      </p:sp>
    </p:spTree>
    <p:extLst>
      <p:ext uri="{BB962C8B-B14F-4D97-AF65-F5344CB8AC3E}">
        <p14:creationId xmlns:p14="http://schemas.microsoft.com/office/powerpoint/2010/main" val="3380689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topology is often described as a “star of stars” topology. As shown in this figure, the infrastructure consists of endpoints exchanging packets through gateways acting as bridges, with a central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network server. Gateways connect to the backend network using standard IP connections, and endpoints communicate directly with one or more gateways. </a:t>
            </a:r>
          </a:p>
          <a:p>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endpoints transport their selected application data over the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MAC layer on top of one of the supported PHY layer frequency bands. The application data is contained in upper protocol layers.</a:t>
            </a:r>
          </a:p>
          <a:p>
            <a:r>
              <a:rPr lang="en-US" sz="1200" b="0" i="0" u="none" strike="noStrike" kern="1200" baseline="0" dirty="0" smtClean="0">
                <a:solidFill>
                  <a:schemeClr val="tx1"/>
                </a:solidFill>
                <a:latin typeface="+mn-lt"/>
                <a:ea typeface="+mn-ea"/>
                <a:cs typeface="+mn-cs"/>
              </a:rPr>
              <a:t>These upper layers are not the responsibility of the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Alliance, but best practices may be developed and recommended. These upper layers could just be raw data on top of the </a:t>
            </a:r>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MAC layer, or the data could be stacked in multiple protocols. For example, you could have upper-layer protocols, such as ZigBee Control Layer (ZCL), Constrained Application Protocol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or Message Queuing Telemetry Transport (MQTT), with or without an IPv6/6LoWPAN layer. </a:t>
            </a:r>
          </a:p>
          <a:p>
            <a:r>
              <a:rPr lang="en-US" sz="1200" b="0" i="0" u="none" strike="noStrike" kern="1200" baseline="0" dirty="0" err="1" smtClean="0">
                <a:solidFill>
                  <a:schemeClr val="tx1"/>
                </a:solidFill>
                <a:latin typeface="+mn-lt"/>
                <a:ea typeface="+mn-ea"/>
                <a:cs typeface="+mn-cs"/>
              </a:rPr>
              <a:t>LoRaWAN</a:t>
            </a:r>
            <a:r>
              <a:rPr lang="en-US" sz="1200" b="0" i="0" u="none" strike="noStrike" kern="1200" baseline="0" dirty="0" smtClean="0">
                <a:solidFill>
                  <a:schemeClr val="tx1"/>
                </a:solidFill>
                <a:latin typeface="+mn-lt"/>
                <a:ea typeface="+mn-ea"/>
                <a:cs typeface="+mn-cs"/>
              </a:rPr>
              <a:t> gateways act as bridges that relay between endpoints and the network servers. Multiple gateways can receive and transport the same packets. When duplicate packets are received, deduplication is a function of the network server.</a:t>
            </a:r>
          </a:p>
        </p:txBody>
      </p:sp>
      <p:sp>
        <p:nvSpPr>
          <p:cNvPr id="4" name="Slide Number Placeholder 3"/>
          <p:cNvSpPr>
            <a:spLocks noGrp="1"/>
          </p:cNvSpPr>
          <p:nvPr>
            <p:ph type="sldNum" sz="quarter" idx="10"/>
          </p:nvPr>
        </p:nvSpPr>
        <p:spPr/>
        <p:txBody>
          <a:bodyPr/>
          <a:lstStyle/>
          <a:p>
            <a:fld id="{5893209A-5C87-42F2-8069-F6C9540DFEF7}" type="slidenum">
              <a:rPr lang="en-US" smtClean="0"/>
              <a:t>34</a:t>
            </a:fld>
            <a:endParaRPr lang="en-US"/>
          </a:p>
        </p:txBody>
      </p:sp>
    </p:spTree>
    <p:extLst>
      <p:ext uri="{BB962C8B-B14F-4D97-AF65-F5344CB8AC3E}">
        <p14:creationId xmlns:p14="http://schemas.microsoft.com/office/powerpoint/2010/main" val="500903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NB-IoT </a:t>
            </a:r>
          </a:p>
          <a:p>
            <a:r>
              <a:rPr lang="en-US" sz="1200" b="0" i="0" u="none" strike="noStrike" kern="1200" baseline="0" dirty="0" smtClean="0">
                <a:solidFill>
                  <a:schemeClr val="tx1"/>
                </a:solidFill>
                <a:latin typeface="+mn-lt"/>
                <a:ea typeface="+mn-ea"/>
                <a:cs typeface="+mn-cs"/>
              </a:rPr>
              <a:t>Existing cellular technologies, such as GPRS, Edge, 3G, and 4G/LTE, are not particularly well adapted to battery-powered devices and small objects specifically developed for the Internet of Things. While industry players have been developing unlicensed-band LPWA technologies, 3GPP and associated vendors have been working on evolving cellular technologies to better address IoT requirements. The effort started with the definition of new LTE device categories. The aim was to both align with specific IoT requirements, such as low throughput and low power consumption, and decrease the complexity and cost of the LTE devices. This resulted in the definition of the LTE-M work item.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Because the new LTE-M device category was not sufficiently close to LPWA capabilities, in 2015 3GPP approved a proposal to standardize a new narrowband radio access technology called Narrowband IoT (NB-IoT). NB-IoT specifically addresses the requirements of a massive number of low throughput devices, low device power consumption, improved indoor coverage, and optimized network architecture.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Consolidation occurred with the agreement to specify a single NB-IoT version based on orthogonal frequency-division multiple access (OFDMA) in the downlink and a couple options for the uplink. OFDMA is a modulation scheme in which individual users are assigned subsets of subcarrier frequencies. This enables multiple users to transmit low-speed data simultaneously. For more information on the uplink options, refer to the 3GPP specification TR 36.802.</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893209A-5C87-42F2-8069-F6C9540DFEF7}" type="slidenum">
              <a:rPr lang="en-US" smtClean="0"/>
              <a:t>35</a:t>
            </a:fld>
            <a:endParaRPr lang="en-US"/>
          </a:p>
        </p:txBody>
      </p:sp>
    </p:spTree>
    <p:extLst>
      <p:ext uri="{BB962C8B-B14F-4D97-AF65-F5344CB8AC3E}">
        <p14:creationId xmlns:p14="http://schemas.microsoft.com/office/powerpoint/2010/main" val="138646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802.15.4 standard supports an extensive number of PHY options that range from 2.4 GHz to sub-GHz frequencies in ISM bands. </a:t>
            </a:r>
          </a:p>
          <a:p>
            <a:r>
              <a:rPr lang="en-US" sz="1200" b="0" i="0" u="none" strike="noStrike" kern="1200" baseline="0" dirty="0" smtClean="0">
                <a:solidFill>
                  <a:schemeClr val="tx1"/>
                </a:solidFill>
                <a:latin typeface="+mn-lt"/>
                <a:ea typeface="+mn-ea"/>
                <a:cs typeface="+mn-cs"/>
              </a:rPr>
              <a:t>The original IEEE 802.15.4-2003 standard specified only three PHY options based on direct sequence spread spectrum (DSSS) modulation. DSSS is a modulation technique in which a signal is intentionally spread in the frequency domain, resulting in greater bandwidth.</a:t>
            </a:r>
          </a:p>
          <a:p>
            <a:r>
              <a:rPr lang="en-US" sz="1200" b="0" i="0" u="none" strike="noStrike" kern="1200" baseline="0" dirty="0" smtClean="0">
                <a:solidFill>
                  <a:schemeClr val="tx1"/>
                </a:solidFill>
                <a:latin typeface="+mn-lt"/>
                <a:ea typeface="+mn-ea"/>
                <a:cs typeface="+mn-cs"/>
              </a:rPr>
              <a:t>The original physical layer transmission options were as follows: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2.4 GHz, 16 channels, with a data rate of 250 kbps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915 MHz, 10 channels, with a data rate of 40 kbps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868 MHz, 1 channel, with a data rate of 20 kbps </a:t>
            </a:r>
          </a:p>
          <a:p>
            <a:r>
              <a:rPr lang="en-US" sz="1200" b="0" i="0" u="none" strike="noStrike" kern="1200" baseline="0" dirty="0" smtClean="0">
                <a:solidFill>
                  <a:schemeClr val="tx1"/>
                </a:solidFill>
                <a:latin typeface="+mn-lt"/>
                <a:ea typeface="+mn-ea"/>
                <a:cs typeface="+mn-cs"/>
              </a:rPr>
              <a:t>You should note that only the 2.4 GHz band operates worldwide. The 915 MHz band operates mainly in North and South America, and the 868 MHz frequencies are used in Europe, the Middle East, and Africa.</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9</a:t>
            </a:fld>
            <a:endParaRPr lang="en-US"/>
          </a:p>
        </p:txBody>
      </p:sp>
    </p:spTree>
    <p:extLst>
      <p:ext uri="{BB962C8B-B14F-4D97-AF65-F5344CB8AC3E}">
        <p14:creationId xmlns:p14="http://schemas.microsoft.com/office/powerpoint/2010/main" val="4190062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Three modes of operation are applicable to NB-IoT:</a:t>
            </a:r>
          </a:p>
          <a:p>
            <a:r>
              <a:rPr lang="en-US" sz="1200" b="1" i="0" u="none" strike="noStrike" kern="1200" baseline="0" dirty="0" smtClean="0">
                <a:solidFill>
                  <a:schemeClr val="tx1"/>
                </a:solidFill>
                <a:latin typeface="+mn-lt"/>
                <a:ea typeface="+mn-ea"/>
                <a:cs typeface="+mn-cs"/>
              </a:rPr>
              <a:t>Standalone: </a:t>
            </a:r>
            <a:r>
              <a:rPr lang="en-US" sz="1200" b="0" i="0" u="none" strike="noStrike" kern="1200" baseline="0" dirty="0" smtClean="0">
                <a:solidFill>
                  <a:schemeClr val="tx1"/>
                </a:solidFill>
                <a:latin typeface="+mn-lt"/>
                <a:ea typeface="+mn-ea"/>
                <a:cs typeface="+mn-cs"/>
              </a:rPr>
              <a:t>A GSM carrier is used as an NB-IoT carrier, enabling reuse of 900 MHz or 1800 </a:t>
            </a:r>
            <a:r>
              <a:rPr lang="en-US" sz="1200" b="0" i="0" u="none" strike="noStrike" kern="1200" baseline="0" dirty="0" err="1" smtClean="0">
                <a:solidFill>
                  <a:schemeClr val="tx1"/>
                </a:solidFill>
                <a:latin typeface="+mn-lt"/>
                <a:ea typeface="+mn-ea"/>
                <a:cs typeface="+mn-cs"/>
              </a:rPr>
              <a:t>MHz.</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In-band: </a:t>
            </a:r>
            <a:r>
              <a:rPr lang="en-US" sz="1200" b="0" i="0" u="none" strike="noStrike" kern="1200" baseline="0" dirty="0" smtClean="0">
                <a:solidFill>
                  <a:schemeClr val="tx1"/>
                </a:solidFill>
                <a:latin typeface="+mn-lt"/>
                <a:ea typeface="+mn-ea"/>
                <a:cs typeface="+mn-cs"/>
              </a:rPr>
              <a:t>Part of an LTE carrier frequency band is allocated for use as an NB-IoT frequency. The service provider typically makes this allocation, and IoT devices are configured accordingly. You should be aware that if these devices must be deployed across different countries or regions using a different service provider, problems may occur unless there is some coordination between the service providers, and the NB-IoT frequency band allocations are the same.</a:t>
            </a:r>
          </a:p>
          <a:p>
            <a:r>
              <a:rPr lang="en-US" sz="1200" b="1" i="0" u="none" strike="noStrike" kern="1200" baseline="0" dirty="0" smtClean="0">
                <a:solidFill>
                  <a:schemeClr val="tx1"/>
                </a:solidFill>
                <a:latin typeface="+mn-lt"/>
                <a:ea typeface="+mn-ea"/>
                <a:cs typeface="+mn-cs"/>
              </a:rPr>
              <a:t>Guard band: </a:t>
            </a:r>
            <a:r>
              <a:rPr lang="en-US" sz="1200" b="0" i="0" u="none" strike="noStrike" kern="1200" baseline="0" dirty="0" smtClean="0">
                <a:solidFill>
                  <a:schemeClr val="tx1"/>
                </a:solidFill>
                <a:latin typeface="+mn-lt"/>
                <a:ea typeface="+mn-ea"/>
                <a:cs typeface="+mn-cs"/>
              </a:rPr>
              <a:t>An NB-IoT carrier is between the LTE or WCDMA bands. This requires coexistence between LTE and NB-IoT bands.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Mobile service providers consider NB-IoT the target technology as it allows them to leverage their licensed spectrum to support LPWA use cases. For instance, NB-IoT is defined for a 200-kHz-wide channel in both uplink and downlink, allowing mobile service providers to optimize their spectrum, with a number of deployment options for GSM, WCDMA, and LTE spectrum.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an LTE network, resource blocks are defined with an effective bandwidth of 180 kHz, while on NB-IoT, tone or subcarriers replace the LTE resource blocks. The uplink channel can be 15 kHz or 3.75 kHz or multi-tone (n*15 kHz, n up to 12). At Layer 1, the maximum transport block size (TBS) for downlink is 680 bits, while uplink is 1000 bits. At Layer 2, the maximum </a:t>
            </a:r>
            <a:r>
              <a:rPr lang="en-US" sz="1200" b="0" i="0" u="none" strike="noStrike" kern="1200" baseline="0" dirty="0" err="1" smtClean="0">
                <a:solidFill>
                  <a:schemeClr val="tx1"/>
                </a:solidFill>
                <a:latin typeface="+mn-lt"/>
                <a:ea typeface="+mn-ea"/>
                <a:cs typeface="+mn-cs"/>
              </a:rPr>
              <a:t>acket</a:t>
            </a:r>
            <a:r>
              <a:rPr lang="en-US" sz="1200" b="0" i="0" u="none" strike="noStrike" kern="1200" baseline="0" dirty="0" smtClean="0">
                <a:solidFill>
                  <a:schemeClr val="tx1"/>
                </a:solidFill>
                <a:latin typeface="+mn-lt"/>
                <a:ea typeface="+mn-ea"/>
                <a:cs typeface="+mn-cs"/>
              </a:rPr>
              <a:t> Data Convergence Protocol (PDCP) service data unit (SDU) size is 1600 bytes.</a:t>
            </a:r>
          </a:p>
          <a:p>
            <a:r>
              <a:rPr lang="en-US" sz="1200" b="0" i="0" u="none" strike="noStrike" kern="1200" baseline="0" dirty="0" smtClean="0">
                <a:solidFill>
                  <a:schemeClr val="tx1"/>
                </a:solidFill>
                <a:latin typeface="+mn-lt"/>
                <a:ea typeface="+mn-ea"/>
                <a:cs typeface="+mn-cs"/>
              </a:rPr>
              <a:t>NB-IoT operates in half-duplex frequency-division duplexing (FDD) mode with a maximum data rate uplink of 60 kbps and downlink of 30 kbps.</a:t>
            </a:r>
          </a:p>
        </p:txBody>
      </p:sp>
      <p:sp>
        <p:nvSpPr>
          <p:cNvPr id="4" name="Slide Number Placeholder 3"/>
          <p:cNvSpPr>
            <a:spLocks noGrp="1"/>
          </p:cNvSpPr>
          <p:nvPr>
            <p:ph type="sldNum" sz="quarter" idx="10"/>
          </p:nvPr>
        </p:nvSpPr>
        <p:spPr/>
        <p:txBody>
          <a:bodyPr/>
          <a:lstStyle/>
          <a:p>
            <a:fld id="{5893209A-5C87-42F2-8069-F6C9540DFEF7}" type="slidenum">
              <a:rPr lang="en-US" smtClean="0"/>
              <a:t>36</a:t>
            </a:fld>
            <a:endParaRPr lang="en-US"/>
          </a:p>
        </p:txBody>
      </p:sp>
    </p:spTree>
    <p:extLst>
      <p:ext uri="{BB962C8B-B14F-4D97-AF65-F5344CB8AC3E}">
        <p14:creationId xmlns:p14="http://schemas.microsoft.com/office/powerpoint/2010/main" val="1341442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NB-IoT is defined with a link budget of 164 dB; compare this with the GPRS link budget of 144 dB, used by many machine-to-machine services. The additional 20 dB link budget increase should guarantee better signal penetration in buildings and basements while achieving battery life requirements.</a:t>
            </a:r>
          </a:p>
        </p:txBody>
      </p:sp>
      <p:sp>
        <p:nvSpPr>
          <p:cNvPr id="4" name="Slide Number Placeholder 3"/>
          <p:cNvSpPr>
            <a:spLocks noGrp="1"/>
          </p:cNvSpPr>
          <p:nvPr>
            <p:ph type="sldNum" sz="quarter" idx="10"/>
          </p:nvPr>
        </p:nvSpPr>
        <p:spPr/>
        <p:txBody>
          <a:bodyPr/>
          <a:lstStyle/>
          <a:p>
            <a:fld id="{5893209A-5C87-42F2-8069-F6C9540DFEF7}" type="slidenum">
              <a:rPr lang="en-US" smtClean="0"/>
              <a:t>37</a:t>
            </a:fld>
            <a:endParaRPr lang="en-US"/>
          </a:p>
        </p:txBody>
      </p:sp>
    </p:spTree>
    <p:extLst>
      <p:ext uri="{BB962C8B-B14F-4D97-AF65-F5344CB8AC3E}">
        <p14:creationId xmlns:p14="http://schemas.microsoft.com/office/powerpoint/2010/main" val="20667159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alliance has recently developed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HaLow</a:t>
            </a:r>
            <a:r>
              <a:rPr lang="en-US" sz="1200" b="0" i="0" u="none" strike="noStrike" kern="1200" baseline="0" dirty="0" smtClean="0">
                <a:solidFill>
                  <a:schemeClr val="tx1"/>
                </a:solidFill>
                <a:latin typeface="+mn-lt"/>
                <a:ea typeface="+mn-ea"/>
                <a:cs typeface="+mn-cs"/>
              </a:rPr>
              <a:t>,” which is based on the IEEE 802.11ah standard. It consumes lower power than a traditional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device and also has a longer range. This is why this protocol is suitable for Internet of Things applications. The range of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HaLow</a:t>
            </a:r>
            <a:r>
              <a:rPr lang="en-US" sz="1200" b="0" i="0" u="none" strike="noStrike" kern="1200" baseline="0" dirty="0" smtClean="0">
                <a:solidFill>
                  <a:schemeClr val="tx1"/>
                </a:solidFill>
                <a:latin typeface="+mn-lt"/>
                <a:ea typeface="+mn-ea"/>
                <a:cs typeface="+mn-cs"/>
              </a:rPr>
              <a:t> is nearly twice that of traditional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Like other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devices, devices supporting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HaLow</a:t>
            </a:r>
            <a:r>
              <a:rPr lang="en-US" sz="1200" b="0" i="0" u="none" strike="noStrike" kern="1200" baseline="0" dirty="0" smtClean="0">
                <a:solidFill>
                  <a:schemeClr val="tx1"/>
                </a:solidFill>
                <a:latin typeface="+mn-lt"/>
                <a:ea typeface="+mn-ea"/>
                <a:cs typeface="+mn-cs"/>
              </a:rPr>
              <a:t> also support IP connectivity, which is important for IoT applications. Let us look at the specifications of the IEEE 802.11ah standard. This standard was developed to deal with wireless sensor network scenarios, where devices are energy constrained and require relatively long range communication. IEEE 802.11ah operates in the sub-gigahertz band (900MHz). Because of the relatively lower frequency, the range is longer since higher frequency waves suffer from higher attenuation. We can extend the range (currently 1 km) by lowering the frequency further; however, the data rate will also be lower and thus the tradeoff is not justified. IEEE 802.11ah is also designed to support large star shaped networks, where a lot of stations are connected to a single access point.</a:t>
            </a:r>
          </a:p>
        </p:txBody>
      </p:sp>
      <p:sp>
        <p:nvSpPr>
          <p:cNvPr id="4" name="Slide Number Placeholder 3"/>
          <p:cNvSpPr>
            <a:spLocks noGrp="1"/>
          </p:cNvSpPr>
          <p:nvPr>
            <p:ph type="sldNum" sz="quarter" idx="10"/>
          </p:nvPr>
        </p:nvSpPr>
        <p:spPr/>
        <p:txBody>
          <a:bodyPr/>
          <a:lstStyle/>
          <a:p>
            <a:fld id="{5893209A-5C87-42F2-8069-F6C9540DFEF7}" type="slidenum">
              <a:rPr lang="en-US" smtClean="0"/>
              <a:t>38</a:t>
            </a:fld>
            <a:endParaRPr lang="en-US"/>
          </a:p>
        </p:txBody>
      </p:sp>
    </p:spTree>
    <p:extLst>
      <p:ext uri="{BB962C8B-B14F-4D97-AF65-F5344CB8AC3E}">
        <p14:creationId xmlns:p14="http://schemas.microsoft.com/office/powerpoint/2010/main" val="1950677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1"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Bluetooth Low Energy, also known as “Bluetooth Smart,” was developed by the Bluetooth Special Interest Group. It has a relatively shorter range and consumes lower energy as compared to competing protocols.</a:t>
            </a:r>
          </a:p>
          <a:p>
            <a:r>
              <a:rPr lang="en-US" sz="1200" b="0" i="0" u="none" strike="noStrike" kern="1200" baseline="0" dirty="0" smtClean="0">
                <a:solidFill>
                  <a:schemeClr val="tx1"/>
                </a:solidFill>
                <a:latin typeface="+mn-lt"/>
                <a:ea typeface="+mn-ea"/>
                <a:cs typeface="+mn-cs"/>
              </a:rPr>
              <a:t>The BLE protocol stack is similar to the stack used in classic Bluetooth technology. It has two parts: controller and host. The physical and link layer are implemented in the controller.</a:t>
            </a:r>
          </a:p>
          <a:p>
            <a:r>
              <a:rPr lang="en-US" sz="1200" b="0" i="0" u="none" strike="noStrike" kern="1200" baseline="0" dirty="0" smtClean="0">
                <a:solidFill>
                  <a:schemeClr val="tx1"/>
                </a:solidFill>
                <a:latin typeface="+mn-lt"/>
                <a:ea typeface="+mn-ea"/>
                <a:cs typeface="+mn-cs"/>
              </a:rPr>
              <a:t>The controller is typically a SOC (System on Chip) with a radio. The functionalities of upper layers are included in the host. BLE is not compatible with classic Bluetooth. Let us look at the differences between classic Bluetooth and BLE.</a:t>
            </a:r>
          </a:p>
          <a:p>
            <a:r>
              <a:rPr lang="en-US" sz="1200" b="0" i="0" u="none" strike="noStrike" kern="1200" baseline="0" dirty="0" smtClean="0">
                <a:solidFill>
                  <a:schemeClr val="tx1"/>
                </a:solidFill>
                <a:latin typeface="+mn-lt"/>
                <a:ea typeface="+mn-ea"/>
                <a:cs typeface="+mn-cs"/>
              </a:rPr>
              <a:t>The main difference is that BLE does not support data streaming. Instead, it supports quick transfer of small packets of data (packet size is small) with a data rate of 1Mbps.</a:t>
            </a:r>
          </a:p>
          <a:p>
            <a:r>
              <a:rPr lang="en-US" sz="1200" b="0" i="0" u="none" strike="noStrike" kern="1200" baseline="0" dirty="0" smtClean="0">
                <a:solidFill>
                  <a:schemeClr val="tx1"/>
                </a:solidFill>
                <a:latin typeface="+mn-lt"/>
                <a:ea typeface="+mn-ea"/>
                <a:cs typeface="+mn-cs"/>
              </a:rPr>
              <a:t>There are two types of devices in BLE: master and slave.</a:t>
            </a:r>
          </a:p>
          <a:p>
            <a:r>
              <a:rPr lang="en-US" sz="1200" b="0" i="0" u="none" strike="noStrike" kern="1200" baseline="0" dirty="0" err="1" smtClean="0">
                <a:solidFill>
                  <a:schemeClr val="tx1"/>
                </a:solidFill>
                <a:latin typeface="+mn-lt"/>
                <a:ea typeface="+mn-ea"/>
                <a:cs typeface="+mn-cs"/>
              </a:rPr>
              <a:t>Themaster</a:t>
            </a:r>
            <a:r>
              <a:rPr lang="en-US" sz="1200" b="0" i="0" u="none" strike="noStrike" kern="1200" baseline="0" dirty="0" smtClean="0">
                <a:solidFill>
                  <a:schemeClr val="tx1"/>
                </a:solidFill>
                <a:latin typeface="+mn-lt"/>
                <a:ea typeface="+mn-ea"/>
                <a:cs typeface="+mn-cs"/>
              </a:rPr>
              <a:t> acts as a central device that can connect to various slaves. Let us consider an IoT scenario where a phone or PC serve as </a:t>
            </a:r>
            <a:r>
              <a:rPr lang="en-US" sz="1200" b="0" i="0" u="none" strike="noStrike" kern="1200" baseline="0" dirty="0" err="1" smtClean="0">
                <a:solidFill>
                  <a:schemeClr val="tx1"/>
                </a:solidFill>
                <a:latin typeface="+mn-lt"/>
                <a:ea typeface="+mn-ea"/>
                <a:cs typeface="+mn-cs"/>
              </a:rPr>
              <a:t>themaster</a:t>
            </a:r>
            <a:r>
              <a:rPr lang="en-US" sz="1200" b="0" i="0" u="none" strike="noStrike" kern="1200" baseline="0" dirty="0" smtClean="0">
                <a:solidFill>
                  <a:schemeClr val="tx1"/>
                </a:solidFill>
                <a:latin typeface="+mn-lt"/>
                <a:ea typeface="+mn-ea"/>
                <a:cs typeface="+mn-cs"/>
              </a:rPr>
              <a:t> and mobile devices such as a thermostat, fitness tracker, smart watch, or any monitoring device act as slaves. In such cases, slaves must be very power efficient.</a:t>
            </a:r>
          </a:p>
          <a:p>
            <a:r>
              <a:rPr lang="en-US" sz="1200" b="0" i="0" u="none" strike="noStrike" kern="1200" baseline="0" dirty="0" smtClean="0">
                <a:solidFill>
                  <a:schemeClr val="tx1"/>
                </a:solidFill>
                <a:latin typeface="+mn-lt"/>
                <a:ea typeface="+mn-ea"/>
                <a:cs typeface="+mn-cs"/>
              </a:rPr>
              <a:t>Therefore, to save energy, slaves are by default in sleep mode and wake up periodically to receive packets from the master.</a:t>
            </a:r>
          </a:p>
          <a:p>
            <a:r>
              <a:rPr lang="en-US" sz="1200" b="0" i="0" u="none" strike="noStrike" kern="1200" baseline="0" dirty="0" smtClean="0">
                <a:solidFill>
                  <a:schemeClr val="tx1"/>
                </a:solidFill>
                <a:latin typeface="+mn-lt"/>
                <a:ea typeface="+mn-ea"/>
                <a:cs typeface="+mn-cs"/>
              </a:rPr>
              <a:t>In classic Bluetooth, the connection is on all the time even if no data transfer is going on. Additionally, it supports 79 data channels (1MHz channel bandwidth) and a data rate of 1 million symbols/s, whereas, BLE supports 40 channels with 2MHz channel bandwidth (double of classic Bluetooth) and 1 million symbols/s data rate. BLE supports low duty cycle requirements as its packet size is small and the time taken to transmit the smallest packet is as small as 80 𝜇s. The BLE protocol stack supports IP based communication also.</a:t>
            </a:r>
          </a:p>
        </p:txBody>
      </p:sp>
      <p:sp>
        <p:nvSpPr>
          <p:cNvPr id="4" name="Slide Number Placeholder 3"/>
          <p:cNvSpPr>
            <a:spLocks noGrp="1"/>
          </p:cNvSpPr>
          <p:nvPr>
            <p:ph type="sldNum" sz="quarter" idx="10"/>
          </p:nvPr>
        </p:nvSpPr>
        <p:spPr/>
        <p:txBody>
          <a:bodyPr/>
          <a:lstStyle/>
          <a:p>
            <a:fld id="{5893209A-5C87-42F2-8069-F6C9540DFEF7}" type="slidenum">
              <a:rPr lang="en-US" smtClean="0"/>
              <a:t>39</a:t>
            </a:fld>
            <a:endParaRPr lang="en-US"/>
          </a:p>
        </p:txBody>
      </p:sp>
    </p:spTree>
    <p:extLst>
      <p:ext uri="{BB962C8B-B14F-4D97-AF65-F5344CB8AC3E}">
        <p14:creationId xmlns:p14="http://schemas.microsoft.com/office/powerpoint/2010/main" val="735895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1"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Bluetooth Low Energy, also known as “Bluetooth Smart,” was developed by the Bluetooth Special Interest Group. It has a relatively shorter range and consumes lower energy as compared to competing protocols.</a:t>
            </a:r>
          </a:p>
          <a:p>
            <a:r>
              <a:rPr lang="en-US" sz="1200" b="0" i="0" u="none" strike="noStrike" kern="1200" baseline="0" dirty="0" smtClean="0">
                <a:solidFill>
                  <a:schemeClr val="tx1"/>
                </a:solidFill>
                <a:latin typeface="+mn-lt"/>
                <a:ea typeface="+mn-ea"/>
                <a:cs typeface="+mn-cs"/>
              </a:rPr>
              <a:t>The BLE protocol stack is similar to the stack used in classic Bluetooth technology. It has two parts: controller and host. The physical and link layer are implemented in the controller.</a:t>
            </a:r>
          </a:p>
          <a:p>
            <a:r>
              <a:rPr lang="en-US" sz="1200" b="0" i="0" u="none" strike="noStrike" kern="1200" baseline="0" dirty="0" smtClean="0">
                <a:solidFill>
                  <a:schemeClr val="tx1"/>
                </a:solidFill>
                <a:latin typeface="+mn-lt"/>
                <a:ea typeface="+mn-ea"/>
                <a:cs typeface="+mn-cs"/>
              </a:rPr>
              <a:t>The controller is typically a SOC (System on Chip) with a radio. The functionalities of upper layers are included in the host. BLE is not compatible with classic Bluetooth. Let us look at the differences between classic Bluetooth and BLE.</a:t>
            </a:r>
          </a:p>
          <a:p>
            <a:r>
              <a:rPr lang="en-US" sz="1200" b="0" i="0" u="none" strike="noStrike" kern="1200" baseline="0" dirty="0" smtClean="0">
                <a:solidFill>
                  <a:schemeClr val="tx1"/>
                </a:solidFill>
                <a:latin typeface="+mn-lt"/>
                <a:ea typeface="+mn-ea"/>
                <a:cs typeface="+mn-cs"/>
              </a:rPr>
              <a:t>The main difference is that BLE does not support data streaming. Instead, it supports quick transfer of small packets of data (packet size is small) with a data rate of 1Mbps.</a:t>
            </a:r>
          </a:p>
          <a:p>
            <a:r>
              <a:rPr lang="en-US" sz="1200" b="0" i="0" u="none" strike="noStrike" kern="1200" baseline="0" dirty="0" smtClean="0">
                <a:solidFill>
                  <a:schemeClr val="tx1"/>
                </a:solidFill>
                <a:latin typeface="+mn-lt"/>
                <a:ea typeface="+mn-ea"/>
                <a:cs typeface="+mn-cs"/>
              </a:rPr>
              <a:t>There are two types of devices in BLE: master and slave.</a:t>
            </a:r>
          </a:p>
          <a:p>
            <a:r>
              <a:rPr lang="en-US" sz="1200" b="0" i="0" u="none" strike="noStrike" kern="1200" baseline="0" dirty="0" err="1" smtClean="0">
                <a:solidFill>
                  <a:schemeClr val="tx1"/>
                </a:solidFill>
                <a:latin typeface="+mn-lt"/>
                <a:ea typeface="+mn-ea"/>
                <a:cs typeface="+mn-cs"/>
              </a:rPr>
              <a:t>Themaster</a:t>
            </a:r>
            <a:r>
              <a:rPr lang="en-US" sz="1200" b="0" i="0" u="none" strike="noStrike" kern="1200" baseline="0" dirty="0" smtClean="0">
                <a:solidFill>
                  <a:schemeClr val="tx1"/>
                </a:solidFill>
                <a:latin typeface="+mn-lt"/>
                <a:ea typeface="+mn-ea"/>
                <a:cs typeface="+mn-cs"/>
              </a:rPr>
              <a:t> acts as a central device that can connect to various slaves. Let us consider an IoT scenario where a phone or PC serve as </a:t>
            </a:r>
            <a:r>
              <a:rPr lang="en-US" sz="1200" b="0" i="0" u="none" strike="noStrike" kern="1200" baseline="0" dirty="0" err="1" smtClean="0">
                <a:solidFill>
                  <a:schemeClr val="tx1"/>
                </a:solidFill>
                <a:latin typeface="+mn-lt"/>
                <a:ea typeface="+mn-ea"/>
                <a:cs typeface="+mn-cs"/>
              </a:rPr>
              <a:t>themaster</a:t>
            </a:r>
            <a:r>
              <a:rPr lang="en-US" sz="1200" b="0" i="0" u="none" strike="noStrike" kern="1200" baseline="0" dirty="0" smtClean="0">
                <a:solidFill>
                  <a:schemeClr val="tx1"/>
                </a:solidFill>
                <a:latin typeface="+mn-lt"/>
                <a:ea typeface="+mn-ea"/>
                <a:cs typeface="+mn-cs"/>
              </a:rPr>
              <a:t> and mobile devices such as a thermostat, fitness tracker, smart watch, or any monitoring device act as slaves. In such cases, slaves must be very power efficient.</a:t>
            </a:r>
          </a:p>
          <a:p>
            <a:r>
              <a:rPr lang="en-US" sz="1200" b="0" i="0" u="none" strike="noStrike" kern="1200" baseline="0" dirty="0" smtClean="0">
                <a:solidFill>
                  <a:schemeClr val="tx1"/>
                </a:solidFill>
                <a:latin typeface="+mn-lt"/>
                <a:ea typeface="+mn-ea"/>
                <a:cs typeface="+mn-cs"/>
              </a:rPr>
              <a:t>Therefore, to save energy, slaves are by default in sleep mode and wake up periodically to receive packets from the master.</a:t>
            </a:r>
          </a:p>
          <a:p>
            <a:r>
              <a:rPr lang="en-US" sz="1200" b="0" i="0" u="none" strike="noStrike" kern="1200" baseline="0" dirty="0" smtClean="0">
                <a:solidFill>
                  <a:schemeClr val="tx1"/>
                </a:solidFill>
                <a:latin typeface="+mn-lt"/>
                <a:ea typeface="+mn-ea"/>
                <a:cs typeface="+mn-cs"/>
              </a:rPr>
              <a:t>In classic Bluetooth, the connection is on all the time even if no data transfer is going on. Additionally, it supports 79 data channels (1MHz channel bandwidth) and a data rate of 1 million symbols/s, whereas, BLE supports 40 channels with 2MHz channel bandwidth (double of classic Bluetooth) and 1 million symbols/s data rate. BLE supports low duty cycle requirements as its packet size is small and the time taken to transmit the smallest packet is as small as 80 𝜇s. The BLE protocol stack supports IP based communication also.</a:t>
            </a:r>
          </a:p>
        </p:txBody>
      </p:sp>
      <p:sp>
        <p:nvSpPr>
          <p:cNvPr id="4" name="Slide Number Placeholder 3"/>
          <p:cNvSpPr>
            <a:spLocks noGrp="1"/>
          </p:cNvSpPr>
          <p:nvPr>
            <p:ph type="sldNum" sz="quarter" idx="10"/>
          </p:nvPr>
        </p:nvSpPr>
        <p:spPr/>
        <p:txBody>
          <a:bodyPr/>
          <a:lstStyle/>
          <a:p>
            <a:fld id="{5893209A-5C87-42F2-8069-F6C9540DFEF7}" type="slidenum">
              <a:rPr lang="en-US" smtClean="0"/>
              <a:t>40</a:t>
            </a:fld>
            <a:endParaRPr lang="en-US"/>
          </a:p>
        </p:txBody>
      </p:sp>
    </p:spTree>
    <p:extLst>
      <p:ext uri="{BB962C8B-B14F-4D97-AF65-F5344CB8AC3E}">
        <p14:creationId xmlns:p14="http://schemas.microsoft.com/office/powerpoint/2010/main" val="4163485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1"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Bluetooth Low Energy, also known as “Bluetooth Smart,” was developed by the Bluetooth Special Interest Group. It has a relatively shorter range and consumes lower energy as compared to competing protocols.</a:t>
            </a:r>
          </a:p>
          <a:p>
            <a:r>
              <a:rPr lang="en-US" sz="1200" b="0" i="0" u="none" strike="noStrike" kern="1200" baseline="0" dirty="0" smtClean="0">
                <a:solidFill>
                  <a:schemeClr val="tx1"/>
                </a:solidFill>
                <a:latin typeface="+mn-lt"/>
                <a:ea typeface="+mn-ea"/>
                <a:cs typeface="+mn-cs"/>
              </a:rPr>
              <a:t>The BLE protocol stack is similar to the stack used in classic Bluetooth technology. It has two parts: controller and host. The physical and link layer are implemented in the controller.</a:t>
            </a:r>
          </a:p>
          <a:p>
            <a:r>
              <a:rPr lang="en-US" sz="1200" b="0" i="0" u="none" strike="noStrike" kern="1200" baseline="0" dirty="0" smtClean="0">
                <a:solidFill>
                  <a:schemeClr val="tx1"/>
                </a:solidFill>
                <a:latin typeface="+mn-lt"/>
                <a:ea typeface="+mn-ea"/>
                <a:cs typeface="+mn-cs"/>
              </a:rPr>
              <a:t>The controller is typically a SOC (System on Chip) with a radio. The functionalities of upper layers are included in the host. BLE is not compatible with classic Bluetooth. Let us look at the differences between classic Bluetooth and BLE.</a:t>
            </a:r>
          </a:p>
          <a:p>
            <a:r>
              <a:rPr lang="en-US" sz="1200" b="0" i="0" u="none" strike="noStrike" kern="1200" baseline="0" dirty="0" smtClean="0">
                <a:solidFill>
                  <a:schemeClr val="tx1"/>
                </a:solidFill>
                <a:latin typeface="+mn-lt"/>
                <a:ea typeface="+mn-ea"/>
                <a:cs typeface="+mn-cs"/>
              </a:rPr>
              <a:t>The main difference is that BLE does not support data streaming. Instead, it supports quick transfer of small packets of data (packet size is small) with a data rate of 1Mbps.</a:t>
            </a:r>
          </a:p>
          <a:p>
            <a:r>
              <a:rPr lang="en-US" sz="1200" b="0" i="0" u="none" strike="noStrike" kern="1200" baseline="0" dirty="0" smtClean="0">
                <a:solidFill>
                  <a:schemeClr val="tx1"/>
                </a:solidFill>
                <a:latin typeface="+mn-lt"/>
                <a:ea typeface="+mn-ea"/>
                <a:cs typeface="+mn-cs"/>
              </a:rPr>
              <a:t>There are two types of devices in BLE: master and slave.</a:t>
            </a:r>
          </a:p>
          <a:p>
            <a:r>
              <a:rPr lang="en-US" sz="1200" b="0" i="0" u="none" strike="noStrike" kern="1200" baseline="0" dirty="0" err="1" smtClean="0">
                <a:solidFill>
                  <a:schemeClr val="tx1"/>
                </a:solidFill>
                <a:latin typeface="+mn-lt"/>
                <a:ea typeface="+mn-ea"/>
                <a:cs typeface="+mn-cs"/>
              </a:rPr>
              <a:t>Themaster</a:t>
            </a:r>
            <a:r>
              <a:rPr lang="en-US" sz="1200" b="0" i="0" u="none" strike="noStrike" kern="1200" baseline="0" dirty="0" smtClean="0">
                <a:solidFill>
                  <a:schemeClr val="tx1"/>
                </a:solidFill>
                <a:latin typeface="+mn-lt"/>
                <a:ea typeface="+mn-ea"/>
                <a:cs typeface="+mn-cs"/>
              </a:rPr>
              <a:t> acts as a central device that can connect to various slaves. Let us consider an IoT scenario where a phone or PC serve as </a:t>
            </a:r>
            <a:r>
              <a:rPr lang="en-US" sz="1200" b="0" i="0" u="none" strike="noStrike" kern="1200" baseline="0" dirty="0" err="1" smtClean="0">
                <a:solidFill>
                  <a:schemeClr val="tx1"/>
                </a:solidFill>
                <a:latin typeface="+mn-lt"/>
                <a:ea typeface="+mn-ea"/>
                <a:cs typeface="+mn-cs"/>
              </a:rPr>
              <a:t>themaster</a:t>
            </a:r>
            <a:r>
              <a:rPr lang="en-US" sz="1200" b="0" i="0" u="none" strike="noStrike" kern="1200" baseline="0" dirty="0" smtClean="0">
                <a:solidFill>
                  <a:schemeClr val="tx1"/>
                </a:solidFill>
                <a:latin typeface="+mn-lt"/>
                <a:ea typeface="+mn-ea"/>
                <a:cs typeface="+mn-cs"/>
              </a:rPr>
              <a:t> and mobile devices such as a thermostat, fitness tracker, smart watch, or any monitoring device act as slaves. In such cases, slaves must be very power efficient.</a:t>
            </a:r>
          </a:p>
          <a:p>
            <a:r>
              <a:rPr lang="en-US" sz="1200" b="0" i="0" u="none" strike="noStrike" kern="1200" baseline="0" dirty="0" smtClean="0">
                <a:solidFill>
                  <a:schemeClr val="tx1"/>
                </a:solidFill>
                <a:latin typeface="+mn-lt"/>
                <a:ea typeface="+mn-ea"/>
                <a:cs typeface="+mn-cs"/>
              </a:rPr>
              <a:t>Therefore, to save energy, slaves are by default in sleep mode and wake up periodically to receive packets from the master.</a:t>
            </a:r>
          </a:p>
          <a:p>
            <a:r>
              <a:rPr lang="en-US" sz="1200" b="0" i="0" u="none" strike="noStrike" kern="1200" baseline="0" dirty="0" smtClean="0">
                <a:solidFill>
                  <a:schemeClr val="tx1"/>
                </a:solidFill>
                <a:latin typeface="+mn-lt"/>
                <a:ea typeface="+mn-ea"/>
                <a:cs typeface="+mn-cs"/>
              </a:rPr>
              <a:t>In classic Bluetooth, the connection is on all the time even if no data transfer is going on. Additionally, it supports 79 data channels (1MHz channel bandwidth) and a data rate of 1 million symbols/s, whereas, BLE supports 40 channels with 2MHz channel bandwidth (double of classic Bluetooth) and 1 million symbols/s data rate. BLE supports low duty cycle requirements as its packet size is small and the time taken to transmit the smallest packet is as small as 80 𝜇s. The BLE protocol stack supports IP based communication also.</a:t>
            </a:r>
          </a:p>
        </p:txBody>
      </p:sp>
      <p:sp>
        <p:nvSpPr>
          <p:cNvPr id="4" name="Slide Number Placeholder 3"/>
          <p:cNvSpPr>
            <a:spLocks noGrp="1"/>
          </p:cNvSpPr>
          <p:nvPr>
            <p:ph type="sldNum" sz="quarter" idx="10"/>
          </p:nvPr>
        </p:nvSpPr>
        <p:spPr/>
        <p:txBody>
          <a:bodyPr/>
          <a:lstStyle/>
          <a:p>
            <a:fld id="{5893209A-5C87-42F2-8069-F6C9540DFEF7}" type="slidenum">
              <a:rPr lang="en-US" smtClean="0"/>
              <a:t>41</a:t>
            </a:fld>
            <a:endParaRPr lang="en-US"/>
          </a:p>
        </p:txBody>
      </p:sp>
    </p:spTree>
    <p:extLst>
      <p:ext uri="{BB962C8B-B14F-4D97-AF65-F5344CB8AC3E}">
        <p14:creationId xmlns:p14="http://schemas.microsoft.com/office/powerpoint/2010/main" val="4259219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use of electrical wires to provide data transmission capabilities, known as Power Line Communication (PLC), has recently experienced increased deployment. Chip manufacturers of PLC devices for in-home and for smart grid applications report that they are shipping millions of such devices each year and expect the number to continue to grow in the future.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PLC networks provide a number of advantages that make them both a useful complement and a strong competitor to wireless networking solutions. The main appeal of PLC networks is their low deployment cost when an electrical wired infrastructure is already in place. In addition, PLC networks allow communication through obstacles that commonly degrade wireless signals, while delivering high data rates.</a:t>
            </a:r>
          </a:p>
          <a:p>
            <a:r>
              <a:rPr lang="en-US" sz="1200" b="0" i="0" u="none" strike="noStrike" kern="1200" baseline="0" dirty="0" smtClean="0">
                <a:solidFill>
                  <a:schemeClr val="tx1"/>
                </a:solidFill>
                <a:latin typeface="+mn-lt"/>
                <a:ea typeface="+mn-ea"/>
                <a:cs typeface="+mn-cs"/>
              </a:rPr>
              <a:t>Moreover, PLC also provides a low-cost alternative to complement existing technologies when aiming for ubiquitous coverage. For instance, as a backhaul for wireless sensor networks or small cells.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Since one of the main advantages of using PLC networks is the possibility of re-using the existing wired electrical network to provide communication capabilities, the smart grid remains one of the most appealing applications of PLC and consequently the research carried out in this area is vast.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893209A-5C87-42F2-8069-F6C9540DFEF7}" type="slidenum">
              <a:rPr lang="en-US" smtClean="0"/>
              <a:t>42</a:t>
            </a:fld>
            <a:endParaRPr lang="en-US"/>
          </a:p>
        </p:txBody>
      </p:sp>
    </p:spTree>
    <p:extLst>
      <p:ext uri="{BB962C8B-B14F-4D97-AF65-F5344CB8AC3E}">
        <p14:creationId xmlns:p14="http://schemas.microsoft.com/office/powerpoint/2010/main" val="31843538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frequency range used for today’s PLC solutions starts as low as 125 Hz and reaches as high as 100 </a:t>
            </a:r>
            <a:r>
              <a:rPr lang="en-US" sz="1200" b="0" i="0" u="none" strike="noStrike" kern="1200" baseline="0" dirty="0" err="1" smtClean="0">
                <a:solidFill>
                  <a:schemeClr val="tx1"/>
                </a:solidFill>
                <a:latin typeface="+mn-lt"/>
                <a:ea typeface="+mn-ea"/>
                <a:cs typeface="+mn-cs"/>
              </a:rPr>
              <a:t>MHz.</a:t>
            </a:r>
            <a:r>
              <a:rPr lang="en-US" sz="1200" b="0" i="0" u="none" strike="noStrike" kern="1200" baseline="0" dirty="0" smtClean="0">
                <a:solidFill>
                  <a:schemeClr val="tx1"/>
                </a:solidFill>
                <a:latin typeface="+mn-lt"/>
                <a:ea typeface="+mn-ea"/>
                <a:cs typeface="+mn-cs"/>
              </a:rPr>
              <a:t> A useful classification of PLC systems is according to frequency bands.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ultra-narrowband (UNB) operating between about 125–3000 Hz,</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narrowband (NB) operating between about 3–500 kHz , and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broadband (BB) operating between about 1.8–100 MHz</a:t>
            </a: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893209A-5C87-42F2-8069-F6C9540DFEF7}" type="slidenum">
              <a:rPr lang="en-US" smtClean="0"/>
              <a:t>43</a:t>
            </a:fld>
            <a:endParaRPr lang="en-US"/>
          </a:p>
        </p:txBody>
      </p:sp>
    </p:spTree>
    <p:extLst>
      <p:ext uri="{BB962C8B-B14F-4D97-AF65-F5344CB8AC3E}">
        <p14:creationId xmlns:p14="http://schemas.microsoft.com/office/powerpoint/2010/main" val="127965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frequency range used for today’s PLC solutions starts as low as 125 Hz and reaches as high as 100 </a:t>
            </a:r>
            <a:r>
              <a:rPr lang="en-US" sz="1200" b="0" i="0" u="none" strike="noStrike" kern="1200" baseline="0" dirty="0" err="1" smtClean="0">
                <a:solidFill>
                  <a:schemeClr val="tx1"/>
                </a:solidFill>
                <a:latin typeface="+mn-lt"/>
                <a:ea typeface="+mn-ea"/>
                <a:cs typeface="+mn-cs"/>
              </a:rPr>
              <a:t>MHz.</a:t>
            </a:r>
            <a:r>
              <a:rPr lang="en-US" sz="1200" b="0" i="0" u="none" strike="noStrike" kern="1200" baseline="0" dirty="0" smtClean="0">
                <a:solidFill>
                  <a:schemeClr val="tx1"/>
                </a:solidFill>
                <a:latin typeface="+mn-lt"/>
                <a:ea typeface="+mn-ea"/>
                <a:cs typeface="+mn-cs"/>
              </a:rPr>
              <a:t> A useful classification of PLC systems is according to frequency bands.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ultra-narrowband (UNB) operating between about 125–3000 Hz,</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narrowband (NB) operating between about 3–500 kHz , and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broadband (BB) operating between about 1.8–100 MHz</a:t>
            </a: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893209A-5C87-42F2-8069-F6C9540DFEF7}" type="slidenum">
              <a:rPr lang="en-US" smtClean="0"/>
              <a:t>44</a:t>
            </a:fld>
            <a:endParaRPr lang="en-US"/>
          </a:p>
        </p:txBody>
      </p:sp>
    </p:spTree>
    <p:extLst>
      <p:ext uri="{BB962C8B-B14F-4D97-AF65-F5344CB8AC3E}">
        <p14:creationId xmlns:p14="http://schemas.microsoft.com/office/powerpoint/2010/main" val="857283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device-to-device communication model</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represents two or more devices that directly</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connect and communicate between one another,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rather than through an intermediary application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server. These devices communicate over many</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types of networks, including IP networks or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Internet. Often, however these devices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use protocols like Bluetooth, Z-Wave, or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ZigBee to establish direct device-to-device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communications.</a:t>
            </a:r>
            <a:endParaRPr lang="fa-IR"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These device-to-device networks allow devices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 adhere to a particular communication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protocol to communicate and exchange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messages to achieve their function. This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communication model is commonly used in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applications like home automation systems,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which typically use small data packets of</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information to communicate between devices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with relatively low data rate requirements.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Residential IoT devices like light bulbs, light</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switches, thermostats, and door locks normally</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end small amounts of information to each other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(e.g. a door lock status message or turn on light</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command) in a home automation scenario.</a:t>
            </a:r>
            <a:endParaRPr lang="fa-IR"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device-to-device communication approach</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illustrates many of the interoperability challenges. These devices often have a</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direct relationship, they usually have built-in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security and trust [mechanisms], but they also</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use device-specific data models that require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redundant development efforts [by device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manufacturers. This means that the device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manufacturers need to invest in development</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efforts to implement device-specific data formats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rather than open approaches that enable use of</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standard data formats.</a:t>
            </a:r>
            <a:r>
              <a:rPr lang="fa-IR"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From the user’s point of view, this often means that underlying device-to-device communication protocols are not compatible, forcing the user to select a family of devices that employ a common protocol. For example, the family of devices using the Z-Wave protocol is not natively compatible with the ZigBee family of devices. While these incompatibilities limit user choice to devices within a particular protocol family, the user benefits from knowing that products within a particular family tend to communicate well.</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47</a:t>
            </a:fld>
            <a:endParaRPr lang="en-US"/>
          </a:p>
        </p:txBody>
      </p:sp>
    </p:spTree>
    <p:extLst>
      <p:ext uri="{BB962C8B-B14F-4D97-AF65-F5344CB8AC3E}">
        <p14:creationId xmlns:p14="http://schemas.microsoft.com/office/powerpoint/2010/main" val="141544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synchronization header for this frame is composed of the Preamble and the Start of Frame Delimiter fields. The Preamble field is a 32-bit 4-byte (for parallel construction) pattern that identifies the start of the frame and is used to synchronize the data transmission. The Start of Frame Delimiter field informs the receiver that frame contents start immediately after this byte.</a:t>
            </a:r>
          </a:p>
          <a:p>
            <a:r>
              <a:rPr lang="en-US" sz="1200" b="0" i="0" u="none" strike="noStrike" kern="1200" baseline="0" dirty="0" smtClean="0">
                <a:solidFill>
                  <a:schemeClr val="tx1"/>
                </a:solidFill>
                <a:latin typeface="+mn-lt"/>
                <a:ea typeface="+mn-ea"/>
                <a:cs typeface="+mn-cs"/>
              </a:rPr>
              <a:t>The PHY Header portion of the PHY frame is simply a frame length value. It lets the receiver know how much total data to expect in the PHY service data unit (PSDU) portion of the 802.4.15 PHY. The PSDU is the data field or payload.</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10</a:t>
            </a:fld>
            <a:endParaRPr lang="en-US"/>
          </a:p>
        </p:txBody>
      </p:sp>
    </p:spTree>
    <p:extLst>
      <p:ext uri="{BB962C8B-B14F-4D97-AF65-F5344CB8AC3E}">
        <p14:creationId xmlns:p14="http://schemas.microsoft.com/office/powerpoint/2010/main" val="1334766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 device-to-cloud communication model, the IoT device connects directly to an Internet cloud service like an application service provider to exchange data and control message traffic. This approach frequently takes advantage of existing communications mechanisms like traditional wired Ethernet or Wi-Fi connections to establish a connection between the device and the IP network, which ultimately connects to the cloud service.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communication model is employed by some popular consumer IoT devices like the Nest Labs </a:t>
            </a:r>
            <a:r>
              <a:rPr lang="en-US" sz="1200" b="0" i="1" u="none" strike="noStrike" kern="1200" baseline="0" dirty="0" smtClean="0">
                <a:solidFill>
                  <a:schemeClr val="tx1"/>
                </a:solidFill>
                <a:latin typeface="+mn-lt"/>
                <a:ea typeface="+mn-ea"/>
                <a:cs typeface="+mn-cs"/>
              </a:rPr>
              <a:t>Learning Thermostat</a:t>
            </a:r>
            <a:r>
              <a:rPr lang="en-US" sz="1200" b="0" i="0" u="none" strike="noStrike" kern="1200" baseline="0" dirty="0" smtClean="0">
                <a:solidFill>
                  <a:schemeClr val="tx1"/>
                </a:solidFill>
                <a:latin typeface="+mn-lt"/>
                <a:ea typeface="+mn-ea"/>
                <a:cs typeface="+mn-cs"/>
              </a:rPr>
              <a:t> and the Samsung </a:t>
            </a:r>
            <a:r>
              <a:rPr lang="en-US" sz="1200" b="0" i="1" u="none" strike="noStrike" kern="1200" baseline="0" dirty="0" err="1" smtClean="0">
                <a:solidFill>
                  <a:schemeClr val="tx1"/>
                </a:solidFill>
                <a:latin typeface="+mn-lt"/>
                <a:ea typeface="+mn-ea"/>
                <a:cs typeface="+mn-cs"/>
              </a:rPr>
              <a:t>SmartTV</a:t>
            </a:r>
            <a:r>
              <a:rPr lang="en-US" sz="1200" b="0" i="0" u="none" strike="noStrike" kern="1200" baseline="0" dirty="0" smtClean="0">
                <a:solidFill>
                  <a:schemeClr val="tx1"/>
                </a:solidFill>
                <a:latin typeface="+mn-lt"/>
                <a:ea typeface="+mn-ea"/>
                <a:cs typeface="+mn-cs"/>
              </a:rPr>
              <a:t>. In the case of the Nest </a:t>
            </a:r>
            <a:r>
              <a:rPr lang="en-US" sz="1200" b="0" i="1" u="none" strike="noStrike" kern="1200" baseline="0" dirty="0" smtClean="0">
                <a:solidFill>
                  <a:schemeClr val="tx1"/>
                </a:solidFill>
                <a:latin typeface="+mn-lt"/>
                <a:ea typeface="+mn-ea"/>
                <a:cs typeface="+mn-cs"/>
              </a:rPr>
              <a:t>Learning Thermostat</a:t>
            </a:r>
            <a:r>
              <a:rPr lang="en-US" sz="1200" b="0" i="0" u="none" strike="noStrike" kern="1200" baseline="0" dirty="0" smtClean="0">
                <a:solidFill>
                  <a:schemeClr val="tx1"/>
                </a:solidFill>
                <a:latin typeface="+mn-lt"/>
                <a:ea typeface="+mn-ea"/>
                <a:cs typeface="+mn-cs"/>
              </a:rPr>
              <a:t>, the device transmits data to a cloud database where the data can be used to analyze home energy consumption. Further, this cloud connection enables the user to obtain remote access to their thermostat via a smartphone or Web interface, and it also supports software updates to the thermostat. Similarly with the Samsung </a:t>
            </a:r>
            <a:r>
              <a:rPr lang="en-US" sz="1200" b="0" i="1" u="none" strike="noStrike" kern="1200" baseline="0" dirty="0" err="1" smtClean="0">
                <a:solidFill>
                  <a:schemeClr val="tx1"/>
                </a:solidFill>
                <a:latin typeface="+mn-lt"/>
                <a:ea typeface="+mn-ea"/>
                <a:cs typeface="+mn-cs"/>
              </a:rPr>
              <a:t>SmartTV</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technology, the television uses an Internet connection to transmit user viewing information to Samsung for analysis and to enable the interactive voice recognition features of the TV. In these cases, the device-to-cloud model adds value to the end user by extending the capabilities of the device beyond its native features.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interoperability challenges can arise when attempting to integrate devices made by different manufacturers. Frequently, the device and cloud service are from the same vendor. If proprietary data protocols are used between the device and the cloud service, the device owner or user may be tied to a specific cloud service, limiting or preventing the use of alternative service providers. This is commonly referred to as “vendor lock-in’’, a term that encompasses other facets of the relationship with the provider such as ownership of and access to the data. At the same time, users can generally have confidence that devices designed for the specific platform can be integrated.</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48</a:t>
            </a:fld>
            <a:endParaRPr lang="en-US"/>
          </a:p>
        </p:txBody>
      </p:sp>
    </p:spTree>
    <p:extLst>
      <p:ext uri="{BB962C8B-B14F-4D97-AF65-F5344CB8AC3E}">
        <p14:creationId xmlns:p14="http://schemas.microsoft.com/office/powerpoint/2010/main" val="2924904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device-to-gateway model, or more typically, the device-to-application-layer gateway (ALG) model, the IoT device connects through an ALG service as a conduit to reach a cloud service. In simpler terms, this means that there is application software operating on a local gateway device, which acts as an intermediary between the device and the cloud service and provides security and other functionality such as data or protocol translation.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Several forms of this model are found in consumer devices. In many cases, the local gateway device is a smartphone running an app to communicate with a device and relay data to a cloud service. This is often the model employed with popular consumer items like personal fitness trackers. These devices do not have the native ability to connect directly to a cloud service, so they frequently rely on smartphone app software to serve as an intermediary gateway to connect the fitness device to the cloud.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other form of this device-to-gateway model is the emergence of “hub” devices in home automation applications. These are devices that serve as a local gateway between individual IoT devices and a cloud service, but they can also bridge the interoperability gap between devices themselves. For example, the </a:t>
            </a:r>
            <a:r>
              <a:rPr lang="en-US" sz="1200" b="0" i="1" u="none" strike="noStrike" kern="1200" baseline="0" dirty="0" smtClean="0">
                <a:solidFill>
                  <a:schemeClr val="tx1"/>
                </a:solidFill>
                <a:latin typeface="+mn-lt"/>
                <a:ea typeface="+mn-ea"/>
                <a:cs typeface="+mn-cs"/>
              </a:rPr>
              <a:t>SmartThings </a:t>
            </a:r>
            <a:r>
              <a:rPr lang="en-US" sz="1200" b="0" i="0" u="none" strike="noStrike" kern="1200" baseline="0" dirty="0" smtClean="0">
                <a:solidFill>
                  <a:schemeClr val="tx1"/>
                </a:solidFill>
                <a:latin typeface="+mn-lt"/>
                <a:ea typeface="+mn-ea"/>
                <a:cs typeface="+mn-cs"/>
              </a:rPr>
              <a:t>hub is a stand-alone gateway device that has Z-Wave and </a:t>
            </a:r>
            <a:r>
              <a:rPr lang="en-US" sz="1200" b="0" i="0" u="none" strike="noStrike" kern="1200" baseline="0" dirty="0" err="1" smtClean="0">
                <a:solidFill>
                  <a:schemeClr val="tx1"/>
                </a:solidFill>
                <a:latin typeface="+mn-lt"/>
                <a:ea typeface="+mn-ea"/>
                <a:cs typeface="+mn-cs"/>
              </a:rPr>
              <a:t>Zigbee</a:t>
            </a:r>
            <a:r>
              <a:rPr lang="en-US" sz="1200" b="0" i="0" u="none" strike="noStrike" kern="1200" baseline="0" dirty="0" smtClean="0">
                <a:solidFill>
                  <a:schemeClr val="tx1"/>
                </a:solidFill>
                <a:latin typeface="+mn-lt"/>
                <a:ea typeface="+mn-ea"/>
                <a:cs typeface="+mn-cs"/>
              </a:rPr>
              <a:t> transceivers installed to communicate with both families of devices. It then connects to the </a:t>
            </a:r>
            <a:r>
              <a:rPr lang="en-US" sz="1200" b="0" i="1" u="none" strike="noStrike" kern="1200" baseline="0" dirty="0" smtClean="0">
                <a:solidFill>
                  <a:schemeClr val="tx1"/>
                </a:solidFill>
                <a:latin typeface="+mn-lt"/>
                <a:ea typeface="+mn-ea"/>
                <a:cs typeface="+mn-cs"/>
              </a:rPr>
              <a:t>SmartThings </a:t>
            </a:r>
            <a:r>
              <a:rPr lang="en-US" sz="1200" b="0" i="0" u="none" strike="noStrike" kern="1200" baseline="0" dirty="0" smtClean="0">
                <a:solidFill>
                  <a:schemeClr val="tx1"/>
                </a:solidFill>
                <a:latin typeface="+mn-lt"/>
                <a:ea typeface="+mn-ea"/>
                <a:cs typeface="+mn-cs"/>
              </a:rPr>
              <a:t>cloud service, allowing the user to gain access to the devices using a smartphone app and an Internet connection.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From a broader technical perspective, the benefit of the device-to-gateway approach are as follows: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This [communication model] is used in situations where the smart objects require </a:t>
            </a:r>
            <a:r>
              <a:rPr lang="it-IT" sz="1200" b="0" i="0" u="none" strike="noStrike" kern="1200" baseline="0" dirty="0" smtClean="0">
                <a:solidFill>
                  <a:schemeClr val="tx1"/>
                </a:solidFill>
                <a:latin typeface="+mn-lt"/>
                <a:ea typeface="+mn-ea"/>
                <a:cs typeface="+mn-cs"/>
              </a:rPr>
              <a:t>interoperability with non-IP [Internet protocol] </a:t>
            </a:r>
            <a:r>
              <a:rPr lang="en-US" sz="1200" b="0" i="0" u="none" strike="noStrike" kern="1200" baseline="0" dirty="0" smtClean="0">
                <a:solidFill>
                  <a:schemeClr val="tx1"/>
                </a:solidFill>
                <a:latin typeface="+mn-lt"/>
                <a:ea typeface="+mn-ea"/>
                <a:cs typeface="+mn-cs"/>
              </a:rPr>
              <a:t>devices. Sometimes this approach is taken for integrating IPv6-only devices, which means a gateway is necessary for legacy IPv4-only devices and services. In other words, this communications model is frequently used to integrate new smart devices into a legacy system with devices that are not natively interoperable with them. A downside of this approach is that the necessary development of the application-layer gateway software and system adds complexity and cost to the overall system.</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It is expected that in the future, more generic gateways will be deployed to lower cost and infrastructure complexity for end consumers, enterprises, and industrial environments. Such generic gateways are more likely to exist if IoT device designs make use of generic Internet protocols and not require application-layer gateways that translate one application-layer protocol to another one. The use of application-layer gateways will, in general, lead to a more fragile deployment, as has been observed in the past.</a:t>
            </a:r>
          </a:p>
          <a:p>
            <a:r>
              <a:rPr lang="en-US" sz="1200" b="0" i="0" u="none" strike="noStrike" kern="1200" baseline="0" dirty="0" smtClean="0">
                <a:solidFill>
                  <a:schemeClr val="tx1"/>
                </a:solidFill>
                <a:latin typeface="+mn-lt"/>
                <a:ea typeface="+mn-ea"/>
                <a:cs typeface="+mn-cs"/>
              </a:rPr>
              <a:t>The evolution of systems using the device-to-gateway communication model and its larger role in addressing interoperability challenges among IoT devices is still unfolding.</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49</a:t>
            </a:fld>
            <a:endParaRPr lang="en-US"/>
          </a:p>
        </p:txBody>
      </p:sp>
    </p:spTree>
    <p:extLst>
      <p:ext uri="{BB962C8B-B14F-4D97-AF65-F5344CB8AC3E}">
        <p14:creationId xmlns:p14="http://schemas.microsoft.com/office/powerpoint/2010/main" val="602735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back-end data-sharing model refers to a communication architecture that enables users to export and analyze smart object data from a cloud service in combination with data from other sources. This architecture supports “the [user’s] desire for granting access to the uploaded sensor data to third parties”. This approach is an extension of the single device-to-cloud communication model, which can lead to data silos where “IoT devices upload data only to a single application service provider’’. A back-end sharing architecture allows the data collected from single IoT device data streams to be aggregated and analyzed.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a corporate user in charge of an office complex would be interested in consolidating and analyzing the energy consumption and utilities data produced by all the IoT sensors and Internet-enabled utility systems on the premises. Often in the single device-to-cloud model, the data each IoT sensor or system produces sits in a stand-alone data silo. An effective back-end data sharing architecture would allow the company to easily access and analyze the data in the cloud produced by the whole spectrum of devices in the building. Also, this kind of architecture facilitates data portability needs. Effective back-end data-sharing architectures allow users to move their data when they switch between IoT services, breaking down traditional data silo barriers.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back-end data-sharing model suggests a federated cloud services approach or cloud applications programmer interfaces (APIs) are needed to achieve interoperability of smart device data hosted in the cloud. This architecture model is an approach to achieve interoperability among these back-end systems. Standard protocols can help but are not sufficient to eliminate data silos because common information models are needed between the vendors. In other words, this communication model is only as effective as the underlying IoT system designs. Back-end data sharing architectures cannot fully overcome closed system designs.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50</a:t>
            </a:fld>
            <a:endParaRPr lang="en-US"/>
          </a:p>
        </p:txBody>
      </p:sp>
    </p:spTree>
    <p:extLst>
      <p:ext uri="{BB962C8B-B14F-4D97-AF65-F5344CB8AC3E}">
        <p14:creationId xmlns:p14="http://schemas.microsoft.com/office/powerpoint/2010/main" val="1334414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smtClean="0">
                <a:latin typeface="Comic Sans MS" panose="030F0702030302020204" pitchFamily="66" charset="0"/>
              </a:rPr>
              <a:t>Short range: </a:t>
            </a:r>
            <a:r>
              <a:rPr lang="en-US" dirty="0" smtClean="0">
                <a:latin typeface="Comic Sans MS" panose="030F0702030302020204" pitchFamily="66" charset="0"/>
              </a:rPr>
              <a:t>The classical wired example is a serial cable. Wireless short-range technologies are often considered as an alternative to a serial cable, supporting tens of meters of maximum distance between two devices. Examples of short-range wireless technologies are IEEE 802.15.1 Bluetooth and IEEE 802.15.7 Visible Light Communications (VLC). These short-range communication methods are found in only a minority of IoT installations. In some cases, they are not mature enough for production deployment.</a:t>
            </a:r>
          </a:p>
          <a:p>
            <a:pPr lvl="1"/>
            <a:r>
              <a:rPr lang="en-US" b="1" dirty="0" smtClean="0">
                <a:latin typeface="Comic Sans MS" panose="030F0702030302020204" pitchFamily="66" charset="0"/>
              </a:rPr>
              <a:t>Medium range: </a:t>
            </a:r>
            <a:r>
              <a:rPr lang="en-US" dirty="0" smtClean="0">
                <a:latin typeface="Comic Sans MS" panose="030F0702030302020204" pitchFamily="66" charset="0"/>
              </a:rPr>
              <a:t>This range is the main category of IoT access technologies. In the range of tens to hundreds of meters, many specifications and implementations are available. The maximum distance is generally less than 1 mile between two devices, although RF technologies do not have real maximum distances defined, as long as the radio signal is transmitted and received in the scope of the applicable specification. Examples of medium-range wireless technologies include IEEE 802.11 Wi-Fi, IEEE 802.15.4, and 802.15.4g WPAN. Wired technologies such as IEEE 802.3 Ethernet and IEEE 1901.2 Narrowband Power Line Communications (PLC) may also be classified as medium range, depending on their physical media characteristics.</a:t>
            </a:r>
          </a:p>
          <a:p>
            <a:pPr lvl="1"/>
            <a:r>
              <a:rPr lang="en-US" b="1" dirty="0" smtClean="0">
                <a:latin typeface="Comic Sans MS" panose="030F0702030302020204" pitchFamily="66" charset="0"/>
              </a:rPr>
              <a:t>Long range: </a:t>
            </a:r>
            <a:r>
              <a:rPr lang="en-US" dirty="0" smtClean="0">
                <a:latin typeface="Comic Sans MS" panose="030F0702030302020204" pitchFamily="66" charset="0"/>
              </a:rPr>
              <a:t>Distances greater than 1 mile between two devices require long-range technologies. Wireless examples are cellular (2G, 3G, 4G)</a:t>
            </a:r>
          </a:p>
          <a:p>
            <a:pPr lvl="1"/>
            <a:r>
              <a:rPr lang="en-US" dirty="0" smtClean="0">
                <a:latin typeface="Comic Sans MS" panose="030F0702030302020204" pitchFamily="66" charset="0"/>
              </a:rPr>
              <a:t>and some applications of outdoor IEEE 802.11 Wi-Fi and Low-Power Wide-Area (LPWA) technologies. LPWA communications have the ability to communicate over a large area without consuming much power. These technologies are therefore ideal for battery-powered IoT sensors.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54</a:t>
            </a:fld>
            <a:endParaRPr lang="en-US"/>
          </a:p>
        </p:txBody>
      </p:sp>
    </p:spTree>
    <p:extLst>
      <p:ext uri="{BB962C8B-B14F-4D97-AF65-F5344CB8AC3E}">
        <p14:creationId xmlns:p14="http://schemas.microsoft.com/office/powerpoint/2010/main" val="32499402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Focusing on IoT access technologies, the frequency bands leveraged by wireless communications are split between licensed and unlicensed bands.</a:t>
            </a:r>
          </a:p>
          <a:p>
            <a:r>
              <a:rPr lang="en-US" sz="1200" dirty="0" smtClean="0"/>
              <a:t>Licensed spectrum is generally applicable to IoT long-range access technologies and allocated to communications infrastructures deployed by services providers, public services (for example, first responders, military), broadcasters, and utilities.</a:t>
            </a:r>
          </a:p>
          <a:p>
            <a:endParaRPr lang="en-US" sz="1200" dirty="0" smtClean="0"/>
          </a:p>
          <a:p>
            <a:r>
              <a:rPr lang="en-US" sz="1200" dirty="0" smtClean="0"/>
              <a:t>An important consideration for IoT access infrastructures that wish to utilize licensed spectrum is that users must subscribe to services when connecting</a:t>
            </a:r>
          </a:p>
          <a:p>
            <a:r>
              <a:rPr lang="en-US" sz="1200" dirty="0" smtClean="0"/>
              <a:t>their IoT devices. This adds more complexity to a deployment involving large numbers of sensors and other IoT devices, but in exchange for the</a:t>
            </a:r>
          </a:p>
          <a:p>
            <a:r>
              <a:rPr lang="en-US" sz="1200" dirty="0" smtClean="0"/>
              <a:t>subscription fee, the network operator can guarantee the exclusivity of the frequency usage over the target area and can therefore sell a better guarantee</a:t>
            </a:r>
          </a:p>
          <a:p>
            <a:r>
              <a:rPr lang="en-US" sz="1200" dirty="0" smtClean="0"/>
              <a:t>of service.</a:t>
            </a:r>
          </a:p>
          <a:p>
            <a:endParaRPr lang="en-US" sz="1200" dirty="0" smtClean="0"/>
          </a:p>
          <a:p>
            <a:r>
              <a:rPr lang="en-US" sz="1200" dirty="0" smtClean="0"/>
              <a:t>Improvements have been made in handling the complexity that is inherent when deploying large numbers of devices in the licensed spectrum. Thanks to</a:t>
            </a:r>
          </a:p>
          <a:p>
            <a:r>
              <a:rPr lang="en-US" sz="1200" dirty="0" smtClean="0"/>
              <a:t>the development of IoT platforms, such as the Cisco Jasper Control Center, automating the provisioning, deployment, and management of large numbers</a:t>
            </a:r>
          </a:p>
          <a:p>
            <a:r>
              <a:rPr lang="en-US" sz="1200" dirty="0" smtClean="0"/>
              <a:t>of devices has become much easier. Examples of licensed spectrum commonly used for IoT access are cellular, WiMAX, and Narrowband IoT</a:t>
            </a:r>
          </a:p>
          <a:p>
            <a:r>
              <a:rPr lang="en-US" sz="1200" dirty="0" smtClean="0"/>
              <a:t>(NB-IoT) technologies.</a:t>
            </a:r>
          </a:p>
          <a:p>
            <a:endParaRPr lang="en-US" sz="1200" dirty="0" smtClean="0"/>
          </a:p>
          <a:p>
            <a:r>
              <a:rPr lang="en-US" sz="800" dirty="0" smtClean="0"/>
              <a:t>The ITU has also defined unlicensed spectrum for the industrial, scientific, and medical (ISM) portions of the radio bands. These frequencies are used in</a:t>
            </a:r>
          </a:p>
          <a:p>
            <a:r>
              <a:rPr lang="en-US" sz="800" dirty="0" smtClean="0"/>
              <a:t>many communications technologies for short-range devices (SRDs).</a:t>
            </a:r>
          </a:p>
          <a:p>
            <a:r>
              <a:rPr lang="en-US" sz="800" i="1" dirty="0" smtClean="0"/>
              <a:t>Unlicensed </a:t>
            </a:r>
            <a:r>
              <a:rPr lang="en-US" sz="800" dirty="0" smtClean="0"/>
              <a:t>means that no guarantees or protections are offered in the ISM bands for device communications. For IoT access, these are the most </a:t>
            </a:r>
            <a:r>
              <a:rPr lang="en-US" sz="800" dirty="0" err="1" smtClean="0"/>
              <a:t>wellknown</a:t>
            </a:r>
            <a:endParaRPr lang="en-US" sz="800" dirty="0" smtClean="0"/>
          </a:p>
          <a:p>
            <a:r>
              <a:rPr lang="en-US" sz="800" dirty="0" smtClean="0"/>
              <a:t>ISM bands:</a:t>
            </a:r>
          </a:p>
          <a:p>
            <a:r>
              <a:rPr lang="en-US" sz="800" dirty="0" smtClean="0"/>
              <a:t>2.4 GHz band as used by IEEE 802.11b/g/n Wi-Fi</a:t>
            </a:r>
          </a:p>
          <a:p>
            <a:r>
              <a:rPr lang="en-US" sz="800" dirty="0" smtClean="0"/>
              <a:t>IEEE 802.15.1 Bluetooth</a:t>
            </a:r>
          </a:p>
          <a:p>
            <a:r>
              <a:rPr lang="en-US" sz="800" dirty="0" smtClean="0"/>
              <a:t>IEEE 802.15.4 WPAN</a:t>
            </a:r>
            <a:endParaRPr lang="en-US" sz="1200" dirty="0" smtClean="0">
              <a:latin typeface="Comic Sans MS" panose="030F0702030302020204" pitchFamily="66" charset="0"/>
            </a:endParaRPr>
          </a:p>
          <a:p>
            <a:r>
              <a:rPr lang="en-US" sz="1200" b="0" i="0" u="none" strike="noStrike" kern="1200" baseline="0" dirty="0" smtClean="0">
                <a:solidFill>
                  <a:schemeClr val="tx1"/>
                </a:solidFill>
                <a:latin typeface="+mn-lt"/>
                <a:ea typeface="+mn-ea"/>
                <a:cs typeface="+mn-cs"/>
              </a:rPr>
              <a:t>An unlicensed band, such as those in the ISM range of frequencies, is not </a:t>
            </a:r>
            <a:r>
              <a:rPr lang="en-US" sz="1200" b="0" i="1" u="none" strike="noStrike" kern="1200" baseline="0" dirty="0" smtClean="0">
                <a:solidFill>
                  <a:schemeClr val="tx1"/>
                </a:solidFill>
                <a:latin typeface="+mn-lt"/>
                <a:ea typeface="+mn-ea"/>
                <a:cs typeface="+mn-cs"/>
              </a:rPr>
              <a:t>unregulated</a:t>
            </a:r>
            <a:r>
              <a:rPr lang="en-US" sz="1200" b="0" i="0" u="none" strike="noStrike" kern="1200" baseline="0" dirty="0" smtClean="0">
                <a:solidFill>
                  <a:schemeClr val="tx1"/>
                </a:solidFill>
                <a:latin typeface="+mn-lt"/>
                <a:ea typeface="+mn-ea"/>
                <a:cs typeface="+mn-cs"/>
              </a:rPr>
              <a:t>. National and regional regulations exist for each of the allocated</a:t>
            </a:r>
          </a:p>
          <a:p>
            <a:r>
              <a:rPr lang="en-US" sz="1200" b="0" i="0" u="none" strike="noStrike" kern="1200" baseline="0" dirty="0" smtClean="0">
                <a:solidFill>
                  <a:schemeClr val="tx1"/>
                </a:solidFill>
                <a:latin typeface="+mn-lt"/>
                <a:ea typeface="+mn-ea"/>
                <a:cs typeface="+mn-cs"/>
              </a:rPr>
              <a:t>frequency bands (much as with the licensed bands). These regulations mandate device compliance on parameters such as transmit power, duty cycle</a:t>
            </a:r>
          </a:p>
          <a:p>
            <a:r>
              <a:rPr lang="en-US" sz="1200" b="0" i="0" u="none" strike="noStrike" kern="1200" baseline="0" dirty="0" smtClean="0">
                <a:solidFill>
                  <a:schemeClr val="tx1"/>
                </a:solidFill>
                <a:latin typeface="+mn-lt"/>
                <a:ea typeface="+mn-ea"/>
                <a:cs typeface="+mn-cs"/>
              </a:rPr>
              <a:t>and dwell time, channel bandwidth, and channel hopping.</a:t>
            </a:r>
          </a:p>
          <a:p>
            <a:r>
              <a:rPr lang="en-US" sz="1200" b="0" i="0" u="none" strike="noStrike" kern="1200" baseline="0" dirty="0" smtClean="0">
                <a:solidFill>
                  <a:schemeClr val="tx1"/>
                </a:solidFill>
                <a:latin typeface="+mn-lt"/>
                <a:ea typeface="+mn-ea"/>
                <a:cs typeface="+mn-cs"/>
              </a:rPr>
              <a:t>Unlicensed spectrum is usually simpler to deploy than licensed because it does not require a service provider. However, it can suffer from more interference because other devices may be competing for the same frequency in a specific area. This becomes a key element in decisions for IoT deployments. Should an IoT infrastructure utilize unlicensed spectrum available for private networks or licensed frequencies that are dependent on a service provider? Various LPWA technologies are taking on a greater importance when it comes to answering this question. In addition to meeting low power requirements, LPWA communications are able to cover long distances that in the past required the licensed bands offered by service providers for cellular devices.</a:t>
            </a:r>
          </a:p>
          <a:p>
            <a:r>
              <a:rPr lang="en-US" sz="1200" b="0" i="0" u="none" strike="noStrike" kern="1200" baseline="0" dirty="0" smtClean="0">
                <a:solidFill>
                  <a:schemeClr val="tx1"/>
                </a:solidFill>
                <a:latin typeface="+mn-lt"/>
                <a:ea typeface="+mn-ea"/>
                <a:cs typeface="+mn-cs"/>
              </a:rPr>
              <a:t>Some communications within the ISM bands operate in the sub-GHz range.</a:t>
            </a:r>
          </a:p>
          <a:p>
            <a:r>
              <a:rPr lang="en-US" sz="1200" b="0" i="0" u="none" strike="noStrike" kern="1200" baseline="0" dirty="0" smtClean="0">
                <a:solidFill>
                  <a:schemeClr val="tx1"/>
                </a:solidFill>
                <a:latin typeface="+mn-lt"/>
                <a:ea typeface="+mn-ea"/>
                <a:cs typeface="+mn-cs"/>
              </a:rPr>
              <a:t>Sub-GHz bands are used by protocols such as IEEE 802.15.4, 802.15.4g, and 802.11ah, and LPWA technologies such as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Sigfox</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frequency of transmission directly impacts how a signal propagates and its practical maximum range. Either for indoor or outdoor deployments, the sub-GHz frequency bands allow greater distances between devices. These bands have a better ability than the 2.4 GHz ISM band to penetrate building infrastructures or go around obstacles, while keeping the transmit power within regulation.</a:t>
            </a:r>
          </a:p>
          <a:p>
            <a:r>
              <a:rPr lang="en-US" sz="1200" b="0" i="0" u="none" strike="noStrike" kern="1200" baseline="0" dirty="0" smtClean="0">
                <a:solidFill>
                  <a:schemeClr val="tx1"/>
                </a:solidFill>
                <a:latin typeface="+mn-lt"/>
                <a:ea typeface="+mn-ea"/>
                <a:cs typeface="+mn-cs"/>
              </a:rPr>
              <a:t>The disadvantage of sub-GHz frequency bands is their lower rate of data delivery compared to higher frequencies. However, most IoT sensors do not need to send data at high rates. Therefore, the lower transmission speeds of sub-GHz technologies are usually not a concern for IoT sensor deployments.</a:t>
            </a:r>
          </a:p>
          <a:p>
            <a:r>
              <a:rPr lang="en-US" sz="1200" b="0" i="0" u="none" strike="noStrike" kern="1200" baseline="0" dirty="0" smtClean="0">
                <a:solidFill>
                  <a:schemeClr val="tx1"/>
                </a:solidFill>
                <a:latin typeface="+mn-lt"/>
                <a:ea typeface="+mn-ea"/>
                <a:cs typeface="+mn-cs"/>
              </a:rPr>
              <a:t>For example, in most European countries, the 169 MHz band is often considered best suited for wireless water and gas metering applications. This is due to its good deep building basement signal penetration. In addition, the low data rate of this frequency matches the low volume of data that needs to be transmitted.</a:t>
            </a:r>
          </a:p>
          <a:p>
            <a:r>
              <a:rPr lang="en-US" sz="1200" b="0" i="0" u="none" strike="noStrike" kern="1200" baseline="0" dirty="0" smtClean="0">
                <a:solidFill>
                  <a:schemeClr val="tx1"/>
                </a:solidFill>
                <a:latin typeface="+mn-lt"/>
                <a:ea typeface="+mn-ea"/>
                <a:cs typeface="+mn-cs"/>
              </a:rPr>
              <a:t>Several sub-GHz ranges have been defined in the ISM band. The most </a:t>
            </a:r>
            <a:r>
              <a:rPr lang="en-US" sz="1200" b="0" i="0" u="none" strike="noStrike" kern="1200" baseline="0" dirty="0" err="1" smtClean="0">
                <a:solidFill>
                  <a:schemeClr val="tx1"/>
                </a:solidFill>
                <a:latin typeface="+mn-lt"/>
                <a:ea typeface="+mn-ea"/>
                <a:cs typeface="+mn-cs"/>
              </a:rPr>
              <a:t>wellknown</a:t>
            </a:r>
            <a:r>
              <a:rPr lang="en-US" sz="1200" b="0" i="0" u="none" strike="noStrike" kern="1200" baseline="0" dirty="0" smtClean="0">
                <a:solidFill>
                  <a:schemeClr val="tx1"/>
                </a:solidFill>
                <a:latin typeface="+mn-lt"/>
                <a:ea typeface="+mn-ea"/>
                <a:cs typeface="+mn-cs"/>
              </a:rPr>
              <a:t> ranges are centered on 169 MHz, 433 MHz, 868 MHz, and 915 </a:t>
            </a:r>
            <a:r>
              <a:rPr lang="en-US" sz="1200" b="0" i="0" u="none" strike="noStrike" kern="1200" baseline="0" dirty="0" err="1" smtClean="0">
                <a:solidFill>
                  <a:schemeClr val="tx1"/>
                </a:solidFill>
                <a:latin typeface="+mn-lt"/>
                <a:ea typeface="+mn-ea"/>
                <a:cs typeface="+mn-cs"/>
              </a:rPr>
              <a:t>MHz.</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most IoT access technologies tend to focus on the two sub-GHz frequency regions around 868 MHz and 915 </a:t>
            </a:r>
            <a:r>
              <a:rPr lang="en-US" sz="1200" b="0" i="0" u="none" strike="noStrike" kern="1200" baseline="0" dirty="0" err="1" smtClean="0">
                <a:solidFill>
                  <a:schemeClr val="tx1"/>
                </a:solidFill>
                <a:latin typeface="+mn-lt"/>
                <a:ea typeface="+mn-ea"/>
                <a:cs typeface="+mn-cs"/>
              </a:rPr>
              <a:t>MHz.</a:t>
            </a:r>
            <a:r>
              <a:rPr lang="en-US" sz="1200" b="0" i="0" u="none" strike="noStrike" kern="1200" baseline="0" dirty="0" smtClean="0">
                <a:solidFill>
                  <a:schemeClr val="tx1"/>
                </a:solidFill>
                <a:latin typeface="+mn-lt"/>
                <a:ea typeface="+mn-ea"/>
                <a:cs typeface="+mn-cs"/>
              </a:rPr>
              <a:t> These main bands are commonly found throughout the world and are applicable to nearly all countries.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55</a:t>
            </a:fld>
            <a:endParaRPr lang="en-US"/>
          </a:p>
        </p:txBody>
      </p:sp>
    </p:spTree>
    <p:extLst>
      <p:ext uri="{BB962C8B-B14F-4D97-AF65-F5344CB8AC3E}">
        <p14:creationId xmlns:p14="http://schemas.microsoft.com/office/powerpoint/2010/main" val="41471229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56</a:t>
            </a:fld>
            <a:endParaRPr lang="en-US"/>
          </a:p>
        </p:txBody>
      </p:sp>
    </p:spTree>
    <p:extLst>
      <p:ext uri="{BB962C8B-B14F-4D97-AF65-F5344CB8AC3E}">
        <p14:creationId xmlns:p14="http://schemas.microsoft.com/office/powerpoint/2010/main" val="1268046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While the definition of </a:t>
            </a:r>
            <a:r>
              <a:rPr lang="en-US" sz="1200" b="0" i="1" u="none" strike="noStrike" kern="1200" baseline="0" dirty="0" smtClean="0">
                <a:solidFill>
                  <a:schemeClr val="tx1"/>
                </a:solidFill>
                <a:latin typeface="+mn-lt"/>
                <a:ea typeface="+mn-ea"/>
                <a:cs typeface="+mn-cs"/>
              </a:rPr>
              <a:t>IoT device </a:t>
            </a:r>
            <a:r>
              <a:rPr lang="en-US" sz="1200" b="0" i="0" u="none" strike="noStrike" kern="1200" baseline="0" dirty="0" smtClean="0">
                <a:solidFill>
                  <a:schemeClr val="tx1"/>
                </a:solidFill>
                <a:latin typeface="+mn-lt"/>
                <a:ea typeface="+mn-ea"/>
                <a:cs typeface="+mn-cs"/>
              </a:rPr>
              <a:t>is very broad, there is a clear delineation between powered nodes and battery-powered nodes. </a:t>
            </a:r>
          </a:p>
          <a:p>
            <a:r>
              <a:rPr lang="en-US" sz="1200" b="0" i="0" u="none" strike="noStrike" kern="1200" baseline="0" dirty="0" smtClean="0">
                <a:solidFill>
                  <a:schemeClr val="tx1"/>
                </a:solidFill>
                <a:latin typeface="+mn-lt"/>
                <a:ea typeface="+mn-ea"/>
                <a:cs typeface="+mn-cs"/>
              </a:rPr>
              <a:t>A powered node has a direct connection to a power source, and communications are usually not limited by power consumption criteria. However, ease of deployment of</a:t>
            </a:r>
          </a:p>
          <a:p>
            <a:r>
              <a:rPr lang="en-US" sz="1200" b="0" i="0" u="none" strike="noStrike" kern="1200" baseline="0" dirty="0" smtClean="0">
                <a:solidFill>
                  <a:schemeClr val="tx1"/>
                </a:solidFill>
                <a:latin typeface="+mn-lt"/>
                <a:ea typeface="+mn-ea"/>
                <a:cs typeface="+mn-cs"/>
              </a:rPr>
              <a:t>powered nodes is limited by the availability of a power source, which makes mobility more complex.</a:t>
            </a:r>
          </a:p>
          <a:p>
            <a:r>
              <a:rPr lang="en-US" sz="1200" b="0" i="0" u="none" strike="noStrike" kern="1200" baseline="0" dirty="0" smtClean="0">
                <a:solidFill>
                  <a:schemeClr val="tx1"/>
                </a:solidFill>
                <a:latin typeface="+mn-lt"/>
                <a:ea typeface="+mn-ea"/>
                <a:cs typeface="+mn-cs"/>
              </a:rPr>
              <a:t>Battery-powered nodes bring much more flexibility to IoT devices. These nodes are often classified by the required lifetimes of their batteries. Does a</a:t>
            </a:r>
          </a:p>
          <a:p>
            <a:r>
              <a:rPr lang="en-US" sz="1200" b="0" i="0" u="none" strike="noStrike" kern="1200" baseline="0" dirty="0" smtClean="0">
                <a:solidFill>
                  <a:schemeClr val="tx1"/>
                </a:solidFill>
                <a:latin typeface="+mn-lt"/>
                <a:ea typeface="+mn-ea"/>
                <a:cs typeface="+mn-cs"/>
              </a:rPr>
              <a:t>node need 10 to 15 years of battery life, such as on water or gas meters? Or is a 5- to 7-year battery life sufficient for devices such as smart parking sensors? Their batteries can be changed or the devices replaced when a street gets resurfaced. For devices under regular maintenance, a battery life of 2 to 3 years is an option.</a:t>
            </a:r>
          </a:p>
          <a:p>
            <a:r>
              <a:rPr lang="en-US" sz="1200" b="0" i="0" u="none" strike="noStrike" kern="1200" baseline="0" dirty="0" smtClean="0">
                <a:solidFill>
                  <a:schemeClr val="tx1"/>
                </a:solidFill>
                <a:latin typeface="+mn-lt"/>
                <a:ea typeface="+mn-ea"/>
                <a:cs typeface="+mn-cs"/>
              </a:rPr>
              <a:t>IoT wireless access technologies must address the needs of low power consumption and connectivity for battery-powered nodes. This has led to the evolution of a new wireless environment known as Low-Power Wide-Area (LPWA). Obviously, it is possible to run just about any wireless technology on batteries. However, in reality, no operational deployment will be acceptable if hundreds of batteries must be changed every month.</a:t>
            </a:r>
          </a:p>
          <a:p>
            <a:r>
              <a:rPr lang="en-US" sz="1200" b="0" i="0" u="none" strike="noStrike" kern="1200" baseline="0" dirty="0" smtClean="0">
                <a:solidFill>
                  <a:schemeClr val="tx1"/>
                </a:solidFill>
                <a:latin typeface="+mn-lt"/>
                <a:ea typeface="+mn-ea"/>
                <a:cs typeface="+mn-cs"/>
              </a:rPr>
              <a:t>Wired IoT access technologies consisting of powered nodes are not exempt from power optimization. In the case of deployment of smart meters over PLC, the radio interface on meters can’t consume 5 to 10 watts of power, or this will add up to a 20-million-meter deployment consuming 100 to 200 megawatts of energy for communications.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57</a:t>
            </a:fld>
            <a:endParaRPr lang="en-US"/>
          </a:p>
        </p:txBody>
      </p:sp>
    </p:spTree>
    <p:extLst>
      <p:ext uri="{BB962C8B-B14F-4D97-AF65-F5344CB8AC3E}">
        <p14:creationId xmlns:p14="http://schemas.microsoft.com/office/powerpoint/2010/main" val="5723427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Topology</a:t>
            </a:r>
          </a:p>
          <a:p>
            <a:r>
              <a:rPr lang="en-US" sz="1200" b="0" i="0" u="none" strike="noStrike" kern="1200" baseline="0" dirty="0" smtClean="0">
                <a:solidFill>
                  <a:schemeClr val="tx1"/>
                </a:solidFill>
                <a:latin typeface="+mn-lt"/>
                <a:ea typeface="+mn-ea"/>
                <a:cs typeface="+mn-cs"/>
              </a:rPr>
              <a:t>Among the access technologies available for connecting IoT devices, three main topology schemes are dominant: star, mesh, and peer-to-peer. </a:t>
            </a:r>
          </a:p>
          <a:p>
            <a:r>
              <a:rPr lang="en-US" sz="1200" b="0" i="0" u="none" strike="noStrike" kern="1200" baseline="0" dirty="0" smtClean="0">
                <a:solidFill>
                  <a:schemeClr val="tx1"/>
                </a:solidFill>
                <a:latin typeface="+mn-lt"/>
                <a:ea typeface="+mn-ea"/>
                <a:cs typeface="+mn-cs"/>
              </a:rPr>
              <a:t>For long range and short-range technologies, a star topology is prevalent, as seen with cellular, LPWA, and Bluetooth networks. Star topologies utilize a single central base station or controller to allow communications with endpoints.</a:t>
            </a:r>
          </a:p>
          <a:p>
            <a:r>
              <a:rPr lang="en-US" sz="1200" b="0" i="0" u="none" strike="noStrike" kern="1200" baseline="0" dirty="0" smtClean="0">
                <a:solidFill>
                  <a:schemeClr val="tx1"/>
                </a:solidFill>
                <a:latin typeface="+mn-lt"/>
                <a:ea typeface="+mn-ea"/>
                <a:cs typeface="+mn-cs"/>
              </a:rPr>
              <a:t>For medium-range technologies, a star, peer-to-peer, or mesh topology is common, as shown in Figure 4-2. Peer-to-peer topologies allow any device to communicate with any other device as long as they are in range of each other. Obviously, peer-to-peer topologies rely on multiple full-function devices.</a:t>
            </a:r>
          </a:p>
          <a:p>
            <a:r>
              <a:rPr lang="en-US" sz="1200" b="0" i="0" u="none" strike="noStrike" kern="1200" baseline="0" dirty="0" smtClean="0">
                <a:solidFill>
                  <a:schemeClr val="tx1"/>
                </a:solidFill>
                <a:latin typeface="+mn-lt"/>
                <a:ea typeface="+mn-ea"/>
                <a:cs typeface="+mn-cs"/>
              </a:rPr>
              <a:t>Peer-to-peer topologies enable more complex formations, such as a mesh networking topology.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indoor Wi-Fi deployments are mostly a set of nodes forming a star topology around their access points (APs). Meanwhile, outdoor Wi-Fi may consist of a mesh topology for the backbone of APs, with nodes connecting to the APs in a star topology. Similarly, IEEE 802.15.4 and 802.15.4g and even wired IEEE 1901.2a PLC are generally deployed as a mesh topology. A mesh topology helps cope with low transmit power, searching to reach a greater overall distance, and coverage by having intermediate nodes relaying traffic for other nodes.</a:t>
            </a:r>
          </a:p>
          <a:p>
            <a:r>
              <a:rPr lang="en-US" sz="1200" b="0" i="0" u="none" strike="noStrike" kern="1200" baseline="0" dirty="0" smtClean="0">
                <a:solidFill>
                  <a:schemeClr val="tx1"/>
                </a:solidFill>
                <a:latin typeface="+mn-lt"/>
                <a:ea typeface="+mn-ea"/>
                <a:cs typeface="+mn-cs"/>
              </a:rPr>
              <a:t>Mesh topology requires the implementation of a Layer 2 forwarding protocol known as </a:t>
            </a:r>
            <a:r>
              <a:rPr lang="en-US" sz="1200" b="0" i="1" u="none" strike="noStrike" kern="1200" baseline="0" dirty="0" smtClean="0">
                <a:solidFill>
                  <a:schemeClr val="tx1"/>
                </a:solidFill>
                <a:latin typeface="+mn-lt"/>
                <a:ea typeface="+mn-ea"/>
                <a:cs typeface="+mn-cs"/>
              </a:rPr>
              <a:t>mesh-under </a:t>
            </a:r>
            <a:r>
              <a:rPr lang="en-US" sz="1200" b="0" i="0" u="none" strike="noStrike" kern="1200" baseline="0" dirty="0" smtClean="0">
                <a:solidFill>
                  <a:schemeClr val="tx1"/>
                </a:solidFill>
                <a:latin typeface="+mn-lt"/>
                <a:ea typeface="+mn-ea"/>
                <a:cs typeface="+mn-cs"/>
              </a:rPr>
              <a:t>or a Layer 3 forwarding protocol referred to as </a:t>
            </a:r>
            <a:r>
              <a:rPr lang="en-US" sz="1200" b="0" i="1" u="none" strike="noStrike" kern="1200" baseline="0" dirty="0" smtClean="0">
                <a:solidFill>
                  <a:schemeClr val="tx1"/>
                </a:solidFill>
                <a:latin typeface="+mn-lt"/>
                <a:ea typeface="+mn-ea"/>
                <a:cs typeface="+mn-cs"/>
              </a:rPr>
              <a:t>mesh over </a:t>
            </a:r>
            <a:r>
              <a:rPr lang="en-US" sz="1200" b="0" i="0" u="none" strike="noStrike" kern="1200" baseline="0" dirty="0" smtClean="0">
                <a:solidFill>
                  <a:schemeClr val="tx1"/>
                </a:solidFill>
                <a:latin typeface="+mn-lt"/>
                <a:ea typeface="+mn-ea"/>
                <a:cs typeface="+mn-cs"/>
              </a:rPr>
              <a:t>on each intermediate node. (See Chapter 5, “IP as the IoT Network Layer,” for more information.) As discussed previously in Chapter 2, “IoT Network Architecture and Design,” an intermediate node or full-function device (FFD) is simply a node that interconnects other nodes. A node that doesn’t interconnect or relay the traffic of other nodes is known as a leaf node, or reduced-function device (RFD). </a:t>
            </a:r>
          </a:p>
          <a:p>
            <a:r>
              <a:rPr lang="en-US" sz="1200" b="0" i="0" u="none" strike="noStrike" kern="1200" baseline="0" dirty="0" smtClean="0">
                <a:solidFill>
                  <a:schemeClr val="tx1"/>
                </a:solidFill>
                <a:latin typeface="+mn-lt"/>
                <a:ea typeface="+mn-ea"/>
                <a:cs typeface="+mn-cs"/>
              </a:rPr>
              <a:t>While well adapted to powered nodes, mesh topology requires a properly optimized implementation for battery-powered nodes. Battery-powered nodes are often placed in a “sleep mode” to preserve battery life when not transmitting. In the case of mesh topology, either the battery-powered nodes act as leaf nodes or as a “last resource path” to relay traffic when used as intermediate nodes. Otherwise, battery lifetime is greatly shortened. </a:t>
            </a:r>
          </a:p>
          <a:p>
            <a:r>
              <a:rPr lang="en-US" sz="1200" b="0" i="0" u="none" strike="noStrike" kern="1200" baseline="0" dirty="0" smtClean="0">
                <a:solidFill>
                  <a:schemeClr val="tx1"/>
                </a:solidFill>
                <a:latin typeface="+mn-lt"/>
                <a:ea typeface="+mn-ea"/>
                <a:cs typeface="+mn-cs"/>
              </a:rPr>
              <a:t>For battery-powered nodes, the topology type and the role of the node in the topology (for example, being an intermediate or leaf node) are significant factors for a successful implementation.</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58</a:t>
            </a:fld>
            <a:endParaRPr lang="en-US"/>
          </a:p>
        </p:txBody>
      </p:sp>
    </p:spTree>
    <p:extLst>
      <p:ext uri="{BB962C8B-B14F-4D97-AF65-F5344CB8AC3E}">
        <p14:creationId xmlns:p14="http://schemas.microsoft.com/office/powerpoint/2010/main" val="9885069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Topology</a:t>
            </a:r>
          </a:p>
          <a:p>
            <a:r>
              <a:rPr lang="en-US" sz="1200" b="0" i="0" u="none" strike="noStrike" kern="1200" baseline="0" dirty="0" smtClean="0">
                <a:solidFill>
                  <a:schemeClr val="tx1"/>
                </a:solidFill>
                <a:latin typeface="+mn-lt"/>
                <a:ea typeface="+mn-ea"/>
                <a:cs typeface="+mn-cs"/>
              </a:rPr>
              <a:t>Among the access technologies available for connecting IoT devices, three main topology schemes are dominant: star, mesh, and peer-to-peer. </a:t>
            </a:r>
          </a:p>
          <a:p>
            <a:r>
              <a:rPr lang="en-US" sz="1200" b="0" i="0" u="none" strike="noStrike" kern="1200" baseline="0" dirty="0" smtClean="0">
                <a:solidFill>
                  <a:schemeClr val="tx1"/>
                </a:solidFill>
                <a:latin typeface="+mn-lt"/>
                <a:ea typeface="+mn-ea"/>
                <a:cs typeface="+mn-cs"/>
              </a:rPr>
              <a:t>For long range and short-range technologies, a star topology is prevalent, as seen with cellular, LPWA, and Bluetooth networks. Star topologies utilize a single central base station or controller to allow communications with endpoints.</a:t>
            </a:r>
          </a:p>
          <a:p>
            <a:r>
              <a:rPr lang="en-US" sz="1200" b="0" i="0" u="none" strike="noStrike" kern="1200" baseline="0" dirty="0" smtClean="0">
                <a:solidFill>
                  <a:schemeClr val="tx1"/>
                </a:solidFill>
                <a:latin typeface="+mn-lt"/>
                <a:ea typeface="+mn-ea"/>
                <a:cs typeface="+mn-cs"/>
              </a:rPr>
              <a:t>For medium-range technologies, a star, peer-to-peer, or mesh topology is common, as shown in Figure 4-2. Peer-to-peer topologies allow any device to communicate with any other device as long as they are in range of each other. Obviously, peer-to-peer topologies rely on multiple full-function devices.</a:t>
            </a:r>
          </a:p>
          <a:p>
            <a:r>
              <a:rPr lang="en-US" sz="1200" b="0" i="0" u="none" strike="noStrike" kern="1200" baseline="0" dirty="0" smtClean="0">
                <a:solidFill>
                  <a:schemeClr val="tx1"/>
                </a:solidFill>
                <a:latin typeface="+mn-lt"/>
                <a:ea typeface="+mn-ea"/>
                <a:cs typeface="+mn-cs"/>
              </a:rPr>
              <a:t>Peer-to-peer topologies enable more complex formations, such as a mesh networking topology.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indoor Wi-Fi deployments are mostly a set of nodes forming a star topology around their access points (APs). Meanwhile, outdoor Wi-Fi may consist of a mesh topology for the backbone of APs, with nodes connecting to the APs in a star topology. Similarly, IEEE 802.15.4 and 802.15.4g and even wired IEEE 1901.2a PLC are generally deployed as a mesh topology. A mesh topology helps cope with low transmit power, searching to reach a greater overall distance, and coverage by having intermediate nodes relaying traffic for other nodes.</a:t>
            </a:r>
          </a:p>
          <a:p>
            <a:r>
              <a:rPr lang="en-US" sz="1200" b="0" i="0" u="none" strike="noStrike" kern="1200" baseline="0" dirty="0" smtClean="0">
                <a:solidFill>
                  <a:schemeClr val="tx1"/>
                </a:solidFill>
                <a:latin typeface="+mn-lt"/>
                <a:ea typeface="+mn-ea"/>
                <a:cs typeface="+mn-cs"/>
              </a:rPr>
              <a:t>Mesh topology requires the implementation of a Layer 2 forwarding protocol known as </a:t>
            </a:r>
            <a:r>
              <a:rPr lang="en-US" sz="1200" b="0" i="1" u="none" strike="noStrike" kern="1200" baseline="0" dirty="0" smtClean="0">
                <a:solidFill>
                  <a:schemeClr val="tx1"/>
                </a:solidFill>
                <a:latin typeface="+mn-lt"/>
                <a:ea typeface="+mn-ea"/>
                <a:cs typeface="+mn-cs"/>
              </a:rPr>
              <a:t>mesh-under </a:t>
            </a:r>
            <a:r>
              <a:rPr lang="en-US" sz="1200" b="0" i="0" u="none" strike="noStrike" kern="1200" baseline="0" dirty="0" smtClean="0">
                <a:solidFill>
                  <a:schemeClr val="tx1"/>
                </a:solidFill>
                <a:latin typeface="+mn-lt"/>
                <a:ea typeface="+mn-ea"/>
                <a:cs typeface="+mn-cs"/>
              </a:rPr>
              <a:t>or a Layer 3 forwarding protocol referred to as </a:t>
            </a:r>
            <a:r>
              <a:rPr lang="en-US" sz="1200" b="0" i="1" u="none" strike="noStrike" kern="1200" baseline="0" dirty="0" smtClean="0">
                <a:solidFill>
                  <a:schemeClr val="tx1"/>
                </a:solidFill>
                <a:latin typeface="+mn-lt"/>
                <a:ea typeface="+mn-ea"/>
                <a:cs typeface="+mn-cs"/>
              </a:rPr>
              <a:t>mesh over </a:t>
            </a:r>
            <a:r>
              <a:rPr lang="en-US" sz="1200" b="0" i="0" u="none" strike="noStrike" kern="1200" baseline="0" dirty="0" smtClean="0">
                <a:solidFill>
                  <a:schemeClr val="tx1"/>
                </a:solidFill>
                <a:latin typeface="+mn-lt"/>
                <a:ea typeface="+mn-ea"/>
                <a:cs typeface="+mn-cs"/>
              </a:rPr>
              <a:t>on each intermediate node. (See Chapter 5, “IP as the IoT Network Layer,” for more information.) As discussed previously in Chapter 2, “IoT Network Architecture and Design,” an intermediate node or full-function device (FFD) is simply a node that interconnects other nodes. A node that doesn’t interconnect or relay the traffic of other nodes is known as a leaf node, or reduced-function device (RFD). </a:t>
            </a:r>
          </a:p>
          <a:p>
            <a:r>
              <a:rPr lang="en-US" sz="1200" b="0" i="0" u="none" strike="noStrike" kern="1200" baseline="0" dirty="0" smtClean="0">
                <a:solidFill>
                  <a:schemeClr val="tx1"/>
                </a:solidFill>
                <a:latin typeface="+mn-lt"/>
                <a:ea typeface="+mn-ea"/>
                <a:cs typeface="+mn-cs"/>
              </a:rPr>
              <a:t>While well adapted to powered nodes, mesh topology requires a properly optimized implementation for battery-powered nodes. Battery-powered nodes are often placed in a “sleep mode” to preserve battery life when not transmitting. In the case of mesh topology, either the battery-powered nodes act as leaf nodes or as a “last resource path” to relay traffic when used as intermediate nodes. Otherwise, battery lifetime is greatly shortened. </a:t>
            </a:r>
          </a:p>
          <a:p>
            <a:r>
              <a:rPr lang="en-US" sz="1200" b="0" i="0" u="none" strike="noStrike" kern="1200" baseline="0" dirty="0" smtClean="0">
                <a:solidFill>
                  <a:schemeClr val="tx1"/>
                </a:solidFill>
                <a:latin typeface="+mn-lt"/>
                <a:ea typeface="+mn-ea"/>
                <a:cs typeface="+mn-cs"/>
              </a:rPr>
              <a:t>For battery-powered nodes, the topology type and the role of the node in the topology (for example, being an intermediate or leaf node) are significant factors for a successful implementation.</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59</a:t>
            </a:fld>
            <a:endParaRPr lang="en-US"/>
          </a:p>
        </p:txBody>
      </p:sp>
    </p:spTree>
    <p:extLst>
      <p:ext uri="{BB962C8B-B14F-4D97-AF65-F5344CB8AC3E}">
        <p14:creationId xmlns:p14="http://schemas.microsoft.com/office/powerpoint/2010/main" val="32683669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Class 0 </a:t>
            </a:r>
            <a:r>
              <a:rPr lang="en-US" dirty="0" smtClean="0"/>
              <a:t>devices are very constrained sensor-like motes. They are so severely constrained in memory and processing capabilities that most likely they will not have the resources required to communicate directly with the Internet in a secure manner (rare heroic, narrowly targeted implementation efforts notwithstanding). Class 0 devices will participate in Internet communications with the help of larger devices acting as proxies, gateways, or servers. Class 0 devices generally cannot be secured or managed comprehensively in the traditional sense. They will most likely be preconfigured (and will be reconfigured rarely, if at all) with a very small data set. For management purposes, they could answer keep alive signals and send on/ off or basic health indications. </a:t>
            </a:r>
          </a:p>
          <a:p>
            <a:endParaRPr lang="en-US" dirty="0" smtClean="0"/>
          </a:p>
          <a:p>
            <a:r>
              <a:rPr lang="en-US" b="1" dirty="0" smtClean="0"/>
              <a:t>Class 1</a:t>
            </a:r>
            <a:r>
              <a:rPr lang="en-US" dirty="0" smtClean="0"/>
              <a:t> devices are quite constrained in code space and processing capabilities, such that they cannot easily talk to other Internet nodes employing a full protocol stack such as using HTTP, Transport Layer Security (TLS), and related security protocols and XML-based data representations. However, they are capable enough to use a protocol stack specifically designed for constrained nodes (such as the Constrained Application Protocol (</a:t>
            </a:r>
            <a:r>
              <a:rPr lang="en-US" dirty="0" err="1" smtClean="0"/>
              <a:t>CoAP</a:t>
            </a:r>
            <a:r>
              <a:rPr lang="en-US" dirty="0" smtClean="0"/>
              <a:t>) over UDP [</a:t>
            </a:r>
            <a:r>
              <a:rPr lang="en-US" dirty="0" smtClean="0">
                <a:hlinkClick r:id="rId3" tooltip="&quot;Constrained Application Protocol (CoAP)&quot;"/>
              </a:rPr>
              <a:t>COAP</a:t>
            </a:r>
            <a:r>
              <a:rPr lang="en-US" dirty="0" smtClean="0"/>
              <a:t>]) and participate in meaningful conversations without the help of a gateway node. In particular, they can provide support for the security functions required on a large network. Therefore, they can be integrated as fully developed peers into an IP network, but they need to be parsimonious with state memory, code space, and often power expenditure for protocol and application usage. </a:t>
            </a:r>
          </a:p>
          <a:p>
            <a:r>
              <a:rPr lang="en-US" b="1" dirty="0" smtClean="0"/>
              <a:t>Class 2</a:t>
            </a:r>
            <a:r>
              <a:rPr lang="en-US" dirty="0" smtClean="0"/>
              <a:t> devices are less constrained and fundamentally capable of supporting most of the same protocol stacks as used on notebooks or servers. However, even these devices can benefit from lightweight and energy-efficient protocols and from consuming less bandwidth. Furthermore, using fewer resources for networking leaves more resources available to applications. Thus, using the protocol stacks defined for more constrained devices on Class 2 devices might reduce development costs and increase the interoperability.</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60</a:t>
            </a:fld>
            <a:endParaRPr lang="en-US"/>
          </a:p>
        </p:txBody>
      </p:sp>
    </p:spTree>
    <p:extLst>
      <p:ext uri="{BB962C8B-B14F-4D97-AF65-F5344CB8AC3E}">
        <p14:creationId xmlns:p14="http://schemas.microsoft.com/office/powerpoint/2010/main" val="2234973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IEEE 802.15.4 MAC layer manages access to the PHY channel by defining how devices in the same area will share the frequencies allocated. At this layer, the scheduling and routing of data frames are also coordinated. The 802.15.4 MAC layer performs the following tasks: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Network beaconing for devices acting as coordinators (New devices use beacons to join an 802.15.4 network)</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PAN association and disassociation by a device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Device security</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Reliable link communications between two peer MAC entities</a:t>
            </a:r>
          </a:p>
          <a:p>
            <a:r>
              <a:rPr lang="en-US" sz="1200" b="0" i="0" u="none" strike="noStrike" kern="1200" baseline="0" dirty="0" smtClean="0">
                <a:solidFill>
                  <a:schemeClr val="tx1"/>
                </a:solidFill>
                <a:latin typeface="+mn-lt"/>
                <a:ea typeface="+mn-ea"/>
                <a:cs typeface="+mn-cs"/>
              </a:rPr>
              <a:t>The MAC layer achieves these tasks by using various predefined frame types. In fact, four types of MAC frames are specified in 802.15.4:</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Data frame: </a:t>
            </a:r>
            <a:r>
              <a:rPr lang="en-US" sz="1200" b="0" i="0" u="none" strike="noStrike" kern="1200" baseline="0" dirty="0" smtClean="0">
                <a:solidFill>
                  <a:schemeClr val="tx1"/>
                </a:solidFill>
                <a:latin typeface="+mn-lt"/>
                <a:ea typeface="+mn-ea"/>
                <a:cs typeface="+mn-cs"/>
              </a:rPr>
              <a:t>Handles all transfers of data</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Beacon frame: </a:t>
            </a:r>
            <a:r>
              <a:rPr lang="en-US" sz="1200" b="0" i="0" u="none" strike="noStrike" kern="1200" baseline="0" dirty="0" smtClean="0">
                <a:solidFill>
                  <a:schemeClr val="tx1"/>
                </a:solidFill>
                <a:latin typeface="+mn-lt"/>
                <a:ea typeface="+mn-ea"/>
                <a:cs typeface="+mn-cs"/>
              </a:rPr>
              <a:t>Used in the transmission of beacons from a PAN coordinator</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Acknowledgement frame: </a:t>
            </a:r>
            <a:r>
              <a:rPr lang="en-US" sz="1200" b="0" i="0" u="none" strike="noStrike" kern="1200" baseline="0" dirty="0" smtClean="0">
                <a:solidFill>
                  <a:schemeClr val="tx1"/>
                </a:solidFill>
                <a:latin typeface="+mn-lt"/>
                <a:ea typeface="+mn-ea"/>
                <a:cs typeface="+mn-cs"/>
              </a:rPr>
              <a:t>Confirms the successful reception of a frame</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MAC command frame: </a:t>
            </a:r>
            <a:r>
              <a:rPr lang="en-US" sz="1200" b="0" i="0" u="none" strike="noStrike" kern="1200" baseline="0" dirty="0" smtClean="0">
                <a:solidFill>
                  <a:schemeClr val="tx1"/>
                </a:solidFill>
                <a:latin typeface="+mn-lt"/>
                <a:ea typeface="+mn-ea"/>
                <a:cs typeface="+mn-cs"/>
              </a:rPr>
              <a:t>Responsible for control communication between devices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11</a:t>
            </a:fld>
            <a:endParaRPr lang="en-US"/>
          </a:p>
        </p:txBody>
      </p:sp>
    </p:spTree>
    <p:extLst>
      <p:ext uri="{BB962C8B-B14F-4D97-AF65-F5344CB8AC3E}">
        <p14:creationId xmlns:p14="http://schemas.microsoft.com/office/powerpoint/2010/main" val="27102437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61</a:t>
            </a:fld>
            <a:endParaRPr lang="en-US"/>
          </a:p>
        </p:txBody>
      </p:sp>
    </p:spTree>
    <p:extLst>
      <p:ext uri="{BB962C8B-B14F-4D97-AF65-F5344CB8AC3E}">
        <p14:creationId xmlns:p14="http://schemas.microsoft.com/office/powerpoint/2010/main" val="15372744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Focusing on IoT access technologies, the frequency bands leveraged by wireless communications are split between licensed and unlicensed bands.</a:t>
            </a:r>
          </a:p>
          <a:p>
            <a:r>
              <a:rPr lang="en-US" sz="1200" dirty="0" smtClean="0"/>
              <a:t>Licensed spectrum is generally applicable to IoT long-range access technologies and allocated to communications infrastructures deployed by services providers, public services (for example, first responders, military), broadcasters, and utilities.</a:t>
            </a:r>
          </a:p>
          <a:p>
            <a:endParaRPr lang="en-US" sz="1200" dirty="0" smtClean="0"/>
          </a:p>
          <a:p>
            <a:r>
              <a:rPr lang="en-US" sz="1200" dirty="0" smtClean="0"/>
              <a:t>An important consideration for IoT access infrastructures that wish to utilize licensed spectrum is that users must subscribe to services when connecting</a:t>
            </a:r>
          </a:p>
          <a:p>
            <a:r>
              <a:rPr lang="en-US" sz="1200" dirty="0" smtClean="0"/>
              <a:t>their IoT devices. This adds more complexity to a deployment involving large numbers of sensors and other IoT devices, but in exchange for the</a:t>
            </a:r>
          </a:p>
          <a:p>
            <a:r>
              <a:rPr lang="en-US" sz="1200" dirty="0" smtClean="0"/>
              <a:t>subscription fee, the network operator can guarantee the exclusivity of the frequency usage over the target area and can therefore sell a better guarantee</a:t>
            </a:r>
          </a:p>
          <a:p>
            <a:r>
              <a:rPr lang="en-US" sz="1200" dirty="0" smtClean="0"/>
              <a:t>of service.</a:t>
            </a:r>
          </a:p>
          <a:p>
            <a:endParaRPr lang="en-US" sz="1200" dirty="0" smtClean="0"/>
          </a:p>
          <a:p>
            <a:r>
              <a:rPr lang="en-US" sz="1200" dirty="0" smtClean="0"/>
              <a:t>Improvements have been made in handling the complexity that is inherent when deploying large numbers of devices in the licensed spectrum. Thanks to</a:t>
            </a:r>
          </a:p>
          <a:p>
            <a:r>
              <a:rPr lang="en-US" sz="1200" dirty="0" smtClean="0"/>
              <a:t>the development of IoT platforms, such as the Cisco Jasper Control Center, automating the provisioning, deployment, and management of large numbers</a:t>
            </a:r>
          </a:p>
          <a:p>
            <a:r>
              <a:rPr lang="en-US" sz="1200" dirty="0" smtClean="0"/>
              <a:t>of devices has become much easier. Examples of licensed spectrum commonly used for IoT access are cellular, WiMAX, and Narrowband IoT</a:t>
            </a:r>
          </a:p>
          <a:p>
            <a:r>
              <a:rPr lang="en-US" sz="1200" dirty="0" smtClean="0"/>
              <a:t>(NB-IoT) technologies.</a:t>
            </a:r>
          </a:p>
          <a:p>
            <a:endParaRPr lang="en-US" sz="1200" dirty="0" smtClean="0"/>
          </a:p>
          <a:p>
            <a:r>
              <a:rPr lang="en-US" sz="800" dirty="0" smtClean="0"/>
              <a:t>The ITU has also defined unlicensed spectrum for the industrial, scientific, and medical (ISM) portions of the radio bands. These frequencies are used in</a:t>
            </a:r>
          </a:p>
          <a:p>
            <a:r>
              <a:rPr lang="en-US" sz="800" dirty="0" smtClean="0"/>
              <a:t>many communications technologies for short-range devices (SRDs).</a:t>
            </a:r>
          </a:p>
          <a:p>
            <a:r>
              <a:rPr lang="en-US" sz="800" i="1" dirty="0" smtClean="0"/>
              <a:t>Unlicensed </a:t>
            </a:r>
            <a:r>
              <a:rPr lang="en-US" sz="800" dirty="0" smtClean="0"/>
              <a:t>means that no guarantees or protections are offered in the ISM bands for device communications. For IoT access, these are the most </a:t>
            </a:r>
            <a:r>
              <a:rPr lang="en-US" sz="800" dirty="0" err="1" smtClean="0"/>
              <a:t>wellknown</a:t>
            </a:r>
            <a:endParaRPr lang="en-US" sz="800" dirty="0" smtClean="0"/>
          </a:p>
          <a:p>
            <a:r>
              <a:rPr lang="en-US" sz="800" dirty="0" smtClean="0"/>
              <a:t>ISM bands:</a:t>
            </a:r>
          </a:p>
          <a:p>
            <a:r>
              <a:rPr lang="en-US" sz="800" dirty="0" smtClean="0"/>
              <a:t>2.4 GHz band as used by IEEE 802.11b/g/n Wi-Fi</a:t>
            </a:r>
          </a:p>
          <a:p>
            <a:r>
              <a:rPr lang="en-US" sz="800" dirty="0" smtClean="0"/>
              <a:t>IEEE 802.15.1 Bluetooth</a:t>
            </a:r>
          </a:p>
          <a:p>
            <a:r>
              <a:rPr lang="en-US" sz="800" dirty="0" smtClean="0"/>
              <a:t>IEEE 802.15.4 WPAN</a:t>
            </a:r>
            <a:endParaRPr lang="en-US" sz="1200" dirty="0" smtClean="0">
              <a:latin typeface="Comic Sans MS" panose="030F0702030302020204" pitchFamily="66" charset="0"/>
            </a:endParaRPr>
          </a:p>
          <a:p>
            <a:r>
              <a:rPr lang="en-US" sz="1200" b="0" i="0" u="none" strike="noStrike" kern="1200" baseline="0" dirty="0" smtClean="0">
                <a:solidFill>
                  <a:schemeClr val="tx1"/>
                </a:solidFill>
                <a:latin typeface="+mn-lt"/>
                <a:ea typeface="+mn-ea"/>
                <a:cs typeface="+mn-cs"/>
              </a:rPr>
              <a:t>An unlicensed band, such as those in the ISM range of frequencies, is not </a:t>
            </a:r>
            <a:r>
              <a:rPr lang="en-US" sz="1200" b="0" i="1" u="none" strike="noStrike" kern="1200" baseline="0" dirty="0" smtClean="0">
                <a:solidFill>
                  <a:schemeClr val="tx1"/>
                </a:solidFill>
                <a:latin typeface="+mn-lt"/>
                <a:ea typeface="+mn-ea"/>
                <a:cs typeface="+mn-cs"/>
              </a:rPr>
              <a:t>unregulated</a:t>
            </a:r>
            <a:r>
              <a:rPr lang="en-US" sz="1200" b="0" i="0" u="none" strike="noStrike" kern="1200" baseline="0" dirty="0" smtClean="0">
                <a:solidFill>
                  <a:schemeClr val="tx1"/>
                </a:solidFill>
                <a:latin typeface="+mn-lt"/>
                <a:ea typeface="+mn-ea"/>
                <a:cs typeface="+mn-cs"/>
              </a:rPr>
              <a:t>. National and regional regulations exist for each of the allocated</a:t>
            </a:r>
          </a:p>
          <a:p>
            <a:r>
              <a:rPr lang="en-US" sz="1200" b="0" i="0" u="none" strike="noStrike" kern="1200" baseline="0" dirty="0" smtClean="0">
                <a:solidFill>
                  <a:schemeClr val="tx1"/>
                </a:solidFill>
                <a:latin typeface="+mn-lt"/>
                <a:ea typeface="+mn-ea"/>
                <a:cs typeface="+mn-cs"/>
              </a:rPr>
              <a:t>frequency bands (much as with the licensed bands). These regulations mandate device compliance on parameters such as transmit power, duty cycle</a:t>
            </a:r>
          </a:p>
          <a:p>
            <a:r>
              <a:rPr lang="en-US" sz="1200" b="0" i="0" u="none" strike="noStrike" kern="1200" baseline="0" dirty="0" smtClean="0">
                <a:solidFill>
                  <a:schemeClr val="tx1"/>
                </a:solidFill>
                <a:latin typeface="+mn-lt"/>
                <a:ea typeface="+mn-ea"/>
                <a:cs typeface="+mn-cs"/>
              </a:rPr>
              <a:t>and dwell time, channel bandwidth, and channel hopping.</a:t>
            </a:r>
          </a:p>
          <a:p>
            <a:r>
              <a:rPr lang="en-US" sz="1200" b="0" i="0" u="none" strike="noStrike" kern="1200" baseline="0" dirty="0" smtClean="0">
                <a:solidFill>
                  <a:schemeClr val="tx1"/>
                </a:solidFill>
                <a:latin typeface="+mn-lt"/>
                <a:ea typeface="+mn-ea"/>
                <a:cs typeface="+mn-cs"/>
              </a:rPr>
              <a:t>Unlicensed spectrum is usually simpler to deploy than licensed because it does not require a service provider. However, it can suffer from more interference because other devices may be competing for the same frequency in a specific area. This becomes a key element in decisions for IoT deployments. Should an IoT infrastructure utilize unlicensed spectrum available for private networks or licensed frequencies that are dependent on a service provider? Various LPWA technologies are taking on a greater importance when it comes to answering this question. In addition to meeting low power requirements, LPWA communications are able to cover long distances that in the past required the licensed bands offered by service providers for cellular devices.</a:t>
            </a:r>
          </a:p>
          <a:p>
            <a:r>
              <a:rPr lang="en-US" sz="1200" b="0" i="0" u="none" strike="noStrike" kern="1200" baseline="0" dirty="0" smtClean="0">
                <a:solidFill>
                  <a:schemeClr val="tx1"/>
                </a:solidFill>
                <a:latin typeface="+mn-lt"/>
                <a:ea typeface="+mn-ea"/>
                <a:cs typeface="+mn-cs"/>
              </a:rPr>
              <a:t>Some communications within the ISM bands operate in the sub-GHz range.</a:t>
            </a:r>
          </a:p>
          <a:p>
            <a:r>
              <a:rPr lang="en-US" sz="1200" b="0" i="0" u="none" strike="noStrike" kern="1200" baseline="0" dirty="0" smtClean="0">
                <a:solidFill>
                  <a:schemeClr val="tx1"/>
                </a:solidFill>
                <a:latin typeface="+mn-lt"/>
                <a:ea typeface="+mn-ea"/>
                <a:cs typeface="+mn-cs"/>
              </a:rPr>
              <a:t>Sub-GHz bands are used by protocols such as IEEE 802.15.4, 802.15.4g, and 802.11ah, and LPWA technologies such as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Sigfox</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frequency of transmission directly impacts how a signal propagates and its practical maximum range. Either for indoor or outdoor deployments, the sub-GHz frequency bands allow greater distances between devices. These bands have a better ability than the 2.4 GHz ISM band to penetrate building infrastructures or go around obstacles, while keeping the transmit power within regulation.</a:t>
            </a:r>
          </a:p>
          <a:p>
            <a:r>
              <a:rPr lang="en-US" sz="1200" b="0" i="0" u="none" strike="noStrike" kern="1200" baseline="0" dirty="0" smtClean="0">
                <a:solidFill>
                  <a:schemeClr val="tx1"/>
                </a:solidFill>
                <a:latin typeface="+mn-lt"/>
                <a:ea typeface="+mn-ea"/>
                <a:cs typeface="+mn-cs"/>
              </a:rPr>
              <a:t>The disadvantage of sub-GHz frequency bands is their lower rate of data delivery compared to higher frequencies. However, most IoT sensors do not need to send data at high rates. Therefore, the lower transmission speeds of sub-GHz technologies are usually not a concern for IoT sensor deployments.</a:t>
            </a:r>
          </a:p>
          <a:p>
            <a:r>
              <a:rPr lang="en-US" sz="1200" b="0" i="0" u="none" strike="noStrike" kern="1200" baseline="0" dirty="0" smtClean="0">
                <a:solidFill>
                  <a:schemeClr val="tx1"/>
                </a:solidFill>
                <a:latin typeface="+mn-lt"/>
                <a:ea typeface="+mn-ea"/>
                <a:cs typeface="+mn-cs"/>
              </a:rPr>
              <a:t>For example, in most European countries, the 169 MHz band is often considered best suited for wireless water and gas metering applications. This is due to its good deep building basement signal penetration. In addition, the low data rate of this frequency matches the low volume of data that needs to be transmitted.</a:t>
            </a:r>
          </a:p>
          <a:p>
            <a:r>
              <a:rPr lang="en-US" sz="1200" b="0" i="0" u="none" strike="noStrike" kern="1200" baseline="0" dirty="0" smtClean="0">
                <a:solidFill>
                  <a:schemeClr val="tx1"/>
                </a:solidFill>
                <a:latin typeface="+mn-lt"/>
                <a:ea typeface="+mn-ea"/>
                <a:cs typeface="+mn-cs"/>
              </a:rPr>
              <a:t>Several sub-GHz ranges have been defined in the ISM band. The most </a:t>
            </a:r>
            <a:r>
              <a:rPr lang="en-US" sz="1200" b="0" i="0" u="none" strike="noStrike" kern="1200" baseline="0" dirty="0" err="1" smtClean="0">
                <a:solidFill>
                  <a:schemeClr val="tx1"/>
                </a:solidFill>
                <a:latin typeface="+mn-lt"/>
                <a:ea typeface="+mn-ea"/>
                <a:cs typeface="+mn-cs"/>
              </a:rPr>
              <a:t>wellknown</a:t>
            </a:r>
            <a:r>
              <a:rPr lang="en-US" sz="1200" b="0" i="0" u="none" strike="noStrike" kern="1200" baseline="0" dirty="0" smtClean="0">
                <a:solidFill>
                  <a:schemeClr val="tx1"/>
                </a:solidFill>
                <a:latin typeface="+mn-lt"/>
                <a:ea typeface="+mn-ea"/>
                <a:cs typeface="+mn-cs"/>
              </a:rPr>
              <a:t> ranges are centered on 169 MHz, 433 MHz, 868 MHz, and 915 </a:t>
            </a:r>
            <a:r>
              <a:rPr lang="en-US" sz="1200" b="0" i="0" u="none" strike="noStrike" kern="1200" baseline="0" dirty="0" err="1" smtClean="0">
                <a:solidFill>
                  <a:schemeClr val="tx1"/>
                </a:solidFill>
                <a:latin typeface="+mn-lt"/>
                <a:ea typeface="+mn-ea"/>
                <a:cs typeface="+mn-cs"/>
              </a:rPr>
              <a:t>MHz.</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most IoT access technologies tend to focus on the two sub-GHz frequency regions around 868 MHz and 915 </a:t>
            </a:r>
            <a:r>
              <a:rPr lang="en-US" sz="1200" b="0" i="0" u="none" strike="noStrike" kern="1200" baseline="0" dirty="0" err="1" smtClean="0">
                <a:solidFill>
                  <a:schemeClr val="tx1"/>
                </a:solidFill>
                <a:latin typeface="+mn-lt"/>
                <a:ea typeface="+mn-ea"/>
                <a:cs typeface="+mn-cs"/>
              </a:rPr>
              <a:t>MHz.</a:t>
            </a:r>
            <a:r>
              <a:rPr lang="en-US" sz="1200" b="0" i="0" u="none" strike="noStrike" kern="1200" baseline="0" dirty="0" smtClean="0">
                <a:solidFill>
                  <a:schemeClr val="tx1"/>
                </a:solidFill>
                <a:latin typeface="+mn-lt"/>
                <a:ea typeface="+mn-ea"/>
                <a:cs typeface="+mn-cs"/>
              </a:rPr>
              <a:t> These main bands are commonly found throughout the world and are applicable to nearly all countries.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62</a:t>
            </a:fld>
            <a:endParaRPr lang="en-US"/>
          </a:p>
        </p:txBody>
      </p:sp>
    </p:spTree>
    <p:extLst>
      <p:ext uri="{BB962C8B-B14F-4D97-AF65-F5344CB8AC3E}">
        <p14:creationId xmlns:p14="http://schemas.microsoft.com/office/powerpoint/2010/main" val="26708239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Focusing on IoT access technologies, the frequency bands leveraged by wireless communications are split between licensed and unlicensed bands.</a:t>
            </a:r>
          </a:p>
          <a:p>
            <a:r>
              <a:rPr lang="en-US" sz="1200" dirty="0" smtClean="0"/>
              <a:t>Licensed spectrum is generally applicable to IoT long-range access technologies and allocated to communications infrastructures deployed by services providers, public services (for example, first responders, military), broadcasters, and utilities.</a:t>
            </a:r>
          </a:p>
          <a:p>
            <a:endParaRPr lang="en-US" sz="1200" dirty="0" smtClean="0"/>
          </a:p>
          <a:p>
            <a:r>
              <a:rPr lang="en-US" sz="1200" dirty="0" smtClean="0"/>
              <a:t>An important consideration for IoT access infrastructures that wish to utilize licensed spectrum is that users must subscribe to services when connecting</a:t>
            </a:r>
          </a:p>
          <a:p>
            <a:r>
              <a:rPr lang="en-US" sz="1200" dirty="0" smtClean="0"/>
              <a:t>their IoT devices. This adds more complexity to a deployment involving large numbers of sensors and other IoT devices, but in exchange for the</a:t>
            </a:r>
          </a:p>
          <a:p>
            <a:r>
              <a:rPr lang="en-US" sz="1200" dirty="0" smtClean="0"/>
              <a:t>subscription fee, the network operator can guarantee the exclusivity of the frequency usage over the target area and can therefore sell a better guarantee</a:t>
            </a:r>
          </a:p>
          <a:p>
            <a:r>
              <a:rPr lang="en-US" sz="1200" dirty="0" smtClean="0"/>
              <a:t>of service.</a:t>
            </a:r>
          </a:p>
          <a:p>
            <a:endParaRPr lang="en-US" sz="1200" dirty="0" smtClean="0"/>
          </a:p>
          <a:p>
            <a:r>
              <a:rPr lang="en-US" sz="1200" dirty="0" smtClean="0"/>
              <a:t>Improvements have been made in handling the complexity that is inherent when deploying large numbers of devices in the licensed spectrum. Thanks to</a:t>
            </a:r>
          </a:p>
          <a:p>
            <a:r>
              <a:rPr lang="en-US" sz="1200" dirty="0" smtClean="0"/>
              <a:t>the development of IoT platforms, such as the Cisco Jasper Control Center, automating the provisioning, deployment, and management of large numbers</a:t>
            </a:r>
          </a:p>
          <a:p>
            <a:r>
              <a:rPr lang="en-US" sz="1200" dirty="0" smtClean="0"/>
              <a:t>of devices has become much easier. Examples of licensed spectrum commonly used for IoT access are cellular, WiMAX, and Narrowband IoT</a:t>
            </a:r>
          </a:p>
          <a:p>
            <a:r>
              <a:rPr lang="en-US" sz="1200" dirty="0" smtClean="0"/>
              <a:t>(NB-IoT) technologies.</a:t>
            </a:r>
          </a:p>
          <a:p>
            <a:endParaRPr lang="en-US" sz="1200" dirty="0" smtClean="0"/>
          </a:p>
          <a:p>
            <a:r>
              <a:rPr lang="en-US" sz="800" dirty="0" smtClean="0"/>
              <a:t>The ITU has also defined unlicensed spectrum for the industrial, scientific, and medical (ISM) portions of the radio bands. These frequencies are used in</a:t>
            </a:r>
          </a:p>
          <a:p>
            <a:r>
              <a:rPr lang="en-US" sz="800" dirty="0" smtClean="0"/>
              <a:t>many communications technologies for short-range devices (SRDs).</a:t>
            </a:r>
          </a:p>
          <a:p>
            <a:r>
              <a:rPr lang="en-US" sz="800" i="1" dirty="0" smtClean="0"/>
              <a:t>Unlicensed </a:t>
            </a:r>
            <a:r>
              <a:rPr lang="en-US" sz="800" dirty="0" smtClean="0"/>
              <a:t>means that no guarantees or protections are offered in the ISM bands for device communications. For IoT access, these are the most </a:t>
            </a:r>
            <a:r>
              <a:rPr lang="en-US" sz="800" dirty="0" err="1" smtClean="0"/>
              <a:t>wellknown</a:t>
            </a:r>
            <a:endParaRPr lang="en-US" sz="800" dirty="0" smtClean="0"/>
          </a:p>
          <a:p>
            <a:r>
              <a:rPr lang="en-US" sz="800" dirty="0" smtClean="0"/>
              <a:t>ISM bands:</a:t>
            </a:r>
          </a:p>
          <a:p>
            <a:r>
              <a:rPr lang="en-US" sz="800" dirty="0" smtClean="0"/>
              <a:t>2.4 GHz band as used by IEEE 802.11b/g/n Wi-Fi</a:t>
            </a:r>
          </a:p>
          <a:p>
            <a:r>
              <a:rPr lang="en-US" sz="800" dirty="0" smtClean="0"/>
              <a:t>IEEE 802.15.1 Bluetooth</a:t>
            </a:r>
          </a:p>
          <a:p>
            <a:r>
              <a:rPr lang="en-US" sz="800" dirty="0" smtClean="0"/>
              <a:t>IEEE 802.15.4 WPAN</a:t>
            </a:r>
            <a:endParaRPr lang="en-US" sz="1200" dirty="0" smtClean="0">
              <a:latin typeface="Comic Sans MS" panose="030F0702030302020204" pitchFamily="66" charset="0"/>
            </a:endParaRPr>
          </a:p>
          <a:p>
            <a:r>
              <a:rPr lang="en-US" sz="1200" b="0" i="0" u="none" strike="noStrike" kern="1200" baseline="0" dirty="0" smtClean="0">
                <a:solidFill>
                  <a:schemeClr val="tx1"/>
                </a:solidFill>
                <a:latin typeface="+mn-lt"/>
                <a:ea typeface="+mn-ea"/>
                <a:cs typeface="+mn-cs"/>
              </a:rPr>
              <a:t>An unlicensed band, such as those in the ISM range of frequencies, is not </a:t>
            </a:r>
            <a:r>
              <a:rPr lang="en-US" sz="1200" b="0" i="1" u="none" strike="noStrike" kern="1200" baseline="0" dirty="0" smtClean="0">
                <a:solidFill>
                  <a:schemeClr val="tx1"/>
                </a:solidFill>
                <a:latin typeface="+mn-lt"/>
                <a:ea typeface="+mn-ea"/>
                <a:cs typeface="+mn-cs"/>
              </a:rPr>
              <a:t>unregulated</a:t>
            </a:r>
            <a:r>
              <a:rPr lang="en-US" sz="1200" b="0" i="0" u="none" strike="noStrike" kern="1200" baseline="0" dirty="0" smtClean="0">
                <a:solidFill>
                  <a:schemeClr val="tx1"/>
                </a:solidFill>
                <a:latin typeface="+mn-lt"/>
                <a:ea typeface="+mn-ea"/>
                <a:cs typeface="+mn-cs"/>
              </a:rPr>
              <a:t>. National and regional regulations exist for each of the allocated</a:t>
            </a:r>
          </a:p>
          <a:p>
            <a:r>
              <a:rPr lang="en-US" sz="1200" b="0" i="0" u="none" strike="noStrike" kern="1200" baseline="0" dirty="0" smtClean="0">
                <a:solidFill>
                  <a:schemeClr val="tx1"/>
                </a:solidFill>
                <a:latin typeface="+mn-lt"/>
                <a:ea typeface="+mn-ea"/>
                <a:cs typeface="+mn-cs"/>
              </a:rPr>
              <a:t>frequency bands (much as with the licensed bands). These regulations mandate device compliance on parameters such as transmit power, duty cycle</a:t>
            </a:r>
          </a:p>
          <a:p>
            <a:r>
              <a:rPr lang="en-US" sz="1200" b="0" i="0" u="none" strike="noStrike" kern="1200" baseline="0" dirty="0" smtClean="0">
                <a:solidFill>
                  <a:schemeClr val="tx1"/>
                </a:solidFill>
                <a:latin typeface="+mn-lt"/>
                <a:ea typeface="+mn-ea"/>
                <a:cs typeface="+mn-cs"/>
              </a:rPr>
              <a:t>and dwell time, channel bandwidth, and channel hopping.</a:t>
            </a:r>
          </a:p>
          <a:p>
            <a:r>
              <a:rPr lang="en-US" sz="1200" b="0" i="0" u="none" strike="noStrike" kern="1200" baseline="0" dirty="0" smtClean="0">
                <a:solidFill>
                  <a:schemeClr val="tx1"/>
                </a:solidFill>
                <a:latin typeface="+mn-lt"/>
                <a:ea typeface="+mn-ea"/>
                <a:cs typeface="+mn-cs"/>
              </a:rPr>
              <a:t>Unlicensed spectrum is usually simpler to deploy than licensed because it does not require a service provider. However, it can suffer from more interference because other devices may be competing for the same frequency in a specific area. This becomes a key element in decisions for IoT deployments. Should an IoT infrastructure utilize unlicensed spectrum available for private networks or licensed frequencies that are dependent on a service provider? Various LPWA technologies are taking on a greater importance when it comes to answering this question. In addition to meeting low power requirements, LPWA communications are able to cover long distances that in the past required the licensed bands offered by service providers for cellular devices.</a:t>
            </a:r>
          </a:p>
          <a:p>
            <a:r>
              <a:rPr lang="en-US" sz="1200" b="0" i="0" u="none" strike="noStrike" kern="1200" baseline="0" dirty="0" smtClean="0">
                <a:solidFill>
                  <a:schemeClr val="tx1"/>
                </a:solidFill>
                <a:latin typeface="+mn-lt"/>
                <a:ea typeface="+mn-ea"/>
                <a:cs typeface="+mn-cs"/>
              </a:rPr>
              <a:t>Some communications within the ISM bands operate in the sub-GHz range.</a:t>
            </a:r>
          </a:p>
          <a:p>
            <a:r>
              <a:rPr lang="en-US" sz="1200" b="0" i="0" u="none" strike="noStrike" kern="1200" baseline="0" dirty="0" smtClean="0">
                <a:solidFill>
                  <a:schemeClr val="tx1"/>
                </a:solidFill>
                <a:latin typeface="+mn-lt"/>
                <a:ea typeface="+mn-ea"/>
                <a:cs typeface="+mn-cs"/>
              </a:rPr>
              <a:t>Sub-GHz bands are used by protocols such as IEEE 802.15.4, 802.15.4g, and 802.11ah, and LPWA technologies such as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Sigfox</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frequency of transmission directly impacts how a signal propagates and its practical maximum range. Either for indoor or outdoor deployments, the sub-GHz frequency bands allow greater distances between devices. These bands have a better ability than the 2.4 GHz ISM band to penetrate building infrastructures or go around obstacles, while keeping the transmit power within regulation.</a:t>
            </a:r>
          </a:p>
          <a:p>
            <a:r>
              <a:rPr lang="en-US" sz="1200" b="0" i="0" u="none" strike="noStrike" kern="1200" baseline="0" dirty="0" smtClean="0">
                <a:solidFill>
                  <a:schemeClr val="tx1"/>
                </a:solidFill>
                <a:latin typeface="+mn-lt"/>
                <a:ea typeface="+mn-ea"/>
                <a:cs typeface="+mn-cs"/>
              </a:rPr>
              <a:t>The disadvantage of sub-GHz frequency bands is their lower rate of data delivery compared to higher frequencies. However, most IoT sensors do not need to send data at high rates. Therefore, the lower transmission speeds of sub-GHz technologies are usually not a concern for IoT sensor deployments.</a:t>
            </a:r>
          </a:p>
          <a:p>
            <a:r>
              <a:rPr lang="en-US" sz="1200" b="0" i="0" u="none" strike="noStrike" kern="1200" baseline="0" dirty="0" smtClean="0">
                <a:solidFill>
                  <a:schemeClr val="tx1"/>
                </a:solidFill>
                <a:latin typeface="+mn-lt"/>
                <a:ea typeface="+mn-ea"/>
                <a:cs typeface="+mn-cs"/>
              </a:rPr>
              <a:t>For example, in most European countries, the 169 MHz band is often considered best suited for wireless water and gas metering applications. This is due to its good deep building basement signal penetration. In addition, the low data rate of this frequency matches the low volume of data that needs to be transmitted.</a:t>
            </a:r>
          </a:p>
          <a:p>
            <a:r>
              <a:rPr lang="en-US" sz="1200" b="0" i="0" u="none" strike="noStrike" kern="1200" baseline="0" dirty="0" smtClean="0">
                <a:solidFill>
                  <a:schemeClr val="tx1"/>
                </a:solidFill>
                <a:latin typeface="+mn-lt"/>
                <a:ea typeface="+mn-ea"/>
                <a:cs typeface="+mn-cs"/>
              </a:rPr>
              <a:t>Several sub-GHz ranges have been defined in the ISM band. The most </a:t>
            </a:r>
            <a:r>
              <a:rPr lang="en-US" sz="1200" b="0" i="0" u="none" strike="noStrike" kern="1200" baseline="0" dirty="0" err="1" smtClean="0">
                <a:solidFill>
                  <a:schemeClr val="tx1"/>
                </a:solidFill>
                <a:latin typeface="+mn-lt"/>
                <a:ea typeface="+mn-ea"/>
                <a:cs typeface="+mn-cs"/>
              </a:rPr>
              <a:t>wellknown</a:t>
            </a:r>
            <a:r>
              <a:rPr lang="en-US" sz="1200" b="0" i="0" u="none" strike="noStrike" kern="1200" baseline="0" dirty="0" smtClean="0">
                <a:solidFill>
                  <a:schemeClr val="tx1"/>
                </a:solidFill>
                <a:latin typeface="+mn-lt"/>
                <a:ea typeface="+mn-ea"/>
                <a:cs typeface="+mn-cs"/>
              </a:rPr>
              <a:t> ranges are centered on 169 MHz, 433 MHz, 868 MHz, and 915 </a:t>
            </a:r>
            <a:r>
              <a:rPr lang="en-US" sz="1200" b="0" i="0" u="none" strike="noStrike" kern="1200" baseline="0" dirty="0" err="1" smtClean="0">
                <a:solidFill>
                  <a:schemeClr val="tx1"/>
                </a:solidFill>
                <a:latin typeface="+mn-lt"/>
                <a:ea typeface="+mn-ea"/>
                <a:cs typeface="+mn-cs"/>
              </a:rPr>
              <a:t>MHz.</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most IoT access technologies tend to focus on the two sub-GHz frequency regions around 868 MHz and 915 </a:t>
            </a:r>
            <a:r>
              <a:rPr lang="en-US" sz="1200" b="0" i="0" u="none" strike="noStrike" kern="1200" baseline="0" dirty="0" err="1" smtClean="0">
                <a:solidFill>
                  <a:schemeClr val="tx1"/>
                </a:solidFill>
                <a:latin typeface="+mn-lt"/>
                <a:ea typeface="+mn-ea"/>
                <a:cs typeface="+mn-cs"/>
              </a:rPr>
              <a:t>MHz.</a:t>
            </a:r>
            <a:r>
              <a:rPr lang="en-US" sz="1200" b="0" i="0" u="none" strike="noStrike" kern="1200" baseline="0" dirty="0" smtClean="0">
                <a:solidFill>
                  <a:schemeClr val="tx1"/>
                </a:solidFill>
                <a:latin typeface="+mn-lt"/>
                <a:ea typeface="+mn-ea"/>
                <a:cs typeface="+mn-cs"/>
              </a:rPr>
              <a:t> These main bands are commonly found throughout the world and are applicable to nearly all countries.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63</a:t>
            </a:fld>
            <a:endParaRPr lang="en-US"/>
          </a:p>
        </p:txBody>
      </p:sp>
    </p:spTree>
    <p:extLst>
      <p:ext uri="{BB962C8B-B14F-4D97-AF65-F5344CB8AC3E}">
        <p14:creationId xmlns:p14="http://schemas.microsoft.com/office/powerpoint/2010/main" val="3064957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Focusing on IoT access technologies, the frequency bands leveraged by wireless communications are split between licensed and unlicensed bands.</a:t>
            </a:r>
          </a:p>
          <a:p>
            <a:r>
              <a:rPr lang="en-US" sz="1200" dirty="0" smtClean="0"/>
              <a:t>Licensed spectrum is generally applicable to IoT long-range access technologies and allocated to communications infrastructures deployed by services providers, public services (for example, first responders, military), broadcasters, and utilities.</a:t>
            </a:r>
          </a:p>
          <a:p>
            <a:endParaRPr lang="en-US" sz="1200" dirty="0" smtClean="0"/>
          </a:p>
          <a:p>
            <a:r>
              <a:rPr lang="en-US" sz="1200" dirty="0" smtClean="0"/>
              <a:t>An important consideration for IoT access infrastructures that wish to utilize licensed spectrum is that users must subscribe to services when connecting</a:t>
            </a:r>
          </a:p>
          <a:p>
            <a:r>
              <a:rPr lang="en-US" sz="1200" dirty="0" smtClean="0"/>
              <a:t>their IoT devices. This adds more complexity to a deployment involving large numbers of sensors and other IoT devices, but in exchange for the</a:t>
            </a:r>
          </a:p>
          <a:p>
            <a:r>
              <a:rPr lang="en-US" sz="1200" dirty="0" smtClean="0"/>
              <a:t>subscription fee, the network operator can guarantee the exclusivity of the frequency usage over the target area and can therefore sell a better guarantee</a:t>
            </a:r>
          </a:p>
          <a:p>
            <a:r>
              <a:rPr lang="en-US" sz="1200" dirty="0" smtClean="0"/>
              <a:t>of service.</a:t>
            </a:r>
          </a:p>
          <a:p>
            <a:endParaRPr lang="en-US" sz="1200" dirty="0" smtClean="0"/>
          </a:p>
          <a:p>
            <a:r>
              <a:rPr lang="en-US" sz="1200" dirty="0" smtClean="0"/>
              <a:t>Improvements have been made in handling the complexity that is inherent when deploying large numbers of devices in the licensed spectrum. Thanks to</a:t>
            </a:r>
          </a:p>
          <a:p>
            <a:r>
              <a:rPr lang="en-US" sz="1200" dirty="0" smtClean="0"/>
              <a:t>the development of IoT platforms, such as the Cisco Jasper Control Center, automating the provisioning, deployment, and management of large numbers</a:t>
            </a:r>
          </a:p>
          <a:p>
            <a:r>
              <a:rPr lang="en-US" sz="1200" dirty="0" smtClean="0"/>
              <a:t>of devices has become much easier. Examples of licensed spectrum commonly used for IoT access are cellular, WiMAX, and Narrowband IoT</a:t>
            </a:r>
          </a:p>
          <a:p>
            <a:r>
              <a:rPr lang="en-US" sz="1200" dirty="0" smtClean="0"/>
              <a:t>(NB-IoT) technologies.</a:t>
            </a:r>
          </a:p>
          <a:p>
            <a:endParaRPr lang="en-US" sz="1200" dirty="0" smtClean="0"/>
          </a:p>
          <a:p>
            <a:r>
              <a:rPr lang="en-US" sz="800" dirty="0" smtClean="0"/>
              <a:t>The ITU has also defined unlicensed spectrum for the industrial, scientific, and medical (ISM) portions of the radio bands. These frequencies are used in</a:t>
            </a:r>
          </a:p>
          <a:p>
            <a:r>
              <a:rPr lang="en-US" sz="800" dirty="0" smtClean="0"/>
              <a:t>many communications technologies for short-range devices (SRDs).</a:t>
            </a:r>
          </a:p>
          <a:p>
            <a:r>
              <a:rPr lang="en-US" sz="800" i="1" dirty="0" smtClean="0"/>
              <a:t>Unlicensed </a:t>
            </a:r>
            <a:r>
              <a:rPr lang="en-US" sz="800" dirty="0" smtClean="0"/>
              <a:t>means that no guarantees or protections are offered in the ISM bands for device communications. For IoT access, these are the most </a:t>
            </a:r>
            <a:r>
              <a:rPr lang="en-US" sz="800" dirty="0" err="1" smtClean="0"/>
              <a:t>wellknown</a:t>
            </a:r>
            <a:endParaRPr lang="en-US" sz="800" dirty="0" smtClean="0"/>
          </a:p>
          <a:p>
            <a:r>
              <a:rPr lang="en-US" sz="800" dirty="0" smtClean="0"/>
              <a:t>ISM bands:</a:t>
            </a:r>
          </a:p>
          <a:p>
            <a:r>
              <a:rPr lang="en-US" sz="800" dirty="0" smtClean="0"/>
              <a:t>2.4 GHz band as used by IEEE 802.11b/g/n Wi-Fi</a:t>
            </a:r>
          </a:p>
          <a:p>
            <a:r>
              <a:rPr lang="en-US" sz="800" dirty="0" smtClean="0"/>
              <a:t>IEEE 802.15.1 Bluetooth</a:t>
            </a:r>
          </a:p>
          <a:p>
            <a:r>
              <a:rPr lang="en-US" sz="800" dirty="0" smtClean="0"/>
              <a:t>IEEE 802.15.4 WPAN</a:t>
            </a:r>
            <a:endParaRPr lang="en-US" sz="1200" dirty="0" smtClean="0">
              <a:latin typeface="Comic Sans MS" panose="030F0702030302020204" pitchFamily="66" charset="0"/>
            </a:endParaRPr>
          </a:p>
          <a:p>
            <a:r>
              <a:rPr lang="en-US" sz="1200" b="0" i="0" u="none" strike="noStrike" kern="1200" baseline="0" dirty="0" smtClean="0">
                <a:solidFill>
                  <a:schemeClr val="tx1"/>
                </a:solidFill>
                <a:latin typeface="+mn-lt"/>
                <a:ea typeface="+mn-ea"/>
                <a:cs typeface="+mn-cs"/>
              </a:rPr>
              <a:t>An unlicensed band, such as those in the ISM range of frequencies, is not </a:t>
            </a:r>
            <a:r>
              <a:rPr lang="en-US" sz="1200" b="0" i="1" u="none" strike="noStrike" kern="1200" baseline="0" dirty="0" smtClean="0">
                <a:solidFill>
                  <a:schemeClr val="tx1"/>
                </a:solidFill>
                <a:latin typeface="+mn-lt"/>
                <a:ea typeface="+mn-ea"/>
                <a:cs typeface="+mn-cs"/>
              </a:rPr>
              <a:t>unregulated</a:t>
            </a:r>
            <a:r>
              <a:rPr lang="en-US" sz="1200" b="0" i="0" u="none" strike="noStrike" kern="1200" baseline="0" dirty="0" smtClean="0">
                <a:solidFill>
                  <a:schemeClr val="tx1"/>
                </a:solidFill>
                <a:latin typeface="+mn-lt"/>
                <a:ea typeface="+mn-ea"/>
                <a:cs typeface="+mn-cs"/>
              </a:rPr>
              <a:t>. National and regional regulations exist for each of the allocated</a:t>
            </a:r>
          </a:p>
          <a:p>
            <a:r>
              <a:rPr lang="en-US" sz="1200" b="0" i="0" u="none" strike="noStrike" kern="1200" baseline="0" dirty="0" smtClean="0">
                <a:solidFill>
                  <a:schemeClr val="tx1"/>
                </a:solidFill>
                <a:latin typeface="+mn-lt"/>
                <a:ea typeface="+mn-ea"/>
                <a:cs typeface="+mn-cs"/>
              </a:rPr>
              <a:t>frequency bands (much as with the licensed bands). These regulations mandate device compliance on parameters such as transmit power, duty cycle</a:t>
            </a:r>
          </a:p>
          <a:p>
            <a:r>
              <a:rPr lang="en-US" sz="1200" b="0" i="0" u="none" strike="noStrike" kern="1200" baseline="0" dirty="0" smtClean="0">
                <a:solidFill>
                  <a:schemeClr val="tx1"/>
                </a:solidFill>
                <a:latin typeface="+mn-lt"/>
                <a:ea typeface="+mn-ea"/>
                <a:cs typeface="+mn-cs"/>
              </a:rPr>
              <a:t>and dwell time, channel bandwidth, and channel hopping.</a:t>
            </a:r>
          </a:p>
          <a:p>
            <a:r>
              <a:rPr lang="en-US" sz="1200" b="0" i="0" u="none" strike="noStrike" kern="1200" baseline="0" dirty="0" smtClean="0">
                <a:solidFill>
                  <a:schemeClr val="tx1"/>
                </a:solidFill>
                <a:latin typeface="+mn-lt"/>
                <a:ea typeface="+mn-ea"/>
                <a:cs typeface="+mn-cs"/>
              </a:rPr>
              <a:t>Unlicensed spectrum is usually simpler to deploy than licensed because it does not require a service provider. However, it can suffer from more interference because other devices may be competing for the same frequency in a specific area. This becomes a key element in decisions for IoT deployments. Should an IoT infrastructure utilize unlicensed spectrum available for private networks or licensed frequencies that are dependent on a service provider? Various LPWA technologies are taking on a greater importance when it comes to answering this question. In addition to meeting low power requirements, LPWA communications are able to cover long distances that in the past required the licensed bands offered by service providers for cellular devices.</a:t>
            </a:r>
          </a:p>
          <a:p>
            <a:r>
              <a:rPr lang="en-US" sz="1200" b="0" i="0" u="none" strike="noStrike" kern="1200" baseline="0" dirty="0" smtClean="0">
                <a:solidFill>
                  <a:schemeClr val="tx1"/>
                </a:solidFill>
                <a:latin typeface="+mn-lt"/>
                <a:ea typeface="+mn-ea"/>
                <a:cs typeface="+mn-cs"/>
              </a:rPr>
              <a:t>Some communications within the ISM bands operate in the sub-GHz range.</a:t>
            </a:r>
          </a:p>
          <a:p>
            <a:r>
              <a:rPr lang="en-US" sz="1200" b="0" i="0" u="none" strike="noStrike" kern="1200" baseline="0" dirty="0" smtClean="0">
                <a:solidFill>
                  <a:schemeClr val="tx1"/>
                </a:solidFill>
                <a:latin typeface="+mn-lt"/>
                <a:ea typeface="+mn-ea"/>
                <a:cs typeface="+mn-cs"/>
              </a:rPr>
              <a:t>Sub-GHz bands are used by protocols such as IEEE 802.15.4, 802.15.4g, and 802.11ah, and LPWA technologies such as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Sigfox</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frequency of transmission directly impacts how a signal propagates and its practical maximum range. Either for indoor or outdoor deployments, the sub-GHz frequency bands allow greater distances between devices. These bands have a better ability than the 2.4 GHz ISM band to penetrate building infrastructures or go around obstacles, while keeping the transmit power within regulation.</a:t>
            </a:r>
          </a:p>
          <a:p>
            <a:r>
              <a:rPr lang="en-US" sz="1200" b="0" i="0" u="none" strike="noStrike" kern="1200" baseline="0" dirty="0" smtClean="0">
                <a:solidFill>
                  <a:schemeClr val="tx1"/>
                </a:solidFill>
                <a:latin typeface="+mn-lt"/>
                <a:ea typeface="+mn-ea"/>
                <a:cs typeface="+mn-cs"/>
              </a:rPr>
              <a:t>The disadvantage of sub-GHz frequency bands is their lower rate of data delivery compared to higher frequencies. However, most IoT sensors do not need to send data at high rates. Therefore, the lower transmission speeds of sub-GHz technologies are usually not a concern for IoT sensor deployments.</a:t>
            </a:r>
          </a:p>
          <a:p>
            <a:r>
              <a:rPr lang="en-US" sz="1200" b="0" i="0" u="none" strike="noStrike" kern="1200" baseline="0" dirty="0" smtClean="0">
                <a:solidFill>
                  <a:schemeClr val="tx1"/>
                </a:solidFill>
                <a:latin typeface="+mn-lt"/>
                <a:ea typeface="+mn-ea"/>
                <a:cs typeface="+mn-cs"/>
              </a:rPr>
              <a:t>For example, in most European countries, the 169 MHz band is often considered best suited for wireless water and gas metering applications. This is due to its good deep building basement signal penetration. In addition, the low data rate of this frequency matches the low volume of data that needs to be transmitted.</a:t>
            </a:r>
          </a:p>
          <a:p>
            <a:r>
              <a:rPr lang="en-US" sz="1200" b="0" i="0" u="none" strike="noStrike" kern="1200" baseline="0" dirty="0" smtClean="0">
                <a:solidFill>
                  <a:schemeClr val="tx1"/>
                </a:solidFill>
                <a:latin typeface="+mn-lt"/>
                <a:ea typeface="+mn-ea"/>
                <a:cs typeface="+mn-cs"/>
              </a:rPr>
              <a:t>Several sub-GHz ranges have been defined in the ISM band. The most </a:t>
            </a:r>
            <a:r>
              <a:rPr lang="en-US" sz="1200" b="0" i="0" u="none" strike="noStrike" kern="1200" baseline="0" dirty="0" err="1" smtClean="0">
                <a:solidFill>
                  <a:schemeClr val="tx1"/>
                </a:solidFill>
                <a:latin typeface="+mn-lt"/>
                <a:ea typeface="+mn-ea"/>
                <a:cs typeface="+mn-cs"/>
              </a:rPr>
              <a:t>wellknown</a:t>
            </a:r>
            <a:r>
              <a:rPr lang="en-US" sz="1200" b="0" i="0" u="none" strike="noStrike" kern="1200" baseline="0" dirty="0" smtClean="0">
                <a:solidFill>
                  <a:schemeClr val="tx1"/>
                </a:solidFill>
                <a:latin typeface="+mn-lt"/>
                <a:ea typeface="+mn-ea"/>
                <a:cs typeface="+mn-cs"/>
              </a:rPr>
              <a:t> ranges are centered on 169 MHz, 433 MHz, 868 MHz, and 915 </a:t>
            </a:r>
            <a:r>
              <a:rPr lang="en-US" sz="1200" b="0" i="0" u="none" strike="noStrike" kern="1200" baseline="0" dirty="0" err="1" smtClean="0">
                <a:solidFill>
                  <a:schemeClr val="tx1"/>
                </a:solidFill>
                <a:latin typeface="+mn-lt"/>
                <a:ea typeface="+mn-ea"/>
                <a:cs typeface="+mn-cs"/>
              </a:rPr>
              <a:t>MHz.</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most IoT access technologies tend to focus on the two sub-GHz frequency regions around 868 MHz and 915 </a:t>
            </a:r>
            <a:r>
              <a:rPr lang="en-US" sz="1200" b="0" i="0" u="none" strike="noStrike" kern="1200" baseline="0" dirty="0" err="1" smtClean="0">
                <a:solidFill>
                  <a:schemeClr val="tx1"/>
                </a:solidFill>
                <a:latin typeface="+mn-lt"/>
                <a:ea typeface="+mn-ea"/>
                <a:cs typeface="+mn-cs"/>
              </a:rPr>
              <a:t>MHz.</a:t>
            </a:r>
            <a:r>
              <a:rPr lang="en-US" sz="1200" b="0" i="0" u="none" strike="noStrike" kern="1200" baseline="0" dirty="0" smtClean="0">
                <a:solidFill>
                  <a:schemeClr val="tx1"/>
                </a:solidFill>
                <a:latin typeface="+mn-lt"/>
                <a:ea typeface="+mn-ea"/>
                <a:cs typeface="+mn-cs"/>
              </a:rPr>
              <a:t> These main bands are commonly found throughout the world and are applicable to nearly all countries.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64</a:t>
            </a:fld>
            <a:endParaRPr lang="en-US"/>
          </a:p>
        </p:txBody>
      </p:sp>
    </p:spTree>
    <p:extLst>
      <p:ext uri="{BB962C8B-B14F-4D97-AF65-F5344CB8AC3E}">
        <p14:creationId xmlns:p14="http://schemas.microsoft.com/office/powerpoint/2010/main" val="14941881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Focusing on IoT access technologies, the frequency bands leveraged by wireless communications are split between licensed and unlicensed bands.</a:t>
            </a:r>
          </a:p>
          <a:p>
            <a:r>
              <a:rPr lang="en-US" sz="1200" dirty="0" smtClean="0"/>
              <a:t>Licensed spectrum is generally applicable to IoT long-range access technologies and allocated to communications infrastructures deployed by services providers, public services (for example, first responders, military), broadcasters, and utilities.</a:t>
            </a:r>
          </a:p>
          <a:p>
            <a:endParaRPr lang="en-US" sz="1200" dirty="0" smtClean="0"/>
          </a:p>
          <a:p>
            <a:r>
              <a:rPr lang="en-US" sz="1200" dirty="0" smtClean="0"/>
              <a:t>An important consideration for IoT access infrastructures that wish to utilize licensed spectrum is that users must subscribe to services when connecting</a:t>
            </a:r>
          </a:p>
          <a:p>
            <a:r>
              <a:rPr lang="en-US" sz="1200" dirty="0" smtClean="0"/>
              <a:t>their IoT devices. This adds more complexity to a deployment involving large numbers of sensors and other IoT devices, but in exchange for the</a:t>
            </a:r>
          </a:p>
          <a:p>
            <a:r>
              <a:rPr lang="en-US" sz="1200" dirty="0" smtClean="0"/>
              <a:t>subscription fee, the network operator can guarantee the exclusivity of the frequency usage over the target area and can therefore sell a better guarantee</a:t>
            </a:r>
          </a:p>
          <a:p>
            <a:r>
              <a:rPr lang="en-US" sz="1200" dirty="0" smtClean="0"/>
              <a:t>of service.</a:t>
            </a:r>
          </a:p>
          <a:p>
            <a:endParaRPr lang="en-US" sz="1200" dirty="0" smtClean="0"/>
          </a:p>
          <a:p>
            <a:r>
              <a:rPr lang="en-US" sz="1200" dirty="0" smtClean="0"/>
              <a:t>Improvements have been made in handling the complexity that is inherent when deploying large numbers of devices in the licensed spectrum. Thanks to</a:t>
            </a:r>
          </a:p>
          <a:p>
            <a:r>
              <a:rPr lang="en-US" sz="1200" dirty="0" smtClean="0"/>
              <a:t>the development of IoT platforms, such as the Cisco Jasper Control Center, automating the provisioning, deployment, and management of large numbers</a:t>
            </a:r>
          </a:p>
          <a:p>
            <a:r>
              <a:rPr lang="en-US" sz="1200" dirty="0" smtClean="0"/>
              <a:t>of devices has become much easier. Examples of licensed spectrum commonly used for IoT access are cellular, WiMAX, and Narrowband IoT</a:t>
            </a:r>
          </a:p>
          <a:p>
            <a:r>
              <a:rPr lang="en-US" sz="1200" dirty="0" smtClean="0"/>
              <a:t>(NB-IoT) technologies.</a:t>
            </a:r>
          </a:p>
          <a:p>
            <a:endParaRPr lang="en-US" sz="1200" dirty="0" smtClean="0"/>
          </a:p>
          <a:p>
            <a:r>
              <a:rPr lang="en-US" sz="800" dirty="0" smtClean="0"/>
              <a:t>The ITU has also defined unlicensed spectrum for the industrial, scientific, and medical (ISM) portions of the radio bands. These frequencies are used in</a:t>
            </a:r>
          </a:p>
          <a:p>
            <a:r>
              <a:rPr lang="en-US" sz="800" dirty="0" smtClean="0"/>
              <a:t>many communications technologies for short-range devices (SRDs).</a:t>
            </a:r>
          </a:p>
          <a:p>
            <a:r>
              <a:rPr lang="en-US" sz="800" i="1" dirty="0" smtClean="0"/>
              <a:t>Unlicensed </a:t>
            </a:r>
            <a:r>
              <a:rPr lang="en-US" sz="800" dirty="0" smtClean="0"/>
              <a:t>means that no guarantees or protections are offered in the ISM bands for device communications. For IoT access, these are the most </a:t>
            </a:r>
            <a:r>
              <a:rPr lang="en-US" sz="800" dirty="0" err="1" smtClean="0"/>
              <a:t>wellknown</a:t>
            </a:r>
            <a:endParaRPr lang="en-US" sz="800" dirty="0" smtClean="0"/>
          </a:p>
          <a:p>
            <a:r>
              <a:rPr lang="en-US" sz="800" dirty="0" smtClean="0"/>
              <a:t>ISM bands:</a:t>
            </a:r>
          </a:p>
          <a:p>
            <a:r>
              <a:rPr lang="en-US" sz="800" dirty="0" smtClean="0"/>
              <a:t>2.4 GHz band as used by IEEE 802.11b/g/n Wi-Fi</a:t>
            </a:r>
          </a:p>
          <a:p>
            <a:r>
              <a:rPr lang="en-US" sz="800" dirty="0" smtClean="0"/>
              <a:t>IEEE 802.15.1 Bluetooth</a:t>
            </a:r>
          </a:p>
          <a:p>
            <a:r>
              <a:rPr lang="en-US" sz="800" dirty="0" smtClean="0"/>
              <a:t>IEEE 802.15.4 WPAN</a:t>
            </a:r>
            <a:endParaRPr lang="en-US" sz="1200" dirty="0" smtClean="0">
              <a:latin typeface="Comic Sans MS" panose="030F0702030302020204" pitchFamily="66" charset="0"/>
            </a:endParaRPr>
          </a:p>
          <a:p>
            <a:r>
              <a:rPr lang="en-US" sz="1200" b="0" i="0" u="none" strike="noStrike" kern="1200" baseline="0" dirty="0" smtClean="0">
                <a:solidFill>
                  <a:schemeClr val="tx1"/>
                </a:solidFill>
                <a:latin typeface="+mn-lt"/>
                <a:ea typeface="+mn-ea"/>
                <a:cs typeface="+mn-cs"/>
              </a:rPr>
              <a:t>An unlicensed band, such as those in the ISM range of frequencies, is not </a:t>
            </a:r>
            <a:r>
              <a:rPr lang="en-US" sz="1200" b="0" i="1" u="none" strike="noStrike" kern="1200" baseline="0" dirty="0" smtClean="0">
                <a:solidFill>
                  <a:schemeClr val="tx1"/>
                </a:solidFill>
                <a:latin typeface="+mn-lt"/>
                <a:ea typeface="+mn-ea"/>
                <a:cs typeface="+mn-cs"/>
              </a:rPr>
              <a:t>unregulated</a:t>
            </a:r>
            <a:r>
              <a:rPr lang="en-US" sz="1200" b="0" i="0" u="none" strike="noStrike" kern="1200" baseline="0" dirty="0" smtClean="0">
                <a:solidFill>
                  <a:schemeClr val="tx1"/>
                </a:solidFill>
                <a:latin typeface="+mn-lt"/>
                <a:ea typeface="+mn-ea"/>
                <a:cs typeface="+mn-cs"/>
              </a:rPr>
              <a:t>. National and regional regulations exist for each of the allocated</a:t>
            </a:r>
          </a:p>
          <a:p>
            <a:r>
              <a:rPr lang="en-US" sz="1200" b="0" i="0" u="none" strike="noStrike" kern="1200" baseline="0" dirty="0" smtClean="0">
                <a:solidFill>
                  <a:schemeClr val="tx1"/>
                </a:solidFill>
                <a:latin typeface="+mn-lt"/>
                <a:ea typeface="+mn-ea"/>
                <a:cs typeface="+mn-cs"/>
              </a:rPr>
              <a:t>frequency bands (much as with the licensed bands). These regulations mandate device compliance on parameters such as transmit power, duty cycle</a:t>
            </a:r>
          </a:p>
          <a:p>
            <a:r>
              <a:rPr lang="en-US" sz="1200" b="0" i="0" u="none" strike="noStrike" kern="1200" baseline="0" dirty="0" smtClean="0">
                <a:solidFill>
                  <a:schemeClr val="tx1"/>
                </a:solidFill>
                <a:latin typeface="+mn-lt"/>
                <a:ea typeface="+mn-ea"/>
                <a:cs typeface="+mn-cs"/>
              </a:rPr>
              <a:t>and dwell time, channel bandwidth, and channel hopping.</a:t>
            </a:r>
          </a:p>
          <a:p>
            <a:r>
              <a:rPr lang="en-US" sz="1200" b="0" i="0" u="none" strike="noStrike" kern="1200" baseline="0" dirty="0" smtClean="0">
                <a:solidFill>
                  <a:schemeClr val="tx1"/>
                </a:solidFill>
                <a:latin typeface="+mn-lt"/>
                <a:ea typeface="+mn-ea"/>
                <a:cs typeface="+mn-cs"/>
              </a:rPr>
              <a:t>Unlicensed spectrum is usually simpler to deploy than licensed because it does not require a service provider. However, it can suffer from more interference because other devices may be competing for the same frequency in a specific area. This becomes a key element in decisions for IoT deployments. Should an IoT infrastructure utilize unlicensed spectrum available for private networks or licensed frequencies that are dependent on a service provider? Various LPWA technologies are taking on a greater importance when it comes to answering this question. In addition to meeting low power requirements, LPWA communications are able to cover long distances that in the past required the licensed bands offered by service providers for cellular devices.</a:t>
            </a:r>
          </a:p>
          <a:p>
            <a:r>
              <a:rPr lang="en-US" sz="1200" b="0" i="0" u="none" strike="noStrike" kern="1200" baseline="0" dirty="0" smtClean="0">
                <a:solidFill>
                  <a:schemeClr val="tx1"/>
                </a:solidFill>
                <a:latin typeface="+mn-lt"/>
                <a:ea typeface="+mn-ea"/>
                <a:cs typeface="+mn-cs"/>
              </a:rPr>
              <a:t>Some communications within the ISM bands operate in the sub-GHz range.</a:t>
            </a:r>
          </a:p>
          <a:p>
            <a:r>
              <a:rPr lang="en-US" sz="1200" b="0" i="0" u="none" strike="noStrike" kern="1200" baseline="0" dirty="0" smtClean="0">
                <a:solidFill>
                  <a:schemeClr val="tx1"/>
                </a:solidFill>
                <a:latin typeface="+mn-lt"/>
                <a:ea typeface="+mn-ea"/>
                <a:cs typeface="+mn-cs"/>
              </a:rPr>
              <a:t>Sub-GHz bands are used by protocols such as IEEE 802.15.4, 802.15.4g, and 802.11ah, and LPWA technologies such as </a:t>
            </a:r>
            <a:r>
              <a:rPr lang="en-US" sz="1200" b="0" i="0" u="none" strike="noStrike" kern="1200" baseline="0" dirty="0" err="1" smtClean="0">
                <a:solidFill>
                  <a:schemeClr val="tx1"/>
                </a:solidFill>
                <a:latin typeface="+mn-lt"/>
                <a:ea typeface="+mn-ea"/>
                <a:cs typeface="+mn-cs"/>
              </a:rPr>
              <a:t>LoRa</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Sigfox</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frequency of transmission directly impacts how a signal propagates and its practical maximum range. Either for indoor or outdoor deployments, the sub-GHz frequency bands allow greater distances between devices. These bands have a better ability than the 2.4 GHz ISM band to penetrate building infrastructures or go around obstacles, while keeping the transmit power within regulation.</a:t>
            </a:r>
          </a:p>
          <a:p>
            <a:r>
              <a:rPr lang="en-US" sz="1200" b="0" i="0" u="none" strike="noStrike" kern="1200" baseline="0" dirty="0" smtClean="0">
                <a:solidFill>
                  <a:schemeClr val="tx1"/>
                </a:solidFill>
                <a:latin typeface="+mn-lt"/>
                <a:ea typeface="+mn-ea"/>
                <a:cs typeface="+mn-cs"/>
              </a:rPr>
              <a:t>The disadvantage of sub-GHz frequency bands is their lower rate of data delivery compared to higher frequencies. However, most IoT sensors do not need to send data at high rates. Therefore, the lower transmission speeds of sub-GHz technologies are usually not a concern for IoT sensor deployments.</a:t>
            </a:r>
          </a:p>
          <a:p>
            <a:r>
              <a:rPr lang="en-US" sz="1200" b="0" i="0" u="none" strike="noStrike" kern="1200" baseline="0" dirty="0" smtClean="0">
                <a:solidFill>
                  <a:schemeClr val="tx1"/>
                </a:solidFill>
                <a:latin typeface="+mn-lt"/>
                <a:ea typeface="+mn-ea"/>
                <a:cs typeface="+mn-cs"/>
              </a:rPr>
              <a:t>For example, in most European countries, the 169 MHz band is often considered best suited for wireless water and gas metering applications. This is due to its good deep building basement signal penetration. In addition, the low data rate of this frequency matches the low volume of data that needs to be transmitted.</a:t>
            </a:r>
          </a:p>
          <a:p>
            <a:r>
              <a:rPr lang="en-US" sz="1200" b="0" i="0" u="none" strike="noStrike" kern="1200" baseline="0" dirty="0" smtClean="0">
                <a:solidFill>
                  <a:schemeClr val="tx1"/>
                </a:solidFill>
                <a:latin typeface="+mn-lt"/>
                <a:ea typeface="+mn-ea"/>
                <a:cs typeface="+mn-cs"/>
              </a:rPr>
              <a:t>Several sub-GHz ranges have been defined in the ISM band. The most </a:t>
            </a:r>
            <a:r>
              <a:rPr lang="en-US" sz="1200" b="0" i="0" u="none" strike="noStrike" kern="1200" baseline="0" dirty="0" err="1" smtClean="0">
                <a:solidFill>
                  <a:schemeClr val="tx1"/>
                </a:solidFill>
                <a:latin typeface="+mn-lt"/>
                <a:ea typeface="+mn-ea"/>
                <a:cs typeface="+mn-cs"/>
              </a:rPr>
              <a:t>wellknown</a:t>
            </a:r>
            <a:r>
              <a:rPr lang="en-US" sz="1200" b="0" i="0" u="none" strike="noStrike" kern="1200" baseline="0" dirty="0" smtClean="0">
                <a:solidFill>
                  <a:schemeClr val="tx1"/>
                </a:solidFill>
                <a:latin typeface="+mn-lt"/>
                <a:ea typeface="+mn-ea"/>
                <a:cs typeface="+mn-cs"/>
              </a:rPr>
              <a:t> ranges are centered on 169 MHz, 433 MHz, 868 MHz, and 915 </a:t>
            </a:r>
            <a:r>
              <a:rPr lang="en-US" sz="1200" b="0" i="0" u="none" strike="noStrike" kern="1200" baseline="0" dirty="0" err="1" smtClean="0">
                <a:solidFill>
                  <a:schemeClr val="tx1"/>
                </a:solidFill>
                <a:latin typeface="+mn-lt"/>
                <a:ea typeface="+mn-ea"/>
                <a:cs typeface="+mn-cs"/>
              </a:rPr>
              <a:t>MHz.</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most IoT access technologies tend to focus on the two sub-GHz frequency regions around 868 MHz and 915 </a:t>
            </a:r>
            <a:r>
              <a:rPr lang="en-US" sz="1200" b="0" i="0" u="none" strike="noStrike" kern="1200" baseline="0" dirty="0" err="1" smtClean="0">
                <a:solidFill>
                  <a:schemeClr val="tx1"/>
                </a:solidFill>
                <a:latin typeface="+mn-lt"/>
                <a:ea typeface="+mn-ea"/>
                <a:cs typeface="+mn-cs"/>
              </a:rPr>
              <a:t>MHz.</a:t>
            </a:r>
            <a:r>
              <a:rPr lang="en-US" sz="1200" b="0" i="0" u="none" strike="noStrike" kern="1200" baseline="0" dirty="0" smtClean="0">
                <a:solidFill>
                  <a:schemeClr val="tx1"/>
                </a:solidFill>
                <a:latin typeface="+mn-lt"/>
                <a:ea typeface="+mn-ea"/>
                <a:cs typeface="+mn-cs"/>
              </a:rPr>
              <a:t> These main bands are commonly found throughout the world and are applicable to nearly all countries.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65</a:t>
            </a:fld>
            <a:endParaRPr lang="en-US"/>
          </a:p>
        </p:txBody>
      </p:sp>
    </p:spTree>
    <p:extLst>
      <p:ext uri="{BB962C8B-B14F-4D97-AF65-F5344CB8AC3E}">
        <p14:creationId xmlns:p14="http://schemas.microsoft.com/office/powerpoint/2010/main" val="7893197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66</a:t>
            </a:fld>
            <a:endParaRPr lang="en-US"/>
          </a:p>
        </p:txBody>
      </p:sp>
    </p:spTree>
    <p:extLst>
      <p:ext uri="{BB962C8B-B14F-4D97-AF65-F5344CB8AC3E}">
        <p14:creationId xmlns:p14="http://schemas.microsoft.com/office/powerpoint/2010/main" val="15184371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key advantages of the IP suite for the Internet of Things: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Open and standards-based: </a:t>
            </a:r>
            <a:r>
              <a:rPr lang="en-US" sz="1200" b="0" i="0" u="none" strike="noStrike" kern="1200" baseline="0" dirty="0" smtClean="0">
                <a:solidFill>
                  <a:schemeClr val="tx1"/>
                </a:solidFill>
                <a:latin typeface="+mn-lt"/>
                <a:ea typeface="+mn-ea"/>
                <a:cs typeface="+mn-cs"/>
              </a:rPr>
              <a:t>Operational technologies have often been delivered as turnkey features by vendors who may have optimized the communications through closed and proprietary networking solutions. The Internet of Things creates a new paradigm in which devices, applications, and users can leverage a large set of devices and functionalities while guaranteeing interchangeability and interoperability, security, and management. This calls for implementation, validation, and deployment of open, standards-based solutions. While many standards development organizations (SDOs) are working on Internet of Things definitions, frameworks, applications, and technologies, none are questioning the role of the Internet Engineering Task Force (IETF) as the foundation for specifying and optimizing the network and transport layers. The IETF is an open standards body that focuses on the development of the Internet Protocol suite and related Internet technologies and protocols.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Versatile: </a:t>
            </a:r>
            <a:r>
              <a:rPr lang="en-US" sz="1200" b="0" i="0" u="none" strike="noStrike" kern="1200" baseline="0" dirty="0" smtClean="0">
                <a:solidFill>
                  <a:schemeClr val="tx1"/>
                </a:solidFill>
                <a:latin typeface="+mn-lt"/>
                <a:ea typeface="+mn-ea"/>
                <a:cs typeface="+mn-cs"/>
              </a:rPr>
              <a:t>A large spectrum of access technologies is available to offer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connectivity of “things” in the last mile. Additional protocols and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technologies are also used to transport IoT data through backhaul links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in the data center. Even if physical and data link layers such as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Ethernet, Wi-Fi, and cellular are widely adopted, the history of data</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communications demonstrates that no given wired or wireless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technology fits all deployment criteria. Furthermore, communication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technologies evolve at a pace faster than the expected 10- to 20-year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lifetime of OT solutions. So, the layered IP architecture is well equipped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cope with any type of physical and data link layers. This makes IP</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ideal as a long-term investment because various protocols at these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layers can be used in a deployment now and over time, without</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requiring changes to the whole solution architecture and data flow.</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Ubiquitous: </a:t>
            </a:r>
            <a:r>
              <a:rPr lang="en-US" sz="1200" b="0" i="0" u="none" strike="noStrike" kern="1200" baseline="0" dirty="0" smtClean="0">
                <a:solidFill>
                  <a:schemeClr val="tx1"/>
                </a:solidFill>
                <a:latin typeface="+mn-lt"/>
                <a:ea typeface="+mn-ea"/>
                <a:cs typeface="+mn-cs"/>
              </a:rPr>
              <a:t>All recent operating system releases, from general</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purpose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computers and servers to lightweight embedded systems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TinyOS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Contiki</a:t>
            </a:r>
            <a:r>
              <a:rPr lang="en-US" sz="1200" b="0" i="0" u="none" strike="noStrike" kern="1200" baseline="0" dirty="0" smtClean="0">
                <a:solidFill>
                  <a:schemeClr val="tx1"/>
                </a:solidFill>
                <a:latin typeface="+mn-lt"/>
                <a:ea typeface="+mn-ea"/>
                <a:cs typeface="+mn-cs"/>
              </a:rPr>
              <a:t>, and so on), have an integrated dual (IPv4 and IPv6)</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IP stack that gets enhanced over time. In addition, IoT application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protocols in many industrial OT solutions have been updated in recent</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years to run over IP. While these updates have mostly consisted of IPv4</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this point, recent standardization efforts in several areas are adding</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IPv6. In fact, IP is the most pervasive protocol when you look at what is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supported across the various IoT solutions and industry verticals.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Scalable: </a:t>
            </a:r>
            <a:r>
              <a:rPr lang="en-US" sz="1200" b="0" i="0" u="none" strike="noStrike" kern="1200" baseline="0" dirty="0" smtClean="0">
                <a:solidFill>
                  <a:schemeClr val="tx1"/>
                </a:solidFill>
                <a:latin typeface="+mn-lt"/>
                <a:ea typeface="+mn-ea"/>
                <a:cs typeface="+mn-cs"/>
              </a:rPr>
              <a:t>As the common protocol of the Internet, IP has been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massively deployed and tested for robust scalability. Millions of private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public IP infrastructure nodes have been operational for years,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offering strong foundations for those not familiar with IP network</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management. Of course, adding huge numbers of “things” to private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public infrastructures may require optimizations and design rules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specific to the new devices. However, you should realize that this is not</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very different from the recent evolution of voice and video endpoints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integrated over IP. IP has proven before that scalability is one of its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strengths.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Manageable and highly secure: </a:t>
            </a:r>
            <a:r>
              <a:rPr lang="en-US" sz="1200" b="0" i="0" u="none" strike="noStrike" kern="1200" baseline="0" dirty="0" smtClean="0">
                <a:solidFill>
                  <a:schemeClr val="tx1"/>
                </a:solidFill>
                <a:latin typeface="+mn-lt"/>
                <a:ea typeface="+mn-ea"/>
                <a:cs typeface="+mn-cs"/>
              </a:rPr>
              <a:t>Communications infrastructure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requires appropriate management and security capabilities for proper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operations. One of the benefits that comes from 30 years of operational</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IP networks is the well-understood network management and security</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protocols, mechanisms, and toolsets that are widely available. Adopting</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IP network management also brings an operational business application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OT. Well-known network and security management tools are easily</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leveraged with an IP network layer. However, you should be aware that</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despite the secure nature of IP, real challenges exist in this area.</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Specifically, the industry is challenged in securing constrained nodes,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handling legacy OT protocols, and scaling operations.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Stable and resilient: </a:t>
            </a:r>
            <a:r>
              <a:rPr lang="en-US" sz="1200" b="0" i="0" u="none" strike="noStrike" kern="1200" baseline="0" dirty="0" smtClean="0">
                <a:solidFill>
                  <a:schemeClr val="tx1"/>
                </a:solidFill>
                <a:latin typeface="+mn-lt"/>
                <a:ea typeface="+mn-ea"/>
                <a:cs typeface="+mn-cs"/>
              </a:rPr>
              <a:t>IP has been around for 30 years, and it is clear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 IP is a workable solution. IP has a large and well-established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knowledge base and, more importantly, it has been used for years in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critical infrastructures, such as financial and defense networks. In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addition, IP has been deployed for critical services, such as voice and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video, which have already transitioned from closed environments to</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open IP standards. Finally, its stability and resiliency benefit from the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large ecosystem of IT professionals who can help design, deploy, and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operate IP-based solutions.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Consumers’ market adoption: </a:t>
            </a:r>
            <a:r>
              <a:rPr lang="en-US" sz="1200" b="0" i="0" u="none" strike="noStrike" kern="1200" baseline="0" dirty="0" smtClean="0">
                <a:solidFill>
                  <a:schemeClr val="tx1"/>
                </a:solidFill>
                <a:latin typeface="+mn-lt"/>
                <a:ea typeface="+mn-ea"/>
                <a:cs typeface="+mn-cs"/>
              </a:rPr>
              <a:t>When developing IoT solutions and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products targeting the consumer market, vendors know that consumers’</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access to applications and devices will occur predominantly over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broadband and mobile wireless infrastructure. The main consumer</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devices range from smart phones to tablets and PCs. The common</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protocol that links IoT in the consumer space to these devices is IP.</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The innovation factor: </a:t>
            </a:r>
            <a:r>
              <a:rPr lang="en-US" sz="1200" b="0" i="0" u="none" strike="noStrike" kern="1200" baseline="0" dirty="0" smtClean="0">
                <a:solidFill>
                  <a:schemeClr val="tx1"/>
                </a:solidFill>
                <a:latin typeface="+mn-lt"/>
                <a:ea typeface="+mn-ea"/>
                <a:cs typeface="+mn-cs"/>
              </a:rPr>
              <a:t>The past two decades have largely established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adoption of IP as a factor for increased innovation. IP is the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underlying protocol for applications ranging from file transfer and email</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the World Wide Web, e-commerce, social networking, mobility,</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more. Even the recent computing evolution from PC to mobile and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mainframes to cloud services are perfect demonstrations of the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innovative ground enabled by IP. Innovations in IoT can also leverage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 IP </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underpinning.</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68</a:t>
            </a:fld>
            <a:endParaRPr lang="en-US"/>
          </a:p>
        </p:txBody>
      </p:sp>
    </p:spTree>
    <p:extLst>
      <p:ext uri="{BB962C8B-B14F-4D97-AF65-F5344CB8AC3E}">
        <p14:creationId xmlns:p14="http://schemas.microsoft.com/office/powerpoint/2010/main" val="33545996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Internet of Things will largely be built on the Internet Protocol suite. However, challenges still exist for IP in IoT solutions. In addition to coping with the integration of non-IP devices, you may need to deal with the limits at the device and network levels that IoT often imposes. Therefore, optimizations are needed at various layers of the IP stack to handle the restrictions that are present in IoT networks. Both the nodes and the network itself can often be constrained in IoT solutions. Also, IP is transitioning from version 4 to version 6, which can add further confinements in the IoT space.</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69</a:t>
            </a:fld>
            <a:endParaRPr lang="en-US"/>
          </a:p>
        </p:txBody>
      </p:sp>
    </p:spTree>
    <p:extLst>
      <p:ext uri="{BB962C8B-B14F-4D97-AF65-F5344CB8AC3E}">
        <p14:creationId xmlns:p14="http://schemas.microsoft.com/office/powerpoint/2010/main" val="20785813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Constrained Nodes</a:t>
            </a:r>
          </a:p>
          <a:p>
            <a:r>
              <a:rPr lang="en-US" sz="1200" b="0" i="0" u="none" strike="noStrike" kern="1200" baseline="0" dirty="0" smtClean="0">
                <a:solidFill>
                  <a:schemeClr val="tx1"/>
                </a:solidFill>
                <a:latin typeface="+mn-lt"/>
                <a:ea typeface="+mn-ea"/>
                <a:cs typeface="+mn-cs"/>
              </a:rPr>
              <a:t>Another limit is that this network protocol stack on an IoT node may be required to communicate through an unreliable path. Even if a full IP stack is available on the node, this causes problems such as limited or unpredictable throughput and low convergence when a topology change occurs. Finally, power consumption is a key characteristic of constrained nodes. </a:t>
            </a:r>
          </a:p>
          <a:p>
            <a:r>
              <a:rPr lang="en-US" sz="1200" b="0" i="0" u="none" strike="noStrike" kern="1200" baseline="0" dirty="0" smtClean="0">
                <a:solidFill>
                  <a:schemeClr val="tx1"/>
                </a:solidFill>
                <a:latin typeface="+mn-lt"/>
                <a:ea typeface="+mn-ea"/>
                <a:cs typeface="+mn-cs"/>
              </a:rPr>
              <a:t>Many IoT devices are battery powered, with lifetime battery requirements varying from a few months to 10+ years. This drives the selection of networking technologies since high-speed ones, such as Ethernet, Wi-Fi, and cellular, are not (yet) capable of multi-year battery life. Current capabilities practically allow less than a year for these technologies on battery-powered nodes. Of course, power consumption is much less of a concern on nodes that do not require batteries as an energy source.</a:t>
            </a:r>
          </a:p>
          <a:p>
            <a:r>
              <a:rPr lang="en-US" sz="1200" b="0" i="0" u="none" strike="noStrike" kern="1200" baseline="0" dirty="0" smtClean="0">
                <a:solidFill>
                  <a:schemeClr val="tx1"/>
                </a:solidFill>
                <a:latin typeface="+mn-lt"/>
                <a:ea typeface="+mn-ea"/>
                <a:cs typeface="+mn-cs"/>
              </a:rPr>
              <a:t>You should also be aware that power consumption requirements on battery powered nodes impact communication intervals. To help extend battery life, you could enable a “low-power” mode instead of one that is “always on.” Another option is “always off,” which means communications are enabled only when needed to send data.</a:t>
            </a:r>
          </a:p>
          <a:p>
            <a:r>
              <a:rPr lang="en-US" sz="1200" b="0" i="0" u="none" strike="noStrike" kern="1200" baseline="0" dirty="0" smtClean="0">
                <a:solidFill>
                  <a:schemeClr val="tx1"/>
                </a:solidFill>
                <a:latin typeface="+mn-lt"/>
                <a:ea typeface="+mn-ea"/>
                <a:cs typeface="+mn-cs"/>
              </a:rPr>
              <a:t>While it has been largely demonstrated that production IP stacks perform well in constrained nodes, classification of these nodes helps when evaluating the IP adoption versus adaptation model selection. IoT constrained nodes can be classified as follows: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Devices that are very constrained in resources, may communicate infrequently to transmit a few bytes, and may have limited security and management capabilities: </a:t>
            </a:r>
            <a:r>
              <a:rPr lang="en-US" sz="1200" b="0" i="0" u="none" strike="noStrike" kern="1200" baseline="0" dirty="0" smtClean="0">
                <a:solidFill>
                  <a:schemeClr val="tx1"/>
                </a:solidFill>
                <a:latin typeface="+mn-lt"/>
                <a:ea typeface="+mn-ea"/>
                <a:cs typeface="+mn-cs"/>
              </a:rPr>
              <a:t>This drives the need for the IP adaptation model, where nodes communicate through gateways and proxies.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Devices with enough power and capacities to implement a stripped down IP stack or non-IP stack: </a:t>
            </a:r>
            <a:r>
              <a:rPr lang="en-US" sz="1200" b="0" i="0" u="none" strike="noStrike" kern="1200" baseline="0" dirty="0" smtClean="0">
                <a:solidFill>
                  <a:schemeClr val="tx1"/>
                </a:solidFill>
                <a:latin typeface="+mn-lt"/>
                <a:ea typeface="+mn-ea"/>
                <a:cs typeface="+mn-cs"/>
              </a:rPr>
              <a:t>In this case, you may implement either an optimized IP stack and directly communicate with application servers (adoption model) or go for an IP or non-IP stack and communicate through gateways and proxies (adaptation model).</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Devices that are similar to generic PCs in terms of computing and power resources but have constrained networking capacities, such as bandwidth: </a:t>
            </a:r>
            <a:r>
              <a:rPr lang="en-US" sz="1200" b="0" i="0" u="none" strike="noStrike" kern="1200" baseline="0" dirty="0" smtClean="0">
                <a:solidFill>
                  <a:schemeClr val="tx1"/>
                </a:solidFill>
                <a:latin typeface="+mn-lt"/>
                <a:ea typeface="+mn-ea"/>
                <a:cs typeface="+mn-cs"/>
              </a:rPr>
              <a:t>These nodes usually implement a full IP stack (adoption model), but network design and application behaviors must cope with the bandwidth constraints.</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70</a:t>
            </a:fld>
            <a:endParaRPr lang="en-US"/>
          </a:p>
        </p:txBody>
      </p:sp>
    </p:spTree>
    <p:extLst>
      <p:ext uri="{BB962C8B-B14F-4D97-AF65-F5344CB8AC3E}">
        <p14:creationId xmlns:p14="http://schemas.microsoft.com/office/powerpoint/2010/main" val="625126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Constrained Networks</a:t>
            </a:r>
          </a:p>
          <a:p>
            <a:r>
              <a:rPr lang="en-US" sz="1200" b="0" i="0" u="none" strike="noStrike" kern="1200" baseline="0" dirty="0" smtClean="0">
                <a:solidFill>
                  <a:schemeClr val="tx1"/>
                </a:solidFill>
                <a:latin typeface="+mn-lt"/>
                <a:ea typeface="+mn-ea"/>
                <a:cs typeface="+mn-cs"/>
              </a:rPr>
              <a:t>In the early years of the Internet, network bandwidth capacity was restrained due to technical limitations. Connections often depended on low-speed modems for transferring data. However, these low-speed connections demonstrated that IP could run over low-bandwidth networks. </a:t>
            </a:r>
          </a:p>
          <a:p>
            <a:r>
              <a:rPr lang="en-US" sz="1200" b="0" i="0" u="none" strike="noStrike" kern="1200" baseline="0" dirty="0" smtClean="0">
                <a:solidFill>
                  <a:schemeClr val="tx1"/>
                </a:solidFill>
                <a:latin typeface="+mn-lt"/>
                <a:ea typeface="+mn-ea"/>
                <a:cs typeface="+mn-cs"/>
              </a:rPr>
              <a:t>Fast forward to today, and the evolution of networking has seen the emergence of high-speed infrastructures. However, high-speed connections are not usable by some IoT devices in the last mile. The reasons include the implementation of technologies with low bandwidth, limited distance and bandwidth due to regulated transmit power, and lack of or limited network services. When link layer characteristics that we take for granted are not present, the network is constrained. A constrained network can have high latency and a high potential for packet loss.</a:t>
            </a:r>
          </a:p>
          <a:p>
            <a:r>
              <a:rPr lang="en-US" sz="1200" b="0" i="0" u="none" strike="noStrike" kern="1200" baseline="0" dirty="0" smtClean="0">
                <a:solidFill>
                  <a:schemeClr val="tx1"/>
                </a:solidFill>
                <a:latin typeface="+mn-lt"/>
                <a:ea typeface="+mn-ea"/>
                <a:cs typeface="+mn-cs"/>
              </a:rPr>
              <a:t>Constrained networks have unique characteristics and requirements. In contrast with typical IP networks, where highly stable and fast links are available, constrained networks are limited by low-power, low-bandwidth links (wireless and wired). They operate between a few kbps and a few hundred kbps and may utilize a star, mesh, or combined network topologies, ensuring proper operations.</a:t>
            </a:r>
          </a:p>
          <a:p>
            <a:r>
              <a:rPr lang="en-US" sz="1200" b="0" i="0" u="none" strike="noStrike" kern="1200" baseline="0" dirty="0" smtClean="0">
                <a:solidFill>
                  <a:schemeClr val="tx1"/>
                </a:solidFill>
                <a:latin typeface="+mn-lt"/>
                <a:ea typeface="+mn-ea"/>
                <a:cs typeface="+mn-cs"/>
              </a:rPr>
              <a:t>With a constrained network, in addition to limited bandwidth, it is not unusual for the packet delivery rate (PDR) to oscillate between low and high percentages. Large bursts of unpredictable errors and even loss of connectivity at times may occur. These behaviors can be observed on both wireless and narrowband power-line communication links, where packet delivery variation may fluctuate greatly during the course of a day. Unstable link layer environments create other challenges in terms of latency and control plane reactivity. One of the golden rules in a constrained network is to “underreact to failure.” Due to the low bandwidth, a constrained network that overreacts can lead to a network collapse—which makes the existing problem worse. Control plane traffic must also be kept at a minimum; otherwise, it consumes the bandwidth that is needed by the data traffic. Finally, you have to consider the power consumption in battery-powered nodes. Any failure or verbose control plane protocol may reduce the lifetime of the batteries.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71</a:t>
            </a:fld>
            <a:endParaRPr lang="en-US"/>
          </a:p>
        </p:txBody>
      </p:sp>
    </p:spTree>
    <p:extLst>
      <p:ext uri="{BB962C8B-B14F-4D97-AF65-F5344CB8AC3E}">
        <p14:creationId xmlns:p14="http://schemas.microsoft.com/office/powerpoint/2010/main" val="113495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IEEE 802.15.4 MAC layer manages access to the PHY channel by defining how devices in the same area will share the frequencies allocated. At this layer, the scheduling and routing of data frames are also coordinated. The 802.15.4 MAC layer performs the following tasks: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Network beaconing for devices acting as coordinators (New devices use beacons to join an 802.15.4 network)</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PAN association and disassociation by a device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Device security</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Reliable link communications between two peer MAC entities</a:t>
            </a:r>
          </a:p>
          <a:p>
            <a:r>
              <a:rPr lang="en-US" sz="1200" b="0" i="0" u="none" strike="noStrike" kern="1200" baseline="0" dirty="0" smtClean="0">
                <a:solidFill>
                  <a:schemeClr val="tx1"/>
                </a:solidFill>
                <a:latin typeface="+mn-lt"/>
                <a:ea typeface="+mn-ea"/>
                <a:cs typeface="+mn-cs"/>
              </a:rPr>
              <a:t>The MAC layer achieves these tasks by using various predefined frame types. In fact, four types of MAC frames are specified in 802.15.4:</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Data frame: </a:t>
            </a:r>
            <a:r>
              <a:rPr lang="en-US" sz="1200" b="0" i="0" u="none" strike="noStrike" kern="1200" baseline="0" dirty="0" smtClean="0">
                <a:solidFill>
                  <a:schemeClr val="tx1"/>
                </a:solidFill>
                <a:latin typeface="+mn-lt"/>
                <a:ea typeface="+mn-ea"/>
                <a:cs typeface="+mn-cs"/>
              </a:rPr>
              <a:t>Handles all transfers of data</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Beacon frame: </a:t>
            </a:r>
            <a:r>
              <a:rPr lang="en-US" sz="1200" b="0" i="0" u="none" strike="noStrike" kern="1200" baseline="0" dirty="0" smtClean="0">
                <a:solidFill>
                  <a:schemeClr val="tx1"/>
                </a:solidFill>
                <a:latin typeface="+mn-lt"/>
                <a:ea typeface="+mn-ea"/>
                <a:cs typeface="+mn-cs"/>
              </a:rPr>
              <a:t>Used in the transmission of beacons from a PAN coordinator</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Acknowledgement frame: </a:t>
            </a:r>
            <a:r>
              <a:rPr lang="en-US" sz="1200" b="0" i="0" u="none" strike="noStrike" kern="1200" baseline="0" dirty="0" smtClean="0">
                <a:solidFill>
                  <a:schemeClr val="tx1"/>
                </a:solidFill>
                <a:latin typeface="+mn-lt"/>
                <a:ea typeface="+mn-ea"/>
                <a:cs typeface="+mn-cs"/>
              </a:rPr>
              <a:t>Confirms the successful reception of a frame</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MAC command frame: </a:t>
            </a:r>
            <a:r>
              <a:rPr lang="en-US" sz="1200" b="0" i="0" u="none" strike="noStrike" kern="1200" baseline="0" dirty="0" smtClean="0">
                <a:solidFill>
                  <a:schemeClr val="tx1"/>
                </a:solidFill>
                <a:latin typeface="+mn-lt"/>
                <a:ea typeface="+mn-ea"/>
                <a:cs typeface="+mn-cs"/>
              </a:rPr>
              <a:t>Responsible for control communication between devices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12</a:t>
            </a:fld>
            <a:endParaRPr lang="en-US"/>
          </a:p>
        </p:txBody>
      </p:sp>
    </p:spTree>
    <p:extLst>
      <p:ext uri="{BB962C8B-B14F-4D97-AF65-F5344CB8AC3E}">
        <p14:creationId xmlns:p14="http://schemas.microsoft.com/office/powerpoint/2010/main" val="3002207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Constrained Networks</a:t>
            </a:r>
          </a:p>
          <a:p>
            <a:r>
              <a:rPr lang="en-US" sz="1200" b="0" i="0" u="none" strike="noStrike" kern="1200" baseline="0" dirty="0" smtClean="0">
                <a:solidFill>
                  <a:schemeClr val="tx1"/>
                </a:solidFill>
                <a:latin typeface="+mn-lt"/>
                <a:ea typeface="+mn-ea"/>
                <a:cs typeface="+mn-cs"/>
              </a:rPr>
              <a:t>In the early years of the Internet, network bandwidth capacity was restrained due to technical limitations. Connections often depended on low-speed modems for transferring data. However, these low-speed connections demonstrated that IP could run over low-bandwidth networks. </a:t>
            </a:r>
          </a:p>
          <a:p>
            <a:r>
              <a:rPr lang="en-US" sz="1200" b="0" i="0" u="none" strike="noStrike" kern="1200" baseline="0" dirty="0" smtClean="0">
                <a:solidFill>
                  <a:schemeClr val="tx1"/>
                </a:solidFill>
                <a:latin typeface="+mn-lt"/>
                <a:ea typeface="+mn-ea"/>
                <a:cs typeface="+mn-cs"/>
              </a:rPr>
              <a:t>Fast forward to today, and the evolution of networking has seen the emergence of high-speed infrastructures. However, high-speed connections are not usable by some IoT devices in the last mile. The reasons include the implementation of technologies with low bandwidth, limited distance and bandwidth due to regulated transmit power, and lack of or limited network services. When link layer characteristics that we take for granted are not present, the network is constrained. A constrained network can have high latency and a high potential for packet loss.</a:t>
            </a:r>
          </a:p>
          <a:p>
            <a:r>
              <a:rPr lang="en-US" sz="1200" b="0" i="0" u="none" strike="noStrike" kern="1200" baseline="0" dirty="0" smtClean="0">
                <a:solidFill>
                  <a:schemeClr val="tx1"/>
                </a:solidFill>
                <a:latin typeface="+mn-lt"/>
                <a:ea typeface="+mn-ea"/>
                <a:cs typeface="+mn-cs"/>
              </a:rPr>
              <a:t>Constrained networks have unique characteristics and requirements. In contrast with typical IP networks, where highly stable and fast links are available, constrained networks are limited by low-power, low-bandwidth links (wireless and wired). They operate between a few kbps and a few hundred kbps and may utilize a star, mesh, or combined network topologies, ensuring proper operations.</a:t>
            </a:r>
          </a:p>
          <a:p>
            <a:r>
              <a:rPr lang="en-US" sz="1200" b="0" i="0" u="none" strike="noStrike" kern="1200" baseline="0" dirty="0" smtClean="0">
                <a:solidFill>
                  <a:schemeClr val="tx1"/>
                </a:solidFill>
                <a:latin typeface="+mn-lt"/>
                <a:ea typeface="+mn-ea"/>
                <a:cs typeface="+mn-cs"/>
              </a:rPr>
              <a:t>With a constrained network, in addition to limited bandwidth, it is not unusual for the packet delivery rate (PDR) to oscillate between low and high percentages. Large bursts of unpredictable errors and even loss of connectivity at times may occur. These behaviors can be observed on both wireless and narrowband power-line communication links, where packet delivery variation may fluctuate greatly during the course of a day. Unstable link layer environments create other challenges in terms of latency and control plane reactivity. One of the golden rules in a constrained network is to “underreact to failure.” Due to the low bandwidth, a constrained network that overreacts can lead to a network collapse—which makes the existing problem worse. Control plane traffic must also be kept at a minimum; otherwise, it consumes the bandwidth that is needed by the data traffic. Finally, you have to consider the power consumption in battery-powered nodes. Any failure or verbose control plane protocol may reduce the lifetime of the batteries.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72</a:t>
            </a:fld>
            <a:endParaRPr lang="en-US"/>
          </a:p>
        </p:txBody>
      </p:sp>
    </p:spTree>
    <p:extLst>
      <p:ext uri="{BB962C8B-B14F-4D97-AF65-F5344CB8AC3E}">
        <p14:creationId xmlns:p14="http://schemas.microsoft.com/office/powerpoint/2010/main" val="3012775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Constrained Networks</a:t>
            </a:r>
          </a:p>
          <a:p>
            <a:r>
              <a:rPr lang="en-US" sz="1200" b="0" i="0" u="none" strike="noStrike" kern="1200" baseline="0" dirty="0" smtClean="0">
                <a:solidFill>
                  <a:schemeClr val="tx1"/>
                </a:solidFill>
                <a:latin typeface="+mn-lt"/>
                <a:ea typeface="+mn-ea"/>
                <a:cs typeface="+mn-cs"/>
              </a:rPr>
              <a:t>In the early years of the Internet, network bandwidth capacity was restrained due to technical limitations. Connections often depended on low-speed modems for transferring data. However, these low-speed connections demonstrated that IP could run over low-bandwidth networks. </a:t>
            </a:r>
          </a:p>
          <a:p>
            <a:r>
              <a:rPr lang="en-US" sz="1200" b="0" i="0" u="none" strike="noStrike" kern="1200" baseline="0" dirty="0" smtClean="0">
                <a:solidFill>
                  <a:schemeClr val="tx1"/>
                </a:solidFill>
                <a:latin typeface="+mn-lt"/>
                <a:ea typeface="+mn-ea"/>
                <a:cs typeface="+mn-cs"/>
              </a:rPr>
              <a:t>Fast forward to today, and the evolution of networking has seen the emergence of high-speed infrastructures. However, high-speed connections are not usable by some IoT devices in the last mile. The reasons include the implementation of technologies with low bandwidth, limited distance and bandwidth due to regulated transmit power, and lack of or limited network services. When link layer characteristics that we take for granted are not present, the network is constrained. A constrained network can have high latency and a high potential for packet loss.</a:t>
            </a:r>
          </a:p>
          <a:p>
            <a:r>
              <a:rPr lang="en-US" sz="1200" b="0" i="0" u="none" strike="noStrike" kern="1200" baseline="0" dirty="0" smtClean="0">
                <a:solidFill>
                  <a:schemeClr val="tx1"/>
                </a:solidFill>
                <a:latin typeface="+mn-lt"/>
                <a:ea typeface="+mn-ea"/>
                <a:cs typeface="+mn-cs"/>
              </a:rPr>
              <a:t>Constrained networks have unique characteristics and requirements. In contrast with typical IP networks, where highly stable and fast links are available, constrained networks are limited by low-power, low-bandwidth links (wireless and wired). They operate between a few kbps and a few hundred kbps and may utilize a star, mesh, or combined network topologies, ensuring proper operations.</a:t>
            </a:r>
          </a:p>
          <a:p>
            <a:r>
              <a:rPr lang="en-US" sz="1200" b="0" i="0" u="none" strike="noStrike" kern="1200" baseline="0" dirty="0" smtClean="0">
                <a:solidFill>
                  <a:schemeClr val="tx1"/>
                </a:solidFill>
                <a:latin typeface="+mn-lt"/>
                <a:ea typeface="+mn-ea"/>
                <a:cs typeface="+mn-cs"/>
              </a:rPr>
              <a:t>With a constrained network, in addition to limited bandwidth, it is not unusual for the packet delivery rate (PDR) to oscillate between low and high percentages. Large bursts of unpredictable errors and even loss of connectivity at times may occur. These behaviors can be observed on both wireless and narrowband power-line communication links, where packet delivery variation may fluctuate greatly during the course of a day. Unstable link layer environments create other challenges in terms of latency and control plane reactivity. One of the golden rules in a constrained network is to “underreact to failure.” Due to the low bandwidth, a constrained network that overreacts can lead to a network collapse—which makes the existing problem worse. Control plane traffic must also be kept at a minimum; otherwise, it consumes the bandwidth that is needed by the data traffic. Finally, you have to consider the power consumption in battery-powered nodes. Any failure or verbose control plane protocol may reduce the lifetime of the batteries.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73</a:t>
            </a:fld>
            <a:endParaRPr lang="en-US"/>
          </a:p>
        </p:txBody>
      </p:sp>
    </p:spTree>
    <p:extLst>
      <p:ext uri="{BB962C8B-B14F-4D97-AF65-F5344CB8AC3E}">
        <p14:creationId xmlns:p14="http://schemas.microsoft.com/office/powerpoint/2010/main" val="12636484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Constrained Networks</a:t>
            </a:r>
          </a:p>
          <a:p>
            <a:r>
              <a:rPr lang="en-US" sz="1200" b="0" i="0" u="none" strike="noStrike" kern="1200" baseline="0" dirty="0" smtClean="0">
                <a:solidFill>
                  <a:schemeClr val="tx1"/>
                </a:solidFill>
                <a:latin typeface="+mn-lt"/>
                <a:ea typeface="+mn-ea"/>
                <a:cs typeface="+mn-cs"/>
              </a:rPr>
              <a:t>In the early years of the Internet, network bandwidth capacity was restrained due to technical limitations. Connections often depended on low-speed modems for transferring data. However, these low-speed connections demonstrated that IP could run over low-bandwidth networks. </a:t>
            </a:r>
          </a:p>
          <a:p>
            <a:r>
              <a:rPr lang="en-US" sz="1200" b="0" i="0" u="none" strike="noStrike" kern="1200" baseline="0" dirty="0" smtClean="0">
                <a:solidFill>
                  <a:schemeClr val="tx1"/>
                </a:solidFill>
                <a:latin typeface="+mn-lt"/>
                <a:ea typeface="+mn-ea"/>
                <a:cs typeface="+mn-cs"/>
              </a:rPr>
              <a:t>Fast forward to today, and the evolution of networking has seen the emergence of high-speed infrastructures. However, high-speed connections are not usable by some IoT devices in the last mile. The reasons include the implementation of technologies with low bandwidth, limited distance and bandwidth due to regulated transmit power, and lack of or limited network services. When link layer characteristics that we take for granted are not present, the network is constrained. A constrained network can have high latency and a high potential for packet loss.</a:t>
            </a:r>
          </a:p>
          <a:p>
            <a:r>
              <a:rPr lang="en-US" sz="1200" b="0" i="0" u="none" strike="noStrike" kern="1200" baseline="0" dirty="0" smtClean="0">
                <a:solidFill>
                  <a:schemeClr val="tx1"/>
                </a:solidFill>
                <a:latin typeface="+mn-lt"/>
                <a:ea typeface="+mn-ea"/>
                <a:cs typeface="+mn-cs"/>
              </a:rPr>
              <a:t>Constrained networks have unique characteristics and requirements. In contrast with typical IP networks, where highly stable and fast links are available, constrained networks are limited by low-power, low-bandwidth links (wireless and wired). They operate between a few kbps and a few hundred kbps and may utilize a star, mesh, or combined network topologies, ensuring proper operations.</a:t>
            </a:r>
          </a:p>
          <a:p>
            <a:r>
              <a:rPr lang="en-US" sz="1200" b="0" i="0" u="none" strike="noStrike" kern="1200" baseline="0" dirty="0" smtClean="0">
                <a:solidFill>
                  <a:schemeClr val="tx1"/>
                </a:solidFill>
                <a:latin typeface="+mn-lt"/>
                <a:ea typeface="+mn-ea"/>
                <a:cs typeface="+mn-cs"/>
              </a:rPr>
              <a:t>With a constrained network, in addition to limited bandwidth, it is not unusual for the packet delivery rate (PDR) to oscillate between low and high percentages. Large bursts of unpredictable errors and even loss of connectivity at times may occur. These behaviors can be observed on both wireless and narrowband power-line communication links, where packet delivery variation may fluctuate greatly during the course of a day. Unstable link layer environments create other challenges in terms of latency and control plane reactivity. One of the golden rules in a constrained network is to “underreact to failure.” Due to the low bandwidth, a constrained network that overreacts can lead to a network collapse—which makes the existing problem worse. Control plane traffic must also be kept at a minimum; otherwise, it consumes the bandwidth that is needed by the data traffic. Finally, you have to consider the power consumption in battery-powered nodes. Any failure or verbose control plane protocol may reduce the lifetime of the batteries.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74</a:t>
            </a:fld>
            <a:endParaRPr lang="en-US"/>
          </a:p>
        </p:txBody>
      </p:sp>
    </p:spTree>
    <p:extLst>
      <p:ext uri="{BB962C8B-B14F-4D97-AF65-F5344CB8AC3E}">
        <p14:creationId xmlns:p14="http://schemas.microsoft.com/office/powerpoint/2010/main" val="15616524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Constrained Networks</a:t>
            </a:r>
          </a:p>
          <a:p>
            <a:r>
              <a:rPr lang="en-US" sz="1200" b="0" i="0" u="none" strike="noStrike" kern="1200" baseline="0" dirty="0" smtClean="0">
                <a:solidFill>
                  <a:schemeClr val="tx1"/>
                </a:solidFill>
                <a:latin typeface="+mn-lt"/>
                <a:ea typeface="+mn-ea"/>
                <a:cs typeface="+mn-cs"/>
              </a:rPr>
              <a:t>In the early years of the Internet, network bandwidth capacity was restrained due to technical limitations. Connections often depended on low-speed modems for transferring data. However, these low-speed connections demonstrated that IP could run over low-bandwidth networks. </a:t>
            </a:r>
          </a:p>
          <a:p>
            <a:r>
              <a:rPr lang="en-US" sz="1200" b="0" i="0" u="none" strike="noStrike" kern="1200" baseline="0" dirty="0" smtClean="0">
                <a:solidFill>
                  <a:schemeClr val="tx1"/>
                </a:solidFill>
                <a:latin typeface="+mn-lt"/>
                <a:ea typeface="+mn-ea"/>
                <a:cs typeface="+mn-cs"/>
              </a:rPr>
              <a:t>Fast forward to today, and the evolution of networking has seen the emergence of high-speed infrastructures. However, high-speed connections are not usable by some IoT devices in the last mile. The reasons include the implementation of technologies with low bandwidth, limited distance and bandwidth due to regulated transmit power, and lack of or limited network services. When link layer characteristics that we take for granted are not present, the network is constrained. A constrained network can have high latency and a high potential for packet loss.</a:t>
            </a:r>
          </a:p>
          <a:p>
            <a:r>
              <a:rPr lang="en-US" sz="1200" b="0" i="0" u="none" strike="noStrike" kern="1200" baseline="0" dirty="0" smtClean="0">
                <a:solidFill>
                  <a:schemeClr val="tx1"/>
                </a:solidFill>
                <a:latin typeface="+mn-lt"/>
                <a:ea typeface="+mn-ea"/>
                <a:cs typeface="+mn-cs"/>
              </a:rPr>
              <a:t>Constrained networks have unique characteristics and requirements. In contrast with typical IP networks, where highly stable and fast links are available, constrained networks are limited by low-power, low-bandwidth links (wireless and wired). They operate between a few kbps and a few hundred kbps and may utilize a star, mesh, or combined network topologies, ensuring proper operations.</a:t>
            </a:r>
          </a:p>
          <a:p>
            <a:r>
              <a:rPr lang="en-US" sz="1200" b="0" i="0" u="none" strike="noStrike" kern="1200" baseline="0" dirty="0" smtClean="0">
                <a:solidFill>
                  <a:schemeClr val="tx1"/>
                </a:solidFill>
                <a:latin typeface="+mn-lt"/>
                <a:ea typeface="+mn-ea"/>
                <a:cs typeface="+mn-cs"/>
              </a:rPr>
              <a:t>With a constrained network, in addition to limited bandwidth, it is not unusual for the packet delivery rate (PDR) to oscillate between low and high percentages. Large bursts of unpredictable errors and even loss of connectivity at times may occur. These behaviors can be observed on both wireless and narrowband power-line communication links, where packet delivery variation may fluctuate greatly during the course of a day. Unstable link layer environments create other challenges in terms of latency and control plane reactivity. One of the golden rules in a constrained network is to “underreact to failure.” Due to the low bandwidth, a constrained network that overreacts can lead to a network collapse—which makes the existing problem worse. Control plane traffic must also be kept at a minimum; otherwise, it consumes the bandwidth that is needed by the data traffic. Finally, you have to consider the power consumption in battery-powered nodes. Any failure or verbose control plane protocol may reduce the lifetime of the batteries.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75</a:t>
            </a:fld>
            <a:endParaRPr lang="en-US"/>
          </a:p>
        </p:txBody>
      </p:sp>
    </p:spTree>
    <p:extLst>
      <p:ext uri="{BB962C8B-B14F-4D97-AF65-F5344CB8AC3E}">
        <p14:creationId xmlns:p14="http://schemas.microsoft.com/office/powerpoint/2010/main" val="27847507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section reviews the selection of a protocol for the transport layer as supported by the TCP/IP architecture in the context of IoT networks. With the TCP/IP protocol, two main protocols are specified for the transport layer:</a:t>
            </a:r>
          </a:p>
          <a:p>
            <a:r>
              <a:rPr lang="en-US" sz="1200" b="1" i="0" u="none" strike="noStrike" kern="1200" baseline="0" dirty="0" smtClean="0">
                <a:solidFill>
                  <a:schemeClr val="tx1"/>
                </a:solidFill>
                <a:latin typeface="+mn-lt"/>
                <a:ea typeface="+mn-ea"/>
                <a:cs typeface="+mn-cs"/>
              </a:rPr>
              <a:t>Transmission Control Protocol (TCP): </a:t>
            </a:r>
            <a:r>
              <a:rPr lang="en-US" sz="1200" b="0" i="0" u="none" strike="noStrike" kern="1200" baseline="0" dirty="0" smtClean="0">
                <a:solidFill>
                  <a:schemeClr val="tx1"/>
                </a:solidFill>
                <a:latin typeface="+mn-lt"/>
                <a:ea typeface="+mn-ea"/>
                <a:cs typeface="+mn-cs"/>
              </a:rPr>
              <a:t>This connection-oriented protocol requires a session to get established between the source and destination before exchanging data. You can view it as an equivalent to a traditional telephone conversation, in which two phones must be connected and the communication link established before the parties can talk.</a:t>
            </a:r>
          </a:p>
          <a:p>
            <a:r>
              <a:rPr lang="en-US" sz="1200" b="1" i="0" u="none" strike="noStrike" kern="1200" baseline="0" dirty="0" smtClean="0">
                <a:solidFill>
                  <a:schemeClr val="tx1"/>
                </a:solidFill>
                <a:latin typeface="+mn-lt"/>
                <a:ea typeface="+mn-ea"/>
                <a:cs typeface="+mn-cs"/>
              </a:rPr>
              <a:t>User Datagram Protocol (UDP): </a:t>
            </a:r>
            <a:r>
              <a:rPr lang="en-US" sz="1200" b="0" i="0" u="none" strike="noStrike" kern="1200" baseline="0" dirty="0" smtClean="0">
                <a:solidFill>
                  <a:schemeClr val="tx1"/>
                </a:solidFill>
                <a:latin typeface="+mn-lt"/>
                <a:ea typeface="+mn-ea"/>
                <a:cs typeface="+mn-cs"/>
              </a:rPr>
              <a:t>With this connection-less protocol, data can be quickly sent between source and destination—but with no guarantee of delivery. This is analogous to the traditional mail delivery system, in which a letter is mailed to a destination. Confirmation of the reception of this letter does not happen until another letter is sent in response.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the predominance of human interactions over the Internet, TCP is the main protocol used at the transport layer. This is largely due to its inherent characteristics, such as its ability to transport large volumes of data into smaller sets of packets. In addition, it ensures reassembly in a correct sequence, flow control and window adjustment, and retransmission of lost packets. These benefits occur with the cost of overhead per packet and per session, potentially impacting overall packet per second performances and latency.</a:t>
            </a:r>
          </a:p>
          <a:p>
            <a:r>
              <a:rPr lang="en-US" sz="1200" b="0" i="0" u="none" strike="noStrike" kern="1200" baseline="0" dirty="0" smtClean="0">
                <a:solidFill>
                  <a:schemeClr val="tx1"/>
                </a:solidFill>
                <a:latin typeface="+mn-lt"/>
                <a:ea typeface="+mn-ea"/>
                <a:cs typeface="+mn-cs"/>
              </a:rPr>
              <a:t>In contrast, UDP is most often used in the context of network services, such as Domain Name System (DNS), Network Time Protocol (NTP), Simple Network Management Protocol (SNMP), and Dynamic Host Control Protocol (DHCP), or for real-time data traffic, including voice and video over IP. In these cases, performance and latency are more important than packet retransmissions because re-sending a lost voice or video packet does not add value. When the reception of packets must be guaranteed error free, the application layer protocol takes care of that function.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While the use of TCP may not strain generic compute platforms and high data-rate networks, it can be challenging and is often overkill on constrained IoT devices and networks. This is particularly true when an IoT device needs to send only a few bytes of data per transaction. When using TCP, each packet needs to add a minimum of 20 bytes of TCP overhead, while UDP adds only 8 bytes. TCP also requires the establishment and potential maintenance of an open logical channel.</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77</a:t>
            </a:fld>
            <a:endParaRPr lang="en-US"/>
          </a:p>
        </p:txBody>
      </p:sp>
    </p:spTree>
    <p:extLst>
      <p:ext uri="{BB962C8B-B14F-4D97-AF65-F5344CB8AC3E}">
        <p14:creationId xmlns:p14="http://schemas.microsoft.com/office/powerpoint/2010/main" val="19798669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79</a:t>
            </a:fld>
            <a:endParaRPr lang="en-US"/>
          </a:p>
        </p:txBody>
      </p:sp>
    </p:spTree>
    <p:extLst>
      <p:ext uri="{BB962C8B-B14F-4D97-AF65-F5344CB8AC3E}">
        <p14:creationId xmlns:p14="http://schemas.microsoft.com/office/powerpoint/2010/main" val="38791212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can run over IPv4 or IPv6. However, it is recommended that the message fit within a single IP packet and UDP payload to avoid fragmentation. For IPv6, with the default MTU size being 1280 bytes and allowing for no fragmentation across nodes, the maximum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message size could be up to 1152 bytes, including 1024 bytes for the payload. In the case of IPv4, as IP fragmentation may exist across the network, implementations should limit themselves to more conservative values and set the IPv4 Don’t Fragment (DF) bit.</a:t>
            </a:r>
          </a:p>
          <a:p>
            <a:r>
              <a:rPr lang="en-US" sz="1200" b="0" i="0" u="none" strike="noStrike" kern="1200" baseline="0" dirty="0" smtClean="0">
                <a:solidFill>
                  <a:schemeClr val="tx1"/>
                </a:solidFill>
                <a:latin typeface="+mn-lt"/>
                <a:ea typeface="+mn-ea"/>
                <a:cs typeface="+mn-cs"/>
              </a:rPr>
              <a:t>While most sensor and actuator traffic utilizes small-packet payloads, some use cases, such as firmware upgrades, require the capability to send larger payloads.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doesn’t rely on IP fragmentation but defines (in RFC 7959) a pair of Block options for transferring multiple blocks of information from a resource representation in multiple request/response pairs.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80</a:t>
            </a:fld>
            <a:endParaRPr lang="en-US"/>
          </a:p>
        </p:txBody>
      </p:sp>
    </p:spTree>
    <p:extLst>
      <p:ext uri="{BB962C8B-B14F-4D97-AF65-F5344CB8AC3E}">
        <p14:creationId xmlns:p14="http://schemas.microsoft.com/office/powerpoint/2010/main" val="38343503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Connections can be between devices located on the same or different constrained networks or between devices and generic Internet or cloud servers, all operating over IP. Proxy mechanisms are also defined, and RFC 7252 details a basic HTTP mapping for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As both HTTP and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are IP-based protocols, the proxy function can be located practically anywhere in the network, not necessarily at the border between constrained and non-constrained networks.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Just like HTTP,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is based on the REST architecture, but with a “thing” acting as both the client and the server. Through the exchange of asynchronous messages, a client requests an action via a method code on a server resource. A uniform resource identifier (URI) localized on the server identifies this resource. The server responds with a response code that may include a resource representation. The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request/response semantics include the methods GET, POST, PUT, and DELETE.</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81</a:t>
            </a:fld>
            <a:endParaRPr lang="en-US"/>
          </a:p>
        </p:txBody>
      </p:sp>
    </p:spTree>
    <p:extLst>
      <p:ext uri="{BB962C8B-B14F-4D97-AF65-F5344CB8AC3E}">
        <p14:creationId xmlns:p14="http://schemas.microsoft.com/office/powerpoint/2010/main" val="39644302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Connections can be between devices located on the same or different constrained networks or between devices and generic Internet or cloud servers, all operating over IP. Proxy mechanisms are also defined, and RFC 7252 details a basic HTTP mapping for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As both HTTP and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are IP-based protocols, the proxy function can be located practically anywhere in the network, not necessarily at the border between constrained and non-constrained networks.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Just like HTTP,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is based on the REST architecture, but with a “thing” acting as both the client and the server. Through the exchange of asynchronous messages, a client requests an action via a method code on a server resource. A uniform resource identifier (URI) localized on the server identifies this resource. The server responds with a response code that may include a resource representation. The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request/response semantics include the methods GET, POST, PUT, and DELETE.</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82</a:t>
            </a:fld>
            <a:endParaRPr lang="en-US"/>
          </a:p>
        </p:txBody>
      </p:sp>
    </p:spTree>
    <p:extLst>
      <p:ext uri="{BB962C8B-B14F-4D97-AF65-F5344CB8AC3E}">
        <p14:creationId xmlns:p14="http://schemas.microsoft.com/office/powerpoint/2010/main" val="2398614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defines four types of messages: confirmable, non-confirmable, acknowledgement, and reset. Method codes and response codes included in some of these messages make them carry requests or responses. </a:t>
            </a:r>
            <a:r>
              <a:rPr lang="en-US" sz="1200" b="0" i="0" u="none" strike="noStrike" kern="1200" baseline="0" dirty="0" err="1" smtClean="0">
                <a:solidFill>
                  <a:schemeClr val="tx1"/>
                </a:solidFill>
                <a:latin typeface="+mn-lt"/>
                <a:ea typeface="+mn-ea"/>
                <a:cs typeface="+mn-cs"/>
              </a:rPr>
              <a:t>CoAP</a:t>
            </a:r>
            <a:r>
              <a:rPr lang="en-US" sz="1200" b="0" i="0" u="none" strike="noStrike" kern="1200" baseline="0" dirty="0" smtClean="0">
                <a:solidFill>
                  <a:schemeClr val="tx1"/>
                </a:solidFill>
                <a:latin typeface="+mn-lt"/>
                <a:ea typeface="+mn-ea"/>
                <a:cs typeface="+mn-cs"/>
              </a:rPr>
              <a:t> code, method and response codes, option numbers, and content format have been assigned by IANA as Constrained RESTful Environments (</a:t>
            </a:r>
            <a:r>
              <a:rPr lang="en-US" sz="1200" b="0" i="0" u="none" strike="noStrike" kern="1200" baseline="0" dirty="0" err="1" smtClean="0">
                <a:solidFill>
                  <a:schemeClr val="tx1"/>
                </a:solidFill>
                <a:latin typeface="+mn-lt"/>
                <a:ea typeface="+mn-ea"/>
                <a:cs typeface="+mn-cs"/>
              </a:rPr>
              <a:t>CoRE</a:t>
            </a:r>
            <a:r>
              <a:rPr lang="en-US" sz="1200" b="0" i="0" u="none" strike="noStrike" kern="1200" baseline="0" dirty="0" smtClean="0">
                <a:solidFill>
                  <a:schemeClr val="tx1"/>
                </a:solidFill>
                <a:latin typeface="+mn-lt"/>
                <a:ea typeface="+mn-ea"/>
                <a:cs typeface="+mn-cs"/>
              </a:rPr>
              <a:t>) parameters.</a:t>
            </a:r>
          </a:p>
          <a:p>
            <a:endParaRPr lang="en-US" sz="1200" b="0" i="0" u="none" strike="noStrike" kern="1200" baseline="0" dirty="0" smtClean="0">
              <a:solidFill>
                <a:schemeClr val="tx1"/>
              </a:solidFill>
              <a:latin typeface="+mn-lt"/>
              <a:ea typeface="+mn-ea"/>
              <a:cs typeface="+mn-cs"/>
            </a:endParaRPr>
          </a:p>
          <a:p>
            <a:r>
              <a:rPr lang="en-US" dirty="0" smtClean="0"/>
              <a:t>A message that does not require reliable transmission (for example, each single measurement out of a stream of sensor data) can be sent as a Non-confirmable message (NON). These are not acknowledged, but still have a Message ID for duplicate detection (in this example, 0x01a0); see Figure 3. When a recipient is not able to process a Non-confirmable message, it may reply with a Reset message (RST).</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83</a:t>
            </a:fld>
            <a:endParaRPr lang="en-US"/>
          </a:p>
        </p:txBody>
      </p:sp>
    </p:spTree>
    <p:extLst>
      <p:ext uri="{BB962C8B-B14F-4D97-AF65-F5344CB8AC3E}">
        <p14:creationId xmlns:p14="http://schemas.microsoft.com/office/powerpoint/2010/main" val="2199301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MAC Header field is composed of the Frame Control, Sequence Number and the Addressing fields. The Frame Control field defines attributes such as frame type, addressing modes, and other control flags. The Sequence Number field indicates the sequence identifier for the frame. The Addressing field specifies the Source and Destination PAN Identifier fields as well as the Source and Destination Address fields.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MAC Payload field varies by individual frame type. For example, beacon frames have specific fields and payloads related to beacons, while MAC command frames have different fields present. The MAC Footer field is nothing more than a frame check sequence (FCS). An FCS is a calculation based on the data in the frame that is used by the receiving side to confirm the integrity of the data in the frame.</a:t>
            </a:r>
          </a:p>
          <a:p>
            <a:r>
              <a:rPr lang="en-US" sz="1200" b="0" i="0" u="none" strike="noStrike" kern="1200" baseline="0" dirty="0" smtClean="0">
                <a:solidFill>
                  <a:schemeClr val="tx1"/>
                </a:solidFill>
                <a:latin typeface="+mn-lt"/>
                <a:ea typeface="+mn-ea"/>
                <a:cs typeface="+mn-cs"/>
              </a:rPr>
              <a:t>IEEE 802.15.4 requires all devices to support a unique 64-bit extended MAC address, based on EUI-64. However, because the maximum payload is 127 bytes, 802.15.4 also defines how a 16-bit “short address” is assigned to devices. This short address is local to the PAN and substantially reduces the frame overhead compared to a 64-bit extended MAC address. However, you should be aware that the use of this short address might be limited to specific upper-layer protocol stacks.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13</a:t>
            </a:fld>
            <a:endParaRPr lang="en-US"/>
          </a:p>
        </p:txBody>
      </p:sp>
    </p:spTree>
    <p:extLst>
      <p:ext uri="{BB962C8B-B14F-4D97-AF65-F5344CB8AC3E}">
        <p14:creationId xmlns:p14="http://schemas.microsoft.com/office/powerpoint/2010/main" val="42040646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From RFC-7252</a:t>
            </a:r>
          </a:p>
          <a:p>
            <a:r>
              <a:rPr lang="en-US" sz="1200" b="1" kern="1200" dirty="0" smtClean="0">
                <a:solidFill>
                  <a:schemeClr val="tx1"/>
                </a:solidFill>
                <a:effectLst/>
                <a:latin typeface="+mn-lt"/>
                <a:ea typeface="+mn-ea"/>
                <a:cs typeface="+mn-cs"/>
              </a:rPr>
              <a:t>GET</a:t>
            </a:r>
          </a:p>
          <a:p>
            <a:r>
              <a:rPr lang="en-US" dirty="0" smtClean="0"/>
              <a:t>The GET method retrieves a representation for the information that currently corresponds to the resource identified by the request URI. If the request includes an Accept Option, that indicates the preferred content-format of a response. If the request includes an </a:t>
            </a:r>
            <a:r>
              <a:rPr lang="en-US" dirty="0" err="1" smtClean="0"/>
              <a:t>ETag</a:t>
            </a:r>
            <a:r>
              <a:rPr lang="en-US" dirty="0" smtClean="0"/>
              <a:t> Option, the GET method requests that </a:t>
            </a:r>
            <a:r>
              <a:rPr lang="en-US" dirty="0" err="1" smtClean="0"/>
              <a:t>ETag</a:t>
            </a:r>
            <a:r>
              <a:rPr lang="en-US" dirty="0" smtClean="0"/>
              <a:t> be validated and that the representation be transferred only if validation failed. Upon success, a 2.05 (Content) or 2.03 (Valid) Response Code SHOULD be present in the response. The GET method is safe and idempotent. </a:t>
            </a:r>
          </a:p>
          <a:p>
            <a:r>
              <a:rPr lang="en-US" sz="1200" b="1" kern="1200" dirty="0" smtClean="0">
                <a:solidFill>
                  <a:schemeClr val="tx1"/>
                </a:solidFill>
                <a:effectLst/>
                <a:latin typeface="+mn-lt"/>
                <a:ea typeface="+mn-ea"/>
                <a:cs typeface="+mn-cs"/>
              </a:rPr>
              <a:t>POST</a:t>
            </a:r>
          </a:p>
          <a:p>
            <a:r>
              <a:rPr lang="en-US" dirty="0" smtClean="0"/>
              <a:t>The POST method requests that the representation enclosed in the request be processed. The actual function performed by the POST method is determined by the origin server and dependent on the target resource. It usually results in a new resource being created or the target resource being updated. If a resource has been created on the server, the response returned by the server SHOULD have a 2.01 (Created) Response Code and SHOULD include the URI of the new resource in a sequence of one or more Location-Path and/or Location-Query Options .</a:t>
            </a:r>
            <a:r>
              <a:rPr lang="en-US" baseline="0" dirty="0" smtClean="0"/>
              <a:t> </a:t>
            </a:r>
            <a:r>
              <a:rPr lang="en-US" dirty="0" smtClean="0"/>
              <a:t>If the POST succeeds but does not result in a new resource being created on the server, the response SHOULD have a 2.04 (Changed) Response Code. If the POST succeeds and results in the target resource being deleted, the response SHOULD have a 2.02 (Deleted) Response Code. POST is neither safe nor idempotent.</a:t>
            </a:r>
          </a:p>
          <a:p>
            <a:r>
              <a:rPr lang="en-US" sz="1200" b="1" kern="1200" dirty="0" smtClean="0">
                <a:solidFill>
                  <a:schemeClr val="tx1"/>
                </a:solidFill>
                <a:effectLst/>
                <a:latin typeface="+mn-lt"/>
                <a:ea typeface="+mn-ea"/>
                <a:cs typeface="+mn-cs"/>
              </a:rPr>
              <a:t>PUT</a:t>
            </a:r>
          </a:p>
          <a:p>
            <a:r>
              <a:rPr lang="en-US" dirty="0" smtClean="0"/>
              <a:t>The PUT method requests that the resource identified by the request URI be updated or created with the enclosed representation. The representation format is specified by the media type and content coding given in the Content-Format Option, if provided. If a resource exists at the request URI, the enclosed representation SHOULD be considered a modified version of that resource, and a 2.04 (Changed) Response Code SHOULD be returned. If no resource exists, then the server MAY create a new resource with that URI, resulting in a 2.01 (Created) Response Code. If the resource could not be created or modified, then an appropriate error Response Code SHOULD be sent. Further restrictions to a PUT can be made by including the If-Match or If-None-Match options in the request. PUT is not safe but is idempotent.</a:t>
            </a:r>
          </a:p>
          <a:p>
            <a:r>
              <a:rPr lang="en-US" sz="1200" b="1" kern="1200" dirty="0" smtClean="0">
                <a:solidFill>
                  <a:schemeClr val="tx1"/>
                </a:solidFill>
                <a:effectLst/>
                <a:latin typeface="+mn-lt"/>
                <a:ea typeface="+mn-ea"/>
                <a:cs typeface="+mn-cs"/>
              </a:rPr>
              <a:t>DELETE</a:t>
            </a:r>
          </a:p>
          <a:p>
            <a:r>
              <a:rPr lang="en-US" dirty="0" smtClean="0"/>
              <a:t>The DELETE method requests that the resource identified by the request URI be deleted. A 2.02 (Deleted) Response Code SHOULD be used on success or in case the resource did not exist before the request. DELETE is not safe but is idempotent.</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84</a:t>
            </a:fld>
            <a:endParaRPr lang="en-US"/>
          </a:p>
        </p:txBody>
      </p:sp>
    </p:spTree>
    <p:extLst>
      <p:ext uri="{BB962C8B-B14F-4D97-AF65-F5344CB8AC3E}">
        <p14:creationId xmlns:p14="http://schemas.microsoft.com/office/powerpoint/2010/main" val="3691957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From RFC-7252</a:t>
            </a:r>
          </a:p>
          <a:p>
            <a:r>
              <a:rPr lang="en-US" sz="1200" b="1" kern="1200" dirty="0" smtClean="0">
                <a:solidFill>
                  <a:schemeClr val="tx1"/>
                </a:solidFill>
                <a:effectLst/>
                <a:latin typeface="+mn-lt"/>
                <a:ea typeface="+mn-ea"/>
                <a:cs typeface="+mn-cs"/>
              </a:rPr>
              <a:t>GET</a:t>
            </a:r>
          </a:p>
          <a:p>
            <a:r>
              <a:rPr lang="en-US" dirty="0" smtClean="0"/>
              <a:t>The GET method retrieves a representation for the information that currently corresponds to the resource identified by the request URI. If the request includes an Accept Option, that indicates the preferred content-format of a response. If the request includes an </a:t>
            </a:r>
            <a:r>
              <a:rPr lang="en-US" dirty="0" err="1" smtClean="0"/>
              <a:t>ETag</a:t>
            </a:r>
            <a:r>
              <a:rPr lang="en-US" dirty="0" smtClean="0"/>
              <a:t> Option, the GET method requests that </a:t>
            </a:r>
            <a:r>
              <a:rPr lang="en-US" dirty="0" err="1" smtClean="0"/>
              <a:t>ETag</a:t>
            </a:r>
            <a:r>
              <a:rPr lang="en-US" dirty="0" smtClean="0"/>
              <a:t> be validated and that the representation be transferred only if validation failed. Upon success, a 2.05 (Content) or 2.03 (Valid) Response Code SHOULD be present in the response. The GET method is safe and idempotent. </a:t>
            </a:r>
          </a:p>
          <a:p>
            <a:r>
              <a:rPr lang="en-US" sz="1200" b="1" kern="1200" dirty="0" smtClean="0">
                <a:solidFill>
                  <a:schemeClr val="tx1"/>
                </a:solidFill>
                <a:effectLst/>
                <a:latin typeface="+mn-lt"/>
                <a:ea typeface="+mn-ea"/>
                <a:cs typeface="+mn-cs"/>
              </a:rPr>
              <a:t>POST</a:t>
            </a:r>
          </a:p>
          <a:p>
            <a:r>
              <a:rPr lang="en-US" dirty="0" smtClean="0"/>
              <a:t>The POST method requests that the representation enclosed in the request be processed. The actual function performed by the POST method is determined by the origin server and dependent on the target resource. It usually results in a new resource being created or the target resource being updated. If a resource has been created on the server, the response returned by the server SHOULD have a 2.01 (Created) Response Code and SHOULD include the URI of the new resource in a sequence of one or more Location-Path and/or Location-Query Options .</a:t>
            </a:r>
            <a:r>
              <a:rPr lang="en-US" baseline="0" dirty="0" smtClean="0"/>
              <a:t> </a:t>
            </a:r>
            <a:r>
              <a:rPr lang="en-US" dirty="0" smtClean="0"/>
              <a:t>If the POST succeeds but does not result in a new resource being created on the server, the response SHOULD have a 2.04 (Changed) Response Code. If the POST succeeds and results in the target resource being deleted, the response SHOULD have a 2.02 (Deleted) Response Code. POST is neither safe nor idempotent.</a:t>
            </a:r>
          </a:p>
          <a:p>
            <a:r>
              <a:rPr lang="en-US" sz="1200" b="1" kern="1200" dirty="0" smtClean="0">
                <a:solidFill>
                  <a:schemeClr val="tx1"/>
                </a:solidFill>
                <a:effectLst/>
                <a:latin typeface="+mn-lt"/>
                <a:ea typeface="+mn-ea"/>
                <a:cs typeface="+mn-cs"/>
              </a:rPr>
              <a:t>PUT</a:t>
            </a:r>
          </a:p>
          <a:p>
            <a:r>
              <a:rPr lang="en-US" dirty="0" smtClean="0"/>
              <a:t>The PUT method requests that the resource identified by the request URI be updated or created with the enclosed representation. The representation format is specified by the media type and content coding given in the Content-Format Option, if provided. If a resource exists at the request URI, the enclosed representation SHOULD be considered a modified version of that resource, and a 2.04 (Changed) Response Code SHOULD be returned. If no resource exists, then the server MAY create a new resource with that URI, resulting in a 2.01 (Created) Response Code. If the resource could not be created or modified, then an appropriate error Response Code SHOULD be sent. Further restrictions to a PUT can be made by including the If-Match or If-None-Match options in the request. PUT is not safe but is idempotent.</a:t>
            </a:r>
          </a:p>
          <a:p>
            <a:r>
              <a:rPr lang="en-US" sz="1200" b="1" kern="1200" dirty="0" smtClean="0">
                <a:solidFill>
                  <a:schemeClr val="tx1"/>
                </a:solidFill>
                <a:effectLst/>
                <a:latin typeface="+mn-lt"/>
                <a:ea typeface="+mn-ea"/>
                <a:cs typeface="+mn-cs"/>
              </a:rPr>
              <a:t>DELETE</a:t>
            </a:r>
          </a:p>
          <a:p>
            <a:r>
              <a:rPr lang="en-US" dirty="0" smtClean="0"/>
              <a:t>The DELETE method requests that the resource identified by the request URI be deleted. A 2.02 (Deleted) Response Code SHOULD be used on success or in case the resource did not exist before the request. DELETE is not safe but is idempotent.</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85</a:t>
            </a:fld>
            <a:endParaRPr lang="en-US"/>
          </a:p>
        </p:txBody>
      </p:sp>
    </p:spTree>
    <p:extLst>
      <p:ext uri="{BB962C8B-B14F-4D97-AF65-F5344CB8AC3E}">
        <p14:creationId xmlns:p14="http://schemas.microsoft.com/office/powerpoint/2010/main" val="21109258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From RFC-7252</a:t>
            </a:r>
          </a:p>
          <a:p>
            <a:r>
              <a:rPr lang="en-US" sz="1200" b="1" kern="1200" dirty="0" smtClean="0">
                <a:solidFill>
                  <a:schemeClr val="tx1"/>
                </a:solidFill>
                <a:effectLst/>
                <a:latin typeface="+mn-lt"/>
                <a:ea typeface="+mn-ea"/>
                <a:cs typeface="+mn-cs"/>
              </a:rPr>
              <a:t>GET</a:t>
            </a:r>
          </a:p>
          <a:p>
            <a:r>
              <a:rPr lang="en-US" dirty="0" smtClean="0"/>
              <a:t>The GET method retrieves a representation for the information that currently corresponds to the resource identified by the request URI. If the request includes an Accept Option, that indicates the preferred content-format of a response. If the request includes an </a:t>
            </a:r>
            <a:r>
              <a:rPr lang="en-US" dirty="0" err="1" smtClean="0"/>
              <a:t>ETag</a:t>
            </a:r>
            <a:r>
              <a:rPr lang="en-US" dirty="0" smtClean="0"/>
              <a:t> Option, the GET method requests that </a:t>
            </a:r>
            <a:r>
              <a:rPr lang="en-US" dirty="0" err="1" smtClean="0"/>
              <a:t>ETag</a:t>
            </a:r>
            <a:r>
              <a:rPr lang="en-US" dirty="0" smtClean="0"/>
              <a:t> be validated and that the representation be transferred only if validation failed. Upon success, a 2.05 (Content) or 2.03 (Valid) Response Code SHOULD be present in the response. The GET method is safe and idempotent. </a:t>
            </a:r>
          </a:p>
          <a:p>
            <a:r>
              <a:rPr lang="en-US" sz="1200" b="1" kern="1200" dirty="0" smtClean="0">
                <a:solidFill>
                  <a:schemeClr val="tx1"/>
                </a:solidFill>
                <a:effectLst/>
                <a:latin typeface="+mn-lt"/>
                <a:ea typeface="+mn-ea"/>
                <a:cs typeface="+mn-cs"/>
              </a:rPr>
              <a:t>POST</a:t>
            </a:r>
          </a:p>
          <a:p>
            <a:r>
              <a:rPr lang="en-US" dirty="0" smtClean="0"/>
              <a:t>The POST method requests that the representation enclosed in the request be processed. The actual function performed by the POST method is determined by the origin server and dependent on the target resource. It usually results in a new resource being created or the target resource being updated. If a resource has been created on the server, the response returned by the server SHOULD have a 2.01 (Created) Response Code and SHOULD include the URI of the new resource in a sequence of one or more Location-Path and/or Location-Query Options .</a:t>
            </a:r>
            <a:r>
              <a:rPr lang="en-US" baseline="0" dirty="0" smtClean="0"/>
              <a:t> </a:t>
            </a:r>
            <a:r>
              <a:rPr lang="en-US" dirty="0" smtClean="0"/>
              <a:t>If the POST succeeds but does not result in a new resource being created on the server, the response SHOULD have a 2.04 (Changed) Response Code. If the POST succeeds and results in the target resource being deleted, the response SHOULD have a 2.02 (Deleted) Response Code. POST is neither safe nor idempotent.</a:t>
            </a:r>
          </a:p>
          <a:p>
            <a:r>
              <a:rPr lang="en-US" sz="1200" b="1" kern="1200" dirty="0" smtClean="0">
                <a:solidFill>
                  <a:schemeClr val="tx1"/>
                </a:solidFill>
                <a:effectLst/>
                <a:latin typeface="+mn-lt"/>
                <a:ea typeface="+mn-ea"/>
                <a:cs typeface="+mn-cs"/>
              </a:rPr>
              <a:t>PUT</a:t>
            </a:r>
          </a:p>
          <a:p>
            <a:r>
              <a:rPr lang="en-US" dirty="0" smtClean="0"/>
              <a:t>The PUT method requests that the resource identified by the request URI be updated or created with the enclosed representation. The representation format is specified by the media type and content coding given in the Content-Format Option, if provided. If a resource exists at the request URI, the enclosed representation SHOULD be considered a modified version of that resource, and a 2.04 (Changed) Response Code SHOULD be returned. If no resource exists, then the server MAY create a new resource with that URI, resulting in a 2.01 (Created) Response Code. If the resource could not be created or modified, then an appropriate error Response Code SHOULD be sent. Further restrictions to a PUT can be made by including the If-Match or If-None-Match options in the request. PUT is not safe but is idempotent.</a:t>
            </a:r>
          </a:p>
          <a:p>
            <a:r>
              <a:rPr lang="en-US" sz="1200" b="1" kern="1200" dirty="0" smtClean="0">
                <a:solidFill>
                  <a:schemeClr val="tx1"/>
                </a:solidFill>
                <a:effectLst/>
                <a:latin typeface="+mn-lt"/>
                <a:ea typeface="+mn-ea"/>
                <a:cs typeface="+mn-cs"/>
              </a:rPr>
              <a:t>DELETE</a:t>
            </a:r>
          </a:p>
          <a:p>
            <a:r>
              <a:rPr lang="en-US" dirty="0" smtClean="0"/>
              <a:t>The DELETE method requests that the resource identified by the request URI be deleted. A 2.02 (Deleted) Response Code SHOULD be used on success or in case the resource did not exist before the request. DELETE is not safe but is idempotent.</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86</a:t>
            </a:fld>
            <a:endParaRPr lang="en-US"/>
          </a:p>
        </p:txBody>
      </p:sp>
    </p:spTree>
    <p:extLst>
      <p:ext uri="{BB962C8B-B14F-4D97-AF65-F5344CB8AC3E}">
        <p14:creationId xmlns:p14="http://schemas.microsoft.com/office/powerpoint/2010/main" val="33102089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MQTT client can act as a publisher to send data (or resource information) to an MQTT server acting as an MQTT message broker. In Figure, the MQTT client on the left side is a temperature (Temp) and relative humidity (RH) sensor that publishes its Temp/RH data. </a:t>
            </a:r>
          </a:p>
          <a:p>
            <a:r>
              <a:rPr lang="en-US" sz="1200" b="0" i="0" u="none" strike="noStrike" kern="1200" baseline="0" dirty="0" smtClean="0">
                <a:solidFill>
                  <a:schemeClr val="tx1"/>
                </a:solidFill>
                <a:latin typeface="+mn-lt"/>
                <a:ea typeface="+mn-ea"/>
                <a:cs typeface="+mn-cs"/>
              </a:rPr>
              <a:t>The MQTT server (or message broker) accepts the network connection along with application messages, such as Temp/RH data, from the publishers. It also handles the subscription and </a:t>
            </a:r>
            <a:r>
              <a:rPr lang="en-US" sz="1200" b="0" i="0" u="none" strike="noStrike" kern="1200" baseline="0" dirty="0" err="1" smtClean="0">
                <a:solidFill>
                  <a:schemeClr val="tx1"/>
                </a:solidFill>
                <a:latin typeface="+mn-lt"/>
                <a:ea typeface="+mn-ea"/>
                <a:cs typeface="+mn-cs"/>
              </a:rPr>
              <a:t>unsubscription</a:t>
            </a:r>
            <a:r>
              <a:rPr lang="en-US" sz="1200" b="0" i="0" u="none" strike="noStrike" kern="1200" baseline="0" dirty="0" smtClean="0">
                <a:solidFill>
                  <a:schemeClr val="tx1"/>
                </a:solidFill>
                <a:latin typeface="+mn-lt"/>
                <a:ea typeface="+mn-ea"/>
                <a:cs typeface="+mn-cs"/>
              </a:rPr>
              <a:t> process and pushes the application data to MQTT clients acting as subscribers.</a:t>
            </a:r>
          </a:p>
          <a:p>
            <a:r>
              <a:rPr lang="en-US" sz="1200" b="0" i="0" u="none" strike="noStrike" kern="1200" baseline="0" dirty="0" smtClean="0">
                <a:solidFill>
                  <a:schemeClr val="tx1"/>
                </a:solidFill>
                <a:latin typeface="+mn-lt"/>
                <a:ea typeface="+mn-ea"/>
                <a:cs typeface="+mn-cs"/>
              </a:rPr>
              <a:t>The application on the right side of Figure is an MQTT client that is a subscriber to the Temp/RH data being generated by the publisher or sensor on the left. This model, where subscribers express a desire to receive information from publishers, is well known.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MQTT, clients can subscribe to all data (using a wildcard character) or specific data from the information tree of a publisher. In addition, the presence of a message broker in MQTT decouples the data transmission between clients acting as publishers and subscribers. In fact, publishers and subscribers do not even know (or need to know) about each other. A benefit of having this decoupling is that the MQTT message broker ensures that information can be buffered and cached in case of network failures. This also means that publishers and subscribers do not have to be online at the same time.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MQTT control packets run over a TCP transport using port 1883. TCP ensures an ordered, lossless stream of bytes between the MQTT client and the MQTT server. Optionally, MQTT can be secured using TLS on port 8883, and </a:t>
            </a:r>
            <a:r>
              <a:rPr lang="en-US" sz="1200" b="0" i="0" u="none" strike="noStrike" kern="1200" baseline="0" dirty="0" err="1" smtClean="0">
                <a:solidFill>
                  <a:schemeClr val="tx1"/>
                </a:solidFill>
                <a:latin typeface="+mn-lt"/>
                <a:ea typeface="+mn-ea"/>
                <a:cs typeface="+mn-cs"/>
              </a:rPr>
              <a:t>WebSocket</a:t>
            </a:r>
            <a:r>
              <a:rPr lang="en-US" sz="1200" b="0" i="0" u="none" strike="noStrike" kern="1200" baseline="0" dirty="0" smtClean="0">
                <a:solidFill>
                  <a:schemeClr val="tx1"/>
                </a:solidFill>
                <a:latin typeface="+mn-lt"/>
                <a:ea typeface="+mn-ea"/>
                <a:cs typeface="+mn-cs"/>
              </a:rPr>
              <a:t> (defined in RFC 6455) can also be used.</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87</a:t>
            </a:fld>
            <a:endParaRPr lang="en-US"/>
          </a:p>
        </p:txBody>
      </p:sp>
    </p:spTree>
    <p:extLst>
      <p:ext uri="{BB962C8B-B14F-4D97-AF65-F5344CB8AC3E}">
        <p14:creationId xmlns:p14="http://schemas.microsoft.com/office/powerpoint/2010/main" val="14427198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88</a:t>
            </a:fld>
            <a:endParaRPr lang="en-US"/>
          </a:p>
        </p:txBody>
      </p:sp>
    </p:spTree>
    <p:extLst>
      <p:ext uri="{BB962C8B-B14F-4D97-AF65-F5344CB8AC3E}">
        <p14:creationId xmlns:p14="http://schemas.microsoft.com/office/powerpoint/2010/main" val="5026729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MQTT is data centric whereas HTTP is document-centric. HTTP is request-response protocol for client-server computing and not always optimized for mobile devices. Main solid benefits of MQTT in these terms are </a:t>
            </a:r>
            <a:r>
              <a:rPr lang="en-US" sz="1200" b="0" i="0" kern="1200" dirty="0" err="1" smtClean="0">
                <a:solidFill>
                  <a:schemeClr val="tx1"/>
                </a:solidFill>
                <a:effectLst/>
                <a:latin typeface="+mn-lt"/>
                <a:ea typeface="+mn-ea"/>
                <a:cs typeface="+mn-cs"/>
              </a:rPr>
              <a:t>lightweightness</a:t>
            </a:r>
            <a:r>
              <a:rPr lang="en-US" sz="1200" b="0" i="0" kern="1200" dirty="0" smtClean="0">
                <a:solidFill>
                  <a:schemeClr val="tx1"/>
                </a:solidFill>
                <a:effectLst/>
                <a:latin typeface="+mn-lt"/>
                <a:ea typeface="+mn-ea"/>
                <a:cs typeface="+mn-cs"/>
              </a:rPr>
              <a:t> (MQTT transfers data as a byte array) and publish/subscribe model, which makes it perfect for resource-constrained devices and help to save battery.</a:t>
            </a:r>
          </a:p>
          <a:p>
            <a:r>
              <a:rPr lang="en-US" sz="1200" b="0" i="0" kern="1200" dirty="0" smtClean="0">
                <a:solidFill>
                  <a:schemeClr val="tx1"/>
                </a:solidFill>
                <a:effectLst/>
                <a:latin typeface="+mn-lt"/>
                <a:ea typeface="+mn-ea"/>
                <a:cs typeface="+mn-cs"/>
              </a:rPr>
              <a:t>Besides, publish/subscribe model provides clients with independent existence from one another and enhance the reliability of the whole system. When one client is out of order the whole system can keep on working properly.</a:t>
            </a:r>
          </a:p>
          <a:p>
            <a:r>
              <a:rPr lang="en-US" sz="1200" b="1" i="0" kern="1200" dirty="0" smtClean="0">
                <a:solidFill>
                  <a:schemeClr val="tx1"/>
                </a:solidFill>
                <a:effectLst/>
                <a:latin typeface="+mn-lt"/>
                <a:ea typeface="+mn-ea"/>
                <a:cs typeface="+mn-cs"/>
              </a:rPr>
              <a:t>Speed and Delivery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According to measurements in 3G networks, throughput of MQTT is 93 times faster than HTTP’s.</a:t>
            </a:r>
          </a:p>
          <a:p>
            <a:r>
              <a:rPr lang="en-US" sz="1200" b="0" i="0" kern="1200" dirty="0" smtClean="0">
                <a:solidFill>
                  <a:schemeClr val="tx1"/>
                </a:solidFill>
                <a:effectLst/>
                <a:latin typeface="+mn-lt"/>
                <a:ea typeface="+mn-ea"/>
                <a:cs typeface="+mn-cs"/>
              </a:rPr>
              <a:t>Besides, in comparison to HTTP, MQTT Protocol ensures high delivery guarantees. There are 3 levels of Quality of Services:</a:t>
            </a:r>
          </a:p>
          <a:p>
            <a:r>
              <a:rPr lang="en-US" sz="1200" b="0" i="0" kern="1200" dirty="0" smtClean="0">
                <a:solidFill>
                  <a:schemeClr val="tx1"/>
                </a:solidFill>
                <a:effectLst/>
                <a:latin typeface="+mn-lt"/>
                <a:ea typeface="+mn-ea"/>
                <a:cs typeface="+mn-cs"/>
              </a:rPr>
              <a:t>- at most once: guarantees a best effort delivery.</a:t>
            </a:r>
          </a:p>
          <a:p>
            <a:r>
              <a:rPr lang="en-US" sz="1200" b="0" i="0" kern="1200" dirty="0" smtClean="0">
                <a:solidFill>
                  <a:schemeClr val="tx1"/>
                </a:solidFill>
                <a:effectLst/>
                <a:latin typeface="+mn-lt"/>
                <a:ea typeface="+mn-ea"/>
                <a:cs typeface="+mn-cs"/>
              </a:rPr>
              <a:t>- at least once: guaranteed that a message will be delivered at least once. But the message can also be delivered more than once.</a:t>
            </a:r>
          </a:p>
          <a:p>
            <a:r>
              <a:rPr lang="en-US" sz="1200" b="0" i="0" kern="1200" dirty="0" smtClean="0">
                <a:solidFill>
                  <a:schemeClr val="tx1"/>
                </a:solidFill>
                <a:effectLst/>
                <a:latin typeface="+mn-lt"/>
                <a:ea typeface="+mn-ea"/>
                <a:cs typeface="+mn-cs"/>
              </a:rPr>
              <a:t>- exactly once: guarantees that each message is received only once by the counterpart</a:t>
            </a:r>
          </a:p>
          <a:p>
            <a:r>
              <a:rPr lang="en-US" sz="1200" b="0" i="0" kern="1200" dirty="0" smtClean="0">
                <a:solidFill>
                  <a:schemeClr val="tx1"/>
                </a:solidFill>
                <a:effectLst/>
                <a:latin typeface="+mn-lt"/>
                <a:ea typeface="+mn-ea"/>
                <a:cs typeface="+mn-cs"/>
              </a:rPr>
              <a:t>MQTT also provides users with options of Last will &amp; Testament and Retained messages. The first means that in case of unexpected disconnection of a client all subscribed clients will get a message from a broker. Retained message means that a newly subscribed client will get an immediate status update.</a:t>
            </a:r>
          </a:p>
          <a:p>
            <a:r>
              <a:rPr lang="en-US" sz="1200" b="0" i="0" kern="1200" dirty="0" smtClean="0">
                <a:solidFill>
                  <a:schemeClr val="tx1"/>
                </a:solidFill>
                <a:effectLst/>
                <a:latin typeface="+mn-lt"/>
                <a:ea typeface="+mn-ea"/>
                <a:cs typeface="+mn-cs"/>
              </a:rPr>
              <a:t>HTTP Protocol has none of these abilities.</a:t>
            </a:r>
          </a:p>
          <a:p>
            <a:r>
              <a:rPr lang="en-US" sz="1200" b="1" i="0" kern="1200" dirty="0" smtClean="0">
                <a:solidFill>
                  <a:schemeClr val="tx1"/>
                </a:solidFill>
                <a:effectLst/>
                <a:latin typeface="+mn-lt"/>
                <a:ea typeface="+mn-ea"/>
                <a:cs typeface="+mn-cs"/>
              </a:rPr>
              <a:t>Complexity and Message Size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MQTT has pretty short specification. There are only CONNECT, PUBLISH, SUBSCRIBE, UNSUBSCRIBE and DISCONNECT types that are significant for developers. Whereas HTTP specifications are much longer.</a:t>
            </a:r>
          </a:p>
          <a:p>
            <a:r>
              <a:rPr lang="en-US" sz="1200" b="0" i="0" kern="1200" dirty="0" smtClean="0">
                <a:solidFill>
                  <a:schemeClr val="tx1"/>
                </a:solidFill>
                <a:effectLst/>
                <a:latin typeface="+mn-lt"/>
                <a:ea typeface="+mn-ea"/>
                <a:cs typeface="+mn-cs"/>
              </a:rPr>
              <a:t>MQTT has a very short message header and the smallest packet message size of 2 bytes. Using text message format by HTTP protocol allows it to compose lengthy headers and messages. It helps to eliminate troubles because it can be read by humans, but at the same time it’s needless for resource-constrained devices.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89</a:t>
            </a:fld>
            <a:endParaRPr lang="en-US"/>
          </a:p>
        </p:txBody>
      </p:sp>
    </p:spTree>
    <p:extLst>
      <p:ext uri="{BB962C8B-B14F-4D97-AF65-F5344CB8AC3E}">
        <p14:creationId xmlns:p14="http://schemas.microsoft.com/office/powerpoint/2010/main" val="18851856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MQTT is data centric whereas HTTP is document-centric. HTTP is request-response protocol for client-server computing and not always optimized for mobile devices. Main solid benefits of MQTT in these terms are </a:t>
            </a:r>
            <a:r>
              <a:rPr lang="en-US" sz="1200" b="0" i="0" kern="1200" dirty="0" err="1" smtClean="0">
                <a:solidFill>
                  <a:schemeClr val="tx1"/>
                </a:solidFill>
                <a:effectLst/>
                <a:latin typeface="+mn-lt"/>
                <a:ea typeface="+mn-ea"/>
                <a:cs typeface="+mn-cs"/>
              </a:rPr>
              <a:t>lightweightness</a:t>
            </a:r>
            <a:r>
              <a:rPr lang="en-US" sz="1200" b="0" i="0" kern="1200" dirty="0" smtClean="0">
                <a:solidFill>
                  <a:schemeClr val="tx1"/>
                </a:solidFill>
                <a:effectLst/>
                <a:latin typeface="+mn-lt"/>
                <a:ea typeface="+mn-ea"/>
                <a:cs typeface="+mn-cs"/>
              </a:rPr>
              <a:t> (MQTT transfers data as a byte array) and publish/subscribe model, which makes it perfect for resource-constrained devices and help to save battery.</a:t>
            </a:r>
          </a:p>
          <a:p>
            <a:r>
              <a:rPr lang="en-US" sz="1200" b="0" i="0" kern="1200" dirty="0" smtClean="0">
                <a:solidFill>
                  <a:schemeClr val="tx1"/>
                </a:solidFill>
                <a:effectLst/>
                <a:latin typeface="+mn-lt"/>
                <a:ea typeface="+mn-ea"/>
                <a:cs typeface="+mn-cs"/>
              </a:rPr>
              <a:t>Besides, publish/subscribe model provides clients with independent existence from one another and enhance the reliability of the whole system. When one client is out of order the whole system can keep on working properly.</a:t>
            </a:r>
          </a:p>
          <a:p>
            <a:r>
              <a:rPr lang="en-US" sz="1200" b="1" i="0" kern="1200" dirty="0" smtClean="0">
                <a:solidFill>
                  <a:schemeClr val="tx1"/>
                </a:solidFill>
                <a:effectLst/>
                <a:latin typeface="+mn-lt"/>
                <a:ea typeface="+mn-ea"/>
                <a:cs typeface="+mn-cs"/>
              </a:rPr>
              <a:t>Speed and Delivery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According to measurements in 3G networks, throughput of MQTT is 93 times faster than HTTP’s.</a:t>
            </a:r>
          </a:p>
          <a:p>
            <a:r>
              <a:rPr lang="en-US" sz="1200" b="0" i="0" kern="1200" dirty="0" smtClean="0">
                <a:solidFill>
                  <a:schemeClr val="tx1"/>
                </a:solidFill>
                <a:effectLst/>
                <a:latin typeface="+mn-lt"/>
                <a:ea typeface="+mn-ea"/>
                <a:cs typeface="+mn-cs"/>
              </a:rPr>
              <a:t>Besides, in comparison to HTTP, MQTT Protocol ensures high delivery guarantees. There are 3 levels of Quality of Services:</a:t>
            </a:r>
          </a:p>
          <a:p>
            <a:r>
              <a:rPr lang="en-US" sz="1200" b="0" i="0" kern="1200" dirty="0" smtClean="0">
                <a:solidFill>
                  <a:schemeClr val="tx1"/>
                </a:solidFill>
                <a:effectLst/>
                <a:latin typeface="+mn-lt"/>
                <a:ea typeface="+mn-ea"/>
                <a:cs typeface="+mn-cs"/>
              </a:rPr>
              <a:t>- at most once: guarantees a best effort delivery.</a:t>
            </a:r>
          </a:p>
          <a:p>
            <a:r>
              <a:rPr lang="en-US" sz="1200" b="0" i="0" kern="1200" dirty="0" smtClean="0">
                <a:solidFill>
                  <a:schemeClr val="tx1"/>
                </a:solidFill>
                <a:effectLst/>
                <a:latin typeface="+mn-lt"/>
                <a:ea typeface="+mn-ea"/>
                <a:cs typeface="+mn-cs"/>
              </a:rPr>
              <a:t>- at least once: guaranteed that a message will be delivered at least once. But the message can also be delivered more than once.</a:t>
            </a:r>
          </a:p>
          <a:p>
            <a:r>
              <a:rPr lang="en-US" sz="1200" b="0" i="0" kern="1200" dirty="0" smtClean="0">
                <a:solidFill>
                  <a:schemeClr val="tx1"/>
                </a:solidFill>
                <a:effectLst/>
                <a:latin typeface="+mn-lt"/>
                <a:ea typeface="+mn-ea"/>
                <a:cs typeface="+mn-cs"/>
              </a:rPr>
              <a:t>- exactly once: guarantees that each message is received only once by the counterpart</a:t>
            </a:r>
          </a:p>
          <a:p>
            <a:r>
              <a:rPr lang="en-US" sz="1200" b="0" i="0" kern="1200" dirty="0" smtClean="0">
                <a:solidFill>
                  <a:schemeClr val="tx1"/>
                </a:solidFill>
                <a:effectLst/>
                <a:latin typeface="+mn-lt"/>
                <a:ea typeface="+mn-ea"/>
                <a:cs typeface="+mn-cs"/>
              </a:rPr>
              <a:t>MQTT also provides users with options of Last will &amp; Testament and Retained messages. The first means that in case of unexpected disconnection of a client all subscribed clients will get a message from a broker. Retained message means that a newly subscribed client will get an immediate status update.</a:t>
            </a:r>
          </a:p>
          <a:p>
            <a:r>
              <a:rPr lang="en-US" sz="1200" b="0" i="0" kern="1200" dirty="0" smtClean="0">
                <a:solidFill>
                  <a:schemeClr val="tx1"/>
                </a:solidFill>
                <a:effectLst/>
                <a:latin typeface="+mn-lt"/>
                <a:ea typeface="+mn-ea"/>
                <a:cs typeface="+mn-cs"/>
              </a:rPr>
              <a:t>HTTP Protocol has none of these abilities.</a:t>
            </a:r>
          </a:p>
          <a:p>
            <a:r>
              <a:rPr lang="en-US" sz="1200" b="1" i="0" kern="1200" dirty="0" smtClean="0">
                <a:solidFill>
                  <a:schemeClr val="tx1"/>
                </a:solidFill>
                <a:effectLst/>
                <a:latin typeface="+mn-lt"/>
                <a:ea typeface="+mn-ea"/>
                <a:cs typeface="+mn-cs"/>
              </a:rPr>
              <a:t>Complexity and Message Size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MQTT has pretty short specification. There are only CONNECT, PUBLISH, SUBSCRIBE, UNSUBSCRIBE and DISCONNECT types that are significant for developers. Whereas HTTP specifications are much longer.</a:t>
            </a:r>
          </a:p>
          <a:p>
            <a:r>
              <a:rPr lang="en-US" sz="1200" b="0" i="0" kern="1200" dirty="0" smtClean="0">
                <a:solidFill>
                  <a:schemeClr val="tx1"/>
                </a:solidFill>
                <a:effectLst/>
                <a:latin typeface="+mn-lt"/>
                <a:ea typeface="+mn-ea"/>
                <a:cs typeface="+mn-cs"/>
              </a:rPr>
              <a:t>MQTT has a very short message header and the smallest packet message size of 2 bytes. Using text message format by HTTP protocol allows it to compose lengthy headers and messages. It helps to eliminate troubles because it can be read by humans, but at the same time it’s needless for resource-constrained devices.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90</a:t>
            </a:fld>
            <a:endParaRPr lang="en-US"/>
          </a:p>
        </p:txBody>
      </p:sp>
    </p:spTree>
    <p:extLst>
      <p:ext uri="{BB962C8B-B14F-4D97-AF65-F5344CB8AC3E}">
        <p14:creationId xmlns:p14="http://schemas.microsoft.com/office/powerpoint/2010/main" val="17611233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91</a:t>
            </a:fld>
            <a:endParaRPr lang="en-US"/>
          </a:p>
        </p:txBody>
      </p:sp>
    </p:spTree>
    <p:extLst>
      <p:ext uri="{BB962C8B-B14F-4D97-AF65-F5344CB8AC3E}">
        <p14:creationId xmlns:p14="http://schemas.microsoft.com/office/powerpoint/2010/main" val="33145715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92</a:t>
            </a:fld>
            <a:endParaRPr lang="en-US"/>
          </a:p>
        </p:txBody>
      </p:sp>
    </p:spTree>
    <p:extLst>
      <p:ext uri="{BB962C8B-B14F-4D97-AF65-F5344CB8AC3E}">
        <p14:creationId xmlns:p14="http://schemas.microsoft.com/office/powerpoint/2010/main" val="120354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93</a:t>
            </a:fld>
            <a:endParaRPr lang="en-US"/>
          </a:p>
        </p:txBody>
      </p:sp>
    </p:spTree>
    <p:extLst>
      <p:ext uri="{BB962C8B-B14F-4D97-AF65-F5344CB8AC3E}">
        <p14:creationId xmlns:p14="http://schemas.microsoft.com/office/powerpoint/2010/main" val="1416678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IEEE 802.15.4–based networks can be built as star, peer-to-peer, or mesh topologies. Mesh networks tie together many nodes. This allows nodes that would be out of range if trying to communicate directly to leverage intermediary nodes to transfer communications. Please note that every 802.15.4 PAN should be set up with a unique ID. All the nodes in the same 802.15.4 network should use the same PAN ID.</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14</a:t>
            </a:fld>
            <a:endParaRPr lang="en-US"/>
          </a:p>
        </p:txBody>
      </p:sp>
    </p:spTree>
    <p:extLst>
      <p:ext uri="{BB962C8B-B14F-4D97-AF65-F5344CB8AC3E}">
        <p14:creationId xmlns:p14="http://schemas.microsoft.com/office/powerpoint/2010/main" val="2265663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IEEE 802.15.4e amendment of 802.15.4-2011 expands the MAC layer feature set to remedy the disadvantages associated with 802.15.4, including MAC reliability, unbounded latency, and multipath fading. In addition to making general enhancements to the MAC layer, IEEE 802.15.4e also made improvements to better cope with certain application domains, such as factory and process automation and smart grid. </a:t>
            </a:r>
          </a:p>
          <a:p>
            <a:r>
              <a:rPr lang="en-US" sz="1200" b="0" i="0" u="none" strike="noStrike" kern="1200" baseline="0" dirty="0" smtClean="0">
                <a:solidFill>
                  <a:schemeClr val="tx1"/>
                </a:solidFill>
                <a:latin typeface="+mn-lt"/>
                <a:ea typeface="+mn-ea"/>
                <a:cs typeface="+mn-cs"/>
              </a:rPr>
              <a:t>Smart grid is associated with the modernization of the power grid and utilities infrastructure by connecting intelligent devices and communications. IEEE 802.15.4e-2012 enhanced the IEEE 802.15.4 MAC layer capabilities in the areas of frame format, security, determinism mechanism, and frequency hopping.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IEEE 802.15.4g-2012 is also an amendment to the IEEE 802.15.4-2011 standard, and just like 802.15.4e-2012, it has been fully integrated into the core IEEE 802.15.4-2015 specification. The focus of this specification is the smart grid or, more specifically, smart utility network communication.</a:t>
            </a:r>
          </a:p>
          <a:p>
            <a:r>
              <a:rPr lang="en-US" sz="1200" b="0" i="0" u="none" strike="noStrike" kern="1200" baseline="0" dirty="0" smtClean="0">
                <a:solidFill>
                  <a:schemeClr val="tx1"/>
                </a:solidFill>
                <a:latin typeface="+mn-lt"/>
                <a:ea typeface="+mn-ea"/>
                <a:cs typeface="+mn-cs"/>
              </a:rPr>
              <a:t>802.15.4g seeks to optimize large outdoor wireless mesh networks for field area networks (FANs). New PHY definitions are introduced, as well as some MAC modifications needed to support their implementation.</a:t>
            </a:r>
          </a:p>
          <a:p>
            <a:r>
              <a:rPr lang="en-US" sz="1200" b="0" i="0" u="none" strike="noStrike" kern="1200" baseline="0" dirty="0" smtClean="0">
                <a:solidFill>
                  <a:schemeClr val="tx1"/>
                </a:solidFill>
                <a:latin typeface="+mn-lt"/>
                <a:ea typeface="+mn-ea"/>
                <a:cs typeface="+mn-cs"/>
              </a:rPr>
              <a:t>This technology applies to IoT use cases such as the following:</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Distribution automation and industrial supervisory control and data acquisition (SCADA) environments for remote monitoring and control</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Public lighting</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Environmental wireless sensors in smart cities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Electrical vehicle charging stations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Smart parking meters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Micro grids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Renewable energy</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15</a:t>
            </a:fld>
            <a:endParaRPr lang="en-US"/>
          </a:p>
        </p:txBody>
      </p:sp>
    </p:spTree>
    <p:extLst>
      <p:ext uri="{BB962C8B-B14F-4D97-AF65-F5344CB8AC3E}">
        <p14:creationId xmlns:p14="http://schemas.microsoft.com/office/powerpoint/2010/main" val="179249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09439" y="1596540"/>
            <a:ext cx="10383940" cy="1527050"/>
          </a:xfrm>
        </p:spPr>
        <p:txBody>
          <a:bodyPr>
            <a:normAutofit/>
          </a:bodyPr>
          <a:lstStyle>
            <a:lvl1pPr algn="r">
              <a:defRPr sz="3600">
                <a:solidFill>
                  <a:srgbClr val="0070C0"/>
                </a:solidFill>
                <a:effectLst>
                  <a:outerShdw blurRad="50800" dist="38100" dir="2700000" algn="tl" rotWithShape="0">
                    <a:prstClr val="black">
                      <a:alpha val="60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802226" y="3429000"/>
            <a:ext cx="10799297" cy="1221640"/>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0300108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6525604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328129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9643490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276D79ED-3FA7-4EF8-964B-EB8BCFAB02F8}" type="datetimeFigureOut">
              <a:rPr lang="en-US" smtClean="0"/>
              <a:pPr/>
              <a:t>1/27/2020</a:t>
            </a:fld>
            <a:endParaRPr lang="en-US"/>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3058733390"/>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2227" y="374901"/>
            <a:ext cx="10791153" cy="763525"/>
          </a:xfrm>
        </p:spPr>
        <p:txBody>
          <a:bodyPr>
            <a:normAutofit/>
          </a:bodyPr>
          <a:lstStyle>
            <a:lvl1pPr algn="r">
              <a:defRPr sz="3600">
                <a:solidFill>
                  <a:srgbClr val="0070C0"/>
                </a:solidFill>
                <a:effectLst>
                  <a:outerShdw blurRad="50800" dist="38100" dir="2700000" algn="tl" rotWithShape="0">
                    <a:prstClr val="black">
                      <a:alpha val="6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802227" y="1901951"/>
            <a:ext cx="10791153" cy="442844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537842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8295" y="527605"/>
            <a:ext cx="8958692" cy="916230"/>
          </a:xfrm>
          <a:noFill/>
        </p:spPr>
        <p:txBody>
          <a:bodyPr>
            <a:normAutofit/>
          </a:bodyPr>
          <a:lstStyle>
            <a:lvl1pPr algn="l">
              <a:defRPr sz="3600">
                <a:solidFill>
                  <a:srgbClr val="0070C0"/>
                </a:solidFill>
                <a:effectLst>
                  <a:outerShdw blurRad="50800" dist="38100" dir="2700000" algn="tl" rotWithShape="0">
                    <a:prstClr val="black">
                      <a:alpha val="6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838295" y="1596540"/>
            <a:ext cx="8958691" cy="473385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39893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138493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34731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19" y="374901"/>
            <a:ext cx="11198367" cy="763525"/>
          </a:xfrm>
        </p:spPr>
        <p:txBody>
          <a:bodyPr>
            <a:normAutofit/>
          </a:bodyPr>
          <a:lstStyle>
            <a:lvl1pPr algn="r">
              <a:defRPr sz="3600">
                <a:solidFill>
                  <a:srgbClr val="0070C0"/>
                </a:solidFill>
                <a:effectLst>
                  <a:outerShdw blurRad="50800" dist="38100" dir="2700000" algn="tl" rotWithShape="0">
                    <a:prstClr val="black">
                      <a:alpha val="6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98620" y="1901950"/>
            <a:ext cx="5397899" cy="610820"/>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8621" y="2512771"/>
            <a:ext cx="5397897"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0" y="1882908"/>
            <a:ext cx="5633547" cy="63976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6001" y="2512771"/>
            <a:ext cx="5633545"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6D79ED-3FA7-4EF8-964B-EB8BCFAB02F8}"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5688701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6738615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53467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361957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pPr/>
              <a:t>1/27/2020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92104376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ransition>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behrtech.com/blog/6-leading-types-of-iot-wireless-tech-and-their-best-use-cas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behrtech.com/blog/6-leading-types-of-iot-wireless-tech-and-their-best-use-cases/"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66.xml.rels><?xml version="1.0" encoding="UTF-8" standalone="yes"?>
<Relationships xmlns="http://schemas.openxmlformats.org/package/2006/relationships"><Relationship Id="rId3" Type="http://schemas.openxmlformats.org/officeDocument/2006/relationships/hyperlink" Target="https://www.betasolutions.co.nz/Blog/25/20-Things-to-Consider-When-Planning-an-IoT-Solution-_-Part-2"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medium.com/mqtt-buddy/mqtt-vs-http-which-one-is-the-best-for-iot-c868169b3105"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medium.com/mqtt-buddy/mqtt-vs-http-which-one-is-the-best-for-iot-c868169b3105"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iotdunia.com/mqtt-and-http/"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financesonline.com/iot-trends/#manufacturing"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26730" y="1596540"/>
            <a:ext cx="5303903" cy="1527050"/>
          </a:xfrm>
        </p:spPr>
        <p:txBody>
          <a:bodyPr>
            <a:normAutofit/>
          </a:bodyPr>
          <a:lstStyle/>
          <a:p>
            <a:pPr algn="ctr"/>
            <a:r>
              <a:rPr lang="en-US" dirty="0" smtClean="0">
                <a:latin typeface="Comic Sans MS" panose="030F0702030302020204" pitchFamily="66" charset="0"/>
              </a:rPr>
              <a:t>Internet of Things</a:t>
            </a:r>
            <a:endParaRPr lang="en-US" dirty="0">
              <a:latin typeface="Comic Sans MS" panose="030F0702030302020204" pitchFamily="66" charset="0"/>
            </a:endParaRPr>
          </a:p>
        </p:txBody>
      </p:sp>
      <p:sp>
        <p:nvSpPr>
          <p:cNvPr id="3" name="Subtitle 2"/>
          <p:cNvSpPr>
            <a:spLocks noGrp="1"/>
          </p:cNvSpPr>
          <p:nvPr>
            <p:ph type="subTitle" idx="1"/>
          </p:nvPr>
        </p:nvSpPr>
        <p:spPr>
          <a:xfrm>
            <a:off x="2738735" y="3281516"/>
            <a:ext cx="7006092" cy="3100589"/>
          </a:xfrm>
        </p:spPr>
        <p:txBody>
          <a:bodyPr>
            <a:normAutofit/>
          </a:bodyPr>
          <a:lstStyle/>
          <a:p>
            <a:pPr algn="ctr"/>
            <a:r>
              <a:rPr lang="en-US" b="1" dirty="0" smtClean="0">
                <a:latin typeface="Comic Sans MS" panose="030F0702030302020204" pitchFamily="66" charset="0"/>
              </a:rPr>
              <a:t>IoT Communication Technologies</a:t>
            </a:r>
          </a:p>
          <a:p>
            <a:pPr algn="ctr"/>
            <a:endParaRPr lang="en-US" b="1" dirty="0"/>
          </a:p>
          <a:p>
            <a:pPr algn="ctr"/>
            <a:r>
              <a:rPr lang="en-US" dirty="0" smtClean="0">
                <a:latin typeface="Comic Sans MS" panose="030F0702030302020204" pitchFamily="66" charset="0"/>
              </a:rPr>
              <a:t>Mehdi </a:t>
            </a:r>
            <a:r>
              <a:rPr lang="en-US" dirty="0" err="1" smtClean="0">
                <a:latin typeface="Comic Sans MS" panose="030F0702030302020204" pitchFamily="66" charset="0"/>
              </a:rPr>
              <a:t>Rasti</a:t>
            </a:r>
            <a:endParaRPr lang="en-US" dirty="0" smtClean="0">
              <a:latin typeface="Comic Sans MS" panose="030F0702030302020204" pitchFamily="66" charset="0"/>
            </a:endParaRPr>
          </a:p>
          <a:p>
            <a:pPr algn="ctr"/>
            <a:r>
              <a:rPr lang="en-US" dirty="0" err="1" smtClean="0">
                <a:latin typeface="Comic Sans MS" panose="030F0702030302020204" pitchFamily="66" charset="0"/>
              </a:rPr>
              <a:t>Amirkabir</a:t>
            </a:r>
            <a:r>
              <a:rPr lang="en-US" dirty="0" smtClean="0">
                <a:latin typeface="Comic Sans MS" panose="030F0702030302020204" pitchFamily="66" charset="0"/>
              </a:rPr>
              <a:t> University of Technology</a:t>
            </a:r>
          </a:p>
          <a:p>
            <a:pPr algn="ctr"/>
            <a:endParaRPr lang="en-US" dirty="0" smtClean="0">
              <a:latin typeface="Comic Sans MS" panose="030F0702030302020204" pitchFamily="66" charset="0"/>
            </a:endParaRPr>
          </a:p>
          <a:p>
            <a:pPr algn="ctr"/>
            <a:r>
              <a:rPr lang="en-US" sz="2400" dirty="0" smtClean="0">
                <a:latin typeface="Comic Sans MS" panose="030F0702030302020204" pitchFamily="66" charset="0"/>
              </a:rPr>
              <a:t>spring 2020</a:t>
            </a:r>
            <a:endParaRPr lang="en-US" sz="2400" dirty="0">
              <a:latin typeface="Comic Sans MS" panose="030F0702030302020204" pitchFamily="66" charset="0"/>
            </a:endParaRPr>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a:t>
            </a:r>
          </a:p>
        </p:txBody>
      </p:sp>
      <p:sp>
        <p:nvSpPr>
          <p:cNvPr id="3" name="Content Placeholder 2"/>
          <p:cNvSpPr>
            <a:spLocks noGrp="1"/>
          </p:cNvSpPr>
          <p:nvPr>
            <p:ph idx="1"/>
          </p:nvPr>
        </p:nvSpPr>
        <p:spPr/>
        <p:txBody>
          <a:bodyPr>
            <a:normAutofit/>
          </a:bodyPr>
          <a:lstStyle/>
          <a:p>
            <a:pPr>
              <a:lnSpc>
                <a:spcPct val="150000"/>
              </a:lnSpc>
            </a:pPr>
            <a:r>
              <a:rPr lang="en-US" sz="2000" dirty="0">
                <a:latin typeface="Comic Sans MS" panose="030F0702030302020204" pitchFamily="66" charset="0"/>
              </a:rPr>
              <a:t>IEEE </a:t>
            </a:r>
            <a:r>
              <a:rPr lang="en-US" sz="2000" dirty="0" smtClean="0">
                <a:latin typeface="Comic Sans MS" panose="030F0702030302020204" pitchFamily="66" charset="0"/>
              </a:rPr>
              <a:t>802.15.4</a:t>
            </a:r>
          </a:p>
          <a:p>
            <a:pPr lvl="1">
              <a:lnSpc>
                <a:spcPct val="150000"/>
              </a:lnSpc>
            </a:pPr>
            <a:r>
              <a:rPr lang="en-US" sz="1800" dirty="0">
                <a:latin typeface="Comic Sans MS" panose="030F0702030302020204" pitchFamily="66" charset="0"/>
              </a:rPr>
              <a:t>IEEE 802.15.4 </a:t>
            </a:r>
            <a:r>
              <a:rPr lang="en-US" sz="1800" dirty="0" smtClean="0">
                <a:latin typeface="Comic Sans MS" panose="030F0702030302020204" pitchFamily="66" charset="0"/>
              </a:rPr>
              <a:t>PHY layer frame format</a:t>
            </a:r>
          </a:p>
          <a:p>
            <a:pPr lvl="1"/>
            <a:endParaRPr lang="en-US" sz="5400" dirty="0">
              <a:latin typeface="Comic Sans MS" panose="030F0702030302020204" pitchFamily="66" charset="0"/>
            </a:endParaRPr>
          </a:p>
          <a:p>
            <a:endParaRPr lang="en-US" sz="5400" b="1" dirty="0">
              <a:latin typeface="Comic Sans MS" panose="030F0702030302020204" pitchFamily="66" charset="0"/>
            </a:endParaRPr>
          </a:p>
          <a:p>
            <a:endParaRPr lang="en-US" sz="51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984772"/>
            <a:ext cx="10058400" cy="2846017"/>
          </a:xfrm>
          <a:prstGeom prst="rect">
            <a:avLst/>
          </a:prstGeom>
        </p:spPr>
      </p:pic>
    </p:spTree>
    <p:extLst>
      <p:ext uri="{BB962C8B-B14F-4D97-AF65-F5344CB8AC3E}">
        <p14:creationId xmlns:p14="http://schemas.microsoft.com/office/powerpoint/2010/main" val="4070643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a:t>
            </a:r>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sz="4200" dirty="0">
                <a:latin typeface="Comic Sans MS" panose="030F0702030302020204" pitchFamily="66" charset="0"/>
              </a:rPr>
              <a:t>IEEE </a:t>
            </a:r>
            <a:r>
              <a:rPr lang="en-US" sz="4200" dirty="0" smtClean="0">
                <a:latin typeface="Comic Sans MS" panose="030F0702030302020204" pitchFamily="66" charset="0"/>
              </a:rPr>
              <a:t>802.15.4- MAC layer</a:t>
            </a:r>
          </a:p>
          <a:p>
            <a:pPr lvl="1" algn="just">
              <a:lnSpc>
                <a:spcPct val="170000"/>
              </a:lnSpc>
            </a:pPr>
            <a:r>
              <a:rPr lang="en-US" sz="3800" dirty="0" smtClean="0">
                <a:latin typeface="Comic Sans MS" panose="030F0702030302020204" pitchFamily="66" charset="0"/>
              </a:rPr>
              <a:t>manages </a:t>
            </a:r>
            <a:r>
              <a:rPr lang="en-US" sz="3800" dirty="0">
                <a:latin typeface="Comic Sans MS" panose="030F0702030302020204" pitchFamily="66" charset="0"/>
              </a:rPr>
              <a:t>access to the PHY channel by defining how devices in the same area will share the frequencies </a:t>
            </a:r>
            <a:endParaRPr lang="en-US" sz="3800" dirty="0" smtClean="0">
              <a:latin typeface="Comic Sans MS" panose="030F0702030302020204" pitchFamily="66" charset="0"/>
            </a:endParaRPr>
          </a:p>
          <a:p>
            <a:pPr lvl="1" algn="just">
              <a:lnSpc>
                <a:spcPct val="170000"/>
              </a:lnSpc>
            </a:pPr>
            <a:r>
              <a:rPr lang="en-US" sz="3800" dirty="0" smtClean="0">
                <a:latin typeface="Comic Sans MS" panose="030F0702030302020204" pitchFamily="66" charset="0"/>
              </a:rPr>
              <a:t>the </a:t>
            </a:r>
            <a:r>
              <a:rPr lang="en-US" sz="3800" dirty="0">
                <a:latin typeface="Comic Sans MS" panose="030F0702030302020204" pitchFamily="66" charset="0"/>
              </a:rPr>
              <a:t>scheduling and routing of data frames are also coordinated. </a:t>
            </a:r>
            <a:endParaRPr lang="en-US" sz="3800" dirty="0" smtClean="0">
              <a:latin typeface="Comic Sans MS" panose="030F0702030302020204" pitchFamily="66" charset="0"/>
            </a:endParaRPr>
          </a:p>
          <a:p>
            <a:pPr lvl="1" algn="just">
              <a:lnSpc>
                <a:spcPct val="170000"/>
              </a:lnSpc>
            </a:pPr>
            <a:r>
              <a:rPr lang="en-US" sz="3800" dirty="0" smtClean="0">
                <a:latin typeface="Comic Sans MS" panose="030F0702030302020204" pitchFamily="66" charset="0"/>
              </a:rPr>
              <a:t>The </a:t>
            </a:r>
            <a:r>
              <a:rPr lang="en-US" sz="3800" dirty="0">
                <a:latin typeface="Comic Sans MS" panose="030F0702030302020204" pitchFamily="66" charset="0"/>
              </a:rPr>
              <a:t>802.15.4 MAC layer performs the following tasks:</a:t>
            </a:r>
          </a:p>
          <a:p>
            <a:pPr marL="971550" lvl="2" indent="-171450" algn="just">
              <a:lnSpc>
                <a:spcPct val="170000"/>
              </a:lnSpc>
            </a:pPr>
            <a:r>
              <a:rPr lang="en-US" sz="2900" dirty="0">
                <a:latin typeface="Comic Sans MS" panose="030F0702030302020204" pitchFamily="66" charset="0"/>
              </a:rPr>
              <a:t>Network beaconing for devices acting as coordinators </a:t>
            </a:r>
            <a:endParaRPr lang="en-US" sz="2900" dirty="0" smtClean="0">
              <a:latin typeface="Comic Sans MS" panose="030F0702030302020204" pitchFamily="66" charset="0"/>
            </a:endParaRPr>
          </a:p>
          <a:p>
            <a:pPr marL="971550" lvl="2" indent="-171450" algn="just">
              <a:lnSpc>
                <a:spcPct val="170000"/>
              </a:lnSpc>
            </a:pPr>
            <a:r>
              <a:rPr lang="en-US" sz="2900" dirty="0" smtClean="0">
                <a:latin typeface="Comic Sans MS" panose="030F0702030302020204" pitchFamily="66" charset="0"/>
              </a:rPr>
              <a:t>PAN </a:t>
            </a:r>
            <a:r>
              <a:rPr lang="en-US" sz="2900" dirty="0">
                <a:latin typeface="Comic Sans MS" panose="030F0702030302020204" pitchFamily="66" charset="0"/>
              </a:rPr>
              <a:t>association and disassociation by a device</a:t>
            </a:r>
          </a:p>
          <a:p>
            <a:pPr marL="971550" lvl="2" indent="-171450" algn="just">
              <a:lnSpc>
                <a:spcPct val="170000"/>
              </a:lnSpc>
            </a:pPr>
            <a:r>
              <a:rPr lang="en-US" sz="2900" dirty="0">
                <a:latin typeface="Comic Sans MS" panose="030F0702030302020204" pitchFamily="66" charset="0"/>
              </a:rPr>
              <a:t>Device security</a:t>
            </a:r>
          </a:p>
          <a:p>
            <a:pPr marL="971550" lvl="2" indent="-171450" algn="just">
              <a:lnSpc>
                <a:spcPct val="170000"/>
              </a:lnSpc>
            </a:pPr>
            <a:r>
              <a:rPr lang="en-US" sz="2900" dirty="0">
                <a:latin typeface="Comic Sans MS" panose="030F0702030302020204" pitchFamily="66" charset="0"/>
              </a:rPr>
              <a:t>Reliable link communications between two peer MAC </a:t>
            </a:r>
            <a:r>
              <a:rPr lang="en-US" sz="2900" dirty="0" smtClean="0">
                <a:latin typeface="Comic Sans MS" panose="030F0702030302020204" pitchFamily="66" charset="0"/>
              </a:rPr>
              <a:t>entities</a:t>
            </a:r>
            <a:endParaRPr lang="en-US" sz="29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894362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a:t>
            </a:r>
          </a:p>
        </p:txBody>
      </p:sp>
      <p:sp>
        <p:nvSpPr>
          <p:cNvPr id="3" name="Content Placeholder 2"/>
          <p:cNvSpPr>
            <a:spLocks noGrp="1"/>
          </p:cNvSpPr>
          <p:nvPr>
            <p:ph idx="1"/>
          </p:nvPr>
        </p:nvSpPr>
        <p:spPr/>
        <p:txBody>
          <a:bodyPr>
            <a:normAutofit/>
          </a:bodyPr>
          <a:lstStyle/>
          <a:p>
            <a:pPr algn="just">
              <a:lnSpc>
                <a:spcPct val="170000"/>
              </a:lnSpc>
            </a:pPr>
            <a:r>
              <a:rPr lang="en-US" sz="2400" dirty="0">
                <a:latin typeface="Comic Sans MS" panose="030F0702030302020204" pitchFamily="66" charset="0"/>
              </a:rPr>
              <a:t>IEEE </a:t>
            </a:r>
            <a:r>
              <a:rPr lang="en-US" sz="2400" dirty="0" smtClean="0">
                <a:latin typeface="Comic Sans MS" panose="030F0702030302020204" pitchFamily="66" charset="0"/>
              </a:rPr>
              <a:t>802.15.4- MAC layer</a:t>
            </a:r>
          </a:p>
          <a:p>
            <a:pPr lvl="1" algn="just">
              <a:lnSpc>
                <a:spcPct val="170000"/>
              </a:lnSpc>
            </a:pPr>
            <a:r>
              <a:rPr lang="en-US" sz="1900" dirty="0" smtClean="0">
                <a:latin typeface="Comic Sans MS" panose="030F0702030302020204" pitchFamily="66" charset="0"/>
              </a:rPr>
              <a:t>The </a:t>
            </a:r>
            <a:r>
              <a:rPr lang="en-US" sz="1900" dirty="0">
                <a:latin typeface="Comic Sans MS" panose="030F0702030302020204" pitchFamily="66" charset="0"/>
              </a:rPr>
              <a:t>MAC layer achieves these tasks by using various predefined frame </a:t>
            </a:r>
            <a:r>
              <a:rPr lang="en-US" sz="1900" dirty="0" smtClean="0">
                <a:latin typeface="Comic Sans MS" panose="030F0702030302020204" pitchFamily="66" charset="0"/>
              </a:rPr>
              <a:t>types</a:t>
            </a:r>
            <a:r>
              <a:rPr lang="en-US" sz="1900" dirty="0">
                <a:latin typeface="Comic Sans MS" panose="030F0702030302020204" pitchFamily="66" charset="0"/>
              </a:rPr>
              <a:t>:</a:t>
            </a:r>
          </a:p>
          <a:p>
            <a:pPr marL="971550" lvl="2" indent="-171450" algn="just">
              <a:lnSpc>
                <a:spcPct val="170000"/>
              </a:lnSpc>
            </a:pPr>
            <a:r>
              <a:rPr lang="en-US" sz="1600" dirty="0">
                <a:latin typeface="Comic Sans MS" panose="030F0702030302020204" pitchFamily="66" charset="0"/>
              </a:rPr>
              <a:t>Data </a:t>
            </a:r>
            <a:r>
              <a:rPr lang="en-US" sz="1600" dirty="0" smtClean="0">
                <a:latin typeface="Comic Sans MS" panose="030F0702030302020204" pitchFamily="66" charset="0"/>
              </a:rPr>
              <a:t>frame</a:t>
            </a:r>
          </a:p>
          <a:p>
            <a:pPr marL="971550" lvl="2" indent="-171450" algn="just">
              <a:lnSpc>
                <a:spcPct val="170000"/>
              </a:lnSpc>
            </a:pPr>
            <a:r>
              <a:rPr lang="en-US" sz="1600" dirty="0" smtClean="0">
                <a:latin typeface="Comic Sans MS" panose="030F0702030302020204" pitchFamily="66" charset="0"/>
              </a:rPr>
              <a:t>Beacon frame</a:t>
            </a:r>
          </a:p>
          <a:p>
            <a:pPr marL="971550" lvl="2" indent="-171450" algn="just">
              <a:lnSpc>
                <a:spcPct val="170000"/>
              </a:lnSpc>
            </a:pPr>
            <a:r>
              <a:rPr lang="en-US" sz="1600" dirty="0" smtClean="0">
                <a:latin typeface="Comic Sans MS" panose="030F0702030302020204" pitchFamily="66" charset="0"/>
              </a:rPr>
              <a:t>Acknowledgement frame</a:t>
            </a:r>
            <a:endParaRPr lang="en-US" sz="1600" dirty="0">
              <a:latin typeface="Comic Sans MS" panose="030F0702030302020204" pitchFamily="66" charset="0"/>
            </a:endParaRPr>
          </a:p>
          <a:p>
            <a:pPr marL="971550" lvl="2" indent="-171450" algn="just">
              <a:lnSpc>
                <a:spcPct val="170000"/>
              </a:lnSpc>
            </a:pPr>
            <a:r>
              <a:rPr lang="en-US" sz="1600" dirty="0">
                <a:latin typeface="Comic Sans MS" panose="030F0702030302020204" pitchFamily="66" charset="0"/>
              </a:rPr>
              <a:t>MAC command </a:t>
            </a:r>
            <a:r>
              <a:rPr lang="en-US" sz="1600" dirty="0" smtClean="0">
                <a:latin typeface="Comic Sans MS" panose="030F0702030302020204" pitchFamily="66" charset="0"/>
              </a:rPr>
              <a:t>frame</a:t>
            </a:r>
            <a:endParaRPr lang="en-US" sz="16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810044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a:t>
            </a:r>
          </a:p>
        </p:txBody>
      </p:sp>
      <p:sp>
        <p:nvSpPr>
          <p:cNvPr id="3" name="Content Placeholder 2"/>
          <p:cNvSpPr>
            <a:spLocks noGrp="1"/>
          </p:cNvSpPr>
          <p:nvPr>
            <p:ph idx="1"/>
          </p:nvPr>
        </p:nvSpPr>
        <p:spPr/>
        <p:txBody>
          <a:bodyPr>
            <a:normAutofit/>
          </a:bodyPr>
          <a:lstStyle/>
          <a:p>
            <a:pPr>
              <a:lnSpc>
                <a:spcPct val="150000"/>
              </a:lnSpc>
            </a:pPr>
            <a:r>
              <a:rPr lang="en-US" sz="2000" dirty="0">
                <a:latin typeface="Comic Sans MS" panose="030F0702030302020204" pitchFamily="66" charset="0"/>
              </a:rPr>
              <a:t>IEEE </a:t>
            </a:r>
            <a:r>
              <a:rPr lang="en-US" sz="2000" dirty="0" smtClean="0">
                <a:latin typeface="Comic Sans MS" panose="030F0702030302020204" pitchFamily="66" charset="0"/>
              </a:rPr>
              <a:t>802.15.4</a:t>
            </a:r>
          </a:p>
          <a:p>
            <a:pPr lvl="1">
              <a:lnSpc>
                <a:spcPct val="150000"/>
              </a:lnSpc>
            </a:pPr>
            <a:r>
              <a:rPr lang="en-US" sz="1800" dirty="0">
                <a:latin typeface="Comic Sans MS" panose="030F0702030302020204" pitchFamily="66" charset="0"/>
              </a:rPr>
              <a:t>IEEE 802.15.4 </a:t>
            </a:r>
            <a:r>
              <a:rPr lang="en-US" sz="1800" dirty="0" smtClean="0">
                <a:latin typeface="Comic Sans MS" panose="030F0702030302020204" pitchFamily="66" charset="0"/>
              </a:rPr>
              <a:t>MAC layer frame format</a:t>
            </a:r>
          </a:p>
          <a:p>
            <a:pPr lvl="1">
              <a:lnSpc>
                <a:spcPct val="150000"/>
              </a:lnSpc>
            </a:pPr>
            <a:endParaRPr lang="en-US" sz="5400" dirty="0">
              <a:latin typeface="Comic Sans MS" panose="030F0702030302020204" pitchFamily="66" charset="0"/>
            </a:endParaRPr>
          </a:p>
          <a:p>
            <a:pPr>
              <a:lnSpc>
                <a:spcPct val="150000"/>
              </a:lnSpc>
            </a:pPr>
            <a:endParaRPr lang="en-US" sz="5400" b="1" dirty="0">
              <a:latin typeface="Comic Sans MS" panose="030F0702030302020204" pitchFamily="66" charset="0"/>
            </a:endParaRPr>
          </a:p>
          <a:p>
            <a:pPr>
              <a:lnSpc>
                <a:spcPct val="150000"/>
              </a:lnSpc>
            </a:pPr>
            <a:endParaRPr lang="en-US" sz="51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170832"/>
            <a:ext cx="10058400" cy="3159564"/>
          </a:xfrm>
          <a:prstGeom prst="rect">
            <a:avLst/>
          </a:prstGeom>
        </p:spPr>
      </p:pic>
    </p:spTree>
    <p:extLst>
      <p:ext uri="{BB962C8B-B14F-4D97-AF65-F5344CB8AC3E}">
        <p14:creationId xmlns:p14="http://schemas.microsoft.com/office/powerpoint/2010/main" val="1331085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a:t>
            </a:r>
          </a:p>
        </p:txBody>
      </p:sp>
      <p:sp>
        <p:nvSpPr>
          <p:cNvPr id="3" name="Content Placeholder 2"/>
          <p:cNvSpPr>
            <a:spLocks noGrp="1"/>
          </p:cNvSpPr>
          <p:nvPr>
            <p:ph idx="1"/>
          </p:nvPr>
        </p:nvSpPr>
        <p:spPr/>
        <p:txBody>
          <a:bodyPr>
            <a:normAutofit/>
          </a:bodyPr>
          <a:lstStyle/>
          <a:p>
            <a:pPr>
              <a:lnSpc>
                <a:spcPct val="150000"/>
              </a:lnSpc>
            </a:pPr>
            <a:r>
              <a:rPr lang="en-US" sz="3200" dirty="0">
                <a:latin typeface="Comic Sans MS" panose="030F0702030302020204" pitchFamily="66" charset="0"/>
              </a:rPr>
              <a:t>IEEE </a:t>
            </a:r>
            <a:r>
              <a:rPr lang="en-US" sz="3200" dirty="0" smtClean="0">
                <a:latin typeface="Comic Sans MS" panose="030F0702030302020204" pitchFamily="66" charset="0"/>
              </a:rPr>
              <a:t>802.15.4</a:t>
            </a:r>
          </a:p>
          <a:p>
            <a:pPr lvl="1">
              <a:lnSpc>
                <a:spcPct val="150000"/>
              </a:lnSpc>
            </a:pPr>
            <a:r>
              <a:rPr lang="en-US" sz="2400" dirty="0" smtClean="0">
                <a:latin typeface="Comic Sans MS" panose="030F0702030302020204" pitchFamily="66" charset="0"/>
              </a:rPr>
              <a:t>Topology</a:t>
            </a:r>
          </a:p>
          <a:p>
            <a:pPr lvl="2">
              <a:lnSpc>
                <a:spcPct val="150000"/>
              </a:lnSpc>
            </a:pPr>
            <a:r>
              <a:rPr lang="en-US" sz="2000" dirty="0" smtClean="0">
                <a:latin typeface="Comic Sans MS" panose="030F0702030302020204" pitchFamily="66" charset="0"/>
              </a:rPr>
              <a:t>Star</a:t>
            </a:r>
          </a:p>
          <a:p>
            <a:pPr lvl="2">
              <a:lnSpc>
                <a:spcPct val="150000"/>
              </a:lnSpc>
            </a:pPr>
            <a:r>
              <a:rPr lang="en-US" sz="2000" dirty="0" smtClean="0">
                <a:latin typeface="Comic Sans MS" panose="030F0702030302020204" pitchFamily="66" charset="0"/>
              </a:rPr>
              <a:t>Peer-to-Peer</a:t>
            </a:r>
          </a:p>
          <a:p>
            <a:pPr lvl="2">
              <a:lnSpc>
                <a:spcPct val="150000"/>
              </a:lnSpc>
            </a:pPr>
            <a:r>
              <a:rPr lang="en-US" sz="2000" dirty="0" smtClean="0">
                <a:latin typeface="Comic Sans MS" panose="030F0702030302020204" pitchFamily="66" charset="0"/>
              </a:rPr>
              <a:t>Mesh</a:t>
            </a:r>
          </a:p>
          <a:p>
            <a:pPr lvl="2">
              <a:lnSpc>
                <a:spcPct val="150000"/>
              </a:lnSpc>
            </a:pPr>
            <a:endParaRPr lang="en-US" sz="2000" dirty="0" smtClean="0">
              <a:latin typeface="Comic Sans MS" panose="030F0702030302020204" pitchFamily="66" charset="0"/>
            </a:endParaRPr>
          </a:p>
          <a:p>
            <a:pPr lvl="1">
              <a:lnSpc>
                <a:spcPct val="150000"/>
              </a:lnSpc>
            </a:pPr>
            <a:endParaRPr lang="en-US" sz="5400" dirty="0">
              <a:latin typeface="Comic Sans MS" panose="030F0702030302020204" pitchFamily="66" charset="0"/>
            </a:endParaRPr>
          </a:p>
          <a:p>
            <a:pPr>
              <a:lnSpc>
                <a:spcPct val="150000"/>
              </a:lnSpc>
            </a:pPr>
            <a:endParaRPr lang="en-US" sz="5400" b="1" dirty="0">
              <a:latin typeface="Comic Sans MS" panose="030F0702030302020204" pitchFamily="66" charset="0"/>
            </a:endParaRPr>
          </a:p>
          <a:p>
            <a:pPr>
              <a:lnSpc>
                <a:spcPct val="150000"/>
              </a:lnSpc>
            </a:pPr>
            <a:endParaRPr lang="en-US" sz="51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4120084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a:t>
            </a:r>
            <a:r>
              <a:rPr lang="en-US" dirty="0" smtClean="0">
                <a:latin typeface="Comic Sans MS" panose="030F0702030302020204" pitchFamily="66" charset="0"/>
              </a:rPr>
              <a:t>802.15.4e/g</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a:latin typeface="Comic Sans MS" panose="030F0702030302020204" pitchFamily="66" charset="0"/>
              </a:rPr>
              <a:t>IEEE </a:t>
            </a:r>
            <a:r>
              <a:rPr lang="en-US" sz="2000" dirty="0" smtClean="0">
                <a:latin typeface="Comic Sans MS" panose="030F0702030302020204" pitchFamily="66" charset="0"/>
              </a:rPr>
              <a:t>802.15.4e </a:t>
            </a:r>
          </a:p>
          <a:p>
            <a:pPr lvl="1" algn="just">
              <a:lnSpc>
                <a:spcPct val="150000"/>
              </a:lnSpc>
            </a:pPr>
            <a:r>
              <a:rPr lang="en-US" sz="1800" dirty="0">
                <a:latin typeface="Comic Sans MS" panose="030F0702030302020204" pitchFamily="66" charset="0"/>
              </a:rPr>
              <a:t>IEEE 802.15.4e </a:t>
            </a:r>
            <a:r>
              <a:rPr lang="en-US" sz="1800" dirty="0" smtClean="0">
                <a:latin typeface="Comic Sans MS" panose="030F0702030302020204" pitchFamily="66" charset="0"/>
              </a:rPr>
              <a:t>as an amendment </a:t>
            </a:r>
            <a:r>
              <a:rPr lang="en-US" sz="1800" dirty="0">
                <a:latin typeface="Comic Sans MS" panose="030F0702030302020204" pitchFamily="66" charset="0"/>
              </a:rPr>
              <a:t>of 802.15.4-2011 expands the MAC layer </a:t>
            </a:r>
            <a:r>
              <a:rPr lang="en-US" sz="1800" dirty="0" smtClean="0">
                <a:latin typeface="Comic Sans MS" panose="030F0702030302020204" pitchFamily="66" charset="0"/>
              </a:rPr>
              <a:t>features including reliability</a:t>
            </a:r>
            <a:r>
              <a:rPr lang="en-US" sz="1800" dirty="0">
                <a:latin typeface="Comic Sans MS" panose="030F0702030302020204" pitchFamily="66" charset="0"/>
              </a:rPr>
              <a:t>, unbounded latency, and multipath fading. </a:t>
            </a:r>
            <a:endParaRPr lang="en-US" sz="1800" dirty="0" smtClean="0">
              <a:latin typeface="Comic Sans MS" panose="030F0702030302020204" pitchFamily="66" charset="0"/>
            </a:endParaRPr>
          </a:p>
          <a:p>
            <a:pPr lvl="1" algn="just">
              <a:lnSpc>
                <a:spcPct val="150000"/>
              </a:lnSpc>
            </a:pPr>
            <a:r>
              <a:rPr lang="en-US" sz="1800" dirty="0" smtClean="0">
                <a:latin typeface="Comic Sans MS" panose="030F0702030302020204" pitchFamily="66" charset="0"/>
              </a:rPr>
              <a:t>IEEE </a:t>
            </a:r>
            <a:r>
              <a:rPr lang="en-US" sz="1800" dirty="0">
                <a:latin typeface="Comic Sans MS" panose="030F0702030302020204" pitchFamily="66" charset="0"/>
              </a:rPr>
              <a:t>802.15.4e also made improvements to better cope with certain application domains, such as factory and </a:t>
            </a:r>
            <a:r>
              <a:rPr lang="en-US" sz="1800" dirty="0" smtClean="0">
                <a:latin typeface="Comic Sans MS" panose="030F0702030302020204" pitchFamily="66" charset="0"/>
              </a:rPr>
              <a:t>process.</a:t>
            </a:r>
          </a:p>
          <a:p>
            <a:pPr algn="just">
              <a:lnSpc>
                <a:spcPct val="150000"/>
              </a:lnSpc>
            </a:pPr>
            <a:endParaRPr lang="en-US" sz="1400" dirty="0">
              <a:latin typeface="Comic Sans MS" panose="030F0702030302020204" pitchFamily="66" charset="0"/>
            </a:endParaRPr>
          </a:p>
          <a:p>
            <a:pPr algn="just">
              <a:lnSpc>
                <a:spcPct val="150000"/>
              </a:lnSpc>
            </a:pPr>
            <a:endParaRPr lang="en-US" sz="1400" dirty="0">
              <a:latin typeface="Comic Sans MS" panose="030F0702030302020204" pitchFamily="66" charset="0"/>
            </a:endParaRPr>
          </a:p>
          <a:p>
            <a:pPr algn="just">
              <a:lnSpc>
                <a:spcPct val="150000"/>
              </a:lnSpc>
            </a:pPr>
            <a:endParaRPr lang="en-US" sz="1400" dirty="0">
              <a:latin typeface="Comic Sans MS" panose="030F0702030302020204" pitchFamily="66" charset="0"/>
            </a:endParaRPr>
          </a:p>
        </p:txBody>
      </p:sp>
      <p:sp>
        <p:nvSpPr>
          <p:cNvPr id="4" name="TextBox 3"/>
          <p:cNvSpPr txBox="1"/>
          <p:nvPr/>
        </p:nvSpPr>
        <p:spPr>
          <a:xfrm>
            <a:off x="115910" y="6487679"/>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638475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a:t>
            </a:r>
            <a:r>
              <a:rPr lang="en-US" dirty="0" smtClean="0">
                <a:latin typeface="Comic Sans MS" panose="030F0702030302020204" pitchFamily="66" charset="0"/>
              </a:rPr>
              <a:t>802.15.4e/g</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1800" dirty="0" smtClean="0">
                <a:latin typeface="Comic Sans MS" panose="030F0702030302020204" pitchFamily="66" charset="0"/>
              </a:rPr>
              <a:t>The </a:t>
            </a:r>
            <a:r>
              <a:rPr lang="en-US" sz="1800" dirty="0">
                <a:latin typeface="Comic Sans MS" panose="030F0702030302020204" pitchFamily="66" charset="0"/>
              </a:rPr>
              <a:t>focus of IEEE 802.15.4g-2012 </a:t>
            </a:r>
            <a:r>
              <a:rPr lang="en-US" sz="1800" dirty="0" smtClean="0">
                <a:latin typeface="Comic Sans MS" panose="030F0702030302020204" pitchFamily="66" charset="0"/>
              </a:rPr>
              <a:t>as an </a:t>
            </a:r>
            <a:r>
              <a:rPr lang="en-US" sz="1800" dirty="0">
                <a:latin typeface="Comic Sans MS" panose="030F0702030302020204" pitchFamily="66" charset="0"/>
              </a:rPr>
              <a:t>amendment to the IEEE 802.15.4-2011 is the smart grid or, more specifically, smart utility network communication</a:t>
            </a:r>
            <a:r>
              <a:rPr lang="en-US" sz="1800" dirty="0" smtClean="0">
                <a:latin typeface="Comic Sans MS" panose="030F0702030302020204" pitchFamily="66" charset="0"/>
              </a:rPr>
              <a:t>.</a:t>
            </a:r>
            <a:endParaRPr lang="en-US" sz="1800" dirty="0">
              <a:latin typeface="Comic Sans MS" panose="030F0702030302020204" pitchFamily="66" charset="0"/>
            </a:endParaRPr>
          </a:p>
          <a:p>
            <a:pPr algn="just">
              <a:lnSpc>
                <a:spcPct val="150000"/>
              </a:lnSpc>
            </a:pPr>
            <a:r>
              <a:rPr lang="en-US" sz="1800" dirty="0">
                <a:latin typeface="Comic Sans MS" panose="030F0702030302020204" pitchFamily="66" charset="0"/>
              </a:rPr>
              <a:t>This technology applies to IoT use cases such as the following:</a:t>
            </a:r>
          </a:p>
          <a:p>
            <a:pPr marL="571500" lvl="1" indent="-171450" algn="just">
              <a:lnSpc>
                <a:spcPct val="150000"/>
              </a:lnSpc>
            </a:pPr>
            <a:r>
              <a:rPr lang="en-US" sz="1600" dirty="0">
                <a:latin typeface="Comic Sans MS" panose="030F0702030302020204" pitchFamily="66" charset="0"/>
              </a:rPr>
              <a:t>Distribution automation and industrial supervisory control and data acquisition (SCADA) environments for remote monitoring and control</a:t>
            </a:r>
          </a:p>
          <a:p>
            <a:pPr marL="571500" lvl="1" indent="-171450" algn="just">
              <a:lnSpc>
                <a:spcPct val="150000"/>
              </a:lnSpc>
            </a:pPr>
            <a:r>
              <a:rPr lang="en-US" sz="1600" dirty="0">
                <a:latin typeface="Comic Sans MS" panose="030F0702030302020204" pitchFamily="66" charset="0"/>
              </a:rPr>
              <a:t>Public lighting</a:t>
            </a:r>
          </a:p>
          <a:p>
            <a:pPr marL="571500" lvl="1" indent="-171450" algn="just">
              <a:lnSpc>
                <a:spcPct val="150000"/>
              </a:lnSpc>
            </a:pPr>
            <a:r>
              <a:rPr lang="en-US" sz="1600" dirty="0">
                <a:latin typeface="Comic Sans MS" panose="030F0702030302020204" pitchFamily="66" charset="0"/>
              </a:rPr>
              <a:t>Environmental wireless sensors in smart cities</a:t>
            </a:r>
          </a:p>
          <a:p>
            <a:pPr marL="571500" lvl="1" indent="-171450" algn="just">
              <a:lnSpc>
                <a:spcPct val="150000"/>
              </a:lnSpc>
            </a:pPr>
            <a:r>
              <a:rPr lang="en-US" sz="1600" dirty="0">
                <a:latin typeface="Comic Sans MS" panose="030F0702030302020204" pitchFamily="66" charset="0"/>
              </a:rPr>
              <a:t>Electrical vehicle charging stations</a:t>
            </a:r>
          </a:p>
          <a:p>
            <a:pPr marL="571500" lvl="1" indent="-171450" algn="just">
              <a:lnSpc>
                <a:spcPct val="150000"/>
              </a:lnSpc>
            </a:pPr>
            <a:r>
              <a:rPr lang="en-US" sz="1600" dirty="0">
                <a:latin typeface="Comic Sans MS" panose="030F0702030302020204" pitchFamily="66" charset="0"/>
              </a:rPr>
              <a:t>Smart parking meters</a:t>
            </a:r>
          </a:p>
          <a:p>
            <a:pPr marL="571500" lvl="1" indent="-171450" algn="just">
              <a:lnSpc>
                <a:spcPct val="150000"/>
              </a:lnSpc>
            </a:pPr>
            <a:r>
              <a:rPr lang="en-US" sz="1600" dirty="0">
                <a:latin typeface="Comic Sans MS" panose="030F0702030302020204" pitchFamily="66" charset="0"/>
              </a:rPr>
              <a:t>Micro grids</a:t>
            </a:r>
          </a:p>
          <a:p>
            <a:pPr marL="571500" lvl="1" indent="-171450" algn="just">
              <a:lnSpc>
                <a:spcPct val="150000"/>
              </a:lnSpc>
            </a:pPr>
            <a:r>
              <a:rPr lang="en-US" sz="1600" dirty="0">
                <a:latin typeface="Comic Sans MS" panose="030F0702030302020204" pitchFamily="66" charset="0"/>
              </a:rPr>
              <a:t>Renewable energy</a:t>
            </a:r>
          </a:p>
          <a:p>
            <a:pPr algn="just">
              <a:lnSpc>
                <a:spcPct val="150000"/>
              </a:lnSpc>
            </a:pPr>
            <a:endParaRPr lang="en-US" sz="1400" dirty="0">
              <a:latin typeface="Comic Sans MS" panose="030F0702030302020204" pitchFamily="66" charset="0"/>
            </a:endParaRPr>
          </a:p>
          <a:p>
            <a:pPr algn="just">
              <a:lnSpc>
                <a:spcPct val="150000"/>
              </a:lnSpc>
            </a:pPr>
            <a:endParaRPr lang="en-US" sz="1400" dirty="0">
              <a:latin typeface="Comic Sans MS" panose="030F0702030302020204" pitchFamily="66" charset="0"/>
            </a:endParaRPr>
          </a:p>
          <a:p>
            <a:pPr algn="just">
              <a:lnSpc>
                <a:spcPct val="150000"/>
              </a:lnSpc>
            </a:pPr>
            <a:endParaRPr lang="en-US" sz="1400" dirty="0">
              <a:latin typeface="Comic Sans MS" panose="030F0702030302020204" pitchFamily="66" charset="0"/>
            </a:endParaRPr>
          </a:p>
        </p:txBody>
      </p:sp>
      <p:sp>
        <p:nvSpPr>
          <p:cNvPr id="4" name="TextBox 3"/>
          <p:cNvSpPr txBox="1"/>
          <p:nvPr/>
        </p:nvSpPr>
        <p:spPr>
          <a:xfrm>
            <a:off x="115910" y="6487679"/>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280134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802.15.4e/g</a:t>
            </a:r>
          </a:p>
        </p:txBody>
      </p:sp>
      <p:sp>
        <p:nvSpPr>
          <p:cNvPr id="3" name="Content Placeholder 2"/>
          <p:cNvSpPr>
            <a:spLocks noGrp="1"/>
          </p:cNvSpPr>
          <p:nvPr>
            <p:ph idx="1"/>
          </p:nvPr>
        </p:nvSpPr>
        <p:spPr/>
        <p:txBody>
          <a:bodyPr>
            <a:noAutofit/>
          </a:bodyPr>
          <a:lstStyle/>
          <a:p>
            <a:pPr algn="just">
              <a:lnSpc>
                <a:spcPct val="150000"/>
              </a:lnSpc>
            </a:pPr>
            <a:r>
              <a:rPr lang="en-US" sz="2400" dirty="0">
                <a:latin typeface="Comic Sans MS" panose="030F0702030302020204" pitchFamily="66" charset="0"/>
              </a:rPr>
              <a:t>IEEE </a:t>
            </a:r>
            <a:r>
              <a:rPr lang="en-US" sz="2400" dirty="0" smtClean="0">
                <a:latin typeface="Comic Sans MS" panose="030F0702030302020204" pitchFamily="66" charset="0"/>
              </a:rPr>
              <a:t>802.15.4e </a:t>
            </a:r>
            <a:r>
              <a:rPr lang="en-US" sz="2400" dirty="0">
                <a:latin typeface="Comic Sans MS" panose="030F0702030302020204" pitchFamily="66" charset="0"/>
              </a:rPr>
              <a:t>and </a:t>
            </a:r>
            <a:r>
              <a:rPr lang="en-US" sz="2400" dirty="0" smtClean="0">
                <a:latin typeface="Comic Sans MS" panose="030F0702030302020204" pitchFamily="66" charset="0"/>
              </a:rPr>
              <a:t>802.15.4g- Physical layer</a:t>
            </a:r>
          </a:p>
          <a:p>
            <a:pPr lvl="1" algn="just">
              <a:lnSpc>
                <a:spcPct val="150000"/>
              </a:lnSpc>
            </a:pPr>
            <a:r>
              <a:rPr lang="en-US" sz="2000" dirty="0">
                <a:latin typeface="Comic Sans MS" panose="030F0702030302020204" pitchFamily="66" charset="0"/>
              </a:rPr>
              <a:t>In IEEE 802.15.4g-2012, the original IEEE 802.15.4 maximum </a:t>
            </a:r>
            <a:r>
              <a:rPr lang="en-US" sz="2000" dirty="0" smtClean="0">
                <a:latin typeface="Comic Sans MS" panose="030F0702030302020204" pitchFamily="66" charset="0"/>
              </a:rPr>
              <a:t>payload </a:t>
            </a:r>
            <a:r>
              <a:rPr lang="en-US" sz="2000" dirty="0">
                <a:latin typeface="Comic Sans MS" panose="030F0702030302020204" pitchFamily="66" charset="0"/>
              </a:rPr>
              <a:t>size of 127 bytes was increased </a:t>
            </a:r>
            <a:r>
              <a:rPr lang="en-US" sz="2000" dirty="0" smtClean="0">
                <a:latin typeface="Comic Sans MS" panose="030F0702030302020204" pitchFamily="66" charset="0"/>
              </a:rPr>
              <a:t>to </a:t>
            </a:r>
            <a:r>
              <a:rPr lang="en-US" sz="2000" dirty="0">
                <a:latin typeface="Comic Sans MS" panose="030F0702030302020204" pitchFamily="66" charset="0"/>
              </a:rPr>
              <a:t>2047 bytes. </a:t>
            </a:r>
          </a:p>
          <a:p>
            <a:pPr lvl="1" algn="just">
              <a:lnSpc>
                <a:spcPct val="150000"/>
              </a:lnSpc>
            </a:pPr>
            <a:r>
              <a:rPr lang="en-US" sz="2000" dirty="0">
                <a:latin typeface="Comic Sans MS" panose="030F0702030302020204" pitchFamily="66" charset="0"/>
              </a:rPr>
              <a:t>Fragmentation is no longer necessary at Layer 2 when IPv6 packets are transmitted over IEEE 802.15.4g MAC frames. </a:t>
            </a:r>
            <a:endParaRPr lang="en-US" sz="2000" dirty="0" smtClean="0">
              <a:latin typeface="Comic Sans MS" panose="030F0702030302020204" pitchFamily="66" charset="0"/>
            </a:endParaRPr>
          </a:p>
          <a:p>
            <a:pPr lvl="1" algn="just">
              <a:lnSpc>
                <a:spcPct val="150000"/>
              </a:lnSpc>
            </a:pPr>
            <a:r>
              <a:rPr lang="en-US" sz="2000" dirty="0" smtClean="0">
                <a:latin typeface="Comic Sans MS" panose="030F0702030302020204" pitchFamily="66" charset="0"/>
              </a:rPr>
              <a:t>The error </a:t>
            </a:r>
            <a:r>
              <a:rPr lang="en-US" sz="2000" dirty="0">
                <a:latin typeface="Comic Sans MS" panose="030F0702030302020204" pitchFamily="66" charset="0"/>
              </a:rPr>
              <a:t>protection </a:t>
            </a:r>
            <a:r>
              <a:rPr lang="en-US" sz="2000" dirty="0" smtClean="0">
                <a:latin typeface="Comic Sans MS" panose="030F0702030302020204" pitchFamily="66" charset="0"/>
              </a:rPr>
              <a:t>was improved </a:t>
            </a:r>
            <a:r>
              <a:rPr lang="en-US" sz="2000" dirty="0">
                <a:latin typeface="Comic Sans MS" panose="030F0702030302020204" pitchFamily="66" charset="0"/>
              </a:rPr>
              <a:t>in IEEE 802.15.4g by evolving the CRC from 16 to 32 bits.</a:t>
            </a:r>
          </a:p>
          <a:p>
            <a:pPr algn="just">
              <a:lnSpc>
                <a:spcPct val="150000"/>
              </a:lnSpc>
            </a:pPr>
            <a:endParaRPr lang="en-US" sz="2000" dirty="0">
              <a:latin typeface="Comic Sans MS" panose="030F0702030302020204" pitchFamily="66" charset="0"/>
            </a:endParaRPr>
          </a:p>
          <a:p>
            <a:pPr algn="just">
              <a:lnSpc>
                <a:spcPct val="150000"/>
              </a:lnSpc>
            </a:pPr>
            <a:endParaRPr lang="en-US" sz="1000" dirty="0">
              <a:latin typeface="Comic Sans MS" panose="030F0702030302020204" pitchFamily="66" charset="0"/>
            </a:endParaRPr>
          </a:p>
          <a:p>
            <a:pPr algn="just">
              <a:lnSpc>
                <a:spcPct val="150000"/>
              </a:lnSpc>
            </a:pPr>
            <a:endParaRPr lang="en-US" sz="10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79466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802.15.4e/g</a:t>
            </a:r>
          </a:p>
        </p:txBody>
      </p:sp>
      <p:sp>
        <p:nvSpPr>
          <p:cNvPr id="3" name="Content Placeholder 2"/>
          <p:cNvSpPr>
            <a:spLocks noGrp="1"/>
          </p:cNvSpPr>
          <p:nvPr>
            <p:ph idx="1"/>
          </p:nvPr>
        </p:nvSpPr>
        <p:spPr/>
        <p:txBody>
          <a:bodyPr>
            <a:noAutofit/>
          </a:bodyPr>
          <a:lstStyle/>
          <a:p>
            <a:pPr algn="just">
              <a:lnSpc>
                <a:spcPct val="150000"/>
              </a:lnSpc>
            </a:pPr>
            <a:r>
              <a:rPr lang="en-US" sz="2400" dirty="0">
                <a:latin typeface="Comic Sans MS" panose="030F0702030302020204" pitchFamily="66" charset="0"/>
              </a:rPr>
              <a:t>IEEE </a:t>
            </a:r>
            <a:r>
              <a:rPr lang="en-US" sz="2400" dirty="0" smtClean="0">
                <a:latin typeface="Comic Sans MS" panose="030F0702030302020204" pitchFamily="66" charset="0"/>
              </a:rPr>
              <a:t>802.15.4e </a:t>
            </a:r>
            <a:r>
              <a:rPr lang="en-US" sz="2400" dirty="0">
                <a:latin typeface="Comic Sans MS" panose="030F0702030302020204" pitchFamily="66" charset="0"/>
              </a:rPr>
              <a:t>and </a:t>
            </a:r>
            <a:r>
              <a:rPr lang="en-US" sz="2400" dirty="0" smtClean="0">
                <a:latin typeface="Comic Sans MS" panose="030F0702030302020204" pitchFamily="66" charset="0"/>
              </a:rPr>
              <a:t>802.15.4g- MAC layer</a:t>
            </a:r>
          </a:p>
          <a:p>
            <a:pPr lvl="1" algn="just">
              <a:lnSpc>
                <a:spcPct val="150000"/>
              </a:lnSpc>
            </a:pPr>
            <a:r>
              <a:rPr lang="it-IT" sz="2000" dirty="0">
                <a:latin typeface="Comic Sans MS" panose="030F0702030302020204" pitchFamily="66" charset="0"/>
              </a:rPr>
              <a:t>IEEE 802.15.4g/e MAC Frame </a:t>
            </a:r>
            <a:r>
              <a:rPr lang="it-IT" sz="2000" dirty="0" smtClean="0">
                <a:latin typeface="Comic Sans MS" panose="030F0702030302020204" pitchFamily="66" charset="0"/>
              </a:rPr>
              <a:t>Format</a:t>
            </a:r>
          </a:p>
          <a:p>
            <a:pPr lvl="2" algn="just">
              <a:lnSpc>
                <a:spcPct val="150000"/>
              </a:lnSpc>
            </a:pPr>
            <a:r>
              <a:rPr lang="en-US" sz="1800" dirty="0" smtClean="0">
                <a:latin typeface="Comic Sans MS" panose="030F0702030302020204" pitchFamily="66" charset="0"/>
              </a:rPr>
              <a:t>The main difference </a:t>
            </a:r>
            <a:r>
              <a:rPr lang="en-US" sz="1800" dirty="0">
                <a:latin typeface="Comic Sans MS" panose="030F0702030302020204" pitchFamily="66" charset="0"/>
              </a:rPr>
              <a:t>between </a:t>
            </a:r>
            <a:r>
              <a:rPr lang="en-US" sz="1800" dirty="0" smtClean="0">
                <a:latin typeface="Comic Sans MS" panose="030F0702030302020204" pitchFamily="66" charset="0"/>
              </a:rPr>
              <a:t>802.15.4 and 802.15.4g frame format is </a:t>
            </a:r>
            <a:r>
              <a:rPr lang="en-US" sz="1800" dirty="0">
                <a:latin typeface="Comic Sans MS" panose="030F0702030302020204" pitchFamily="66" charset="0"/>
              </a:rPr>
              <a:t>the payload size, with 802.15.4g supporting </a:t>
            </a:r>
            <a:r>
              <a:rPr lang="en-US" sz="1800" dirty="0" smtClean="0">
                <a:latin typeface="Comic Sans MS" panose="030F0702030302020204" pitchFamily="66" charset="0"/>
              </a:rPr>
              <a:t>up to </a:t>
            </a:r>
            <a:r>
              <a:rPr lang="en-US" sz="1800" dirty="0">
                <a:latin typeface="Comic Sans MS" panose="030F0702030302020204" pitchFamily="66" charset="0"/>
              </a:rPr>
              <a:t>2047 bytes and 802.15.4 supporting only 127 bytes</a:t>
            </a:r>
            <a:r>
              <a:rPr lang="en-US" sz="1800" dirty="0" smtClean="0">
                <a:latin typeface="Comic Sans MS" panose="030F0702030302020204" pitchFamily="66" charset="0"/>
              </a:rPr>
              <a:t>.</a:t>
            </a:r>
          </a:p>
          <a:p>
            <a:pPr lvl="2" algn="just">
              <a:lnSpc>
                <a:spcPct val="150000"/>
              </a:lnSpc>
            </a:pPr>
            <a:r>
              <a:rPr lang="en-US" sz="1800" dirty="0" smtClean="0">
                <a:latin typeface="Comic Sans MS" panose="030F0702030302020204" pitchFamily="66" charset="0"/>
              </a:rPr>
              <a:t>The other difference is the </a:t>
            </a:r>
            <a:r>
              <a:rPr lang="en-US" sz="1800" dirty="0">
                <a:latin typeface="Comic Sans MS" panose="030F0702030302020204" pitchFamily="66" charset="0"/>
              </a:rPr>
              <a:t>presence </a:t>
            </a:r>
            <a:r>
              <a:rPr lang="en-US" sz="1800" dirty="0" smtClean="0">
                <a:latin typeface="Comic Sans MS" panose="030F0702030302020204" pitchFamily="66" charset="0"/>
              </a:rPr>
              <a:t>of the </a:t>
            </a:r>
            <a:r>
              <a:rPr lang="en-US" sz="1800" dirty="0">
                <a:latin typeface="Comic Sans MS" panose="030F0702030302020204" pitchFamily="66" charset="0"/>
              </a:rPr>
              <a:t>Auxiliary Security Header and Information Elements </a:t>
            </a:r>
            <a:r>
              <a:rPr lang="en-US" sz="1800" dirty="0" smtClean="0">
                <a:latin typeface="Comic Sans MS" panose="030F0702030302020204" pitchFamily="66" charset="0"/>
              </a:rPr>
              <a:t> (IE) field</a:t>
            </a:r>
            <a:r>
              <a:rPr lang="en-US" sz="1800" dirty="0">
                <a:latin typeface="Comic Sans MS" panose="030F0702030302020204" pitchFamily="66" charset="0"/>
              </a:rPr>
              <a:t>. </a:t>
            </a:r>
            <a:endParaRPr lang="en-US" sz="1800" dirty="0" smtClean="0">
              <a:latin typeface="Comic Sans MS" panose="030F0702030302020204" pitchFamily="66" charset="0"/>
            </a:endParaRPr>
          </a:p>
          <a:p>
            <a:pPr lvl="3" algn="just">
              <a:lnSpc>
                <a:spcPct val="150000"/>
              </a:lnSpc>
              <a:buFont typeface="Arial" panose="020B0604020202020204" pitchFamily="34" charset="0"/>
              <a:buChar char="•"/>
            </a:pPr>
            <a:r>
              <a:rPr lang="en-US" sz="1700" dirty="0" smtClean="0">
                <a:latin typeface="Comic Sans MS" panose="030F0702030302020204" pitchFamily="66" charset="0"/>
              </a:rPr>
              <a:t>The Auxiliary Security </a:t>
            </a:r>
            <a:r>
              <a:rPr lang="en-US" sz="1700" dirty="0">
                <a:latin typeface="Comic Sans MS" panose="030F0702030302020204" pitchFamily="66" charset="0"/>
              </a:rPr>
              <a:t>header provides for the encryption of the data frame</a:t>
            </a:r>
            <a:r>
              <a:rPr lang="en-US" sz="1700" dirty="0" smtClean="0">
                <a:latin typeface="Comic Sans MS" panose="030F0702030302020204" pitchFamily="66" charset="0"/>
              </a:rPr>
              <a:t>.</a:t>
            </a:r>
          </a:p>
          <a:p>
            <a:pPr lvl="3" algn="just">
              <a:lnSpc>
                <a:spcPct val="150000"/>
              </a:lnSpc>
              <a:buFont typeface="Arial" panose="020B0604020202020204" pitchFamily="34" charset="0"/>
              <a:buChar char="•"/>
            </a:pPr>
            <a:r>
              <a:rPr lang="en-US" sz="1700" dirty="0" smtClean="0">
                <a:latin typeface="Comic Sans MS" panose="030F0702030302020204" pitchFamily="66" charset="0"/>
              </a:rPr>
              <a:t>the </a:t>
            </a:r>
            <a:r>
              <a:rPr lang="en-US" sz="1700" dirty="0">
                <a:latin typeface="Comic Sans MS" panose="030F0702030302020204" pitchFamily="66" charset="0"/>
              </a:rPr>
              <a:t>IE field contains one or more information elements that </a:t>
            </a:r>
            <a:r>
              <a:rPr lang="en-US" sz="1700" dirty="0" smtClean="0">
                <a:latin typeface="Comic Sans MS" panose="030F0702030302020204" pitchFamily="66" charset="0"/>
              </a:rPr>
              <a:t>allow for </a:t>
            </a:r>
            <a:r>
              <a:rPr lang="en-US" sz="1700" dirty="0">
                <a:latin typeface="Comic Sans MS" panose="030F0702030302020204" pitchFamily="66" charset="0"/>
              </a:rPr>
              <a:t>additional information to be exchanged at the MAC layer.</a:t>
            </a:r>
            <a:endParaRPr lang="it-IT" sz="1700" i="1" dirty="0" smtClean="0">
              <a:latin typeface="Comic Sans MS" panose="030F0702030302020204" pitchFamily="66" charset="0"/>
            </a:endParaRPr>
          </a:p>
          <a:p>
            <a:pPr lvl="4" algn="just">
              <a:lnSpc>
                <a:spcPct val="150000"/>
              </a:lnSpc>
            </a:pPr>
            <a:endParaRPr lang="en-US" sz="1800" dirty="0">
              <a:latin typeface="Comic Sans MS" panose="030F0702030302020204" pitchFamily="66" charset="0"/>
            </a:endParaRPr>
          </a:p>
          <a:p>
            <a:pPr algn="just">
              <a:lnSpc>
                <a:spcPct val="150000"/>
              </a:lnSpc>
            </a:pPr>
            <a:endParaRPr lang="en-US" sz="1050" dirty="0">
              <a:latin typeface="Comic Sans MS" panose="030F0702030302020204" pitchFamily="66" charset="0"/>
            </a:endParaRPr>
          </a:p>
          <a:p>
            <a:pPr algn="just">
              <a:lnSpc>
                <a:spcPct val="150000"/>
              </a:lnSpc>
            </a:pPr>
            <a:endParaRPr lang="en-US" sz="105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4255656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802.15.4e/g</a:t>
            </a:r>
          </a:p>
        </p:txBody>
      </p:sp>
      <p:sp>
        <p:nvSpPr>
          <p:cNvPr id="3" name="Content Placeholder 2"/>
          <p:cNvSpPr>
            <a:spLocks noGrp="1"/>
          </p:cNvSpPr>
          <p:nvPr>
            <p:ph idx="1"/>
          </p:nvPr>
        </p:nvSpPr>
        <p:spPr/>
        <p:txBody>
          <a:bodyPr>
            <a:noAutofit/>
          </a:bodyPr>
          <a:lstStyle/>
          <a:p>
            <a:pPr>
              <a:lnSpc>
                <a:spcPct val="150000"/>
              </a:lnSpc>
            </a:pPr>
            <a:r>
              <a:rPr lang="en-US" sz="2400" dirty="0">
                <a:latin typeface="Comic Sans MS" panose="030F0702030302020204" pitchFamily="66" charset="0"/>
              </a:rPr>
              <a:t>IEEE </a:t>
            </a:r>
            <a:r>
              <a:rPr lang="en-US" sz="2400" dirty="0" smtClean="0">
                <a:latin typeface="Comic Sans MS" panose="030F0702030302020204" pitchFamily="66" charset="0"/>
              </a:rPr>
              <a:t>802.15.4e </a:t>
            </a:r>
            <a:r>
              <a:rPr lang="en-US" sz="2400" dirty="0">
                <a:latin typeface="Comic Sans MS" panose="030F0702030302020204" pitchFamily="66" charset="0"/>
              </a:rPr>
              <a:t>and </a:t>
            </a:r>
            <a:r>
              <a:rPr lang="en-US" sz="2400" dirty="0" smtClean="0">
                <a:latin typeface="Comic Sans MS" panose="030F0702030302020204" pitchFamily="66" charset="0"/>
              </a:rPr>
              <a:t>802.15.4g- </a:t>
            </a:r>
            <a:r>
              <a:rPr lang="en-US" sz="2000" dirty="0" smtClean="0">
                <a:latin typeface="Comic Sans MS" panose="030F0702030302020204" pitchFamily="66" charset="0"/>
              </a:rPr>
              <a:t>MAC layer</a:t>
            </a:r>
          </a:p>
          <a:p>
            <a:pPr lvl="1">
              <a:lnSpc>
                <a:spcPct val="150000"/>
              </a:lnSpc>
            </a:pPr>
            <a:r>
              <a:rPr lang="it-IT" sz="2000" dirty="0">
                <a:latin typeface="Comic Sans MS" panose="030F0702030302020204" pitchFamily="66" charset="0"/>
              </a:rPr>
              <a:t>IEEE 802.15.4g/e MAC Frame </a:t>
            </a:r>
            <a:r>
              <a:rPr lang="it-IT" sz="2000" dirty="0" smtClean="0">
                <a:latin typeface="Comic Sans MS" panose="030F0702030302020204" pitchFamily="66" charset="0"/>
              </a:rPr>
              <a:t>Format</a:t>
            </a:r>
            <a:endParaRPr lang="en-US" sz="2000" dirty="0">
              <a:latin typeface="Comic Sans MS" panose="030F0702030302020204" pitchFamily="66" charset="0"/>
            </a:endParaRPr>
          </a:p>
          <a:p>
            <a:endParaRPr lang="en-US" sz="1050" dirty="0">
              <a:latin typeface="Comic Sans MS" panose="030F0702030302020204" pitchFamily="66" charset="0"/>
            </a:endParaRPr>
          </a:p>
          <a:p>
            <a:endParaRPr lang="en-US" sz="105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484947"/>
            <a:ext cx="10058400" cy="2845449"/>
          </a:xfrm>
          <a:prstGeom prst="rect">
            <a:avLst/>
          </a:prstGeom>
        </p:spPr>
      </p:pic>
    </p:spTree>
    <p:extLst>
      <p:ext uri="{BB962C8B-B14F-4D97-AF65-F5344CB8AC3E}">
        <p14:creationId xmlns:p14="http://schemas.microsoft.com/office/powerpoint/2010/main" val="3810826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Contents </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2900" dirty="0" smtClean="0">
                <a:latin typeface="Comic Sans MS" panose="030F0702030302020204" pitchFamily="66" charset="0"/>
              </a:rPr>
              <a:t>IoT Protocol Stack</a:t>
            </a:r>
          </a:p>
          <a:p>
            <a:pPr lvl="1">
              <a:lnSpc>
                <a:spcPct val="170000"/>
              </a:lnSpc>
            </a:pPr>
            <a:r>
              <a:rPr lang="en-US" sz="2900" dirty="0" smtClean="0">
                <a:latin typeface="Comic Sans MS" panose="030F0702030302020204" pitchFamily="66" charset="0"/>
              </a:rPr>
              <a:t>Physical and Link Layers Protocols</a:t>
            </a:r>
          </a:p>
          <a:p>
            <a:pPr lvl="2">
              <a:lnSpc>
                <a:spcPct val="170000"/>
              </a:lnSpc>
            </a:pPr>
            <a:r>
              <a:rPr lang="en-US" sz="2600" dirty="0">
                <a:latin typeface="Comic Sans MS" panose="030F0702030302020204" pitchFamily="66" charset="0"/>
              </a:rPr>
              <a:t>Communication Technologies</a:t>
            </a:r>
          </a:p>
          <a:p>
            <a:pPr lvl="2">
              <a:lnSpc>
                <a:spcPct val="170000"/>
              </a:lnSpc>
            </a:pPr>
            <a:r>
              <a:rPr lang="en-US" sz="2600" dirty="0" smtClean="0">
                <a:latin typeface="Comic Sans MS" panose="030F0702030302020204" pitchFamily="66" charset="0"/>
              </a:rPr>
              <a:t>Communication </a:t>
            </a:r>
            <a:r>
              <a:rPr lang="en-US" sz="2600" dirty="0">
                <a:latin typeface="Comic Sans MS" panose="030F0702030302020204" pitchFamily="66" charset="0"/>
              </a:rPr>
              <a:t>Models</a:t>
            </a:r>
          </a:p>
          <a:p>
            <a:pPr lvl="2">
              <a:lnSpc>
                <a:spcPct val="170000"/>
              </a:lnSpc>
            </a:pPr>
            <a:r>
              <a:rPr lang="en-US" sz="2600" dirty="0">
                <a:latin typeface="Comic Sans MS" panose="030F0702030302020204" pitchFamily="66" charset="0"/>
              </a:rPr>
              <a:t>Communication Technologies Criteria</a:t>
            </a:r>
          </a:p>
          <a:p>
            <a:pPr lvl="1">
              <a:lnSpc>
                <a:spcPct val="170000"/>
              </a:lnSpc>
            </a:pPr>
            <a:r>
              <a:rPr lang="en-US" sz="2600" dirty="0" smtClean="0">
                <a:latin typeface="Comic Sans MS" panose="030F0702030302020204" pitchFamily="66" charset="0"/>
              </a:rPr>
              <a:t>IP </a:t>
            </a:r>
            <a:r>
              <a:rPr lang="en-US" sz="2600" dirty="0">
                <a:latin typeface="Comic Sans MS" panose="030F0702030302020204" pitchFamily="66" charset="0"/>
              </a:rPr>
              <a:t>as the IoT Network </a:t>
            </a:r>
            <a:r>
              <a:rPr lang="en-US" sz="2600" dirty="0" smtClean="0">
                <a:latin typeface="Comic Sans MS" panose="030F0702030302020204" pitchFamily="66" charset="0"/>
              </a:rPr>
              <a:t>Layer</a:t>
            </a:r>
          </a:p>
          <a:p>
            <a:pPr lvl="1">
              <a:lnSpc>
                <a:spcPct val="170000"/>
              </a:lnSpc>
            </a:pPr>
            <a:r>
              <a:rPr lang="en-US" sz="2600" dirty="0" smtClean="0">
                <a:latin typeface="Comic Sans MS" panose="030F0702030302020204" pitchFamily="66" charset="0"/>
              </a:rPr>
              <a:t>Transport Layer</a:t>
            </a:r>
          </a:p>
          <a:p>
            <a:pPr lvl="1">
              <a:lnSpc>
                <a:spcPct val="170000"/>
              </a:lnSpc>
            </a:pPr>
            <a:r>
              <a:rPr lang="en-US" sz="2600" dirty="0" smtClean="0">
                <a:latin typeface="Comic Sans MS" panose="030F0702030302020204" pitchFamily="66" charset="0"/>
              </a:rPr>
              <a:t>Application Layer </a:t>
            </a:r>
            <a:r>
              <a:rPr lang="en-US" sz="2600" dirty="0" smtClean="0">
                <a:latin typeface="Comic Sans MS" panose="030F0702030302020204" pitchFamily="66" charset="0"/>
              </a:rPr>
              <a:t>Protocols</a:t>
            </a:r>
            <a:endParaRPr lang="en-US" sz="2600" dirty="0">
              <a:latin typeface="Comic Sans MS" panose="030F0702030302020204" pitchFamily="66" charset="0"/>
            </a:endParaRPr>
          </a:p>
          <a:p>
            <a:pPr marL="0" indent="0">
              <a:lnSpc>
                <a:spcPct val="170000"/>
              </a:lnSpc>
              <a:buNone/>
            </a:pPr>
            <a:r>
              <a:rPr lang="en-US" sz="2200" b="1" dirty="0">
                <a:latin typeface="Comic Sans MS" panose="030F0702030302020204" pitchFamily="66" charset="0"/>
              </a:rPr>
              <a:t>Mostly adopted </a:t>
            </a:r>
            <a:r>
              <a:rPr lang="en-US" sz="2200" b="1" dirty="0" smtClean="0">
                <a:latin typeface="Comic Sans MS" panose="030F0702030302020204" pitchFamily="66" charset="0"/>
              </a:rPr>
              <a:t>from </a:t>
            </a:r>
            <a:r>
              <a:rPr lang="en-US" sz="2200" b="1" dirty="0" smtClean="0">
                <a:solidFill>
                  <a:srgbClr val="FF0000"/>
                </a:solidFill>
                <a:latin typeface="Comic Sans MS" panose="030F0702030302020204" pitchFamily="66" charset="0"/>
              </a:rPr>
              <a:t>IoT </a:t>
            </a:r>
            <a:r>
              <a:rPr lang="en-US" sz="2200" b="1" dirty="0">
                <a:solidFill>
                  <a:srgbClr val="FF0000"/>
                </a:solidFill>
                <a:latin typeface="Comic Sans MS" panose="030F0702030302020204" pitchFamily="66" charset="0"/>
              </a:rPr>
              <a:t>Fundamentals: Networking Technologies, Protocols, and Use Cases for the Internet of Thing</a:t>
            </a:r>
            <a:r>
              <a:rPr lang="en-US" sz="2200" b="1" dirty="0">
                <a:latin typeface="Comic Sans MS" panose="030F0702030302020204" pitchFamily="66" charset="0"/>
              </a:rPr>
              <a:t>, Cisco press, 2017</a:t>
            </a:r>
          </a:p>
          <a:p>
            <a:pPr>
              <a:lnSpc>
                <a:spcPct val="170000"/>
              </a:lnSpc>
            </a:pPr>
            <a:endParaRPr lang="en-US" sz="2600" dirty="0" smtClean="0">
              <a:latin typeface="Comic Sans MS" panose="030F0702030302020204" pitchFamily="66" charset="0"/>
            </a:endParaRPr>
          </a:p>
        </p:txBody>
      </p:sp>
    </p:spTree>
    <p:extLst>
      <p:ext uri="{BB962C8B-B14F-4D97-AF65-F5344CB8AC3E}">
        <p14:creationId xmlns:p14="http://schemas.microsoft.com/office/powerpoint/2010/main" val="1245004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802.15.4e/g</a:t>
            </a:r>
          </a:p>
        </p:txBody>
      </p:sp>
      <p:sp>
        <p:nvSpPr>
          <p:cNvPr id="3" name="Content Placeholder 2"/>
          <p:cNvSpPr>
            <a:spLocks noGrp="1"/>
          </p:cNvSpPr>
          <p:nvPr>
            <p:ph idx="1"/>
          </p:nvPr>
        </p:nvSpPr>
        <p:spPr/>
        <p:txBody>
          <a:bodyPr>
            <a:noAutofit/>
          </a:bodyPr>
          <a:lstStyle/>
          <a:p>
            <a:pPr>
              <a:lnSpc>
                <a:spcPct val="150000"/>
              </a:lnSpc>
            </a:pPr>
            <a:r>
              <a:rPr lang="en-US" dirty="0">
                <a:latin typeface="Comic Sans MS" panose="030F0702030302020204" pitchFamily="66" charset="0"/>
              </a:rPr>
              <a:t>IEEE </a:t>
            </a:r>
            <a:r>
              <a:rPr lang="en-US" dirty="0" smtClean="0">
                <a:latin typeface="Comic Sans MS" panose="030F0702030302020204" pitchFamily="66" charset="0"/>
              </a:rPr>
              <a:t>802.15.4e </a:t>
            </a:r>
            <a:r>
              <a:rPr lang="en-US" dirty="0">
                <a:latin typeface="Comic Sans MS" panose="030F0702030302020204" pitchFamily="66" charset="0"/>
              </a:rPr>
              <a:t>and </a:t>
            </a:r>
            <a:r>
              <a:rPr lang="en-US" dirty="0" smtClean="0">
                <a:latin typeface="Comic Sans MS" panose="030F0702030302020204" pitchFamily="66" charset="0"/>
              </a:rPr>
              <a:t>802.15.4g</a:t>
            </a:r>
          </a:p>
          <a:p>
            <a:pPr lvl="1">
              <a:lnSpc>
                <a:spcPct val="150000"/>
              </a:lnSpc>
            </a:pPr>
            <a:r>
              <a:rPr lang="en-US" sz="2400" dirty="0" smtClean="0">
                <a:latin typeface="Comic Sans MS" panose="030F0702030302020204" pitchFamily="66" charset="0"/>
              </a:rPr>
              <a:t>Topology</a:t>
            </a:r>
          </a:p>
          <a:p>
            <a:pPr lvl="2">
              <a:lnSpc>
                <a:spcPct val="150000"/>
              </a:lnSpc>
            </a:pPr>
            <a:r>
              <a:rPr lang="en-US" sz="2000" dirty="0" smtClean="0">
                <a:latin typeface="Comic Sans MS" panose="030F0702030302020204" pitchFamily="66" charset="0"/>
              </a:rPr>
              <a:t>Mesh</a:t>
            </a:r>
          </a:p>
          <a:p>
            <a:pPr lvl="2">
              <a:lnSpc>
                <a:spcPct val="150000"/>
              </a:lnSpc>
            </a:pPr>
            <a:endParaRPr lang="en-US" sz="1800" dirty="0">
              <a:latin typeface="Comic Sans MS" panose="030F0702030302020204" pitchFamily="66" charset="0"/>
            </a:endParaRPr>
          </a:p>
          <a:p>
            <a:pPr>
              <a:lnSpc>
                <a:spcPct val="150000"/>
              </a:lnSpc>
            </a:pPr>
            <a:endParaRPr lang="en-US" sz="1050" dirty="0">
              <a:latin typeface="Comic Sans MS" panose="030F0702030302020204" pitchFamily="66" charset="0"/>
            </a:endParaRPr>
          </a:p>
          <a:p>
            <a:pPr>
              <a:lnSpc>
                <a:spcPct val="150000"/>
              </a:lnSpc>
            </a:pPr>
            <a:endParaRPr lang="en-US" sz="105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47658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a:t>
            </a:r>
            <a:r>
              <a:rPr lang="en-US" dirty="0" smtClean="0">
                <a:latin typeface="Comic Sans MS" panose="030F0702030302020204" pitchFamily="66" charset="0"/>
              </a:rPr>
              <a:t>802.11ah</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In </a:t>
            </a:r>
            <a:r>
              <a:rPr lang="en-US" sz="2000" dirty="0">
                <a:latin typeface="Comic Sans MS" panose="030F0702030302020204" pitchFamily="66" charset="0"/>
              </a:rPr>
              <a:t>unconstrained networks, IEEE 802.11 </a:t>
            </a:r>
            <a:r>
              <a:rPr lang="en-US" sz="2000" dirty="0" smtClean="0">
                <a:latin typeface="Comic Sans MS" panose="030F0702030302020204" pitchFamily="66" charset="0"/>
              </a:rPr>
              <a:t>is </a:t>
            </a:r>
            <a:r>
              <a:rPr lang="en-US" sz="2000" dirty="0">
                <a:latin typeface="Comic Sans MS" panose="030F0702030302020204" pitchFamily="66" charset="0"/>
              </a:rPr>
              <a:t>a key IoT wireless access technology, either for connecting </a:t>
            </a:r>
            <a:r>
              <a:rPr lang="en-US" sz="2000" dirty="0" smtClean="0">
                <a:latin typeface="Comic Sans MS" panose="030F0702030302020204" pitchFamily="66" charset="0"/>
              </a:rPr>
              <a:t>or </a:t>
            </a:r>
            <a:r>
              <a:rPr lang="en-US" sz="2000" dirty="0">
                <a:latin typeface="Comic Sans MS" panose="030F0702030302020204" pitchFamily="66" charset="0"/>
              </a:rPr>
              <a:t>for deploying Wi-Fi backhaul infrastructures, such as outdoor Wi-Fi mesh in smart cities, oil and mining, or other environments. </a:t>
            </a:r>
            <a:endParaRPr lang="en-US" sz="2000" dirty="0" smtClean="0">
              <a:latin typeface="Comic Sans MS" panose="030F0702030302020204" pitchFamily="66" charset="0"/>
            </a:endParaRPr>
          </a:p>
          <a:p>
            <a:pPr algn="just">
              <a:lnSpc>
                <a:spcPct val="150000"/>
              </a:lnSpc>
            </a:pPr>
            <a:r>
              <a:rPr lang="en-US" sz="2000" dirty="0" smtClean="0">
                <a:latin typeface="Comic Sans MS" panose="030F0702030302020204" pitchFamily="66" charset="0"/>
              </a:rPr>
              <a:t>Three </a:t>
            </a:r>
            <a:r>
              <a:rPr lang="en-US" sz="2000" dirty="0">
                <a:latin typeface="Comic Sans MS" panose="030F0702030302020204" pitchFamily="66" charset="0"/>
              </a:rPr>
              <a:t>main use cases are identified for IEEE 802.11ah:</a:t>
            </a:r>
          </a:p>
          <a:p>
            <a:pPr marL="571500" lvl="1" indent="-171450" algn="just">
              <a:lnSpc>
                <a:spcPct val="150000"/>
              </a:lnSpc>
            </a:pPr>
            <a:r>
              <a:rPr lang="en-US" sz="1800" dirty="0">
                <a:latin typeface="Comic Sans MS" panose="030F0702030302020204" pitchFamily="66" charset="0"/>
              </a:rPr>
              <a:t>Sensors and meters covering a smart </a:t>
            </a:r>
            <a:r>
              <a:rPr lang="en-US" sz="1800" dirty="0" smtClean="0">
                <a:latin typeface="Comic Sans MS" panose="030F0702030302020204" pitchFamily="66" charset="0"/>
              </a:rPr>
              <a:t>grid</a:t>
            </a:r>
          </a:p>
          <a:p>
            <a:pPr marL="571500" lvl="1" indent="-171450" algn="just">
              <a:lnSpc>
                <a:spcPct val="150000"/>
              </a:lnSpc>
            </a:pPr>
            <a:r>
              <a:rPr lang="en-US" sz="1800" dirty="0" smtClean="0">
                <a:latin typeface="Comic Sans MS" panose="030F0702030302020204" pitchFamily="66" charset="0"/>
              </a:rPr>
              <a:t>Backhaul </a:t>
            </a:r>
            <a:r>
              <a:rPr lang="en-US" sz="1800" dirty="0">
                <a:latin typeface="Comic Sans MS" panose="030F0702030302020204" pitchFamily="66" charset="0"/>
              </a:rPr>
              <a:t>aggregation of industrial sensors and meter </a:t>
            </a:r>
            <a:r>
              <a:rPr lang="en-US" sz="1800" dirty="0" smtClean="0">
                <a:latin typeface="Comic Sans MS" panose="030F0702030302020204" pitchFamily="66" charset="0"/>
              </a:rPr>
              <a:t>data</a:t>
            </a:r>
          </a:p>
          <a:p>
            <a:pPr marL="571500" lvl="1" indent="-171450" algn="just">
              <a:lnSpc>
                <a:spcPct val="150000"/>
              </a:lnSpc>
            </a:pPr>
            <a:r>
              <a:rPr lang="en-US" sz="1800" dirty="0" smtClean="0">
                <a:latin typeface="Comic Sans MS" panose="030F0702030302020204" pitchFamily="66" charset="0"/>
              </a:rPr>
              <a:t>Extended </a:t>
            </a:r>
            <a:r>
              <a:rPr lang="en-US" sz="1800" dirty="0">
                <a:latin typeface="Comic Sans MS" panose="030F0702030302020204" pitchFamily="66" charset="0"/>
              </a:rPr>
              <a:t>range </a:t>
            </a:r>
            <a:r>
              <a:rPr lang="en-US" sz="1800" dirty="0" smtClean="0">
                <a:latin typeface="Comic Sans MS" panose="030F0702030302020204" pitchFamily="66" charset="0"/>
              </a:rPr>
              <a:t>Wi-Fi</a:t>
            </a:r>
            <a:endParaRPr lang="en-US" sz="1800" dirty="0">
              <a:latin typeface="Comic Sans MS" panose="030F0702030302020204" pitchFamily="66" charset="0"/>
            </a:endParaRPr>
          </a:p>
          <a:p>
            <a:pPr algn="just">
              <a:lnSpc>
                <a:spcPct val="150000"/>
              </a:lnSpc>
            </a:pPr>
            <a:endParaRPr lang="en-US" sz="1050" dirty="0">
              <a:latin typeface="Comic Sans MS" panose="030F0702030302020204" pitchFamily="66" charset="0"/>
            </a:endParaRPr>
          </a:p>
          <a:p>
            <a:pPr algn="just">
              <a:lnSpc>
                <a:spcPct val="150000"/>
              </a:lnSpc>
            </a:pPr>
            <a:endParaRPr lang="en-US" sz="105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257989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802.11ah</a:t>
            </a:r>
          </a:p>
        </p:txBody>
      </p:sp>
      <p:sp>
        <p:nvSpPr>
          <p:cNvPr id="3" name="Content Placeholder 2"/>
          <p:cNvSpPr>
            <a:spLocks noGrp="1"/>
          </p:cNvSpPr>
          <p:nvPr>
            <p:ph idx="1"/>
          </p:nvPr>
        </p:nvSpPr>
        <p:spPr/>
        <p:txBody>
          <a:bodyPr>
            <a:noAutofit/>
          </a:bodyPr>
          <a:lstStyle/>
          <a:p>
            <a:pPr algn="just">
              <a:lnSpc>
                <a:spcPct val="150000"/>
              </a:lnSpc>
            </a:pPr>
            <a:r>
              <a:rPr lang="en-US" sz="2400" dirty="0">
                <a:latin typeface="Comic Sans MS" panose="030F0702030302020204" pitchFamily="66" charset="0"/>
              </a:rPr>
              <a:t>IEEE </a:t>
            </a:r>
            <a:r>
              <a:rPr lang="en-US" sz="2400" dirty="0" smtClean="0">
                <a:latin typeface="Comic Sans MS" panose="030F0702030302020204" pitchFamily="66" charset="0"/>
              </a:rPr>
              <a:t>802.11ah- Physical layer</a:t>
            </a:r>
          </a:p>
          <a:p>
            <a:pPr lvl="1" algn="just">
              <a:lnSpc>
                <a:spcPct val="150000"/>
              </a:lnSpc>
            </a:pPr>
            <a:r>
              <a:rPr lang="en-US" sz="2000" dirty="0">
                <a:latin typeface="Comic Sans MS" panose="030F0702030302020204" pitchFamily="66" charset="0"/>
              </a:rPr>
              <a:t>IEEE 802.11ah essentially provides an additional 802.11 physical layer operating in unlicensed sub-GHz bands. </a:t>
            </a:r>
            <a:endParaRPr lang="en-US" sz="2000" dirty="0" smtClean="0">
              <a:latin typeface="Comic Sans MS" panose="030F0702030302020204" pitchFamily="66" charset="0"/>
            </a:endParaRPr>
          </a:p>
          <a:p>
            <a:pPr lvl="1" algn="just">
              <a:lnSpc>
                <a:spcPct val="150000"/>
              </a:lnSpc>
            </a:pPr>
            <a:r>
              <a:rPr lang="en-US" sz="2000" dirty="0" smtClean="0">
                <a:latin typeface="Comic Sans MS" panose="030F0702030302020204" pitchFamily="66" charset="0"/>
              </a:rPr>
              <a:t>Based </a:t>
            </a:r>
            <a:r>
              <a:rPr lang="en-US" sz="2000" dirty="0">
                <a:latin typeface="Comic Sans MS" panose="030F0702030302020204" pitchFamily="66" charset="0"/>
              </a:rPr>
              <a:t>on OFDM modulation, IEEE 802.11ah uses channels of 2, 4, 8, or 16 MHz (and also 1 MHz for low-bandwidth transmission). </a:t>
            </a:r>
            <a:r>
              <a:rPr lang="en-US" sz="2000" dirty="0" smtClean="0">
                <a:latin typeface="Comic Sans MS" panose="030F0702030302020204" pitchFamily="66" charset="0"/>
              </a:rPr>
              <a:t>This results in low speed data.</a:t>
            </a:r>
          </a:p>
          <a:p>
            <a:pPr lvl="1" algn="just">
              <a:lnSpc>
                <a:spcPct val="150000"/>
              </a:lnSpc>
            </a:pPr>
            <a:r>
              <a:rPr lang="en-US" sz="2000" dirty="0">
                <a:latin typeface="Comic Sans MS" panose="030F0702030302020204" pitchFamily="66" charset="0"/>
              </a:rPr>
              <a:t>802.11ah </a:t>
            </a:r>
            <a:r>
              <a:rPr lang="en-US" sz="2000" dirty="0" smtClean="0">
                <a:latin typeface="Comic Sans MS" panose="030F0702030302020204" pitchFamily="66" charset="0"/>
              </a:rPr>
              <a:t>does </a:t>
            </a:r>
            <a:r>
              <a:rPr lang="en-US" sz="2000" dirty="0">
                <a:latin typeface="Comic Sans MS" panose="030F0702030302020204" pitchFamily="66" charset="0"/>
              </a:rPr>
              <a:t>provide an extended range for its lower speed data. </a:t>
            </a:r>
            <a:endParaRPr lang="en-US" sz="3600" dirty="0" smtClean="0">
              <a:latin typeface="Comic Sans MS" panose="030F0702030302020204" pitchFamily="66" charset="0"/>
            </a:endParaRPr>
          </a:p>
          <a:p>
            <a:pPr lvl="3" algn="just"/>
            <a:endParaRPr lang="en-US" sz="1600" dirty="0">
              <a:latin typeface="Comic Sans MS" panose="030F0702030302020204" pitchFamily="66" charset="0"/>
            </a:endParaRPr>
          </a:p>
          <a:p>
            <a:pPr lvl="2" algn="just"/>
            <a:endParaRPr lang="en-US" sz="1400" dirty="0">
              <a:latin typeface="Comic Sans MS" panose="030F0702030302020204" pitchFamily="66" charset="0"/>
            </a:endParaRPr>
          </a:p>
          <a:p>
            <a:pPr algn="just"/>
            <a:endParaRPr lang="en-US" sz="1050" dirty="0">
              <a:latin typeface="Comic Sans MS" panose="030F0702030302020204" pitchFamily="66" charset="0"/>
            </a:endParaRPr>
          </a:p>
          <a:p>
            <a:pPr algn="just"/>
            <a:endParaRPr lang="en-US" sz="105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629101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802.11ah</a:t>
            </a:r>
          </a:p>
        </p:txBody>
      </p:sp>
      <p:sp>
        <p:nvSpPr>
          <p:cNvPr id="3" name="Content Placeholder 2"/>
          <p:cNvSpPr>
            <a:spLocks noGrp="1"/>
          </p:cNvSpPr>
          <p:nvPr>
            <p:ph idx="1"/>
          </p:nvPr>
        </p:nvSpPr>
        <p:spPr/>
        <p:txBody>
          <a:bodyPr>
            <a:noAutofit/>
          </a:bodyPr>
          <a:lstStyle/>
          <a:p>
            <a:pPr algn="just">
              <a:lnSpc>
                <a:spcPct val="150000"/>
              </a:lnSpc>
            </a:pPr>
            <a:r>
              <a:rPr lang="en-US" sz="2400" dirty="0">
                <a:latin typeface="Comic Sans MS" panose="030F0702030302020204" pitchFamily="66" charset="0"/>
              </a:rPr>
              <a:t>IEEE </a:t>
            </a:r>
            <a:r>
              <a:rPr lang="en-US" sz="2400" dirty="0" smtClean="0">
                <a:latin typeface="Comic Sans MS" panose="030F0702030302020204" pitchFamily="66" charset="0"/>
              </a:rPr>
              <a:t>802.11ah- MAC layer</a:t>
            </a:r>
          </a:p>
          <a:p>
            <a:pPr lvl="1" algn="just">
              <a:lnSpc>
                <a:spcPct val="150000"/>
              </a:lnSpc>
            </a:pPr>
            <a:r>
              <a:rPr lang="en-US" sz="2000" dirty="0" smtClean="0">
                <a:latin typeface="Comic Sans MS" panose="030F0702030302020204" pitchFamily="66" charset="0"/>
              </a:rPr>
              <a:t>The 802.11ah </a:t>
            </a:r>
            <a:r>
              <a:rPr lang="en-US" sz="2000" dirty="0">
                <a:latin typeface="Comic Sans MS" panose="030F0702030302020204" pitchFamily="66" charset="0"/>
              </a:rPr>
              <a:t>MAC layer is focused </a:t>
            </a:r>
            <a:r>
              <a:rPr lang="en-US" sz="2000" dirty="0" smtClean="0">
                <a:latin typeface="Comic Sans MS" panose="030F0702030302020204" pitchFamily="66" charset="0"/>
              </a:rPr>
              <a:t>on </a:t>
            </a:r>
          </a:p>
          <a:p>
            <a:pPr lvl="2" algn="just">
              <a:lnSpc>
                <a:spcPct val="150000"/>
              </a:lnSpc>
            </a:pPr>
            <a:r>
              <a:rPr lang="en-US" sz="1800" dirty="0" smtClean="0">
                <a:latin typeface="Comic Sans MS" panose="030F0702030302020204" pitchFamily="66" charset="0"/>
              </a:rPr>
              <a:t>power </a:t>
            </a:r>
            <a:r>
              <a:rPr lang="en-US" sz="1800" dirty="0">
                <a:latin typeface="Comic Sans MS" panose="030F0702030302020204" pitchFamily="66" charset="0"/>
              </a:rPr>
              <a:t>consumption and mechanisms to allow low-power Wi-Fi stations to wake up less often and operate more efficiently. </a:t>
            </a:r>
            <a:endParaRPr lang="en-US" sz="1800" dirty="0" smtClean="0">
              <a:latin typeface="Comic Sans MS" panose="030F0702030302020204" pitchFamily="66" charset="0"/>
            </a:endParaRPr>
          </a:p>
          <a:p>
            <a:pPr lvl="2" algn="just">
              <a:lnSpc>
                <a:spcPct val="150000"/>
              </a:lnSpc>
            </a:pPr>
            <a:r>
              <a:rPr lang="en-US" sz="1800" dirty="0">
                <a:latin typeface="Comic Sans MS" panose="030F0702030302020204" pitchFamily="66" charset="0"/>
              </a:rPr>
              <a:t>providing low power consumption and the ability to support a  larger number of endpoints</a:t>
            </a:r>
            <a:r>
              <a:rPr lang="en-US" sz="1800" dirty="0" smtClean="0">
                <a:latin typeface="Comic Sans MS" panose="030F0702030302020204" pitchFamily="66" charset="0"/>
              </a:rPr>
              <a:t>.</a:t>
            </a:r>
          </a:p>
          <a:p>
            <a:pPr lvl="2" algn="just">
              <a:lnSpc>
                <a:spcPct val="150000"/>
              </a:lnSpc>
            </a:pPr>
            <a:r>
              <a:rPr lang="en-US" sz="1800" dirty="0">
                <a:latin typeface="Comic Sans MS" panose="030F0702030302020204" pitchFamily="66" charset="0"/>
              </a:rPr>
              <a:t>This sort of MAC layer is ideal for IoT devices that often produce short, low-bit-rate transmissions.</a:t>
            </a:r>
          </a:p>
          <a:p>
            <a:pPr lvl="3" algn="just">
              <a:lnSpc>
                <a:spcPct val="150000"/>
              </a:lnSpc>
            </a:pPr>
            <a:endParaRPr lang="en-US" dirty="0">
              <a:latin typeface="Comic Sans MS" panose="030F0702030302020204" pitchFamily="66" charset="0"/>
            </a:endParaRPr>
          </a:p>
          <a:p>
            <a:pPr lvl="3" algn="just">
              <a:lnSpc>
                <a:spcPct val="150000"/>
              </a:lnSpc>
            </a:pPr>
            <a:endParaRPr lang="en-US" dirty="0" smtClean="0">
              <a:latin typeface="Comic Sans MS" panose="030F0702030302020204" pitchFamily="66" charset="0"/>
            </a:endParaRPr>
          </a:p>
          <a:p>
            <a:pPr lvl="3" algn="just">
              <a:lnSpc>
                <a:spcPct val="150000"/>
              </a:lnSpc>
            </a:pPr>
            <a:endParaRPr lang="en-US" sz="1050" dirty="0">
              <a:latin typeface="Comic Sans MS" panose="030F0702030302020204" pitchFamily="66" charset="0"/>
            </a:endParaRPr>
          </a:p>
          <a:p>
            <a:pPr lvl="2" algn="just">
              <a:lnSpc>
                <a:spcPct val="150000"/>
              </a:lnSpc>
            </a:pPr>
            <a:endParaRPr lang="en-US" sz="1000" dirty="0">
              <a:latin typeface="Comic Sans MS" panose="030F0702030302020204" pitchFamily="66" charset="0"/>
            </a:endParaRPr>
          </a:p>
          <a:p>
            <a:pPr algn="just">
              <a:lnSpc>
                <a:spcPct val="150000"/>
              </a:lnSpc>
            </a:pPr>
            <a:endParaRPr lang="en-US" sz="700" dirty="0">
              <a:latin typeface="Comic Sans MS" panose="030F0702030302020204" pitchFamily="66" charset="0"/>
            </a:endParaRPr>
          </a:p>
          <a:p>
            <a:pPr algn="just">
              <a:lnSpc>
                <a:spcPct val="150000"/>
              </a:lnSpc>
            </a:pPr>
            <a:endParaRPr lang="en-US" sz="7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620653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802.11ah</a:t>
            </a:r>
          </a:p>
        </p:txBody>
      </p:sp>
      <p:sp>
        <p:nvSpPr>
          <p:cNvPr id="3" name="Content Placeholder 2"/>
          <p:cNvSpPr>
            <a:spLocks noGrp="1"/>
          </p:cNvSpPr>
          <p:nvPr>
            <p:ph idx="1"/>
          </p:nvPr>
        </p:nvSpPr>
        <p:spPr/>
        <p:txBody>
          <a:bodyPr>
            <a:noAutofit/>
          </a:bodyPr>
          <a:lstStyle/>
          <a:p>
            <a:pPr algn="just">
              <a:lnSpc>
                <a:spcPct val="150000"/>
              </a:lnSpc>
            </a:pPr>
            <a:r>
              <a:rPr lang="en-US" sz="2000" dirty="0">
                <a:latin typeface="Comic Sans MS" panose="030F0702030302020204" pitchFamily="66" charset="0"/>
              </a:rPr>
              <a:t>IEEE </a:t>
            </a:r>
            <a:r>
              <a:rPr lang="en-US" sz="2000" dirty="0" smtClean="0">
                <a:latin typeface="Comic Sans MS" panose="030F0702030302020204" pitchFamily="66" charset="0"/>
              </a:rPr>
              <a:t>802.11ah- MAC layer</a:t>
            </a:r>
          </a:p>
          <a:p>
            <a:pPr lvl="1" algn="just">
              <a:lnSpc>
                <a:spcPct val="150000"/>
              </a:lnSpc>
            </a:pPr>
            <a:r>
              <a:rPr lang="en-US" sz="1800" dirty="0">
                <a:latin typeface="Comic Sans MS" panose="030F0702030302020204" pitchFamily="66" charset="0"/>
              </a:rPr>
              <a:t>Enhancements and features specified by IEEE 802.11ah for the MAC layer include the following:</a:t>
            </a:r>
          </a:p>
          <a:p>
            <a:pPr marL="971550" lvl="2" indent="-171450" algn="just">
              <a:lnSpc>
                <a:spcPct val="150000"/>
              </a:lnSpc>
            </a:pPr>
            <a:r>
              <a:rPr lang="en-US" sz="1600" dirty="0">
                <a:latin typeface="Comic Sans MS" panose="030F0702030302020204" pitchFamily="66" charset="0"/>
              </a:rPr>
              <a:t>Number of </a:t>
            </a:r>
            <a:r>
              <a:rPr lang="en-US" sz="1600" dirty="0" smtClean="0">
                <a:latin typeface="Comic Sans MS" panose="030F0702030302020204" pitchFamily="66" charset="0"/>
              </a:rPr>
              <a:t>devices</a:t>
            </a:r>
          </a:p>
          <a:p>
            <a:pPr marL="971550" lvl="2" indent="-171450" algn="just">
              <a:lnSpc>
                <a:spcPct val="150000"/>
              </a:lnSpc>
            </a:pPr>
            <a:r>
              <a:rPr lang="en-US" sz="1600" dirty="0" smtClean="0">
                <a:latin typeface="Comic Sans MS" panose="030F0702030302020204" pitchFamily="66" charset="0"/>
              </a:rPr>
              <a:t>MAC header</a:t>
            </a:r>
          </a:p>
          <a:p>
            <a:pPr marL="971550" lvl="2" indent="-171450" algn="just">
              <a:lnSpc>
                <a:spcPct val="150000"/>
              </a:lnSpc>
            </a:pPr>
            <a:r>
              <a:rPr lang="en-US" sz="1600" dirty="0" smtClean="0">
                <a:latin typeface="Comic Sans MS" panose="030F0702030302020204" pitchFamily="66" charset="0"/>
              </a:rPr>
              <a:t>Null </a:t>
            </a:r>
            <a:r>
              <a:rPr lang="en-US" sz="1600" dirty="0">
                <a:latin typeface="Comic Sans MS" panose="030F0702030302020204" pitchFamily="66" charset="0"/>
              </a:rPr>
              <a:t>data packet (NDP) </a:t>
            </a:r>
            <a:r>
              <a:rPr lang="en-US" sz="1600" dirty="0" smtClean="0">
                <a:latin typeface="Comic Sans MS" panose="030F0702030302020204" pitchFamily="66" charset="0"/>
              </a:rPr>
              <a:t>support</a:t>
            </a:r>
          </a:p>
          <a:p>
            <a:pPr marL="971550" lvl="2" indent="-171450" algn="just">
              <a:lnSpc>
                <a:spcPct val="150000"/>
              </a:lnSpc>
            </a:pPr>
            <a:r>
              <a:rPr lang="en-US" sz="1600" dirty="0" smtClean="0">
                <a:latin typeface="Comic Sans MS" panose="030F0702030302020204" pitchFamily="66" charset="0"/>
              </a:rPr>
              <a:t>Grouping </a:t>
            </a:r>
            <a:r>
              <a:rPr lang="en-US" sz="1600" dirty="0">
                <a:latin typeface="Comic Sans MS" panose="030F0702030302020204" pitchFamily="66" charset="0"/>
              </a:rPr>
              <a:t>and </a:t>
            </a:r>
            <a:r>
              <a:rPr lang="en-US" sz="1600" dirty="0" err="1" smtClean="0">
                <a:latin typeface="Comic Sans MS" panose="030F0702030302020204" pitchFamily="66" charset="0"/>
              </a:rPr>
              <a:t>sectorization</a:t>
            </a:r>
            <a:endParaRPr lang="en-US" sz="1600" dirty="0" smtClean="0">
              <a:latin typeface="Comic Sans MS" panose="030F0702030302020204" pitchFamily="66" charset="0"/>
            </a:endParaRPr>
          </a:p>
          <a:p>
            <a:pPr marL="971550" lvl="2" indent="-171450" algn="just">
              <a:lnSpc>
                <a:spcPct val="150000"/>
              </a:lnSpc>
            </a:pPr>
            <a:r>
              <a:rPr lang="en-US" sz="1600" dirty="0" smtClean="0">
                <a:latin typeface="Comic Sans MS" panose="030F0702030302020204" pitchFamily="66" charset="0"/>
              </a:rPr>
              <a:t>Restricted </a:t>
            </a:r>
            <a:r>
              <a:rPr lang="en-US" sz="1600" dirty="0">
                <a:latin typeface="Comic Sans MS" panose="030F0702030302020204" pitchFamily="66" charset="0"/>
              </a:rPr>
              <a:t>access window (</a:t>
            </a:r>
            <a:r>
              <a:rPr lang="en-US" sz="1600" dirty="0" smtClean="0">
                <a:latin typeface="Comic Sans MS" panose="030F0702030302020204" pitchFamily="66" charset="0"/>
              </a:rPr>
              <a:t>RAW)</a:t>
            </a:r>
          </a:p>
          <a:p>
            <a:pPr marL="971550" lvl="2" indent="-171450" algn="just">
              <a:lnSpc>
                <a:spcPct val="150000"/>
              </a:lnSpc>
            </a:pPr>
            <a:r>
              <a:rPr lang="en-US" sz="1600" dirty="0" smtClean="0">
                <a:latin typeface="Comic Sans MS" panose="030F0702030302020204" pitchFamily="66" charset="0"/>
              </a:rPr>
              <a:t>Target </a:t>
            </a:r>
            <a:r>
              <a:rPr lang="en-US" sz="1600" dirty="0">
                <a:latin typeface="Comic Sans MS" panose="030F0702030302020204" pitchFamily="66" charset="0"/>
              </a:rPr>
              <a:t>wake time (</a:t>
            </a:r>
            <a:r>
              <a:rPr lang="en-US" sz="1600" dirty="0" smtClean="0">
                <a:latin typeface="Comic Sans MS" panose="030F0702030302020204" pitchFamily="66" charset="0"/>
              </a:rPr>
              <a:t>TWT)</a:t>
            </a:r>
          </a:p>
          <a:p>
            <a:pPr marL="971550" lvl="2" indent="-171450" algn="just">
              <a:lnSpc>
                <a:spcPct val="150000"/>
              </a:lnSpc>
            </a:pPr>
            <a:r>
              <a:rPr lang="en-US" sz="1600" dirty="0" smtClean="0">
                <a:latin typeface="Comic Sans MS" panose="030F0702030302020204" pitchFamily="66" charset="0"/>
              </a:rPr>
              <a:t>Speed </a:t>
            </a:r>
            <a:r>
              <a:rPr lang="en-US" sz="1600" dirty="0">
                <a:latin typeface="Comic Sans MS" panose="030F0702030302020204" pitchFamily="66" charset="0"/>
              </a:rPr>
              <a:t>frame </a:t>
            </a:r>
            <a:r>
              <a:rPr lang="en-US" sz="1600" dirty="0" smtClean="0">
                <a:latin typeface="Comic Sans MS" panose="030F0702030302020204" pitchFamily="66" charset="0"/>
              </a:rPr>
              <a:t>exchange</a:t>
            </a:r>
          </a:p>
          <a:p>
            <a:pPr lvl="3" algn="just">
              <a:lnSpc>
                <a:spcPct val="150000"/>
              </a:lnSpc>
            </a:pPr>
            <a:endParaRPr lang="en-US" sz="900" dirty="0">
              <a:latin typeface="Comic Sans MS" panose="030F0702030302020204" pitchFamily="66" charset="0"/>
            </a:endParaRPr>
          </a:p>
          <a:p>
            <a:pPr lvl="2" algn="just">
              <a:lnSpc>
                <a:spcPct val="150000"/>
              </a:lnSpc>
            </a:pPr>
            <a:endParaRPr lang="en-US" sz="8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967938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802.11ah</a:t>
            </a:r>
          </a:p>
        </p:txBody>
      </p:sp>
      <p:sp>
        <p:nvSpPr>
          <p:cNvPr id="3" name="Content Placeholder 2"/>
          <p:cNvSpPr>
            <a:spLocks noGrp="1"/>
          </p:cNvSpPr>
          <p:nvPr>
            <p:ph idx="1"/>
          </p:nvPr>
        </p:nvSpPr>
        <p:spPr/>
        <p:txBody>
          <a:bodyPr>
            <a:noAutofit/>
          </a:bodyPr>
          <a:lstStyle/>
          <a:p>
            <a:pPr algn="just">
              <a:lnSpc>
                <a:spcPct val="150000"/>
              </a:lnSpc>
            </a:pPr>
            <a:r>
              <a:rPr lang="en-US" sz="3200" dirty="0">
                <a:latin typeface="Comic Sans MS" panose="030F0702030302020204" pitchFamily="66" charset="0"/>
              </a:rPr>
              <a:t>IEEE </a:t>
            </a:r>
            <a:r>
              <a:rPr lang="en-US" sz="3200" dirty="0" smtClean="0">
                <a:latin typeface="Comic Sans MS" panose="030F0702030302020204" pitchFamily="66" charset="0"/>
              </a:rPr>
              <a:t>802.11ah</a:t>
            </a:r>
          </a:p>
          <a:p>
            <a:pPr lvl="1" algn="just">
              <a:lnSpc>
                <a:spcPct val="150000"/>
              </a:lnSpc>
            </a:pPr>
            <a:r>
              <a:rPr lang="en-US" dirty="0" smtClean="0">
                <a:latin typeface="Comic Sans MS" panose="030F0702030302020204" pitchFamily="66" charset="0"/>
              </a:rPr>
              <a:t>Topology</a:t>
            </a:r>
          </a:p>
          <a:p>
            <a:pPr lvl="2" algn="just">
              <a:lnSpc>
                <a:spcPct val="150000"/>
              </a:lnSpc>
            </a:pPr>
            <a:r>
              <a:rPr lang="en-US" sz="2000" dirty="0" smtClean="0">
                <a:latin typeface="Comic Sans MS" panose="030F0702030302020204" pitchFamily="66" charset="0"/>
              </a:rPr>
              <a:t>Star </a:t>
            </a:r>
          </a:p>
          <a:p>
            <a:pPr lvl="1" algn="just">
              <a:lnSpc>
                <a:spcPct val="150000"/>
              </a:lnSpc>
            </a:pPr>
            <a:endParaRPr lang="en-US" dirty="0" smtClean="0">
              <a:latin typeface="Comic Sans MS" panose="030F0702030302020204" pitchFamily="66" charset="0"/>
            </a:endParaRPr>
          </a:p>
          <a:p>
            <a:pPr lvl="3" algn="just">
              <a:lnSpc>
                <a:spcPct val="150000"/>
              </a:lnSpc>
            </a:pPr>
            <a:endParaRPr lang="en-US" sz="3200" dirty="0" smtClean="0">
              <a:latin typeface="Comic Sans MS" panose="030F0702030302020204" pitchFamily="66" charset="0"/>
            </a:endParaRPr>
          </a:p>
          <a:p>
            <a:pPr lvl="3" algn="just">
              <a:lnSpc>
                <a:spcPct val="150000"/>
              </a:lnSpc>
            </a:pPr>
            <a:endParaRPr lang="en-US" sz="1400" dirty="0">
              <a:latin typeface="Comic Sans MS" panose="030F0702030302020204" pitchFamily="66" charset="0"/>
            </a:endParaRPr>
          </a:p>
          <a:p>
            <a:pPr lvl="2" algn="just">
              <a:lnSpc>
                <a:spcPct val="150000"/>
              </a:lnSpc>
            </a:pPr>
            <a:endParaRPr lang="en-US" sz="1200" dirty="0">
              <a:latin typeface="Comic Sans MS" panose="030F0702030302020204" pitchFamily="66" charset="0"/>
            </a:endParaRPr>
          </a:p>
          <a:p>
            <a:pPr algn="just">
              <a:lnSpc>
                <a:spcPct val="150000"/>
              </a:lnSpc>
            </a:pPr>
            <a:endParaRPr lang="en-US" sz="1000" dirty="0">
              <a:latin typeface="Comic Sans MS" panose="030F0702030302020204" pitchFamily="66" charset="0"/>
            </a:endParaRPr>
          </a:p>
          <a:p>
            <a:pPr algn="just">
              <a:lnSpc>
                <a:spcPct val="150000"/>
              </a:lnSpc>
            </a:pPr>
            <a:endParaRPr lang="en-US" sz="10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694" y="1901951"/>
            <a:ext cx="6020043" cy="4251510"/>
          </a:xfrm>
          <a:prstGeom prst="rect">
            <a:avLst/>
          </a:prstGeom>
        </p:spPr>
      </p:pic>
    </p:spTree>
    <p:extLst>
      <p:ext uri="{BB962C8B-B14F-4D97-AF65-F5344CB8AC3E}">
        <p14:creationId xmlns:p14="http://schemas.microsoft.com/office/powerpoint/2010/main" val="2833021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ZigBee</a:t>
            </a:r>
          </a:p>
        </p:txBody>
      </p:sp>
      <p:sp>
        <p:nvSpPr>
          <p:cNvPr id="3" name="Content Placeholder 2"/>
          <p:cNvSpPr>
            <a:spLocks noGrp="1"/>
          </p:cNvSpPr>
          <p:nvPr>
            <p:ph idx="1"/>
          </p:nvPr>
        </p:nvSpPr>
        <p:spPr/>
        <p:txBody>
          <a:bodyPr>
            <a:noAutofit/>
          </a:bodyPr>
          <a:lstStyle/>
          <a:p>
            <a:pPr algn="just">
              <a:lnSpc>
                <a:spcPct val="150000"/>
              </a:lnSpc>
            </a:pPr>
            <a:r>
              <a:rPr lang="en-US" dirty="0" smtClean="0">
                <a:latin typeface="Comic Sans MS" panose="030F0702030302020204" pitchFamily="66" charset="0"/>
              </a:rPr>
              <a:t>ZigBee</a:t>
            </a:r>
          </a:p>
          <a:p>
            <a:pPr lvl="1" algn="just">
              <a:lnSpc>
                <a:spcPct val="150000"/>
              </a:lnSpc>
            </a:pPr>
            <a:r>
              <a:rPr lang="en-US" sz="2400" dirty="0">
                <a:latin typeface="Comic Sans MS" panose="030F0702030302020204" pitchFamily="66" charset="0"/>
              </a:rPr>
              <a:t>ZigBee </a:t>
            </a:r>
            <a:r>
              <a:rPr lang="en-US" sz="2400" dirty="0" smtClean="0">
                <a:latin typeface="Comic Sans MS" panose="030F0702030302020204" pitchFamily="66" charset="0"/>
              </a:rPr>
              <a:t>is aimed </a:t>
            </a:r>
            <a:r>
              <a:rPr lang="en-US" sz="2400" dirty="0">
                <a:latin typeface="Comic Sans MS" panose="030F0702030302020204" pitchFamily="66" charset="0"/>
              </a:rPr>
              <a:t>at smart objects and sensors that have </a:t>
            </a:r>
            <a:r>
              <a:rPr lang="en-US" sz="2400" dirty="0" smtClean="0">
                <a:solidFill>
                  <a:srgbClr val="FF0000"/>
                </a:solidFill>
                <a:latin typeface="Comic Sans MS" panose="030F0702030302020204" pitchFamily="66" charset="0"/>
              </a:rPr>
              <a:t>low bandwidth </a:t>
            </a:r>
            <a:r>
              <a:rPr lang="en-US" sz="2400" dirty="0">
                <a:latin typeface="Comic Sans MS" panose="030F0702030302020204" pitchFamily="66" charset="0"/>
              </a:rPr>
              <a:t>and </a:t>
            </a:r>
            <a:r>
              <a:rPr lang="en-US" sz="2400" dirty="0">
                <a:solidFill>
                  <a:srgbClr val="FF0000"/>
                </a:solidFill>
                <a:latin typeface="Comic Sans MS" panose="030F0702030302020204" pitchFamily="66" charset="0"/>
              </a:rPr>
              <a:t>low power </a:t>
            </a:r>
            <a:r>
              <a:rPr lang="en-US" sz="2400" dirty="0">
                <a:latin typeface="Comic Sans MS" panose="030F0702030302020204" pitchFamily="66" charset="0"/>
              </a:rPr>
              <a:t>needs</a:t>
            </a:r>
            <a:r>
              <a:rPr lang="en-US" sz="2400" dirty="0" smtClean="0">
                <a:latin typeface="Comic Sans MS" panose="030F0702030302020204" pitchFamily="66" charset="0"/>
              </a:rPr>
              <a:t>.</a:t>
            </a:r>
          </a:p>
          <a:p>
            <a:pPr lvl="1" algn="just">
              <a:lnSpc>
                <a:spcPct val="150000"/>
              </a:lnSpc>
            </a:pPr>
            <a:r>
              <a:rPr lang="en-US" sz="2400" dirty="0" smtClean="0">
                <a:latin typeface="Comic Sans MS" panose="030F0702030302020204" pitchFamily="66" charset="0"/>
              </a:rPr>
              <a:t>Functions for a device</a:t>
            </a:r>
          </a:p>
          <a:p>
            <a:pPr lvl="2" algn="just">
              <a:lnSpc>
                <a:spcPct val="150000"/>
              </a:lnSpc>
            </a:pPr>
            <a:r>
              <a:rPr lang="en-US" sz="1800" dirty="0" smtClean="0">
                <a:latin typeface="Comic Sans MS" panose="030F0702030302020204" pitchFamily="66" charset="0"/>
              </a:rPr>
              <a:t>Metering</a:t>
            </a:r>
          </a:p>
          <a:p>
            <a:pPr lvl="2" algn="just">
              <a:lnSpc>
                <a:spcPct val="150000"/>
              </a:lnSpc>
            </a:pPr>
            <a:r>
              <a:rPr lang="en-US" sz="1800" dirty="0" smtClean="0">
                <a:latin typeface="Comic Sans MS" panose="030F0702030302020204" pitchFamily="66" charset="0"/>
              </a:rPr>
              <a:t>Temperature</a:t>
            </a:r>
          </a:p>
          <a:p>
            <a:pPr lvl="2" algn="just">
              <a:lnSpc>
                <a:spcPct val="150000"/>
              </a:lnSpc>
            </a:pPr>
            <a:r>
              <a:rPr lang="en-US" sz="1800" dirty="0" smtClean="0">
                <a:latin typeface="Comic Sans MS" panose="030F0702030302020204" pitchFamily="66" charset="0"/>
              </a:rPr>
              <a:t>Lighting control </a:t>
            </a:r>
          </a:p>
          <a:p>
            <a:pPr lvl="3" algn="just">
              <a:lnSpc>
                <a:spcPct val="150000"/>
              </a:lnSpc>
            </a:pPr>
            <a:endParaRPr lang="en-US" sz="1800" dirty="0">
              <a:latin typeface="Comic Sans MS" panose="030F0702030302020204" pitchFamily="66" charset="0"/>
            </a:endParaRPr>
          </a:p>
          <a:p>
            <a:pPr lvl="2" algn="just">
              <a:lnSpc>
                <a:spcPct val="150000"/>
              </a:lnSpc>
            </a:pPr>
            <a:endParaRPr lang="en-US" sz="1600" dirty="0">
              <a:latin typeface="Comic Sans MS" panose="030F0702030302020204" pitchFamily="66" charset="0"/>
            </a:endParaRPr>
          </a:p>
          <a:p>
            <a:pPr algn="just">
              <a:lnSpc>
                <a:spcPct val="150000"/>
              </a:lnSpc>
            </a:pPr>
            <a:endParaRPr lang="en-US" sz="1100" dirty="0">
              <a:latin typeface="Comic Sans MS" panose="030F0702030302020204" pitchFamily="66" charset="0"/>
            </a:endParaRPr>
          </a:p>
          <a:p>
            <a:pPr algn="just">
              <a:lnSpc>
                <a:spcPct val="150000"/>
              </a:lnSpc>
            </a:pPr>
            <a:endParaRPr lang="en-US" sz="11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030768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ZigBee</a:t>
            </a:r>
          </a:p>
        </p:txBody>
      </p:sp>
      <p:sp>
        <p:nvSpPr>
          <p:cNvPr id="3" name="Content Placeholder 2"/>
          <p:cNvSpPr>
            <a:spLocks noGrp="1"/>
          </p:cNvSpPr>
          <p:nvPr>
            <p:ph idx="1"/>
          </p:nvPr>
        </p:nvSpPr>
        <p:spPr/>
        <p:txBody>
          <a:bodyPr>
            <a:noAutofit/>
          </a:bodyPr>
          <a:lstStyle/>
          <a:p>
            <a:pPr algn="just">
              <a:lnSpc>
                <a:spcPct val="150000"/>
              </a:lnSpc>
            </a:pPr>
            <a:r>
              <a:rPr lang="en-US" dirty="0" smtClean="0">
                <a:latin typeface="Comic Sans MS" panose="030F0702030302020204" pitchFamily="66" charset="0"/>
              </a:rPr>
              <a:t>ZigBee- Protocol stack</a:t>
            </a:r>
          </a:p>
          <a:p>
            <a:pPr lvl="3" algn="just">
              <a:lnSpc>
                <a:spcPct val="150000"/>
              </a:lnSpc>
            </a:pPr>
            <a:endParaRPr lang="en-US" sz="1800" dirty="0">
              <a:latin typeface="Comic Sans MS" panose="030F0702030302020204" pitchFamily="66" charset="0"/>
            </a:endParaRPr>
          </a:p>
          <a:p>
            <a:pPr lvl="2" algn="just">
              <a:lnSpc>
                <a:spcPct val="150000"/>
              </a:lnSpc>
            </a:pPr>
            <a:endParaRPr lang="en-US" sz="1600" dirty="0">
              <a:latin typeface="Comic Sans MS" panose="030F0702030302020204" pitchFamily="66" charset="0"/>
            </a:endParaRPr>
          </a:p>
          <a:p>
            <a:pPr algn="just">
              <a:lnSpc>
                <a:spcPct val="150000"/>
              </a:lnSpc>
            </a:pPr>
            <a:endParaRPr lang="en-US" sz="1100" dirty="0">
              <a:latin typeface="Comic Sans MS" panose="030F0702030302020204" pitchFamily="66" charset="0"/>
            </a:endParaRPr>
          </a:p>
          <a:p>
            <a:pPr algn="just">
              <a:lnSpc>
                <a:spcPct val="150000"/>
              </a:lnSpc>
            </a:pPr>
            <a:endParaRPr lang="en-US" sz="11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1679" y="2665927"/>
            <a:ext cx="5701719" cy="3465429"/>
          </a:xfrm>
          <a:prstGeom prst="rect">
            <a:avLst/>
          </a:prstGeom>
        </p:spPr>
      </p:pic>
    </p:spTree>
    <p:extLst>
      <p:ext uri="{BB962C8B-B14F-4D97-AF65-F5344CB8AC3E}">
        <p14:creationId xmlns:p14="http://schemas.microsoft.com/office/powerpoint/2010/main" val="3529951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err="1">
                <a:latin typeface="Comic Sans MS" panose="030F0702030302020204" pitchFamily="66" charset="0"/>
              </a:rPr>
              <a:t>LoRaWAN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3200" dirty="0" err="1" smtClean="0">
                <a:latin typeface="Comic Sans MS" panose="030F0702030302020204" pitchFamily="66" charset="0"/>
              </a:rPr>
              <a:t>LoRaWAN</a:t>
            </a:r>
            <a:endParaRPr lang="en-US" sz="3200" dirty="0" smtClean="0">
              <a:latin typeface="Comic Sans MS" panose="030F0702030302020204" pitchFamily="66" charset="0"/>
            </a:endParaRPr>
          </a:p>
          <a:p>
            <a:pPr lvl="1" algn="just">
              <a:lnSpc>
                <a:spcPct val="150000"/>
              </a:lnSpc>
            </a:pPr>
            <a:r>
              <a:rPr lang="en-US" sz="2400" dirty="0" err="1" smtClean="0">
                <a:latin typeface="Comic Sans MS" panose="030F0702030302020204" pitchFamily="66" charset="0"/>
              </a:rPr>
              <a:t>LoRaWAN</a:t>
            </a:r>
            <a:r>
              <a:rPr lang="en-US" sz="2400" dirty="0" smtClean="0">
                <a:latin typeface="Comic Sans MS" panose="030F0702030302020204" pitchFamily="66" charset="0"/>
              </a:rPr>
              <a:t> is </a:t>
            </a:r>
            <a:r>
              <a:rPr lang="en-US" sz="2400" dirty="0">
                <a:latin typeface="Comic Sans MS" panose="030F0702030302020204" pitchFamily="66" charset="0"/>
              </a:rPr>
              <a:t>an example of an </a:t>
            </a:r>
            <a:r>
              <a:rPr lang="en-US" sz="2400" dirty="0" smtClean="0">
                <a:solidFill>
                  <a:srgbClr val="FF0000"/>
                </a:solidFill>
                <a:latin typeface="Comic Sans MS" panose="030F0702030302020204" pitchFamily="66" charset="0"/>
              </a:rPr>
              <a:t>unlicensed-band </a:t>
            </a:r>
            <a:r>
              <a:rPr lang="en-US" sz="2400" dirty="0">
                <a:solidFill>
                  <a:srgbClr val="FF0000"/>
                </a:solidFill>
                <a:latin typeface="Comic Sans MS" panose="030F0702030302020204" pitchFamily="66" charset="0"/>
              </a:rPr>
              <a:t>Low-Power Wide-Area</a:t>
            </a:r>
            <a:r>
              <a:rPr lang="en-US" sz="2400" dirty="0" smtClean="0">
                <a:latin typeface="Comic Sans MS" panose="030F0702030302020204" pitchFamily="66" charset="0"/>
              </a:rPr>
              <a:t> </a:t>
            </a:r>
            <a:r>
              <a:rPr lang="en-US" sz="2400" dirty="0">
                <a:latin typeface="Comic Sans MS" panose="030F0702030302020204" pitchFamily="66" charset="0"/>
              </a:rPr>
              <a:t>(LPWA) </a:t>
            </a:r>
            <a:r>
              <a:rPr lang="en-US" sz="2400" dirty="0" smtClean="0">
                <a:latin typeface="Comic Sans MS" panose="030F0702030302020204" pitchFamily="66" charset="0"/>
              </a:rPr>
              <a:t>technology.</a:t>
            </a:r>
          </a:p>
          <a:p>
            <a:pPr lvl="1" algn="just">
              <a:lnSpc>
                <a:spcPct val="150000"/>
              </a:lnSpc>
            </a:pPr>
            <a:r>
              <a:rPr lang="en-US" sz="2400" dirty="0" smtClean="0">
                <a:latin typeface="Comic Sans MS" panose="030F0702030302020204" pitchFamily="66" charset="0"/>
              </a:rPr>
              <a:t>LPWA  particularly </a:t>
            </a:r>
            <a:r>
              <a:rPr lang="en-US" sz="2400" dirty="0">
                <a:latin typeface="Comic Sans MS" panose="030F0702030302020204" pitchFamily="66" charset="0"/>
              </a:rPr>
              <a:t>well adapted for </a:t>
            </a:r>
            <a:r>
              <a:rPr lang="en-US" sz="2400" dirty="0">
                <a:solidFill>
                  <a:srgbClr val="FF0000"/>
                </a:solidFill>
                <a:latin typeface="Comic Sans MS" panose="030F0702030302020204" pitchFamily="66" charset="0"/>
              </a:rPr>
              <a:t>long-range</a:t>
            </a:r>
            <a:r>
              <a:rPr lang="en-US" sz="2400" dirty="0">
                <a:latin typeface="Comic Sans MS" panose="030F0702030302020204" pitchFamily="66" charset="0"/>
              </a:rPr>
              <a:t> and </a:t>
            </a:r>
            <a:r>
              <a:rPr lang="en-US" sz="2400" dirty="0">
                <a:solidFill>
                  <a:srgbClr val="FF0000"/>
                </a:solidFill>
                <a:latin typeface="Comic Sans MS" panose="030F0702030302020204" pitchFamily="66" charset="0"/>
              </a:rPr>
              <a:t>battery-powered</a:t>
            </a:r>
            <a:r>
              <a:rPr lang="en-US" sz="2400" dirty="0">
                <a:latin typeface="Comic Sans MS" panose="030F0702030302020204" pitchFamily="66" charset="0"/>
              </a:rPr>
              <a:t> </a:t>
            </a:r>
            <a:r>
              <a:rPr lang="en-US" sz="2400" dirty="0" smtClean="0">
                <a:latin typeface="Comic Sans MS" panose="030F0702030302020204" pitchFamily="66" charset="0"/>
              </a:rPr>
              <a:t>endpoints.</a:t>
            </a:r>
          </a:p>
          <a:p>
            <a:pPr lvl="1" algn="just">
              <a:lnSpc>
                <a:spcPct val="150000"/>
              </a:lnSpc>
            </a:pPr>
            <a:endParaRPr lang="en-US" sz="2400" dirty="0">
              <a:latin typeface="Comic Sans MS" panose="030F0702030302020204" pitchFamily="66" charset="0"/>
            </a:endParaRPr>
          </a:p>
          <a:p>
            <a:pPr algn="just">
              <a:lnSpc>
                <a:spcPct val="150000"/>
              </a:lnSpc>
            </a:pPr>
            <a:endParaRPr lang="en-US" dirty="0" smtClean="0">
              <a:latin typeface="Comic Sans MS" panose="030F0702030302020204" pitchFamily="66" charset="0"/>
            </a:endParaRPr>
          </a:p>
          <a:p>
            <a:pPr lvl="3" algn="just">
              <a:lnSpc>
                <a:spcPct val="150000"/>
              </a:lnSpc>
            </a:pPr>
            <a:endParaRPr lang="en-US" sz="1050" dirty="0">
              <a:latin typeface="Comic Sans MS" panose="030F0702030302020204" pitchFamily="66" charset="0"/>
            </a:endParaRPr>
          </a:p>
          <a:p>
            <a:pPr lvl="2" algn="just">
              <a:lnSpc>
                <a:spcPct val="150000"/>
              </a:lnSpc>
            </a:pPr>
            <a:endParaRPr lang="en-US" sz="1000" dirty="0">
              <a:latin typeface="Comic Sans MS" panose="030F0702030302020204" pitchFamily="66" charset="0"/>
            </a:endParaRPr>
          </a:p>
          <a:p>
            <a:pPr algn="just">
              <a:lnSpc>
                <a:spcPct val="150000"/>
              </a:lnSpc>
            </a:pPr>
            <a:endParaRPr lang="en-US" sz="700" dirty="0">
              <a:latin typeface="Comic Sans MS" panose="030F0702030302020204" pitchFamily="66" charset="0"/>
            </a:endParaRPr>
          </a:p>
          <a:p>
            <a:pPr algn="just">
              <a:lnSpc>
                <a:spcPct val="150000"/>
              </a:lnSpc>
            </a:pPr>
            <a:endParaRPr lang="en-US" sz="7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106772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err="1">
                <a:latin typeface="Comic Sans MS" panose="030F0702030302020204" pitchFamily="66" charset="0"/>
              </a:rPr>
              <a:t>LoRaWAN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r>
              <a:rPr lang="en-US" sz="3200" dirty="0" err="1" smtClean="0">
                <a:latin typeface="Comic Sans MS" panose="030F0702030302020204" pitchFamily="66" charset="0"/>
              </a:rPr>
              <a:t>LoRaWAN</a:t>
            </a:r>
            <a:r>
              <a:rPr lang="en-US" sz="3200" dirty="0" smtClean="0">
                <a:latin typeface="Comic Sans MS" panose="030F0702030302020204" pitchFamily="66" charset="0"/>
              </a:rPr>
              <a:t> Layers</a:t>
            </a:r>
            <a:endParaRPr lang="en-US" sz="2400" dirty="0">
              <a:latin typeface="Comic Sans MS" panose="030F0702030302020204" pitchFamily="66" charset="0"/>
            </a:endParaRPr>
          </a:p>
          <a:p>
            <a:endParaRPr lang="en-US" dirty="0" smtClean="0">
              <a:latin typeface="Comic Sans MS" panose="030F0702030302020204" pitchFamily="66" charset="0"/>
            </a:endParaRPr>
          </a:p>
          <a:p>
            <a:pPr lvl="3"/>
            <a:endParaRPr lang="en-US" sz="1050" dirty="0">
              <a:latin typeface="Comic Sans MS" panose="030F0702030302020204" pitchFamily="66" charset="0"/>
            </a:endParaRPr>
          </a:p>
          <a:p>
            <a:pPr lvl="2"/>
            <a:endParaRPr lang="en-US" sz="1000" dirty="0">
              <a:latin typeface="Comic Sans MS" panose="030F0702030302020204" pitchFamily="66" charset="0"/>
            </a:endParaRPr>
          </a:p>
          <a:p>
            <a:endParaRPr lang="en-US" sz="700" dirty="0">
              <a:latin typeface="Comic Sans MS" panose="030F0702030302020204" pitchFamily="66" charset="0"/>
            </a:endParaRPr>
          </a:p>
          <a:p>
            <a:endParaRPr lang="en-US" sz="7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120" y="2500181"/>
            <a:ext cx="9163050" cy="3830215"/>
          </a:xfrm>
          <a:prstGeom prst="rect">
            <a:avLst/>
          </a:prstGeom>
        </p:spPr>
      </p:pic>
    </p:spTree>
    <p:extLst>
      <p:ext uri="{BB962C8B-B14F-4D97-AF65-F5344CB8AC3E}">
        <p14:creationId xmlns:p14="http://schemas.microsoft.com/office/powerpoint/2010/main" val="3890705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Contents </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3600" dirty="0">
                <a:latin typeface="Comic Sans MS" panose="030F0702030302020204" pitchFamily="66" charset="0"/>
              </a:rPr>
              <a:t>IoT Protocol Stack</a:t>
            </a:r>
          </a:p>
          <a:p>
            <a:pPr lvl="1">
              <a:lnSpc>
                <a:spcPct val="170000"/>
              </a:lnSpc>
            </a:pPr>
            <a:r>
              <a:rPr lang="en-US" sz="3600" dirty="0">
                <a:solidFill>
                  <a:schemeClr val="bg1">
                    <a:lumMod val="85000"/>
                  </a:schemeClr>
                </a:solidFill>
                <a:latin typeface="Comic Sans MS" panose="030F0702030302020204" pitchFamily="66" charset="0"/>
              </a:rPr>
              <a:t>Physical and Link Layers Protocols</a:t>
            </a:r>
          </a:p>
          <a:p>
            <a:pPr lvl="2">
              <a:lnSpc>
                <a:spcPct val="170000"/>
              </a:lnSpc>
            </a:pPr>
            <a:r>
              <a:rPr lang="en-US" sz="3200" dirty="0">
                <a:solidFill>
                  <a:schemeClr val="bg1">
                    <a:lumMod val="85000"/>
                  </a:schemeClr>
                </a:solidFill>
                <a:latin typeface="Comic Sans MS" panose="030F0702030302020204" pitchFamily="66" charset="0"/>
              </a:rPr>
              <a:t>Communication Technologies</a:t>
            </a:r>
          </a:p>
          <a:p>
            <a:pPr lvl="2">
              <a:lnSpc>
                <a:spcPct val="170000"/>
              </a:lnSpc>
            </a:pPr>
            <a:r>
              <a:rPr lang="en-US" sz="3200" dirty="0" smtClean="0">
                <a:solidFill>
                  <a:schemeClr val="bg1">
                    <a:lumMod val="85000"/>
                  </a:schemeClr>
                </a:solidFill>
                <a:latin typeface="Comic Sans MS" panose="030F0702030302020204" pitchFamily="66" charset="0"/>
              </a:rPr>
              <a:t>Communication </a:t>
            </a:r>
            <a:r>
              <a:rPr lang="en-US" sz="3200" dirty="0">
                <a:solidFill>
                  <a:schemeClr val="bg1">
                    <a:lumMod val="85000"/>
                  </a:schemeClr>
                </a:solidFill>
                <a:latin typeface="Comic Sans MS" panose="030F0702030302020204" pitchFamily="66" charset="0"/>
              </a:rPr>
              <a:t>Models</a:t>
            </a:r>
          </a:p>
          <a:p>
            <a:pPr lvl="2">
              <a:lnSpc>
                <a:spcPct val="170000"/>
              </a:lnSpc>
            </a:pPr>
            <a:r>
              <a:rPr lang="en-US" sz="3200" dirty="0">
                <a:solidFill>
                  <a:schemeClr val="bg1">
                    <a:lumMod val="85000"/>
                  </a:schemeClr>
                </a:solidFill>
                <a:latin typeface="Comic Sans MS" panose="030F0702030302020204" pitchFamily="66" charset="0"/>
              </a:rPr>
              <a:t>Communication Technologies Criteria</a:t>
            </a:r>
          </a:p>
          <a:p>
            <a:pPr lvl="1">
              <a:lnSpc>
                <a:spcPct val="170000"/>
              </a:lnSpc>
            </a:pPr>
            <a:r>
              <a:rPr lang="en-US" sz="3200" dirty="0" smtClean="0">
                <a:solidFill>
                  <a:schemeClr val="bg1">
                    <a:lumMod val="85000"/>
                  </a:schemeClr>
                </a:solidFill>
                <a:latin typeface="Comic Sans MS" panose="030F0702030302020204" pitchFamily="66" charset="0"/>
              </a:rPr>
              <a:t>IP </a:t>
            </a:r>
            <a:r>
              <a:rPr lang="en-US" sz="3200" dirty="0">
                <a:solidFill>
                  <a:schemeClr val="bg1">
                    <a:lumMod val="85000"/>
                  </a:schemeClr>
                </a:solidFill>
                <a:latin typeface="Comic Sans MS" panose="030F0702030302020204" pitchFamily="66" charset="0"/>
              </a:rPr>
              <a:t>as the IoT Network Layer</a:t>
            </a:r>
          </a:p>
          <a:p>
            <a:pPr lvl="1">
              <a:lnSpc>
                <a:spcPct val="170000"/>
              </a:lnSpc>
            </a:pPr>
            <a:r>
              <a:rPr lang="en-US" sz="3200" dirty="0">
                <a:solidFill>
                  <a:schemeClr val="bg1">
                    <a:lumMod val="85000"/>
                  </a:schemeClr>
                </a:solidFill>
                <a:latin typeface="Comic Sans MS" panose="030F0702030302020204" pitchFamily="66" charset="0"/>
              </a:rPr>
              <a:t>Transport Layer</a:t>
            </a:r>
          </a:p>
          <a:p>
            <a:pPr lvl="1">
              <a:lnSpc>
                <a:spcPct val="170000"/>
              </a:lnSpc>
            </a:pPr>
            <a:r>
              <a:rPr lang="en-US" sz="3200" dirty="0">
                <a:solidFill>
                  <a:schemeClr val="bg1">
                    <a:lumMod val="85000"/>
                  </a:schemeClr>
                </a:solidFill>
                <a:latin typeface="Comic Sans MS" panose="030F0702030302020204" pitchFamily="66" charset="0"/>
              </a:rPr>
              <a:t>Application Layer Protocols</a:t>
            </a:r>
          </a:p>
        </p:txBody>
      </p:sp>
    </p:spTree>
    <p:extLst>
      <p:ext uri="{BB962C8B-B14F-4D97-AF65-F5344CB8AC3E}">
        <p14:creationId xmlns:p14="http://schemas.microsoft.com/office/powerpoint/2010/main" val="3963180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err="1">
                <a:latin typeface="Comic Sans MS" panose="030F0702030302020204" pitchFamily="66" charset="0"/>
              </a:rPr>
              <a:t>LoRaWAN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err="1" smtClean="0">
                <a:latin typeface="Comic Sans MS" panose="030F0702030302020204" pitchFamily="66" charset="0"/>
              </a:rPr>
              <a:t>LoRaWAN</a:t>
            </a:r>
            <a:r>
              <a:rPr lang="en-US" sz="2000" dirty="0" smtClean="0">
                <a:latin typeface="Comic Sans MS" panose="030F0702030302020204" pitchFamily="66" charset="0"/>
              </a:rPr>
              <a:t>- Physical layer</a:t>
            </a:r>
          </a:p>
          <a:p>
            <a:pPr lvl="2" algn="just">
              <a:lnSpc>
                <a:spcPct val="150000"/>
              </a:lnSpc>
            </a:pPr>
            <a:r>
              <a:rPr lang="en-US" sz="1700" dirty="0" err="1">
                <a:latin typeface="Comic Sans MS" panose="030F0702030302020204" pitchFamily="66" charset="0"/>
              </a:rPr>
              <a:t>Semtech</a:t>
            </a:r>
            <a:r>
              <a:rPr lang="en-US" sz="1700" dirty="0">
                <a:latin typeface="Comic Sans MS" panose="030F0702030302020204" pitchFamily="66" charset="0"/>
              </a:rPr>
              <a:t> </a:t>
            </a:r>
            <a:r>
              <a:rPr lang="en-US" sz="1700" dirty="0" err="1">
                <a:latin typeface="Comic Sans MS" panose="030F0702030302020204" pitchFamily="66" charset="0"/>
              </a:rPr>
              <a:t>LoRa</a:t>
            </a:r>
            <a:r>
              <a:rPr lang="en-US" sz="1700" dirty="0">
                <a:latin typeface="Comic Sans MS" panose="030F0702030302020204" pitchFamily="66" charset="0"/>
              </a:rPr>
              <a:t> modulation is based on chirp spread spectrum modulation, which trades a lower data rate for receiver sensitivity to significantly increase the communication distance. </a:t>
            </a:r>
            <a:endParaRPr lang="en-US" sz="1700" dirty="0" smtClean="0">
              <a:latin typeface="Comic Sans MS" panose="030F0702030302020204" pitchFamily="66" charset="0"/>
            </a:endParaRPr>
          </a:p>
          <a:p>
            <a:pPr lvl="2" algn="just">
              <a:lnSpc>
                <a:spcPct val="150000"/>
              </a:lnSpc>
            </a:pPr>
            <a:r>
              <a:rPr lang="en-US" sz="1700" dirty="0" smtClean="0">
                <a:latin typeface="Comic Sans MS" panose="030F0702030302020204" pitchFamily="66" charset="0"/>
              </a:rPr>
              <a:t>It allows </a:t>
            </a:r>
            <a:r>
              <a:rPr lang="en-US" sz="1700" dirty="0">
                <a:latin typeface="Comic Sans MS" panose="030F0702030302020204" pitchFamily="66" charset="0"/>
              </a:rPr>
              <a:t>demodulation below the noise floor, offers robustness to noise and interference, and manages a single channel occupation by different spreading factors. </a:t>
            </a:r>
            <a:endParaRPr lang="en-US" sz="1700" dirty="0" smtClean="0">
              <a:latin typeface="Comic Sans MS" panose="030F0702030302020204" pitchFamily="66" charset="0"/>
            </a:endParaRPr>
          </a:p>
          <a:p>
            <a:pPr lvl="2" algn="just">
              <a:lnSpc>
                <a:spcPct val="150000"/>
              </a:lnSpc>
            </a:pPr>
            <a:r>
              <a:rPr lang="en-US" sz="1700" dirty="0">
                <a:latin typeface="Comic Sans MS" panose="030F0702030302020204" pitchFamily="66" charset="0"/>
              </a:rPr>
              <a:t>An important feature of </a:t>
            </a:r>
            <a:r>
              <a:rPr lang="en-US" sz="1700" dirty="0" err="1">
                <a:latin typeface="Comic Sans MS" panose="030F0702030302020204" pitchFamily="66" charset="0"/>
              </a:rPr>
              <a:t>LoRa</a:t>
            </a:r>
            <a:r>
              <a:rPr lang="en-US" sz="1700" dirty="0">
                <a:latin typeface="Comic Sans MS" panose="030F0702030302020204" pitchFamily="66" charset="0"/>
              </a:rPr>
              <a:t> is its ability to handle various data rates via the spreading factor. </a:t>
            </a:r>
            <a:endParaRPr lang="en-US" sz="1700" dirty="0" smtClean="0">
              <a:latin typeface="Comic Sans MS" panose="030F0702030302020204" pitchFamily="66" charset="0"/>
            </a:endParaRPr>
          </a:p>
          <a:p>
            <a:pPr lvl="3" algn="just">
              <a:lnSpc>
                <a:spcPct val="150000"/>
              </a:lnSpc>
            </a:pPr>
            <a:r>
              <a:rPr lang="en-US" sz="1600" dirty="0" smtClean="0">
                <a:latin typeface="Comic Sans MS" panose="030F0702030302020204" pitchFamily="66" charset="0"/>
              </a:rPr>
              <a:t>Devices </a:t>
            </a:r>
            <a:r>
              <a:rPr lang="en-US" sz="1600" dirty="0">
                <a:latin typeface="Comic Sans MS" panose="030F0702030302020204" pitchFamily="66" charset="0"/>
              </a:rPr>
              <a:t>with a low spreading factor (SF) achieve less distance in their communications but transmit at faster speeds, resulting in less airtime. </a:t>
            </a:r>
            <a:endParaRPr lang="en-US" sz="1600" dirty="0" smtClean="0">
              <a:latin typeface="Comic Sans MS" panose="030F0702030302020204" pitchFamily="66" charset="0"/>
            </a:endParaRPr>
          </a:p>
          <a:p>
            <a:pPr lvl="3" algn="just">
              <a:lnSpc>
                <a:spcPct val="150000"/>
              </a:lnSpc>
            </a:pPr>
            <a:r>
              <a:rPr lang="en-US" sz="1600" dirty="0" smtClean="0">
                <a:latin typeface="Comic Sans MS" panose="030F0702030302020204" pitchFamily="66" charset="0"/>
              </a:rPr>
              <a:t>A </a:t>
            </a:r>
            <a:r>
              <a:rPr lang="en-US" sz="1600" dirty="0">
                <a:latin typeface="Comic Sans MS" panose="030F0702030302020204" pitchFamily="66" charset="0"/>
              </a:rPr>
              <a:t>higher SF provides slower transmission rates but achieves a higher reliability at longer distances. </a:t>
            </a:r>
          </a:p>
          <a:p>
            <a:pPr lvl="2" algn="just">
              <a:lnSpc>
                <a:spcPct val="150000"/>
              </a:lnSpc>
            </a:pPr>
            <a:endParaRPr lang="en-US" sz="1800" dirty="0">
              <a:latin typeface="Comic Sans MS" panose="030F0702030302020204" pitchFamily="66" charset="0"/>
            </a:endParaRPr>
          </a:p>
          <a:p>
            <a:pPr algn="just">
              <a:lnSpc>
                <a:spcPct val="150000"/>
              </a:lnSpc>
            </a:pPr>
            <a:endParaRPr lang="en-US" sz="2000" dirty="0" smtClean="0">
              <a:latin typeface="Comic Sans MS" panose="030F0702030302020204" pitchFamily="66" charset="0"/>
            </a:endParaRPr>
          </a:p>
          <a:p>
            <a:pPr lvl="3" algn="just">
              <a:lnSpc>
                <a:spcPct val="150000"/>
              </a:lnSpc>
            </a:pPr>
            <a:endParaRPr lang="en-US" sz="900" dirty="0">
              <a:latin typeface="Comic Sans MS" panose="030F0702030302020204" pitchFamily="66" charset="0"/>
            </a:endParaRPr>
          </a:p>
          <a:p>
            <a:pPr lvl="2" algn="just">
              <a:lnSpc>
                <a:spcPct val="150000"/>
              </a:lnSpc>
            </a:pPr>
            <a:endParaRPr lang="en-US" sz="8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p:txBody>
      </p:sp>
      <p:sp>
        <p:nvSpPr>
          <p:cNvPr id="4" name="TextBox 3"/>
          <p:cNvSpPr txBox="1"/>
          <p:nvPr/>
        </p:nvSpPr>
        <p:spPr>
          <a:xfrm>
            <a:off x="115910" y="650900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4007393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err="1">
                <a:latin typeface="Comic Sans MS" panose="030F0702030302020204" pitchFamily="66" charset="0"/>
              </a:rPr>
              <a:t>LoRaWAN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400" dirty="0" err="1" smtClean="0">
                <a:latin typeface="Comic Sans MS" panose="030F0702030302020204" pitchFamily="66" charset="0"/>
              </a:rPr>
              <a:t>LoRaWAN</a:t>
            </a:r>
            <a:r>
              <a:rPr lang="en-US" sz="2400" dirty="0" smtClean="0">
                <a:latin typeface="Comic Sans MS" panose="030F0702030302020204" pitchFamily="66" charset="0"/>
              </a:rPr>
              <a:t>- </a:t>
            </a:r>
            <a:r>
              <a:rPr lang="en-US" sz="2400" dirty="0" err="1" smtClean="0">
                <a:latin typeface="Comic Sans MS" panose="030F0702030302020204" pitchFamily="66" charset="0"/>
              </a:rPr>
              <a:t>LoRa</a:t>
            </a:r>
            <a:r>
              <a:rPr lang="en-US" sz="2400" dirty="0" smtClean="0">
                <a:latin typeface="Comic Sans MS" panose="030F0702030302020204" pitchFamily="66" charset="0"/>
              </a:rPr>
              <a:t> gateway</a:t>
            </a:r>
          </a:p>
          <a:p>
            <a:pPr lvl="1" algn="just">
              <a:lnSpc>
                <a:spcPct val="150000"/>
              </a:lnSpc>
            </a:pPr>
            <a:r>
              <a:rPr lang="en-US" sz="2000" dirty="0">
                <a:latin typeface="Comic Sans MS" panose="030F0702030302020204" pitchFamily="66" charset="0"/>
              </a:rPr>
              <a:t>A </a:t>
            </a:r>
            <a:r>
              <a:rPr lang="en-US" sz="2000" dirty="0" err="1">
                <a:latin typeface="Comic Sans MS" panose="030F0702030302020204" pitchFamily="66" charset="0"/>
              </a:rPr>
              <a:t>LoRa</a:t>
            </a:r>
            <a:r>
              <a:rPr lang="en-US" sz="2000" dirty="0">
                <a:latin typeface="Comic Sans MS" panose="030F0702030302020204" pitchFamily="66" charset="0"/>
              </a:rPr>
              <a:t> gateway is deployed as the center hub of a star network architecture. </a:t>
            </a:r>
            <a:endParaRPr lang="en-US" sz="2000" dirty="0" smtClean="0">
              <a:latin typeface="Comic Sans MS" panose="030F0702030302020204" pitchFamily="66" charset="0"/>
            </a:endParaRPr>
          </a:p>
          <a:p>
            <a:pPr lvl="1" algn="just">
              <a:lnSpc>
                <a:spcPct val="150000"/>
              </a:lnSpc>
            </a:pPr>
            <a:r>
              <a:rPr lang="en-US" sz="2000" dirty="0" smtClean="0">
                <a:latin typeface="Comic Sans MS" panose="030F0702030302020204" pitchFamily="66" charset="0"/>
              </a:rPr>
              <a:t>It </a:t>
            </a:r>
            <a:r>
              <a:rPr lang="en-US" sz="2000" dirty="0">
                <a:latin typeface="Comic Sans MS" panose="030F0702030302020204" pitchFamily="66" charset="0"/>
              </a:rPr>
              <a:t>uses multiple transceivers and channels and can demodulate multiple channels at once or even demodulate multiple signals on the same channel simultaneously. </a:t>
            </a:r>
            <a:endParaRPr lang="en-US" sz="2000" dirty="0" smtClean="0">
              <a:latin typeface="Comic Sans MS" panose="030F0702030302020204" pitchFamily="66" charset="0"/>
            </a:endParaRPr>
          </a:p>
          <a:p>
            <a:pPr lvl="1" algn="just">
              <a:lnSpc>
                <a:spcPct val="150000"/>
              </a:lnSpc>
            </a:pPr>
            <a:r>
              <a:rPr lang="en-US" sz="2000" dirty="0" err="1" smtClean="0">
                <a:latin typeface="Comic Sans MS" panose="030F0702030302020204" pitchFamily="66" charset="0"/>
              </a:rPr>
              <a:t>LoRa</a:t>
            </a:r>
            <a:r>
              <a:rPr lang="en-US" sz="2000" dirty="0" smtClean="0">
                <a:latin typeface="Comic Sans MS" panose="030F0702030302020204" pitchFamily="66" charset="0"/>
              </a:rPr>
              <a:t> </a:t>
            </a:r>
            <a:r>
              <a:rPr lang="en-US" sz="2000" dirty="0">
                <a:latin typeface="Comic Sans MS" panose="030F0702030302020204" pitchFamily="66" charset="0"/>
              </a:rPr>
              <a:t>gateways serve as a transparent bridge relaying data between endpoints, and the endpoints use a single-hop wireless connection to communicate with one or many gateways</a:t>
            </a:r>
            <a:r>
              <a:rPr lang="en-US" dirty="0">
                <a:latin typeface="Comic Sans MS" panose="030F0702030302020204" pitchFamily="66" charset="0"/>
              </a:rPr>
              <a:t>.</a:t>
            </a:r>
          </a:p>
          <a:p>
            <a:pPr lvl="2" algn="just">
              <a:lnSpc>
                <a:spcPct val="150000"/>
              </a:lnSpc>
            </a:pPr>
            <a:endParaRPr lang="en-US" sz="2800" dirty="0">
              <a:latin typeface="Comic Sans MS" panose="030F0702030302020204" pitchFamily="66" charset="0"/>
            </a:endParaRPr>
          </a:p>
          <a:p>
            <a:pPr algn="just">
              <a:lnSpc>
                <a:spcPct val="150000"/>
              </a:lnSpc>
            </a:pPr>
            <a:endParaRPr lang="en-US" sz="3200" dirty="0" smtClean="0">
              <a:latin typeface="Comic Sans MS" panose="030F0702030302020204" pitchFamily="66" charset="0"/>
            </a:endParaRPr>
          </a:p>
          <a:p>
            <a:pPr lvl="3" algn="just">
              <a:lnSpc>
                <a:spcPct val="150000"/>
              </a:lnSpc>
            </a:pPr>
            <a:endParaRPr lang="en-US" sz="1100" dirty="0">
              <a:latin typeface="Comic Sans MS" panose="030F0702030302020204" pitchFamily="66" charset="0"/>
            </a:endParaRPr>
          </a:p>
          <a:p>
            <a:pPr lvl="2" algn="just">
              <a:lnSpc>
                <a:spcPct val="150000"/>
              </a:lnSpc>
            </a:pPr>
            <a:endParaRPr lang="en-US" sz="1050" dirty="0">
              <a:latin typeface="Comic Sans MS" panose="030F0702030302020204" pitchFamily="66" charset="0"/>
            </a:endParaRPr>
          </a:p>
          <a:p>
            <a:pPr algn="just">
              <a:lnSpc>
                <a:spcPct val="150000"/>
              </a:lnSpc>
            </a:pPr>
            <a:endParaRPr lang="en-US" sz="800" dirty="0">
              <a:latin typeface="Comic Sans MS" panose="030F0702030302020204" pitchFamily="66" charset="0"/>
            </a:endParaRPr>
          </a:p>
          <a:p>
            <a:pPr algn="just">
              <a:lnSpc>
                <a:spcPct val="150000"/>
              </a:lnSpc>
            </a:pPr>
            <a:endParaRPr lang="en-US" sz="8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202636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err="1">
                <a:latin typeface="Comic Sans MS" panose="030F0702030302020204" pitchFamily="66" charset="0"/>
              </a:rPr>
              <a:t>LoRaWAN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err="1" smtClean="0">
                <a:latin typeface="Comic Sans MS" panose="030F0702030302020204" pitchFamily="66" charset="0"/>
              </a:rPr>
              <a:t>LoRaWAN</a:t>
            </a:r>
            <a:r>
              <a:rPr lang="en-US" sz="2000" dirty="0" smtClean="0">
                <a:latin typeface="Comic Sans MS" panose="030F0702030302020204" pitchFamily="66" charset="0"/>
              </a:rPr>
              <a:t>- MAC layer</a:t>
            </a:r>
          </a:p>
          <a:p>
            <a:pPr lvl="1" algn="just">
              <a:lnSpc>
                <a:spcPct val="150000"/>
              </a:lnSpc>
            </a:pPr>
            <a:r>
              <a:rPr lang="en-US" sz="1800" dirty="0">
                <a:latin typeface="Comic Sans MS" panose="030F0702030302020204" pitchFamily="66" charset="0"/>
              </a:rPr>
              <a:t>This layer takes advantage of the </a:t>
            </a:r>
            <a:r>
              <a:rPr lang="en-US" sz="1800" dirty="0" err="1">
                <a:latin typeface="Comic Sans MS" panose="030F0702030302020204" pitchFamily="66" charset="0"/>
              </a:rPr>
              <a:t>LoRa</a:t>
            </a:r>
            <a:r>
              <a:rPr lang="en-US" sz="1800" dirty="0">
                <a:latin typeface="Comic Sans MS" panose="030F0702030302020204" pitchFamily="66" charset="0"/>
              </a:rPr>
              <a:t> physical layer </a:t>
            </a:r>
            <a:r>
              <a:rPr lang="en-US" sz="1800" dirty="0" smtClean="0">
                <a:latin typeface="Comic Sans MS" panose="030F0702030302020204" pitchFamily="66" charset="0"/>
              </a:rPr>
              <a:t>and classifies </a:t>
            </a:r>
            <a:r>
              <a:rPr lang="en-US" sz="1800" dirty="0" err="1">
                <a:latin typeface="Comic Sans MS" panose="030F0702030302020204" pitchFamily="66" charset="0"/>
              </a:rPr>
              <a:t>LoRaWAN</a:t>
            </a:r>
            <a:r>
              <a:rPr lang="en-US" sz="1800" dirty="0">
                <a:latin typeface="Comic Sans MS" panose="030F0702030302020204" pitchFamily="66" charset="0"/>
              </a:rPr>
              <a:t> endpoints to optimize their battery life and </a:t>
            </a:r>
            <a:r>
              <a:rPr lang="en-US" sz="1800" dirty="0" smtClean="0">
                <a:latin typeface="Comic Sans MS" panose="030F0702030302020204" pitchFamily="66" charset="0"/>
              </a:rPr>
              <a:t>ensure downstream </a:t>
            </a:r>
            <a:r>
              <a:rPr lang="en-US" sz="1800" dirty="0">
                <a:latin typeface="Comic Sans MS" panose="030F0702030302020204" pitchFamily="66" charset="0"/>
              </a:rPr>
              <a:t>communications to the </a:t>
            </a:r>
            <a:r>
              <a:rPr lang="en-US" sz="1800" dirty="0" err="1">
                <a:latin typeface="Comic Sans MS" panose="030F0702030302020204" pitchFamily="66" charset="0"/>
              </a:rPr>
              <a:t>LoRaWAN</a:t>
            </a:r>
            <a:r>
              <a:rPr lang="en-US" sz="1800" dirty="0">
                <a:latin typeface="Comic Sans MS" panose="030F0702030302020204" pitchFamily="66" charset="0"/>
              </a:rPr>
              <a:t> endpoints. </a:t>
            </a:r>
            <a:endParaRPr lang="en-US" sz="1800" dirty="0" smtClean="0">
              <a:latin typeface="Comic Sans MS" panose="030F0702030302020204" pitchFamily="66" charset="0"/>
            </a:endParaRPr>
          </a:p>
          <a:p>
            <a:pPr lvl="1" algn="just">
              <a:lnSpc>
                <a:spcPct val="150000"/>
              </a:lnSpc>
            </a:pPr>
            <a:r>
              <a:rPr lang="en-US" sz="1800" dirty="0" smtClean="0">
                <a:latin typeface="Comic Sans MS" panose="030F0702030302020204" pitchFamily="66" charset="0"/>
              </a:rPr>
              <a:t>The </a:t>
            </a:r>
            <a:r>
              <a:rPr lang="en-US" sz="1800" dirty="0">
                <a:latin typeface="Comic Sans MS" panose="030F0702030302020204" pitchFamily="66" charset="0"/>
              </a:rPr>
              <a:t>classes of </a:t>
            </a:r>
            <a:r>
              <a:rPr lang="en-US" sz="1800" dirty="0" err="1">
                <a:latin typeface="Comic Sans MS" panose="030F0702030302020204" pitchFamily="66" charset="0"/>
              </a:rPr>
              <a:t>LoRaWAN</a:t>
            </a:r>
            <a:r>
              <a:rPr lang="en-US" sz="1800" dirty="0">
                <a:latin typeface="Comic Sans MS" panose="030F0702030302020204" pitchFamily="66" charset="0"/>
              </a:rPr>
              <a:t> </a:t>
            </a:r>
            <a:r>
              <a:rPr lang="en-US" sz="1800" dirty="0" smtClean="0">
                <a:latin typeface="Comic Sans MS" panose="030F0702030302020204" pitchFamily="66" charset="0"/>
              </a:rPr>
              <a:t>devices:</a:t>
            </a:r>
          </a:p>
          <a:p>
            <a:pPr lvl="2" algn="just">
              <a:lnSpc>
                <a:spcPct val="150000"/>
              </a:lnSpc>
            </a:pPr>
            <a:r>
              <a:rPr lang="en-US" sz="1600" b="1" dirty="0" smtClean="0">
                <a:latin typeface="Comic Sans MS" panose="030F0702030302020204" pitchFamily="66" charset="0"/>
              </a:rPr>
              <a:t>Class </a:t>
            </a:r>
            <a:r>
              <a:rPr lang="en-US" sz="1600" b="1" dirty="0">
                <a:latin typeface="Comic Sans MS" panose="030F0702030302020204" pitchFamily="66" charset="0"/>
              </a:rPr>
              <a:t>A: </a:t>
            </a:r>
            <a:r>
              <a:rPr lang="en-US" sz="1600" dirty="0">
                <a:latin typeface="Comic Sans MS" panose="030F0702030302020204" pitchFamily="66" charset="0"/>
              </a:rPr>
              <a:t>This class is the default implementation. Optimized </a:t>
            </a:r>
            <a:r>
              <a:rPr lang="en-US" sz="1600" dirty="0" smtClean="0">
                <a:latin typeface="Comic Sans MS" panose="030F0702030302020204" pitchFamily="66" charset="0"/>
              </a:rPr>
              <a:t>for battery-powered </a:t>
            </a:r>
            <a:r>
              <a:rPr lang="en-US" sz="1600" dirty="0">
                <a:latin typeface="Comic Sans MS" panose="030F0702030302020204" pitchFamily="66" charset="0"/>
              </a:rPr>
              <a:t>nodes, it allows bidirectional </a:t>
            </a:r>
            <a:r>
              <a:rPr lang="en-US" sz="1600" dirty="0" smtClean="0">
                <a:latin typeface="Comic Sans MS" panose="030F0702030302020204" pitchFamily="66" charset="0"/>
              </a:rPr>
              <a:t>communications.</a:t>
            </a:r>
          </a:p>
          <a:p>
            <a:pPr lvl="2" algn="just">
              <a:lnSpc>
                <a:spcPct val="150000"/>
              </a:lnSpc>
            </a:pPr>
            <a:r>
              <a:rPr lang="en-US" sz="1600" b="1" dirty="0" smtClean="0">
                <a:latin typeface="Comic Sans MS" panose="030F0702030302020204" pitchFamily="66" charset="0"/>
              </a:rPr>
              <a:t>Class </a:t>
            </a:r>
            <a:r>
              <a:rPr lang="en-US" sz="1600" b="1" dirty="0">
                <a:latin typeface="Comic Sans MS" panose="030F0702030302020204" pitchFamily="66" charset="0"/>
              </a:rPr>
              <a:t>B: </a:t>
            </a:r>
            <a:r>
              <a:rPr lang="en-US" sz="1600" dirty="0" smtClean="0">
                <a:latin typeface="Comic Sans MS" panose="030F0702030302020204" pitchFamily="66" charset="0"/>
              </a:rPr>
              <a:t>A </a:t>
            </a:r>
            <a:r>
              <a:rPr lang="en-US" sz="1600" dirty="0">
                <a:latin typeface="Comic Sans MS" panose="030F0702030302020204" pitchFamily="66" charset="0"/>
              </a:rPr>
              <a:t>Class B node or endpoint should </a:t>
            </a:r>
            <a:r>
              <a:rPr lang="en-US" sz="1600" dirty="0" smtClean="0">
                <a:latin typeface="Comic Sans MS" panose="030F0702030302020204" pitchFamily="66" charset="0"/>
              </a:rPr>
              <a:t>get additional </a:t>
            </a:r>
            <a:r>
              <a:rPr lang="en-US" sz="1600" dirty="0">
                <a:latin typeface="Comic Sans MS" panose="030F0702030302020204" pitchFamily="66" charset="0"/>
              </a:rPr>
              <a:t>receive windows compared to Class A, but gateways must </a:t>
            </a:r>
            <a:r>
              <a:rPr lang="en-US" sz="1600" dirty="0" smtClean="0">
                <a:latin typeface="Comic Sans MS" panose="030F0702030302020204" pitchFamily="66" charset="0"/>
              </a:rPr>
              <a:t>be synchronized </a:t>
            </a:r>
            <a:r>
              <a:rPr lang="en-US" sz="1600" dirty="0">
                <a:latin typeface="Comic Sans MS" panose="030F0702030302020204" pitchFamily="66" charset="0"/>
              </a:rPr>
              <a:t>through a beaconing </a:t>
            </a:r>
            <a:r>
              <a:rPr lang="en-US" sz="1600" dirty="0" smtClean="0">
                <a:latin typeface="Comic Sans MS" panose="030F0702030302020204" pitchFamily="66" charset="0"/>
              </a:rPr>
              <a:t>process.</a:t>
            </a:r>
          </a:p>
          <a:p>
            <a:pPr lvl="2" algn="just">
              <a:lnSpc>
                <a:spcPct val="150000"/>
              </a:lnSpc>
            </a:pPr>
            <a:r>
              <a:rPr lang="en-US" sz="1600" b="1" dirty="0" smtClean="0">
                <a:latin typeface="Comic Sans MS" panose="030F0702030302020204" pitchFamily="66" charset="0"/>
              </a:rPr>
              <a:t>Class </a:t>
            </a:r>
            <a:r>
              <a:rPr lang="en-US" sz="1600" b="1" dirty="0">
                <a:latin typeface="Comic Sans MS" panose="030F0702030302020204" pitchFamily="66" charset="0"/>
              </a:rPr>
              <a:t>C: </a:t>
            </a:r>
            <a:r>
              <a:rPr lang="en-US" sz="1600" dirty="0">
                <a:latin typeface="Comic Sans MS" panose="030F0702030302020204" pitchFamily="66" charset="0"/>
              </a:rPr>
              <a:t>This class is particularly adapted for powered nodes. </a:t>
            </a:r>
          </a:p>
          <a:p>
            <a:pPr algn="just">
              <a:lnSpc>
                <a:spcPct val="150000"/>
              </a:lnSpc>
            </a:pPr>
            <a:endParaRPr lang="en-US" sz="2000" dirty="0" smtClean="0">
              <a:latin typeface="Comic Sans MS" panose="030F0702030302020204" pitchFamily="66" charset="0"/>
            </a:endParaRPr>
          </a:p>
          <a:p>
            <a:pPr lvl="3" algn="just">
              <a:lnSpc>
                <a:spcPct val="150000"/>
              </a:lnSpc>
            </a:pPr>
            <a:endParaRPr lang="en-US" sz="900" dirty="0">
              <a:latin typeface="Comic Sans MS" panose="030F0702030302020204" pitchFamily="66" charset="0"/>
            </a:endParaRPr>
          </a:p>
          <a:p>
            <a:pPr lvl="2" algn="just">
              <a:lnSpc>
                <a:spcPct val="150000"/>
              </a:lnSpc>
            </a:pPr>
            <a:endParaRPr lang="en-US" sz="8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116673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err="1">
                <a:latin typeface="Comic Sans MS" panose="030F0702030302020204" pitchFamily="66" charset="0"/>
              </a:rPr>
              <a:t>LoRaWAN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1800" dirty="0" err="1" smtClean="0">
                <a:latin typeface="Comic Sans MS" panose="030F0702030302020204" pitchFamily="66" charset="0"/>
              </a:rPr>
              <a:t>LoRaWAN</a:t>
            </a:r>
            <a:r>
              <a:rPr lang="en-US" sz="1800" dirty="0" smtClean="0">
                <a:latin typeface="Comic Sans MS" panose="030F0702030302020204" pitchFamily="66" charset="0"/>
              </a:rPr>
              <a:t>- MAC layer</a:t>
            </a:r>
          </a:p>
          <a:p>
            <a:pPr lvl="1" algn="just">
              <a:lnSpc>
                <a:spcPct val="150000"/>
              </a:lnSpc>
            </a:pPr>
            <a:r>
              <a:rPr lang="en-US" sz="1800" dirty="0" err="1">
                <a:latin typeface="Comic Sans MS" panose="030F0702030302020204" pitchFamily="66" charset="0"/>
              </a:rPr>
              <a:t>LoRaWAN</a:t>
            </a:r>
            <a:r>
              <a:rPr lang="en-US" sz="1800" dirty="0">
                <a:latin typeface="Comic Sans MS" panose="030F0702030302020204" pitchFamily="66" charset="0"/>
              </a:rPr>
              <a:t> messages, </a:t>
            </a:r>
            <a:r>
              <a:rPr lang="en-US" sz="1800" dirty="0" smtClean="0">
                <a:latin typeface="Comic Sans MS" panose="030F0702030302020204" pitchFamily="66" charset="0"/>
              </a:rPr>
              <a:t>have </a:t>
            </a:r>
            <a:r>
              <a:rPr lang="en-US" sz="1800" dirty="0">
                <a:latin typeface="Comic Sans MS" panose="030F0702030302020204" pitchFamily="66" charset="0"/>
              </a:rPr>
              <a:t>a </a:t>
            </a:r>
            <a:endParaRPr lang="en-US" sz="1800" dirty="0" smtClean="0">
              <a:latin typeface="Comic Sans MS" panose="030F0702030302020204" pitchFamily="66" charset="0"/>
            </a:endParaRPr>
          </a:p>
          <a:p>
            <a:pPr lvl="2" algn="just">
              <a:lnSpc>
                <a:spcPct val="150000"/>
              </a:lnSpc>
            </a:pPr>
            <a:r>
              <a:rPr lang="en-US" sz="1600" dirty="0" smtClean="0">
                <a:latin typeface="Comic Sans MS" panose="030F0702030302020204" pitchFamily="66" charset="0"/>
              </a:rPr>
              <a:t>PHY </a:t>
            </a:r>
            <a:r>
              <a:rPr lang="en-US" sz="1600" dirty="0">
                <a:latin typeface="Comic Sans MS" panose="030F0702030302020204" pitchFamily="66" charset="0"/>
              </a:rPr>
              <a:t>payload composed of a 1-byte MAC header</a:t>
            </a:r>
            <a:r>
              <a:rPr lang="en-US" sz="1600" dirty="0" smtClean="0">
                <a:latin typeface="Comic Sans MS" panose="030F0702030302020204" pitchFamily="66" charset="0"/>
              </a:rPr>
              <a:t>,</a:t>
            </a:r>
          </a:p>
          <a:p>
            <a:pPr lvl="2" algn="just">
              <a:lnSpc>
                <a:spcPct val="150000"/>
              </a:lnSpc>
            </a:pPr>
            <a:r>
              <a:rPr lang="en-US" sz="1600" dirty="0" smtClean="0">
                <a:latin typeface="Comic Sans MS" panose="030F0702030302020204" pitchFamily="66" charset="0"/>
              </a:rPr>
              <a:t> </a:t>
            </a:r>
            <a:r>
              <a:rPr lang="en-US" sz="1600" dirty="0">
                <a:latin typeface="Comic Sans MS" panose="030F0702030302020204" pitchFamily="66" charset="0"/>
              </a:rPr>
              <a:t>a variable-byte MAC payload, and </a:t>
            </a:r>
            <a:endParaRPr lang="en-US" sz="1600" dirty="0" smtClean="0">
              <a:latin typeface="Comic Sans MS" panose="030F0702030302020204" pitchFamily="66" charset="0"/>
            </a:endParaRPr>
          </a:p>
          <a:p>
            <a:pPr lvl="2" algn="just">
              <a:lnSpc>
                <a:spcPct val="150000"/>
              </a:lnSpc>
            </a:pPr>
            <a:r>
              <a:rPr lang="en-US" sz="1600" dirty="0" smtClean="0">
                <a:latin typeface="Comic Sans MS" panose="030F0702030302020204" pitchFamily="66" charset="0"/>
              </a:rPr>
              <a:t>a </a:t>
            </a:r>
            <a:r>
              <a:rPr lang="en-US" sz="1600" dirty="0">
                <a:latin typeface="Comic Sans MS" panose="030F0702030302020204" pitchFamily="66" charset="0"/>
              </a:rPr>
              <a:t>MIC that is 4 bytes in length. </a:t>
            </a:r>
            <a:endParaRPr lang="en-US" sz="1600" dirty="0" smtClean="0">
              <a:latin typeface="Comic Sans MS" panose="030F0702030302020204" pitchFamily="66" charset="0"/>
            </a:endParaRPr>
          </a:p>
          <a:p>
            <a:pPr lvl="2" algn="just">
              <a:lnSpc>
                <a:spcPct val="150000"/>
              </a:lnSpc>
            </a:pPr>
            <a:r>
              <a:rPr lang="en-US" sz="1600" dirty="0" smtClean="0">
                <a:latin typeface="Comic Sans MS" panose="030F0702030302020204" pitchFamily="66" charset="0"/>
              </a:rPr>
              <a:t>The </a:t>
            </a:r>
            <a:r>
              <a:rPr lang="en-US" sz="1600" dirty="0">
                <a:latin typeface="Comic Sans MS" panose="030F0702030302020204" pitchFamily="66" charset="0"/>
              </a:rPr>
              <a:t>MAC payload size depends on the frequency band and the data rate, ranging from 59 to 230 bytes for the 863–870 MHz band and 19 to 250 bytes for the 902–928 MHz band.</a:t>
            </a:r>
          </a:p>
          <a:p>
            <a:pPr algn="just">
              <a:lnSpc>
                <a:spcPct val="150000"/>
              </a:lnSpc>
            </a:pPr>
            <a:endParaRPr lang="en-US" sz="4400" dirty="0" smtClean="0">
              <a:latin typeface="Comic Sans MS" panose="030F0702030302020204" pitchFamily="66" charset="0"/>
            </a:endParaRPr>
          </a:p>
          <a:p>
            <a:pPr lvl="3" algn="just">
              <a:lnSpc>
                <a:spcPct val="150000"/>
              </a:lnSpc>
            </a:pPr>
            <a:endParaRPr lang="en-US" sz="1600" dirty="0">
              <a:latin typeface="Comic Sans MS" panose="030F0702030302020204" pitchFamily="66" charset="0"/>
            </a:endParaRPr>
          </a:p>
          <a:p>
            <a:pPr lvl="2" algn="just">
              <a:lnSpc>
                <a:spcPct val="150000"/>
              </a:lnSpc>
            </a:pPr>
            <a:endParaRPr lang="en-US" sz="1400" dirty="0">
              <a:latin typeface="Comic Sans MS" panose="030F0702030302020204" pitchFamily="66" charset="0"/>
            </a:endParaRPr>
          </a:p>
          <a:p>
            <a:pPr algn="just">
              <a:lnSpc>
                <a:spcPct val="150000"/>
              </a:lnSpc>
            </a:pPr>
            <a:endParaRPr lang="en-US" sz="400" dirty="0">
              <a:latin typeface="Comic Sans MS" panose="030F0702030302020204" pitchFamily="66" charset="0"/>
            </a:endParaRPr>
          </a:p>
          <a:p>
            <a:pPr algn="just">
              <a:lnSpc>
                <a:spcPct val="150000"/>
              </a:lnSpc>
            </a:pPr>
            <a:endParaRPr lang="en-US" sz="400" dirty="0">
              <a:latin typeface="Comic Sans MS" panose="030F0702030302020204" pitchFamily="66" charset="0"/>
            </a:endParaRPr>
          </a:p>
        </p:txBody>
      </p:sp>
      <p:sp>
        <p:nvSpPr>
          <p:cNvPr id="4" name="TextBox 3"/>
          <p:cNvSpPr txBox="1"/>
          <p:nvPr/>
        </p:nvSpPr>
        <p:spPr>
          <a:xfrm>
            <a:off x="115910" y="650900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009882"/>
            <a:ext cx="10058400" cy="1320514"/>
          </a:xfrm>
          <a:prstGeom prst="rect">
            <a:avLst/>
          </a:prstGeom>
        </p:spPr>
      </p:pic>
    </p:spTree>
    <p:extLst>
      <p:ext uri="{BB962C8B-B14F-4D97-AF65-F5344CB8AC3E}">
        <p14:creationId xmlns:p14="http://schemas.microsoft.com/office/powerpoint/2010/main" val="3510070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err="1">
                <a:latin typeface="Comic Sans MS" panose="030F0702030302020204" pitchFamily="66" charset="0"/>
              </a:rPr>
              <a:t>LoRaWAN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dirty="0" err="1" smtClean="0">
                <a:latin typeface="Comic Sans MS" panose="030F0702030302020204" pitchFamily="66" charset="0"/>
              </a:rPr>
              <a:t>LoRaWAN</a:t>
            </a:r>
            <a:r>
              <a:rPr lang="en-US" dirty="0" smtClean="0">
                <a:latin typeface="Comic Sans MS" panose="030F0702030302020204" pitchFamily="66" charset="0"/>
              </a:rPr>
              <a:t> </a:t>
            </a:r>
          </a:p>
          <a:p>
            <a:pPr lvl="1" algn="just">
              <a:lnSpc>
                <a:spcPct val="150000"/>
              </a:lnSpc>
            </a:pPr>
            <a:r>
              <a:rPr lang="en-US" sz="2400" dirty="0" smtClean="0">
                <a:latin typeface="Comic Sans MS" panose="030F0702030302020204" pitchFamily="66" charset="0"/>
              </a:rPr>
              <a:t>Topology</a:t>
            </a:r>
          </a:p>
          <a:p>
            <a:pPr lvl="2" algn="just">
              <a:lnSpc>
                <a:spcPct val="150000"/>
              </a:lnSpc>
            </a:pPr>
            <a:r>
              <a:rPr lang="en-US" sz="2000" dirty="0" smtClean="0">
                <a:latin typeface="Comic Sans MS" panose="030F0702030302020204" pitchFamily="66" charset="0"/>
              </a:rPr>
              <a:t>Star of stars</a:t>
            </a:r>
          </a:p>
          <a:p>
            <a:pPr algn="just">
              <a:lnSpc>
                <a:spcPct val="150000"/>
              </a:lnSpc>
            </a:pPr>
            <a:endParaRPr lang="en-US" sz="4800" dirty="0" smtClean="0">
              <a:latin typeface="Comic Sans MS" panose="030F0702030302020204" pitchFamily="66" charset="0"/>
            </a:endParaRPr>
          </a:p>
          <a:p>
            <a:pPr lvl="3" algn="just">
              <a:lnSpc>
                <a:spcPct val="150000"/>
              </a:lnSpc>
            </a:pPr>
            <a:endParaRPr lang="en-US" sz="1800" dirty="0">
              <a:latin typeface="Comic Sans MS" panose="030F0702030302020204" pitchFamily="66" charset="0"/>
            </a:endParaRPr>
          </a:p>
          <a:p>
            <a:pPr lvl="2" algn="just">
              <a:lnSpc>
                <a:spcPct val="150000"/>
              </a:lnSpc>
            </a:pPr>
            <a:endParaRPr lang="en-US" sz="16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048" y="1901950"/>
            <a:ext cx="7096331" cy="3489607"/>
          </a:xfrm>
          <a:prstGeom prst="rect">
            <a:avLst/>
          </a:prstGeom>
        </p:spPr>
      </p:pic>
    </p:spTree>
    <p:extLst>
      <p:ext uri="{BB962C8B-B14F-4D97-AF65-F5344CB8AC3E}">
        <p14:creationId xmlns:p14="http://schemas.microsoft.com/office/powerpoint/2010/main" val="2893229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smtClean="0">
                <a:latin typeface="Comic Sans MS" panose="030F0702030302020204" pitchFamily="66" charset="0"/>
              </a:rPr>
              <a:t>NB-IoT</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3200" dirty="0" smtClean="0">
                <a:latin typeface="Comic Sans MS" panose="030F0702030302020204" pitchFamily="66" charset="0"/>
              </a:rPr>
              <a:t>NB-IoT</a:t>
            </a:r>
          </a:p>
          <a:p>
            <a:pPr lvl="1" algn="just">
              <a:lnSpc>
                <a:spcPct val="150000"/>
              </a:lnSpc>
            </a:pPr>
            <a:r>
              <a:rPr lang="en-US" dirty="0">
                <a:latin typeface="Comic Sans MS" panose="030F0702030302020204" pitchFamily="66" charset="0"/>
              </a:rPr>
              <a:t>NB-IoT </a:t>
            </a:r>
            <a:r>
              <a:rPr lang="en-US" dirty="0" smtClean="0">
                <a:latin typeface="Comic Sans MS" panose="030F0702030302020204" pitchFamily="66" charset="0"/>
              </a:rPr>
              <a:t>addresses </a:t>
            </a:r>
          </a:p>
          <a:p>
            <a:pPr lvl="2" algn="just">
              <a:lnSpc>
                <a:spcPct val="150000"/>
              </a:lnSpc>
            </a:pPr>
            <a:r>
              <a:rPr lang="en-US" dirty="0" smtClean="0">
                <a:latin typeface="Comic Sans MS" panose="030F0702030302020204" pitchFamily="66" charset="0"/>
              </a:rPr>
              <a:t>the </a:t>
            </a:r>
            <a:r>
              <a:rPr lang="en-US" dirty="0">
                <a:latin typeface="Comic Sans MS" panose="030F0702030302020204" pitchFamily="66" charset="0"/>
              </a:rPr>
              <a:t>requirements of a massive number of low throughput devices, </a:t>
            </a:r>
            <a:endParaRPr lang="en-US" dirty="0" smtClean="0">
              <a:latin typeface="Comic Sans MS" panose="030F0702030302020204" pitchFamily="66" charset="0"/>
            </a:endParaRPr>
          </a:p>
          <a:p>
            <a:pPr lvl="2" algn="just">
              <a:lnSpc>
                <a:spcPct val="150000"/>
              </a:lnSpc>
            </a:pPr>
            <a:r>
              <a:rPr lang="en-US" dirty="0" smtClean="0">
                <a:latin typeface="Comic Sans MS" panose="030F0702030302020204" pitchFamily="66" charset="0"/>
              </a:rPr>
              <a:t>low </a:t>
            </a:r>
            <a:r>
              <a:rPr lang="en-US" dirty="0">
                <a:latin typeface="Comic Sans MS" panose="030F0702030302020204" pitchFamily="66" charset="0"/>
              </a:rPr>
              <a:t>device power consumption</a:t>
            </a:r>
            <a:r>
              <a:rPr lang="en-US" dirty="0" smtClean="0">
                <a:latin typeface="Comic Sans MS" panose="030F0702030302020204" pitchFamily="66" charset="0"/>
              </a:rPr>
              <a:t>,</a:t>
            </a:r>
          </a:p>
          <a:p>
            <a:pPr lvl="2" algn="just">
              <a:lnSpc>
                <a:spcPct val="150000"/>
              </a:lnSpc>
            </a:pPr>
            <a:r>
              <a:rPr lang="en-US" dirty="0" smtClean="0">
                <a:latin typeface="Comic Sans MS" panose="030F0702030302020204" pitchFamily="66" charset="0"/>
              </a:rPr>
              <a:t> </a:t>
            </a:r>
            <a:r>
              <a:rPr lang="en-US" dirty="0">
                <a:latin typeface="Comic Sans MS" panose="030F0702030302020204" pitchFamily="66" charset="0"/>
              </a:rPr>
              <a:t>improved indoor coverage, and </a:t>
            </a:r>
            <a:endParaRPr lang="en-US" dirty="0" smtClean="0">
              <a:latin typeface="Comic Sans MS" panose="030F0702030302020204" pitchFamily="66" charset="0"/>
            </a:endParaRPr>
          </a:p>
          <a:p>
            <a:pPr lvl="2" algn="just">
              <a:lnSpc>
                <a:spcPct val="150000"/>
              </a:lnSpc>
            </a:pPr>
            <a:r>
              <a:rPr lang="en-US" dirty="0" smtClean="0">
                <a:latin typeface="Comic Sans MS" panose="030F0702030302020204" pitchFamily="66" charset="0"/>
              </a:rPr>
              <a:t>optimized </a:t>
            </a:r>
            <a:r>
              <a:rPr lang="en-US" dirty="0">
                <a:latin typeface="Comic Sans MS" panose="030F0702030302020204" pitchFamily="66" charset="0"/>
              </a:rPr>
              <a:t>network architecture.</a:t>
            </a:r>
          </a:p>
          <a:p>
            <a:pPr lvl="1" algn="just">
              <a:lnSpc>
                <a:spcPct val="150000"/>
              </a:lnSpc>
            </a:pPr>
            <a:endParaRPr lang="en-US" dirty="0" smtClean="0">
              <a:latin typeface="Comic Sans MS" panose="030F0702030302020204" pitchFamily="66" charset="0"/>
            </a:endParaRPr>
          </a:p>
          <a:p>
            <a:pPr algn="just">
              <a:lnSpc>
                <a:spcPct val="150000"/>
              </a:lnSpc>
            </a:pPr>
            <a:endParaRPr lang="en-US" sz="5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3349882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NB-IoT</a:t>
            </a:r>
          </a:p>
        </p:txBody>
      </p:sp>
      <p:sp>
        <p:nvSpPr>
          <p:cNvPr id="3" name="Content Placeholder 2"/>
          <p:cNvSpPr>
            <a:spLocks noGrp="1"/>
          </p:cNvSpPr>
          <p:nvPr>
            <p:ph idx="1"/>
          </p:nvPr>
        </p:nvSpPr>
        <p:spPr/>
        <p:txBody>
          <a:bodyPr>
            <a:noAutofit/>
          </a:bodyPr>
          <a:lstStyle/>
          <a:p>
            <a:r>
              <a:rPr lang="en-US" sz="3200" dirty="0" smtClean="0">
                <a:latin typeface="Comic Sans MS" panose="030F0702030302020204" pitchFamily="66" charset="0"/>
              </a:rPr>
              <a:t>NB-IoT</a:t>
            </a:r>
          </a:p>
          <a:p>
            <a:endParaRPr lang="en-US" dirty="0" smtClean="0">
              <a:latin typeface="Comic Sans MS" panose="030F0702030302020204" pitchFamily="66" charset="0"/>
            </a:endParaRPr>
          </a:p>
          <a:p>
            <a:endParaRPr lang="en-US" sz="500" dirty="0">
              <a:latin typeface="Comic Sans MS" panose="030F0702030302020204" pitchFamily="66" charset="0"/>
            </a:endParaRPr>
          </a:p>
          <a:p>
            <a:endParaRPr lang="en-US" sz="5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550" y="2446638"/>
            <a:ext cx="8724900" cy="3825574"/>
          </a:xfrm>
          <a:prstGeom prst="rect">
            <a:avLst/>
          </a:prstGeom>
        </p:spPr>
      </p:pic>
    </p:spTree>
    <p:extLst>
      <p:ext uri="{BB962C8B-B14F-4D97-AF65-F5344CB8AC3E}">
        <p14:creationId xmlns:p14="http://schemas.microsoft.com/office/powerpoint/2010/main" val="3547787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NB-IoT</a:t>
            </a:r>
          </a:p>
        </p:txBody>
      </p:sp>
      <p:sp>
        <p:nvSpPr>
          <p:cNvPr id="3" name="Content Placeholder 2"/>
          <p:cNvSpPr>
            <a:spLocks noGrp="1"/>
          </p:cNvSpPr>
          <p:nvPr>
            <p:ph idx="1"/>
          </p:nvPr>
        </p:nvSpPr>
        <p:spPr/>
        <p:txBody>
          <a:bodyPr>
            <a:noAutofit/>
          </a:bodyPr>
          <a:lstStyle/>
          <a:p>
            <a:pPr>
              <a:lnSpc>
                <a:spcPct val="150000"/>
              </a:lnSpc>
            </a:pPr>
            <a:r>
              <a:rPr lang="en-US" sz="2400" dirty="0" smtClean="0">
                <a:latin typeface="Comic Sans MS" panose="030F0702030302020204" pitchFamily="66" charset="0"/>
              </a:rPr>
              <a:t>NB-IoT</a:t>
            </a:r>
          </a:p>
          <a:p>
            <a:pPr lvl="1">
              <a:lnSpc>
                <a:spcPct val="150000"/>
              </a:lnSpc>
            </a:pPr>
            <a:r>
              <a:rPr lang="en-US" sz="2000" dirty="0" smtClean="0">
                <a:latin typeface="Comic Sans MS" panose="030F0702030302020204" pitchFamily="66" charset="0"/>
              </a:rPr>
              <a:t>Topology</a:t>
            </a:r>
          </a:p>
          <a:p>
            <a:pPr lvl="2">
              <a:lnSpc>
                <a:spcPct val="150000"/>
              </a:lnSpc>
            </a:pPr>
            <a:r>
              <a:rPr lang="en-US" sz="2000" dirty="0">
                <a:latin typeface="Comic Sans MS" panose="030F0702030302020204" pitchFamily="66" charset="0"/>
              </a:rPr>
              <a:t>NB-IoT is defined with a link budget of 164 dB; compare this with the </a:t>
            </a:r>
            <a:r>
              <a:rPr lang="en-US" sz="2000" dirty="0" smtClean="0">
                <a:latin typeface="Comic Sans MS" panose="030F0702030302020204" pitchFamily="66" charset="0"/>
              </a:rPr>
              <a:t>GPRS link </a:t>
            </a:r>
            <a:r>
              <a:rPr lang="en-US" sz="2000" dirty="0">
                <a:latin typeface="Comic Sans MS" panose="030F0702030302020204" pitchFamily="66" charset="0"/>
              </a:rPr>
              <a:t>budget of 144 dB, used by many machine-to-machine services. </a:t>
            </a:r>
            <a:endParaRPr lang="en-US" sz="2000" dirty="0" smtClean="0">
              <a:latin typeface="Comic Sans MS" panose="030F0702030302020204" pitchFamily="66" charset="0"/>
            </a:endParaRPr>
          </a:p>
          <a:p>
            <a:pPr lvl="2">
              <a:lnSpc>
                <a:spcPct val="150000"/>
              </a:lnSpc>
            </a:pPr>
            <a:r>
              <a:rPr lang="en-US" sz="2000" dirty="0" smtClean="0">
                <a:latin typeface="Comic Sans MS" panose="030F0702030302020204" pitchFamily="66" charset="0"/>
              </a:rPr>
              <a:t>The additional </a:t>
            </a:r>
            <a:r>
              <a:rPr lang="en-US" sz="2000" dirty="0">
                <a:latin typeface="Comic Sans MS" panose="030F0702030302020204" pitchFamily="66" charset="0"/>
              </a:rPr>
              <a:t>20 dB link budget increase should guarantee better </a:t>
            </a:r>
            <a:r>
              <a:rPr lang="en-US" sz="2000" dirty="0" smtClean="0">
                <a:latin typeface="Comic Sans MS" panose="030F0702030302020204" pitchFamily="66" charset="0"/>
              </a:rPr>
              <a:t>signal penetration </a:t>
            </a:r>
            <a:r>
              <a:rPr lang="en-US" sz="2000" dirty="0">
                <a:latin typeface="Comic Sans MS" panose="030F0702030302020204" pitchFamily="66" charset="0"/>
              </a:rPr>
              <a:t>in buildings and basements while achieving battery </a:t>
            </a:r>
            <a:r>
              <a:rPr lang="en-US" sz="2000" dirty="0" smtClean="0">
                <a:latin typeface="Comic Sans MS" panose="030F0702030302020204" pitchFamily="66" charset="0"/>
              </a:rPr>
              <a:t>life requirements</a:t>
            </a:r>
            <a:r>
              <a:rPr lang="en-US" dirty="0">
                <a:latin typeface="Comic Sans MS" panose="030F0702030302020204" pitchFamily="66" charset="0"/>
              </a:rPr>
              <a:t>.</a:t>
            </a:r>
            <a:endParaRPr lang="en-US" dirty="0" smtClean="0">
              <a:latin typeface="Comic Sans MS" panose="030F0702030302020204" pitchFamily="66" charset="0"/>
            </a:endParaRPr>
          </a:p>
          <a:p>
            <a:pPr>
              <a:lnSpc>
                <a:spcPct val="150000"/>
              </a:lnSpc>
            </a:pPr>
            <a:endParaRPr lang="en-US" sz="500" dirty="0">
              <a:latin typeface="Comic Sans MS" panose="030F0702030302020204" pitchFamily="66" charset="0"/>
            </a:endParaRPr>
          </a:p>
          <a:p>
            <a:pPr>
              <a:lnSpc>
                <a:spcPct val="150000"/>
              </a:lnSpc>
            </a:pPr>
            <a:endParaRPr lang="en-US" sz="5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524100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LP-</a:t>
            </a:r>
            <a:r>
              <a:rPr lang="en-US" dirty="0" err="1">
                <a:latin typeface="Comic Sans MS" panose="030F0702030302020204" pitchFamily="66" charset="0"/>
              </a:rPr>
              <a:t>WiFi</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The LP-</a:t>
            </a:r>
            <a:r>
              <a:rPr lang="en-US" sz="2000" dirty="0" err="1" smtClean="0">
                <a:latin typeface="Comic Sans MS" panose="030F0702030302020204" pitchFamily="66" charset="0"/>
              </a:rPr>
              <a:t>WiFi</a:t>
            </a:r>
            <a:r>
              <a:rPr lang="en-US" sz="2000" dirty="0" smtClean="0">
                <a:latin typeface="Comic Sans MS" panose="030F0702030302020204" pitchFamily="66" charset="0"/>
              </a:rPr>
              <a:t> </a:t>
            </a:r>
            <a:r>
              <a:rPr lang="en-US" sz="2000" dirty="0">
                <a:latin typeface="Comic Sans MS" panose="030F0702030302020204" pitchFamily="66" charset="0"/>
              </a:rPr>
              <a:t> </a:t>
            </a:r>
            <a:r>
              <a:rPr lang="en-US" sz="2000" dirty="0" smtClean="0">
                <a:latin typeface="Comic Sans MS" panose="030F0702030302020204" pitchFamily="66" charset="0"/>
              </a:rPr>
              <a:t>also known as </a:t>
            </a:r>
            <a:r>
              <a:rPr lang="en-US" sz="2000" dirty="0" err="1" smtClean="0">
                <a:latin typeface="Comic Sans MS" panose="030F0702030302020204" pitchFamily="66" charset="0"/>
              </a:rPr>
              <a:t>WiFi</a:t>
            </a:r>
            <a:r>
              <a:rPr lang="en-US" sz="2000" dirty="0" smtClean="0">
                <a:latin typeface="Comic Sans MS" panose="030F0702030302020204" pitchFamily="66" charset="0"/>
              </a:rPr>
              <a:t> </a:t>
            </a:r>
            <a:r>
              <a:rPr lang="en-US" sz="2000" dirty="0" err="1" smtClean="0">
                <a:latin typeface="Comic Sans MS" panose="030F0702030302020204" pitchFamily="66" charset="0"/>
              </a:rPr>
              <a:t>HaLow</a:t>
            </a:r>
            <a:r>
              <a:rPr lang="en-US" sz="2000" dirty="0" smtClean="0">
                <a:latin typeface="Comic Sans MS" panose="030F0702030302020204" pitchFamily="66" charset="0"/>
              </a:rPr>
              <a:t> consumes </a:t>
            </a:r>
            <a:r>
              <a:rPr lang="en-US" sz="2000" dirty="0">
                <a:latin typeface="Comic Sans MS" panose="030F0702030302020204" pitchFamily="66" charset="0"/>
              </a:rPr>
              <a:t>lower power than a traditional </a:t>
            </a:r>
            <a:r>
              <a:rPr lang="en-US" sz="2000" dirty="0" err="1">
                <a:latin typeface="Comic Sans MS" panose="030F0702030302020204" pitchFamily="66" charset="0"/>
              </a:rPr>
              <a:t>WiFi</a:t>
            </a:r>
            <a:r>
              <a:rPr lang="en-US" sz="2000" dirty="0">
                <a:latin typeface="Comic Sans MS" panose="030F0702030302020204" pitchFamily="66" charset="0"/>
              </a:rPr>
              <a:t> device and also has a longer range. </a:t>
            </a:r>
            <a:endParaRPr lang="en-US" sz="2000" dirty="0" smtClean="0">
              <a:latin typeface="Comic Sans MS" panose="030F0702030302020204" pitchFamily="66" charset="0"/>
            </a:endParaRPr>
          </a:p>
          <a:p>
            <a:pPr algn="just">
              <a:lnSpc>
                <a:spcPct val="150000"/>
              </a:lnSpc>
            </a:pPr>
            <a:r>
              <a:rPr lang="en-US" sz="2000" dirty="0" smtClean="0">
                <a:latin typeface="Comic Sans MS" panose="030F0702030302020204" pitchFamily="66" charset="0"/>
              </a:rPr>
              <a:t>The </a:t>
            </a:r>
            <a:r>
              <a:rPr lang="en-US" sz="2000" dirty="0">
                <a:latin typeface="Comic Sans MS" panose="030F0702030302020204" pitchFamily="66" charset="0"/>
              </a:rPr>
              <a:t>range of </a:t>
            </a:r>
            <a:r>
              <a:rPr lang="en-US" sz="2000" dirty="0" err="1">
                <a:latin typeface="Comic Sans MS" panose="030F0702030302020204" pitchFamily="66" charset="0"/>
              </a:rPr>
              <a:t>WiFi</a:t>
            </a:r>
            <a:r>
              <a:rPr lang="en-US" sz="2000" dirty="0">
                <a:latin typeface="Comic Sans MS" panose="030F0702030302020204" pitchFamily="66" charset="0"/>
              </a:rPr>
              <a:t> </a:t>
            </a:r>
            <a:r>
              <a:rPr lang="en-US" sz="2000" dirty="0" err="1">
                <a:latin typeface="Comic Sans MS" panose="030F0702030302020204" pitchFamily="66" charset="0"/>
              </a:rPr>
              <a:t>HaLow</a:t>
            </a:r>
            <a:r>
              <a:rPr lang="en-US" sz="2000" dirty="0">
                <a:latin typeface="Comic Sans MS" panose="030F0702030302020204" pitchFamily="66" charset="0"/>
              </a:rPr>
              <a:t> is nearly twice that of traditional </a:t>
            </a:r>
            <a:r>
              <a:rPr lang="en-US" sz="2000" dirty="0" err="1">
                <a:latin typeface="Comic Sans MS" panose="030F0702030302020204" pitchFamily="66" charset="0"/>
              </a:rPr>
              <a:t>WiFi</a:t>
            </a:r>
            <a:r>
              <a:rPr lang="en-US" sz="2000" dirty="0">
                <a:latin typeface="Comic Sans MS" panose="030F0702030302020204" pitchFamily="66" charset="0"/>
              </a:rPr>
              <a:t>. </a:t>
            </a:r>
          </a:p>
          <a:p>
            <a:pPr algn="just">
              <a:lnSpc>
                <a:spcPct val="150000"/>
              </a:lnSpc>
            </a:pPr>
            <a:r>
              <a:rPr lang="en-US" sz="2000" dirty="0">
                <a:latin typeface="Comic Sans MS" panose="030F0702030302020204" pitchFamily="66" charset="0"/>
              </a:rPr>
              <a:t>Like other </a:t>
            </a:r>
            <a:r>
              <a:rPr lang="en-US" sz="2000" dirty="0" err="1">
                <a:latin typeface="Comic Sans MS" panose="030F0702030302020204" pitchFamily="66" charset="0"/>
              </a:rPr>
              <a:t>WiFi</a:t>
            </a:r>
            <a:r>
              <a:rPr lang="en-US" sz="2000" dirty="0">
                <a:latin typeface="Comic Sans MS" panose="030F0702030302020204" pitchFamily="66" charset="0"/>
              </a:rPr>
              <a:t> devices, devices supporting </a:t>
            </a:r>
            <a:r>
              <a:rPr lang="en-US" sz="2000" dirty="0" err="1">
                <a:latin typeface="Comic Sans MS" panose="030F0702030302020204" pitchFamily="66" charset="0"/>
              </a:rPr>
              <a:t>WiFi</a:t>
            </a:r>
            <a:r>
              <a:rPr lang="en-US" sz="2000" dirty="0">
                <a:latin typeface="Comic Sans MS" panose="030F0702030302020204" pitchFamily="66" charset="0"/>
              </a:rPr>
              <a:t> </a:t>
            </a:r>
            <a:r>
              <a:rPr lang="en-US" sz="2000" dirty="0" err="1">
                <a:latin typeface="Comic Sans MS" panose="030F0702030302020204" pitchFamily="66" charset="0"/>
              </a:rPr>
              <a:t>HaLow</a:t>
            </a:r>
            <a:r>
              <a:rPr lang="en-US" sz="2000" dirty="0">
                <a:latin typeface="Comic Sans MS" panose="030F0702030302020204" pitchFamily="66" charset="0"/>
              </a:rPr>
              <a:t> also support IP connectivity, which is important for IoT applications. </a:t>
            </a:r>
            <a:endParaRPr lang="en-US" sz="2000" dirty="0" smtClean="0">
              <a:latin typeface="Comic Sans MS" panose="030F0702030302020204" pitchFamily="66" charset="0"/>
            </a:endParaRPr>
          </a:p>
          <a:p>
            <a:pPr lvl="1" algn="just">
              <a:lnSpc>
                <a:spcPct val="150000"/>
              </a:lnSpc>
            </a:pPr>
            <a:endParaRPr lang="en-US" sz="2000" dirty="0" smtClean="0">
              <a:latin typeface="Comic Sans MS" panose="030F0702030302020204" pitchFamily="66" charset="0"/>
            </a:endParaRPr>
          </a:p>
          <a:p>
            <a:pPr algn="just">
              <a:lnSpc>
                <a:spcPct val="150000"/>
              </a:lnSpc>
            </a:pPr>
            <a:endParaRPr lang="en-US" sz="2000" dirty="0">
              <a:latin typeface="Comic Sans MS" panose="030F0702030302020204" pitchFamily="66" charset="0"/>
            </a:endParaRPr>
          </a:p>
          <a:p>
            <a:pPr algn="just">
              <a:lnSpc>
                <a:spcPct val="150000"/>
              </a:lnSpc>
            </a:pPr>
            <a:endParaRPr lang="en-US" sz="20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Internet of Things: Architectures, Protocols, and Applications</a:t>
            </a:r>
            <a:r>
              <a:rPr lang="en-US" sz="1600" dirty="0">
                <a:latin typeface="Comic Sans MS" panose="030F0702030302020204" pitchFamily="66" charset="0"/>
              </a:rPr>
              <a:t>, </a:t>
            </a:r>
            <a:r>
              <a:rPr lang="en-US" sz="1600" dirty="0" err="1">
                <a:latin typeface="Comic Sans MS" panose="030F0702030302020204" pitchFamily="66" charset="0"/>
              </a:rPr>
              <a:t>Hindawi</a:t>
            </a:r>
            <a:r>
              <a:rPr lang="en-US" sz="1600" dirty="0">
                <a:latin typeface="Comic Sans MS" panose="030F0702030302020204" pitchFamily="66" charset="0"/>
              </a:rPr>
              <a:t>, 2017</a:t>
            </a:r>
          </a:p>
        </p:txBody>
      </p:sp>
    </p:spTree>
    <p:extLst>
      <p:ext uri="{BB962C8B-B14F-4D97-AF65-F5344CB8AC3E}">
        <p14:creationId xmlns:p14="http://schemas.microsoft.com/office/powerpoint/2010/main" val="3858746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smtClean="0">
                <a:latin typeface="Comic Sans MS" panose="030F0702030302020204" pitchFamily="66" charset="0"/>
              </a:rPr>
              <a:t>BLE</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Bluetooth Low Energy (BLE)/ Bluetooth Smart</a:t>
            </a:r>
            <a:endParaRPr lang="en-US" sz="2000" i="1" dirty="0" smtClean="0"/>
          </a:p>
          <a:p>
            <a:pPr lvl="1">
              <a:lnSpc>
                <a:spcPct val="150000"/>
              </a:lnSpc>
            </a:pPr>
            <a:r>
              <a:rPr lang="en-US" sz="1800" dirty="0" smtClean="0">
                <a:latin typeface="Comic Sans MS" panose="030F0702030302020204" pitchFamily="66" charset="0"/>
              </a:rPr>
              <a:t>BLE </a:t>
            </a:r>
            <a:r>
              <a:rPr lang="en-US" sz="1800" dirty="0">
                <a:latin typeface="Comic Sans MS" panose="030F0702030302020204" pitchFamily="66" charset="0"/>
              </a:rPr>
              <a:t>has a relatively shorter range and consumes lower energy as compared to competing protocols.</a:t>
            </a:r>
          </a:p>
          <a:p>
            <a:pPr lvl="1">
              <a:lnSpc>
                <a:spcPct val="150000"/>
              </a:lnSpc>
            </a:pPr>
            <a:r>
              <a:rPr lang="en-US" sz="1800" dirty="0">
                <a:latin typeface="Comic Sans MS" panose="030F0702030302020204" pitchFamily="66" charset="0"/>
              </a:rPr>
              <a:t>The BLE protocol stack is similar to the stack used in classic Bluetooth technology. </a:t>
            </a:r>
            <a:endParaRPr lang="en-US" sz="1800" dirty="0" smtClean="0">
              <a:latin typeface="Comic Sans MS" panose="030F0702030302020204" pitchFamily="66" charset="0"/>
            </a:endParaRPr>
          </a:p>
          <a:p>
            <a:pPr lvl="1">
              <a:lnSpc>
                <a:spcPct val="150000"/>
              </a:lnSpc>
            </a:pPr>
            <a:r>
              <a:rPr lang="en-US" sz="1800" dirty="0" smtClean="0">
                <a:latin typeface="Comic Sans MS" panose="030F0702030302020204" pitchFamily="66" charset="0"/>
              </a:rPr>
              <a:t>It </a:t>
            </a:r>
            <a:r>
              <a:rPr lang="en-US" sz="1800" dirty="0">
                <a:latin typeface="Comic Sans MS" panose="030F0702030302020204" pitchFamily="66" charset="0"/>
              </a:rPr>
              <a:t>has two parts: </a:t>
            </a:r>
            <a:endParaRPr lang="en-US" sz="1800" dirty="0" smtClean="0">
              <a:latin typeface="Comic Sans MS" panose="030F0702030302020204" pitchFamily="66" charset="0"/>
            </a:endParaRPr>
          </a:p>
          <a:p>
            <a:pPr lvl="2">
              <a:lnSpc>
                <a:spcPct val="150000"/>
              </a:lnSpc>
            </a:pPr>
            <a:r>
              <a:rPr lang="en-US" sz="1600" dirty="0" smtClean="0">
                <a:latin typeface="Comic Sans MS" panose="030F0702030302020204" pitchFamily="66" charset="0"/>
              </a:rPr>
              <a:t>controller </a:t>
            </a:r>
          </a:p>
          <a:p>
            <a:pPr lvl="3">
              <a:lnSpc>
                <a:spcPct val="150000"/>
              </a:lnSpc>
            </a:pPr>
            <a:r>
              <a:rPr lang="en-US" sz="1400" dirty="0">
                <a:latin typeface="Comic Sans MS" panose="030F0702030302020204" pitchFamily="66" charset="0"/>
              </a:rPr>
              <a:t>The physical and link layer are implemented in the </a:t>
            </a:r>
            <a:r>
              <a:rPr lang="en-US" sz="1400" dirty="0" smtClean="0">
                <a:latin typeface="Comic Sans MS" panose="030F0702030302020204" pitchFamily="66" charset="0"/>
              </a:rPr>
              <a:t>controller</a:t>
            </a:r>
          </a:p>
          <a:p>
            <a:pPr lvl="3">
              <a:lnSpc>
                <a:spcPct val="150000"/>
              </a:lnSpc>
            </a:pPr>
            <a:r>
              <a:rPr lang="en-US" sz="1400" dirty="0">
                <a:latin typeface="Comic Sans MS" panose="030F0702030302020204" pitchFamily="66" charset="0"/>
              </a:rPr>
              <a:t>The controller is typically a SOC (System on Chip) with a radio. The functionalities of upper layers are included in the host. </a:t>
            </a:r>
            <a:endParaRPr lang="en-US" sz="1400" dirty="0" smtClean="0">
              <a:latin typeface="Comic Sans MS" panose="030F0702030302020204" pitchFamily="66" charset="0"/>
            </a:endParaRPr>
          </a:p>
          <a:p>
            <a:pPr lvl="2">
              <a:lnSpc>
                <a:spcPct val="150000"/>
              </a:lnSpc>
            </a:pPr>
            <a:r>
              <a:rPr lang="en-US" sz="1600" dirty="0" smtClean="0">
                <a:latin typeface="Comic Sans MS" panose="030F0702030302020204" pitchFamily="66" charset="0"/>
              </a:rPr>
              <a:t>host</a:t>
            </a:r>
            <a:endParaRPr lang="en-US" sz="1800" dirty="0">
              <a:latin typeface="Comic Sans MS" panose="030F0702030302020204" pitchFamily="66" charset="0"/>
            </a:endParaRPr>
          </a:p>
          <a:p>
            <a:pPr lvl="1" algn="just">
              <a:lnSpc>
                <a:spcPct val="150000"/>
              </a:lnSpc>
            </a:pPr>
            <a:endParaRPr lang="en-US" dirty="0" smtClean="0">
              <a:latin typeface="Comic Sans MS" panose="030F0702030302020204" pitchFamily="66" charset="0"/>
            </a:endParaRPr>
          </a:p>
          <a:p>
            <a:pPr algn="just">
              <a:lnSpc>
                <a:spcPct val="150000"/>
              </a:lnSpc>
            </a:pPr>
            <a:endParaRPr lang="en-US" sz="5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Internet of Things: Architectures, Protocols, and Applications</a:t>
            </a:r>
            <a:r>
              <a:rPr lang="en-US" sz="1600" dirty="0" smtClean="0">
                <a:latin typeface="Comic Sans MS" panose="030F0702030302020204" pitchFamily="66" charset="0"/>
              </a:rPr>
              <a:t>, </a:t>
            </a:r>
            <a:r>
              <a:rPr lang="en-US" sz="1600" dirty="0" err="1">
                <a:latin typeface="Comic Sans MS" panose="030F0702030302020204" pitchFamily="66" charset="0"/>
              </a:rPr>
              <a:t>Hindawi</a:t>
            </a:r>
            <a:r>
              <a:rPr lang="en-US" sz="1600" dirty="0" smtClean="0">
                <a:latin typeface="Comic Sans MS" panose="030F0702030302020204" pitchFamily="66" charset="0"/>
              </a:rPr>
              <a:t>, </a:t>
            </a:r>
            <a:r>
              <a:rPr lang="en-US" sz="1600" dirty="0">
                <a:latin typeface="Comic Sans MS" panose="030F0702030302020204" pitchFamily="66" charset="0"/>
              </a:rPr>
              <a:t>2017</a:t>
            </a:r>
          </a:p>
        </p:txBody>
      </p:sp>
    </p:spTree>
    <p:extLst>
      <p:ext uri="{BB962C8B-B14F-4D97-AF65-F5344CB8AC3E}">
        <p14:creationId xmlns:p14="http://schemas.microsoft.com/office/powerpoint/2010/main" val="298222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a:t>
            </a:r>
            <a:r>
              <a:rPr lang="en-US" dirty="0" smtClean="0">
                <a:latin typeface="Comic Sans MS" panose="030F0702030302020204" pitchFamily="66" charset="0"/>
              </a:rPr>
              <a:t>Stack</a:t>
            </a:r>
            <a:endParaRPr lang="en-US" dirty="0">
              <a:latin typeface="Comic Sans MS" panose="030F0702030302020204" pitchFamily="66"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174" y="1931321"/>
            <a:ext cx="7616439" cy="4429125"/>
          </a:xfrm>
        </p:spPr>
      </p:pic>
    </p:spTree>
    <p:extLst>
      <p:ext uri="{BB962C8B-B14F-4D97-AF65-F5344CB8AC3E}">
        <p14:creationId xmlns:p14="http://schemas.microsoft.com/office/powerpoint/2010/main" val="32835604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smtClean="0">
                <a:latin typeface="Comic Sans MS" panose="030F0702030302020204" pitchFamily="66" charset="0"/>
              </a:rPr>
              <a:t>BLE</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Bluetooth Low Energy (BLE)/ Bluetooth Smart</a:t>
            </a:r>
            <a:endParaRPr lang="en-US" sz="2000" i="1" dirty="0"/>
          </a:p>
          <a:p>
            <a:pPr lvl="1" algn="just">
              <a:lnSpc>
                <a:spcPct val="150000"/>
              </a:lnSpc>
            </a:pPr>
            <a:r>
              <a:rPr lang="en-US" sz="1800" dirty="0" smtClean="0">
                <a:latin typeface="Comic Sans MS" panose="030F0702030302020204" pitchFamily="66" charset="0"/>
              </a:rPr>
              <a:t>BLE </a:t>
            </a:r>
            <a:r>
              <a:rPr lang="en-US" sz="1800" dirty="0">
                <a:latin typeface="Comic Sans MS" panose="030F0702030302020204" pitchFamily="66" charset="0"/>
              </a:rPr>
              <a:t>does not support data streaming. Instead, it supports quick transfer of small packets of data (packet size is small) with a data rate of 1Mbps.</a:t>
            </a:r>
          </a:p>
          <a:p>
            <a:pPr lvl="1" algn="just">
              <a:lnSpc>
                <a:spcPct val="150000"/>
              </a:lnSpc>
            </a:pPr>
            <a:r>
              <a:rPr lang="en-US" sz="1800" dirty="0">
                <a:latin typeface="Comic Sans MS" panose="030F0702030302020204" pitchFamily="66" charset="0"/>
              </a:rPr>
              <a:t>There are two types of devices in BLE: </a:t>
            </a:r>
            <a:endParaRPr lang="en-US" sz="1800" dirty="0" smtClean="0">
              <a:latin typeface="Comic Sans MS" panose="030F0702030302020204" pitchFamily="66" charset="0"/>
            </a:endParaRPr>
          </a:p>
          <a:p>
            <a:pPr lvl="2" algn="just">
              <a:lnSpc>
                <a:spcPct val="150000"/>
              </a:lnSpc>
            </a:pPr>
            <a:r>
              <a:rPr lang="en-US" sz="1600" dirty="0" smtClean="0">
                <a:latin typeface="Comic Sans MS" panose="030F0702030302020204" pitchFamily="66" charset="0"/>
              </a:rPr>
              <a:t>master </a:t>
            </a:r>
            <a:endParaRPr lang="en-US" dirty="0" smtClean="0">
              <a:latin typeface="Comic Sans MS" panose="030F0702030302020204" pitchFamily="66" charset="0"/>
            </a:endParaRPr>
          </a:p>
          <a:p>
            <a:pPr lvl="3" algn="just">
              <a:lnSpc>
                <a:spcPct val="150000"/>
              </a:lnSpc>
            </a:pPr>
            <a:r>
              <a:rPr lang="en-US" sz="1400" dirty="0" smtClean="0">
                <a:latin typeface="Comic Sans MS" panose="030F0702030302020204" pitchFamily="66" charset="0"/>
              </a:rPr>
              <a:t>The master </a:t>
            </a:r>
            <a:r>
              <a:rPr lang="en-US" sz="1400" dirty="0">
                <a:latin typeface="Comic Sans MS" panose="030F0702030302020204" pitchFamily="66" charset="0"/>
              </a:rPr>
              <a:t>acts as a central device that can connect to various slaves. </a:t>
            </a:r>
            <a:endParaRPr lang="en-US" sz="1400" dirty="0" smtClean="0">
              <a:latin typeface="Comic Sans MS" panose="030F0702030302020204" pitchFamily="66" charset="0"/>
            </a:endParaRPr>
          </a:p>
          <a:p>
            <a:pPr lvl="3" algn="just">
              <a:lnSpc>
                <a:spcPct val="150000"/>
              </a:lnSpc>
            </a:pPr>
            <a:r>
              <a:rPr lang="en-US" sz="1400" dirty="0">
                <a:latin typeface="Comic Sans MS" panose="030F0702030302020204" pitchFamily="66" charset="0"/>
              </a:rPr>
              <a:t>Therefore, to save energy, slaves are by default in sleep mode and wake up periodically to receive packets from the </a:t>
            </a:r>
            <a:r>
              <a:rPr lang="en-US" sz="1400" dirty="0" smtClean="0">
                <a:latin typeface="Comic Sans MS" panose="030F0702030302020204" pitchFamily="66" charset="0"/>
              </a:rPr>
              <a:t>master.</a:t>
            </a:r>
          </a:p>
          <a:p>
            <a:pPr lvl="2" algn="just">
              <a:lnSpc>
                <a:spcPct val="150000"/>
              </a:lnSpc>
            </a:pPr>
            <a:r>
              <a:rPr lang="en-US" sz="1600" dirty="0" smtClean="0">
                <a:latin typeface="Comic Sans MS" panose="030F0702030302020204" pitchFamily="66" charset="0"/>
              </a:rPr>
              <a:t>slave</a:t>
            </a:r>
            <a:endParaRPr lang="en-US" dirty="0" smtClean="0">
              <a:latin typeface="Comic Sans MS" panose="030F0702030302020204" pitchFamily="66" charset="0"/>
            </a:endParaRPr>
          </a:p>
          <a:p>
            <a:pPr algn="just">
              <a:lnSpc>
                <a:spcPct val="150000"/>
              </a:lnSpc>
            </a:pPr>
            <a:endParaRPr lang="en-US" sz="5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Internet of Things: Architectures, Protocols, and Applications</a:t>
            </a:r>
            <a:r>
              <a:rPr lang="en-US" sz="1600" dirty="0" smtClean="0">
                <a:latin typeface="Comic Sans MS" panose="030F0702030302020204" pitchFamily="66" charset="0"/>
              </a:rPr>
              <a:t>, </a:t>
            </a:r>
            <a:r>
              <a:rPr lang="en-US" sz="1600" dirty="0" err="1">
                <a:latin typeface="Comic Sans MS" panose="030F0702030302020204" pitchFamily="66" charset="0"/>
              </a:rPr>
              <a:t>Hindawi</a:t>
            </a:r>
            <a:r>
              <a:rPr lang="en-US" sz="1600" dirty="0" smtClean="0">
                <a:latin typeface="Comic Sans MS" panose="030F0702030302020204" pitchFamily="66" charset="0"/>
              </a:rPr>
              <a:t>, </a:t>
            </a:r>
            <a:r>
              <a:rPr lang="en-US" sz="1600" dirty="0">
                <a:latin typeface="Comic Sans MS" panose="030F0702030302020204" pitchFamily="66" charset="0"/>
              </a:rPr>
              <a:t>2017</a:t>
            </a:r>
          </a:p>
        </p:txBody>
      </p:sp>
    </p:spTree>
    <p:extLst>
      <p:ext uri="{BB962C8B-B14F-4D97-AF65-F5344CB8AC3E}">
        <p14:creationId xmlns:p14="http://schemas.microsoft.com/office/powerpoint/2010/main" val="17475585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smtClean="0">
                <a:latin typeface="Comic Sans MS" panose="030F0702030302020204" pitchFamily="66" charset="0"/>
              </a:rPr>
              <a:t>BLE</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Bluetooth Low Energy (BLE)/ Bluetooth Smart</a:t>
            </a:r>
            <a:endParaRPr lang="en-US" sz="2000" i="1" dirty="0"/>
          </a:p>
          <a:p>
            <a:pPr lvl="1" algn="just">
              <a:lnSpc>
                <a:spcPct val="150000"/>
              </a:lnSpc>
            </a:pPr>
            <a:r>
              <a:rPr lang="en-US" sz="1800" dirty="0" smtClean="0">
                <a:latin typeface="Comic Sans MS" panose="030F0702030302020204" pitchFamily="66" charset="0"/>
              </a:rPr>
              <a:t>The differences between BLE and classic Bluetooth:</a:t>
            </a:r>
            <a:endParaRPr lang="en-US" sz="1800" dirty="0">
              <a:latin typeface="Comic Sans MS" panose="030F0702030302020204" pitchFamily="66" charset="0"/>
            </a:endParaRPr>
          </a:p>
          <a:p>
            <a:pPr lvl="2" algn="just">
              <a:lnSpc>
                <a:spcPct val="150000"/>
              </a:lnSpc>
            </a:pPr>
            <a:r>
              <a:rPr lang="en-US" sz="1600" dirty="0" smtClean="0">
                <a:latin typeface="Comic Sans MS" panose="030F0702030302020204" pitchFamily="66" charset="0"/>
              </a:rPr>
              <a:t>In </a:t>
            </a:r>
            <a:r>
              <a:rPr lang="en-US" sz="1600" dirty="0">
                <a:latin typeface="Comic Sans MS" panose="030F0702030302020204" pitchFamily="66" charset="0"/>
              </a:rPr>
              <a:t>classic Bluetooth, the connection is on all the time even if no data transfer is going on. </a:t>
            </a:r>
            <a:endParaRPr lang="en-US" sz="1600" dirty="0" smtClean="0">
              <a:latin typeface="Comic Sans MS" panose="030F0702030302020204" pitchFamily="66" charset="0"/>
            </a:endParaRPr>
          </a:p>
          <a:p>
            <a:pPr lvl="2" algn="just">
              <a:lnSpc>
                <a:spcPct val="150000"/>
              </a:lnSpc>
            </a:pPr>
            <a:r>
              <a:rPr lang="en-US" sz="1600" dirty="0" smtClean="0">
                <a:latin typeface="Comic Sans MS" panose="030F0702030302020204" pitchFamily="66" charset="0"/>
              </a:rPr>
              <a:t>The classic </a:t>
            </a:r>
            <a:r>
              <a:rPr lang="en-US" sz="1600" dirty="0">
                <a:latin typeface="Comic Sans MS" panose="030F0702030302020204" pitchFamily="66" charset="0"/>
              </a:rPr>
              <a:t>Bluetooth </a:t>
            </a:r>
            <a:r>
              <a:rPr lang="en-US" sz="1600" dirty="0" smtClean="0">
                <a:latin typeface="Comic Sans MS" panose="030F0702030302020204" pitchFamily="66" charset="0"/>
              </a:rPr>
              <a:t>supports </a:t>
            </a:r>
            <a:r>
              <a:rPr lang="en-US" sz="1600" dirty="0">
                <a:latin typeface="Comic Sans MS" panose="030F0702030302020204" pitchFamily="66" charset="0"/>
              </a:rPr>
              <a:t>79 data channels (1MHz channel bandwidth) and a data rate of 1 million </a:t>
            </a:r>
            <a:r>
              <a:rPr lang="en-US" sz="1600" dirty="0" smtClean="0">
                <a:latin typeface="Comic Sans MS" panose="030F0702030302020204" pitchFamily="66" charset="0"/>
              </a:rPr>
              <a:t>symbols/s</a:t>
            </a:r>
          </a:p>
          <a:p>
            <a:pPr lvl="2" algn="just">
              <a:lnSpc>
                <a:spcPct val="150000"/>
              </a:lnSpc>
            </a:pPr>
            <a:r>
              <a:rPr lang="en-US" sz="1600" dirty="0" smtClean="0">
                <a:latin typeface="Comic Sans MS" panose="030F0702030302020204" pitchFamily="66" charset="0"/>
              </a:rPr>
              <a:t> </a:t>
            </a:r>
            <a:r>
              <a:rPr lang="en-US" sz="1600" dirty="0">
                <a:latin typeface="Comic Sans MS" panose="030F0702030302020204" pitchFamily="66" charset="0"/>
              </a:rPr>
              <a:t>BLE supports 40 channels with 2MHz channel bandwidth (double of classic Bluetooth) and 1 million symbols/s data rate. </a:t>
            </a:r>
            <a:endParaRPr lang="en-US" sz="1600" dirty="0" smtClean="0">
              <a:latin typeface="Comic Sans MS" panose="030F0702030302020204" pitchFamily="66" charset="0"/>
            </a:endParaRPr>
          </a:p>
          <a:p>
            <a:pPr lvl="2" algn="just">
              <a:lnSpc>
                <a:spcPct val="150000"/>
              </a:lnSpc>
            </a:pPr>
            <a:r>
              <a:rPr lang="en-US" sz="1600" dirty="0" smtClean="0">
                <a:latin typeface="Comic Sans MS" panose="030F0702030302020204" pitchFamily="66" charset="0"/>
              </a:rPr>
              <a:t>BLE </a:t>
            </a:r>
            <a:r>
              <a:rPr lang="en-US" sz="1600" dirty="0">
                <a:latin typeface="Comic Sans MS" panose="030F0702030302020204" pitchFamily="66" charset="0"/>
              </a:rPr>
              <a:t>supports low duty cycle requirements as its packet size is small and the time taken to transmit the smallest packet is as small as 80 𝜇s. </a:t>
            </a:r>
            <a:endParaRPr lang="en-US" sz="1600" dirty="0" smtClean="0">
              <a:latin typeface="Comic Sans MS" panose="030F0702030302020204" pitchFamily="66" charset="0"/>
            </a:endParaRPr>
          </a:p>
          <a:p>
            <a:pPr lvl="2" algn="just">
              <a:lnSpc>
                <a:spcPct val="150000"/>
              </a:lnSpc>
            </a:pPr>
            <a:r>
              <a:rPr lang="en-US" sz="1600" dirty="0" smtClean="0">
                <a:latin typeface="Comic Sans MS" panose="030F0702030302020204" pitchFamily="66" charset="0"/>
              </a:rPr>
              <a:t>The </a:t>
            </a:r>
            <a:r>
              <a:rPr lang="en-US" sz="1600" dirty="0">
                <a:latin typeface="Comic Sans MS" panose="030F0702030302020204" pitchFamily="66" charset="0"/>
              </a:rPr>
              <a:t>BLE protocol stack supports IP based communication also.</a:t>
            </a:r>
          </a:p>
          <a:p>
            <a:pPr lvl="1" algn="just">
              <a:lnSpc>
                <a:spcPct val="150000"/>
              </a:lnSpc>
            </a:pPr>
            <a:endParaRPr lang="en-US" sz="3600" dirty="0" smtClean="0">
              <a:latin typeface="Comic Sans MS" panose="030F0702030302020204" pitchFamily="66" charset="0"/>
            </a:endParaRPr>
          </a:p>
          <a:p>
            <a:pPr lvl="1" algn="just">
              <a:lnSpc>
                <a:spcPct val="150000"/>
              </a:lnSpc>
            </a:pPr>
            <a:endParaRPr lang="en-US" dirty="0" smtClean="0">
              <a:latin typeface="Comic Sans MS" panose="030F0702030302020204" pitchFamily="66" charset="0"/>
            </a:endParaRPr>
          </a:p>
          <a:p>
            <a:pPr algn="just">
              <a:lnSpc>
                <a:spcPct val="150000"/>
              </a:lnSpc>
            </a:pPr>
            <a:endParaRPr lang="en-US" sz="500" dirty="0">
              <a:latin typeface="Comic Sans MS" panose="030F0702030302020204" pitchFamily="66" charset="0"/>
            </a:endParaRPr>
          </a:p>
          <a:p>
            <a:pPr algn="just">
              <a:lnSpc>
                <a:spcPct val="150000"/>
              </a:lnSpc>
            </a:pPr>
            <a:endParaRPr lang="en-US" sz="500" dirty="0">
              <a:latin typeface="Comic Sans MS" panose="030F0702030302020204" pitchFamily="66" charset="0"/>
            </a:endParaRP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Internet of Things: Architectures, Protocols, and Applications</a:t>
            </a:r>
            <a:r>
              <a:rPr lang="en-US" sz="1600" dirty="0" smtClean="0">
                <a:latin typeface="Comic Sans MS" panose="030F0702030302020204" pitchFamily="66" charset="0"/>
              </a:rPr>
              <a:t>, </a:t>
            </a:r>
            <a:r>
              <a:rPr lang="en-US" sz="1600" dirty="0" err="1">
                <a:latin typeface="Comic Sans MS" panose="030F0702030302020204" pitchFamily="66" charset="0"/>
              </a:rPr>
              <a:t>Hindawi</a:t>
            </a:r>
            <a:r>
              <a:rPr lang="en-US" sz="1600" dirty="0" smtClean="0">
                <a:latin typeface="Comic Sans MS" panose="030F0702030302020204" pitchFamily="66" charset="0"/>
              </a:rPr>
              <a:t>, </a:t>
            </a:r>
            <a:r>
              <a:rPr lang="en-US" sz="1600" dirty="0">
                <a:latin typeface="Comic Sans MS" panose="030F0702030302020204" pitchFamily="66" charset="0"/>
              </a:rPr>
              <a:t>2017</a:t>
            </a:r>
          </a:p>
        </p:txBody>
      </p:sp>
    </p:spTree>
    <p:extLst>
      <p:ext uri="{BB962C8B-B14F-4D97-AF65-F5344CB8AC3E}">
        <p14:creationId xmlns:p14="http://schemas.microsoft.com/office/powerpoint/2010/main" val="3850405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smtClean="0">
                <a:latin typeface="Comic Sans MS" panose="030F0702030302020204" pitchFamily="66" charset="0"/>
              </a:rPr>
              <a:t>PLC</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1800" dirty="0" smtClean="0">
                <a:latin typeface="Comic Sans MS" panose="030F0702030302020204" pitchFamily="66" charset="0"/>
              </a:rPr>
              <a:t>PLC is the </a:t>
            </a:r>
            <a:r>
              <a:rPr lang="en-US" sz="1800" dirty="0">
                <a:latin typeface="Comic Sans MS" panose="030F0702030302020204" pitchFamily="66" charset="0"/>
              </a:rPr>
              <a:t>use of electrical wires to provide data transmission </a:t>
            </a:r>
            <a:r>
              <a:rPr lang="en-US" sz="1800" dirty="0" smtClean="0">
                <a:latin typeface="Comic Sans MS" panose="030F0702030302020204" pitchFamily="66" charset="0"/>
              </a:rPr>
              <a:t>capabilities</a:t>
            </a:r>
          </a:p>
          <a:p>
            <a:pPr algn="just">
              <a:lnSpc>
                <a:spcPct val="150000"/>
              </a:lnSpc>
            </a:pPr>
            <a:r>
              <a:rPr lang="en-US" sz="1800" dirty="0" smtClean="0">
                <a:latin typeface="Comic Sans MS" panose="030F0702030302020204" pitchFamily="66" charset="0"/>
              </a:rPr>
              <a:t>PLC </a:t>
            </a:r>
            <a:r>
              <a:rPr lang="en-US" sz="1800" dirty="0">
                <a:latin typeface="Comic Sans MS" panose="030F0702030302020204" pitchFamily="66" charset="0"/>
              </a:rPr>
              <a:t>networks provide a number of advantages that make them both a useful complement and a strong competitor to wireless networking solutions. </a:t>
            </a:r>
            <a:endParaRPr lang="en-US" sz="1800" dirty="0" smtClean="0">
              <a:latin typeface="Comic Sans MS" panose="030F0702030302020204" pitchFamily="66" charset="0"/>
            </a:endParaRPr>
          </a:p>
          <a:p>
            <a:pPr lvl="1" algn="just">
              <a:lnSpc>
                <a:spcPct val="150000"/>
              </a:lnSpc>
            </a:pPr>
            <a:r>
              <a:rPr lang="en-US" sz="1800" dirty="0" smtClean="0">
                <a:latin typeface="Comic Sans MS" panose="030F0702030302020204" pitchFamily="66" charset="0"/>
              </a:rPr>
              <a:t>low </a:t>
            </a:r>
            <a:r>
              <a:rPr lang="en-US" sz="1800" dirty="0">
                <a:latin typeface="Comic Sans MS" panose="030F0702030302020204" pitchFamily="66" charset="0"/>
              </a:rPr>
              <a:t>deployment cost when an electrical wired infrastructure is already in place. </a:t>
            </a:r>
            <a:endParaRPr lang="en-US" sz="1800" dirty="0" smtClean="0">
              <a:latin typeface="Comic Sans MS" panose="030F0702030302020204" pitchFamily="66" charset="0"/>
            </a:endParaRPr>
          </a:p>
          <a:p>
            <a:pPr lvl="1" algn="just">
              <a:lnSpc>
                <a:spcPct val="150000"/>
              </a:lnSpc>
            </a:pPr>
            <a:r>
              <a:rPr lang="en-US" sz="1800" dirty="0" smtClean="0">
                <a:latin typeface="Comic Sans MS" panose="030F0702030302020204" pitchFamily="66" charset="0"/>
              </a:rPr>
              <a:t>PLC </a:t>
            </a:r>
            <a:r>
              <a:rPr lang="en-US" sz="1800" dirty="0">
                <a:latin typeface="Comic Sans MS" panose="030F0702030302020204" pitchFamily="66" charset="0"/>
              </a:rPr>
              <a:t>networks allow communication through obstacles that commonly degrade wireless signals, while delivering high data rates.</a:t>
            </a:r>
          </a:p>
          <a:p>
            <a:pPr lvl="1" algn="just">
              <a:lnSpc>
                <a:spcPct val="150000"/>
              </a:lnSpc>
            </a:pPr>
            <a:r>
              <a:rPr lang="en-US" sz="1800" dirty="0" smtClean="0">
                <a:latin typeface="Comic Sans MS" panose="030F0702030302020204" pitchFamily="66" charset="0"/>
              </a:rPr>
              <a:t>PLC </a:t>
            </a:r>
            <a:r>
              <a:rPr lang="en-US" sz="1800" dirty="0">
                <a:latin typeface="Comic Sans MS" panose="030F0702030302020204" pitchFamily="66" charset="0"/>
              </a:rPr>
              <a:t>also provides a low-cost alternative to complement existing technologies when aiming for ubiquitous coverage. </a:t>
            </a:r>
            <a:endParaRPr lang="en-US" sz="1800" dirty="0" smtClean="0">
              <a:latin typeface="Comic Sans MS" panose="030F0702030302020204" pitchFamily="66" charset="0"/>
            </a:endParaRPr>
          </a:p>
          <a:p>
            <a:pPr lvl="1" algn="just">
              <a:lnSpc>
                <a:spcPct val="150000"/>
              </a:lnSpc>
            </a:pPr>
            <a:r>
              <a:rPr lang="en-US" sz="1800" dirty="0">
                <a:latin typeface="Comic Sans MS" panose="030F0702030302020204" pitchFamily="66" charset="0"/>
              </a:rPr>
              <a:t>PLC </a:t>
            </a:r>
            <a:r>
              <a:rPr lang="en-US" sz="1800" dirty="0" smtClean="0">
                <a:latin typeface="Comic Sans MS" panose="030F0702030302020204" pitchFamily="66" charset="0"/>
              </a:rPr>
              <a:t>provides </a:t>
            </a:r>
            <a:r>
              <a:rPr lang="en-US" sz="1800" dirty="0">
                <a:latin typeface="Comic Sans MS" panose="030F0702030302020204" pitchFamily="66" charset="0"/>
              </a:rPr>
              <a:t>the possibility of re-using the existing wired electrical network to provide communication capabilities</a:t>
            </a:r>
          </a:p>
          <a:p>
            <a:pPr algn="just">
              <a:lnSpc>
                <a:spcPct val="150000"/>
              </a:lnSpc>
            </a:pPr>
            <a:endParaRPr lang="en-US" sz="1800" dirty="0">
              <a:latin typeface="Comic Sans MS" panose="030F0702030302020204" pitchFamily="66" charset="0"/>
            </a:endParaRPr>
          </a:p>
          <a:p>
            <a:pPr algn="just">
              <a:lnSpc>
                <a:spcPct val="150000"/>
              </a:lnSpc>
            </a:pPr>
            <a:endParaRPr lang="en-US" sz="1800" dirty="0">
              <a:latin typeface="Comic Sans MS" panose="030F0702030302020204" pitchFamily="66" charset="0"/>
            </a:endParaRPr>
          </a:p>
        </p:txBody>
      </p:sp>
      <p:sp>
        <p:nvSpPr>
          <p:cNvPr id="4" name="TextBox 3"/>
          <p:cNvSpPr txBox="1"/>
          <p:nvPr/>
        </p:nvSpPr>
        <p:spPr>
          <a:xfrm>
            <a:off x="115910" y="6565612"/>
            <a:ext cx="11477470" cy="292388"/>
          </a:xfrm>
          <a:prstGeom prst="rect">
            <a:avLst/>
          </a:prstGeom>
          <a:noFill/>
        </p:spPr>
        <p:txBody>
          <a:bodyPr wrap="square" rtlCol="0">
            <a:spAutoFit/>
          </a:bodyPr>
          <a:lstStyle/>
          <a:p>
            <a:r>
              <a:rPr lang="en-US" sz="1300" dirty="0">
                <a:latin typeface="Comic Sans MS" panose="030F0702030302020204" pitchFamily="66" charset="0"/>
              </a:rPr>
              <a:t>* </a:t>
            </a:r>
            <a:r>
              <a:rPr lang="en-US" sz="1300" dirty="0" smtClean="0">
                <a:solidFill>
                  <a:srgbClr val="FF0000"/>
                </a:solidFill>
                <a:latin typeface="Comic Sans MS" panose="030F0702030302020204" pitchFamily="66" charset="0"/>
              </a:rPr>
              <a:t>State-of-the-art </a:t>
            </a:r>
            <a:r>
              <a:rPr lang="en-US" sz="1300" dirty="0">
                <a:solidFill>
                  <a:srgbClr val="FF0000"/>
                </a:solidFill>
                <a:latin typeface="Comic Sans MS" panose="030F0702030302020204" pitchFamily="66" charset="0"/>
              </a:rPr>
              <a:t>in Power Line Communications: from the Applications to the </a:t>
            </a:r>
            <a:r>
              <a:rPr lang="en-US" sz="1300" dirty="0" smtClean="0">
                <a:solidFill>
                  <a:srgbClr val="FF0000"/>
                </a:solidFill>
                <a:latin typeface="Comic Sans MS" panose="030F0702030302020204" pitchFamily="66" charset="0"/>
              </a:rPr>
              <a:t>Medium</a:t>
            </a:r>
            <a:r>
              <a:rPr lang="en-US" sz="1300" dirty="0" smtClean="0">
                <a:latin typeface="Comic Sans MS" panose="030F0702030302020204" pitchFamily="66" charset="0"/>
              </a:rPr>
              <a:t>, IEEE Journal on </a:t>
            </a:r>
            <a:r>
              <a:rPr lang="en-US" sz="1300" dirty="0">
                <a:latin typeface="Comic Sans MS" panose="030F0702030302020204" pitchFamily="66" charset="0"/>
              </a:rPr>
              <a:t>Selected Areas in </a:t>
            </a:r>
            <a:r>
              <a:rPr lang="en-US" sz="1300" dirty="0" smtClean="0">
                <a:latin typeface="Comic Sans MS" panose="030F0702030302020204" pitchFamily="66" charset="0"/>
              </a:rPr>
              <a:t>Communications, 2016</a:t>
            </a:r>
            <a:endParaRPr lang="en-US" sz="1300" dirty="0">
              <a:latin typeface="Comic Sans MS" panose="030F0702030302020204" pitchFamily="66" charset="0"/>
            </a:endParaRPr>
          </a:p>
        </p:txBody>
      </p:sp>
    </p:spTree>
    <p:extLst>
      <p:ext uri="{BB962C8B-B14F-4D97-AF65-F5344CB8AC3E}">
        <p14:creationId xmlns:p14="http://schemas.microsoft.com/office/powerpoint/2010/main" val="1896926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Protocols- </a:t>
            </a:r>
            <a:r>
              <a:rPr lang="en-US" dirty="0" smtClean="0">
                <a:latin typeface="Comic Sans MS" panose="030F0702030302020204" pitchFamily="66" charset="0"/>
              </a:rPr>
              <a:t>PLC</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A classification </a:t>
            </a:r>
            <a:r>
              <a:rPr lang="en-US" sz="2000" dirty="0">
                <a:latin typeface="Comic Sans MS" panose="030F0702030302020204" pitchFamily="66" charset="0"/>
              </a:rPr>
              <a:t>of PLC systems is according to frequency </a:t>
            </a:r>
            <a:r>
              <a:rPr lang="en-US" sz="2000" dirty="0" smtClean="0">
                <a:latin typeface="Comic Sans MS" panose="030F0702030302020204" pitchFamily="66" charset="0"/>
              </a:rPr>
              <a:t>bands:</a:t>
            </a:r>
            <a:endParaRPr lang="en-US" sz="2000" dirty="0">
              <a:latin typeface="Comic Sans MS" panose="030F0702030302020204" pitchFamily="66" charset="0"/>
            </a:endParaRPr>
          </a:p>
          <a:p>
            <a:pPr marL="571500" lvl="1" indent="-171450" algn="just">
              <a:lnSpc>
                <a:spcPct val="150000"/>
              </a:lnSpc>
            </a:pPr>
            <a:r>
              <a:rPr lang="en-US" sz="1800" dirty="0">
                <a:latin typeface="Comic Sans MS" panose="030F0702030302020204" pitchFamily="66" charset="0"/>
              </a:rPr>
              <a:t>ultra-narrowband (UNB) operating between about 125–3000 Hz,</a:t>
            </a:r>
          </a:p>
          <a:p>
            <a:pPr marL="571500" lvl="1" indent="-171450" algn="just">
              <a:lnSpc>
                <a:spcPct val="150000"/>
              </a:lnSpc>
            </a:pPr>
            <a:r>
              <a:rPr lang="en-US" sz="1800" dirty="0">
                <a:latin typeface="Comic Sans MS" panose="030F0702030302020204" pitchFamily="66" charset="0"/>
              </a:rPr>
              <a:t> narrowband (NB) operating between about 3–500 kHz , and</a:t>
            </a:r>
          </a:p>
          <a:p>
            <a:pPr marL="571500" lvl="1" indent="-171450" algn="just">
              <a:lnSpc>
                <a:spcPct val="150000"/>
              </a:lnSpc>
            </a:pPr>
            <a:r>
              <a:rPr lang="en-US" sz="1800" dirty="0">
                <a:latin typeface="Comic Sans MS" panose="030F0702030302020204" pitchFamily="66" charset="0"/>
              </a:rPr>
              <a:t> broadband (BB) operating between about 1.8–100 MHz</a:t>
            </a:r>
          </a:p>
          <a:p>
            <a:pPr marL="0" indent="0" algn="just">
              <a:lnSpc>
                <a:spcPct val="150000"/>
              </a:lnSpc>
              <a:buNone/>
            </a:pPr>
            <a:endParaRPr lang="en-US" sz="1800" dirty="0">
              <a:latin typeface="Comic Sans MS" panose="030F0702030302020204" pitchFamily="66" charset="0"/>
            </a:endParaRPr>
          </a:p>
          <a:p>
            <a:pPr algn="just">
              <a:lnSpc>
                <a:spcPct val="150000"/>
              </a:lnSpc>
            </a:pPr>
            <a:endParaRPr lang="en-US" sz="1800" dirty="0">
              <a:latin typeface="Comic Sans MS" panose="030F0702030302020204" pitchFamily="66" charset="0"/>
            </a:endParaRPr>
          </a:p>
        </p:txBody>
      </p:sp>
      <p:sp>
        <p:nvSpPr>
          <p:cNvPr id="4" name="TextBox 3"/>
          <p:cNvSpPr txBox="1"/>
          <p:nvPr/>
        </p:nvSpPr>
        <p:spPr>
          <a:xfrm>
            <a:off x="115910" y="6565612"/>
            <a:ext cx="11477470" cy="292388"/>
          </a:xfrm>
          <a:prstGeom prst="rect">
            <a:avLst/>
          </a:prstGeom>
          <a:noFill/>
        </p:spPr>
        <p:txBody>
          <a:bodyPr wrap="square" rtlCol="0">
            <a:spAutoFit/>
          </a:bodyPr>
          <a:lstStyle/>
          <a:p>
            <a:r>
              <a:rPr lang="en-US" sz="1300" dirty="0">
                <a:latin typeface="Comic Sans MS" panose="030F0702030302020204" pitchFamily="66" charset="0"/>
              </a:rPr>
              <a:t>* </a:t>
            </a:r>
            <a:r>
              <a:rPr lang="en-US" sz="1300" dirty="0" smtClean="0">
                <a:solidFill>
                  <a:srgbClr val="FF0000"/>
                </a:solidFill>
                <a:latin typeface="Comic Sans MS" panose="030F0702030302020204" pitchFamily="66" charset="0"/>
              </a:rPr>
              <a:t>State-of-the-art </a:t>
            </a:r>
            <a:r>
              <a:rPr lang="en-US" sz="1300" dirty="0">
                <a:solidFill>
                  <a:srgbClr val="FF0000"/>
                </a:solidFill>
                <a:latin typeface="Comic Sans MS" panose="030F0702030302020204" pitchFamily="66" charset="0"/>
              </a:rPr>
              <a:t>in Power Line Communications: from the Applications to the </a:t>
            </a:r>
            <a:r>
              <a:rPr lang="en-US" sz="1300" dirty="0" smtClean="0">
                <a:solidFill>
                  <a:srgbClr val="FF0000"/>
                </a:solidFill>
                <a:latin typeface="Comic Sans MS" panose="030F0702030302020204" pitchFamily="66" charset="0"/>
              </a:rPr>
              <a:t>Medium</a:t>
            </a:r>
            <a:r>
              <a:rPr lang="en-US" sz="1300" dirty="0" smtClean="0">
                <a:latin typeface="Comic Sans MS" panose="030F0702030302020204" pitchFamily="66" charset="0"/>
              </a:rPr>
              <a:t>, IEEE Journal on </a:t>
            </a:r>
            <a:r>
              <a:rPr lang="en-US" sz="1300" dirty="0">
                <a:latin typeface="Comic Sans MS" panose="030F0702030302020204" pitchFamily="66" charset="0"/>
              </a:rPr>
              <a:t>Selected Areas in </a:t>
            </a:r>
            <a:r>
              <a:rPr lang="en-US" sz="1300" dirty="0" smtClean="0">
                <a:latin typeface="Comic Sans MS" panose="030F0702030302020204" pitchFamily="66" charset="0"/>
              </a:rPr>
              <a:t>Communications, 2016</a:t>
            </a:r>
            <a:endParaRPr lang="en-US" sz="1300" dirty="0">
              <a:latin typeface="Comic Sans MS" panose="030F0702030302020204" pitchFamily="66" charset="0"/>
            </a:endParaRPr>
          </a:p>
        </p:txBody>
      </p:sp>
    </p:spTree>
    <p:extLst>
      <p:ext uri="{BB962C8B-B14F-4D97-AF65-F5344CB8AC3E}">
        <p14:creationId xmlns:p14="http://schemas.microsoft.com/office/powerpoint/2010/main" val="4617627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Physical and Link Layers </a:t>
            </a:r>
            <a:r>
              <a:rPr lang="en-US" dirty="0" smtClean="0">
                <a:latin typeface="Comic Sans MS" panose="030F0702030302020204" pitchFamily="66" charset="0"/>
              </a:rPr>
              <a:t>Protocols- use cases</a:t>
            </a:r>
            <a:endParaRPr lang="en-US" dirty="0">
              <a:latin typeface="Comic Sans MS" panose="030F0702030302020204" pitchFamily="66" charset="0"/>
            </a:endParaRPr>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37857" y="1283640"/>
            <a:ext cx="8633576" cy="5091402"/>
          </a:xfrm>
        </p:spPr>
      </p:pic>
      <p:sp>
        <p:nvSpPr>
          <p:cNvPr id="4" name="TextBox 3"/>
          <p:cNvSpPr txBox="1"/>
          <p:nvPr/>
        </p:nvSpPr>
        <p:spPr>
          <a:xfrm>
            <a:off x="115910" y="6565612"/>
            <a:ext cx="11477470" cy="307777"/>
          </a:xfrm>
          <a:prstGeom prst="rect">
            <a:avLst/>
          </a:prstGeom>
          <a:noFill/>
        </p:spPr>
        <p:txBody>
          <a:bodyPr wrap="square" rtlCol="0">
            <a:spAutoFit/>
          </a:bodyPr>
          <a:lstStyle/>
          <a:p>
            <a:r>
              <a:rPr lang="en-US" sz="1300" dirty="0">
                <a:latin typeface="Comic Sans MS" panose="030F0702030302020204" pitchFamily="66" charset="0"/>
              </a:rPr>
              <a:t>* </a:t>
            </a:r>
            <a:r>
              <a:rPr lang="en-US" sz="1400" dirty="0">
                <a:hlinkClick r:id="rId4"/>
              </a:rPr>
              <a:t>https://behrtech.com/blog/6-leading-types-of-iot-wireless-tech-and-their-best-use-cases/</a:t>
            </a:r>
            <a:endParaRPr lang="en-US" sz="1300" dirty="0">
              <a:latin typeface="Comic Sans MS" panose="030F0702030302020204" pitchFamily="66" charset="0"/>
            </a:endParaRPr>
          </a:p>
        </p:txBody>
      </p:sp>
    </p:spTree>
    <p:extLst>
      <p:ext uri="{BB962C8B-B14F-4D97-AF65-F5344CB8AC3E}">
        <p14:creationId xmlns:p14="http://schemas.microsoft.com/office/powerpoint/2010/main" val="3566403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Contents </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3600" dirty="0" smtClean="0">
                <a:latin typeface="Comic Sans MS" panose="030F0702030302020204" pitchFamily="66" charset="0"/>
              </a:rPr>
              <a:t>IoT Protocol Stack</a:t>
            </a:r>
          </a:p>
          <a:p>
            <a:pPr lvl="1">
              <a:lnSpc>
                <a:spcPct val="170000"/>
              </a:lnSpc>
            </a:pPr>
            <a:r>
              <a:rPr lang="en-US" sz="3600" dirty="0" smtClean="0">
                <a:latin typeface="Comic Sans MS" panose="030F0702030302020204" pitchFamily="66" charset="0"/>
              </a:rPr>
              <a:t>Physical and Link Layers Protocols</a:t>
            </a:r>
          </a:p>
          <a:p>
            <a:pPr lvl="2">
              <a:lnSpc>
                <a:spcPct val="170000"/>
              </a:lnSpc>
            </a:pPr>
            <a:r>
              <a:rPr lang="en-US" sz="3200" dirty="0">
                <a:solidFill>
                  <a:schemeClr val="bg1">
                    <a:lumMod val="85000"/>
                  </a:schemeClr>
                </a:solidFill>
                <a:latin typeface="Comic Sans MS" panose="030F0702030302020204" pitchFamily="66" charset="0"/>
              </a:rPr>
              <a:t>Communication Technologies</a:t>
            </a:r>
          </a:p>
          <a:p>
            <a:pPr lvl="2">
              <a:lnSpc>
                <a:spcPct val="170000"/>
              </a:lnSpc>
            </a:pPr>
            <a:r>
              <a:rPr lang="en-US" sz="3200" dirty="0" smtClean="0">
                <a:latin typeface="Comic Sans MS" panose="030F0702030302020204" pitchFamily="66" charset="0"/>
              </a:rPr>
              <a:t>Communication </a:t>
            </a:r>
            <a:r>
              <a:rPr lang="en-US" sz="3200" dirty="0">
                <a:latin typeface="Comic Sans MS" panose="030F0702030302020204" pitchFamily="66" charset="0"/>
              </a:rPr>
              <a:t>Models</a:t>
            </a:r>
          </a:p>
          <a:p>
            <a:pPr lvl="2">
              <a:lnSpc>
                <a:spcPct val="170000"/>
              </a:lnSpc>
            </a:pPr>
            <a:r>
              <a:rPr lang="en-US" sz="3200" dirty="0">
                <a:solidFill>
                  <a:schemeClr val="bg1">
                    <a:lumMod val="85000"/>
                  </a:schemeClr>
                </a:solidFill>
                <a:latin typeface="Comic Sans MS" panose="030F0702030302020204" pitchFamily="66" charset="0"/>
              </a:rPr>
              <a:t>Communication Technologies Criteria</a:t>
            </a:r>
          </a:p>
          <a:p>
            <a:pPr lvl="1">
              <a:lnSpc>
                <a:spcPct val="170000"/>
              </a:lnSpc>
            </a:pPr>
            <a:r>
              <a:rPr lang="en-US" sz="3200" dirty="0" smtClean="0">
                <a:solidFill>
                  <a:schemeClr val="bg1">
                    <a:lumMod val="85000"/>
                  </a:schemeClr>
                </a:solidFill>
                <a:latin typeface="Comic Sans MS" panose="030F0702030302020204" pitchFamily="66" charset="0"/>
              </a:rPr>
              <a:t>IP </a:t>
            </a:r>
            <a:r>
              <a:rPr lang="en-US" sz="3200" dirty="0">
                <a:solidFill>
                  <a:schemeClr val="bg1">
                    <a:lumMod val="85000"/>
                  </a:schemeClr>
                </a:solidFill>
                <a:latin typeface="Comic Sans MS" panose="030F0702030302020204" pitchFamily="66" charset="0"/>
              </a:rPr>
              <a:t>as the IoT Network </a:t>
            </a:r>
            <a:r>
              <a:rPr lang="en-US" sz="3200" dirty="0" smtClean="0">
                <a:solidFill>
                  <a:schemeClr val="bg1">
                    <a:lumMod val="85000"/>
                  </a:schemeClr>
                </a:solidFill>
                <a:latin typeface="Comic Sans MS" panose="030F0702030302020204" pitchFamily="66" charset="0"/>
              </a:rPr>
              <a:t>Layer</a:t>
            </a:r>
          </a:p>
          <a:p>
            <a:pPr lvl="1">
              <a:lnSpc>
                <a:spcPct val="170000"/>
              </a:lnSpc>
            </a:pPr>
            <a:r>
              <a:rPr lang="en-US" sz="3200" dirty="0" smtClean="0">
                <a:solidFill>
                  <a:schemeClr val="bg1">
                    <a:lumMod val="85000"/>
                  </a:schemeClr>
                </a:solidFill>
                <a:latin typeface="Comic Sans MS" panose="030F0702030302020204" pitchFamily="66" charset="0"/>
              </a:rPr>
              <a:t>Transport Layer</a:t>
            </a:r>
          </a:p>
          <a:p>
            <a:pPr lvl="1">
              <a:lnSpc>
                <a:spcPct val="170000"/>
              </a:lnSpc>
            </a:pPr>
            <a:r>
              <a:rPr lang="en-US" sz="3200" dirty="0" smtClean="0">
                <a:solidFill>
                  <a:schemeClr val="bg1">
                    <a:lumMod val="85000"/>
                  </a:schemeClr>
                </a:solidFill>
                <a:latin typeface="Comic Sans MS" panose="030F0702030302020204" pitchFamily="66" charset="0"/>
              </a:rPr>
              <a:t>Application Layer Protocols</a:t>
            </a:r>
          </a:p>
        </p:txBody>
      </p:sp>
    </p:spTree>
    <p:extLst>
      <p:ext uri="{BB962C8B-B14F-4D97-AF65-F5344CB8AC3E}">
        <p14:creationId xmlns:p14="http://schemas.microsoft.com/office/powerpoint/2010/main" val="22088282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Models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a:lnSpc>
                <a:spcPct val="150000"/>
              </a:lnSpc>
            </a:pPr>
            <a:r>
              <a:rPr lang="en-US" sz="3600" dirty="0">
                <a:latin typeface="Comic Sans MS" panose="030F0702030302020204" pitchFamily="66" charset="0"/>
              </a:rPr>
              <a:t>Device-To-Device </a:t>
            </a:r>
            <a:r>
              <a:rPr lang="en-US" sz="3600" dirty="0" smtClean="0">
                <a:latin typeface="Comic Sans MS" panose="030F0702030302020204" pitchFamily="66" charset="0"/>
              </a:rPr>
              <a:t>Communications</a:t>
            </a:r>
          </a:p>
          <a:p>
            <a:pPr>
              <a:lnSpc>
                <a:spcPct val="150000"/>
              </a:lnSpc>
            </a:pPr>
            <a:r>
              <a:rPr lang="en-US" sz="3600" dirty="0">
                <a:latin typeface="Comic Sans MS" panose="030F0702030302020204" pitchFamily="66" charset="0"/>
              </a:rPr>
              <a:t>Device-To-Cloud </a:t>
            </a:r>
            <a:r>
              <a:rPr lang="en-US" sz="3600" dirty="0" smtClean="0">
                <a:latin typeface="Comic Sans MS" panose="030F0702030302020204" pitchFamily="66" charset="0"/>
              </a:rPr>
              <a:t>Communications</a:t>
            </a:r>
          </a:p>
          <a:p>
            <a:pPr>
              <a:lnSpc>
                <a:spcPct val="150000"/>
              </a:lnSpc>
            </a:pPr>
            <a:r>
              <a:rPr lang="en-US" sz="3600" dirty="0">
                <a:latin typeface="Comic Sans MS" panose="030F0702030302020204" pitchFamily="66" charset="0"/>
              </a:rPr>
              <a:t>Device-to-Gateway </a:t>
            </a:r>
            <a:r>
              <a:rPr lang="en-US" sz="3600" dirty="0" smtClean="0">
                <a:latin typeface="Comic Sans MS" panose="030F0702030302020204" pitchFamily="66" charset="0"/>
              </a:rPr>
              <a:t>Communications</a:t>
            </a:r>
          </a:p>
          <a:p>
            <a:pPr>
              <a:lnSpc>
                <a:spcPct val="150000"/>
              </a:lnSpc>
            </a:pPr>
            <a:r>
              <a:rPr lang="en-US" sz="3600" dirty="0">
                <a:latin typeface="Comic Sans MS" panose="030F0702030302020204" pitchFamily="66" charset="0"/>
              </a:rPr>
              <a:t>Back-End Data-Sharing Model</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smtClean="0">
                <a:solidFill>
                  <a:srgbClr val="FF0000"/>
                </a:solidFill>
                <a:latin typeface="Comic Sans MS" panose="030F0702030302020204" pitchFamily="66" charset="0"/>
              </a:rPr>
              <a:t>The Internet Of Things: An Overview</a:t>
            </a:r>
            <a:r>
              <a:rPr lang="en-US" sz="1600" dirty="0" smtClean="0">
                <a:latin typeface="Comic Sans MS" panose="030F0702030302020204" pitchFamily="66" charset="0"/>
              </a:rPr>
              <a:t>, Internet Society, 2015</a:t>
            </a:r>
            <a:endParaRPr lang="en-US" sz="1600" dirty="0">
              <a:latin typeface="Comic Sans MS" panose="030F0702030302020204" pitchFamily="66" charset="0"/>
            </a:endParaRPr>
          </a:p>
        </p:txBody>
      </p:sp>
    </p:spTree>
    <p:extLst>
      <p:ext uri="{BB962C8B-B14F-4D97-AF65-F5344CB8AC3E}">
        <p14:creationId xmlns:p14="http://schemas.microsoft.com/office/powerpoint/2010/main" val="8369978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Models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a:lnSpc>
                <a:spcPct val="150000"/>
              </a:lnSpc>
            </a:pPr>
            <a:r>
              <a:rPr lang="en-US" sz="3600" dirty="0">
                <a:latin typeface="Comic Sans MS" panose="030F0702030302020204" pitchFamily="66" charset="0"/>
              </a:rPr>
              <a:t>Device-To-Device </a:t>
            </a:r>
            <a:r>
              <a:rPr lang="en-US" sz="3600" dirty="0" smtClean="0">
                <a:latin typeface="Comic Sans MS" panose="030F0702030302020204" pitchFamily="66" charset="0"/>
              </a:rPr>
              <a:t>Communications</a:t>
            </a:r>
          </a:p>
          <a:p>
            <a:pPr>
              <a:lnSpc>
                <a:spcPct val="150000"/>
              </a:lnSpc>
            </a:pPr>
            <a:endParaRPr lang="en-US" sz="36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smtClean="0">
                <a:solidFill>
                  <a:srgbClr val="FF0000"/>
                </a:solidFill>
                <a:latin typeface="Comic Sans MS" panose="030F0702030302020204" pitchFamily="66" charset="0"/>
              </a:rPr>
              <a:t>The Internet Of Things: An Overview</a:t>
            </a:r>
            <a:r>
              <a:rPr lang="en-US" sz="1600" dirty="0" smtClean="0">
                <a:latin typeface="Comic Sans MS" panose="030F0702030302020204" pitchFamily="66" charset="0"/>
              </a:rPr>
              <a:t>, Internet Society, 2015</a:t>
            </a:r>
            <a:endParaRPr lang="en-US" sz="1600" dirty="0">
              <a:latin typeface="Comic Sans MS" panose="030F0702030302020204" pitchFamily="66"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5196" y="3149311"/>
            <a:ext cx="6372225" cy="2305050"/>
          </a:xfrm>
          <a:prstGeom prst="rect">
            <a:avLst/>
          </a:prstGeom>
        </p:spPr>
      </p:pic>
    </p:spTree>
    <p:extLst>
      <p:ext uri="{BB962C8B-B14F-4D97-AF65-F5344CB8AC3E}">
        <p14:creationId xmlns:p14="http://schemas.microsoft.com/office/powerpoint/2010/main" val="36380502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Models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a:lnSpc>
                <a:spcPct val="150000"/>
              </a:lnSpc>
            </a:pPr>
            <a:r>
              <a:rPr lang="en-US" sz="3600" dirty="0" smtClean="0">
                <a:latin typeface="Comic Sans MS" panose="030F0702030302020204" pitchFamily="66" charset="0"/>
              </a:rPr>
              <a:t>Device-To-Cloud Communications</a:t>
            </a:r>
          </a:p>
          <a:p>
            <a:pPr>
              <a:lnSpc>
                <a:spcPct val="150000"/>
              </a:lnSpc>
            </a:pPr>
            <a:endParaRPr lang="en-US" sz="36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smtClean="0">
                <a:solidFill>
                  <a:srgbClr val="FF0000"/>
                </a:solidFill>
                <a:latin typeface="Comic Sans MS" panose="030F0702030302020204" pitchFamily="66" charset="0"/>
              </a:rPr>
              <a:t>The Internet Of Things: An Overview</a:t>
            </a:r>
            <a:r>
              <a:rPr lang="en-US" sz="1600" dirty="0" smtClean="0">
                <a:latin typeface="Comic Sans MS" panose="030F0702030302020204" pitchFamily="66" charset="0"/>
              </a:rPr>
              <a:t>, Internet Society, 2015</a:t>
            </a:r>
            <a:endParaRPr lang="en-US" sz="1600" dirty="0">
              <a:latin typeface="Comic Sans MS" panose="030F0702030302020204" pitchFamily="66"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764" y="2823489"/>
            <a:ext cx="6135045" cy="3341783"/>
          </a:xfrm>
          <a:prstGeom prst="rect">
            <a:avLst/>
          </a:prstGeom>
        </p:spPr>
      </p:pic>
    </p:spTree>
    <p:extLst>
      <p:ext uri="{BB962C8B-B14F-4D97-AF65-F5344CB8AC3E}">
        <p14:creationId xmlns:p14="http://schemas.microsoft.com/office/powerpoint/2010/main" val="18934058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Models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a:lnSpc>
                <a:spcPct val="150000"/>
              </a:lnSpc>
            </a:pPr>
            <a:r>
              <a:rPr lang="en-US" sz="3600" dirty="0" smtClean="0">
                <a:latin typeface="Comic Sans MS" panose="030F0702030302020204" pitchFamily="66" charset="0"/>
              </a:rPr>
              <a:t>Device-to-Gateway Communications</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smtClean="0">
                <a:solidFill>
                  <a:srgbClr val="FF0000"/>
                </a:solidFill>
                <a:latin typeface="Comic Sans MS" panose="030F0702030302020204" pitchFamily="66" charset="0"/>
              </a:rPr>
              <a:t>The Internet Of Things: An Overview</a:t>
            </a:r>
            <a:r>
              <a:rPr lang="en-US" sz="1600" dirty="0" smtClean="0">
                <a:latin typeface="Comic Sans MS" panose="030F0702030302020204" pitchFamily="66" charset="0"/>
              </a:rPr>
              <a:t>, Internet Society, 2015</a:t>
            </a:r>
            <a:endParaRPr lang="en-US" sz="1600" dirty="0">
              <a:latin typeface="Comic Sans MS" panose="030F0702030302020204" pitchFamily="66"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136" y="2743199"/>
            <a:ext cx="5733333" cy="3463810"/>
          </a:xfrm>
          <a:prstGeom prst="rect">
            <a:avLst/>
          </a:prstGeom>
        </p:spPr>
      </p:pic>
    </p:spTree>
    <p:extLst>
      <p:ext uri="{BB962C8B-B14F-4D97-AF65-F5344CB8AC3E}">
        <p14:creationId xmlns:p14="http://schemas.microsoft.com/office/powerpoint/2010/main" val="1367836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Contents </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3600" dirty="0">
                <a:latin typeface="Comic Sans MS" panose="030F0702030302020204" pitchFamily="66" charset="0"/>
              </a:rPr>
              <a:t>IoT Protocol Stack</a:t>
            </a:r>
          </a:p>
          <a:p>
            <a:pPr lvl="1">
              <a:lnSpc>
                <a:spcPct val="170000"/>
              </a:lnSpc>
            </a:pPr>
            <a:r>
              <a:rPr lang="en-US" sz="3600" dirty="0">
                <a:latin typeface="Comic Sans MS" panose="030F0702030302020204" pitchFamily="66" charset="0"/>
              </a:rPr>
              <a:t>Physical and Link Layers Protocols</a:t>
            </a:r>
          </a:p>
          <a:p>
            <a:pPr lvl="2">
              <a:lnSpc>
                <a:spcPct val="170000"/>
              </a:lnSpc>
            </a:pPr>
            <a:r>
              <a:rPr lang="en-US" sz="3200" dirty="0">
                <a:solidFill>
                  <a:schemeClr val="bg1">
                    <a:lumMod val="85000"/>
                  </a:schemeClr>
                </a:solidFill>
                <a:latin typeface="Comic Sans MS" panose="030F0702030302020204" pitchFamily="66" charset="0"/>
              </a:rPr>
              <a:t>Communication Technologies</a:t>
            </a:r>
          </a:p>
          <a:p>
            <a:pPr lvl="2">
              <a:lnSpc>
                <a:spcPct val="170000"/>
              </a:lnSpc>
            </a:pPr>
            <a:r>
              <a:rPr lang="en-US" sz="3200" dirty="0" smtClean="0">
                <a:solidFill>
                  <a:schemeClr val="bg1">
                    <a:lumMod val="85000"/>
                  </a:schemeClr>
                </a:solidFill>
                <a:latin typeface="Comic Sans MS" panose="030F0702030302020204" pitchFamily="66" charset="0"/>
              </a:rPr>
              <a:t>Communication </a:t>
            </a:r>
            <a:r>
              <a:rPr lang="en-US" sz="3200" dirty="0">
                <a:solidFill>
                  <a:schemeClr val="bg1">
                    <a:lumMod val="85000"/>
                  </a:schemeClr>
                </a:solidFill>
                <a:latin typeface="Comic Sans MS" panose="030F0702030302020204" pitchFamily="66" charset="0"/>
              </a:rPr>
              <a:t>Models</a:t>
            </a:r>
          </a:p>
          <a:p>
            <a:pPr lvl="2">
              <a:lnSpc>
                <a:spcPct val="170000"/>
              </a:lnSpc>
            </a:pPr>
            <a:r>
              <a:rPr lang="en-US" sz="3200" dirty="0">
                <a:solidFill>
                  <a:schemeClr val="bg1">
                    <a:lumMod val="85000"/>
                  </a:schemeClr>
                </a:solidFill>
                <a:latin typeface="Comic Sans MS" panose="030F0702030302020204" pitchFamily="66" charset="0"/>
              </a:rPr>
              <a:t>Communication Technologies Criteria</a:t>
            </a:r>
          </a:p>
          <a:p>
            <a:pPr lvl="1">
              <a:lnSpc>
                <a:spcPct val="170000"/>
              </a:lnSpc>
            </a:pPr>
            <a:r>
              <a:rPr lang="en-US" sz="3200" dirty="0" smtClean="0">
                <a:solidFill>
                  <a:schemeClr val="bg1">
                    <a:lumMod val="85000"/>
                  </a:schemeClr>
                </a:solidFill>
                <a:latin typeface="Comic Sans MS" panose="030F0702030302020204" pitchFamily="66" charset="0"/>
              </a:rPr>
              <a:t>IP </a:t>
            </a:r>
            <a:r>
              <a:rPr lang="en-US" sz="3200" dirty="0">
                <a:solidFill>
                  <a:schemeClr val="bg1">
                    <a:lumMod val="85000"/>
                  </a:schemeClr>
                </a:solidFill>
                <a:latin typeface="Comic Sans MS" panose="030F0702030302020204" pitchFamily="66" charset="0"/>
              </a:rPr>
              <a:t>as the IoT Network Layer</a:t>
            </a:r>
          </a:p>
          <a:p>
            <a:pPr lvl="1">
              <a:lnSpc>
                <a:spcPct val="170000"/>
              </a:lnSpc>
            </a:pPr>
            <a:r>
              <a:rPr lang="en-US" sz="3200" dirty="0">
                <a:solidFill>
                  <a:schemeClr val="bg1">
                    <a:lumMod val="85000"/>
                  </a:schemeClr>
                </a:solidFill>
                <a:latin typeface="Comic Sans MS" panose="030F0702030302020204" pitchFamily="66" charset="0"/>
              </a:rPr>
              <a:t>Transport Layer</a:t>
            </a:r>
          </a:p>
          <a:p>
            <a:pPr lvl="1">
              <a:lnSpc>
                <a:spcPct val="170000"/>
              </a:lnSpc>
            </a:pPr>
            <a:r>
              <a:rPr lang="en-US" sz="3200" dirty="0">
                <a:solidFill>
                  <a:schemeClr val="bg1">
                    <a:lumMod val="85000"/>
                  </a:schemeClr>
                </a:solidFill>
                <a:latin typeface="Comic Sans MS" panose="030F0702030302020204" pitchFamily="66" charset="0"/>
              </a:rPr>
              <a:t>Application Layer Protocols</a:t>
            </a:r>
          </a:p>
        </p:txBody>
      </p:sp>
    </p:spTree>
    <p:extLst>
      <p:ext uri="{BB962C8B-B14F-4D97-AF65-F5344CB8AC3E}">
        <p14:creationId xmlns:p14="http://schemas.microsoft.com/office/powerpoint/2010/main" val="5400626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Models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a:lnSpc>
                <a:spcPct val="150000"/>
              </a:lnSpc>
            </a:pPr>
            <a:r>
              <a:rPr lang="en-US" sz="3600" dirty="0" smtClean="0">
                <a:latin typeface="Comic Sans MS" panose="030F0702030302020204" pitchFamily="66" charset="0"/>
              </a:rPr>
              <a:t>Back-End </a:t>
            </a:r>
            <a:r>
              <a:rPr lang="en-US" sz="3600" dirty="0">
                <a:latin typeface="Comic Sans MS" panose="030F0702030302020204" pitchFamily="66" charset="0"/>
              </a:rPr>
              <a:t>Data-Sharing </a:t>
            </a:r>
            <a:r>
              <a:rPr lang="en-US" sz="3600" dirty="0" smtClean="0">
                <a:latin typeface="Comic Sans MS" panose="030F0702030302020204" pitchFamily="66" charset="0"/>
              </a:rPr>
              <a:t>Communication</a:t>
            </a:r>
          </a:p>
          <a:p>
            <a:pPr>
              <a:lnSpc>
                <a:spcPct val="150000"/>
              </a:lnSpc>
            </a:pPr>
            <a:endParaRPr lang="en-US" sz="36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smtClean="0">
                <a:solidFill>
                  <a:srgbClr val="FF0000"/>
                </a:solidFill>
                <a:latin typeface="Comic Sans MS" panose="030F0702030302020204" pitchFamily="66" charset="0"/>
              </a:rPr>
              <a:t>The Internet Of Things: An Overview</a:t>
            </a:r>
            <a:r>
              <a:rPr lang="en-US" sz="1600" dirty="0" smtClean="0">
                <a:latin typeface="Comic Sans MS" panose="030F0702030302020204" pitchFamily="66" charset="0"/>
              </a:rPr>
              <a:t>, Internet Society, 2015</a:t>
            </a:r>
            <a:endParaRPr lang="en-US" sz="1600" dirty="0">
              <a:latin typeface="Comic Sans MS" panose="030F0702030302020204"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091" y="2840183"/>
            <a:ext cx="6496617" cy="3186544"/>
          </a:xfrm>
          <a:prstGeom prst="rect">
            <a:avLst/>
          </a:prstGeom>
        </p:spPr>
      </p:pic>
    </p:spTree>
    <p:extLst>
      <p:ext uri="{BB962C8B-B14F-4D97-AF65-F5344CB8AC3E}">
        <p14:creationId xmlns:p14="http://schemas.microsoft.com/office/powerpoint/2010/main" val="24061189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Contents </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3600" dirty="0" smtClean="0">
                <a:latin typeface="Comic Sans MS" panose="030F0702030302020204" pitchFamily="66" charset="0"/>
              </a:rPr>
              <a:t>IoT Protocol Stack</a:t>
            </a:r>
          </a:p>
          <a:p>
            <a:pPr lvl="1">
              <a:lnSpc>
                <a:spcPct val="170000"/>
              </a:lnSpc>
            </a:pPr>
            <a:r>
              <a:rPr lang="en-US" sz="3600" dirty="0" smtClean="0">
                <a:latin typeface="Comic Sans MS" panose="030F0702030302020204" pitchFamily="66" charset="0"/>
              </a:rPr>
              <a:t>Physical and Link Layers Protocols</a:t>
            </a:r>
          </a:p>
          <a:p>
            <a:pPr lvl="2">
              <a:lnSpc>
                <a:spcPct val="170000"/>
              </a:lnSpc>
            </a:pPr>
            <a:r>
              <a:rPr lang="en-US" sz="3200" dirty="0">
                <a:solidFill>
                  <a:schemeClr val="bg1">
                    <a:lumMod val="85000"/>
                  </a:schemeClr>
                </a:solidFill>
                <a:latin typeface="Comic Sans MS" panose="030F0702030302020204" pitchFamily="66" charset="0"/>
              </a:rPr>
              <a:t>Communication Technologies</a:t>
            </a:r>
          </a:p>
          <a:p>
            <a:pPr lvl="2">
              <a:lnSpc>
                <a:spcPct val="170000"/>
              </a:lnSpc>
            </a:pPr>
            <a:r>
              <a:rPr lang="en-US" sz="3200" dirty="0" smtClean="0">
                <a:solidFill>
                  <a:schemeClr val="bg1">
                    <a:lumMod val="85000"/>
                  </a:schemeClr>
                </a:solidFill>
                <a:latin typeface="Comic Sans MS" panose="030F0702030302020204" pitchFamily="66" charset="0"/>
              </a:rPr>
              <a:t>Communication </a:t>
            </a:r>
            <a:r>
              <a:rPr lang="en-US" sz="3200" dirty="0">
                <a:solidFill>
                  <a:schemeClr val="bg1">
                    <a:lumMod val="85000"/>
                  </a:schemeClr>
                </a:solidFill>
                <a:latin typeface="Comic Sans MS" panose="030F0702030302020204" pitchFamily="66" charset="0"/>
              </a:rPr>
              <a:t>Models</a:t>
            </a:r>
          </a:p>
          <a:p>
            <a:pPr lvl="2">
              <a:lnSpc>
                <a:spcPct val="170000"/>
              </a:lnSpc>
            </a:pPr>
            <a:r>
              <a:rPr lang="en-US" sz="3200" dirty="0">
                <a:latin typeface="Comic Sans MS" panose="030F0702030302020204" pitchFamily="66" charset="0"/>
              </a:rPr>
              <a:t>Communication Technologies Criteria</a:t>
            </a:r>
          </a:p>
          <a:p>
            <a:pPr lvl="1">
              <a:lnSpc>
                <a:spcPct val="170000"/>
              </a:lnSpc>
            </a:pPr>
            <a:r>
              <a:rPr lang="en-US" sz="3200" dirty="0" smtClean="0">
                <a:solidFill>
                  <a:schemeClr val="bg1">
                    <a:lumMod val="85000"/>
                  </a:schemeClr>
                </a:solidFill>
                <a:latin typeface="Comic Sans MS" panose="030F0702030302020204" pitchFamily="66" charset="0"/>
              </a:rPr>
              <a:t>IP </a:t>
            </a:r>
            <a:r>
              <a:rPr lang="en-US" sz="3200" dirty="0">
                <a:solidFill>
                  <a:schemeClr val="bg1">
                    <a:lumMod val="85000"/>
                  </a:schemeClr>
                </a:solidFill>
                <a:latin typeface="Comic Sans MS" panose="030F0702030302020204" pitchFamily="66" charset="0"/>
              </a:rPr>
              <a:t>as the IoT Network </a:t>
            </a:r>
            <a:r>
              <a:rPr lang="en-US" sz="3200" dirty="0" smtClean="0">
                <a:solidFill>
                  <a:schemeClr val="bg1">
                    <a:lumMod val="85000"/>
                  </a:schemeClr>
                </a:solidFill>
                <a:latin typeface="Comic Sans MS" panose="030F0702030302020204" pitchFamily="66" charset="0"/>
              </a:rPr>
              <a:t>Layer</a:t>
            </a:r>
          </a:p>
          <a:p>
            <a:pPr lvl="1">
              <a:lnSpc>
                <a:spcPct val="170000"/>
              </a:lnSpc>
            </a:pPr>
            <a:r>
              <a:rPr lang="en-US" sz="3200" dirty="0" smtClean="0">
                <a:solidFill>
                  <a:schemeClr val="bg1">
                    <a:lumMod val="85000"/>
                  </a:schemeClr>
                </a:solidFill>
                <a:latin typeface="Comic Sans MS" panose="030F0702030302020204" pitchFamily="66" charset="0"/>
              </a:rPr>
              <a:t>Transport Layer</a:t>
            </a:r>
          </a:p>
          <a:p>
            <a:pPr lvl="1">
              <a:lnSpc>
                <a:spcPct val="170000"/>
              </a:lnSpc>
            </a:pPr>
            <a:r>
              <a:rPr lang="en-US" sz="3200" dirty="0" smtClean="0">
                <a:solidFill>
                  <a:schemeClr val="bg1">
                    <a:lumMod val="85000"/>
                  </a:schemeClr>
                </a:solidFill>
                <a:latin typeface="Comic Sans MS" panose="030F0702030302020204" pitchFamily="66" charset="0"/>
              </a:rPr>
              <a:t>Application Layer Protocols</a:t>
            </a:r>
          </a:p>
        </p:txBody>
      </p:sp>
    </p:spTree>
    <p:extLst>
      <p:ext uri="{BB962C8B-B14F-4D97-AF65-F5344CB8AC3E}">
        <p14:creationId xmlns:p14="http://schemas.microsoft.com/office/powerpoint/2010/main" val="2737735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77500" lnSpcReduction="20000"/>
          </a:bodyPr>
          <a:lstStyle/>
          <a:p>
            <a:pPr>
              <a:lnSpc>
                <a:spcPct val="170000"/>
              </a:lnSpc>
            </a:pPr>
            <a:r>
              <a:rPr lang="en-US" sz="3600" dirty="0" smtClean="0">
                <a:latin typeface="Comic Sans MS" panose="030F0702030302020204" pitchFamily="66" charset="0"/>
              </a:rPr>
              <a:t>Range</a:t>
            </a:r>
            <a:endParaRPr lang="en-US" sz="3600" dirty="0">
              <a:latin typeface="Comic Sans MS" panose="030F0702030302020204" pitchFamily="66" charset="0"/>
            </a:endParaRPr>
          </a:p>
          <a:p>
            <a:pPr>
              <a:lnSpc>
                <a:spcPct val="170000"/>
              </a:lnSpc>
            </a:pPr>
            <a:r>
              <a:rPr lang="en-US" sz="3600" dirty="0">
                <a:latin typeface="Comic Sans MS" panose="030F0702030302020204" pitchFamily="66" charset="0"/>
              </a:rPr>
              <a:t>Frequency </a:t>
            </a:r>
            <a:r>
              <a:rPr lang="en-US" sz="3600" dirty="0" smtClean="0">
                <a:latin typeface="Comic Sans MS" panose="030F0702030302020204" pitchFamily="66" charset="0"/>
              </a:rPr>
              <a:t>Bands</a:t>
            </a:r>
          </a:p>
          <a:p>
            <a:pPr>
              <a:lnSpc>
                <a:spcPct val="170000"/>
              </a:lnSpc>
            </a:pPr>
            <a:r>
              <a:rPr lang="en-US" sz="3600" dirty="0" smtClean="0">
                <a:latin typeface="Comic Sans MS" panose="030F0702030302020204" pitchFamily="66" charset="0"/>
              </a:rPr>
              <a:t>Power Consumption</a:t>
            </a:r>
          </a:p>
          <a:p>
            <a:pPr>
              <a:lnSpc>
                <a:spcPct val="170000"/>
              </a:lnSpc>
            </a:pPr>
            <a:r>
              <a:rPr lang="en-US" sz="3600" dirty="0" smtClean="0">
                <a:latin typeface="Comic Sans MS" panose="030F0702030302020204" pitchFamily="66" charset="0"/>
              </a:rPr>
              <a:t>Topology</a:t>
            </a:r>
          </a:p>
          <a:p>
            <a:pPr>
              <a:lnSpc>
                <a:spcPct val="170000"/>
              </a:lnSpc>
            </a:pPr>
            <a:r>
              <a:rPr lang="en-US" sz="3600" dirty="0" smtClean="0">
                <a:latin typeface="Comic Sans MS" panose="030F0702030302020204" pitchFamily="66" charset="0"/>
              </a:rPr>
              <a:t>Constrained Devices</a:t>
            </a:r>
          </a:p>
          <a:p>
            <a:pPr>
              <a:lnSpc>
                <a:spcPct val="170000"/>
              </a:lnSpc>
            </a:pPr>
            <a:r>
              <a:rPr lang="en-US" sz="3600" dirty="0" smtClean="0">
                <a:latin typeface="Comic Sans MS" panose="030F0702030302020204" pitchFamily="66" charset="0"/>
              </a:rPr>
              <a:t>Constrained-Node Networks</a:t>
            </a:r>
            <a:endParaRPr lang="en-US" sz="36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8480216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lnSpcReduction="10000"/>
          </a:bodyPr>
          <a:lstStyle/>
          <a:p>
            <a:r>
              <a:rPr lang="en-US" sz="3600" dirty="0" smtClean="0">
                <a:latin typeface="Comic Sans MS" panose="030F0702030302020204" pitchFamily="66" charset="0"/>
              </a:rPr>
              <a:t>Range</a:t>
            </a:r>
          </a:p>
          <a:p>
            <a:endParaRPr lang="en-US" sz="3600" dirty="0">
              <a:latin typeface="Comic Sans MS" panose="030F0702030302020204" pitchFamily="66" charset="0"/>
            </a:endParaRPr>
          </a:p>
          <a:p>
            <a:r>
              <a:rPr lang="en-US" sz="3600" dirty="0">
                <a:solidFill>
                  <a:schemeClr val="bg1">
                    <a:lumMod val="85000"/>
                  </a:schemeClr>
                </a:solidFill>
                <a:latin typeface="Comic Sans MS" panose="030F0702030302020204" pitchFamily="66" charset="0"/>
              </a:rPr>
              <a:t>Frequency </a:t>
            </a:r>
            <a:r>
              <a:rPr lang="en-US" sz="3600" dirty="0" smtClean="0">
                <a:solidFill>
                  <a:schemeClr val="bg1">
                    <a:lumMod val="85000"/>
                  </a:schemeClr>
                </a:solidFill>
                <a:latin typeface="Comic Sans MS" panose="030F0702030302020204" pitchFamily="66" charset="0"/>
              </a:rPr>
              <a:t>Bands</a:t>
            </a:r>
          </a:p>
          <a:p>
            <a:r>
              <a:rPr lang="en-US" sz="3600" dirty="0" smtClean="0">
                <a:solidFill>
                  <a:schemeClr val="bg1">
                    <a:lumMod val="85000"/>
                  </a:schemeClr>
                </a:solidFill>
                <a:latin typeface="Comic Sans MS" panose="030F0702030302020204" pitchFamily="66" charset="0"/>
              </a:rPr>
              <a:t>Power Consumption</a:t>
            </a:r>
          </a:p>
          <a:p>
            <a:r>
              <a:rPr lang="en-US" sz="3600" dirty="0" smtClean="0">
                <a:solidFill>
                  <a:schemeClr val="bg1">
                    <a:lumMod val="85000"/>
                  </a:schemeClr>
                </a:solidFill>
                <a:latin typeface="Comic Sans MS" panose="030F0702030302020204" pitchFamily="66" charset="0"/>
              </a:rPr>
              <a:t>Topology</a:t>
            </a:r>
          </a:p>
          <a:p>
            <a:r>
              <a:rPr lang="en-US" sz="3600" dirty="0" smtClean="0">
                <a:solidFill>
                  <a:schemeClr val="bg1">
                    <a:lumMod val="85000"/>
                  </a:schemeClr>
                </a:solidFill>
                <a:latin typeface="Comic Sans MS" panose="030F0702030302020204" pitchFamily="66" charset="0"/>
              </a:rPr>
              <a:t>Constrained Devices</a:t>
            </a:r>
          </a:p>
          <a:p>
            <a:r>
              <a:rPr lang="en-US" sz="3600" dirty="0" smtClean="0">
                <a:solidFill>
                  <a:schemeClr val="bg1">
                    <a:lumMod val="85000"/>
                  </a:schemeClr>
                </a:solidFill>
                <a:latin typeface="Comic Sans MS" panose="030F0702030302020204" pitchFamily="66" charset="0"/>
              </a:rPr>
              <a:t>Constrained-Node Networks</a:t>
            </a:r>
            <a:endParaRPr lang="en-US" sz="3600" dirty="0">
              <a:solidFill>
                <a:schemeClr val="bg1">
                  <a:lumMod val="85000"/>
                </a:schemeClr>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27" y="2528888"/>
            <a:ext cx="10689350" cy="3801508"/>
          </a:xfrm>
          <a:prstGeom prst="rect">
            <a:avLst/>
          </a:prstGeom>
        </p:spPr>
      </p:pic>
    </p:spTree>
    <p:extLst>
      <p:ext uri="{BB962C8B-B14F-4D97-AF65-F5344CB8AC3E}">
        <p14:creationId xmlns:p14="http://schemas.microsoft.com/office/powerpoint/2010/main" val="2494091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70000"/>
              </a:lnSpc>
            </a:pPr>
            <a:r>
              <a:rPr lang="en-US" sz="1600" dirty="0" smtClean="0">
                <a:latin typeface="Comic Sans MS" panose="030F0702030302020204" pitchFamily="66" charset="0"/>
              </a:rPr>
              <a:t>Range</a:t>
            </a:r>
            <a:endParaRPr lang="en-US" sz="1200" dirty="0" smtClean="0">
              <a:latin typeface="Comic Sans MS" panose="030F0702030302020204" pitchFamily="66" charset="0"/>
            </a:endParaRPr>
          </a:p>
          <a:p>
            <a:pPr lvl="1" algn="just">
              <a:lnSpc>
                <a:spcPct val="170000"/>
              </a:lnSpc>
            </a:pPr>
            <a:r>
              <a:rPr lang="en-US" sz="1400" dirty="0">
                <a:latin typeface="Comic Sans MS" panose="030F0702030302020204" pitchFamily="66" charset="0"/>
              </a:rPr>
              <a:t>Short </a:t>
            </a:r>
            <a:r>
              <a:rPr lang="en-US" sz="1400" dirty="0" smtClean="0">
                <a:latin typeface="Comic Sans MS" panose="030F0702030302020204" pitchFamily="66" charset="0"/>
              </a:rPr>
              <a:t>range: </a:t>
            </a:r>
          </a:p>
          <a:p>
            <a:pPr lvl="2" algn="just">
              <a:lnSpc>
                <a:spcPct val="170000"/>
              </a:lnSpc>
            </a:pPr>
            <a:r>
              <a:rPr lang="en-US" sz="1200" dirty="0" smtClean="0">
                <a:latin typeface="Comic Sans MS" panose="030F0702030302020204" pitchFamily="66" charset="0"/>
              </a:rPr>
              <a:t>tens of meters of maximum distance between two device</a:t>
            </a:r>
          </a:p>
          <a:p>
            <a:pPr lvl="2" algn="just">
              <a:lnSpc>
                <a:spcPct val="170000"/>
              </a:lnSpc>
            </a:pPr>
            <a:r>
              <a:rPr lang="en-US" sz="1200" dirty="0" smtClean="0">
                <a:latin typeface="Comic Sans MS" panose="030F0702030302020204" pitchFamily="66" charset="0"/>
              </a:rPr>
              <a:t>Examples: IEEE 802.15.1 Bluetooth and IEEE 802.15.7 Visible Light Communications (VLC). </a:t>
            </a:r>
          </a:p>
          <a:p>
            <a:pPr lvl="1" algn="just">
              <a:lnSpc>
                <a:spcPct val="170000"/>
              </a:lnSpc>
            </a:pPr>
            <a:r>
              <a:rPr lang="en-US" sz="1400" dirty="0" smtClean="0">
                <a:latin typeface="Comic Sans MS" panose="030F0702030302020204" pitchFamily="66" charset="0"/>
              </a:rPr>
              <a:t>Medium range: </a:t>
            </a:r>
          </a:p>
          <a:p>
            <a:pPr lvl="2" algn="just">
              <a:lnSpc>
                <a:spcPct val="170000"/>
              </a:lnSpc>
            </a:pPr>
            <a:r>
              <a:rPr lang="en-US" sz="1200" dirty="0" smtClean="0">
                <a:latin typeface="Comic Sans MS" panose="030F0702030302020204" pitchFamily="66" charset="0"/>
              </a:rPr>
              <a:t>is the main category of IoT access technologies</a:t>
            </a:r>
          </a:p>
          <a:p>
            <a:pPr lvl="2" algn="just">
              <a:lnSpc>
                <a:spcPct val="170000"/>
              </a:lnSpc>
            </a:pPr>
            <a:r>
              <a:rPr lang="en-US" sz="1200" dirty="0" smtClean="0">
                <a:latin typeface="Comic Sans MS" panose="030F0702030302020204" pitchFamily="66" charset="0"/>
              </a:rPr>
              <a:t>in the range of tens to hundreds of meters</a:t>
            </a:r>
          </a:p>
          <a:p>
            <a:pPr lvl="2" algn="just">
              <a:lnSpc>
                <a:spcPct val="170000"/>
              </a:lnSpc>
            </a:pPr>
            <a:r>
              <a:rPr lang="en-US" sz="1200" dirty="0" smtClean="0">
                <a:latin typeface="Comic Sans MS" panose="030F0702030302020204" pitchFamily="66" charset="0"/>
              </a:rPr>
              <a:t> Examples: IEEE 802.11 Wi-Fi, IEEE 802.15.4, and 802.15.4g WPAN. Wired technologies such as IEEE 802.3 Ethernet and IEEE 1901.2 Narrowband PLC </a:t>
            </a:r>
          </a:p>
          <a:p>
            <a:pPr lvl="1" algn="just">
              <a:lnSpc>
                <a:spcPct val="170000"/>
              </a:lnSpc>
            </a:pPr>
            <a:r>
              <a:rPr lang="en-US" sz="1400" dirty="0" smtClean="0">
                <a:latin typeface="Comic Sans MS" panose="030F0702030302020204" pitchFamily="66" charset="0"/>
              </a:rPr>
              <a:t>Long range: </a:t>
            </a:r>
          </a:p>
          <a:p>
            <a:pPr lvl="2" algn="just">
              <a:lnSpc>
                <a:spcPct val="170000"/>
              </a:lnSpc>
            </a:pPr>
            <a:r>
              <a:rPr lang="en-US" sz="1200" dirty="0" smtClean="0">
                <a:latin typeface="Comic Sans MS" panose="030F0702030302020204" pitchFamily="66" charset="0"/>
              </a:rPr>
              <a:t>distances greater than 1 mile between two devices require long-range technologies.</a:t>
            </a:r>
          </a:p>
          <a:p>
            <a:pPr lvl="2" algn="just">
              <a:lnSpc>
                <a:spcPct val="170000"/>
              </a:lnSpc>
            </a:pPr>
            <a:r>
              <a:rPr lang="en-US" sz="1200" dirty="0" smtClean="0">
                <a:latin typeface="Comic Sans MS" panose="030F0702030302020204" pitchFamily="66" charset="0"/>
              </a:rPr>
              <a:t>Examples: cellular (2G, 3G, 4G) and some applications of outdoor IEEE 802.11 Wi-Fi and Low-Power Wide-Area (LPWA) technologies. </a:t>
            </a:r>
            <a:endParaRPr lang="en-US" sz="1800" dirty="0">
              <a:latin typeface="Comic Sans MS" panose="030F0702030302020204" pitchFamily="66" charset="0"/>
            </a:endParaRPr>
          </a:p>
        </p:txBody>
      </p:sp>
      <p:sp>
        <p:nvSpPr>
          <p:cNvPr id="4" name="TextBox 3"/>
          <p:cNvSpPr txBox="1"/>
          <p:nvPr/>
        </p:nvSpPr>
        <p:spPr>
          <a:xfrm>
            <a:off x="115910" y="6500557"/>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703855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a:latin typeface="Comic Sans MS" panose="030F0702030302020204" pitchFamily="66" charset="0"/>
              </a:rPr>
              <a:t>Frequency</a:t>
            </a:r>
            <a:r>
              <a:rPr lang="en-US" sz="1800" dirty="0">
                <a:latin typeface="Comic Sans MS" panose="030F0702030302020204" pitchFamily="66" charset="0"/>
              </a:rPr>
              <a:t> </a:t>
            </a:r>
            <a:r>
              <a:rPr lang="en-US" sz="1800" dirty="0" smtClean="0">
                <a:latin typeface="Comic Sans MS" panose="030F0702030302020204" pitchFamily="66" charset="0"/>
              </a:rPr>
              <a:t>Bands</a:t>
            </a:r>
            <a:endParaRPr lang="en-US" sz="1800" dirty="0" smtClean="0">
              <a:latin typeface="Comic Sans MS" panose="030F0702030302020204" pitchFamily="66" charset="0"/>
            </a:endParaRPr>
          </a:p>
          <a:p>
            <a:pPr lvl="1" algn="just">
              <a:lnSpc>
                <a:spcPct val="150000"/>
              </a:lnSpc>
            </a:pPr>
            <a:r>
              <a:rPr lang="en-US" sz="1800" dirty="0" smtClean="0">
                <a:latin typeface="Comic Sans MS" panose="030F0702030302020204" pitchFamily="66" charset="0"/>
              </a:rPr>
              <a:t>Licensed: </a:t>
            </a:r>
            <a:r>
              <a:rPr lang="en-US" sz="1800" dirty="0">
                <a:latin typeface="Comic Sans MS" panose="030F0702030302020204" pitchFamily="66" charset="0"/>
              </a:rPr>
              <a:t>Licensed spectrum is generally applicable to IoT long-range access technologies and allocated to communications infrastructures deployed by services providers, public services (for example, first responders, military), broadcasters, and utilities</a:t>
            </a:r>
            <a:r>
              <a:rPr lang="en-US" sz="1800" dirty="0" smtClean="0">
                <a:latin typeface="Comic Sans MS" panose="030F0702030302020204" pitchFamily="66" charset="0"/>
              </a:rPr>
              <a:t>.</a:t>
            </a:r>
          </a:p>
          <a:p>
            <a:pPr lvl="2" algn="just">
              <a:lnSpc>
                <a:spcPct val="150000"/>
              </a:lnSpc>
            </a:pPr>
            <a:r>
              <a:rPr lang="en-US" sz="1600" dirty="0" smtClean="0">
                <a:latin typeface="Comic Sans MS" panose="030F0702030302020204" pitchFamily="66" charset="0"/>
              </a:rPr>
              <a:t>Examples: cellular</a:t>
            </a:r>
            <a:r>
              <a:rPr lang="en-US" sz="1600" dirty="0">
                <a:latin typeface="Comic Sans MS" panose="030F0702030302020204" pitchFamily="66" charset="0"/>
              </a:rPr>
              <a:t>, WiMAX, and Narrowband </a:t>
            </a:r>
            <a:r>
              <a:rPr lang="en-US" sz="1600" dirty="0" smtClean="0">
                <a:latin typeface="Comic Sans MS" panose="030F0702030302020204" pitchFamily="66" charset="0"/>
              </a:rPr>
              <a:t>IoT (</a:t>
            </a:r>
            <a:r>
              <a:rPr lang="en-US" sz="1600" dirty="0">
                <a:latin typeface="Comic Sans MS" panose="030F0702030302020204" pitchFamily="66" charset="0"/>
              </a:rPr>
              <a:t>NB-IoT) technologies</a:t>
            </a:r>
            <a:r>
              <a:rPr lang="en-US" sz="1800" dirty="0" smtClean="0">
                <a:latin typeface="Comic Sans MS" panose="030F0702030302020204" pitchFamily="66" charset="0"/>
              </a:rPr>
              <a:t>.</a:t>
            </a:r>
          </a:p>
          <a:p>
            <a:pPr lvl="1" algn="just">
              <a:lnSpc>
                <a:spcPct val="150000"/>
              </a:lnSpc>
            </a:pPr>
            <a:r>
              <a:rPr lang="en-US" sz="1800" dirty="0" smtClean="0">
                <a:latin typeface="Comic Sans MS" panose="030F0702030302020204" pitchFamily="66" charset="0"/>
              </a:rPr>
              <a:t>Unlicensed: </a:t>
            </a:r>
            <a:r>
              <a:rPr lang="en-US" sz="1800" dirty="0">
                <a:latin typeface="Comic Sans MS" panose="030F0702030302020204" pitchFamily="66" charset="0"/>
              </a:rPr>
              <a:t>The ITU has also defined unlicensed spectrum for the industrial, scientific, and medical (ISM) portions of the radio bands. These frequencies are used </a:t>
            </a:r>
            <a:r>
              <a:rPr lang="en-US" sz="1800" dirty="0" smtClean="0">
                <a:latin typeface="Comic Sans MS" panose="030F0702030302020204" pitchFamily="66" charset="0"/>
              </a:rPr>
              <a:t>in many </a:t>
            </a:r>
            <a:r>
              <a:rPr lang="en-US" sz="1800" dirty="0">
                <a:latin typeface="Comic Sans MS" panose="030F0702030302020204" pitchFamily="66" charset="0"/>
              </a:rPr>
              <a:t>communications technologies for short-range devices (SRDs</a:t>
            </a:r>
            <a:r>
              <a:rPr lang="en-US" sz="1800" dirty="0" smtClean="0">
                <a:latin typeface="Comic Sans MS" panose="030F0702030302020204" pitchFamily="66" charset="0"/>
              </a:rPr>
              <a:t>).</a:t>
            </a:r>
          </a:p>
          <a:p>
            <a:pPr lvl="2" algn="just">
              <a:lnSpc>
                <a:spcPct val="150000"/>
              </a:lnSpc>
            </a:pPr>
            <a:r>
              <a:rPr lang="en-US" sz="1600" dirty="0" smtClean="0">
                <a:latin typeface="Comic Sans MS" panose="030F0702030302020204" pitchFamily="66" charset="0"/>
              </a:rPr>
              <a:t>Examples: 2.4 </a:t>
            </a:r>
            <a:r>
              <a:rPr lang="en-US" sz="1600" dirty="0">
                <a:latin typeface="Comic Sans MS" panose="030F0702030302020204" pitchFamily="66" charset="0"/>
              </a:rPr>
              <a:t>GHz band as used by IEEE 802.11b/g/n </a:t>
            </a:r>
            <a:r>
              <a:rPr lang="en-US" sz="1600" dirty="0" smtClean="0">
                <a:latin typeface="Comic Sans MS" panose="030F0702030302020204" pitchFamily="66" charset="0"/>
              </a:rPr>
              <a:t>Wi-Fi, IEEE </a:t>
            </a:r>
            <a:r>
              <a:rPr lang="en-US" sz="1600" dirty="0">
                <a:latin typeface="Comic Sans MS" panose="030F0702030302020204" pitchFamily="66" charset="0"/>
              </a:rPr>
              <a:t>802.15.1 </a:t>
            </a:r>
            <a:r>
              <a:rPr lang="en-US" sz="1600" dirty="0" smtClean="0">
                <a:latin typeface="Comic Sans MS" panose="030F0702030302020204" pitchFamily="66" charset="0"/>
              </a:rPr>
              <a:t>Bluetooth, and IEEE </a:t>
            </a:r>
            <a:r>
              <a:rPr lang="en-US" sz="1600" dirty="0">
                <a:latin typeface="Comic Sans MS" panose="030F0702030302020204" pitchFamily="66" charset="0"/>
              </a:rPr>
              <a:t>802.15.4 </a:t>
            </a:r>
            <a:r>
              <a:rPr lang="en-US" sz="1600" dirty="0" smtClean="0">
                <a:latin typeface="Comic Sans MS" panose="030F0702030302020204" pitchFamily="66" charset="0"/>
              </a:rPr>
              <a:t>WPAN.</a:t>
            </a:r>
            <a:endParaRPr lang="en-US" sz="1600" dirty="0">
              <a:latin typeface="Comic Sans MS" panose="030F0702030302020204" pitchFamily="66" charset="0"/>
            </a:endParaRPr>
          </a:p>
          <a:p>
            <a:pPr algn="just">
              <a:lnSpc>
                <a:spcPct val="150000"/>
              </a:lnSpc>
            </a:pPr>
            <a:endParaRPr lang="en-US" sz="400" dirty="0">
              <a:latin typeface="Comic Sans MS" panose="030F0702030302020204" pitchFamily="66" charset="0"/>
            </a:endParaRPr>
          </a:p>
          <a:p>
            <a:pPr lvl="1" algn="just">
              <a:lnSpc>
                <a:spcPct val="150000"/>
              </a:lnSpc>
            </a:pPr>
            <a:endParaRPr lang="en-US" sz="1800" dirty="0">
              <a:latin typeface="Comic Sans MS" panose="030F0702030302020204" pitchFamily="66" charset="0"/>
            </a:endParaRPr>
          </a:p>
          <a:p>
            <a:pPr algn="just">
              <a:lnSpc>
                <a:spcPct val="150000"/>
              </a:lnSpc>
            </a:pPr>
            <a:endParaRPr lang="en-US" sz="18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539964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r>
              <a:rPr lang="en-US" sz="2400" dirty="0">
                <a:latin typeface="Comic Sans MS" panose="030F0702030302020204" pitchFamily="66" charset="0"/>
              </a:rPr>
              <a:t>Frequency</a:t>
            </a:r>
            <a:r>
              <a:rPr lang="en-US" sz="2000" dirty="0">
                <a:latin typeface="Comic Sans MS" panose="030F0702030302020204" pitchFamily="66" charset="0"/>
              </a:rPr>
              <a:t> </a:t>
            </a:r>
            <a:r>
              <a:rPr lang="en-US" sz="2000" dirty="0" smtClean="0">
                <a:latin typeface="Comic Sans MS" panose="030F0702030302020204" pitchFamily="66" charset="0"/>
              </a:rPr>
              <a:t>Bands</a:t>
            </a:r>
          </a:p>
          <a:p>
            <a:pPr algn="just"/>
            <a:endParaRPr lang="en-US" sz="2000" dirty="0" smtClean="0">
              <a:latin typeface="Comic Sans MS" panose="030F0702030302020204" pitchFamily="66" charset="0"/>
            </a:endParaRPr>
          </a:p>
          <a:p>
            <a:pPr algn="just"/>
            <a:endParaRPr lang="en-US" sz="500" dirty="0">
              <a:latin typeface="Comic Sans MS" panose="030F0702030302020204" pitchFamily="66" charset="0"/>
            </a:endParaRPr>
          </a:p>
          <a:p>
            <a:pPr lvl="1" algn="just"/>
            <a:endParaRPr lang="en-US" sz="2000" dirty="0">
              <a:latin typeface="Comic Sans MS" panose="030F0702030302020204" pitchFamily="66" charset="0"/>
            </a:endParaRPr>
          </a:p>
          <a:p>
            <a:pPr algn="just"/>
            <a:endParaRPr lang="en-US" sz="2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smtClean="0">
                <a:latin typeface="Comic Sans MS" panose="030F0702030302020204" pitchFamily="66" charset="0"/>
              </a:rPr>
              <a:t>*</a:t>
            </a:r>
            <a:endParaRPr lang="en-US" sz="1600" dirty="0">
              <a:latin typeface="Comic Sans MS" panose="030F0702030302020204"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354" y="2568797"/>
            <a:ext cx="6800045" cy="3094754"/>
          </a:xfrm>
          <a:prstGeom prst="rect">
            <a:avLst/>
          </a:prstGeom>
        </p:spPr>
      </p:pic>
    </p:spTree>
    <p:extLst>
      <p:ext uri="{BB962C8B-B14F-4D97-AF65-F5344CB8AC3E}">
        <p14:creationId xmlns:p14="http://schemas.microsoft.com/office/powerpoint/2010/main" val="2186127753"/>
      </p:ext>
    </p:extLst>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200" dirty="0" smtClean="0">
                <a:latin typeface="Comic Sans MS" panose="030F0702030302020204" pitchFamily="66" charset="0"/>
              </a:rPr>
              <a:t>Power Consumption</a:t>
            </a:r>
          </a:p>
          <a:p>
            <a:pPr lvl="1" algn="just">
              <a:lnSpc>
                <a:spcPct val="150000"/>
              </a:lnSpc>
            </a:pPr>
            <a:r>
              <a:rPr lang="en-US" sz="1900" dirty="0" smtClean="0">
                <a:latin typeface="Comic Sans MS" panose="030F0702030302020204" pitchFamily="66" charset="0"/>
              </a:rPr>
              <a:t>Powered nodes: have a </a:t>
            </a:r>
            <a:r>
              <a:rPr lang="en-US" sz="1900" dirty="0">
                <a:latin typeface="Comic Sans MS" panose="030F0702030302020204" pitchFamily="66" charset="0"/>
              </a:rPr>
              <a:t>direct connection to a power source, and communications are usually not limited by power consumption criteria. </a:t>
            </a:r>
            <a:endParaRPr lang="en-US" sz="1900" dirty="0" smtClean="0">
              <a:latin typeface="Comic Sans MS" panose="030F0702030302020204" pitchFamily="66" charset="0"/>
            </a:endParaRPr>
          </a:p>
          <a:p>
            <a:pPr lvl="1" algn="just">
              <a:lnSpc>
                <a:spcPct val="150000"/>
              </a:lnSpc>
            </a:pPr>
            <a:r>
              <a:rPr lang="en-US" sz="1900" dirty="0" smtClean="0">
                <a:latin typeface="Comic Sans MS" panose="030F0702030302020204" pitchFamily="66" charset="0"/>
              </a:rPr>
              <a:t>Battery-powered </a:t>
            </a:r>
            <a:r>
              <a:rPr lang="en-US" sz="1900" dirty="0" smtClean="0">
                <a:latin typeface="Comic Sans MS" panose="030F0702030302020204" pitchFamily="66" charset="0"/>
              </a:rPr>
              <a:t>nodes: bring </a:t>
            </a:r>
            <a:r>
              <a:rPr lang="en-US" sz="1900" dirty="0">
                <a:latin typeface="Comic Sans MS" panose="030F0702030302020204" pitchFamily="66" charset="0"/>
              </a:rPr>
              <a:t>much more flexibility to IoT devices. These nodes are often classified by the required lifetimes of their batteries. </a:t>
            </a:r>
            <a:r>
              <a:rPr lang="en-US" sz="1900" dirty="0" smtClean="0">
                <a:latin typeface="Comic Sans MS" panose="030F0702030302020204" pitchFamily="66" charset="0"/>
              </a:rPr>
              <a:t>Their </a:t>
            </a:r>
            <a:r>
              <a:rPr lang="en-US" sz="1900" dirty="0">
                <a:latin typeface="Comic Sans MS" panose="030F0702030302020204" pitchFamily="66" charset="0"/>
              </a:rPr>
              <a:t>batteries can be changed or the devices replaced when a street gets resurfaced. For devices under regular maintenance, a battery life of 2 to 3 years is an option</a:t>
            </a:r>
            <a:r>
              <a:rPr lang="en-US" sz="1900" dirty="0" smtClean="0">
                <a:latin typeface="Comic Sans MS" panose="030F0702030302020204" pitchFamily="66" charset="0"/>
              </a:rPr>
              <a:t>.</a:t>
            </a:r>
          </a:p>
          <a:p>
            <a:pPr algn="just">
              <a:lnSpc>
                <a:spcPct val="150000"/>
              </a:lnSpc>
            </a:pPr>
            <a:r>
              <a:rPr lang="en-US" sz="2200" dirty="0">
                <a:latin typeface="Comic Sans MS" panose="030F0702030302020204" pitchFamily="66" charset="0"/>
              </a:rPr>
              <a:t>IoT wireless access technologies must address the needs of low power consumption and connectivity for battery-powered nodes. This has led to the evolution of a new wireless environment known as Low-Power Wide-Area (LPWA).</a:t>
            </a:r>
          </a:p>
          <a:p>
            <a:pPr lvl="1" algn="just">
              <a:lnSpc>
                <a:spcPct val="150000"/>
              </a:lnSpc>
            </a:pPr>
            <a:endParaRPr lang="en-US" sz="36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5266488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a:xfrm>
            <a:off x="802227" y="1901951"/>
            <a:ext cx="4125241" cy="4428445"/>
          </a:xfrm>
        </p:spPr>
        <p:txBody>
          <a:bodyPr>
            <a:normAutofit fontScale="40000" lnSpcReduction="20000"/>
          </a:bodyPr>
          <a:lstStyle/>
          <a:p>
            <a:pPr algn="just">
              <a:lnSpc>
                <a:spcPct val="170000"/>
              </a:lnSpc>
            </a:pPr>
            <a:r>
              <a:rPr lang="en-US" sz="3600" dirty="0" smtClean="0">
                <a:latin typeface="Comic Sans MS" panose="030F0702030302020204" pitchFamily="66" charset="0"/>
              </a:rPr>
              <a:t>Topology</a:t>
            </a:r>
          </a:p>
          <a:p>
            <a:pPr lvl="1" algn="just">
              <a:lnSpc>
                <a:spcPct val="170000"/>
              </a:lnSpc>
            </a:pPr>
            <a:r>
              <a:rPr lang="en-US" sz="3200" dirty="0" smtClean="0">
                <a:latin typeface="Comic Sans MS" panose="030F0702030302020204" pitchFamily="66" charset="0"/>
              </a:rPr>
              <a:t>Star</a:t>
            </a:r>
          </a:p>
          <a:p>
            <a:pPr lvl="1" algn="just">
              <a:lnSpc>
                <a:spcPct val="170000"/>
              </a:lnSpc>
            </a:pPr>
            <a:r>
              <a:rPr lang="en-US" sz="3200" dirty="0" smtClean="0">
                <a:latin typeface="Comic Sans MS" panose="030F0702030302020204" pitchFamily="66" charset="0"/>
              </a:rPr>
              <a:t>Mesh</a:t>
            </a:r>
          </a:p>
          <a:p>
            <a:pPr lvl="1" algn="just">
              <a:lnSpc>
                <a:spcPct val="170000"/>
              </a:lnSpc>
            </a:pPr>
            <a:r>
              <a:rPr lang="en-US" sz="3200" dirty="0" smtClean="0">
                <a:latin typeface="Comic Sans MS" panose="030F0702030302020204" pitchFamily="66" charset="0"/>
              </a:rPr>
              <a:t>Peer-to-Peer</a:t>
            </a:r>
            <a:endParaRPr lang="en-US" sz="3200" dirty="0" smtClean="0">
              <a:latin typeface="Comic Sans MS" panose="030F0702030302020204" pitchFamily="66" charset="0"/>
            </a:endParaRPr>
          </a:p>
          <a:p>
            <a:pPr lvl="2" algn="just">
              <a:lnSpc>
                <a:spcPct val="170000"/>
              </a:lnSpc>
            </a:pPr>
            <a:r>
              <a:rPr lang="en-US" sz="3200" dirty="0" smtClean="0">
                <a:latin typeface="Comic Sans MS" panose="030F0702030302020204" pitchFamily="66" charset="0"/>
              </a:rPr>
              <a:t>Full-function </a:t>
            </a:r>
            <a:r>
              <a:rPr lang="en-US" sz="3200" dirty="0">
                <a:latin typeface="Comic Sans MS" panose="030F0702030302020204" pitchFamily="66" charset="0"/>
              </a:rPr>
              <a:t>device (FFD</a:t>
            </a:r>
            <a:r>
              <a:rPr lang="en-US" sz="3200" dirty="0" smtClean="0">
                <a:latin typeface="Comic Sans MS" panose="030F0702030302020204" pitchFamily="66" charset="0"/>
              </a:rPr>
              <a:t>) or </a:t>
            </a:r>
            <a:r>
              <a:rPr lang="en-US" sz="3200" dirty="0">
                <a:latin typeface="Comic Sans MS" panose="030F0702030302020204" pitchFamily="66" charset="0"/>
              </a:rPr>
              <a:t>an intermediate </a:t>
            </a:r>
            <a:r>
              <a:rPr lang="en-US" sz="3200" dirty="0" smtClean="0">
                <a:latin typeface="Comic Sans MS" panose="030F0702030302020204" pitchFamily="66" charset="0"/>
              </a:rPr>
              <a:t>node: </a:t>
            </a:r>
            <a:r>
              <a:rPr lang="en-US" sz="3200" dirty="0">
                <a:latin typeface="Comic Sans MS" panose="030F0702030302020204" pitchFamily="66" charset="0"/>
              </a:rPr>
              <a:t>is simply a node that interconnects other nodes. </a:t>
            </a:r>
            <a:endParaRPr lang="en-US" sz="3200" dirty="0" smtClean="0">
              <a:latin typeface="Comic Sans MS" panose="030F0702030302020204" pitchFamily="66" charset="0"/>
            </a:endParaRPr>
          </a:p>
          <a:p>
            <a:pPr lvl="2" algn="just">
              <a:lnSpc>
                <a:spcPct val="170000"/>
              </a:lnSpc>
            </a:pPr>
            <a:r>
              <a:rPr lang="en-US" sz="3200" dirty="0" smtClean="0">
                <a:latin typeface="Comic Sans MS" panose="030F0702030302020204" pitchFamily="66" charset="0"/>
              </a:rPr>
              <a:t>Reduced-function </a:t>
            </a:r>
            <a:r>
              <a:rPr lang="en-US" sz="3200" dirty="0">
                <a:latin typeface="Comic Sans MS" panose="030F0702030302020204" pitchFamily="66" charset="0"/>
              </a:rPr>
              <a:t>device (</a:t>
            </a:r>
            <a:r>
              <a:rPr lang="en-US" sz="3200" dirty="0" smtClean="0">
                <a:latin typeface="Comic Sans MS" panose="030F0702030302020204" pitchFamily="66" charset="0"/>
              </a:rPr>
              <a:t>RFD) or </a:t>
            </a:r>
            <a:r>
              <a:rPr lang="en-US" sz="3200" dirty="0">
                <a:latin typeface="Comic Sans MS" panose="030F0702030302020204" pitchFamily="66" charset="0"/>
              </a:rPr>
              <a:t>a leaf </a:t>
            </a:r>
            <a:r>
              <a:rPr lang="en-US" sz="3200" dirty="0" smtClean="0">
                <a:latin typeface="Comic Sans MS" panose="030F0702030302020204" pitchFamily="66" charset="0"/>
              </a:rPr>
              <a:t>node: a </a:t>
            </a:r>
            <a:r>
              <a:rPr lang="en-US" sz="3200" dirty="0">
                <a:latin typeface="Comic Sans MS" panose="030F0702030302020204" pitchFamily="66" charset="0"/>
              </a:rPr>
              <a:t>node that doesn’t interconnect or relay the traffic of other </a:t>
            </a:r>
            <a:r>
              <a:rPr lang="en-US" sz="3200" dirty="0" smtClean="0">
                <a:latin typeface="Comic Sans MS" panose="030F0702030302020204" pitchFamily="66" charset="0"/>
              </a:rPr>
              <a:t>.</a:t>
            </a:r>
            <a:endParaRPr lang="en-US" sz="3200" dirty="0">
              <a:latin typeface="Comic Sans MS" panose="030F0702030302020204" pitchFamily="66" charset="0"/>
            </a:endParaRPr>
          </a:p>
          <a:p>
            <a:pPr lvl="1" algn="just">
              <a:lnSpc>
                <a:spcPct val="170000"/>
              </a:lnSpc>
            </a:pPr>
            <a:endParaRPr lang="en-US" sz="36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468" y="1901951"/>
            <a:ext cx="6665912" cy="4341321"/>
          </a:xfrm>
          <a:prstGeom prst="rect">
            <a:avLst/>
          </a:prstGeom>
        </p:spPr>
      </p:pic>
    </p:spTree>
    <p:extLst>
      <p:ext uri="{BB962C8B-B14F-4D97-AF65-F5344CB8AC3E}">
        <p14:creationId xmlns:p14="http://schemas.microsoft.com/office/powerpoint/2010/main" val="38041946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a:xfrm>
            <a:off x="802227" y="1901951"/>
            <a:ext cx="10363078" cy="4428445"/>
          </a:xfrm>
        </p:spPr>
        <p:txBody>
          <a:bodyPr>
            <a:normAutofit fontScale="62500" lnSpcReduction="20000"/>
          </a:bodyPr>
          <a:lstStyle/>
          <a:p>
            <a:pPr algn="just">
              <a:lnSpc>
                <a:spcPct val="170000"/>
              </a:lnSpc>
            </a:pPr>
            <a:r>
              <a:rPr lang="en-US" sz="3600" dirty="0" smtClean="0">
                <a:latin typeface="Comic Sans MS" panose="030F0702030302020204" pitchFamily="66" charset="0"/>
              </a:rPr>
              <a:t>Topology</a:t>
            </a:r>
            <a:endParaRPr lang="en-US" sz="3600" dirty="0" smtClean="0">
              <a:latin typeface="Comic Sans MS" panose="030F0702030302020204" pitchFamily="66" charset="0"/>
            </a:endParaRPr>
          </a:p>
          <a:p>
            <a:pPr lvl="1" algn="just">
              <a:lnSpc>
                <a:spcPct val="170000"/>
              </a:lnSpc>
            </a:pPr>
            <a:r>
              <a:rPr lang="en-US" sz="3200" dirty="0" smtClean="0">
                <a:latin typeface="Comic Sans MS" panose="030F0702030302020204" pitchFamily="66" charset="0"/>
              </a:rPr>
              <a:t>For </a:t>
            </a:r>
            <a:r>
              <a:rPr lang="en-US" sz="3200" dirty="0">
                <a:latin typeface="Comic Sans MS" panose="030F0702030302020204" pitchFamily="66" charset="0"/>
              </a:rPr>
              <a:t>long range and short-range technologies, a star topology is prevalent, as seen with cellular, LPWA, and Bluetooth networks. </a:t>
            </a:r>
            <a:endParaRPr lang="en-US" sz="3200" dirty="0" smtClean="0">
              <a:latin typeface="Comic Sans MS" panose="030F0702030302020204" pitchFamily="66" charset="0"/>
            </a:endParaRPr>
          </a:p>
          <a:p>
            <a:pPr lvl="1" algn="just">
              <a:lnSpc>
                <a:spcPct val="170000"/>
              </a:lnSpc>
            </a:pPr>
            <a:r>
              <a:rPr lang="en-US" sz="3200" dirty="0" smtClean="0">
                <a:latin typeface="Comic Sans MS" panose="030F0702030302020204" pitchFamily="66" charset="0"/>
              </a:rPr>
              <a:t>Star </a:t>
            </a:r>
            <a:r>
              <a:rPr lang="en-US" sz="3200" dirty="0">
                <a:latin typeface="Comic Sans MS" panose="030F0702030302020204" pitchFamily="66" charset="0"/>
              </a:rPr>
              <a:t>topologies utilize a single central base station or controller to allow communications with endpoints</a:t>
            </a:r>
            <a:r>
              <a:rPr lang="en-US" sz="3200" dirty="0" smtClean="0">
                <a:latin typeface="Comic Sans MS" panose="030F0702030302020204" pitchFamily="66" charset="0"/>
              </a:rPr>
              <a:t>.</a:t>
            </a:r>
          </a:p>
          <a:p>
            <a:pPr lvl="1" algn="just">
              <a:lnSpc>
                <a:spcPct val="170000"/>
              </a:lnSpc>
            </a:pPr>
            <a:r>
              <a:rPr lang="en-US" sz="3200" dirty="0">
                <a:latin typeface="Comic Sans MS" panose="030F0702030302020204" pitchFamily="66" charset="0"/>
              </a:rPr>
              <a:t>For medium-range technologies, a star, peer-to-peer, or mesh topology is common, as shown in Figure 4-2. Peer-to-peer topologies allow any device to communicate with any other device as long as they are in range of each other.</a:t>
            </a:r>
          </a:p>
          <a:p>
            <a:pPr lvl="1" algn="just">
              <a:lnSpc>
                <a:spcPct val="170000"/>
              </a:lnSpc>
            </a:pPr>
            <a:endParaRPr lang="en-US" sz="3200" dirty="0">
              <a:latin typeface="Comic Sans MS" panose="030F0702030302020204" pitchFamily="66" charset="0"/>
            </a:endParaRPr>
          </a:p>
          <a:p>
            <a:pPr lvl="1" algn="just">
              <a:lnSpc>
                <a:spcPct val="170000"/>
              </a:lnSpc>
            </a:pPr>
            <a:endParaRPr lang="en-US" sz="3200" dirty="0" smtClean="0">
              <a:latin typeface="Comic Sans MS" panose="030F0702030302020204" pitchFamily="66" charset="0"/>
            </a:endParaRPr>
          </a:p>
          <a:p>
            <a:pPr lvl="1" algn="just">
              <a:lnSpc>
                <a:spcPct val="170000"/>
              </a:lnSpc>
            </a:pPr>
            <a:endParaRPr lang="en-US" sz="3600" dirty="0" smtClean="0">
              <a:latin typeface="Comic Sans MS" panose="030F0702030302020204" pitchFamily="66" charset="0"/>
            </a:endParaRPr>
          </a:p>
          <a:p>
            <a:pPr lvl="1" algn="just">
              <a:lnSpc>
                <a:spcPct val="170000"/>
              </a:lnSpc>
            </a:pPr>
            <a:endParaRPr lang="en-US" sz="36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236201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lnSpc>
                <a:spcPct val="150000"/>
              </a:lnSpc>
            </a:pPr>
            <a:r>
              <a:rPr lang="en-US" dirty="0">
                <a:latin typeface="Comic Sans MS" panose="030F0702030302020204" pitchFamily="66" charset="0"/>
              </a:rPr>
              <a:t>IoT Protocol </a:t>
            </a:r>
            <a:r>
              <a:rPr lang="en-US" dirty="0" smtClean="0">
                <a:latin typeface="Comic Sans MS" panose="030F0702030302020204" pitchFamily="66" charset="0"/>
              </a:rPr>
              <a:t>Stack- Physical </a:t>
            </a:r>
            <a:r>
              <a:rPr lang="en-US" dirty="0">
                <a:latin typeface="Comic Sans MS" panose="030F0702030302020204" pitchFamily="66" charset="0"/>
              </a:rPr>
              <a:t>and Link Layers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70000" lnSpcReduction="20000"/>
          </a:bodyPr>
          <a:lstStyle/>
          <a:p>
            <a:pPr>
              <a:lnSpc>
                <a:spcPct val="170000"/>
              </a:lnSpc>
            </a:pPr>
            <a:r>
              <a:rPr lang="en-US" sz="3600" dirty="0" smtClean="0">
                <a:latin typeface="Comic Sans MS" panose="030F0702030302020204" pitchFamily="66" charset="0"/>
              </a:rPr>
              <a:t>Physical and Link Layers Protocols</a:t>
            </a:r>
          </a:p>
          <a:p>
            <a:pPr lvl="1">
              <a:lnSpc>
                <a:spcPct val="170000"/>
              </a:lnSpc>
            </a:pPr>
            <a:r>
              <a:rPr lang="en-US" sz="2600" dirty="0">
                <a:latin typeface="Comic Sans MS" panose="030F0702030302020204" pitchFamily="66" charset="0"/>
              </a:rPr>
              <a:t>IEEE 802.15.4 </a:t>
            </a:r>
            <a:endParaRPr lang="en-US" sz="2600" dirty="0" smtClean="0">
              <a:latin typeface="Comic Sans MS" panose="030F0702030302020204" pitchFamily="66" charset="0"/>
            </a:endParaRPr>
          </a:p>
          <a:p>
            <a:pPr lvl="1">
              <a:lnSpc>
                <a:spcPct val="170000"/>
              </a:lnSpc>
            </a:pPr>
            <a:r>
              <a:rPr lang="en-US" sz="2600" dirty="0">
                <a:latin typeface="Comic Sans MS" panose="030F0702030302020204" pitchFamily="66" charset="0"/>
              </a:rPr>
              <a:t>IEEE </a:t>
            </a:r>
            <a:r>
              <a:rPr lang="en-US" sz="2600" dirty="0" smtClean="0">
                <a:latin typeface="Comic Sans MS" panose="030F0702030302020204" pitchFamily="66" charset="0"/>
              </a:rPr>
              <a:t>802.11</a:t>
            </a:r>
          </a:p>
          <a:p>
            <a:pPr lvl="1">
              <a:lnSpc>
                <a:spcPct val="170000"/>
              </a:lnSpc>
            </a:pPr>
            <a:r>
              <a:rPr lang="en-US" sz="2600" dirty="0" smtClean="0">
                <a:latin typeface="Comic Sans MS" panose="030F0702030302020204" pitchFamily="66" charset="0"/>
              </a:rPr>
              <a:t>ZigBee</a:t>
            </a:r>
          </a:p>
          <a:p>
            <a:pPr lvl="1">
              <a:lnSpc>
                <a:spcPct val="170000"/>
              </a:lnSpc>
            </a:pPr>
            <a:r>
              <a:rPr lang="en-US" sz="2600" dirty="0" err="1" smtClean="0">
                <a:latin typeface="Comic Sans MS" panose="030F0702030302020204" pitchFamily="66" charset="0"/>
              </a:rPr>
              <a:t>LoRaWAN</a:t>
            </a:r>
            <a:endParaRPr lang="en-US" sz="2600" dirty="0" smtClean="0">
              <a:latin typeface="Comic Sans MS" panose="030F0702030302020204" pitchFamily="66" charset="0"/>
            </a:endParaRPr>
          </a:p>
          <a:p>
            <a:pPr lvl="1">
              <a:lnSpc>
                <a:spcPct val="170000"/>
              </a:lnSpc>
            </a:pPr>
            <a:r>
              <a:rPr lang="en-US" sz="2600" dirty="0" smtClean="0">
                <a:latin typeface="Comic Sans MS" panose="030F0702030302020204" pitchFamily="66" charset="0"/>
              </a:rPr>
              <a:t>NB-IoT</a:t>
            </a:r>
          </a:p>
          <a:p>
            <a:pPr lvl="1">
              <a:lnSpc>
                <a:spcPct val="170000"/>
              </a:lnSpc>
            </a:pPr>
            <a:r>
              <a:rPr lang="en-US" sz="2600" dirty="0">
                <a:latin typeface="Comic Sans MS" panose="030F0702030302020204" pitchFamily="66" charset="0"/>
              </a:rPr>
              <a:t>low-power </a:t>
            </a:r>
            <a:r>
              <a:rPr lang="en-US" sz="2600" dirty="0" smtClean="0">
                <a:latin typeface="Comic Sans MS" panose="030F0702030302020204" pitchFamily="66" charset="0"/>
              </a:rPr>
              <a:t>Wi-Fi</a:t>
            </a:r>
          </a:p>
          <a:p>
            <a:pPr lvl="1">
              <a:lnSpc>
                <a:spcPct val="170000"/>
              </a:lnSpc>
            </a:pPr>
            <a:r>
              <a:rPr lang="en-US" sz="2600" dirty="0">
                <a:latin typeface="Comic Sans MS" panose="030F0702030302020204" pitchFamily="66" charset="0"/>
              </a:rPr>
              <a:t>Bluetooth </a:t>
            </a:r>
            <a:r>
              <a:rPr lang="en-US" sz="2600" dirty="0" smtClean="0">
                <a:latin typeface="Comic Sans MS" panose="030F0702030302020204" pitchFamily="66" charset="0"/>
              </a:rPr>
              <a:t>Low Energy </a:t>
            </a:r>
            <a:r>
              <a:rPr lang="en-US" sz="2600" dirty="0">
                <a:latin typeface="Comic Sans MS" panose="030F0702030302020204" pitchFamily="66" charset="0"/>
              </a:rPr>
              <a:t>(</a:t>
            </a:r>
            <a:r>
              <a:rPr lang="en-US" sz="2600" dirty="0" smtClean="0">
                <a:latin typeface="Comic Sans MS" panose="030F0702030302020204" pitchFamily="66" charset="0"/>
              </a:rPr>
              <a:t>BLE)</a:t>
            </a:r>
          </a:p>
          <a:p>
            <a:pPr lvl="1">
              <a:lnSpc>
                <a:spcPct val="170000"/>
              </a:lnSpc>
            </a:pPr>
            <a:r>
              <a:rPr lang="en-US" sz="2600" dirty="0" smtClean="0">
                <a:latin typeface="Comic Sans MS" panose="030F0702030302020204" pitchFamily="66" charset="0"/>
              </a:rPr>
              <a:t>power line communications </a:t>
            </a:r>
            <a:r>
              <a:rPr lang="en-US" sz="2600" dirty="0">
                <a:latin typeface="Comic Sans MS" panose="030F0702030302020204" pitchFamily="66" charset="0"/>
              </a:rPr>
              <a:t>(</a:t>
            </a:r>
            <a:r>
              <a:rPr lang="en-US" sz="2600" dirty="0" smtClean="0">
                <a:latin typeface="Comic Sans MS" panose="030F0702030302020204" pitchFamily="66" charset="0"/>
              </a:rPr>
              <a:t>PLC)</a:t>
            </a:r>
            <a:endParaRPr lang="en-US" sz="8800" dirty="0" smtClean="0">
              <a:latin typeface="Comic Sans MS" panose="030F0702030302020204" pitchFamily="66" charset="0"/>
            </a:endParaRPr>
          </a:p>
        </p:txBody>
      </p:sp>
      <p:sp>
        <p:nvSpPr>
          <p:cNvPr id="4" name="TextBox 3"/>
          <p:cNvSpPr txBox="1"/>
          <p:nvPr/>
        </p:nvSpPr>
        <p:spPr>
          <a:xfrm>
            <a:off x="115910" y="6330396"/>
            <a:ext cx="11477470" cy="584775"/>
          </a:xfrm>
          <a:prstGeom prst="rect">
            <a:avLst/>
          </a:prstGeom>
          <a:noFill/>
        </p:spPr>
        <p:txBody>
          <a:bodyPr wrap="square" rtlCol="0">
            <a:spAutoFit/>
          </a:bodyPr>
          <a:lstStyle/>
          <a:p>
            <a:r>
              <a:rPr lang="en-US" sz="1600" dirty="0" smtClean="0">
                <a:latin typeface="Comic Sans MS" panose="030F0702030302020204" pitchFamily="66" charset="0"/>
              </a:rPr>
              <a:t>* </a:t>
            </a:r>
            <a:r>
              <a:rPr lang="en-US" sz="1600" dirty="0" smtClean="0">
                <a:solidFill>
                  <a:srgbClr val="FF0000"/>
                </a:solidFill>
                <a:latin typeface="Comic Sans MS" panose="030F0702030302020204" pitchFamily="66" charset="0"/>
              </a:rPr>
              <a:t>Internet </a:t>
            </a:r>
            <a:r>
              <a:rPr lang="en-US" sz="1600" dirty="0">
                <a:solidFill>
                  <a:srgbClr val="FF0000"/>
                </a:solidFill>
                <a:latin typeface="Comic Sans MS" panose="030F0702030302020204" pitchFamily="66" charset="0"/>
              </a:rPr>
              <a:t>of Things Architectures, Protocols and </a:t>
            </a:r>
            <a:r>
              <a:rPr lang="en-US" sz="1600" dirty="0" smtClean="0">
                <a:solidFill>
                  <a:srgbClr val="FF0000"/>
                </a:solidFill>
                <a:latin typeface="Comic Sans MS" panose="030F0702030302020204" pitchFamily="66" charset="0"/>
              </a:rPr>
              <a:t>Standards</a:t>
            </a:r>
            <a:r>
              <a:rPr lang="en-US" sz="1600" dirty="0" smtClean="0">
                <a:latin typeface="Comic Sans MS" panose="030F0702030302020204" pitchFamily="66" charset="0"/>
              </a:rPr>
              <a:t>, Wiley press</a:t>
            </a:r>
            <a:r>
              <a:rPr lang="en-US" sz="1600" dirty="0">
                <a:latin typeface="Comic Sans MS" panose="030F0702030302020204" pitchFamily="66" charset="0"/>
              </a:rPr>
              <a:t>, </a:t>
            </a:r>
            <a:r>
              <a:rPr lang="en-US" sz="1600" dirty="0" smtClean="0">
                <a:latin typeface="Comic Sans MS" panose="030F0702030302020204" pitchFamily="66" charset="0"/>
              </a:rPr>
              <a:t>2019</a:t>
            </a:r>
          </a:p>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a:t>
            </a:r>
            <a:r>
              <a:rPr lang="en-US" sz="1600" dirty="0" smtClean="0">
                <a:latin typeface="Comic Sans MS" panose="030F0702030302020204" pitchFamily="66" charset="0"/>
              </a:rPr>
              <a:t>2017</a:t>
            </a:r>
            <a:endParaRPr lang="en-US" sz="1600" dirty="0">
              <a:latin typeface="Comic Sans MS" panose="030F0702030302020204" pitchFamily="66" charset="0"/>
            </a:endParaRPr>
          </a:p>
        </p:txBody>
      </p:sp>
    </p:spTree>
    <p:extLst>
      <p:ext uri="{BB962C8B-B14F-4D97-AF65-F5344CB8AC3E}">
        <p14:creationId xmlns:p14="http://schemas.microsoft.com/office/powerpoint/2010/main" val="21278294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47500" lnSpcReduction="20000"/>
          </a:bodyPr>
          <a:lstStyle/>
          <a:p>
            <a:pPr algn="just">
              <a:lnSpc>
                <a:spcPct val="170000"/>
              </a:lnSpc>
            </a:pPr>
            <a:r>
              <a:rPr lang="en-US" sz="3300" dirty="0" smtClean="0">
                <a:latin typeface="Comic Sans MS" panose="030F0702030302020204" pitchFamily="66" charset="0"/>
              </a:rPr>
              <a:t>Constrained Devices</a:t>
            </a:r>
          </a:p>
          <a:p>
            <a:pPr lvl="1" algn="just">
              <a:lnSpc>
                <a:spcPct val="170000"/>
              </a:lnSpc>
            </a:pPr>
            <a:r>
              <a:rPr lang="en-US" sz="2900" dirty="0">
                <a:latin typeface="Comic Sans MS" panose="030F0702030302020204" pitchFamily="66" charset="0"/>
              </a:rPr>
              <a:t>Constrained nodes have limited resources that impact their networking </a:t>
            </a:r>
            <a:r>
              <a:rPr lang="en-US" sz="2900" dirty="0" smtClean="0">
                <a:latin typeface="Comic Sans MS" panose="030F0702030302020204" pitchFamily="66" charset="0"/>
              </a:rPr>
              <a:t>feature set </a:t>
            </a:r>
            <a:r>
              <a:rPr lang="en-US" sz="2900" dirty="0">
                <a:latin typeface="Comic Sans MS" panose="030F0702030302020204" pitchFamily="66" charset="0"/>
              </a:rPr>
              <a:t>and capabilities</a:t>
            </a:r>
            <a:r>
              <a:rPr lang="en-US" sz="2900" dirty="0" smtClean="0">
                <a:latin typeface="Comic Sans MS" panose="030F0702030302020204" pitchFamily="66" charset="0"/>
              </a:rPr>
              <a:t>.</a:t>
            </a:r>
          </a:p>
          <a:p>
            <a:pPr lvl="1" algn="just">
              <a:lnSpc>
                <a:spcPct val="170000"/>
              </a:lnSpc>
            </a:pPr>
            <a:r>
              <a:rPr lang="en-US" sz="2900" dirty="0">
                <a:latin typeface="Comic Sans MS" panose="030F0702030302020204" pitchFamily="66" charset="0"/>
              </a:rPr>
              <a:t>Classes of Constrained Nodes, as Defined by RFC </a:t>
            </a:r>
            <a:r>
              <a:rPr lang="en-US" sz="2900" dirty="0" smtClean="0">
                <a:latin typeface="Comic Sans MS" panose="030F0702030302020204" pitchFamily="66" charset="0"/>
              </a:rPr>
              <a:t>7228:</a:t>
            </a:r>
          </a:p>
          <a:p>
            <a:pPr lvl="2" algn="just">
              <a:lnSpc>
                <a:spcPct val="170000"/>
              </a:lnSpc>
            </a:pPr>
            <a:r>
              <a:rPr lang="en-US" sz="2500" dirty="0" smtClean="0">
                <a:latin typeface="Comic Sans MS" panose="030F0702030302020204" pitchFamily="66" charset="0"/>
              </a:rPr>
              <a:t>Class 0:  are typically battery-powered nodes such as push button nodes that sends 1 byte of information when changing its status</a:t>
            </a:r>
          </a:p>
          <a:p>
            <a:pPr lvl="3" algn="just">
              <a:lnSpc>
                <a:spcPct val="170000"/>
              </a:lnSpc>
            </a:pPr>
            <a:r>
              <a:rPr lang="en-US" sz="2200" dirty="0" smtClean="0">
                <a:latin typeface="Comic Sans MS" panose="030F0702030302020204" pitchFamily="66" charset="0"/>
              </a:rPr>
              <a:t>Memory &lt;&lt; 10 KB</a:t>
            </a:r>
          </a:p>
          <a:p>
            <a:pPr lvl="3" algn="just">
              <a:lnSpc>
                <a:spcPct val="170000"/>
              </a:lnSpc>
            </a:pPr>
            <a:r>
              <a:rPr lang="en-US" sz="2200" dirty="0" smtClean="0">
                <a:latin typeface="Comic Sans MS" panose="030F0702030302020204" pitchFamily="66" charset="0"/>
              </a:rPr>
              <a:t>Processing capability and storage &lt;&lt; 100 KB</a:t>
            </a:r>
          </a:p>
          <a:p>
            <a:pPr lvl="2" algn="just">
              <a:lnSpc>
                <a:spcPct val="170000"/>
              </a:lnSpc>
            </a:pPr>
            <a:r>
              <a:rPr lang="en-US" sz="2500" dirty="0" smtClean="0">
                <a:latin typeface="Comic Sans MS" panose="030F0702030302020204" pitchFamily="66" charset="0"/>
              </a:rPr>
              <a:t>Class 1: </a:t>
            </a:r>
            <a:r>
              <a:rPr lang="en-US" sz="2500" dirty="0">
                <a:latin typeface="Comic Sans MS" panose="030F0702030302020204" pitchFamily="66" charset="0"/>
              </a:rPr>
              <a:t>are capable enough to use a protocol stack specifically designed for constrained nodes </a:t>
            </a:r>
            <a:endParaRPr lang="en-US" sz="2500" dirty="0" smtClean="0">
              <a:latin typeface="Comic Sans MS" panose="030F0702030302020204" pitchFamily="66" charset="0"/>
            </a:endParaRPr>
          </a:p>
          <a:p>
            <a:pPr lvl="3" algn="just">
              <a:lnSpc>
                <a:spcPct val="170000"/>
              </a:lnSpc>
            </a:pPr>
            <a:r>
              <a:rPr lang="en-US" sz="2300" dirty="0" smtClean="0">
                <a:latin typeface="Comic Sans MS" panose="030F0702030302020204" pitchFamily="66" charset="0"/>
              </a:rPr>
              <a:t>Memory </a:t>
            </a:r>
            <a:r>
              <a:rPr lang="en-US" sz="2300" baseline="-25000" dirty="0" smtClean="0">
                <a:latin typeface="Comic Sans MS" panose="030F0702030302020204" pitchFamily="66" charset="0"/>
              </a:rPr>
              <a:t>~</a:t>
            </a:r>
            <a:r>
              <a:rPr lang="en-US" sz="2300" dirty="0" smtClean="0">
                <a:latin typeface="Comic Sans MS" panose="030F0702030302020204" pitchFamily="66" charset="0"/>
              </a:rPr>
              <a:t> 10 KB</a:t>
            </a:r>
          </a:p>
          <a:p>
            <a:pPr lvl="3" algn="just">
              <a:lnSpc>
                <a:spcPct val="170000"/>
              </a:lnSpc>
            </a:pPr>
            <a:r>
              <a:rPr lang="en-US" sz="2300" dirty="0">
                <a:latin typeface="Comic Sans MS" panose="030F0702030302020204" pitchFamily="66" charset="0"/>
              </a:rPr>
              <a:t>Processing capability and storage </a:t>
            </a:r>
            <a:r>
              <a:rPr lang="en-US" sz="2300" baseline="-25000" dirty="0" smtClean="0">
                <a:latin typeface="Comic Sans MS" panose="030F0702030302020204" pitchFamily="66" charset="0"/>
              </a:rPr>
              <a:t>~</a:t>
            </a:r>
            <a:r>
              <a:rPr lang="en-US" sz="2300" dirty="0" smtClean="0">
                <a:latin typeface="Comic Sans MS" panose="030F0702030302020204" pitchFamily="66" charset="0"/>
              </a:rPr>
              <a:t> </a:t>
            </a:r>
            <a:r>
              <a:rPr lang="en-US" sz="2300" dirty="0">
                <a:latin typeface="Comic Sans MS" panose="030F0702030302020204" pitchFamily="66" charset="0"/>
              </a:rPr>
              <a:t>100 </a:t>
            </a:r>
            <a:r>
              <a:rPr lang="en-US" sz="2300" dirty="0" smtClean="0">
                <a:latin typeface="Comic Sans MS" panose="030F0702030302020204" pitchFamily="66" charset="0"/>
              </a:rPr>
              <a:t>KB</a:t>
            </a:r>
          </a:p>
          <a:p>
            <a:pPr lvl="2" algn="just">
              <a:lnSpc>
                <a:spcPct val="170000"/>
              </a:lnSpc>
            </a:pPr>
            <a:r>
              <a:rPr lang="en-US" sz="2500" dirty="0" smtClean="0">
                <a:latin typeface="Comic Sans MS" panose="030F0702030302020204" pitchFamily="66" charset="0"/>
              </a:rPr>
              <a:t>Class 2:</a:t>
            </a:r>
          </a:p>
          <a:p>
            <a:pPr lvl="3" algn="just">
              <a:lnSpc>
                <a:spcPct val="170000"/>
              </a:lnSpc>
            </a:pPr>
            <a:r>
              <a:rPr lang="en-US" sz="2500" dirty="0" smtClean="0">
                <a:latin typeface="Comic Sans MS" panose="030F0702030302020204" pitchFamily="66" charset="0"/>
              </a:rPr>
              <a:t>Memory &gt; 50 </a:t>
            </a:r>
            <a:r>
              <a:rPr lang="en-US" sz="2500" dirty="0">
                <a:latin typeface="Comic Sans MS" panose="030F0702030302020204" pitchFamily="66" charset="0"/>
              </a:rPr>
              <a:t>KB</a:t>
            </a:r>
          </a:p>
          <a:p>
            <a:pPr lvl="3" algn="just">
              <a:lnSpc>
                <a:spcPct val="170000"/>
              </a:lnSpc>
            </a:pPr>
            <a:r>
              <a:rPr lang="en-US" sz="2500" dirty="0">
                <a:latin typeface="Comic Sans MS" panose="030F0702030302020204" pitchFamily="66" charset="0"/>
              </a:rPr>
              <a:t>Processing capability and </a:t>
            </a:r>
            <a:r>
              <a:rPr lang="en-US" sz="2500" dirty="0" smtClean="0">
                <a:latin typeface="Comic Sans MS" panose="030F0702030302020204" pitchFamily="66" charset="0"/>
              </a:rPr>
              <a:t>storage &gt; 250 </a:t>
            </a:r>
            <a:r>
              <a:rPr lang="en-US" sz="2500" dirty="0" smtClean="0">
                <a:latin typeface="Comic Sans MS" panose="030F0702030302020204" pitchFamily="66" charset="0"/>
              </a:rPr>
              <a:t>KB</a:t>
            </a:r>
            <a:endParaRPr lang="en-US" sz="6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4932161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Criteria</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32500" lnSpcReduction="20000"/>
          </a:bodyPr>
          <a:lstStyle/>
          <a:p>
            <a:pPr algn="just">
              <a:lnSpc>
                <a:spcPct val="170000"/>
              </a:lnSpc>
            </a:pPr>
            <a:r>
              <a:rPr lang="en-US" sz="5800" dirty="0" smtClean="0">
                <a:latin typeface="Comic Sans MS" panose="030F0702030302020204" pitchFamily="66" charset="0"/>
              </a:rPr>
              <a:t>Constrained-Node </a:t>
            </a:r>
            <a:r>
              <a:rPr lang="en-US" sz="5800" dirty="0" smtClean="0">
                <a:latin typeface="Comic Sans MS" panose="030F0702030302020204" pitchFamily="66" charset="0"/>
              </a:rPr>
              <a:t>Networks</a:t>
            </a:r>
            <a:endParaRPr lang="en-US" sz="5800" dirty="0" smtClean="0">
              <a:latin typeface="Comic Sans MS" panose="030F0702030302020204" pitchFamily="66" charset="0"/>
            </a:endParaRPr>
          </a:p>
          <a:p>
            <a:pPr lvl="1" algn="just">
              <a:lnSpc>
                <a:spcPct val="170000"/>
              </a:lnSpc>
            </a:pPr>
            <a:r>
              <a:rPr lang="en-US" sz="5100" dirty="0">
                <a:latin typeface="Comic Sans MS" panose="030F0702030302020204" pitchFamily="66" charset="0"/>
              </a:rPr>
              <a:t>Constrained-Node </a:t>
            </a:r>
            <a:r>
              <a:rPr lang="en-US" sz="5100" dirty="0" smtClean="0">
                <a:latin typeface="Comic Sans MS" panose="030F0702030302020204" pitchFamily="66" charset="0"/>
              </a:rPr>
              <a:t>Networks are </a:t>
            </a:r>
            <a:r>
              <a:rPr lang="en-US" sz="5100" dirty="0">
                <a:latin typeface="Comic Sans MS" panose="030F0702030302020204" pitchFamily="66" charset="0"/>
              </a:rPr>
              <a:t>often referred to as low-power and </a:t>
            </a:r>
            <a:r>
              <a:rPr lang="en-US" sz="5100" dirty="0" err="1" smtClean="0">
                <a:latin typeface="Comic Sans MS" panose="030F0702030302020204" pitchFamily="66" charset="0"/>
              </a:rPr>
              <a:t>lossy</a:t>
            </a:r>
            <a:r>
              <a:rPr lang="en-US" sz="5100" dirty="0" smtClean="0">
                <a:latin typeface="Comic Sans MS" panose="030F0702030302020204" pitchFamily="66" charset="0"/>
              </a:rPr>
              <a:t> networks </a:t>
            </a:r>
            <a:r>
              <a:rPr lang="en-US" sz="5100" dirty="0">
                <a:latin typeface="Comic Sans MS" panose="030F0702030302020204" pitchFamily="66" charset="0"/>
              </a:rPr>
              <a:t>(LLNs</a:t>
            </a:r>
            <a:r>
              <a:rPr lang="en-US" sz="5100" dirty="0" smtClean="0">
                <a:latin typeface="Comic Sans MS" panose="030F0702030302020204" pitchFamily="66" charset="0"/>
              </a:rPr>
              <a:t>).</a:t>
            </a:r>
          </a:p>
          <a:p>
            <a:pPr lvl="1" algn="just">
              <a:lnSpc>
                <a:spcPct val="170000"/>
              </a:lnSpc>
            </a:pPr>
            <a:r>
              <a:rPr lang="en-US" sz="5100" dirty="0" smtClean="0">
                <a:latin typeface="Comic Sans MS" panose="030F0702030302020204" pitchFamily="66" charset="0"/>
              </a:rPr>
              <a:t>Low-power refers </a:t>
            </a:r>
            <a:r>
              <a:rPr lang="en-US" sz="5100" dirty="0">
                <a:latin typeface="Comic Sans MS" panose="030F0702030302020204" pitchFamily="66" charset="0"/>
              </a:rPr>
              <a:t>to the fact that nodes must cope with </a:t>
            </a:r>
            <a:r>
              <a:rPr lang="en-US" sz="5100" dirty="0" smtClean="0">
                <a:latin typeface="Comic Sans MS" panose="030F0702030302020204" pitchFamily="66" charset="0"/>
              </a:rPr>
              <a:t>the requirements </a:t>
            </a:r>
            <a:r>
              <a:rPr lang="en-US" sz="5100" dirty="0">
                <a:latin typeface="Comic Sans MS" panose="030F0702030302020204" pitchFamily="66" charset="0"/>
              </a:rPr>
              <a:t>from powered and battery-powered constrained nodes. </a:t>
            </a:r>
            <a:endParaRPr lang="en-US" sz="5100" dirty="0" smtClean="0">
              <a:latin typeface="Comic Sans MS" panose="030F0702030302020204" pitchFamily="66" charset="0"/>
            </a:endParaRPr>
          </a:p>
          <a:p>
            <a:pPr lvl="1" algn="just">
              <a:lnSpc>
                <a:spcPct val="170000"/>
              </a:lnSpc>
            </a:pPr>
            <a:r>
              <a:rPr lang="en-US" sz="5100" dirty="0" err="1" smtClean="0">
                <a:latin typeface="Comic Sans MS" panose="030F0702030302020204" pitchFamily="66" charset="0"/>
              </a:rPr>
              <a:t>Lossy</a:t>
            </a:r>
            <a:r>
              <a:rPr lang="en-US" sz="5100" dirty="0" smtClean="0">
                <a:latin typeface="Comic Sans MS" panose="030F0702030302020204" pitchFamily="66" charset="0"/>
              </a:rPr>
              <a:t> networks </a:t>
            </a:r>
            <a:r>
              <a:rPr lang="en-US" sz="5100" dirty="0">
                <a:latin typeface="Comic Sans MS" panose="030F0702030302020204" pitchFamily="66" charset="0"/>
              </a:rPr>
              <a:t>indicates that network performance may suffer from </a:t>
            </a:r>
            <a:r>
              <a:rPr lang="en-US" sz="5100" dirty="0" smtClean="0">
                <a:latin typeface="Comic Sans MS" panose="030F0702030302020204" pitchFamily="66" charset="0"/>
              </a:rPr>
              <a:t>interference and </a:t>
            </a:r>
            <a:r>
              <a:rPr lang="en-US" sz="5100" dirty="0">
                <a:latin typeface="Comic Sans MS" panose="030F0702030302020204" pitchFamily="66" charset="0"/>
              </a:rPr>
              <a:t>variability due to harsh radio environments</a:t>
            </a:r>
            <a:r>
              <a:rPr lang="en-US" sz="5100" dirty="0" smtClean="0">
                <a:latin typeface="Comic Sans MS" panose="030F0702030302020204" pitchFamily="66" charset="0"/>
              </a:rPr>
              <a:t>.</a:t>
            </a:r>
          </a:p>
          <a:p>
            <a:pPr lvl="1" algn="just">
              <a:lnSpc>
                <a:spcPct val="170000"/>
              </a:lnSpc>
            </a:pPr>
            <a:r>
              <a:rPr lang="en-US" sz="5100" dirty="0">
                <a:latin typeface="Comic Sans MS" panose="030F0702030302020204" pitchFamily="66" charset="0"/>
              </a:rPr>
              <a:t>some IoT </a:t>
            </a:r>
            <a:r>
              <a:rPr lang="en-US" sz="5100" dirty="0" smtClean="0">
                <a:latin typeface="Comic Sans MS" panose="030F0702030302020204" pitchFamily="66" charset="0"/>
              </a:rPr>
              <a:t>access technologies </a:t>
            </a:r>
            <a:r>
              <a:rPr lang="en-US" sz="5100" dirty="0">
                <a:latin typeface="Comic Sans MS" panose="030F0702030302020204" pitchFamily="66" charset="0"/>
              </a:rPr>
              <a:t>are more suited to specifically connect constrained </a:t>
            </a:r>
            <a:r>
              <a:rPr lang="en-US" sz="5100" dirty="0" smtClean="0">
                <a:latin typeface="Comic Sans MS" panose="030F0702030302020204" pitchFamily="66" charset="0"/>
              </a:rPr>
              <a:t>nodes such as IEEE 802.15.4, 802.15.4g </a:t>
            </a:r>
            <a:r>
              <a:rPr lang="en-US" sz="5100" dirty="0">
                <a:latin typeface="Comic Sans MS" panose="030F0702030302020204" pitchFamily="66" charset="0"/>
              </a:rPr>
              <a:t>RF, IEEE </a:t>
            </a:r>
            <a:r>
              <a:rPr lang="en-US" sz="5100" dirty="0" smtClean="0">
                <a:latin typeface="Comic Sans MS" panose="030F0702030302020204" pitchFamily="66" charset="0"/>
              </a:rPr>
              <a:t>1901.2a, PLC, LPWA</a:t>
            </a:r>
            <a:r>
              <a:rPr lang="en-US" sz="5100" dirty="0">
                <a:latin typeface="Comic Sans MS" panose="030F0702030302020204" pitchFamily="66" charset="0"/>
              </a:rPr>
              <a:t>, and IEEE 802.11ah access technologies.</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7249686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Comparison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r>
              <a:rPr lang="en-US" sz="2400" dirty="0" smtClean="0">
                <a:latin typeface="Comic Sans MS" panose="030F0702030302020204" pitchFamily="66" charset="0"/>
              </a:rPr>
              <a:t>Range vs Bandwidth</a:t>
            </a:r>
            <a:endParaRPr lang="en-US" sz="2000" dirty="0" smtClean="0">
              <a:latin typeface="Comic Sans MS" panose="030F0702030302020204" pitchFamily="66" charset="0"/>
            </a:endParaRPr>
          </a:p>
          <a:p>
            <a:endParaRPr lang="en-US" sz="2000" dirty="0" smtClean="0">
              <a:latin typeface="Comic Sans MS" panose="030F0702030302020204" pitchFamily="66" charset="0"/>
            </a:endParaRPr>
          </a:p>
          <a:p>
            <a:endParaRPr lang="en-US" sz="500" dirty="0">
              <a:latin typeface="Comic Sans MS" panose="030F0702030302020204" pitchFamily="66" charset="0"/>
            </a:endParaRPr>
          </a:p>
          <a:p>
            <a:pPr lvl="1"/>
            <a:endParaRPr lang="en-US" sz="2000" dirty="0">
              <a:latin typeface="Comic Sans MS" panose="030F0702030302020204" pitchFamily="66" charset="0"/>
            </a:endParaRPr>
          </a:p>
          <a:p>
            <a:endParaRPr lang="en-US" sz="2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smtClean="0">
                <a:solidFill>
                  <a:srgbClr val="FF0000"/>
                </a:solidFill>
                <a:latin typeface="Comic Sans MS" panose="030F0702030302020204" pitchFamily="66" charset="0"/>
              </a:rPr>
              <a:t>Introduction to </a:t>
            </a:r>
            <a:r>
              <a:rPr lang="en-US" sz="1600" dirty="0">
                <a:solidFill>
                  <a:srgbClr val="FF0000"/>
                </a:solidFill>
                <a:latin typeface="Comic Sans MS" panose="030F0702030302020204" pitchFamily="66" charset="0"/>
              </a:rPr>
              <a:t>the Internet of Thing</a:t>
            </a:r>
            <a:r>
              <a:rPr lang="en-US" sz="1600" dirty="0">
                <a:latin typeface="Comic Sans MS" panose="030F0702030302020204" pitchFamily="66" charset="0"/>
              </a:rPr>
              <a:t>, </a:t>
            </a:r>
            <a:r>
              <a:rPr lang="en-US" sz="1600" dirty="0" smtClean="0">
                <a:latin typeface="Comic Sans MS" panose="030F0702030302020204" pitchFamily="66" charset="0"/>
              </a:rPr>
              <a:t>Telecommunication Department, </a:t>
            </a:r>
            <a:r>
              <a:rPr lang="en-US" sz="1600" dirty="0" err="1" smtClean="0">
                <a:latin typeface="Comic Sans MS" panose="030F0702030302020204" pitchFamily="66" charset="0"/>
              </a:rPr>
              <a:t>Monenco</a:t>
            </a:r>
            <a:r>
              <a:rPr lang="en-US" sz="1600" dirty="0" smtClean="0">
                <a:latin typeface="Comic Sans MS" panose="030F0702030302020204" pitchFamily="66" charset="0"/>
              </a:rPr>
              <a:t> Iran</a:t>
            </a:r>
            <a:endParaRPr lang="en-US" sz="1600" dirty="0">
              <a:latin typeface="Comic Sans MS" panose="030F0702030302020204"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487" y="2452255"/>
            <a:ext cx="7439025" cy="3768867"/>
          </a:xfrm>
          <a:prstGeom prst="rect">
            <a:avLst/>
          </a:prstGeom>
        </p:spPr>
      </p:pic>
    </p:spTree>
    <p:extLst>
      <p:ext uri="{BB962C8B-B14F-4D97-AF65-F5344CB8AC3E}">
        <p14:creationId xmlns:p14="http://schemas.microsoft.com/office/powerpoint/2010/main" val="715382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Comparison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r>
              <a:rPr lang="en-US" sz="2400" dirty="0" smtClean="0">
                <a:latin typeface="Comic Sans MS" panose="030F0702030302020204" pitchFamily="66" charset="0"/>
              </a:rPr>
              <a:t>Range vs Data Rate</a:t>
            </a:r>
            <a:endParaRPr lang="en-US" sz="2000" dirty="0" smtClean="0">
              <a:latin typeface="Comic Sans MS" panose="030F0702030302020204" pitchFamily="66" charset="0"/>
            </a:endParaRPr>
          </a:p>
          <a:p>
            <a:endParaRPr lang="en-US" sz="2000" dirty="0" smtClean="0">
              <a:latin typeface="Comic Sans MS" panose="030F0702030302020204" pitchFamily="66" charset="0"/>
            </a:endParaRPr>
          </a:p>
          <a:p>
            <a:endParaRPr lang="en-US" sz="500" dirty="0">
              <a:latin typeface="Comic Sans MS" panose="030F0702030302020204" pitchFamily="66" charset="0"/>
            </a:endParaRPr>
          </a:p>
          <a:p>
            <a:pPr lvl="1"/>
            <a:endParaRPr lang="en-US" sz="2000" dirty="0">
              <a:latin typeface="Comic Sans MS" panose="030F0702030302020204" pitchFamily="66" charset="0"/>
            </a:endParaRPr>
          </a:p>
          <a:p>
            <a:endParaRPr lang="en-US" sz="2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smtClean="0">
                <a:latin typeface="Comic Sans MS" panose="030F0702030302020204" pitchFamily="66" charset="0"/>
              </a:rPr>
              <a:t>*</a:t>
            </a:r>
            <a:endParaRPr lang="en-US" sz="1600" dirty="0">
              <a:latin typeface="Comic Sans MS" panose="030F0702030302020204" pitchFamily="66"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056" y="2058773"/>
            <a:ext cx="6000750" cy="4114800"/>
          </a:xfrm>
          <a:prstGeom prst="rect">
            <a:avLst/>
          </a:prstGeom>
        </p:spPr>
      </p:pic>
    </p:spTree>
    <p:extLst>
      <p:ext uri="{BB962C8B-B14F-4D97-AF65-F5344CB8AC3E}">
        <p14:creationId xmlns:p14="http://schemas.microsoft.com/office/powerpoint/2010/main" val="1589017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Comparison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r>
              <a:rPr lang="en-US" sz="2400" dirty="0" smtClean="0">
                <a:latin typeface="Comic Sans MS" panose="030F0702030302020204" pitchFamily="66" charset="0"/>
              </a:rPr>
              <a:t>Range vs Power Efficiency</a:t>
            </a:r>
            <a:endParaRPr lang="en-US" sz="2000" dirty="0" smtClean="0">
              <a:latin typeface="Comic Sans MS" panose="030F0702030302020204" pitchFamily="66" charset="0"/>
            </a:endParaRPr>
          </a:p>
          <a:p>
            <a:endParaRPr lang="en-US" sz="2000" dirty="0" smtClean="0">
              <a:latin typeface="Comic Sans MS" panose="030F0702030302020204" pitchFamily="66" charset="0"/>
            </a:endParaRPr>
          </a:p>
          <a:p>
            <a:endParaRPr lang="en-US" sz="500" dirty="0">
              <a:latin typeface="Comic Sans MS" panose="030F0702030302020204" pitchFamily="66" charset="0"/>
            </a:endParaRPr>
          </a:p>
          <a:p>
            <a:pPr lvl="1"/>
            <a:endParaRPr lang="en-US" sz="2000" dirty="0">
              <a:latin typeface="Comic Sans MS" panose="030F0702030302020204" pitchFamily="66" charset="0"/>
            </a:endParaRPr>
          </a:p>
          <a:p>
            <a:endParaRPr lang="en-US" sz="2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smtClean="0">
                <a:latin typeface="Comic Sans MS" panose="030F0702030302020204" pitchFamily="66" charset="0"/>
              </a:rPr>
              <a:t>*</a:t>
            </a:r>
            <a:endParaRPr lang="en-US" sz="1600" dirty="0">
              <a:latin typeface="Comic Sans MS" panose="030F0702030302020204"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395" y="2731729"/>
            <a:ext cx="4762500" cy="3171825"/>
          </a:xfrm>
          <a:prstGeom prst="rect">
            <a:avLst/>
          </a:prstGeom>
        </p:spPr>
      </p:pic>
    </p:spTree>
    <p:extLst>
      <p:ext uri="{BB962C8B-B14F-4D97-AF65-F5344CB8AC3E}">
        <p14:creationId xmlns:p14="http://schemas.microsoft.com/office/powerpoint/2010/main" val="20390093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Comparison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r>
              <a:rPr lang="en-US" sz="2400" dirty="0" smtClean="0">
                <a:latin typeface="Comic Sans MS" panose="030F0702030302020204" pitchFamily="66" charset="0"/>
              </a:rPr>
              <a:t>Range vs Data Rate and Power consumption</a:t>
            </a:r>
            <a:endParaRPr lang="en-US" sz="2000" dirty="0" smtClean="0">
              <a:latin typeface="Comic Sans MS" panose="030F0702030302020204" pitchFamily="66" charset="0"/>
            </a:endParaRPr>
          </a:p>
          <a:p>
            <a:endParaRPr lang="en-US" sz="2000" dirty="0" smtClean="0">
              <a:latin typeface="Comic Sans MS" panose="030F0702030302020204" pitchFamily="66" charset="0"/>
            </a:endParaRPr>
          </a:p>
          <a:p>
            <a:endParaRPr lang="en-US" sz="500" dirty="0">
              <a:latin typeface="Comic Sans MS" panose="030F0702030302020204" pitchFamily="66" charset="0"/>
            </a:endParaRPr>
          </a:p>
          <a:p>
            <a:pPr lvl="1"/>
            <a:endParaRPr lang="en-US" sz="2000" dirty="0">
              <a:latin typeface="Comic Sans MS" panose="030F0702030302020204" pitchFamily="66" charset="0"/>
            </a:endParaRPr>
          </a:p>
          <a:p>
            <a:endParaRPr lang="en-US" sz="2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smtClean="0">
                <a:latin typeface="Comic Sans MS" panose="030F0702030302020204" pitchFamily="66" charset="0"/>
              </a:rPr>
              <a:t>* </a:t>
            </a:r>
            <a:r>
              <a:rPr lang="en-US" sz="1600" dirty="0">
                <a:hlinkClick r:id="rId3"/>
              </a:rPr>
              <a:t>https://behrtech.com/blog/6-leading-types-of-iot-wireless-tech-and-their-best-use-cases/</a:t>
            </a:r>
            <a:endParaRPr lang="en-US" sz="1600" dirty="0">
              <a:latin typeface="Comic Sans MS" panose="030F0702030302020204" pitchFamily="66"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8952" y="2776697"/>
            <a:ext cx="7344726" cy="3456678"/>
          </a:xfrm>
          <a:prstGeom prst="rect">
            <a:avLst/>
          </a:prstGeom>
        </p:spPr>
      </p:pic>
    </p:spTree>
    <p:extLst>
      <p:ext uri="{BB962C8B-B14F-4D97-AF65-F5344CB8AC3E}">
        <p14:creationId xmlns:p14="http://schemas.microsoft.com/office/powerpoint/2010/main" val="6308211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Communication Technologies Comparison</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r>
              <a:rPr lang="en-US" sz="2400" dirty="0" smtClean="0">
                <a:latin typeface="Comic Sans MS" panose="030F0702030302020204" pitchFamily="66" charset="0"/>
              </a:rPr>
              <a:t>Comparison of </a:t>
            </a:r>
            <a:r>
              <a:rPr lang="en-US" sz="2400" dirty="0" err="1" smtClean="0">
                <a:latin typeface="Comic Sans MS" panose="030F0702030302020204" pitchFamily="66" charset="0"/>
              </a:rPr>
              <a:t>SigFox</a:t>
            </a:r>
            <a:r>
              <a:rPr lang="en-US" sz="2400" dirty="0" smtClean="0">
                <a:latin typeface="Comic Sans MS" panose="030F0702030302020204" pitchFamily="66" charset="0"/>
              </a:rPr>
              <a:t>, </a:t>
            </a:r>
            <a:r>
              <a:rPr lang="en-US" sz="2400" dirty="0" err="1" smtClean="0">
                <a:latin typeface="Comic Sans MS" panose="030F0702030302020204" pitchFamily="66" charset="0"/>
              </a:rPr>
              <a:t>LoRa</a:t>
            </a:r>
            <a:r>
              <a:rPr lang="en-US" sz="2400" dirty="0" smtClean="0">
                <a:latin typeface="Comic Sans MS" panose="030F0702030302020204" pitchFamily="66" charset="0"/>
              </a:rPr>
              <a:t>, </a:t>
            </a:r>
            <a:r>
              <a:rPr lang="en-US" sz="2400" dirty="0" err="1" smtClean="0">
                <a:latin typeface="Comic Sans MS" panose="030F0702030302020204" pitchFamily="66" charset="0"/>
              </a:rPr>
              <a:t>LoRaWAN</a:t>
            </a:r>
            <a:r>
              <a:rPr lang="en-US" sz="2400" dirty="0" smtClean="0">
                <a:latin typeface="Comic Sans MS" panose="030F0702030302020204" pitchFamily="66" charset="0"/>
              </a:rPr>
              <a:t>, and NB-IoT in terms of different criteria</a:t>
            </a:r>
          </a:p>
          <a:p>
            <a:endParaRPr lang="en-US" sz="2000" dirty="0" smtClean="0">
              <a:latin typeface="Comic Sans MS" panose="030F0702030302020204" pitchFamily="66" charset="0"/>
            </a:endParaRPr>
          </a:p>
          <a:p>
            <a:endParaRPr lang="en-US" sz="2000" dirty="0" smtClean="0">
              <a:latin typeface="Comic Sans MS" panose="030F0702030302020204" pitchFamily="66" charset="0"/>
            </a:endParaRPr>
          </a:p>
          <a:p>
            <a:endParaRPr lang="en-US" sz="500" dirty="0">
              <a:latin typeface="Comic Sans MS" panose="030F0702030302020204" pitchFamily="66" charset="0"/>
            </a:endParaRPr>
          </a:p>
          <a:p>
            <a:pPr lvl="1"/>
            <a:endParaRPr lang="en-US" sz="2000" dirty="0">
              <a:latin typeface="Comic Sans MS" panose="030F0702030302020204" pitchFamily="66" charset="0"/>
            </a:endParaRPr>
          </a:p>
          <a:p>
            <a:endParaRPr lang="en-US" sz="2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smtClean="0">
                <a:latin typeface="Comic Sans MS" panose="030F0702030302020204" pitchFamily="66" charset="0"/>
              </a:rPr>
              <a:t>* </a:t>
            </a:r>
            <a:r>
              <a:rPr lang="en-US" sz="1600" dirty="0">
                <a:hlinkClick r:id="rId3"/>
              </a:rPr>
              <a:t>https://www.betasolutions.co.nz/Blog/25/20-Things-to-Consider-When-Planning-an-IoT-Solution-_-Part-2</a:t>
            </a:r>
            <a:endParaRPr lang="en-US" sz="1600" dirty="0">
              <a:latin typeface="Comic Sans MS" panose="030F0702030302020204" pitchFamily="66"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2877" y="2566218"/>
            <a:ext cx="5900503" cy="3657547"/>
          </a:xfrm>
          <a:prstGeom prst="rect">
            <a:avLst/>
          </a:prstGeom>
        </p:spPr>
      </p:pic>
    </p:spTree>
    <p:extLst>
      <p:ext uri="{BB962C8B-B14F-4D97-AF65-F5344CB8AC3E}">
        <p14:creationId xmlns:p14="http://schemas.microsoft.com/office/powerpoint/2010/main" val="818085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Contents </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70000" lnSpcReduction="20000"/>
          </a:bodyPr>
          <a:lstStyle/>
          <a:p>
            <a:pPr>
              <a:lnSpc>
                <a:spcPct val="150000"/>
              </a:lnSpc>
            </a:pPr>
            <a:r>
              <a:rPr lang="en-US" sz="3600" dirty="0">
                <a:latin typeface="Comic Sans MS" panose="030F0702030302020204" pitchFamily="66" charset="0"/>
              </a:rPr>
              <a:t>IoT Protocol Stack</a:t>
            </a:r>
          </a:p>
          <a:p>
            <a:pPr lvl="1">
              <a:lnSpc>
                <a:spcPct val="150000"/>
              </a:lnSpc>
            </a:pPr>
            <a:r>
              <a:rPr lang="en-US" sz="3600" dirty="0">
                <a:solidFill>
                  <a:schemeClr val="bg1">
                    <a:lumMod val="85000"/>
                  </a:schemeClr>
                </a:solidFill>
                <a:latin typeface="Comic Sans MS" panose="030F0702030302020204" pitchFamily="66" charset="0"/>
              </a:rPr>
              <a:t>Physical and Link Layers Protocols</a:t>
            </a:r>
          </a:p>
          <a:p>
            <a:pPr lvl="2">
              <a:lnSpc>
                <a:spcPct val="150000"/>
              </a:lnSpc>
            </a:pPr>
            <a:r>
              <a:rPr lang="en-US" sz="3200" dirty="0">
                <a:solidFill>
                  <a:schemeClr val="bg1">
                    <a:lumMod val="85000"/>
                  </a:schemeClr>
                </a:solidFill>
                <a:latin typeface="Comic Sans MS" panose="030F0702030302020204" pitchFamily="66" charset="0"/>
              </a:rPr>
              <a:t>Communication Models</a:t>
            </a:r>
          </a:p>
          <a:p>
            <a:pPr lvl="2">
              <a:lnSpc>
                <a:spcPct val="150000"/>
              </a:lnSpc>
            </a:pPr>
            <a:r>
              <a:rPr lang="en-US" sz="3200" dirty="0">
                <a:solidFill>
                  <a:schemeClr val="bg1">
                    <a:lumMod val="85000"/>
                  </a:schemeClr>
                </a:solidFill>
                <a:latin typeface="Comic Sans MS" panose="030F0702030302020204" pitchFamily="66" charset="0"/>
              </a:rPr>
              <a:t>Communication Technologies Criteria</a:t>
            </a:r>
          </a:p>
          <a:p>
            <a:pPr lvl="2">
              <a:lnSpc>
                <a:spcPct val="150000"/>
              </a:lnSpc>
            </a:pPr>
            <a:r>
              <a:rPr lang="en-US" sz="3200" dirty="0">
                <a:solidFill>
                  <a:schemeClr val="bg1">
                    <a:lumMod val="85000"/>
                  </a:schemeClr>
                </a:solidFill>
                <a:latin typeface="Comic Sans MS" panose="030F0702030302020204" pitchFamily="66" charset="0"/>
              </a:rPr>
              <a:t>Communication Technologies</a:t>
            </a:r>
          </a:p>
          <a:p>
            <a:pPr lvl="1">
              <a:lnSpc>
                <a:spcPct val="150000"/>
              </a:lnSpc>
            </a:pPr>
            <a:r>
              <a:rPr lang="en-US" sz="3200" dirty="0">
                <a:latin typeface="Comic Sans MS" panose="030F0702030302020204" pitchFamily="66" charset="0"/>
              </a:rPr>
              <a:t>IP as the IoT Network Layer</a:t>
            </a:r>
          </a:p>
          <a:p>
            <a:pPr lvl="1">
              <a:lnSpc>
                <a:spcPct val="150000"/>
              </a:lnSpc>
            </a:pPr>
            <a:r>
              <a:rPr lang="en-US" sz="3200" dirty="0">
                <a:solidFill>
                  <a:schemeClr val="bg1">
                    <a:lumMod val="85000"/>
                  </a:schemeClr>
                </a:solidFill>
                <a:latin typeface="Comic Sans MS" panose="030F0702030302020204" pitchFamily="66" charset="0"/>
              </a:rPr>
              <a:t>Transport Layer</a:t>
            </a:r>
          </a:p>
          <a:p>
            <a:pPr lvl="1">
              <a:lnSpc>
                <a:spcPct val="150000"/>
              </a:lnSpc>
            </a:pPr>
            <a:r>
              <a:rPr lang="en-US" sz="3200" dirty="0">
                <a:solidFill>
                  <a:schemeClr val="bg1">
                    <a:lumMod val="85000"/>
                  </a:schemeClr>
                </a:solidFill>
                <a:latin typeface="Comic Sans MS" panose="030F0702030302020204" pitchFamily="66" charset="0"/>
              </a:rPr>
              <a:t>Application Layer Protocols</a:t>
            </a:r>
          </a:p>
        </p:txBody>
      </p:sp>
    </p:spTree>
    <p:extLst>
      <p:ext uri="{BB962C8B-B14F-4D97-AF65-F5344CB8AC3E}">
        <p14:creationId xmlns:p14="http://schemas.microsoft.com/office/powerpoint/2010/main" val="31395406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a:t>
            </a:r>
            <a:r>
              <a:rPr lang="en-US" dirty="0" smtClean="0">
                <a:latin typeface="Comic Sans MS" panose="030F0702030302020204" pitchFamily="66" charset="0"/>
              </a:rPr>
              <a:t>Stack- IP </a:t>
            </a:r>
            <a:r>
              <a:rPr lang="en-US" dirty="0">
                <a:latin typeface="Comic Sans MS" panose="030F0702030302020204" pitchFamily="66" charset="0"/>
              </a:rPr>
              <a:t>as the IoT Network </a:t>
            </a:r>
            <a:r>
              <a:rPr lang="en-US" dirty="0" smtClean="0">
                <a:latin typeface="Comic Sans MS" panose="030F0702030302020204" pitchFamily="66" charset="0"/>
              </a:rPr>
              <a:t>Layer</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47500" lnSpcReduction="20000"/>
          </a:bodyPr>
          <a:lstStyle/>
          <a:p>
            <a:pPr>
              <a:lnSpc>
                <a:spcPct val="170000"/>
              </a:lnSpc>
            </a:pPr>
            <a:r>
              <a:rPr lang="en-US" sz="5100" dirty="0" smtClean="0">
                <a:latin typeface="Comic Sans MS" panose="030F0702030302020204" pitchFamily="66" charset="0"/>
              </a:rPr>
              <a:t>The </a:t>
            </a:r>
            <a:r>
              <a:rPr lang="en-US" sz="5100" dirty="0">
                <a:latin typeface="Comic Sans MS" panose="030F0702030302020204" pitchFamily="66" charset="0"/>
              </a:rPr>
              <a:t>key advantages of the IP suite for </a:t>
            </a:r>
            <a:r>
              <a:rPr lang="en-US" sz="5100" dirty="0" smtClean="0">
                <a:latin typeface="Comic Sans MS" panose="030F0702030302020204" pitchFamily="66" charset="0"/>
              </a:rPr>
              <a:t>the Internet </a:t>
            </a:r>
            <a:r>
              <a:rPr lang="en-US" sz="5100" dirty="0">
                <a:latin typeface="Comic Sans MS" panose="030F0702030302020204" pitchFamily="66" charset="0"/>
              </a:rPr>
              <a:t>of Things</a:t>
            </a:r>
            <a:r>
              <a:rPr lang="en-US" sz="5100" dirty="0" smtClean="0">
                <a:latin typeface="Comic Sans MS" panose="030F0702030302020204" pitchFamily="66" charset="0"/>
              </a:rPr>
              <a:t>:</a:t>
            </a:r>
          </a:p>
          <a:p>
            <a:pPr lvl="1">
              <a:lnSpc>
                <a:spcPct val="170000"/>
              </a:lnSpc>
            </a:pPr>
            <a:r>
              <a:rPr lang="en-US" sz="3800" dirty="0">
                <a:latin typeface="Comic Sans MS" panose="030F0702030302020204" pitchFamily="66" charset="0"/>
              </a:rPr>
              <a:t>Open and </a:t>
            </a:r>
            <a:r>
              <a:rPr lang="en-US" sz="3800" dirty="0" smtClean="0">
                <a:latin typeface="Comic Sans MS" panose="030F0702030302020204" pitchFamily="66" charset="0"/>
              </a:rPr>
              <a:t>standards-based</a:t>
            </a:r>
            <a:endParaRPr lang="fa-IR" sz="3800" dirty="0" smtClean="0">
              <a:latin typeface="Comic Sans MS" panose="030F0702030302020204" pitchFamily="66" charset="0"/>
            </a:endParaRPr>
          </a:p>
          <a:p>
            <a:pPr lvl="1">
              <a:lnSpc>
                <a:spcPct val="170000"/>
              </a:lnSpc>
            </a:pPr>
            <a:r>
              <a:rPr lang="en-US" sz="3800" dirty="0" smtClean="0">
                <a:latin typeface="Comic Sans MS" panose="030F0702030302020204" pitchFamily="66" charset="0"/>
              </a:rPr>
              <a:t>Versatile</a:t>
            </a:r>
            <a:endParaRPr lang="fa-IR" sz="3800" dirty="0" smtClean="0">
              <a:latin typeface="Comic Sans MS" panose="030F0702030302020204" pitchFamily="66" charset="0"/>
            </a:endParaRPr>
          </a:p>
          <a:p>
            <a:pPr lvl="1">
              <a:lnSpc>
                <a:spcPct val="170000"/>
              </a:lnSpc>
            </a:pPr>
            <a:r>
              <a:rPr lang="en-US" sz="3800" dirty="0" smtClean="0">
                <a:latin typeface="Comic Sans MS" panose="030F0702030302020204" pitchFamily="66" charset="0"/>
              </a:rPr>
              <a:t>Ubiquitous</a:t>
            </a:r>
            <a:endParaRPr lang="fa-IR" sz="3800" dirty="0" smtClean="0">
              <a:latin typeface="Comic Sans MS" panose="030F0702030302020204" pitchFamily="66" charset="0"/>
            </a:endParaRPr>
          </a:p>
          <a:p>
            <a:pPr lvl="1">
              <a:lnSpc>
                <a:spcPct val="170000"/>
              </a:lnSpc>
            </a:pPr>
            <a:r>
              <a:rPr lang="en-US" sz="3800" dirty="0" smtClean="0">
                <a:latin typeface="Comic Sans MS" panose="030F0702030302020204" pitchFamily="66" charset="0"/>
              </a:rPr>
              <a:t>Scalable</a:t>
            </a:r>
            <a:endParaRPr lang="fa-IR" sz="3800" dirty="0" smtClean="0">
              <a:latin typeface="Comic Sans MS" panose="030F0702030302020204" pitchFamily="66" charset="0"/>
            </a:endParaRPr>
          </a:p>
          <a:p>
            <a:pPr lvl="1">
              <a:lnSpc>
                <a:spcPct val="170000"/>
              </a:lnSpc>
            </a:pPr>
            <a:r>
              <a:rPr lang="en-US" sz="3800" dirty="0">
                <a:latin typeface="Comic Sans MS" panose="030F0702030302020204" pitchFamily="66" charset="0"/>
              </a:rPr>
              <a:t>Manageable and highly </a:t>
            </a:r>
            <a:r>
              <a:rPr lang="en-US" sz="3800" dirty="0" smtClean="0">
                <a:latin typeface="Comic Sans MS" panose="030F0702030302020204" pitchFamily="66" charset="0"/>
              </a:rPr>
              <a:t>secure</a:t>
            </a:r>
            <a:endParaRPr lang="fa-IR" sz="3800" dirty="0" smtClean="0">
              <a:latin typeface="Comic Sans MS" panose="030F0702030302020204" pitchFamily="66" charset="0"/>
            </a:endParaRPr>
          </a:p>
          <a:p>
            <a:pPr lvl="1">
              <a:lnSpc>
                <a:spcPct val="170000"/>
              </a:lnSpc>
            </a:pPr>
            <a:r>
              <a:rPr lang="en-US" sz="3800" dirty="0">
                <a:latin typeface="Comic Sans MS" panose="030F0702030302020204" pitchFamily="66" charset="0"/>
              </a:rPr>
              <a:t>Stable and </a:t>
            </a:r>
            <a:r>
              <a:rPr lang="en-US" sz="3800" dirty="0" smtClean="0">
                <a:latin typeface="Comic Sans MS" panose="030F0702030302020204" pitchFamily="66" charset="0"/>
              </a:rPr>
              <a:t>resilient</a:t>
            </a:r>
            <a:endParaRPr lang="fa-IR" sz="3800" dirty="0" smtClean="0">
              <a:latin typeface="Comic Sans MS" panose="030F0702030302020204" pitchFamily="66" charset="0"/>
            </a:endParaRPr>
          </a:p>
          <a:p>
            <a:pPr lvl="1">
              <a:lnSpc>
                <a:spcPct val="170000"/>
              </a:lnSpc>
            </a:pPr>
            <a:r>
              <a:rPr lang="en-US" sz="3800" dirty="0">
                <a:latin typeface="Comic Sans MS" panose="030F0702030302020204" pitchFamily="66" charset="0"/>
              </a:rPr>
              <a:t>Consumers’ market adoption</a:t>
            </a:r>
            <a:endParaRPr lang="fa-IR" sz="3800" dirty="0" smtClean="0">
              <a:latin typeface="Comic Sans MS" panose="030F0702030302020204" pitchFamily="66" charset="0"/>
            </a:endParaRPr>
          </a:p>
          <a:p>
            <a:pPr lvl="1">
              <a:lnSpc>
                <a:spcPct val="170000"/>
              </a:lnSpc>
            </a:pPr>
            <a:r>
              <a:rPr lang="en-US" sz="3800" dirty="0">
                <a:latin typeface="Comic Sans MS" panose="030F0702030302020204" pitchFamily="66" charset="0"/>
              </a:rPr>
              <a:t>The innovation </a:t>
            </a:r>
            <a:r>
              <a:rPr lang="en-US" sz="3800" dirty="0" smtClean="0">
                <a:latin typeface="Comic Sans MS" panose="030F0702030302020204" pitchFamily="66" charset="0"/>
              </a:rPr>
              <a:t>factor</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7513352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Stack- IP as the IoT Network Layer</a:t>
            </a:r>
          </a:p>
        </p:txBody>
      </p:sp>
      <p:sp>
        <p:nvSpPr>
          <p:cNvPr id="3" name="Content Placeholder 2"/>
          <p:cNvSpPr>
            <a:spLocks noGrp="1"/>
          </p:cNvSpPr>
          <p:nvPr>
            <p:ph idx="1"/>
          </p:nvPr>
        </p:nvSpPr>
        <p:spPr/>
        <p:txBody>
          <a:bodyPr>
            <a:noAutofit/>
          </a:bodyPr>
          <a:lstStyle/>
          <a:p>
            <a:pPr>
              <a:lnSpc>
                <a:spcPct val="170000"/>
              </a:lnSpc>
            </a:pPr>
            <a:r>
              <a:rPr lang="en-US" dirty="0" smtClean="0">
                <a:latin typeface="Comic Sans MS" panose="030F0702030302020204" pitchFamily="66" charset="0"/>
              </a:rPr>
              <a:t>The need for optimization of IP for IoT</a:t>
            </a:r>
          </a:p>
          <a:p>
            <a:pPr lvl="1">
              <a:lnSpc>
                <a:spcPct val="170000"/>
              </a:lnSpc>
            </a:pPr>
            <a:r>
              <a:rPr lang="en-US" sz="2000" dirty="0">
                <a:latin typeface="Comic Sans MS" panose="030F0702030302020204" pitchFamily="66" charset="0"/>
              </a:rPr>
              <a:t>Constrained </a:t>
            </a:r>
            <a:r>
              <a:rPr lang="en-US" sz="2000" dirty="0" smtClean="0">
                <a:latin typeface="Comic Sans MS" panose="030F0702030302020204" pitchFamily="66" charset="0"/>
              </a:rPr>
              <a:t>Nodes</a:t>
            </a:r>
          </a:p>
          <a:p>
            <a:pPr lvl="1">
              <a:lnSpc>
                <a:spcPct val="170000"/>
              </a:lnSpc>
            </a:pPr>
            <a:r>
              <a:rPr lang="en-US" sz="2000" dirty="0" smtClean="0">
                <a:latin typeface="Comic Sans MS" panose="030F0702030302020204" pitchFamily="66" charset="0"/>
              </a:rPr>
              <a:t>Constrained Networks</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15358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a:t>
            </a:r>
            <a:r>
              <a:rPr lang="en-US" dirty="0" smtClean="0">
                <a:latin typeface="Comic Sans MS" panose="030F0702030302020204" pitchFamily="66" charset="0"/>
              </a:rPr>
              <a:t>Protocols- </a:t>
            </a:r>
            <a:r>
              <a:rPr lang="en-US" dirty="0">
                <a:latin typeface="Comic Sans MS" panose="030F0702030302020204" pitchFamily="66" charset="0"/>
              </a:rPr>
              <a:t>IEEE </a:t>
            </a:r>
            <a:r>
              <a:rPr lang="en-US" dirty="0" smtClean="0">
                <a:latin typeface="Comic Sans MS" panose="030F0702030302020204" pitchFamily="66" charset="0"/>
              </a:rPr>
              <a:t>802.15.4</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IEEE </a:t>
            </a:r>
            <a:r>
              <a:rPr lang="en-US" sz="2000" dirty="0">
                <a:latin typeface="Comic Sans MS" panose="030F0702030302020204" pitchFamily="66" charset="0"/>
              </a:rPr>
              <a:t>802.15.4 is a wireless access technology for </a:t>
            </a:r>
            <a:r>
              <a:rPr lang="en-US" sz="2000" dirty="0">
                <a:solidFill>
                  <a:srgbClr val="FF0000"/>
                </a:solidFill>
                <a:latin typeface="Comic Sans MS" panose="030F0702030302020204" pitchFamily="66" charset="0"/>
              </a:rPr>
              <a:t>low-cost</a:t>
            </a:r>
            <a:r>
              <a:rPr lang="en-US" sz="2000" dirty="0">
                <a:latin typeface="Comic Sans MS" panose="030F0702030302020204" pitchFamily="66" charset="0"/>
              </a:rPr>
              <a:t> and </a:t>
            </a:r>
            <a:r>
              <a:rPr lang="en-US" sz="2000" dirty="0" smtClean="0">
                <a:solidFill>
                  <a:srgbClr val="FF0000"/>
                </a:solidFill>
                <a:latin typeface="Comic Sans MS" panose="030F0702030302020204" pitchFamily="66" charset="0"/>
              </a:rPr>
              <a:t>low-data-rate</a:t>
            </a:r>
            <a:r>
              <a:rPr lang="en-US" sz="2000" dirty="0" smtClean="0">
                <a:latin typeface="Comic Sans MS" panose="030F0702030302020204" pitchFamily="66" charset="0"/>
              </a:rPr>
              <a:t> devices powered </a:t>
            </a:r>
            <a:r>
              <a:rPr lang="en-US" sz="2000" dirty="0">
                <a:latin typeface="Comic Sans MS" panose="030F0702030302020204" pitchFamily="66" charset="0"/>
              </a:rPr>
              <a:t>or run on batteries. </a:t>
            </a:r>
            <a:endParaRPr lang="en-US" sz="2000" dirty="0" smtClean="0">
              <a:latin typeface="Comic Sans MS" panose="030F0702030302020204" pitchFamily="66" charset="0"/>
            </a:endParaRPr>
          </a:p>
          <a:p>
            <a:pPr algn="just">
              <a:lnSpc>
                <a:spcPct val="150000"/>
              </a:lnSpc>
            </a:pPr>
            <a:r>
              <a:rPr lang="en-US" sz="2000" dirty="0">
                <a:latin typeface="Comic Sans MS" panose="030F0702030302020204" pitchFamily="66" charset="0"/>
              </a:rPr>
              <a:t>IEEE 802.15.4 is </a:t>
            </a:r>
            <a:r>
              <a:rPr lang="en-US" sz="2000" dirty="0" smtClean="0">
                <a:latin typeface="Comic Sans MS" panose="030F0702030302020204" pitchFamily="66" charset="0"/>
              </a:rPr>
              <a:t>commonly found </a:t>
            </a:r>
            <a:r>
              <a:rPr lang="en-US" sz="2000" dirty="0">
                <a:latin typeface="Comic Sans MS" panose="030F0702030302020204" pitchFamily="66" charset="0"/>
              </a:rPr>
              <a:t>in the following types of deployments:</a:t>
            </a:r>
          </a:p>
          <a:p>
            <a:pPr lvl="1" algn="just">
              <a:lnSpc>
                <a:spcPct val="150000"/>
              </a:lnSpc>
            </a:pPr>
            <a:r>
              <a:rPr lang="en-US" sz="1800" dirty="0">
                <a:latin typeface="Comic Sans MS" panose="030F0702030302020204" pitchFamily="66" charset="0"/>
              </a:rPr>
              <a:t>Home and building automation</a:t>
            </a:r>
          </a:p>
          <a:p>
            <a:pPr lvl="1" algn="just">
              <a:lnSpc>
                <a:spcPct val="150000"/>
              </a:lnSpc>
            </a:pPr>
            <a:r>
              <a:rPr lang="en-US" sz="1800" dirty="0">
                <a:latin typeface="Comic Sans MS" panose="030F0702030302020204" pitchFamily="66" charset="0"/>
              </a:rPr>
              <a:t>Automotive networks</a:t>
            </a:r>
          </a:p>
          <a:p>
            <a:pPr lvl="1" algn="just">
              <a:lnSpc>
                <a:spcPct val="150000"/>
              </a:lnSpc>
            </a:pPr>
            <a:r>
              <a:rPr lang="en-US" sz="1800" dirty="0">
                <a:latin typeface="Comic Sans MS" panose="030F0702030302020204" pitchFamily="66" charset="0"/>
              </a:rPr>
              <a:t>Industrial wireless sensor networks</a:t>
            </a:r>
          </a:p>
          <a:p>
            <a:pPr lvl="1" algn="just">
              <a:lnSpc>
                <a:spcPct val="150000"/>
              </a:lnSpc>
            </a:pPr>
            <a:r>
              <a:rPr lang="en-US" sz="1800" dirty="0">
                <a:latin typeface="Comic Sans MS" panose="030F0702030302020204" pitchFamily="66" charset="0"/>
              </a:rPr>
              <a:t>Interactive toys and remote </a:t>
            </a:r>
            <a:r>
              <a:rPr lang="en-US" sz="1800" dirty="0" smtClean="0">
                <a:latin typeface="Comic Sans MS" panose="030F0702030302020204" pitchFamily="66" charset="0"/>
              </a:rPr>
              <a:t>controls</a:t>
            </a:r>
          </a:p>
          <a:p>
            <a:pPr algn="just">
              <a:lnSpc>
                <a:spcPct val="120000"/>
              </a:lnSpc>
            </a:pPr>
            <a:endParaRPr lang="en-US" sz="1400" b="1" dirty="0">
              <a:latin typeface="Comic Sans MS" panose="030F0702030302020204" pitchFamily="66" charset="0"/>
            </a:endParaRPr>
          </a:p>
          <a:p>
            <a:pPr algn="just">
              <a:lnSpc>
                <a:spcPct val="120000"/>
              </a:lnSpc>
            </a:pPr>
            <a:endParaRPr lang="en-US" sz="14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3827377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Stack- IP as the IoT Network Layer</a:t>
            </a:r>
          </a:p>
        </p:txBody>
      </p:sp>
      <p:sp>
        <p:nvSpPr>
          <p:cNvPr id="3" name="Content Placeholder 2"/>
          <p:cNvSpPr>
            <a:spLocks noGrp="1"/>
          </p:cNvSpPr>
          <p:nvPr>
            <p:ph idx="1"/>
          </p:nvPr>
        </p:nvSpPr>
        <p:spPr/>
        <p:txBody>
          <a:bodyPr>
            <a:noAutofit/>
          </a:bodyPr>
          <a:lstStyle/>
          <a:p>
            <a:pPr>
              <a:lnSpc>
                <a:spcPct val="170000"/>
              </a:lnSpc>
            </a:pPr>
            <a:r>
              <a:rPr lang="en-US" sz="2400" dirty="0" smtClean="0">
                <a:latin typeface="Comic Sans MS" panose="030F0702030302020204" pitchFamily="66" charset="0"/>
              </a:rPr>
              <a:t>The need for optimization of IP for IoT</a:t>
            </a:r>
          </a:p>
          <a:p>
            <a:pPr lvl="1">
              <a:lnSpc>
                <a:spcPct val="170000"/>
              </a:lnSpc>
            </a:pPr>
            <a:r>
              <a:rPr lang="en-US" sz="1800" dirty="0">
                <a:latin typeface="Comic Sans MS" panose="030F0702030302020204" pitchFamily="66" charset="0"/>
              </a:rPr>
              <a:t>Constrained </a:t>
            </a:r>
            <a:r>
              <a:rPr lang="en-US" sz="1800" dirty="0" smtClean="0">
                <a:latin typeface="Comic Sans MS" panose="030F0702030302020204" pitchFamily="66" charset="0"/>
              </a:rPr>
              <a:t>Nodes</a:t>
            </a:r>
          </a:p>
          <a:p>
            <a:pPr lvl="2">
              <a:lnSpc>
                <a:spcPct val="170000"/>
              </a:lnSpc>
            </a:pPr>
            <a:r>
              <a:rPr lang="en-US" sz="1600" dirty="0" smtClean="0">
                <a:latin typeface="Comic Sans MS" panose="030F0702030302020204" pitchFamily="66" charset="0"/>
              </a:rPr>
              <a:t>Devices that are </a:t>
            </a:r>
            <a:r>
              <a:rPr lang="en-US" sz="1600" dirty="0">
                <a:latin typeface="Comic Sans MS" panose="030F0702030302020204" pitchFamily="66" charset="0"/>
              </a:rPr>
              <a:t>very constrained in resources, may communicate infrequently to transmit a few bytes, and may have limited security and management </a:t>
            </a:r>
            <a:r>
              <a:rPr lang="en-US" sz="1600" dirty="0" smtClean="0">
                <a:latin typeface="Comic Sans MS" panose="030F0702030302020204" pitchFamily="66" charset="0"/>
              </a:rPr>
              <a:t>capabilities</a:t>
            </a:r>
          </a:p>
          <a:p>
            <a:pPr lvl="2">
              <a:lnSpc>
                <a:spcPct val="170000"/>
              </a:lnSpc>
            </a:pPr>
            <a:r>
              <a:rPr lang="en-US" sz="1600" dirty="0" smtClean="0">
                <a:latin typeface="Comic Sans MS" panose="030F0702030302020204" pitchFamily="66" charset="0"/>
              </a:rPr>
              <a:t>Devices </a:t>
            </a:r>
            <a:r>
              <a:rPr lang="en-US" sz="1600" dirty="0">
                <a:latin typeface="Comic Sans MS" panose="030F0702030302020204" pitchFamily="66" charset="0"/>
              </a:rPr>
              <a:t>with enough power and capacities to implement a stripped down IP stack or non-IP </a:t>
            </a:r>
            <a:r>
              <a:rPr lang="en-US" sz="1600" dirty="0" smtClean="0">
                <a:latin typeface="Comic Sans MS" panose="030F0702030302020204" pitchFamily="66" charset="0"/>
              </a:rPr>
              <a:t>stack </a:t>
            </a:r>
          </a:p>
          <a:p>
            <a:pPr lvl="2">
              <a:lnSpc>
                <a:spcPct val="170000"/>
              </a:lnSpc>
            </a:pPr>
            <a:r>
              <a:rPr lang="en-US" sz="1600" dirty="0" smtClean="0">
                <a:latin typeface="Comic Sans MS" panose="030F0702030302020204" pitchFamily="66" charset="0"/>
              </a:rPr>
              <a:t>Devices </a:t>
            </a:r>
            <a:r>
              <a:rPr lang="en-US" sz="1600" dirty="0">
                <a:latin typeface="Comic Sans MS" panose="030F0702030302020204" pitchFamily="66" charset="0"/>
              </a:rPr>
              <a:t>that are similar to generic PCs in terms of computing and power resources but have constrained networking capacities, such as </a:t>
            </a:r>
            <a:r>
              <a:rPr lang="en-US" sz="1600" dirty="0" smtClean="0">
                <a:latin typeface="Comic Sans MS" panose="030F0702030302020204" pitchFamily="66" charset="0"/>
              </a:rPr>
              <a:t>bandwidth</a:t>
            </a:r>
          </a:p>
          <a:p>
            <a:pPr lvl="1">
              <a:lnSpc>
                <a:spcPct val="170000"/>
              </a:lnSpc>
            </a:pPr>
            <a:r>
              <a:rPr lang="en-US" sz="1800" dirty="0" smtClean="0">
                <a:solidFill>
                  <a:schemeClr val="bg1">
                    <a:lumMod val="85000"/>
                  </a:schemeClr>
                </a:solidFill>
                <a:latin typeface="Comic Sans MS" panose="030F0702030302020204" pitchFamily="66" charset="0"/>
              </a:rPr>
              <a:t>Constrained Networks</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9113931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Stack- IP as the IoT Network Layer</a:t>
            </a:r>
          </a:p>
        </p:txBody>
      </p:sp>
      <p:sp>
        <p:nvSpPr>
          <p:cNvPr id="3" name="Content Placeholder 2"/>
          <p:cNvSpPr>
            <a:spLocks noGrp="1"/>
          </p:cNvSpPr>
          <p:nvPr>
            <p:ph idx="1"/>
          </p:nvPr>
        </p:nvSpPr>
        <p:spPr/>
        <p:txBody>
          <a:bodyPr>
            <a:noAutofit/>
          </a:bodyPr>
          <a:lstStyle/>
          <a:p>
            <a:pPr>
              <a:lnSpc>
                <a:spcPct val="170000"/>
              </a:lnSpc>
            </a:pPr>
            <a:r>
              <a:rPr lang="en-US" dirty="0" smtClean="0">
                <a:latin typeface="Comic Sans MS" panose="030F0702030302020204" pitchFamily="66" charset="0"/>
              </a:rPr>
              <a:t>The need for optimization of IP for IoT</a:t>
            </a:r>
          </a:p>
          <a:p>
            <a:pPr lvl="1">
              <a:lnSpc>
                <a:spcPct val="170000"/>
              </a:lnSpc>
            </a:pPr>
            <a:r>
              <a:rPr lang="en-US" sz="2000" dirty="0">
                <a:solidFill>
                  <a:schemeClr val="bg1">
                    <a:lumMod val="85000"/>
                  </a:schemeClr>
                </a:solidFill>
                <a:latin typeface="Comic Sans MS" panose="030F0702030302020204" pitchFamily="66" charset="0"/>
              </a:rPr>
              <a:t>Constrained </a:t>
            </a:r>
            <a:r>
              <a:rPr lang="en-US" sz="2000" dirty="0" smtClean="0">
                <a:solidFill>
                  <a:schemeClr val="bg1">
                    <a:lumMod val="85000"/>
                  </a:schemeClr>
                </a:solidFill>
                <a:latin typeface="Comic Sans MS" panose="030F0702030302020204" pitchFamily="66" charset="0"/>
              </a:rPr>
              <a:t>Nodes</a:t>
            </a:r>
          </a:p>
          <a:p>
            <a:pPr lvl="1">
              <a:lnSpc>
                <a:spcPct val="170000"/>
              </a:lnSpc>
            </a:pPr>
            <a:r>
              <a:rPr lang="en-US" sz="2000" dirty="0" smtClean="0">
                <a:latin typeface="Comic Sans MS" panose="030F0702030302020204" pitchFamily="66" charset="0"/>
              </a:rPr>
              <a:t>Constrained Networks</a:t>
            </a:r>
          </a:p>
          <a:p>
            <a:pPr lvl="2">
              <a:lnSpc>
                <a:spcPct val="170000"/>
              </a:lnSpc>
            </a:pPr>
            <a:r>
              <a:rPr lang="en-US" sz="1800" dirty="0" smtClean="0">
                <a:latin typeface="Comic Sans MS" panose="030F0702030302020204" pitchFamily="66" charset="0"/>
              </a:rPr>
              <a:t>low-power </a:t>
            </a:r>
            <a:r>
              <a:rPr lang="en-US" sz="1800" dirty="0">
                <a:latin typeface="Comic Sans MS" panose="030F0702030302020204" pitchFamily="66" charset="0"/>
              </a:rPr>
              <a:t>links </a:t>
            </a:r>
            <a:endParaRPr lang="en-US" sz="1800" dirty="0" smtClean="0">
              <a:latin typeface="Comic Sans MS" panose="030F0702030302020204" pitchFamily="66" charset="0"/>
            </a:endParaRPr>
          </a:p>
          <a:p>
            <a:pPr lvl="2">
              <a:lnSpc>
                <a:spcPct val="170000"/>
              </a:lnSpc>
            </a:pPr>
            <a:r>
              <a:rPr lang="en-US" sz="1800" dirty="0" smtClean="0">
                <a:latin typeface="Comic Sans MS" panose="030F0702030302020204" pitchFamily="66" charset="0"/>
              </a:rPr>
              <a:t> </a:t>
            </a:r>
            <a:r>
              <a:rPr lang="en-US" sz="1800" dirty="0">
                <a:latin typeface="Comic Sans MS" panose="030F0702030302020204" pitchFamily="66" charset="0"/>
              </a:rPr>
              <a:t>low-bandwidth links (wireless and wired). </a:t>
            </a:r>
            <a:endParaRPr lang="en-US" sz="1800" dirty="0" smtClean="0">
              <a:latin typeface="Comic Sans MS" panose="030F0702030302020204" pitchFamily="66" charset="0"/>
            </a:endParaRPr>
          </a:p>
          <a:p>
            <a:pPr lvl="2">
              <a:lnSpc>
                <a:spcPct val="170000"/>
              </a:lnSpc>
            </a:pPr>
            <a:r>
              <a:rPr lang="en-US" sz="1800" dirty="0" smtClean="0">
                <a:latin typeface="Comic Sans MS" panose="030F0702030302020204" pitchFamily="66" charset="0"/>
              </a:rPr>
              <a:t>operate </a:t>
            </a:r>
            <a:r>
              <a:rPr lang="en-US" sz="1800" dirty="0">
                <a:latin typeface="Comic Sans MS" panose="030F0702030302020204" pitchFamily="66" charset="0"/>
              </a:rPr>
              <a:t>between a few kbps and a few hundred </a:t>
            </a:r>
            <a:r>
              <a:rPr lang="en-US" sz="1800" dirty="0" smtClean="0">
                <a:latin typeface="Comic Sans MS" panose="030F0702030302020204" pitchFamily="66" charset="0"/>
              </a:rPr>
              <a:t>kbps</a:t>
            </a:r>
          </a:p>
          <a:p>
            <a:pPr lvl="2">
              <a:lnSpc>
                <a:spcPct val="170000"/>
              </a:lnSpc>
            </a:pPr>
            <a:r>
              <a:rPr lang="en-US" sz="1800" dirty="0" smtClean="0">
                <a:latin typeface="Comic Sans MS" panose="030F0702030302020204" pitchFamily="66" charset="0"/>
              </a:rPr>
              <a:t>may </a:t>
            </a:r>
            <a:r>
              <a:rPr lang="en-US" sz="1800" dirty="0">
                <a:latin typeface="Comic Sans MS" panose="030F0702030302020204" pitchFamily="66" charset="0"/>
              </a:rPr>
              <a:t>utilize a star, mesh, or combined network </a:t>
            </a:r>
            <a:r>
              <a:rPr lang="en-US" sz="1800" dirty="0" smtClean="0">
                <a:latin typeface="Comic Sans MS" panose="030F0702030302020204" pitchFamily="66" charset="0"/>
              </a:rPr>
              <a:t>topologies</a:t>
            </a:r>
            <a:endParaRPr lang="en-US" sz="2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3419759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Stack- IP as the IoT Network Layer</a:t>
            </a:r>
          </a:p>
        </p:txBody>
      </p:sp>
      <p:sp>
        <p:nvSpPr>
          <p:cNvPr id="3" name="Content Placeholder 2"/>
          <p:cNvSpPr>
            <a:spLocks noGrp="1"/>
          </p:cNvSpPr>
          <p:nvPr>
            <p:ph idx="1"/>
          </p:nvPr>
        </p:nvSpPr>
        <p:spPr/>
        <p:txBody>
          <a:bodyPr>
            <a:noAutofit/>
          </a:bodyPr>
          <a:lstStyle/>
          <a:p>
            <a:pPr>
              <a:lnSpc>
                <a:spcPct val="170000"/>
              </a:lnSpc>
            </a:pPr>
            <a:r>
              <a:rPr lang="en-US" dirty="0" smtClean="0">
                <a:latin typeface="Comic Sans MS" panose="030F0702030302020204" pitchFamily="66" charset="0"/>
              </a:rPr>
              <a:t>The need for optimization of IP for IoT</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587" y="2648926"/>
            <a:ext cx="7595785" cy="3613427"/>
          </a:xfrm>
          <a:prstGeom prst="rect">
            <a:avLst/>
          </a:prstGeom>
        </p:spPr>
      </p:pic>
    </p:spTree>
    <p:extLst>
      <p:ext uri="{BB962C8B-B14F-4D97-AF65-F5344CB8AC3E}">
        <p14:creationId xmlns:p14="http://schemas.microsoft.com/office/powerpoint/2010/main" val="2015292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Stack- IP as the IoT Network Layer</a:t>
            </a:r>
          </a:p>
        </p:txBody>
      </p:sp>
      <p:sp>
        <p:nvSpPr>
          <p:cNvPr id="3" name="Content Placeholder 2"/>
          <p:cNvSpPr>
            <a:spLocks noGrp="1"/>
          </p:cNvSpPr>
          <p:nvPr>
            <p:ph idx="1"/>
          </p:nvPr>
        </p:nvSpPr>
        <p:spPr/>
        <p:txBody>
          <a:bodyPr>
            <a:noAutofit/>
          </a:bodyPr>
          <a:lstStyle/>
          <a:p>
            <a:pPr>
              <a:lnSpc>
                <a:spcPct val="170000"/>
              </a:lnSpc>
            </a:pPr>
            <a:r>
              <a:rPr lang="en-US" dirty="0" smtClean="0">
                <a:latin typeface="Comic Sans MS" panose="030F0702030302020204" pitchFamily="66" charset="0"/>
              </a:rPr>
              <a:t>6LoWPAN as IP Adaptation Layer for IoT</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448" y="2781837"/>
            <a:ext cx="8446394" cy="3147361"/>
          </a:xfrm>
          <a:prstGeom prst="rect">
            <a:avLst/>
          </a:prstGeom>
        </p:spPr>
      </p:pic>
    </p:spTree>
    <p:extLst>
      <p:ext uri="{BB962C8B-B14F-4D97-AF65-F5344CB8AC3E}">
        <p14:creationId xmlns:p14="http://schemas.microsoft.com/office/powerpoint/2010/main" val="17847557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Stack- IP as the IoT Network Layer</a:t>
            </a:r>
          </a:p>
        </p:txBody>
      </p:sp>
      <p:sp>
        <p:nvSpPr>
          <p:cNvPr id="3" name="Content Placeholder 2"/>
          <p:cNvSpPr>
            <a:spLocks noGrp="1"/>
          </p:cNvSpPr>
          <p:nvPr>
            <p:ph idx="1"/>
          </p:nvPr>
        </p:nvSpPr>
        <p:spPr/>
        <p:txBody>
          <a:bodyPr>
            <a:noAutofit/>
          </a:bodyPr>
          <a:lstStyle/>
          <a:p>
            <a:pPr>
              <a:lnSpc>
                <a:spcPct val="170000"/>
              </a:lnSpc>
            </a:pPr>
            <a:r>
              <a:rPr lang="en-US" dirty="0" smtClean="0">
                <a:latin typeface="Comic Sans MS" panose="030F0702030302020204" pitchFamily="66" charset="0"/>
              </a:rPr>
              <a:t>6LoWPAN as IP Adaptation Layer for IoT</a:t>
            </a:r>
          </a:p>
          <a:p>
            <a:pPr lvl="1">
              <a:lnSpc>
                <a:spcPct val="170000"/>
              </a:lnSpc>
            </a:pPr>
            <a:r>
              <a:rPr lang="en-US" dirty="0" smtClean="0">
                <a:latin typeface="Comic Sans MS" panose="030F0702030302020204" pitchFamily="66" charset="0"/>
              </a:rPr>
              <a:t>Header compression</a:t>
            </a:r>
          </a:p>
          <a:p>
            <a:pPr lvl="1">
              <a:lnSpc>
                <a:spcPct val="170000"/>
              </a:lnSpc>
            </a:pPr>
            <a:r>
              <a:rPr lang="en-US" dirty="0" smtClean="0">
                <a:latin typeface="Comic Sans MS" panose="030F0702030302020204" pitchFamily="66" charset="0"/>
              </a:rPr>
              <a:t>Fragmentation</a:t>
            </a:r>
          </a:p>
          <a:p>
            <a:pPr lvl="1">
              <a:lnSpc>
                <a:spcPct val="170000"/>
              </a:lnSpc>
            </a:pPr>
            <a:r>
              <a:rPr lang="en-US" dirty="0" smtClean="0">
                <a:latin typeface="Comic Sans MS" panose="030F0702030302020204" pitchFamily="66" charset="0"/>
              </a:rPr>
              <a:t>Mesh addressing</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5930101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IoT Protocol Stack- IP as the IoT Network Layer</a:t>
            </a:r>
          </a:p>
        </p:txBody>
      </p:sp>
      <p:sp>
        <p:nvSpPr>
          <p:cNvPr id="3" name="Content Placeholder 2"/>
          <p:cNvSpPr>
            <a:spLocks noGrp="1"/>
          </p:cNvSpPr>
          <p:nvPr>
            <p:ph idx="1"/>
          </p:nvPr>
        </p:nvSpPr>
        <p:spPr/>
        <p:txBody>
          <a:bodyPr>
            <a:noAutofit/>
          </a:bodyPr>
          <a:lstStyle/>
          <a:p>
            <a:pPr>
              <a:lnSpc>
                <a:spcPct val="170000"/>
              </a:lnSpc>
            </a:pPr>
            <a:r>
              <a:rPr lang="en-US" dirty="0" smtClean="0">
                <a:latin typeface="Comic Sans MS" panose="030F0702030302020204" pitchFamily="66" charset="0"/>
              </a:rPr>
              <a:t>IP Versions</a:t>
            </a:r>
          </a:p>
          <a:p>
            <a:pPr lvl="1">
              <a:lnSpc>
                <a:spcPct val="170000"/>
              </a:lnSpc>
            </a:pPr>
            <a:r>
              <a:rPr lang="en-US" sz="2000" dirty="0" smtClean="0">
                <a:latin typeface="Comic Sans MS" panose="030F0702030302020204" pitchFamily="66" charset="0"/>
              </a:rPr>
              <a:t>IPv4</a:t>
            </a:r>
          </a:p>
          <a:p>
            <a:pPr lvl="1">
              <a:lnSpc>
                <a:spcPct val="170000"/>
              </a:lnSpc>
            </a:pPr>
            <a:r>
              <a:rPr lang="en-US" sz="2000" dirty="0" smtClean="0">
                <a:latin typeface="Comic Sans MS" panose="030F0702030302020204" pitchFamily="66" charset="0"/>
              </a:rPr>
              <a:t>IPv6</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4662140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Contents </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70000" lnSpcReduction="20000"/>
          </a:bodyPr>
          <a:lstStyle/>
          <a:p>
            <a:pPr>
              <a:lnSpc>
                <a:spcPct val="150000"/>
              </a:lnSpc>
            </a:pPr>
            <a:r>
              <a:rPr lang="en-US" sz="3600" dirty="0">
                <a:latin typeface="Comic Sans MS" panose="030F0702030302020204" pitchFamily="66" charset="0"/>
              </a:rPr>
              <a:t>IoT Protocol Stack</a:t>
            </a:r>
          </a:p>
          <a:p>
            <a:pPr lvl="1">
              <a:lnSpc>
                <a:spcPct val="150000"/>
              </a:lnSpc>
            </a:pPr>
            <a:r>
              <a:rPr lang="en-US" sz="3600" dirty="0">
                <a:solidFill>
                  <a:schemeClr val="bg1">
                    <a:lumMod val="85000"/>
                  </a:schemeClr>
                </a:solidFill>
                <a:latin typeface="Comic Sans MS" panose="030F0702030302020204" pitchFamily="66" charset="0"/>
              </a:rPr>
              <a:t>Physical and Link Layers Protocols</a:t>
            </a:r>
          </a:p>
          <a:p>
            <a:pPr lvl="2">
              <a:lnSpc>
                <a:spcPct val="150000"/>
              </a:lnSpc>
            </a:pPr>
            <a:r>
              <a:rPr lang="en-US" sz="3200" dirty="0">
                <a:solidFill>
                  <a:schemeClr val="bg1">
                    <a:lumMod val="85000"/>
                  </a:schemeClr>
                </a:solidFill>
                <a:latin typeface="Comic Sans MS" panose="030F0702030302020204" pitchFamily="66" charset="0"/>
              </a:rPr>
              <a:t>Communication Models</a:t>
            </a:r>
          </a:p>
          <a:p>
            <a:pPr lvl="2">
              <a:lnSpc>
                <a:spcPct val="150000"/>
              </a:lnSpc>
            </a:pPr>
            <a:r>
              <a:rPr lang="en-US" sz="3200" dirty="0">
                <a:solidFill>
                  <a:schemeClr val="bg1">
                    <a:lumMod val="85000"/>
                  </a:schemeClr>
                </a:solidFill>
                <a:latin typeface="Comic Sans MS" panose="030F0702030302020204" pitchFamily="66" charset="0"/>
              </a:rPr>
              <a:t>Communication Technologies Criteria</a:t>
            </a:r>
          </a:p>
          <a:p>
            <a:pPr lvl="2">
              <a:lnSpc>
                <a:spcPct val="150000"/>
              </a:lnSpc>
            </a:pPr>
            <a:r>
              <a:rPr lang="en-US" sz="3200" dirty="0">
                <a:solidFill>
                  <a:schemeClr val="bg1">
                    <a:lumMod val="85000"/>
                  </a:schemeClr>
                </a:solidFill>
                <a:latin typeface="Comic Sans MS" panose="030F0702030302020204" pitchFamily="66" charset="0"/>
              </a:rPr>
              <a:t>Communication Technologies</a:t>
            </a:r>
          </a:p>
          <a:p>
            <a:pPr lvl="1">
              <a:lnSpc>
                <a:spcPct val="150000"/>
              </a:lnSpc>
            </a:pPr>
            <a:r>
              <a:rPr lang="en-US" sz="3200" dirty="0">
                <a:solidFill>
                  <a:schemeClr val="bg1">
                    <a:lumMod val="85000"/>
                  </a:schemeClr>
                </a:solidFill>
                <a:latin typeface="Comic Sans MS" panose="030F0702030302020204" pitchFamily="66" charset="0"/>
              </a:rPr>
              <a:t>IP as the IoT Network Layer</a:t>
            </a:r>
          </a:p>
          <a:p>
            <a:pPr lvl="1">
              <a:lnSpc>
                <a:spcPct val="150000"/>
              </a:lnSpc>
            </a:pPr>
            <a:r>
              <a:rPr lang="en-US" sz="3200" dirty="0">
                <a:latin typeface="Comic Sans MS" panose="030F0702030302020204" pitchFamily="66" charset="0"/>
              </a:rPr>
              <a:t>Transport Layer</a:t>
            </a:r>
          </a:p>
          <a:p>
            <a:pPr lvl="1">
              <a:lnSpc>
                <a:spcPct val="150000"/>
              </a:lnSpc>
            </a:pPr>
            <a:r>
              <a:rPr lang="en-US" sz="3200" dirty="0">
                <a:solidFill>
                  <a:schemeClr val="bg1">
                    <a:lumMod val="85000"/>
                  </a:schemeClr>
                </a:solidFill>
                <a:latin typeface="Comic Sans MS" panose="030F0702030302020204" pitchFamily="66" charset="0"/>
              </a:rPr>
              <a:t>Application Layer Protocols</a:t>
            </a:r>
          </a:p>
        </p:txBody>
      </p:sp>
    </p:spTree>
    <p:extLst>
      <p:ext uri="{BB962C8B-B14F-4D97-AF65-F5344CB8AC3E}">
        <p14:creationId xmlns:p14="http://schemas.microsoft.com/office/powerpoint/2010/main" val="3443600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Transport Layer</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nSpc>
                <a:spcPct val="150000"/>
              </a:lnSpc>
            </a:pPr>
            <a:r>
              <a:rPr lang="en-US" sz="3200" dirty="0" smtClean="0">
                <a:latin typeface="Comic Sans MS" panose="030F0702030302020204" pitchFamily="66" charset="0"/>
              </a:rPr>
              <a:t>Transport </a:t>
            </a:r>
            <a:r>
              <a:rPr lang="en-US" sz="3200" dirty="0">
                <a:latin typeface="Comic Sans MS" panose="030F0702030302020204" pitchFamily="66" charset="0"/>
              </a:rPr>
              <a:t>Layer</a:t>
            </a:r>
          </a:p>
          <a:p>
            <a:pPr lvl="1">
              <a:lnSpc>
                <a:spcPct val="170000"/>
              </a:lnSpc>
            </a:pPr>
            <a:r>
              <a:rPr lang="en-US" dirty="0">
                <a:latin typeface="Comic Sans MS" panose="030F0702030302020204" pitchFamily="66" charset="0"/>
              </a:rPr>
              <a:t>Transmission Control Protocol (</a:t>
            </a:r>
            <a:r>
              <a:rPr lang="en-US" dirty="0" smtClean="0">
                <a:latin typeface="Comic Sans MS" panose="030F0702030302020204" pitchFamily="66" charset="0"/>
              </a:rPr>
              <a:t>TCP)</a:t>
            </a:r>
          </a:p>
          <a:p>
            <a:pPr lvl="2">
              <a:lnSpc>
                <a:spcPct val="170000"/>
              </a:lnSpc>
            </a:pPr>
            <a:r>
              <a:rPr lang="en-US" sz="2000" dirty="0">
                <a:latin typeface="Comic Sans MS" panose="030F0702030302020204" pitchFamily="66" charset="0"/>
              </a:rPr>
              <a:t>connection-oriented protocol </a:t>
            </a:r>
            <a:endParaRPr lang="en-US" sz="2000" dirty="0" smtClean="0">
              <a:latin typeface="Comic Sans MS" panose="030F0702030302020204" pitchFamily="66" charset="0"/>
            </a:endParaRPr>
          </a:p>
          <a:p>
            <a:pPr lvl="1">
              <a:lnSpc>
                <a:spcPct val="170000"/>
              </a:lnSpc>
            </a:pPr>
            <a:r>
              <a:rPr lang="en-US" dirty="0">
                <a:latin typeface="Comic Sans MS" panose="030F0702030302020204" pitchFamily="66" charset="0"/>
              </a:rPr>
              <a:t>User Datagram Protocol (UDP</a:t>
            </a:r>
            <a:r>
              <a:rPr lang="en-US" dirty="0" smtClean="0">
                <a:latin typeface="Comic Sans MS" panose="030F0702030302020204" pitchFamily="66" charset="0"/>
              </a:rPr>
              <a:t>)</a:t>
            </a:r>
          </a:p>
          <a:p>
            <a:pPr lvl="2">
              <a:lnSpc>
                <a:spcPct val="170000"/>
              </a:lnSpc>
            </a:pPr>
            <a:r>
              <a:rPr lang="en-US" sz="2000" dirty="0">
                <a:latin typeface="Comic Sans MS" panose="030F0702030302020204" pitchFamily="66" charset="0"/>
              </a:rPr>
              <a:t>connection-less </a:t>
            </a:r>
            <a:r>
              <a:rPr lang="en-US" sz="2000" dirty="0" smtClean="0">
                <a:latin typeface="Comic Sans MS" panose="030F0702030302020204" pitchFamily="66" charset="0"/>
              </a:rPr>
              <a:t>protocol</a:t>
            </a:r>
          </a:p>
          <a:p>
            <a:pPr lvl="2">
              <a:lnSpc>
                <a:spcPct val="170000"/>
              </a:lnSpc>
            </a:pPr>
            <a:r>
              <a:rPr lang="en-US" sz="2000" dirty="0">
                <a:latin typeface="Comic Sans MS" panose="030F0702030302020204" pitchFamily="66" charset="0"/>
              </a:rPr>
              <a:t>no guarantee of delivery</a:t>
            </a:r>
            <a:endParaRPr lang="en-US" sz="2000" dirty="0" smtClean="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41083168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Contents </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70000" lnSpcReduction="20000"/>
          </a:bodyPr>
          <a:lstStyle/>
          <a:p>
            <a:pPr>
              <a:lnSpc>
                <a:spcPct val="150000"/>
              </a:lnSpc>
            </a:pPr>
            <a:r>
              <a:rPr lang="en-US" sz="3600" dirty="0">
                <a:latin typeface="Comic Sans MS" panose="030F0702030302020204" pitchFamily="66" charset="0"/>
              </a:rPr>
              <a:t>IoT Protocol Stack</a:t>
            </a:r>
          </a:p>
          <a:p>
            <a:pPr lvl="1">
              <a:lnSpc>
                <a:spcPct val="150000"/>
              </a:lnSpc>
            </a:pPr>
            <a:r>
              <a:rPr lang="en-US" sz="3600" dirty="0">
                <a:solidFill>
                  <a:schemeClr val="bg1">
                    <a:lumMod val="85000"/>
                  </a:schemeClr>
                </a:solidFill>
                <a:latin typeface="Comic Sans MS" panose="030F0702030302020204" pitchFamily="66" charset="0"/>
              </a:rPr>
              <a:t>Physical and Link Layers Protocols</a:t>
            </a:r>
          </a:p>
          <a:p>
            <a:pPr lvl="2">
              <a:lnSpc>
                <a:spcPct val="150000"/>
              </a:lnSpc>
            </a:pPr>
            <a:r>
              <a:rPr lang="en-US" sz="3200" dirty="0">
                <a:solidFill>
                  <a:schemeClr val="bg1">
                    <a:lumMod val="85000"/>
                  </a:schemeClr>
                </a:solidFill>
                <a:latin typeface="Comic Sans MS" panose="030F0702030302020204" pitchFamily="66" charset="0"/>
              </a:rPr>
              <a:t>Communication Models</a:t>
            </a:r>
          </a:p>
          <a:p>
            <a:pPr lvl="2">
              <a:lnSpc>
                <a:spcPct val="150000"/>
              </a:lnSpc>
            </a:pPr>
            <a:r>
              <a:rPr lang="en-US" sz="3200" dirty="0">
                <a:solidFill>
                  <a:schemeClr val="bg1">
                    <a:lumMod val="85000"/>
                  </a:schemeClr>
                </a:solidFill>
                <a:latin typeface="Comic Sans MS" panose="030F0702030302020204" pitchFamily="66" charset="0"/>
              </a:rPr>
              <a:t>Communication Technologies Criteria</a:t>
            </a:r>
          </a:p>
          <a:p>
            <a:pPr lvl="2">
              <a:lnSpc>
                <a:spcPct val="150000"/>
              </a:lnSpc>
            </a:pPr>
            <a:r>
              <a:rPr lang="en-US" sz="3200" dirty="0">
                <a:solidFill>
                  <a:schemeClr val="bg1">
                    <a:lumMod val="85000"/>
                  </a:schemeClr>
                </a:solidFill>
                <a:latin typeface="Comic Sans MS" panose="030F0702030302020204" pitchFamily="66" charset="0"/>
              </a:rPr>
              <a:t>Communication Technologies</a:t>
            </a:r>
          </a:p>
          <a:p>
            <a:pPr lvl="1">
              <a:lnSpc>
                <a:spcPct val="150000"/>
              </a:lnSpc>
            </a:pPr>
            <a:r>
              <a:rPr lang="en-US" sz="3200" dirty="0">
                <a:solidFill>
                  <a:schemeClr val="bg1">
                    <a:lumMod val="85000"/>
                  </a:schemeClr>
                </a:solidFill>
                <a:latin typeface="Comic Sans MS" panose="030F0702030302020204" pitchFamily="66" charset="0"/>
              </a:rPr>
              <a:t>IP as the IoT Network Layer</a:t>
            </a:r>
          </a:p>
          <a:p>
            <a:pPr lvl="1">
              <a:lnSpc>
                <a:spcPct val="150000"/>
              </a:lnSpc>
            </a:pPr>
            <a:r>
              <a:rPr lang="en-US" sz="3200" dirty="0">
                <a:solidFill>
                  <a:schemeClr val="bg1">
                    <a:lumMod val="85000"/>
                  </a:schemeClr>
                </a:solidFill>
                <a:latin typeface="Comic Sans MS" panose="030F0702030302020204" pitchFamily="66" charset="0"/>
              </a:rPr>
              <a:t>Transport Layer</a:t>
            </a:r>
          </a:p>
          <a:p>
            <a:pPr lvl="1">
              <a:lnSpc>
                <a:spcPct val="150000"/>
              </a:lnSpc>
            </a:pPr>
            <a:r>
              <a:rPr lang="en-US" sz="3200" dirty="0">
                <a:latin typeface="Comic Sans MS" panose="030F0702030302020204" pitchFamily="66" charset="0"/>
              </a:rPr>
              <a:t>Application Layer Protocols</a:t>
            </a:r>
          </a:p>
        </p:txBody>
      </p:sp>
    </p:spTree>
    <p:extLst>
      <p:ext uri="{BB962C8B-B14F-4D97-AF65-F5344CB8AC3E}">
        <p14:creationId xmlns:p14="http://schemas.microsoft.com/office/powerpoint/2010/main" val="7251837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3200" dirty="0" smtClean="0">
                <a:latin typeface="Comic Sans MS" panose="030F0702030302020204" pitchFamily="66" charset="0"/>
              </a:rPr>
              <a:t>Application Layer Protocols</a:t>
            </a:r>
          </a:p>
          <a:p>
            <a:pPr lvl="1" algn="just">
              <a:lnSpc>
                <a:spcPct val="150000"/>
              </a:lnSpc>
            </a:pPr>
            <a:r>
              <a:rPr lang="en-US" sz="2400" dirty="0" smtClean="0">
                <a:latin typeface="Comic Sans MS" panose="030F0702030302020204" pitchFamily="66" charset="0"/>
              </a:rPr>
              <a:t>Constrained Application Protocol </a:t>
            </a:r>
          </a:p>
          <a:p>
            <a:pPr marL="457200" lvl="1" indent="0" algn="just">
              <a:lnSpc>
                <a:spcPct val="150000"/>
              </a:lnSpc>
              <a:buNone/>
            </a:pPr>
            <a:r>
              <a:rPr lang="en-US" sz="2400" dirty="0" smtClean="0">
                <a:latin typeface="Comic Sans MS" panose="030F0702030302020204" pitchFamily="66" charset="0"/>
              </a:rPr>
              <a:t>(</a:t>
            </a:r>
            <a:r>
              <a:rPr lang="en-US" sz="2400" dirty="0" err="1" smtClean="0">
                <a:latin typeface="Comic Sans MS" panose="030F0702030302020204" pitchFamily="66" charset="0"/>
              </a:rPr>
              <a:t>CoAP</a:t>
            </a:r>
            <a:r>
              <a:rPr lang="en-US" sz="2400" dirty="0" smtClean="0">
                <a:latin typeface="Comic Sans MS" panose="030F0702030302020204" pitchFamily="66" charset="0"/>
              </a:rPr>
              <a:t>)</a:t>
            </a:r>
          </a:p>
          <a:p>
            <a:pPr lvl="1" algn="just">
              <a:lnSpc>
                <a:spcPct val="150000"/>
              </a:lnSpc>
            </a:pPr>
            <a:r>
              <a:rPr lang="en-US" sz="2400" dirty="0">
                <a:latin typeface="Comic Sans MS" panose="030F0702030302020204" pitchFamily="66" charset="0"/>
              </a:rPr>
              <a:t>Message Queuing Telemetry </a:t>
            </a:r>
            <a:endParaRPr lang="en-US" sz="2400" dirty="0" smtClean="0">
              <a:latin typeface="Comic Sans MS" panose="030F0702030302020204" pitchFamily="66" charset="0"/>
            </a:endParaRPr>
          </a:p>
          <a:p>
            <a:pPr marL="457200" lvl="1" indent="0" algn="just">
              <a:lnSpc>
                <a:spcPct val="150000"/>
              </a:lnSpc>
              <a:buNone/>
            </a:pPr>
            <a:r>
              <a:rPr lang="en-US" sz="2400" dirty="0" smtClean="0">
                <a:latin typeface="Comic Sans MS" panose="030F0702030302020204" pitchFamily="66" charset="0"/>
              </a:rPr>
              <a:t>Transport (MQTT)</a:t>
            </a:r>
          </a:p>
          <a:p>
            <a:pPr algn="just">
              <a:lnSpc>
                <a:spcPct val="150000"/>
              </a:lnSpc>
            </a:pPr>
            <a:endParaRPr lang="en-US" sz="24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049" y="2479728"/>
            <a:ext cx="4671528" cy="3539910"/>
          </a:xfrm>
          <a:prstGeom prst="rect">
            <a:avLst/>
          </a:prstGeom>
        </p:spPr>
      </p:pic>
    </p:spTree>
    <p:extLst>
      <p:ext uri="{BB962C8B-B14F-4D97-AF65-F5344CB8AC3E}">
        <p14:creationId xmlns:p14="http://schemas.microsoft.com/office/powerpoint/2010/main" val="2521065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a:t>
            </a:r>
            <a:r>
              <a:rPr lang="en-US" dirty="0" smtClean="0">
                <a:latin typeface="Comic Sans MS" panose="030F0702030302020204" pitchFamily="66" charset="0"/>
              </a:rPr>
              <a:t>Protocols- </a:t>
            </a:r>
            <a:r>
              <a:rPr lang="en-US" dirty="0">
                <a:latin typeface="Comic Sans MS" panose="030F0702030302020204" pitchFamily="66" charset="0"/>
              </a:rPr>
              <a:t>IEEE </a:t>
            </a:r>
            <a:r>
              <a:rPr lang="en-US" dirty="0" smtClean="0">
                <a:latin typeface="Comic Sans MS" panose="030F0702030302020204" pitchFamily="66" charset="0"/>
              </a:rPr>
              <a:t>802.15.4</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IEEE 802.15.4 Drawbacks:</a:t>
            </a:r>
          </a:p>
          <a:p>
            <a:pPr lvl="1" algn="just">
              <a:lnSpc>
                <a:spcPct val="150000"/>
              </a:lnSpc>
            </a:pPr>
            <a:r>
              <a:rPr lang="en-US" sz="1800" dirty="0">
                <a:latin typeface="Comic Sans MS" panose="030F0702030302020204" pitchFamily="66" charset="0"/>
              </a:rPr>
              <a:t>MAC reliability, </a:t>
            </a:r>
            <a:endParaRPr lang="en-US" sz="1800" dirty="0" smtClean="0">
              <a:latin typeface="Comic Sans MS" panose="030F0702030302020204" pitchFamily="66" charset="0"/>
            </a:endParaRPr>
          </a:p>
          <a:p>
            <a:pPr lvl="1" algn="just">
              <a:lnSpc>
                <a:spcPct val="150000"/>
              </a:lnSpc>
            </a:pPr>
            <a:r>
              <a:rPr lang="en-US" sz="1800" dirty="0" smtClean="0">
                <a:latin typeface="Comic Sans MS" panose="030F0702030302020204" pitchFamily="66" charset="0"/>
              </a:rPr>
              <a:t>unbounded latency</a:t>
            </a:r>
            <a:r>
              <a:rPr lang="en-US" sz="1800" dirty="0">
                <a:latin typeface="Comic Sans MS" panose="030F0702030302020204" pitchFamily="66" charset="0"/>
              </a:rPr>
              <a:t>, and </a:t>
            </a:r>
            <a:endParaRPr lang="en-US" sz="1800" dirty="0" smtClean="0">
              <a:latin typeface="Comic Sans MS" panose="030F0702030302020204" pitchFamily="66" charset="0"/>
            </a:endParaRPr>
          </a:p>
          <a:p>
            <a:pPr lvl="1" algn="just">
              <a:lnSpc>
                <a:spcPct val="150000"/>
              </a:lnSpc>
            </a:pPr>
            <a:r>
              <a:rPr lang="en-US" sz="1800" dirty="0" smtClean="0">
                <a:latin typeface="Comic Sans MS" panose="030F0702030302020204" pitchFamily="66" charset="0"/>
              </a:rPr>
              <a:t>susceptibility </a:t>
            </a:r>
            <a:r>
              <a:rPr lang="en-US" sz="1800" dirty="0">
                <a:latin typeface="Comic Sans MS" panose="030F0702030302020204" pitchFamily="66" charset="0"/>
              </a:rPr>
              <a:t>to interference and multipath </a:t>
            </a:r>
            <a:r>
              <a:rPr lang="en-US" sz="1800" dirty="0" smtClean="0">
                <a:latin typeface="Comic Sans MS" panose="030F0702030302020204" pitchFamily="66" charset="0"/>
              </a:rPr>
              <a:t>fading</a:t>
            </a:r>
          </a:p>
          <a:p>
            <a:pPr algn="just">
              <a:lnSpc>
                <a:spcPct val="150000"/>
              </a:lnSpc>
            </a:pPr>
            <a:r>
              <a:rPr lang="en-US" sz="1800" dirty="0">
                <a:latin typeface="Comic Sans MS" panose="030F0702030302020204" pitchFamily="66" charset="0"/>
              </a:rPr>
              <a:t>Protocol Stacks Utilizing IEEE </a:t>
            </a:r>
            <a:r>
              <a:rPr lang="en-US" sz="1800" dirty="0" smtClean="0">
                <a:latin typeface="Comic Sans MS" panose="030F0702030302020204" pitchFamily="66" charset="0"/>
              </a:rPr>
              <a:t>802.15.4</a:t>
            </a:r>
          </a:p>
          <a:p>
            <a:pPr lvl="1" algn="just">
              <a:lnSpc>
                <a:spcPct val="150000"/>
              </a:lnSpc>
            </a:pPr>
            <a:r>
              <a:rPr lang="en-US" sz="1800" dirty="0" smtClean="0">
                <a:latin typeface="Comic Sans MS" panose="030F0702030302020204" pitchFamily="66" charset="0"/>
              </a:rPr>
              <a:t>ZigBee</a:t>
            </a:r>
          </a:p>
          <a:p>
            <a:pPr lvl="1" algn="just">
              <a:lnSpc>
                <a:spcPct val="150000"/>
              </a:lnSpc>
            </a:pPr>
            <a:r>
              <a:rPr lang="en-US" sz="1800" dirty="0">
                <a:latin typeface="Comic Sans MS" panose="030F0702030302020204" pitchFamily="66" charset="0"/>
              </a:rPr>
              <a:t>ZigBee </a:t>
            </a:r>
            <a:r>
              <a:rPr lang="en-US" sz="1800" dirty="0" smtClean="0">
                <a:latin typeface="Comic Sans MS" panose="030F0702030302020204" pitchFamily="66" charset="0"/>
              </a:rPr>
              <a:t>IP</a:t>
            </a:r>
          </a:p>
          <a:p>
            <a:pPr lvl="1" algn="just">
              <a:lnSpc>
                <a:spcPct val="150000"/>
              </a:lnSpc>
            </a:pPr>
            <a:r>
              <a:rPr lang="en-US" sz="1800" dirty="0" smtClean="0">
                <a:latin typeface="Comic Sans MS" panose="030F0702030302020204" pitchFamily="66" charset="0"/>
              </a:rPr>
              <a:t>6LoWPAN</a:t>
            </a:r>
            <a:endParaRPr lang="en-US" sz="1800" dirty="0">
              <a:latin typeface="Comic Sans MS" panose="030F0702030302020204" pitchFamily="66" charset="0"/>
            </a:endParaRPr>
          </a:p>
          <a:p>
            <a:pPr algn="just">
              <a:lnSpc>
                <a:spcPct val="120000"/>
              </a:lnSpc>
            </a:pPr>
            <a:endParaRPr lang="en-US" sz="1100" b="1" dirty="0">
              <a:latin typeface="Comic Sans MS" panose="030F0702030302020204" pitchFamily="66" charset="0"/>
            </a:endParaRPr>
          </a:p>
          <a:p>
            <a:pPr algn="just">
              <a:lnSpc>
                <a:spcPct val="120000"/>
              </a:lnSpc>
            </a:pPr>
            <a:endParaRPr lang="en-US" sz="11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80494840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400" dirty="0" smtClean="0">
                <a:latin typeface="Comic Sans MS" panose="030F0702030302020204" pitchFamily="66" charset="0"/>
              </a:rPr>
              <a:t>Application Layer Protocols- </a:t>
            </a:r>
            <a:r>
              <a:rPr lang="en-US" sz="2400" dirty="0" err="1" smtClean="0">
                <a:latin typeface="Comic Sans MS" panose="030F0702030302020204" pitchFamily="66" charset="0"/>
              </a:rPr>
              <a:t>CoAP</a:t>
            </a:r>
            <a:endParaRPr lang="en-US" sz="2400" dirty="0" smtClean="0">
              <a:latin typeface="Comic Sans MS" panose="030F0702030302020204" pitchFamily="66" charset="0"/>
            </a:endParaRPr>
          </a:p>
          <a:p>
            <a:pPr lvl="1" algn="just">
              <a:lnSpc>
                <a:spcPct val="150000"/>
              </a:lnSpc>
            </a:pPr>
            <a:r>
              <a:rPr lang="en-US" sz="1800" dirty="0">
                <a:latin typeface="Comic Sans MS" panose="030F0702030302020204" pitchFamily="66" charset="0"/>
              </a:rPr>
              <a:t>The </a:t>
            </a:r>
            <a:r>
              <a:rPr lang="en-US" sz="1800" dirty="0" err="1">
                <a:latin typeface="Comic Sans MS" panose="030F0702030302020204" pitchFamily="66" charset="0"/>
              </a:rPr>
              <a:t>CoAP</a:t>
            </a:r>
            <a:r>
              <a:rPr lang="en-US" sz="1800" dirty="0">
                <a:latin typeface="Comic Sans MS" panose="030F0702030302020204" pitchFamily="66" charset="0"/>
              </a:rPr>
              <a:t> framework defines simple and flexible ways to manipulate </a:t>
            </a:r>
            <a:r>
              <a:rPr lang="en-US" sz="1800" dirty="0" smtClean="0">
                <a:latin typeface="Comic Sans MS" panose="030F0702030302020204" pitchFamily="66" charset="0"/>
              </a:rPr>
              <a:t>sensors and </a:t>
            </a:r>
            <a:r>
              <a:rPr lang="en-US" sz="1800" dirty="0">
                <a:latin typeface="Comic Sans MS" panose="030F0702030302020204" pitchFamily="66" charset="0"/>
              </a:rPr>
              <a:t>actuators for data or device </a:t>
            </a:r>
            <a:r>
              <a:rPr lang="en-US" sz="1800" dirty="0" smtClean="0">
                <a:latin typeface="Comic Sans MS" panose="030F0702030302020204" pitchFamily="66" charset="0"/>
              </a:rPr>
              <a:t>management</a:t>
            </a:r>
          </a:p>
          <a:p>
            <a:pPr lvl="1" algn="just">
              <a:lnSpc>
                <a:spcPct val="150000"/>
              </a:lnSpc>
            </a:pPr>
            <a:r>
              <a:rPr lang="en-US" sz="1800" dirty="0" err="1">
                <a:latin typeface="Comic Sans MS" panose="030F0702030302020204" pitchFamily="66" charset="0"/>
              </a:rPr>
              <a:t>CoAP</a:t>
            </a:r>
            <a:r>
              <a:rPr lang="en-US" sz="1800" dirty="0">
                <a:latin typeface="Comic Sans MS" panose="030F0702030302020204" pitchFamily="66" charset="0"/>
              </a:rPr>
              <a:t> Message </a:t>
            </a:r>
            <a:r>
              <a:rPr lang="en-US" sz="1800" dirty="0" smtClean="0">
                <a:latin typeface="Comic Sans MS" panose="030F0702030302020204" pitchFamily="66" charset="0"/>
              </a:rPr>
              <a:t>Format</a:t>
            </a:r>
          </a:p>
          <a:p>
            <a:pPr lvl="1" algn="just">
              <a:lnSpc>
                <a:spcPct val="150000"/>
              </a:lnSpc>
            </a:pPr>
            <a:endParaRPr lang="en-US" sz="18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474" y="3735092"/>
            <a:ext cx="6414926" cy="2189524"/>
          </a:xfrm>
          <a:prstGeom prst="rect">
            <a:avLst/>
          </a:prstGeom>
        </p:spPr>
      </p:pic>
    </p:spTree>
    <p:extLst>
      <p:ext uri="{BB962C8B-B14F-4D97-AF65-F5344CB8AC3E}">
        <p14:creationId xmlns:p14="http://schemas.microsoft.com/office/powerpoint/2010/main" val="27005423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3200" dirty="0" smtClean="0">
                <a:latin typeface="Comic Sans MS" panose="030F0702030302020204" pitchFamily="66" charset="0"/>
              </a:rPr>
              <a:t>Application Layer Protocols- </a:t>
            </a:r>
            <a:r>
              <a:rPr lang="en-US" sz="3200" dirty="0" err="1" smtClean="0">
                <a:latin typeface="Comic Sans MS" panose="030F0702030302020204" pitchFamily="66" charset="0"/>
              </a:rPr>
              <a:t>CoAP</a:t>
            </a:r>
            <a:endParaRPr lang="en-US" sz="3200" dirty="0" smtClean="0">
              <a:latin typeface="Comic Sans MS" panose="030F0702030302020204" pitchFamily="66" charset="0"/>
            </a:endParaRPr>
          </a:p>
          <a:p>
            <a:pPr lvl="1" algn="just">
              <a:lnSpc>
                <a:spcPct val="150000"/>
              </a:lnSpc>
            </a:pPr>
            <a:r>
              <a:rPr lang="fr-FR" sz="2400" dirty="0" err="1">
                <a:latin typeface="Comic Sans MS" panose="030F0702030302020204" pitchFamily="66" charset="0"/>
              </a:rPr>
              <a:t>CoAP</a:t>
            </a:r>
            <a:r>
              <a:rPr lang="fr-FR" sz="2400" dirty="0">
                <a:latin typeface="Comic Sans MS" panose="030F0702030302020204" pitchFamily="66" charset="0"/>
              </a:rPr>
              <a:t> Communications in IoT </a:t>
            </a:r>
            <a:r>
              <a:rPr lang="fr-FR" sz="2400" dirty="0" smtClean="0">
                <a:latin typeface="Comic Sans MS" panose="030F0702030302020204" pitchFamily="66" charset="0"/>
              </a:rPr>
              <a:t>Infrastructures</a:t>
            </a:r>
            <a:endParaRPr lang="en-US" sz="40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065" y="3231984"/>
            <a:ext cx="6453777" cy="2642297"/>
          </a:xfrm>
          <a:prstGeom prst="rect">
            <a:avLst/>
          </a:prstGeom>
        </p:spPr>
      </p:pic>
    </p:spTree>
    <p:extLst>
      <p:ext uri="{BB962C8B-B14F-4D97-AF65-F5344CB8AC3E}">
        <p14:creationId xmlns:p14="http://schemas.microsoft.com/office/powerpoint/2010/main" val="712773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3200" dirty="0" smtClean="0">
                <a:latin typeface="Comic Sans MS" panose="030F0702030302020204" pitchFamily="66" charset="0"/>
              </a:rPr>
              <a:t>Application Layer Protocols- </a:t>
            </a:r>
            <a:r>
              <a:rPr lang="en-US" sz="3200" dirty="0" err="1" smtClean="0">
                <a:latin typeface="Comic Sans MS" panose="030F0702030302020204" pitchFamily="66" charset="0"/>
              </a:rPr>
              <a:t>CoAP</a:t>
            </a:r>
            <a:endParaRPr lang="en-US" sz="3200" dirty="0" smtClean="0">
              <a:latin typeface="Comic Sans MS" panose="030F0702030302020204" pitchFamily="66" charset="0"/>
            </a:endParaRPr>
          </a:p>
          <a:p>
            <a:pPr lvl="1" algn="just">
              <a:lnSpc>
                <a:spcPct val="150000"/>
              </a:lnSpc>
            </a:pPr>
            <a:r>
              <a:rPr lang="fr-FR" sz="2400" dirty="0" err="1">
                <a:latin typeface="Comic Sans MS" panose="030F0702030302020204" pitchFamily="66" charset="0"/>
              </a:rPr>
              <a:t>CoAP</a:t>
            </a:r>
            <a:r>
              <a:rPr lang="fr-FR" sz="2400" dirty="0">
                <a:latin typeface="Comic Sans MS" panose="030F0702030302020204" pitchFamily="66" charset="0"/>
              </a:rPr>
              <a:t> </a:t>
            </a:r>
            <a:r>
              <a:rPr lang="fr-FR" sz="2400" dirty="0" smtClean="0">
                <a:latin typeface="Comic Sans MS" panose="030F0702030302020204" pitchFamily="66" charset="0"/>
              </a:rPr>
              <a:t>Architecture</a:t>
            </a:r>
            <a:endParaRPr lang="en-US" sz="40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136" y="2683528"/>
            <a:ext cx="5676900" cy="3505200"/>
          </a:xfrm>
          <a:prstGeom prst="rect">
            <a:avLst/>
          </a:prstGeom>
        </p:spPr>
      </p:pic>
    </p:spTree>
    <p:extLst>
      <p:ext uri="{BB962C8B-B14F-4D97-AF65-F5344CB8AC3E}">
        <p14:creationId xmlns:p14="http://schemas.microsoft.com/office/powerpoint/2010/main" val="8059937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1800" dirty="0" smtClean="0">
                <a:latin typeface="Comic Sans MS" panose="030F0702030302020204" pitchFamily="66" charset="0"/>
              </a:rPr>
              <a:t>Application Layer Protocols- </a:t>
            </a:r>
            <a:r>
              <a:rPr lang="en-US" sz="1800" dirty="0" err="1" smtClean="0">
                <a:latin typeface="Comic Sans MS" panose="030F0702030302020204" pitchFamily="66" charset="0"/>
              </a:rPr>
              <a:t>CoAP</a:t>
            </a:r>
            <a:endParaRPr lang="en-US" sz="1800" dirty="0" smtClean="0">
              <a:latin typeface="Comic Sans MS" panose="030F0702030302020204" pitchFamily="66" charset="0"/>
            </a:endParaRPr>
          </a:p>
          <a:p>
            <a:pPr lvl="1" algn="just">
              <a:lnSpc>
                <a:spcPct val="150000"/>
              </a:lnSpc>
            </a:pPr>
            <a:r>
              <a:rPr lang="en-US" sz="1600" dirty="0" err="1" smtClean="0">
                <a:latin typeface="Comic Sans MS" panose="030F0702030302020204" pitchFamily="66" charset="0"/>
              </a:rPr>
              <a:t>CoAP</a:t>
            </a:r>
            <a:r>
              <a:rPr lang="en-US" sz="1600" dirty="0" smtClean="0">
                <a:latin typeface="Comic Sans MS" panose="030F0702030302020204" pitchFamily="66" charset="0"/>
              </a:rPr>
              <a:t> Messages Type</a:t>
            </a:r>
          </a:p>
          <a:p>
            <a:pPr marL="1371600" lvl="2" indent="-457200" algn="just">
              <a:lnSpc>
                <a:spcPct val="150000"/>
              </a:lnSpc>
              <a:buFont typeface="+mj-lt"/>
              <a:buAutoNum type="arabicPeriod"/>
            </a:pPr>
            <a:r>
              <a:rPr lang="en-US" sz="1400" dirty="0" smtClean="0">
                <a:latin typeface="Comic Sans MS" panose="030F0702030302020204" pitchFamily="66" charset="0"/>
              </a:rPr>
              <a:t>Confirmable </a:t>
            </a:r>
            <a:endParaRPr lang="en-US" sz="1600" dirty="0" smtClean="0">
              <a:latin typeface="Comic Sans MS" panose="030F0702030302020204" pitchFamily="66" charset="0"/>
            </a:endParaRPr>
          </a:p>
          <a:p>
            <a:pPr lvl="3" algn="just">
              <a:lnSpc>
                <a:spcPct val="150000"/>
              </a:lnSpc>
            </a:pPr>
            <a:r>
              <a:rPr lang="en-US" sz="1200" dirty="0">
                <a:latin typeface="Comic Sans MS" panose="030F0702030302020204" pitchFamily="66" charset="0"/>
              </a:rPr>
              <a:t>a reliable transmission of messages on UDP protocol</a:t>
            </a:r>
          </a:p>
          <a:p>
            <a:pPr lvl="3" algn="just">
              <a:lnSpc>
                <a:spcPct val="150000"/>
              </a:lnSpc>
            </a:pPr>
            <a:r>
              <a:rPr lang="en-US" sz="1200" dirty="0">
                <a:latin typeface="Comic Sans MS" panose="030F0702030302020204" pitchFamily="66" charset="0"/>
              </a:rPr>
              <a:t>basic congestion control with a default time-out</a:t>
            </a:r>
          </a:p>
          <a:p>
            <a:pPr lvl="3" algn="just">
              <a:lnSpc>
                <a:spcPct val="150000"/>
              </a:lnSpc>
            </a:pPr>
            <a:r>
              <a:rPr lang="en-US" sz="1200" dirty="0">
                <a:latin typeface="Comic Sans MS" panose="030F0702030302020204" pitchFamily="66" charset="0"/>
              </a:rPr>
              <a:t>simple stop and wait retransmission with exponential back-off mechanism</a:t>
            </a:r>
          </a:p>
          <a:p>
            <a:pPr lvl="3" algn="just">
              <a:lnSpc>
                <a:spcPct val="150000"/>
              </a:lnSpc>
            </a:pPr>
            <a:r>
              <a:rPr lang="en-US" sz="1200" dirty="0">
                <a:latin typeface="Comic Sans MS" panose="030F0702030302020204" pitchFamily="66" charset="0"/>
              </a:rPr>
              <a:t>detection of duplicate messages through a message ID</a:t>
            </a:r>
          </a:p>
          <a:p>
            <a:pPr marL="1371600" lvl="2" indent="-457200" algn="just">
              <a:lnSpc>
                <a:spcPct val="150000"/>
              </a:lnSpc>
              <a:buFont typeface="+mj-lt"/>
              <a:buAutoNum type="arabicPeriod"/>
            </a:pPr>
            <a:r>
              <a:rPr lang="en-US" sz="1400" dirty="0" smtClean="0">
                <a:latin typeface="Comic Sans MS" panose="030F0702030302020204" pitchFamily="66" charset="0"/>
              </a:rPr>
              <a:t>Non-Confirmable</a:t>
            </a:r>
          </a:p>
          <a:p>
            <a:pPr lvl="3" algn="just">
              <a:lnSpc>
                <a:spcPct val="150000"/>
              </a:lnSpc>
            </a:pPr>
            <a:r>
              <a:rPr lang="en-US" sz="1200" dirty="0">
                <a:latin typeface="Comic Sans MS" panose="030F0702030302020204" pitchFamily="66" charset="0"/>
              </a:rPr>
              <a:t>not require reliable transmission </a:t>
            </a:r>
            <a:endParaRPr lang="en-US" sz="1200" dirty="0" smtClean="0">
              <a:latin typeface="Comic Sans MS" panose="030F0702030302020204" pitchFamily="66" charset="0"/>
            </a:endParaRPr>
          </a:p>
          <a:p>
            <a:pPr marL="1371600" lvl="2" indent="-457200" algn="just">
              <a:lnSpc>
                <a:spcPct val="150000"/>
              </a:lnSpc>
              <a:buFont typeface="+mj-lt"/>
              <a:buAutoNum type="arabicPeriod"/>
            </a:pPr>
            <a:r>
              <a:rPr lang="en-US" sz="1400" dirty="0" smtClean="0">
                <a:latin typeface="Comic Sans MS" panose="030F0702030302020204" pitchFamily="66" charset="0"/>
              </a:rPr>
              <a:t>Acknowledgement</a:t>
            </a:r>
          </a:p>
          <a:p>
            <a:pPr lvl="3" algn="just">
              <a:lnSpc>
                <a:spcPct val="150000"/>
              </a:lnSpc>
            </a:pPr>
            <a:r>
              <a:rPr lang="en-US" sz="1200" dirty="0" smtClean="0">
                <a:latin typeface="Comic Sans MS" panose="030F0702030302020204" pitchFamily="66" charset="0"/>
              </a:rPr>
              <a:t>the </a:t>
            </a:r>
            <a:r>
              <a:rPr lang="en-US" sz="1200" dirty="0">
                <a:latin typeface="Comic Sans MS" panose="030F0702030302020204" pitchFamily="66" charset="0"/>
              </a:rPr>
              <a:t>recipient must explicitly either acknowledge or reject </a:t>
            </a:r>
            <a:r>
              <a:rPr lang="en-US" sz="1200" dirty="0" smtClean="0">
                <a:latin typeface="Comic Sans MS" panose="030F0702030302020204" pitchFamily="66" charset="0"/>
              </a:rPr>
              <a:t>the confirmable message using </a:t>
            </a:r>
            <a:r>
              <a:rPr lang="en-US" sz="1200" dirty="0">
                <a:latin typeface="Comic Sans MS" panose="030F0702030302020204" pitchFamily="66" charset="0"/>
              </a:rPr>
              <a:t>the same message </a:t>
            </a:r>
            <a:r>
              <a:rPr lang="en-US" sz="1200" dirty="0" smtClean="0">
                <a:latin typeface="Comic Sans MS" panose="030F0702030302020204" pitchFamily="66" charset="0"/>
              </a:rPr>
              <a:t>ID</a:t>
            </a:r>
            <a:endParaRPr lang="en-US" sz="1400" dirty="0" smtClean="0">
              <a:latin typeface="Comic Sans MS" panose="030F0702030302020204" pitchFamily="66" charset="0"/>
            </a:endParaRPr>
          </a:p>
          <a:p>
            <a:pPr marL="1371600" lvl="2" indent="-457200" algn="just">
              <a:lnSpc>
                <a:spcPct val="150000"/>
              </a:lnSpc>
              <a:buFont typeface="+mj-lt"/>
              <a:buAutoNum type="arabicPeriod"/>
            </a:pPr>
            <a:r>
              <a:rPr lang="en-US" sz="1400" dirty="0" smtClean="0">
                <a:latin typeface="Comic Sans MS" panose="030F0702030302020204" pitchFamily="66" charset="0"/>
              </a:rPr>
              <a:t>Reset </a:t>
            </a:r>
            <a:endParaRPr lang="en-US" sz="1200" dirty="0" smtClean="0">
              <a:latin typeface="Comic Sans MS" panose="030F0702030302020204" pitchFamily="66" charset="0"/>
            </a:endParaRPr>
          </a:p>
          <a:p>
            <a:pPr lvl="3" algn="just">
              <a:lnSpc>
                <a:spcPct val="150000"/>
              </a:lnSpc>
            </a:pPr>
            <a:r>
              <a:rPr lang="en-US" sz="1200" dirty="0">
                <a:latin typeface="Comic Sans MS" panose="030F0702030302020204" pitchFamily="66" charset="0"/>
              </a:rPr>
              <a:t>a </a:t>
            </a:r>
            <a:r>
              <a:rPr lang="en-US" sz="1200" dirty="0" smtClean="0">
                <a:latin typeface="Comic Sans MS" panose="030F0702030302020204" pitchFamily="66" charset="0"/>
              </a:rPr>
              <a:t>recipient sends a reset message when can’t </a:t>
            </a:r>
            <a:r>
              <a:rPr lang="en-US" sz="1200" dirty="0">
                <a:latin typeface="Comic Sans MS" panose="030F0702030302020204" pitchFamily="66" charset="0"/>
              </a:rPr>
              <a:t>process </a:t>
            </a:r>
            <a:r>
              <a:rPr lang="en-US" sz="1200" dirty="0" smtClean="0">
                <a:latin typeface="Comic Sans MS" panose="030F0702030302020204" pitchFamily="66" charset="0"/>
              </a:rPr>
              <a:t>a confirmable or </a:t>
            </a:r>
            <a:r>
              <a:rPr lang="en-US" sz="1200" dirty="0">
                <a:latin typeface="Comic Sans MS" panose="030F0702030302020204" pitchFamily="66" charset="0"/>
              </a:rPr>
              <a:t>non-confirmable </a:t>
            </a:r>
            <a:r>
              <a:rPr lang="en-US" sz="1200" dirty="0" smtClean="0">
                <a:latin typeface="Comic Sans MS" panose="030F0702030302020204" pitchFamily="66" charset="0"/>
              </a:rPr>
              <a:t>message</a:t>
            </a:r>
            <a:endParaRPr lang="en-US" sz="1200" dirty="0">
              <a:latin typeface="Comic Sans MS" panose="030F0702030302020204" pitchFamily="66" charset="0"/>
            </a:endParaRPr>
          </a:p>
          <a:p>
            <a:pPr lvl="3" algn="just">
              <a:lnSpc>
                <a:spcPct val="150000"/>
              </a:lnSpc>
            </a:pPr>
            <a:endParaRPr lang="en-US" sz="3600" dirty="0" smtClean="0">
              <a:latin typeface="Comic Sans MS" panose="030F0702030302020204" pitchFamily="66" charset="0"/>
            </a:endParaRPr>
          </a:p>
          <a:p>
            <a:pPr lvl="1" algn="just">
              <a:lnSpc>
                <a:spcPct val="150000"/>
              </a:lnSpc>
            </a:pPr>
            <a:endParaRPr lang="en-US" sz="2400" dirty="0">
              <a:latin typeface="Comic Sans MS" panose="030F0702030302020204" pitchFamily="66" charset="0"/>
            </a:endParaRP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9508054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nSpc>
                <a:spcPct val="150000"/>
              </a:lnSpc>
            </a:pPr>
            <a:r>
              <a:rPr lang="en-US" sz="2400" dirty="0" smtClean="0">
                <a:latin typeface="Comic Sans MS" panose="030F0702030302020204" pitchFamily="66" charset="0"/>
              </a:rPr>
              <a:t>Application Layer Protocols- </a:t>
            </a:r>
            <a:r>
              <a:rPr lang="en-US" sz="2400" dirty="0" err="1" smtClean="0">
                <a:latin typeface="Comic Sans MS" panose="030F0702030302020204" pitchFamily="66" charset="0"/>
              </a:rPr>
              <a:t>CoAP</a:t>
            </a:r>
            <a:endParaRPr lang="en-US" sz="2400" dirty="0" smtClean="0">
              <a:latin typeface="Comic Sans MS" panose="030F0702030302020204" pitchFamily="66" charset="0"/>
            </a:endParaRPr>
          </a:p>
          <a:p>
            <a:pPr lvl="1">
              <a:lnSpc>
                <a:spcPct val="150000"/>
              </a:lnSpc>
            </a:pPr>
            <a:r>
              <a:rPr lang="en-US" sz="2000" dirty="0" err="1" smtClean="0">
                <a:latin typeface="Comic Sans MS" panose="030F0702030302020204" pitchFamily="66" charset="0"/>
              </a:rPr>
              <a:t>CoAP</a:t>
            </a:r>
            <a:r>
              <a:rPr lang="en-US" sz="2000" dirty="0" smtClean="0">
                <a:latin typeface="Comic Sans MS" panose="030F0702030302020204" pitchFamily="66" charset="0"/>
              </a:rPr>
              <a:t> Messages semantics</a:t>
            </a:r>
          </a:p>
          <a:p>
            <a:pPr marL="1371600" lvl="2" indent="-457200">
              <a:lnSpc>
                <a:spcPct val="150000"/>
              </a:lnSpc>
              <a:buFont typeface="+mj-lt"/>
              <a:buAutoNum type="arabicPeriod"/>
            </a:pPr>
            <a:r>
              <a:rPr lang="en-US" sz="1800" dirty="0" smtClean="0">
                <a:latin typeface="Comic Sans MS" panose="030F0702030302020204" pitchFamily="66" charset="0"/>
              </a:rPr>
              <a:t>Get</a:t>
            </a:r>
          </a:p>
          <a:p>
            <a:pPr marL="1371600" lvl="2" indent="-457200">
              <a:lnSpc>
                <a:spcPct val="150000"/>
              </a:lnSpc>
              <a:buFont typeface="+mj-lt"/>
              <a:buAutoNum type="arabicPeriod"/>
            </a:pPr>
            <a:r>
              <a:rPr lang="en-US" sz="1800" dirty="0" smtClean="0">
                <a:latin typeface="Comic Sans MS" panose="030F0702030302020204" pitchFamily="66" charset="0"/>
              </a:rPr>
              <a:t>Post</a:t>
            </a:r>
          </a:p>
          <a:p>
            <a:pPr marL="1371600" lvl="2" indent="-457200">
              <a:lnSpc>
                <a:spcPct val="150000"/>
              </a:lnSpc>
              <a:buFont typeface="+mj-lt"/>
              <a:buAutoNum type="arabicPeriod"/>
            </a:pPr>
            <a:r>
              <a:rPr lang="en-US" sz="1800" dirty="0" smtClean="0">
                <a:latin typeface="Comic Sans MS" panose="030F0702030302020204" pitchFamily="66" charset="0"/>
              </a:rPr>
              <a:t>Put</a:t>
            </a:r>
          </a:p>
          <a:p>
            <a:pPr marL="1371600" lvl="2" indent="-457200">
              <a:lnSpc>
                <a:spcPct val="150000"/>
              </a:lnSpc>
              <a:buFont typeface="+mj-lt"/>
              <a:buAutoNum type="arabicPeriod"/>
            </a:pPr>
            <a:r>
              <a:rPr lang="en-US" sz="1800" dirty="0" smtClean="0">
                <a:latin typeface="Comic Sans MS" panose="030F0702030302020204" pitchFamily="66" charset="0"/>
              </a:rPr>
              <a:t>Delete </a:t>
            </a:r>
            <a:endParaRPr lang="en-US" sz="1800" dirty="0"/>
          </a:p>
          <a:p>
            <a:pPr lvl="3">
              <a:lnSpc>
                <a:spcPct val="150000"/>
              </a:lnSpc>
            </a:pPr>
            <a:endParaRPr lang="en-US" sz="3600" dirty="0" smtClean="0">
              <a:latin typeface="Comic Sans MS" panose="030F0702030302020204" pitchFamily="66" charset="0"/>
            </a:endParaRPr>
          </a:p>
          <a:p>
            <a:pPr lvl="1">
              <a:lnSpc>
                <a:spcPct val="150000"/>
              </a:lnSpc>
            </a:pPr>
            <a:endParaRPr lang="en-US" sz="24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6917449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err="1" smtClean="0">
                <a:latin typeface="Comic Sans MS" panose="030F0702030302020204" pitchFamily="66" charset="0"/>
              </a:rPr>
              <a:t>CoAP</a:t>
            </a:r>
            <a:r>
              <a:rPr lang="en-US" sz="2000" dirty="0" smtClean="0">
                <a:latin typeface="Comic Sans MS" panose="030F0702030302020204" pitchFamily="66" charset="0"/>
              </a:rPr>
              <a:t> vs HTTP</a:t>
            </a:r>
          </a:p>
          <a:p>
            <a:pPr lvl="1" algn="just">
              <a:lnSpc>
                <a:spcPct val="150000"/>
              </a:lnSpc>
            </a:pPr>
            <a:r>
              <a:rPr lang="en-US" sz="1800" dirty="0" err="1">
                <a:latin typeface="Comic Sans MS" panose="030F0702030302020204" pitchFamily="66" charset="0"/>
              </a:rPr>
              <a:t>CoAP</a:t>
            </a:r>
            <a:r>
              <a:rPr lang="en-US" sz="1800" dirty="0">
                <a:latin typeface="Comic Sans MS" panose="030F0702030302020204" pitchFamily="66" charset="0"/>
              </a:rPr>
              <a:t> stands for Constrained Application Protocol and HTTP stands for Hyper Text Transfer Protocol</a:t>
            </a:r>
            <a:r>
              <a:rPr lang="en-US" sz="1800" dirty="0" smtClean="0">
                <a:latin typeface="Comic Sans MS" panose="030F0702030302020204" pitchFamily="66" charset="0"/>
              </a:rPr>
              <a:t>.</a:t>
            </a:r>
          </a:p>
          <a:p>
            <a:pPr lvl="1" algn="just">
              <a:lnSpc>
                <a:spcPct val="150000"/>
              </a:lnSpc>
            </a:pPr>
            <a:r>
              <a:rPr lang="en-US" sz="1800" dirty="0" err="1" smtClean="0">
                <a:latin typeface="Comic Sans MS" panose="030F0702030302020204" pitchFamily="66" charset="0"/>
              </a:rPr>
              <a:t>CoAP</a:t>
            </a:r>
            <a:r>
              <a:rPr lang="en-US" sz="1800" dirty="0" smtClean="0">
                <a:latin typeface="Comic Sans MS" panose="030F0702030302020204" pitchFamily="66" charset="0"/>
              </a:rPr>
              <a:t> is </a:t>
            </a:r>
            <a:r>
              <a:rPr lang="en-US" sz="1800" dirty="0">
                <a:latin typeface="Comic Sans MS" panose="030F0702030302020204" pitchFamily="66" charset="0"/>
              </a:rPr>
              <a:t>upgraded version of HTTP. It is designed for resource </a:t>
            </a:r>
            <a:r>
              <a:rPr lang="en-US" sz="1800" dirty="0" smtClean="0">
                <a:latin typeface="Comic Sans MS" panose="030F0702030302020204" pitchFamily="66" charset="0"/>
              </a:rPr>
              <a:t>constrained </a:t>
            </a:r>
            <a:r>
              <a:rPr lang="en-US" sz="1800" dirty="0">
                <a:latin typeface="Comic Sans MS" panose="030F0702030302020204" pitchFamily="66" charset="0"/>
              </a:rPr>
              <a:t>applications such as IoT/WSN/M2M etc. </a:t>
            </a:r>
            <a:endParaRPr lang="en-US" sz="1800" dirty="0" smtClean="0">
              <a:latin typeface="Comic Sans MS" panose="030F0702030302020204" pitchFamily="66" charset="0"/>
            </a:endParaRPr>
          </a:p>
          <a:p>
            <a:pPr lvl="1" algn="just">
              <a:lnSpc>
                <a:spcPct val="150000"/>
              </a:lnSpc>
            </a:pPr>
            <a:r>
              <a:rPr lang="en-US" sz="1800" dirty="0" err="1">
                <a:latin typeface="Comic Sans MS" panose="030F0702030302020204" pitchFamily="66" charset="0"/>
              </a:rPr>
              <a:t>CoAP</a:t>
            </a:r>
            <a:r>
              <a:rPr lang="en-US" sz="1800" dirty="0">
                <a:latin typeface="Comic Sans MS" panose="030F0702030302020204" pitchFamily="66" charset="0"/>
              </a:rPr>
              <a:t> </a:t>
            </a:r>
            <a:r>
              <a:rPr lang="en-US" sz="1800" dirty="0" smtClean="0">
                <a:latin typeface="Comic Sans MS" panose="030F0702030302020204" pitchFamily="66" charset="0"/>
              </a:rPr>
              <a:t>is </a:t>
            </a:r>
            <a:r>
              <a:rPr lang="en-US" sz="1800" dirty="0">
                <a:latin typeface="Comic Sans MS" panose="030F0702030302020204" pitchFamily="66" charset="0"/>
              </a:rPr>
              <a:t>based on UDP. It uses ACK messages so that it will become reliable like TCP. </a:t>
            </a:r>
            <a:endParaRPr lang="en-US" sz="1800" dirty="0" smtClean="0">
              <a:latin typeface="Comic Sans MS" panose="030F0702030302020204" pitchFamily="66" charset="0"/>
            </a:endParaRPr>
          </a:p>
          <a:p>
            <a:pPr lvl="1" algn="just">
              <a:lnSpc>
                <a:spcPct val="150000"/>
              </a:lnSpc>
            </a:pPr>
            <a:r>
              <a:rPr lang="en-US" sz="1800" dirty="0" err="1">
                <a:latin typeface="Comic Sans MS" panose="030F0702030302020204" pitchFamily="66" charset="0"/>
              </a:rPr>
              <a:t>CoAP</a:t>
            </a:r>
            <a:r>
              <a:rPr lang="en-US" sz="1800" dirty="0">
                <a:latin typeface="Comic Sans MS" panose="030F0702030302020204" pitchFamily="66" charset="0"/>
              </a:rPr>
              <a:t> </a:t>
            </a:r>
            <a:r>
              <a:rPr lang="en-US" sz="1800" dirty="0" smtClean="0">
                <a:latin typeface="Comic Sans MS" panose="030F0702030302020204" pitchFamily="66" charset="0"/>
              </a:rPr>
              <a:t>has </a:t>
            </a:r>
            <a:r>
              <a:rPr lang="en-US" sz="1800" dirty="0">
                <a:latin typeface="Comic Sans MS" panose="030F0702030302020204" pitchFamily="66" charset="0"/>
              </a:rPr>
              <a:t>low latency and consumes lesser power compare to HTTP.</a:t>
            </a:r>
            <a:endParaRPr lang="en-US" sz="1800" dirty="0" smtClean="0">
              <a:latin typeface="Comic Sans MS" panose="030F0702030302020204" pitchFamily="66" charset="0"/>
            </a:endParaRPr>
          </a:p>
          <a:p>
            <a:pPr lvl="3" algn="just">
              <a:lnSpc>
                <a:spcPct val="150000"/>
              </a:lnSpc>
            </a:pPr>
            <a:endParaRPr lang="en-US" sz="3600" dirty="0" smtClean="0">
              <a:latin typeface="Comic Sans MS" panose="030F0702030302020204" pitchFamily="66" charset="0"/>
            </a:endParaRPr>
          </a:p>
          <a:p>
            <a:pPr lvl="1" algn="just">
              <a:lnSpc>
                <a:spcPct val="150000"/>
              </a:lnSpc>
            </a:pPr>
            <a:endParaRPr lang="en-US" sz="24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spTree>
    <p:extLst>
      <p:ext uri="{BB962C8B-B14F-4D97-AF65-F5344CB8AC3E}">
        <p14:creationId xmlns:p14="http://schemas.microsoft.com/office/powerpoint/2010/main" val="30186572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err="1" smtClean="0">
                <a:latin typeface="Comic Sans MS" panose="030F0702030302020204" pitchFamily="66" charset="0"/>
              </a:rPr>
              <a:t>CoAP</a:t>
            </a:r>
            <a:r>
              <a:rPr lang="en-US" sz="2000" dirty="0" smtClean="0">
                <a:latin typeface="Comic Sans MS" panose="030F0702030302020204" pitchFamily="66" charset="0"/>
              </a:rPr>
              <a:t> vs HTTP</a:t>
            </a:r>
          </a:p>
          <a:p>
            <a:pPr algn="just">
              <a:lnSpc>
                <a:spcPct val="150000"/>
              </a:lnSpc>
            </a:pPr>
            <a:endParaRPr lang="en-US" sz="2000" dirty="0" smtClean="0">
              <a:latin typeface="Comic Sans MS" panose="030F0702030302020204" pitchFamily="66" charset="0"/>
            </a:endParaRPr>
          </a:p>
          <a:p>
            <a:pPr lvl="3" algn="just">
              <a:lnSpc>
                <a:spcPct val="150000"/>
              </a:lnSpc>
            </a:pPr>
            <a:endParaRPr lang="en-US" sz="3600" dirty="0" smtClean="0">
              <a:latin typeface="Comic Sans MS" panose="030F0702030302020204" pitchFamily="66" charset="0"/>
            </a:endParaRPr>
          </a:p>
          <a:p>
            <a:pPr lvl="1" algn="just">
              <a:lnSpc>
                <a:spcPct val="150000"/>
              </a:lnSpc>
            </a:pPr>
            <a:endParaRPr lang="en-US" sz="24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pic>
        <p:nvPicPr>
          <p:cNvPr id="5" name="Picture 4"/>
          <p:cNvPicPr>
            <a:picLocks noChangeAspect="1"/>
          </p:cNvPicPr>
          <p:nvPr/>
        </p:nvPicPr>
        <p:blipFill>
          <a:blip r:embed="rId4"/>
          <a:stretch>
            <a:fillRect/>
          </a:stretch>
        </p:blipFill>
        <p:spPr>
          <a:xfrm>
            <a:off x="1821468" y="2614412"/>
            <a:ext cx="8752669" cy="3351181"/>
          </a:xfrm>
          <a:prstGeom prst="rect">
            <a:avLst/>
          </a:prstGeom>
        </p:spPr>
      </p:pic>
    </p:spTree>
    <p:extLst>
      <p:ext uri="{BB962C8B-B14F-4D97-AF65-F5344CB8AC3E}">
        <p14:creationId xmlns:p14="http://schemas.microsoft.com/office/powerpoint/2010/main" val="11868190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3200" dirty="0" smtClean="0">
                <a:latin typeface="Comic Sans MS" panose="030F0702030302020204" pitchFamily="66" charset="0"/>
              </a:rPr>
              <a:t>Application Layer Protocols- MQTT</a:t>
            </a:r>
          </a:p>
          <a:p>
            <a:pPr lvl="1" algn="just">
              <a:lnSpc>
                <a:spcPct val="150000"/>
              </a:lnSpc>
            </a:pPr>
            <a:r>
              <a:rPr lang="en-US" sz="2400" dirty="0">
                <a:latin typeface="Comic Sans MS" panose="030F0702030302020204" pitchFamily="66" charset="0"/>
              </a:rPr>
              <a:t>MQTT Publish/Subscribe Framework</a:t>
            </a: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794" y="3317514"/>
            <a:ext cx="6105783" cy="2249357"/>
          </a:xfrm>
          <a:prstGeom prst="rect">
            <a:avLst/>
          </a:prstGeom>
        </p:spPr>
      </p:pic>
    </p:spTree>
    <p:extLst>
      <p:ext uri="{BB962C8B-B14F-4D97-AF65-F5344CB8AC3E}">
        <p14:creationId xmlns:p14="http://schemas.microsoft.com/office/powerpoint/2010/main" val="30080711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3200" dirty="0" smtClean="0">
                <a:latin typeface="Comic Sans MS" panose="030F0702030302020204" pitchFamily="66" charset="0"/>
              </a:rPr>
              <a:t>Application Layer Protocols- MQTT</a:t>
            </a:r>
          </a:p>
          <a:p>
            <a:pPr lvl="1" algn="just">
              <a:lnSpc>
                <a:spcPct val="150000"/>
              </a:lnSpc>
            </a:pPr>
            <a:r>
              <a:rPr lang="en-US" sz="2400" dirty="0">
                <a:latin typeface="Comic Sans MS" panose="030F0702030302020204" pitchFamily="66" charset="0"/>
              </a:rPr>
              <a:t>MQTT </a:t>
            </a:r>
            <a:r>
              <a:rPr lang="en-US" sz="2400" dirty="0" smtClean="0">
                <a:latin typeface="Comic Sans MS" panose="030F0702030302020204" pitchFamily="66" charset="0"/>
              </a:rPr>
              <a:t>Message Format</a:t>
            </a:r>
          </a:p>
          <a:p>
            <a:pPr lvl="1" algn="just">
              <a:lnSpc>
                <a:spcPct val="150000"/>
              </a:lnSpc>
            </a:pPr>
            <a:endParaRPr lang="en-US" sz="24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553" y="3381154"/>
            <a:ext cx="7196024" cy="2620765"/>
          </a:xfrm>
          <a:prstGeom prst="rect">
            <a:avLst/>
          </a:prstGeom>
        </p:spPr>
      </p:pic>
    </p:spTree>
    <p:extLst>
      <p:ext uri="{BB962C8B-B14F-4D97-AF65-F5344CB8AC3E}">
        <p14:creationId xmlns:p14="http://schemas.microsoft.com/office/powerpoint/2010/main" val="3589242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MQTT vs HTTP</a:t>
            </a:r>
          </a:p>
          <a:p>
            <a:pPr lvl="1" algn="just">
              <a:lnSpc>
                <a:spcPct val="150000"/>
              </a:lnSpc>
            </a:pPr>
            <a:r>
              <a:rPr lang="en-US" sz="1800" dirty="0">
                <a:latin typeface="Comic Sans MS" panose="030F0702030302020204" pitchFamily="66" charset="0"/>
              </a:rPr>
              <a:t>MQTT is data centric whereas HTTP is document-centric</a:t>
            </a:r>
            <a:r>
              <a:rPr lang="en-US" sz="1800" dirty="0" smtClean="0">
                <a:latin typeface="Comic Sans MS" panose="030F0702030302020204" pitchFamily="66" charset="0"/>
              </a:rPr>
              <a:t>.</a:t>
            </a:r>
          </a:p>
          <a:p>
            <a:pPr lvl="1" algn="just">
              <a:lnSpc>
                <a:spcPct val="150000"/>
              </a:lnSpc>
            </a:pPr>
            <a:r>
              <a:rPr lang="en-US" sz="1800" dirty="0">
                <a:latin typeface="Comic Sans MS" panose="030F0702030302020204" pitchFamily="66" charset="0"/>
              </a:rPr>
              <a:t>HTTP is request-response protocol for client-server computing and not always optimized for mobile devices.</a:t>
            </a:r>
            <a:r>
              <a:rPr lang="en-US" sz="1800" dirty="0" smtClean="0">
                <a:latin typeface="Comic Sans MS" panose="030F0702030302020204" pitchFamily="66" charset="0"/>
              </a:rPr>
              <a:t> Whereas MQTT is lightweight protocol </a:t>
            </a:r>
            <a:r>
              <a:rPr lang="en-US" sz="1800" dirty="0">
                <a:latin typeface="Comic Sans MS" panose="030F0702030302020204" pitchFamily="66" charset="0"/>
              </a:rPr>
              <a:t>(MQTT transfers data as a byte array) and publish/subscribe model, which makes it perfect for resource-constrained devices and help to save </a:t>
            </a:r>
            <a:r>
              <a:rPr lang="en-US" sz="1800" dirty="0" smtClean="0">
                <a:latin typeface="Comic Sans MS" panose="030F0702030302020204" pitchFamily="66" charset="0"/>
              </a:rPr>
              <a:t>battery.</a:t>
            </a:r>
          </a:p>
          <a:p>
            <a:pPr lvl="1" algn="just">
              <a:lnSpc>
                <a:spcPct val="150000"/>
              </a:lnSpc>
            </a:pPr>
            <a:r>
              <a:rPr lang="en-US" sz="1800" dirty="0" smtClean="0">
                <a:latin typeface="Comic Sans MS" panose="030F0702030302020204" pitchFamily="66" charset="0"/>
              </a:rPr>
              <a:t>MQTT </a:t>
            </a:r>
            <a:r>
              <a:rPr lang="en-US" sz="1800" dirty="0">
                <a:latin typeface="Comic Sans MS" panose="030F0702030302020204" pitchFamily="66" charset="0"/>
              </a:rPr>
              <a:t>has pretty short specification. There are only CONNECT, PUBLISH, SUBSCRIBE, UNSUBSCRIBE and DISCONNECT types that are significant for developers. Whereas HTTP specifications are much </a:t>
            </a:r>
            <a:r>
              <a:rPr lang="en-US" sz="1800" dirty="0" smtClean="0">
                <a:latin typeface="Comic Sans MS" panose="030F0702030302020204" pitchFamily="66" charset="0"/>
              </a:rPr>
              <a:t>longer.</a:t>
            </a:r>
          </a:p>
          <a:p>
            <a:pPr lvl="1" algn="just">
              <a:lnSpc>
                <a:spcPct val="150000"/>
              </a:lnSpc>
            </a:pPr>
            <a:r>
              <a:rPr lang="en-US" sz="1800" dirty="0" smtClean="0">
                <a:latin typeface="Comic Sans MS" panose="030F0702030302020204" pitchFamily="66" charset="0"/>
              </a:rPr>
              <a:t>MQTT </a:t>
            </a:r>
            <a:r>
              <a:rPr lang="en-US" sz="1800" dirty="0">
                <a:latin typeface="Comic Sans MS" panose="030F0702030302020204" pitchFamily="66" charset="0"/>
              </a:rPr>
              <a:t>has a very short message header and the smallest packet message size of 2 </a:t>
            </a:r>
            <a:r>
              <a:rPr lang="en-US" sz="1800" dirty="0" smtClean="0">
                <a:latin typeface="Comic Sans MS" panose="030F0702030302020204" pitchFamily="66" charset="0"/>
              </a:rPr>
              <a:t>bytes</a:t>
            </a:r>
            <a:endParaRPr lang="en-US" sz="1800" dirty="0">
              <a:latin typeface="Comic Sans MS" panose="030F0702030302020204" pitchFamily="66" charset="0"/>
            </a:endParaRPr>
          </a:p>
          <a:p>
            <a:pPr lvl="1" algn="just">
              <a:lnSpc>
                <a:spcPct val="150000"/>
              </a:lnSpc>
            </a:pPr>
            <a:endParaRPr lang="en-US" sz="2000" dirty="0">
              <a:latin typeface="Comic Sans MS" panose="030F0702030302020204" pitchFamily="66" charset="0"/>
            </a:endParaRPr>
          </a:p>
          <a:p>
            <a:pPr lvl="1" algn="just">
              <a:lnSpc>
                <a:spcPct val="150000"/>
              </a:lnSpc>
            </a:pPr>
            <a:endParaRPr lang="en-US" sz="2000" dirty="0" smtClean="0">
              <a:latin typeface="Comic Sans MS" panose="030F0702030302020204" pitchFamily="66" charset="0"/>
            </a:endParaRPr>
          </a:p>
          <a:p>
            <a:pPr lvl="1" algn="just">
              <a:lnSpc>
                <a:spcPct val="150000"/>
              </a:lnSpc>
            </a:pPr>
            <a:endParaRPr lang="en-US" sz="2000" dirty="0" smtClean="0">
              <a:latin typeface="Comic Sans MS" panose="030F0702030302020204" pitchFamily="66" charset="0"/>
            </a:endParaRP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https://medium.com/mqtt-buddy/mqtt-vs-http-which-one-is-the-best-for-iot-c868169b3105</a:t>
            </a:r>
            <a:endParaRPr lang="en-US" sz="1600" dirty="0">
              <a:latin typeface="Comic Sans MS" panose="030F0702030302020204" pitchFamily="66" charset="0"/>
            </a:endParaRPr>
          </a:p>
        </p:txBody>
      </p:sp>
    </p:spTree>
    <p:extLst>
      <p:ext uri="{BB962C8B-B14F-4D97-AF65-F5344CB8AC3E}">
        <p14:creationId xmlns:p14="http://schemas.microsoft.com/office/powerpoint/2010/main" val="1580586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Physical and Link Layers Protocols- IEEE 802.15.4</a:t>
            </a:r>
          </a:p>
        </p:txBody>
      </p:sp>
      <p:sp>
        <p:nvSpPr>
          <p:cNvPr id="3" name="Content Placeholder 2"/>
          <p:cNvSpPr>
            <a:spLocks noGrp="1"/>
          </p:cNvSpPr>
          <p:nvPr>
            <p:ph idx="1"/>
          </p:nvPr>
        </p:nvSpPr>
        <p:spPr/>
        <p:txBody>
          <a:bodyPr>
            <a:normAutofit fontScale="92500" lnSpcReduction="20000"/>
          </a:bodyPr>
          <a:lstStyle/>
          <a:p>
            <a:pPr algn="just">
              <a:lnSpc>
                <a:spcPct val="170000"/>
              </a:lnSpc>
            </a:pPr>
            <a:r>
              <a:rPr lang="en-US" sz="2200" dirty="0">
                <a:latin typeface="Comic Sans MS" panose="030F0702030302020204" pitchFamily="66" charset="0"/>
              </a:rPr>
              <a:t>IEEE </a:t>
            </a:r>
            <a:r>
              <a:rPr lang="en-US" sz="2200" dirty="0" smtClean="0">
                <a:latin typeface="Comic Sans MS" panose="030F0702030302020204" pitchFamily="66" charset="0"/>
              </a:rPr>
              <a:t>802.15.4- Physical layer</a:t>
            </a:r>
          </a:p>
          <a:p>
            <a:pPr lvl="1" algn="just">
              <a:lnSpc>
                <a:spcPct val="170000"/>
              </a:lnSpc>
            </a:pPr>
            <a:r>
              <a:rPr lang="en-US" sz="1900" dirty="0">
                <a:latin typeface="Comic Sans MS" panose="030F0702030302020204" pitchFamily="66" charset="0"/>
              </a:rPr>
              <a:t>The 802.15.4 standard supports an extensive number of PHY options that range from 2.4 GHz to sub-GHz frequencies in ISM </a:t>
            </a:r>
            <a:r>
              <a:rPr lang="en-US" sz="1900" dirty="0" smtClean="0">
                <a:latin typeface="Comic Sans MS" panose="030F0702030302020204" pitchFamily="66" charset="0"/>
              </a:rPr>
              <a:t>bands.</a:t>
            </a:r>
          </a:p>
          <a:p>
            <a:pPr lvl="1" algn="just">
              <a:lnSpc>
                <a:spcPct val="170000"/>
              </a:lnSpc>
            </a:pPr>
            <a:r>
              <a:rPr lang="en-US" sz="1900" dirty="0" smtClean="0">
                <a:latin typeface="Comic Sans MS" panose="030F0702030302020204" pitchFamily="66" charset="0"/>
              </a:rPr>
              <a:t>The </a:t>
            </a:r>
            <a:r>
              <a:rPr lang="en-US" sz="1900" dirty="0">
                <a:latin typeface="Comic Sans MS" panose="030F0702030302020204" pitchFamily="66" charset="0"/>
              </a:rPr>
              <a:t>original physical layer transmission options were as follows:</a:t>
            </a:r>
          </a:p>
          <a:p>
            <a:pPr marL="971550" lvl="2" indent="-171450" algn="just">
              <a:lnSpc>
                <a:spcPct val="170000"/>
              </a:lnSpc>
            </a:pPr>
            <a:r>
              <a:rPr lang="en-US" sz="1600" dirty="0">
                <a:latin typeface="Comic Sans MS" panose="030F0702030302020204" pitchFamily="66" charset="0"/>
              </a:rPr>
              <a:t>2.4 GHz, 16 channels, with a data rate of 250 kbps </a:t>
            </a:r>
          </a:p>
          <a:p>
            <a:pPr marL="971550" lvl="2" indent="-171450" algn="just">
              <a:lnSpc>
                <a:spcPct val="170000"/>
              </a:lnSpc>
            </a:pPr>
            <a:r>
              <a:rPr lang="en-US" sz="1600" dirty="0">
                <a:latin typeface="Comic Sans MS" panose="030F0702030302020204" pitchFamily="66" charset="0"/>
              </a:rPr>
              <a:t>915 MHz, 10 channels, with a data rate of 40 kbps </a:t>
            </a:r>
          </a:p>
          <a:p>
            <a:pPr marL="971550" lvl="2" indent="-171450" algn="just">
              <a:lnSpc>
                <a:spcPct val="170000"/>
              </a:lnSpc>
            </a:pPr>
            <a:r>
              <a:rPr lang="en-US" sz="1600" dirty="0">
                <a:latin typeface="Comic Sans MS" panose="030F0702030302020204" pitchFamily="66" charset="0"/>
              </a:rPr>
              <a:t>868 MHz, 1 channel, with a data rate of 20 kbps </a:t>
            </a:r>
          </a:p>
          <a:p>
            <a:pPr lvl="1" algn="just">
              <a:lnSpc>
                <a:spcPct val="170000"/>
              </a:lnSpc>
            </a:pPr>
            <a:r>
              <a:rPr lang="en-US" sz="1900" dirty="0" smtClean="0">
                <a:latin typeface="Comic Sans MS" panose="030F0702030302020204" pitchFamily="66" charset="0"/>
              </a:rPr>
              <a:t>only </a:t>
            </a:r>
            <a:r>
              <a:rPr lang="en-US" sz="1900" dirty="0">
                <a:latin typeface="Comic Sans MS" panose="030F0702030302020204" pitchFamily="66" charset="0"/>
              </a:rPr>
              <a:t>the 2.4 GHz band operates worldwide. </a:t>
            </a:r>
            <a:endParaRPr lang="en-US" sz="1900" dirty="0" smtClean="0">
              <a:latin typeface="Comic Sans MS" panose="030F0702030302020204" pitchFamily="66" charset="0"/>
            </a:endParaRPr>
          </a:p>
          <a:p>
            <a:pPr lvl="1" algn="just">
              <a:lnSpc>
                <a:spcPct val="170000"/>
              </a:lnSpc>
            </a:pPr>
            <a:r>
              <a:rPr lang="en-US" sz="1900" dirty="0" smtClean="0">
                <a:latin typeface="Comic Sans MS" panose="030F0702030302020204" pitchFamily="66" charset="0"/>
              </a:rPr>
              <a:t>The </a:t>
            </a:r>
            <a:r>
              <a:rPr lang="en-US" sz="1900" dirty="0">
                <a:latin typeface="Comic Sans MS" panose="030F0702030302020204" pitchFamily="66" charset="0"/>
              </a:rPr>
              <a:t>915 MHz band operates mainly in North and South America, and the 868 MHz frequencies are used in Europe, the Middle East, and Africa</a:t>
            </a:r>
            <a:r>
              <a:rPr lang="en-US" sz="1900" dirty="0" smtClean="0">
                <a:latin typeface="Comic Sans MS" panose="030F0702030302020204" pitchFamily="66" charset="0"/>
              </a:rPr>
              <a:t>.</a:t>
            </a:r>
            <a:endParaRPr lang="en-US" sz="10400" dirty="0" smtClean="0">
              <a:latin typeface="Comic Sans MS" panose="030F0702030302020204" pitchFamily="66" charset="0"/>
            </a:endParaRPr>
          </a:p>
          <a:p>
            <a:pPr lvl="1" algn="just">
              <a:lnSpc>
                <a:spcPct val="170000"/>
              </a:lnSpc>
            </a:pPr>
            <a:endParaRPr lang="en-US" sz="5400" dirty="0">
              <a:latin typeface="Comic Sans MS" panose="030F0702030302020204" pitchFamily="66" charset="0"/>
            </a:endParaRPr>
          </a:p>
          <a:p>
            <a:pPr algn="just">
              <a:lnSpc>
                <a:spcPct val="170000"/>
              </a:lnSpc>
            </a:pPr>
            <a:endParaRPr lang="en-US" sz="5400" b="1" dirty="0">
              <a:latin typeface="Comic Sans MS" panose="030F0702030302020204" pitchFamily="66" charset="0"/>
            </a:endParaRPr>
          </a:p>
          <a:p>
            <a:pPr algn="just">
              <a:lnSpc>
                <a:spcPct val="170000"/>
              </a:lnSpc>
            </a:pPr>
            <a:endParaRPr lang="en-US" sz="51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0206861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1800" dirty="0" smtClean="0">
                <a:latin typeface="Comic Sans MS" panose="030F0702030302020204" pitchFamily="66" charset="0"/>
              </a:rPr>
              <a:t>MQTT vs HTTP</a:t>
            </a:r>
          </a:p>
          <a:p>
            <a:pPr lvl="1" algn="just">
              <a:lnSpc>
                <a:spcPct val="150000"/>
              </a:lnSpc>
            </a:pPr>
            <a:r>
              <a:rPr lang="en-US" sz="1800" dirty="0" smtClean="0">
                <a:latin typeface="Comic Sans MS" panose="030F0702030302020204" pitchFamily="66" charset="0"/>
              </a:rPr>
              <a:t>According </a:t>
            </a:r>
            <a:r>
              <a:rPr lang="en-US" sz="1800" dirty="0">
                <a:latin typeface="Comic Sans MS" panose="030F0702030302020204" pitchFamily="66" charset="0"/>
              </a:rPr>
              <a:t>to measurements in 3G networks, throughput of MQTT is 93 times faster than </a:t>
            </a:r>
            <a:r>
              <a:rPr lang="en-US" sz="1800" dirty="0" smtClean="0">
                <a:latin typeface="Comic Sans MS" panose="030F0702030302020204" pitchFamily="66" charset="0"/>
              </a:rPr>
              <a:t>HTTP’s.</a:t>
            </a:r>
          </a:p>
          <a:p>
            <a:pPr lvl="1" algn="just">
              <a:lnSpc>
                <a:spcPct val="150000"/>
              </a:lnSpc>
            </a:pPr>
            <a:r>
              <a:rPr lang="en-US" sz="1800" dirty="0" smtClean="0">
                <a:latin typeface="Comic Sans MS" panose="030F0702030302020204" pitchFamily="66" charset="0"/>
              </a:rPr>
              <a:t>Besides</a:t>
            </a:r>
            <a:r>
              <a:rPr lang="en-US" sz="1800" dirty="0">
                <a:latin typeface="Comic Sans MS" panose="030F0702030302020204" pitchFamily="66" charset="0"/>
              </a:rPr>
              <a:t>, in comparison to HTTP, MQTT Protocol ensures high delivery guarantees. There are 3 levels of Quality of Services:</a:t>
            </a:r>
          </a:p>
          <a:p>
            <a:pPr lvl="2" algn="just">
              <a:lnSpc>
                <a:spcPct val="150000"/>
              </a:lnSpc>
            </a:pPr>
            <a:r>
              <a:rPr lang="en-US" sz="1800" dirty="0" smtClean="0">
                <a:latin typeface="Comic Sans MS" panose="030F0702030302020204" pitchFamily="66" charset="0"/>
              </a:rPr>
              <a:t> </a:t>
            </a:r>
            <a:r>
              <a:rPr lang="en-US" sz="1800" dirty="0">
                <a:latin typeface="Comic Sans MS" panose="030F0702030302020204" pitchFamily="66" charset="0"/>
              </a:rPr>
              <a:t>at most once: guarantees a best effort delivery.</a:t>
            </a:r>
          </a:p>
          <a:p>
            <a:pPr lvl="2" algn="just">
              <a:lnSpc>
                <a:spcPct val="150000"/>
              </a:lnSpc>
            </a:pPr>
            <a:r>
              <a:rPr lang="en-US" sz="1800" dirty="0" smtClean="0">
                <a:latin typeface="Comic Sans MS" panose="030F0702030302020204" pitchFamily="66" charset="0"/>
              </a:rPr>
              <a:t>at </a:t>
            </a:r>
            <a:r>
              <a:rPr lang="en-US" sz="1800" dirty="0">
                <a:latin typeface="Comic Sans MS" panose="030F0702030302020204" pitchFamily="66" charset="0"/>
              </a:rPr>
              <a:t>least once: guaranteed that a message will be delivered at least once. But the message can also be delivered more than once.</a:t>
            </a:r>
          </a:p>
          <a:p>
            <a:pPr lvl="2" algn="just">
              <a:lnSpc>
                <a:spcPct val="150000"/>
              </a:lnSpc>
            </a:pPr>
            <a:r>
              <a:rPr lang="en-US" sz="1800" dirty="0" smtClean="0">
                <a:latin typeface="Comic Sans MS" panose="030F0702030302020204" pitchFamily="66" charset="0"/>
              </a:rPr>
              <a:t>exactly </a:t>
            </a:r>
            <a:r>
              <a:rPr lang="en-US" sz="1800" dirty="0">
                <a:latin typeface="Comic Sans MS" panose="030F0702030302020204" pitchFamily="66" charset="0"/>
              </a:rPr>
              <a:t>once: guarantees that each message is received only once by the counterpart</a:t>
            </a:r>
          </a:p>
          <a:p>
            <a:pPr lvl="1" algn="just">
              <a:lnSpc>
                <a:spcPct val="150000"/>
              </a:lnSpc>
            </a:pPr>
            <a:endParaRPr lang="en-US" sz="1800" dirty="0">
              <a:latin typeface="Comic Sans MS" panose="030F0702030302020204" pitchFamily="66" charset="0"/>
            </a:endParaRPr>
          </a:p>
          <a:p>
            <a:pPr lvl="1" algn="just">
              <a:lnSpc>
                <a:spcPct val="150000"/>
              </a:lnSpc>
            </a:pPr>
            <a:endParaRPr lang="en-US" sz="1800" dirty="0">
              <a:latin typeface="Comic Sans MS" panose="030F0702030302020204" pitchFamily="66" charset="0"/>
            </a:endParaRPr>
          </a:p>
          <a:p>
            <a:pPr lvl="1" algn="just">
              <a:lnSpc>
                <a:spcPct val="150000"/>
              </a:lnSpc>
            </a:pPr>
            <a:endParaRPr lang="en-US" sz="1800" dirty="0" smtClean="0">
              <a:latin typeface="Comic Sans MS" panose="030F0702030302020204" pitchFamily="66" charset="0"/>
            </a:endParaRPr>
          </a:p>
          <a:p>
            <a:pPr lvl="1" algn="just">
              <a:lnSpc>
                <a:spcPct val="150000"/>
              </a:lnSpc>
            </a:pPr>
            <a:endParaRPr lang="en-US" sz="1800" dirty="0" smtClean="0">
              <a:latin typeface="Comic Sans MS" panose="030F0702030302020204" pitchFamily="66" charset="0"/>
            </a:endParaRP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https://medium.com/mqtt-buddy/mqtt-vs-http-which-one-is-the-best-for-iot-c868169b3105</a:t>
            </a:r>
            <a:endParaRPr lang="en-US" sz="1600" dirty="0">
              <a:latin typeface="Comic Sans MS" panose="030F0702030302020204" pitchFamily="66" charset="0"/>
            </a:endParaRPr>
          </a:p>
        </p:txBody>
      </p:sp>
    </p:spTree>
    <p:extLst>
      <p:ext uri="{BB962C8B-B14F-4D97-AF65-F5344CB8AC3E}">
        <p14:creationId xmlns:p14="http://schemas.microsoft.com/office/powerpoint/2010/main" val="30201985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atin typeface="Comic Sans MS" panose="030F0702030302020204" pitchFamily="66" charset="0"/>
              </a:rPr>
              <a:t>MQTT vs HTTP</a:t>
            </a:r>
            <a:endParaRPr lang="en-US" sz="2000" dirty="0" smtClean="0">
              <a:latin typeface="Comic Sans MS" panose="030F0702030302020204" pitchFamily="66" charset="0"/>
            </a:endParaRP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https://iotdunia.com/mqtt-and-http/</a:t>
            </a:r>
            <a:endParaRPr lang="en-US" sz="1600" dirty="0">
              <a:latin typeface="Comic Sans MS" panose="030F07020303020202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29760016"/>
              </p:ext>
            </p:extLst>
          </p:nvPr>
        </p:nvGraphicFramePr>
        <p:xfrm>
          <a:off x="673322" y="2537273"/>
          <a:ext cx="10818255" cy="3962400"/>
        </p:xfrm>
        <a:graphic>
          <a:graphicData uri="http://schemas.openxmlformats.org/drawingml/2006/table">
            <a:tbl>
              <a:tblPr firstRow="1" bandRow="1">
                <a:tableStyleId>{5C22544A-7EE6-4342-B048-85BDC9FD1C3A}</a:tableStyleId>
              </a:tblPr>
              <a:tblGrid>
                <a:gridCol w="3606085"/>
                <a:gridCol w="3606085"/>
                <a:gridCol w="3606085"/>
              </a:tblGrid>
              <a:tr h="273994">
                <a:tc>
                  <a:txBody>
                    <a:bodyPr/>
                    <a:lstStyle/>
                    <a:p>
                      <a:pPr algn="l" fontAlgn="ctr"/>
                      <a:r>
                        <a:rPr lang="en-US" sz="1000" b="1" dirty="0">
                          <a:effectLst/>
                          <a:latin typeface="Comic Sans MS" panose="030F0702030302020204" pitchFamily="66" charset="0"/>
                        </a:rPr>
                        <a:t>Features</a:t>
                      </a:r>
                    </a:p>
                  </a:txBody>
                  <a:tcPr marL="76200" marR="76200" marT="76200" marB="76200" anchor="ctr"/>
                </a:tc>
                <a:tc>
                  <a:txBody>
                    <a:bodyPr/>
                    <a:lstStyle/>
                    <a:p>
                      <a:pPr algn="l" fontAlgn="ctr"/>
                      <a:endParaRPr lang="en-US" sz="1000" b="1" dirty="0">
                        <a:effectLst/>
                        <a:latin typeface="Comic Sans MS" panose="030F0702030302020204" pitchFamily="66" charset="0"/>
                      </a:endParaRPr>
                    </a:p>
                  </a:txBody>
                  <a:tcPr marL="76200" marR="76200" marT="76200" marB="76200" anchor="ctr"/>
                </a:tc>
                <a:tc>
                  <a:txBody>
                    <a:bodyPr/>
                    <a:lstStyle/>
                    <a:p>
                      <a:pPr algn="l" fontAlgn="ctr"/>
                      <a:r>
                        <a:rPr lang="en-US" sz="1000" b="1">
                          <a:effectLst/>
                          <a:latin typeface="Comic Sans MS" panose="030F0702030302020204" pitchFamily="66" charset="0"/>
                        </a:rPr>
                        <a:t>HTTP</a:t>
                      </a:r>
                    </a:p>
                  </a:txBody>
                  <a:tcPr marL="76200" marR="76200" marT="76200" marB="76200" anchor="ctr"/>
                </a:tc>
              </a:tr>
              <a:tr h="273994">
                <a:tc>
                  <a:txBody>
                    <a:bodyPr/>
                    <a:lstStyle/>
                    <a:p>
                      <a:pPr algn="l" fontAlgn="t"/>
                      <a:r>
                        <a:rPr lang="en-US" sz="1000">
                          <a:effectLst/>
                          <a:latin typeface="Comic Sans MS" panose="030F0702030302020204" pitchFamily="66" charset="0"/>
                        </a:rPr>
                        <a:t>Full form</a:t>
                      </a:r>
                    </a:p>
                  </a:txBody>
                  <a:tcPr marL="76200" marR="76200" marT="76200" marB="76200"/>
                </a:tc>
                <a:tc>
                  <a:txBody>
                    <a:bodyPr/>
                    <a:lstStyle/>
                    <a:p>
                      <a:pPr algn="l" fontAlgn="t"/>
                      <a:r>
                        <a:rPr lang="en-US" sz="1000">
                          <a:effectLst/>
                          <a:latin typeface="Comic Sans MS" panose="030F0702030302020204" pitchFamily="66" charset="0"/>
                        </a:rPr>
                        <a:t>Message Queue Telemetry Transport</a:t>
                      </a:r>
                    </a:p>
                  </a:txBody>
                  <a:tcPr marL="76200" marR="76200" marT="76200" marB="76200"/>
                </a:tc>
                <a:tc>
                  <a:txBody>
                    <a:bodyPr/>
                    <a:lstStyle/>
                    <a:p>
                      <a:pPr algn="l" fontAlgn="t"/>
                      <a:r>
                        <a:rPr lang="en-US" sz="1000">
                          <a:effectLst/>
                          <a:latin typeface="Comic Sans MS" panose="030F0702030302020204" pitchFamily="66" charset="0"/>
                        </a:rPr>
                        <a:t>Hyper Text Transfer Protocol</a:t>
                      </a:r>
                    </a:p>
                  </a:txBody>
                  <a:tcPr marL="76200" marR="76200" marT="76200" marB="76200"/>
                </a:tc>
              </a:tr>
              <a:tr h="547988">
                <a:tc>
                  <a:txBody>
                    <a:bodyPr/>
                    <a:lstStyle/>
                    <a:p>
                      <a:pPr algn="l" fontAlgn="t"/>
                      <a:r>
                        <a:rPr lang="en-US" sz="1000">
                          <a:effectLst/>
                          <a:latin typeface="Comic Sans MS" panose="030F0702030302020204" pitchFamily="66" charset="0"/>
                        </a:rPr>
                        <a:t>Architecture</a:t>
                      </a:r>
                    </a:p>
                  </a:txBody>
                  <a:tcPr marL="76200" marR="76200" marT="76200" marB="76200"/>
                </a:tc>
                <a:tc>
                  <a:txBody>
                    <a:bodyPr/>
                    <a:lstStyle/>
                    <a:p>
                      <a:pPr algn="l" fontAlgn="t"/>
                      <a:r>
                        <a:rPr lang="en-US" sz="1000">
                          <a:effectLst/>
                          <a:latin typeface="Comic Sans MS" panose="030F0702030302020204" pitchFamily="66" charset="0"/>
                        </a:rPr>
                        <a:t>It has publish/subscribe architecture. Here devices can publish any topics and can also subscribe for any topics for any updates.</a:t>
                      </a:r>
                    </a:p>
                  </a:txBody>
                  <a:tcPr marL="76200" marR="76200" marT="76200" marB="76200"/>
                </a:tc>
                <a:tc>
                  <a:txBody>
                    <a:bodyPr/>
                    <a:lstStyle/>
                    <a:p>
                      <a:pPr algn="l" fontAlgn="t"/>
                      <a:r>
                        <a:rPr lang="en-US" sz="1000">
                          <a:effectLst/>
                          <a:latin typeface="Comic Sans MS" panose="030F0702030302020204" pitchFamily="66" charset="0"/>
                        </a:rPr>
                        <a:t>It has request/response means Client/Server architecture.</a:t>
                      </a:r>
                    </a:p>
                  </a:txBody>
                  <a:tcPr marL="76200" marR="76200" marT="76200" marB="76200"/>
                </a:tc>
              </a:tr>
              <a:tr h="273994">
                <a:tc>
                  <a:txBody>
                    <a:bodyPr/>
                    <a:lstStyle/>
                    <a:p>
                      <a:pPr algn="l" fontAlgn="t"/>
                      <a:r>
                        <a:rPr lang="en-US" sz="1000">
                          <a:effectLst/>
                          <a:latin typeface="Comic Sans MS" panose="030F0702030302020204" pitchFamily="66" charset="0"/>
                        </a:rPr>
                        <a:t>Upper layer protocol</a:t>
                      </a:r>
                    </a:p>
                  </a:txBody>
                  <a:tcPr marL="76200" marR="76200" marT="76200" marB="76200"/>
                </a:tc>
                <a:tc>
                  <a:txBody>
                    <a:bodyPr/>
                    <a:lstStyle/>
                    <a:p>
                      <a:pPr algn="l" fontAlgn="t"/>
                      <a:r>
                        <a:rPr lang="en-US" sz="1000">
                          <a:effectLst/>
                          <a:latin typeface="Comic Sans MS" panose="030F0702030302020204" pitchFamily="66" charset="0"/>
                        </a:rPr>
                        <a:t>It runs over TCP.</a:t>
                      </a:r>
                    </a:p>
                  </a:txBody>
                  <a:tcPr marL="76200" marR="76200" marT="76200" marB="76200"/>
                </a:tc>
                <a:tc>
                  <a:txBody>
                    <a:bodyPr/>
                    <a:lstStyle/>
                    <a:p>
                      <a:pPr algn="l" fontAlgn="t"/>
                      <a:r>
                        <a:rPr lang="en-US" sz="1000">
                          <a:effectLst/>
                          <a:latin typeface="Comic Sans MS" panose="030F0702030302020204" pitchFamily="66" charset="0"/>
                        </a:rPr>
                        <a:t>It runs over TCP and UDP.</a:t>
                      </a:r>
                    </a:p>
                  </a:txBody>
                  <a:tcPr marL="76200" marR="76200" marT="76200" marB="76200"/>
                </a:tc>
              </a:tr>
              <a:tr h="273994">
                <a:tc>
                  <a:txBody>
                    <a:bodyPr/>
                    <a:lstStyle/>
                    <a:p>
                      <a:pPr algn="l" fontAlgn="t"/>
                      <a:r>
                        <a:rPr lang="en-US" sz="1000">
                          <a:effectLst/>
                          <a:latin typeface="Comic Sans MS" panose="030F0702030302020204" pitchFamily="66" charset="0"/>
                        </a:rPr>
                        <a:t>message size</a:t>
                      </a:r>
                    </a:p>
                  </a:txBody>
                  <a:tcPr marL="76200" marR="76200" marT="76200" marB="76200"/>
                </a:tc>
                <a:tc>
                  <a:txBody>
                    <a:bodyPr/>
                    <a:lstStyle/>
                    <a:p>
                      <a:pPr algn="l" fontAlgn="t"/>
                      <a:r>
                        <a:rPr lang="en-US" sz="1000">
                          <a:effectLst/>
                          <a:latin typeface="Comic Sans MS" panose="030F0702030302020204" pitchFamily="66" charset="0"/>
                        </a:rPr>
                        <a:t>small, .</a:t>
                      </a:r>
                    </a:p>
                  </a:txBody>
                  <a:tcPr marL="76200" marR="76200" marT="76200" marB="76200"/>
                </a:tc>
                <a:tc>
                  <a:txBody>
                    <a:bodyPr/>
                    <a:lstStyle/>
                    <a:p>
                      <a:pPr algn="l" fontAlgn="t"/>
                      <a:r>
                        <a:rPr lang="en-US" sz="1000">
                          <a:effectLst/>
                          <a:latin typeface="Comic Sans MS" panose="030F0702030302020204" pitchFamily="66" charset="0"/>
                        </a:rPr>
                        <a:t>Large,</a:t>
                      </a:r>
                    </a:p>
                  </a:txBody>
                  <a:tcPr marL="76200" marR="76200" marT="76200" marB="76200"/>
                </a:tc>
              </a:tr>
              <a:tr h="273994">
                <a:tc>
                  <a:txBody>
                    <a:bodyPr/>
                    <a:lstStyle/>
                    <a:p>
                      <a:pPr algn="l" fontAlgn="t"/>
                      <a:r>
                        <a:rPr lang="en-US" sz="1000">
                          <a:effectLst/>
                          <a:latin typeface="Comic Sans MS" panose="030F0702030302020204" pitchFamily="66" charset="0"/>
                        </a:rPr>
                        <a:t>Message format</a:t>
                      </a:r>
                    </a:p>
                  </a:txBody>
                  <a:tcPr marL="76200" marR="76200" marT="76200" marB="76200"/>
                </a:tc>
                <a:tc>
                  <a:txBody>
                    <a:bodyPr/>
                    <a:lstStyle/>
                    <a:p>
                      <a:pPr algn="l" fontAlgn="t"/>
                      <a:r>
                        <a:rPr lang="en-US" sz="1000">
                          <a:effectLst/>
                          <a:latin typeface="Comic Sans MS" panose="030F0702030302020204" pitchFamily="66" charset="0"/>
                        </a:rPr>
                        <a:t>binary with 2Byte header</a:t>
                      </a:r>
                    </a:p>
                  </a:txBody>
                  <a:tcPr marL="76200" marR="76200" marT="76200" marB="76200"/>
                </a:tc>
                <a:tc>
                  <a:txBody>
                    <a:bodyPr/>
                    <a:lstStyle/>
                    <a:p>
                      <a:pPr algn="l" fontAlgn="t"/>
                      <a:r>
                        <a:rPr lang="en-US" sz="1000">
                          <a:effectLst/>
                          <a:latin typeface="Comic Sans MS" panose="030F0702030302020204" pitchFamily="66" charset="0"/>
                        </a:rPr>
                        <a:t>ASCII format.</a:t>
                      </a:r>
                    </a:p>
                  </a:txBody>
                  <a:tcPr marL="76200" marR="76200" marT="76200" marB="76200"/>
                </a:tc>
              </a:tr>
              <a:tr h="273994">
                <a:tc>
                  <a:txBody>
                    <a:bodyPr/>
                    <a:lstStyle/>
                    <a:p>
                      <a:pPr algn="l" fontAlgn="t"/>
                      <a:r>
                        <a:rPr lang="en-US" sz="1000">
                          <a:effectLst/>
                          <a:latin typeface="Comic Sans MS" panose="030F0702030302020204" pitchFamily="66" charset="0"/>
                        </a:rPr>
                        <a:t>Data distribution</a:t>
                      </a:r>
                    </a:p>
                  </a:txBody>
                  <a:tcPr marL="76200" marR="76200" marT="76200" marB="76200"/>
                </a:tc>
                <a:tc>
                  <a:txBody>
                    <a:bodyPr/>
                    <a:lstStyle/>
                    <a:p>
                      <a:pPr algn="l" fontAlgn="t"/>
                      <a:r>
                        <a:rPr lang="en-US" sz="1000">
                          <a:effectLst/>
                          <a:latin typeface="Comic Sans MS" panose="030F0702030302020204" pitchFamily="66" charset="0"/>
                        </a:rPr>
                        <a:t>1 to 0/1/N</a:t>
                      </a:r>
                    </a:p>
                  </a:txBody>
                  <a:tcPr marL="76200" marR="76200" marT="76200" marB="76200"/>
                </a:tc>
                <a:tc>
                  <a:txBody>
                    <a:bodyPr/>
                    <a:lstStyle/>
                    <a:p>
                      <a:pPr algn="l" fontAlgn="t"/>
                      <a:r>
                        <a:rPr lang="en-US" sz="1000">
                          <a:effectLst/>
                          <a:latin typeface="Comic Sans MS" panose="030F0702030302020204" pitchFamily="66" charset="0"/>
                        </a:rPr>
                        <a:t>one to one only , more POST</a:t>
                      </a:r>
                    </a:p>
                  </a:txBody>
                  <a:tcPr marL="76200" marR="76200" marT="76200" marB="76200"/>
                </a:tc>
              </a:tr>
              <a:tr h="273994">
                <a:tc>
                  <a:txBody>
                    <a:bodyPr/>
                    <a:lstStyle/>
                    <a:p>
                      <a:pPr algn="l" fontAlgn="t"/>
                      <a:r>
                        <a:rPr lang="en-US" sz="1000">
                          <a:effectLst/>
                          <a:latin typeface="Comic Sans MS" panose="030F0702030302020204" pitchFamily="66" charset="0"/>
                        </a:rPr>
                        <a:t>Data security</a:t>
                      </a:r>
                    </a:p>
                  </a:txBody>
                  <a:tcPr marL="76200" marR="76200" marT="76200" marB="76200"/>
                </a:tc>
                <a:tc>
                  <a:txBody>
                    <a:bodyPr/>
                    <a:lstStyle/>
                    <a:p>
                      <a:pPr algn="l" fontAlgn="t"/>
                      <a:r>
                        <a:rPr lang="en-US" sz="1000">
                          <a:effectLst/>
                          <a:latin typeface="Comic Sans MS" panose="030F0702030302020204" pitchFamily="66" charset="0"/>
                        </a:rPr>
                        <a:t>Yes, It uses SSL/TLS for security</a:t>
                      </a:r>
                    </a:p>
                  </a:txBody>
                  <a:tcPr marL="76200" marR="76200" marT="76200" marB="76200"/>
                </a:tc>
                <a:tc>
                  <a:txBody>
                    <a:bodyPr/>
                    <a:lstStyle/>
                    <a:p>
                      <a:pPr algn="l" fontAlgn="t"/>
                      <a:r>
                        <a:rPr lang="en-US" sz="1000">
                          <a:effectLst/>
                          <a:latin typeface="Comic Sans MS" panose="030F0702030302020204" pitchFamily="66" charset="0"/>
                        </a:rPr>
                        <a:t>NO, hence HTTPS is used to provide data security</a:t>
                      </a:r>
                    </a:p>
                  </a:txBody>
                  <a:tcPr marL="76200" marR="76200" marT="76200" marB="76200"/>
                </a:tc>
              </a:tr>
              <a:tr h="273994">
                <a:tc>
                  <a:txBody>
                    <a:bodyPr/>
                    <a:lstStyle/>
                    <a:p>
                      <a:pPr algn="l" fontAlgn="t"/>
                      <a:r>
                        <a:rPr lang="en-US" sz="1000">
                          <a:effectLst/>
                          <a:latin typeface="Comic Sans MS" panose="030F0702030302020204" pitchFamily="66" charset="0"/>
                        </a:rPr>
                        <a:t>Complexity</a:t>
                      </a:r>
                    </a:p>
                  </a:txBody>
                  <a:tcPr marL="76200" marR="76200" marT="76200" marB="76200"/>
                </a:tc>
                <a:tc>
                  <a:txBody>
                    <a:bodyPr/>
                    <a:lstStyle/>
                    <a:p>
                      <a:pPr algn="l" fontAlgn="t"/>
                      <a:r>
                        <a:rPr lang="en-US" sz="1000">
                          <a:effectLst/>
                          <a:latin typeface="Comic Sans MS" panose="030F0702030302020204" pitchFamily="66" charset="0"/>
                        </a:rPr>
                        <a:t>Simple</a:t>
                      </a:r>
                    </a:p>
                  </a:txBody>
                  <a:tcPr marL="76200" marR="76200" marT="76200" marB="76200"/>
                </a:tc>
                <a:tc>
                  <a:txBody>
                    <a:bodyPr/>
                    <a:lstStyle/>
                    <a:p>
                      <a:pPr algn="l" fontAlgn="t"/>
                      <a:r>
                        <a:rPr lang="en-US" sz="1000">
                          <a:effectLst/>
                          <a:latin typeface="Comic Sans MS" panose="030F0702030302020204" pitchFamily="66" charset="0"/>
                        </a:rPr>
                        <a:t>Client more complex (ASCII parser)</a:t>
                      </a:r>
                    </a:p>
                  </a:txBody>
                  <a:tcPr marL="76200" marR="76200" marT="76200" marB="76200"/>
                </a:tc>
              </a:tr>
              <a:tr h="273994">
                <a:tc>
                  <a:txBody>
                    <a:bodyPr/>
                    <a:lstStyle/>
                    <a:p>
                      <a:pPr algn="l" fontAlgn="t"/>
                      <a:r>
                        <a:rPr lang="en-US" sz="1000">
                          <a:effectLst/>
                          <a:latin typeface="Comic Sans MS" panose="030F0702030302020204" pitchFamily="66" charset="0"/>
                        </a:rPr>
                        <a:t>Encryption</a:t>
                      </a:r>
                    </a:p>
                  </a:txBody>
                  <a:tcPr marL="76200" marR="76200" marT="76200" marB="76200"/>
                </a:tc>
                <a:tc>
                  <a:txBody>
                    <a:bodyPr/>
                    <a:lstStyle/>
                    <a:p>
                      <a:pPr algn="l" fontAlgn="t"/>
                      <a:r>
                        <a:rPr lang="en-US" sz="1000">
                          <a:effectLst/>
                          <a:latin typeface="Comic Sans MS" panose="030F0702030302020204" pitchFamily="66" charset="0"/>
                        </a:rPr>
                        <a:t>It encrypts payload i.e. it is payload agnostic</a:t>
                      </a:r>
                    </a:p>
                  </a:txBody>
                  <a:tcPr marL="76200" marR="76200" marT="76200" marB="76200"/>
                </a:tc>
                <a:tc>
                  <a:txBody>
                    <a:bodyPr/>
                    <a:lstStyle/>
                    <a:p>
                      <a:pPr algn="l" fontAlgn="t"/>
                      <a:r>
                        <a:rPr lang="en-US" sz="1000">
                          <a:effectLst/>
                          <a:latin typeface="Comic Sans MS" panose="030F0702030302020204" pitchFamily="66" charset="0"/>
                        </a:rPr>
                        <a:t>data are not encrypted before transmission</a:t>
                      </a:r>
                    </a:p>
                  </a:txBody>
                  <a:tcPr marL="76200" marR="76200" marT="76200" marB="76200"/>
                </a:tc>
              </a:tr>
              <a:tr h="547988">
                <a:tc>
                  <a:txBody>
                    <a:bodyPr/>
                    <a:lstStyle/>
                    <a:p>
                      <a:pPr algn="l" fontAlgn="t"/>
                      <a:r>
                        <a:rPr lang="en-US" sz="1000">
                          <a:effectLst/>
                          <a:latin typeface="Comic Sans MS" panose="030F0702030302020204" pitchFamily="66" charset="0"/>
                        </a:rPr>
                        <a:t>When to use</a:t>
                      </a:r>
                    </a:p>
                  </a:txBody>
                  <a:tcPr marL="76200" marR="76200" marT="76200" marB="76200"/>
                </a:tc>
                <a:tc>
                  <a:txBody>
                    <a:bodyPr/>
                    <a:lstStyle/>
                    <a:p>
                      <a:pPr algn="l" fontAlgn="t"/>
                      <a:r>
                        <a:rPr lang="en-US" sz="1000">
                          <a:effectLst/>
                          <a:latin typeface="Comic Sans MS" panose="030F0702030302020204" pitchFamily="66" charset="0"/>
                        </a:rPr>
                        <a:t>if your project is to let the fridge to communicate with the thermometer to adapt the engine pump, you can use the MQTT easily</a:t>
                      </a:r>
                    </a:p>
                  </a:txBody>
                  <a:tcPr marL="76200" marR="76200" marT="76200" marB="76200"/>
                </a:tc>
                <a:tc>
                  <a:txBody>
                    <a:bodyPr/>
                    <a:lstStyle/>
                    <a:p>
                      <a:pPr algn="l" fontAlgn="t"/>
                      <a:r>
                        <a:rPr lang="en-US" sz="1000" dirty="0">
                          <a:effectLst/>
                          <a:latin typeface="Comic Sans MS" panose="030F0702030302020204" pitchFamily="66" charset="0"/>
                        </a:rPr>
                        <a:t>if you need to collect big data from around the world, then you can think to use HTTP</a:t>
                      </a:r>
                    </a:p>
                  </a:txBody>
                  <a:tcPr marL="76200" marR="76200" marT="76200" marB="76200"/>
                </a:tc>
              </a:tr>
            </a:tbl>
          </a:graphicData>
        </a:graphic>
      </p:graphicFrame>
    </p:spTree>
    <p:extLst>
      <p:ext uri="{BB962C8B-B14F-4D97-AF65-F5344CB8AC3E}">
        <p14:creationId xmlns:p14="http://schemas.microsoft.com/office/powerpoint/2010/main" val="11963774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IoT Protocol Stack- </a:t>
            </a:r>
            <a:r>
              <a:rPr lang="en-US" dirty="0">
                <a:latin typeface="Comic Sans MS" panose="030F0702030302020204" pitchFamily="66" charset="0"/>
              </a:rPr>
              <a:t>Application Layer </a:t>
            </a:r>
            <a:r>
              <a:rPr lang="en-US" dirty="0" smtClean="0">
                <a:latin typeface="Comic Sans MS" panose="030F0702030302020204" pitchFamily="66" charset="0"/>
              </a:rPr>
              <a:t>Protocols</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nSpc>
                <a:spcPct val="150000"/>
              </a:lnSpc>
            </a:pPr>
            <a:r>
              <a:rPr lang="en-US" dirty="0" err="1" smtClean="0">
                <a:latin typeface="Comic Sans MS" panose="030F0702030302020204" pitchFamily="66" charset="0"/>
              </a:rPr>
              <a:t>CoAP</a:t>
            </a:r>
            <a:r>
              <a:rPr lang="en-US" dirty="0" smtClean="0">
                <a:latin typeface="Comic Sans MS" panose="030F0702030302020204" pitchFamily="66" charset="0"/>
              </a:rPr>
              <a:t> vs MQTT</a:t>
            </a:r>
            <a:endParaRPr lang="en-US" dirty="0" smtClean="0">
              <a:latin typeface="Comic Sans MS" panose="030F0702030302020204" pitchFamily="66" charset="0"/>
            </a:endParaRPr>
          </a:p>
          <a:p>
            <a:pPr lvl="1">
              <a:lnSpc>
                <a:spcPct val="150000"/>
              </a:lnSpc>
            </a:pPr>
            <a:endParaRPr lang="en-US" sz="2400" dirty="0">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graphicFrame>
        <p:nvGraphicFramePr>
          <p:cNvPr id="5" name="Table 4"/>
          <p:cNvGraphicFramePr>
            <a:graphicFrameLocks noGrp="1"/>
          </p:cNvGraphicFramePr>
          <p:nvPr>
            <p:extLst>
              <p:ext uri="{D42A27DB-BD31-4B8C-83A1-F6EECF244321}">
                <p14:modId xmlns:p14="http://schemas.microsoft.com/office/powerpoint/2010/main" val="4264870521"/>
              </p:ext>
            </p:extLst>
          </p:nvPr>
        </p:nvGraphicFramePr>
        <p:xfrm>
          <a:off x="1790645" y="2550876"/>
          <a:ext cx="8127999" cy="3779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US" dirty="0" smtClean="0"/>
                        <a:t>Factor </a:t>
                      </a:r>
                      <a:endParaRPr lang="en-US" dirty="0"/>
                    </a:p>
                  </a:txBody>
                  <a:tcPr anchor="ctr"/>
                </a:tc>
                <a:tc>
                  <a:txBody>
                    <a:bodyPr/>
                    <a:lstStyle/>
                    <a:p>
                      <a:pPr algn="ctr"/>
                      <a:r>
                        <a:rPr lang="en-US" dirty="0" err="1" smtClean="0"/>
                        <a:t>CoAP</a:t>
                      </a:r>
                      <a:endParaRPr lang="en-US" dirty="0"/>
                    </a:p>
                  </a:txBody>
                  <a:tcPr anchor="ctr"/>
                </a:tc>
                <a:tc>
                  <a:txBody>
                    <a:bodyPr/>
                    <a:lstStyle/>
                    <a:p>
                      <a:pPr algn="ctr"/>
                      <a:r>
                        <a:rPr lang="en-US" dirty="0" smtClean="0"/>
                        <a:t>MQTT</a:t>
                      </a:r>
                      <a:endParaRPr lang="en-US" dirty="0"/>
                    </a:p>
                  </a:txBody>
                  <a:tcPr anchor="ctr"/>
                </a:tc>
              </a:tr>
              <a:tr h="370840">
                <a:tc>
                  <a:txBody>
                    <a:bodyPr/>
                    <a:lstStyle/>
                    <a:p>
                      <a:pPr algn="l"/>
                      <a:r>
                        <a:rPr lang="en-US" dirty="0" smtClean="0"/>
                        <a:t>Main</a:t>
                      </a:r>
                      <a:r>
                        <a:rPr lang="en-US" baseline="0" dirty="0" smtClean="0"/>
                        <a:t> transport protocol</a:t>
                      </a:r>
                      <a:endParaRPr lang="en-US" dirty="0"/>
                    </a:p>
                  </a:txBody>
                  <a:tcPr anchor="ctr"/>
                </a:tc>
                <a:tc>
                  <a:txBody>
                    <a:bodyPr/>
                    <a:lstStyle/>
                    <a:p>
                      <a:pPr algn="ctr"/>
                      <a:r>
                        <a:rPr lang="en-US" dirty="0" smtClean="0"/>
                        <a:t>UDP</a:t>
                      </a:r>
                      <a:endParaRPr lang="en-US" dirty="0"/>
                    </a:p>
                  </a:txBody>
                  <a:tcPr anchor="ctr"/>
                </a:tc>
                <a:tc>
                  <a:txBody>
                    <a:bodyPr/>
                    <a:lstStyle/>
                    <a:p>
                      <a:pPr algn="ctr"/>
                      <a:r>
                        <a:rPr lang="en-US" dirty="0" smtClean="0"/>
                        <a:t>TCP</a:t>
                      </a:r>
                      <a:endParaRPr lang="en-US" dirty="0"/>
                    </a:p>
                  </a:txBody>
                  <a:tcPr anchor="ctr"/>
                </a:tc>
              </a:tr>
              <a:tr h="370840">
                <a:tc>
                  <a:txBody>
                    <a:bodyPr/>
                    <a:lstStyle/>
                    <a:p>
                      <a:pPr algn="l"/>
                      <a:r>
                        <a:rPr lang="en-US" dirty="0" smtClean="0"/>
                        <a:t>Typical messaging</a:t>
                      </a:r>
                      <a:endParaRPr lang="en-US" dirty="0"/>
                    </a:p>
                  </a:txBody>
                  <a:tcPr anchor="ctr"/>
                </a:tc>
                <a:tc>
                  <a:txBody>
                    <a:bodyPr/>
                    <a:lstStyle/>
                    <a:p>
                      <a:pPr algn="ctr"/>
                      <a:r>
                        <a:rPr lang="en-US" dirty="0" smtClean="0"/>
                        <a:t>Request/response</a:t>
                      </a:r>
                      <a:endParaRPr lang="en-US" dirty="0"/>
                    </a:p>
                  </a:txBody>
                  <a:tcPr anchor="ctr"/>
                </a:tc>
                <a:tc>
                  <a:txBody>
                    <a:bodyPr/>
                    <a:lstStyle/>
                    <a:p>
                      <a:pPr algn="ctr"/>
                      <a:r>
                        <a:rPr lang="en-US" dirty="0" smtClean="0"/>
                        <a:t>Publish/Subscribe</a:t>
                      </a:r>
                      <a:endParaRPr lang="en-US" dirty="0"/>
                    </a:p>
                  </a:txBody>
                  <a:tcPr anchor="ctr"/>
                </a:tc>
              </a:tr>
              <a:tr h="370840">
                <a:tc>
                  <a:txBody>
                    <a:bodyPr/>
                    <a:lstStyle/>
                    <a:p>
                      <a:pPr algn="l"/>
                      <a:r>
                        <a:rPr lang="en-US" dirty="0" smtClean="0"/>
                        <a:t>Effectiveness in LLNs</a:t>
                      </a:r>
                      <a:endParaRPr lang="en-US" dirty="0"/>
                    </a:p>
                  </a:txBody>
                  <a:tcPr anchor="ctr"/>
                </a:tc>
                <a:tc>
                  <a:txBody>
                    <a:bodyPr/>
                    <a:lstStyle/>
                    <a:p>
                      <a:pPr algn="ctr"/>
                      <a:r>
                        <a:rPr lang="en-US" dirty="0" smtClean="0"/>
                        <a:t>Excellent</a:t>
                      </a:r>
                      <a:endParaRPr lang="en-US" dirty="0"/>
                    </a:p>
                  </a:txBody>
                  <a:tcPr anchor="ctr"/>
                </a:tc>
                <a:tc>
                  <a:txBody>
                    <a:bodyPr/>
                    <a:lstStyle/>
                    <a:p>
                      <a:pPr algn="ctr"/>
                      <a:r>
                        <a:rPr lang="en-US" dirty="0" smtClean="0"/>
                        <a:t>low</a:t>
                      </a:r>
                      <a:endParaRPr lang="en-US" dirty="0"/>
                    </a:p>
                  </a:txBody>
                  <a:tcPr anchor="ctr"/>
                </a:tc>
              </a:tr>
              <a:tr h="370840">
                <a:tc>
                  <a:txBody>
                    <a:bodyPr/>
                    <a:lstStyle/>
                    <a:p>
                      <a:pPr algn="l"/>
                      <a:r>
                        <a:rPr lang="en-US" dirty="0" smtClean="0"/>
                        <a:t>Security</a:t>
                      </a:r>
                      <a:endParaRPr lang="en-US" dirty="0"/>
                    </a:p>
                  </a:txBody>
                  <a:tcPr anchor="ctr"/>
                </a:tc>
                <a:tc>
                  <a:txBody>
                    <a:bodyPr/>
                    <a:lstStyle/>
                    <a:p>
                      <a:pPr algn="ctr"/>
                      <a:r>
                        <a:rPr lang="en-US" dirty="0" smtClean="0"/>
                        <a:t>DTLS</a:t>
                      </a:r>
                      <a:endParaRPr lang="en-US" dirty="0"/>
                    </a:p>
                  </a:txBody>
                  <a:tcPr anchor="ctr"/>
                </a:tc>
                <a:tc>
                  <a:txBody>
                    <a:bodyPr/>
                    <a:lstStyle/>
                    <a:p>
                      <a:pPr algn="ctr"/>
                      <a:r>
                        <a:rPr lang="en-US" dirty="0" err="1" smtClean="0"/>
                        <a:t>SSl</a:t>
                      </a:r>
                      <a:r>
                        <a:rPr lang="en-US" dirty="0" smtClean="0"/>
                        <a:t>/TLS</a:t>
                      </a:r>
                      <a:endParaRPr lang="en-US" dirty="0"/>
                    </a:p>
                  </a:txBody>
                  <a:tcPr anchor="ctr"/>
                </a:tc>
              </a:tr>
              <a:tr h="370840">
                <a:tc>
                  <a:txBody>
                    <a:bodyPr/>
                    <a:lstStyle/>
                    <a:p>
                      <a:pPr algn="l"/>
                      <a:r>
                        <a:rPr lang="en-US" dirty="0" smtClean="0"/>
                        <a:t>Communication model</a:t>
                      </a:r>
                      <a:endParaRPr lang="en-US" dirty="0"/>
                    </a:p>
                  </a:txBody>
                  <a:tcPr anchor="ctr"/>
                </a:tc>
                <a:tc>
                  <a:txBody>
                    <a:bodyPr/>
                    <a:lstStyle/>
                    <a:p>
                      <a:pPr algn="ctr"/>
                      <a:r>
                        <a:rPr lang="en-US" dirty="0" smtClean="0"/>
                        <a:t>one-to-one</a:t>
                      </a:r>
                      <a:endParaRPr lang="en-US" dirty="0"/>
                    </a:p>
                  </a:txBody>
                  <a:tcPr anchor="ctr"/>
                </a:tc>
                <a:tc>
                  <a:txBody>
                    <a:bodyPr/>
                    <a:lstStyle/>
                    <a:p>
                      <a:pPr algn="ctr"/>
                      <a:r>
                        <a:rPr lang="en-US" dirty="0" smtClean="0"/>
                        <a:t>Many-to-many</a:t>
                      </a:r>
                      <a:endParaRPr lang="en-US" dirty="0"/>
                    </a:p>
                  </a:txBody>
                  <a:tcPr anchor="ctr"/>
                </a:tc>
              </a:tr>
              <a:tr h="370840">
                <a:tc>
                  <a:txBody>
                    <a:bodyPr/>
                    <a:lstStyle/>
                    <a:p>
                      <a:pPr algn="l"/>
                      <a:r>
                        <a:rPr lang="en-US" dirty="0" smtClean="0"/>
                        <a:t>Strengths</a:t>
                      </a:r>
                      <a:endParaRPr lang="en-US" dirty="0"/>
                    </a:p>
                  </a:txBody>
                  <a:tcPr anchor="ctr"/>
                </a:tc>
                <a:tc>
                  <a:txBody>
                    <a:bodyPr/>
                    <a:lstStyle/>
                    <a:p>
                      <a:pPr algn="ctr"/>
                      <a:r>
                        <a:rPr lang="en-US" dirty="0" smtClean="0"/>
                        <a:t>Lightweight, fast, low overhead, support for multicasting</a:t>
                      </a:r>
                      <a:r>
                        <a:rPr lang="en-US" baseline="0" dirty="0" smtClean="0"/>
                        <a:t> messages</a:t>
                      </a:r>
                      <a:endParaRPr lang="en-US" dirty="0"/>
                    </a:p>
                  </a:txBody>
                  <a:tcPr anchor="ctr"/>
                </a:tc>
                <a:tc>
                  <a:txBody>
                    <a:bodyPr/>
                    <a:lstStyle/>
                    <a:p>
                      <a:pPr algn="ctr"/>
                      <a:r>
                        <a:rPr lang="en-US" dirty="0" smtClean="0"/>
                        <a:t>Robust communication, simple management, scalability</a:t>
                      </a:r>
                      <a:endParaRPr lang="en-US" dirty="0"/>
                    </a:p>
                  </a:txBody>
                  <a:tcPr anchor="ctr"/>
                </a:tc>
              </a:tr>
              <a:tr h="370840">
                <a:tc>
                  <a:txBody>
                    <a:bodyPr/>
                    <a:lstStyle/>
                    <a:p>
                      <a:pPr algn="l"/>
                      <a:r>
                        <a:rPr lang="en-US" dirty="0" smtClean="0"/>
                        <a:t>Weakness </a:t>
                      </a:r>
                      <a:endParaRPr lang="en-US" dirty="0"/>
                    </a:p>
                  </a:txBody>
                  <a:tcPr anchor="ctr"/>
                </a:tc>
                <a:tc>
                  <a:txBody>
                    <a:bodyPr/>
                    <a:lstStyle/>
                    <a:p>
                      <a:pPr algn="ctr"/>
                      <a:r>
                        <a:rPr lang="en-US" dirty="0" smtClean="0"/>
                        <a:t>Not as reliable as MQTT</a:t>
                      </a:r>
                      <a:endParaRPr lang="en-US" dirty="0"/>
                    </a:p>
                  </a:txBody>
                  <a:tcPr anchor="ctr"/>
                </a:tc>
                <a:tc>
                  <a:txBody>
                    <a:bodyPr/>
                    <a:lstStyle/>
                    <a:p>
                      <a:pPr algn="ctr"/>
                      <a:r>
                        <a:rPr lang="en-US" dirty="0" smtClean="0"/>
                        <a:t>Higher overhead, no multicasting support</a:t>
                      </a:r>
                      <a:endParaRPr lang="en-US" dirty="0"/>
                    </a:p>
                  </a:txBody>
                  <a:tcPr anchor="ctr"/>
                </a:tc>
              </a:tr>
            </a:tbl>
          </a:graphicData>
        </a:graphic>
      </p:graphicFrame>
      <p:sp>
        <p:nvSpPr>
          <p:cNvPr id="6" name="Rectangle 5"/>
          <p:cNvSpPr/>
          <p:nvPr/>
        </p:nvSpPr>
        <p:spPr>
          <a:xfrm>
            <a:off x="3048000" y="2193277"/>
            <a:ext cx="6096000" cy="2471446"/>
          </a:xfrm>
          <a:prstGeom prst="rect">
            <a:avLst/>
          </a:prstGeom>
        </p:spPr>
        <p:txBody>
          <a:bodyPr>
            <a:spAutoFit/>
          </a:bodyPr>
          <a:lstStyle/>
          <a:p>
            <a:pPr marL="342900" marR="0" lvl="0" indent="-342900" algn="r" rtl="1">
              <a:lnSpc>
                <a:spcPct val="120000"/>
              </a:lnSpc>
              <a:spcBef>
                <a:spcPts val="600"/>
              </a:spcBef>
              <a:spcAft>
                <a:spcPts val="0"/>
              </a:spcAft>
              <a:buFont typeface="Symbol" panose="05050102010706020507" pitchFamily="18" charset="2"/>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مقدمات اولیه الکترونیک</a:t>
            </a:r>
            <a:endParaRPr lang="en-US" sz="2000"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lnSpc>
                <a:spcPct val="120000"/>
              </a:lnSpc>
              <a:spcBef>
                <a:spcPts val="600"/>
              </a:spcBef>
              <a:spcAft>
                <a:spcPts val="0"/>
              </a:spcAft>
              <a:buFont typeface="Symbol" panose="05050102010706020507" pitchFamily="18" charset="2"/>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سیگنال های الکترونیکی</a:t>
            </a:r>
            <a:endParaRPr lang="en-US" sz="2000"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lnSpc>
                <a:spcPct val="120000"/>
              </a:lnSpc>
              <a:spcBef>
                <a:spcPts val="600"/>
              </a:spcBef>
              <a:spcAft>
                <a:spcPts val="0"/>
              </a:spcAft>
              <a:buFont typeface="Symbol" panose="05050102010706020507" pitchFamily="18" charset="2"/>
              <a:buChar char=""/>
            </a:pPr>
            <a:r>
              <a:rPr lang="fa-IR" dirty="0" err="1">
                <a:latin typeface="Times New Roman" panose="02020603050405020304" pitchFamily="18" charset="0"/>
                <a:ea typeface="Times New Roman" panose="02020603050405020304" pitchFamily="18" charset="0"/>
                <a:cs typeface="B Nazanin" panose="00000400000000000000" pitchFamily="2" charset="-78"/>
              </a:rPr>
              <a:t>میکروکنترلرها</a:t>
            </a:r>
            <a:r>
              <a:rPr lang="fa-IR" dirty="0">
                <a:latin typeface="Times New Roman" panose="02020603050405020304" pitchFamily="18" charset="0"/>
                <a:ea typeface="Times New Roman" panose="02020603050405020304" pitchFamily="18" charset="0"/>
                <a:cs typeface="B Nazanin" panose="00000400000000000000" pitchFamily="2" charset="-78"/>
              </a:rPr>
              <a:t> و پلتفرم های سخت افزاری ( </a:t>
            </a:r>
            <a:r>
              <a:rPr lang="fa-IR" dirty="0" err="1">
                <a:latin typeface="Times New Roman" panose="02020603050405020304" pitchFamily="18" charset="0"/>
                <a:ea typeface="Times New Roman" panose="02020603050405020304" pitchFamily="18" charset="0"/>
                <a:cs typeface="B Nazanin" panose="00000400000000000000" pitchFamily="2" charset="-78"/>
              </a:rPr>
              <a:t>رزبری</a:t>
            </a:r>
            <a:r>
              <a:rPr lang="fa-IR" dirty="0">
                <a:latin typeface="Times New Roman" panose="02020603050405020304" pitchFamily="18" charset="0"/>
                <a:ea typeface="Times New Roman" panose="02020603050405020304" pitchFamily="18" charset="0"/>
                <a:cs typeface="B Nazanin" panose="00000400000000000000" pitchFamily="2" charset="-78"/>
              </a:rPr>
              <a:t> پای </a:t>
            </a:r>
            <a:r>
              <a:rPr lang="fa-IR" dirty="0">
                <a:latin typeface="Times New Roman" panose="02020603050405020304" pitchFamily="18" charset="0"/>
                <a:ea typeface="Times New Roman" panose="02020603050405020304" pitchFamily="18" charset="0"/>
                <a:cs typeface="Sakkal Majalla" panose="02000000000000000000" pitchFamily="2" charset="-78"/>
              </a:rPr>
              <a: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fa-IR" dirty="0" err="1">
                <a:latin typeface="Times New Roman" panose="02020603050405020304" pitchFamily="18" charset="0"/>
                <a:ea typeface="Times New Roman" panose="02020603050405020304" pitchFamily="18" charset="0"/>
                <a:cs typeface="B Nazanin" panose="00000400000000000000" pitchFamily="2" charset="-78"/>
              </a:rPr>
              <a:t>آردینو</a:t>
            </a:r>
            <a:r>
              <a:rPr lang="fa-IR" dirty="0">
                <a:latin typeface="Times New Roman" panose="02020603050405020304" pitchFamily="18" charset="0"/>
                <a:ea typeface="Times New Roman" panose="02020603050405020304" pitchFamily="18" charset="0"/>
                <a:cs typeface="B Nazanin" panose="00000400000000000000" pitchFamily="2" charset="-78"/>
              </a:rPr>
              <a:t>)</a:t>
            </a:r>
            <a:endParaRPr lang="en-US" sz="2000"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lnSpc>
                <a:spcPct val="120000"/>
              </a:lnSpc>
              <a:spcBef>
                <a:spcPts val="600"/>
              </a:spcBef>
              <a:spcAft>
                <a:spcPts val="0"/>
              </a:spcAft>
              <a:buFont typeface="Symbol" panose="05050102010706020507" pitchFamily="18" charset="2"/>
              <a:buChar char=""/>
            </a:pPr>
            <a:r>
              <a:rPr lang="fa-IR" dirty="0" err="1">
                <a:latin typeface="Times New Roman" panose="02020603050405020304" pitchFamily="18" charset="0"/>
                <a:ea typeface="Times New Roman" panose="02020603050405020304" pitchFamily="18" charset="0"/>
                <a:cs typeface="B Nazanin" panose="00000400000000000000" pitchFamily="2" charset="-78"/>
              </a:rPr>
              <a:t>سنسور</a:t>
            </a:r>
            <a:r>
              <a:rPr lang="fa-IR" dirty="0">
                <a:latin typeface="Times New Roman" panose="02020603050405020304" pitchFamily="18" charset="0"/>
                <a:ea typeface="Times New Roman" panose="02020603050405020304" pitchFamily="18" charset="0"/>
                <a:cs typeface="B Nazanin" panose="00000400000000000000" pitchFamily="2" charset="-78"/>
              </a:rPr>
              <a:t> ها و </a:t>
            </a:r>
            <a:r>
              <a:rPr lang="fa-IR" dirty="0" err="1">
                <a:latin typeface="Times New Roman" panose="02020603050405020304" pitchFamily="18" charset="0"/>
                <a:ea typeface="Times New Roman" panose="02020603050405020304" pitchFamily="18" charset="0"/>
                <a:cs typeface="B Nazanin" panose="00000400000000000000" pitchFamily="2" charset="-78"/>
              </a:rPr>
              <a:t>عملگر</a:t>
            </a:r>
            <a:r>
              <a:rPr lang="fa-IR" dirty="0">
                <a:latin typeface="Times New Roman" panose="02020603050405020304" pitchFamily="18" charset="0"/>
                <a:ea typeface="Times New Roman" panose="02020603050405020304" pitchFamily="18" charset="0"/>
                <a:cs typeface="B Nazanin" panose="00000400000000000000" pitchFamily="2" charset="-78"/>
              </a:rPr>
              <a:t> ها</a:t>
            </a:r>
            <a:endParaRPr lang="en-US" sz="2000"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lnSpc>
                <a:spcPct val="120000"/>
              </a:lnSpc>
              <a:spcBef>
                <a:spcPts val="600"/>
              </a:spcBef>
              <a:spcAft>
                <a:spcPts val="0"/>
              </a:spcAft>
              <a:buFont typeface="Symbol" panose="05050102010706020507" pitchFamily="18" charset="2"/>
              <a:buChar char=""/>
            </a:pP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مفاهیم ارتباطات بی سیم</a:t>
            </a:r>
            <a:endParaRPr lang="en-US" sz="2000"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lnSpc>
                <a:spcPct val="120000"/>
              </a:lnSpc>
              <a:spcBef>
                <a:spcPts val="600"/>
              </a:spcBef>
              <a:spcAft>
                <a:spcPts val="0"/>
              </a:spcAft>
              <a:buFont typeface="Symbol" panose="05050102010706020507" pitchFamily="18" charset="2"/>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دروازه شبکه </a:t>
            </a:r>
            <a:r>
              <a:rPr lang="en-US" sz="1600" dirty="0">
                <a:latin typeface="Times New Roman" panose="02020603050405020304" pitchFamily="18" charset="0"/>
                <a:ea typeface="Times New Roman" panose="02020603050405020304" pitchFamily="18" charset="0"/>
                <a:cs typeface="B Nazanin" panose="00000400000000000000" pitchFamily="2" charset="-78"/>
              </a:rPr>
              <a:t>IoT</a:t>
            </a:r>
            <a:endParaRPr lang="en-US" sz="20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5019321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smtClean="0">
                <a:latin typeface="Comic Sans MS" panose="030F0702030302020204" pitchFamily="66" charset="0"/>
              </a:rPr>
              <a:t>Next Lecture</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smtClean="0">
                <a:latin typeface="Comic Sans MS" panose="030F0702030302020204" pitchFamily="66" charset="0"/>
              </a:rPr>
              <a:t>An overview of</a:t>
            </a:r>
          </a:p>
          <a:p>
            <a:pPr lvl="1" algn="just">
              <a:lnSpc>
                <a:spcPct val="150000"/>
              </a:lnSpc>
            </a:pPr>
            <a:r>
              <a:rPr lang="en-US" dirty="0" err="1" smtClean="0">
                <a:latin typeface="Comic Sans MS" panose="030F0702030302020204" pitchFamily="66" charset="0"/>
              </a:rPr>
              <a:t>LoRA</a:t>
            </a:r>
            <a:endParaRPr lang="en-US" dirty="0" smtClean="0">
              <a:latin typeface="Comic Sans MS" panose="030F0702030302020204" pitchFamily="66" charset="0"/>
            </a:endParaRPr>
          </a:p>
          <a:p>
            <a:pPr lvl="1" algn="just">
              <a:lnSpc>
                <a:spcPct val="150000"/>
              </a:lnSpc>
            </a:pPr>
            <a:r>
              <a:rPr lang="en-US" dirty="0" err="1" smtClean="0">
                <a:latin typeface="Comic Sans MS" panose="030F0702030302020204" pitchFamily="66" charset="0"/>
              </a:rPr>
              <a:t>LoRAWAN</a:t>
            </a:r>
            <a:endParaRPr lang="en-US" dirty="0" smtClean="0">
              <a:latin typeface="Comic Sans MS" panose="030F0702030302020204" pitchFamily="66" charset="0"/>
            </a:endParaRPr>
          </a:p>
          <a:p>
            <a:pPr marL="514350" indent="-514350" algn="just">
              <a:lnSpc>
                <a:spcPct val="150000"/>
              </a:lnSpc>
              <a:buFont typeface="+mj-lt"/>
              <a:buAutoNum type="arabicPeriod"/>
            </a:pPr>
            <a:endParaRPr lang="en-US" dirty="0" smtClean="0">
              <a:latin typeface="Comic Sans MS" panose="030F0702030302020204" pitchFamily="66" charset="0"/>
            </a:endParaRPr>
          </a:p>
          <a:p>
            <a:pPr marL="914400" lvl="1" indent="-514350" algn="just">
              <a:lnSpc>
                <a:spcPct val="150000"/>
              </a:lnSpc>
              <a:buFont typeface="+mj-lt"/>
              <a:buAutoNum type="arabicPeriod"/>
            </a:pPr>
            <a:endParaRPr lang="en-US" dirty="0" smtClean="0">
              <a:latin typeface="Comic Sans MS" panose="030F0702030302020204" pitchFamily="66" charset="0"/>
            </a:endParaRPr>
          </a:p>
          <a:p>
            <a:pPr marL="0" indent="0" algn="just">
              <a:lnSpc>
                <a:spcPct val="150000"/>
              </a:lnSpc>
              <a:buNone/>
            </a:pPr>
            <a:endParaRPr lang="en-US" dirty="0" smtClean="0">
              <a:latin typeface="Comic Sans MS" panose="030F0702030302020204" pitchFamily="66" charset="0"/>
            </a:endParaRPr>
          </a:p>
          <a:p>
            <a:pPr marL="514350" indent="-514350" algn="just">
              <a:lnSpc>
                <a:spcPct val="150000"/>
              </a:lnSpc>
              <a:buFont typeface="+mj-lt"/>
              <a:buAutoNum type="arabicPeriod"/>
            </a:pPr>
            <a:endParaRPr lang="en-US" dirty="0">
              <a:latin typeface="Comic Sans MS" panose="030F0702030302020204" pitchFamily="66" charset="0"/>
            </a:endParaRPr>
          </a:p>
          <a:p>
            <a:pPr marL="0" indent="0" algn="just">
              <a:lnSpc>
                <a:spcPct val="150000"/>
              </a:lnSpc>
              <a:buNone/>
            </a:pPr>
            <a:endParaRPr lang="en-US" dirty="0">
              <a:latin typeface="Comic Sans MS" panose="030F0702030302020204" pitchFamily="66" charset="0"/>
            </a:endParaRPr>
          </a:p>
          <a:p>
            <a:pPr marL="514350" indent="-514350" algn="just">
              <a:lnSpc>
                <a:spcPct val="150000"/>
              </a:lnSpc>
              <a:buFont typeface="+mj-lt"/>
              <a:buAutoNum type="arabicPeriod"/>
            </a:pPr>
            <a:endParaRPr lang="en-US" dirty="0" smtClean="0">
              <a:latin typeface="Comic Sans MS" panose="030F0702030302020204" pitchFamily="66" charset="0"/>
              <a:hlinkClick r:id="rId3"/>
            </a:endParaRPr>
          </a:p>
          <a:p>
            <a:pPr marL="514350" indent="-514350" algn="just">
              <a:lnSpc>
                <a:spcPct val="150000"/>
              </a:lnSpc>
              <a:buFont typeface="+mj-lt"/>
              <a:buAutoNum type="arabicPeriod"/>
            </a:pPr>
            <a:endParaRPr lang="en-US" dirty="0">
              <a:latin typeface="Comic Sans MS" panose="030F0702030302020204" pitchFamily="66" charset="0"/>
            </a:endParaRPr>
          </a:p>
          <a:p>
            <a:pPr marL="514350" indent="-514350" algn="just">
              <a:lnSpc>
                <a:spcPct val="150000"/>
              </a:lnSpc>
              <a:buFont typeface="+mj-lt"/>
              <a:buAutoNum type="arabicPeriod"/>
            </a:pPr>
            <a:endParaRPr lang="en-US" dirty="0">
              <a:latin typeface="Comic Sans MS" panose="030F0702030302020204" pitchFamily="66" charset="0"/>
            </a:endParaRPr>
          </a:p>
          <a:p>
            <a:pPr marL="514350" indent="-514350" algn="just">
              <a:lnSpc>
                <a:spcPct val="150000"/>
              </a:lnSpc>
              <a:buFont typeface="+mj-lt"/>
              <a:buAutoNum type="arabicPeriod"/>
            </a:pPr>
            <a:endParaRPr lang="en-US" dirty="0">
              <a:latin typeface="Comic Sans MS" panose="030F0702030302020204" pitchFamily="66" charset="0"/>
            </a:endParaRPr>
          </a:p>
          <a:p>
            <a:pPr marL="514350" indent="-514350" algn="just">
              <a:lnSpc>
                <a:spcPct val="150000"/>
              </a:lnSpc>
              <a:buFont typeface="+mj-lt"/>
              <a:buAutoNum type="arabicPeriod"/>
            </a:pPr>
            <a:endParaRPr lang="en-US" dirty="0">
              <a:latin typeface="Comic Sans MS" panose="030F0702030302020204" pitchFamily="66" charset="0"/>
            </a:endParaRPr>
          </a:p>
          <a:p>
            <a:pPr marL="514350" indent="-514350" algn="just">
              <a:lnSpc>
                <a:spcPct val="150000"/>
              </a:lnSpc>
              <a:buFont typeface="+mj-lt"/>
              <a:buAutoNum type="arabicPeriod"/>
            </a:pPr>
            <a:endParaRPr lang="en-US" dirty="0">
              <a:latin typeface="Comic Sans MS" panose="030F0702030302020204" pitchFamily="66" charset="0"/>
            </a:endParaRPr>
          </a:p>
          <a:p>
            <a:pPr marL="514350" indent="-514350" algn="just">
              <a:lnSpc>
                <a:spcPct val="150000"/>
              </a:lnSpc>
              <a:buFont typeface="+mj-lt"/>
              <a:buAutoNum type="arabicPeriod"/>
            </a:pPr>
            <a:endParaRPr lang="en-US" dirty="0" smtClean="0">
              <a:latin typeface="Comic Sans MS" panose="030F0702030302020204" pitchFamily="66"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597" y="1138426"/>
            <a:ext cx="5705980" cy="5719574"/>
          </a:xfrm>
          <a:prstGeom prst="rect">
            <a:avLst/>
          </a:prstGeom>
        </p:spPr>
      </p:pic>
    </p:spTree>
    <p:extLst>
      <p:ext uri="{BB962C8B-B14F-4D97-AF65-F5344CB8AC3E}">
        <p14:creationId xmlns:p14="http://schemas.microsoft.com/office/powerpoint/2010/main" val="3832625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F04D1148-F6B9-4B48-9394-9C0D0778EF7D}" vid="{BA70EDF9-374D-4B51-AE0D-8ED78ACEA1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3710</TotalTime>
  <Words>27261</Words>
  <Application>Microsoft Office PowerPoint</Application>
  <PresentationFormat>Widescreen</PresentationFormat>
  <Paragraphs>1393</Paragraphs>
  <Slides>93</Slides>
  <Notes>79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Arial</vt:lpstr>
      <vt:lpstr>B Nazanin</vt:lpstr>
      <vt:lpstr>Calibri</vt:lpstr>
      <vt:lpstr>Comic Sans MS</vt:lpstr>
      <vt:lpstr>Sakkal Majalla</vt:lpstr>
      <vt:lpstr>Symbol</vt:lpstr>
      <vt:lpstr>Times New Roman</vt:lpstr>
      <vt:lpstr>Theme2</vt:lpstr>
      <vt:lpstr>Internet of Things</vt:lpstr>
      <vt:lpstr>Contents </vt:lpstr>
      <vt:lpstr>Contents </vt:lpstr>
      <vt:lpstr>IoT Protocol Stack</vt:lpstr>
      <vt:lpstr>Contents </vt:lpstr>
      <vt:lpstr>IoT Protocol Stack- Physical and Link Layers Protocols</vt:lpstr>
      <vt:lpstr>Physical and Link Layers Protocols- IEEE 802.15.4</vt:lpstr>
      <vt:lpstr>Physical and Link Layers Protocols- IEEE 802.15.4</vt:lpstr>
      <vt:lpstr>Physical and Link Layers Protocols- IEEE 802.15.4</vt:lpstr>
      <vt:lpstr>Physical and Link Layers Protocols- IEEE 802.15.4</vt:lpstr>
      <vt:lpstr>Physical and Link Layers Protocols- IEEE 802.15.4</vt:lpstr>
      <vt:lpstr>Physical and Link Layers Protocols- IEEE 802.15.4</vt:lpstr>
      <vt:lpstr>Physical and Link Layers Protocols- IEEE 802.15.4</vt:lpstr>
      <vt:lpstr>Physical and Link Layers Protocols- IEEE 802.15.4</vt:lpstr>
      <vt:lpstr>Physical and Link Layers Protocols- IEEE 802.15.4e/g</vt:lpstr>
      <vt:lpstr>Physical and Link Layers Protocols- IEEE 802.15.4e/g</vt:lpstr>
      <vt:lpstr>Physical and Link Layers Protocols- IEEE 802.15.4e/g</vt:lpstr>
      <vt:lpstr>Physical and Link Layers Protocols- IEEE 802.15.4e/g</vt:lpstr>
      <vt:lpstr>Physical and Link Layers Protocols- IEEE 802.15.4e/g</vt:lpstr>
      <vt:lpstr>Physical and Link Layers Protocols- IEEE 802.15.4e/g</vt:lpstr>
      <vt:lpstr>Physical and Link Layers Protocols- IEEE 802.11ah</vt:lpstr>
      <vt:lpstr>Physical and Link Layers Protocols- IEEE 802.11ah</vt:lpstr>
      <vt:lpstr>Physical and Link Layers Protocols- IEEE 802.11ah</vt:lpstr>
      <vt:lpstr>Physical and Link Layers Protocols- IEEE 802.11ah</vt:lpstr>
      <vt:lpstr>Physical and Link Layers Protocols- IEEE 802.11ah</vt:lpstr>
      <vt:lpstr>Physical and Link Layers Protocols- ZigBee</vt:lpstr>
      <vt:lpstr>Physical and Link Layers Protocols- ZigBee</vt:lpstr>
      <vt:lpstr>Physical and Link Layers Protocols- LoRaWAN</vt:lpstr>
      <vt:lpstr>Physical and Link Layers Protocols- LoRaWAN</vt:lpstr>
      <vt:lpstr>Physical and Link Layers Protocols- LoRaWAN</vt:lpstr>
      <vt:lpstr>Physical and Link Layers Protocols- LoRaWAN</vt:lpstr>
      <vt:lpstr>Physical and Link Layers Protocols- LoRaWAN</vt:lpstr>
      <vt:lpstr>Physical and Link Layers Protocols- LoRaWAN</vt:lpstr>
      <vt:lpstr>Physical and Link Layers Protocols- LoRaWAN</vt:lpstr>
      <vt:lpstr>Physical and Link Layers Protocols- NB-IoT</vt:lpstr>
      <vt:lpstr>Physical and Link Layers Protocols- NB-IoT</vt:lpstr>
      <vt:lpstr>Physical and Link Layers Protocols- NB-IoT</vt:lpstr>
      <vt:lpstr>Physical and Link Layers Protocols- LP-WiFi</vt:lpstr>
      <vt:lpstr>Physical and Link Layers Protocols- BLE</vt:lpstr>
      <vt:lpstr>Physical and Link Layers Protocols- BLE</vt:lpstr>
      <vt:lpstr>Physical and Link Layers Protocols- BLE</vt:lpstr>
      <vt:lpstr>Physical and Link Layers Protocols- PLC</vt:lpstr>
      <vt:lpstr>Physical and Link Layers Protocols- PLC</vt:lpstr>
      <vt:lpstr>Physical and Link Layers Protocols- use cases</vt:lpstr>
      <vt:lpstr>Contents </vt:lpstr>
      <vt:lpstr>Communication Models</vt:lpstr>
      <vt:lpstr>Communication Models</vt:lpstr>
      <vt:lpstr>Communication Models</vt:lpstr>
      <vt:lpstr>Communication Models</vt:lpstr>
      <vt:lpstr>Communication Models</vt:lpstr>
      <vt:lpstr>Contents </vt:lpstr>
      <vt:lpstr>Communication Technologies Criteria</vt:lpstr>
      <vt:lpstr>Communication Technologies Criteria</vt:lpstr>
      <vt:lpstr>Communication Technologies Criteria</vt:lpstr>
      <vt:lpstr>Communication Technologies Criteria</vt:lpstr>
      <vt:lpstr>Communication Technologies Criteria</vt:lpstr>
      <vt:lpstr>Communication Technologies Criteria</vt:lpstr>
      <vt:lpstr>Communication Technologies Criteria</vt:lpstr>
      <vt:lpstr>Communication Technologies Criteria</vt:lpstr>
      <vt:lpstr>Communication Technologies Criteria</vt:lpstr>
      <vt:lpstr>Communication Technologies Criteria</vt:lpstr>
      <vt:lpstr>Communication Technologies Comparison</vt:lpstr>
      <vt:lpstr>Communication Technologies Comparison</vt:lpstr>
      <vt:lpstr>Communication Technologies Comparison</vt:lpstr>
      <vt:lpstr>Communication Technologies Comparison</vt:lpstr>
      <vt:lpstr>Communication Technologies Comparison</vt:lpstr>
      <vt:lpstr>Contents </vt:lpstr>
      <vt:lpstr>IoT Protocol Stack- IP as the IoT Network Layer</vt:lpstr>
      <vt:lpstr>IoT Protocol Stack- IP as the IoT Network Layer</vt:lpstr>
      <vt:lpstr>IoT Protocol Stack- IP as the IoT Network Layer</vt:lpstr>
      <vt:lpstr>IoT Protocol Stack- IP as the IoT Network Layer</vt:lpstr>
      <vt:lpstr>IoT Protocol Stack- IP as the IoT Network Layer</vt:lpstr>
      <vt:lpstr>IoT Protocol Stack- IP as the IoT Network Layer</vt:lpstr>
      <vt:lpstr>IoT Protocol Stack- IP as the IoT Network Layer</vt:lpstr>
      <vt:lpstr>IoT Protocol Stack- IP as the IoT Network Layer</vt:lpstr>
      <vt:lpstr>Contents </vt:lpstr>
      <vt:lpstr>IoT Protocol Stack- Transport Layer</vt:lpstr>
      <vt:lpstr>Contents </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IoT Protocol Stack- Application Layer Protocols</vt:lpstr>
      <vt:lpstr>Next Lecture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Shiva Kazemi</dc:creator>
  <cp:lastModifiedBy>Shiva Kazemi</cp:lastModifiedBy>
  <cp:revision>519</cp:revision>
  <dcterms:created xsi:type="dcterms:W3CDTF">2019-12-10T09:27:43Z</dcterms:created>
  <dcterms:modified xsi:type="dcterms:W3CDTF">2020-01-27T09:28:48Z</dcterms:modified>
</cp:coreProperties>
</file>