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7383" y="0"/>
            <a:ext cx="9052560" cy="2637729"/>
          </a:xfrm>
        </p:spPr>
        <p:txBody>
          <a:bodyPr/>
          <a:lstStyle/>
          <a:p>
            <a:r>
              <a:rPr lang="en-IN" sz="6000" b="1" dirty="0" smtClean="0"/>
              <a:t>Bitcoin Price Prediction</a:t>
            </a:r>
            <a:endParaRPr lang="en-IN" sz="6000" b="1" dirty="0"/>
          </a:p>
        </p:txBody>
      </p:sp>
      <p:sp>
        <p:nvSpPr>
          <p:cNvPr id="3" name="Subtitle 2"/>
          <p:cNvSpPr>
            <a:spLocks noGrp="1"/>
          </p:cNvSpPr>
          <p:nvPr>
            <p:ph type="subTitle" idx="1"/>
          </p:nvPr>
        </p:nvSpPr>
        <p:spPr>
          <a:xfrm>
            <a:off x="1049867" y="4103085"/>
            <a:ext cx="7766936" cy="1200436"/>
          </a:xfrm>
        </p:spPr>
        <p:txBody>
          <a:bodyPr numCol="1">
            <a:normAutofit fontScale="25000" lnSpcReduction="20000"/>
          </a:bodyPr>
          <a:lstStyle/>
          <a:p>
            <a:pPr algn="ctr"/>
            <a:r>
              <a:rPr lang="en-US" sz="16000" b="1" i="1" u="sng" dirty="0" smtClean="0">
                <a:effectLst>
                  <a:outerShdw blurRad="38100" dist="38100" dir="2700000" algn="tl">
                    <a:srgbClr val="000000">
                      <a:alpha val="43137"/>
                    </a:srgbClr>
                  </a:outerShdw>
                </a:effectLst>
              </a:rPr>
              <a:t>PRESENTED BY:</a:t>
            </a:r>
          </a:p>
          <a:p>
            <a:pPr algn="ctr"/>
            <a:r>
              <a:rPr lang="en-US" sz="11200" b="1" i="1" dirty="0" smtClean="0">
                <a:effectLst>
                  <a:outerShdw blurRad="38100" dist="38100" dir="2700000" algn="tl">
                    <a:srgbClr val="000000">
                      <a:alpha val="43137"/>
                    </a:srgbClr>
                  </a:outerShdw>
                </a:effectLst>
              </a:rPr>
              <a:t>B.BABINA</a:t>
            </a:r>
          </a:p>
          <a:p>
            <a:pPr algn="ctr"/>
            <a:r>
              <a:rPr lang="en-US" sz="11200" b="1" i="1" smtClean="0">
                <a:effectLst>
                  <a:outerShdw blurRad="38100" dist="38100" dir="2700000" algn="tl">
                    <a:srgbClr val="000000">
                      <a:alpha val="43137"/>
                    </a:srgbClr>
                  </a:outerShdw>
                </a:effectLst>
              </a:rPr>
              <a:t>EEE</a:t>
            </a:r>
            <a:endParaRPr lang="en-US" sz="11200" b="1" i="1" dirty="0" smtClean="0">
              <a:effectLst>
                <a:outerShdw blurRad="38100" dist="38100" dir="2700000" algn="tl">
                  <a:srgbClr val="000000">
                    <a:alpha val="43137"/>
                  </a:srgbClr>
                </a:outerShdw>
              </a:effectLst>
            </a:endParaRPr>
          </a:p>
          <a:p>
            <a:pPr algn="ctr"/>
            <a:r>
              <a:rPr lang="en-US" sz="11200" b="1" i="1" dirty="0" smtClean="0">
                <a:effectLst>
                  <a:outerShdw blurRad="38100" dist="38100" dir="2700000" algn="tl">
                    <a:srgbClr val="000000">
                      <a:alpha val="43137"/>
                    </a:srgbClr>
                  </a:outerShdw>
                </a:effectLst>
              </a:rPr>
              <a:t>MANGAYARKARASI COLLEGE OF ENGINEERING</a:t>
            </a:r>
            <a:endParaRPr lang="en-IN" sz="112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116526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IN" dirty="0"/>
          </a:p>
        </p:txBody>
      </p:sp>
      <p:sp>
        <p:nvSpPr>
          <p:cNvPr id="3" name="Content Placeholder 2"/>
          <p:cNvSpPr>
            <a:spLocks noGrp="1"/>
          </p:cNvSpPr>
          <p:nvPr>
            <p:ph idx="1"/>
          </p:nvPr>
        </p:nvSpPr>
        <p:spPr/>
        <p:txBody>
          <a:bodyPr>
            <a:normAutofit/>
          </a:bodyPr>
          <a:lstStyle/>
          <a:p>
            <a:r>
              <a:rPr lang="en-US" dirty="0"/>
              <a:t>"Bitcoin Price Prediction Using Machine Learning: An Approach to Time Series Forecasting" by John Doe and Jane Smith. (Example of a research paper focusing on machine learning techniques for Bitcoin price prediction).</a:t>
            </a:r>
          </a:p>
          <a:p>
            <a:endParaRPr lang="en-US" dirty="0"/>
          </a:p>
          <a:p>
            <a:r>
              <a:rPr lang="en-US" dirty="0"/>
              <a:t>"Predicting Bitcoin Prices: A Comprehensive Survey" by Alice Johnson et al. (Example of a survey paper summarizing various methodologies and approaches used for Bitcoin price prediction).</a:t>
            </a:r>
          </a:p>
          <a:p>
            <a:endParaRPr lang="en-US" dirty="0"/>
          </a:p>
          <a:p>
            <a:r>
              <a:rPr lang="en-US" dirty="0"/>
              <a:t>"Deep Learning for Cryptocurrency Price Prediction: A Review of Recent Advances" by Bob Brown. (Example of a review article focusing on deep learning techniques specifically applied to cryptocurrency price prediction).</a:t>
            </a:r>
          </a:p>
          <a:p>
            <a:endParaRPr lang="en-US" dirty="0"/>
          </a:p>
          <a:p>
            <a:pPr marL="0" indent="0">
              <a:buNone/>
            </a:pPr>
            <a:endParaRPr lang="en-IN" dirty="0"/>
          </a:p>
        </p:txBody>
      </p:sp>
    </p:spTree>
    <p:extLst>
      <p:ext uri="{BB962C8B-B14F-4D97-AF65-F5344CB8AC3E}">
        <p14:creationId xmlns:p14="http://schemas.microsoft.com/office/powerpoint/2010/main" val="4106510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dirty="0"/>
              <a:t>Problem Statement</a:t>
            </a:r>
          </a:p>
        </p:txBody>
      </p:sp>
      <p:sp>
        <p:nvSpPr>
          <p:cNvPr id="3" name="Content Placeholder 2"/>
          <p:cNvSpPr>
            <a:spLocks noGrp="1"/>
          </p:cNvSpPr>
          <p:nvPr>
            <p:ph idx="1"/>
          </p:nvPr>
        </p:nvSpPr>
        <p:spPr/>
        <p:txBody>
          <a:bodyPr>
            <a:noAutofit/>
          </a:bodyPr>
          <a:lstStyle/>
          <a:p>
            <a:r>
              <a:rPr lang="en-US" sz="3200" dirty="0"/>
              <a:t>Bitcoin uses </a:t>
            </a:r>
            <a:r>
              <a:rPr lang="en-US" sz="3200" dirty="0" err="1"/>
              <a:t>Blockchain</a:t>
            </a:r>
            <a:r>
              <a:rPr lang="en-US" sz="3200" dirty="0"/>
              <a:t> concept which is peer-to-peer technology to operate with no central authority or banks; managing transactions and the issuing of bitcoins is carried out collectively by the network. Bitcoin is open-source; its design is public, nobody owns or controls Bitcoin and everyone can take part.</a:t>
            </a:r>
          </a:p>
        </p:txBody>
      </p:sp>
    </p:spTree>
    <p:extLst>
      <p:ext uri="{BB962C8B-B14F-4D97-AF65-F5344CB8AC3E}">
        <p14:creationId xmlns:p14="http://schemas.microsoft.com/office/powerpoint/2010/main" val="3781761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PROPOSED SOLUTION</a:t>
            </a:r>
            <a:endParaRPr lang="en-IN" sz="4000" dirty="0"/>
          </a:p>
        </p:txBody>
      </p:sp>
      <p:sp>
        <p:nvSpPr>
          <p:cNvPr id="4" name="Content Placeholder 3"/>
          <p:cNvSpPr>
            <a:spLocks noGrp="1"/>
          </p:cNvSpPr>
          <p:nvPr>
            <p:ph idx="1"/>
          </p:nvPr>
        </p:nvSpPr>
        <p:spPr/>
        <p:txBody>
          <a:bodyPr/>
          <a:lstStyle/>
          <a:p>
            <a:r>
              <a:rPr lang="en-US" dirty="0"/>
              <a:t>Predicting the price of Bitcoin is a challenging task due to its inherent volatility and the multitude of factors that can influence its value. However, there are several approaches and methodologies that can be employed to attempt to predict Bitcoin prices. Here's a proposed solution using a machine learning approach       </a:t>
            </a:r>
            <a:endParaRPr lang="en-US" dirty="0" smtClean="0"/>
          </a:p>
          <a:p>
            <a:endParaRPr lang="en-US" dirty="0"/>
          </a:p>
          <a:p>
            <a:r>
              <a:rPr lang="en-US" dirty="0" smtClean="0"/>
              <a:t>Gather </a:t>
            </a:r>
            <a:r>
              <a:rPr lang="en-US" dirty="0"/>
              <a:t>historical data on Bitcoin prices from various sources such as cryptocurrency exchanges like </a:t>
            </a:r>
            <a:r>
              <a:rPr lang="en-US" dirty="0" err="1"/>
              <a:t>Coinbase</a:t>
            </a:r>
            <a:r>
              <a:rPr lang="en-US" dirty="0"/>
              <a:t>, </a:t>
            </a:r>
            <a:r>
              <a:rPr lang="en-US" dirty="0" err="1"/>
              <a:t>Binance</a:t>
            </a:r>
            <a:r>
              <a:rPr lang="en-US" dirty="0"/>
              <a:t>, or </a:t>
            </a:r>
            <a:r>
              <a:rPr lang="en-US" dirty="0" err="1"/>
              <a:t>Bitfinex</a:t>
            </a:r>
            <a:r>
              <a:rPr lang="en-US" dirty="0"/>
              <a:t>. Additionally, collect data on relevant market indicators such as trading volume, hash rate, sentiment analysis from social media, macroeconomic indicators, and news sentiment related to Bitcoin.                                                                      </a:t>
            </a:r>
            <a:endParaRPr lang="en-IN" dirty="0"/>
          </a:p>
        </p:txBody>
      </p:sp>
    </p:spTree>
    <p:extLst>
      <p:ext uri="{BB962C8B-B14F-4D97-AF65-F5344CB8AC3E}">
        <p14:creationId xmlns:p14="http://schemas.microsoft.com/office/powerpoint/2010/main" val="3390317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DEVELOPMENT APPROACH</a:t>
            </a:r>
            <a:endParaRPr lang="en-IN" sz="4000" dirty="0"/>
          </a:p>
        </p:txBody>
      </p:sp>
      <p:sp>
        <p:nvSpPr>
          <p:cNvPr id="3" name="Content Placeholder 2"/>
          <p:cNvSpPr>
            <a:spLocks noGrp="1"/>
          </p:cNvSpPr>
          <p:nvPr>
            <p:ph idx="1"/>
          </p:nvPr>
        </p:nvSpPr>
        <p:spPr/>
        <p:txBody>
          <a:bodyPr/>
          <a:lstStyle/>
          <a:p>
            <a:r>
              <a:rPr lang="en-US" dirty="0"/>
              <a:t>Clearly define the objectives of the Bitcoin price prediction system. Determine the time horizon for predictions (short-term, medium-term, long-term) and the level of granularity required (hourly, daily, weekly).</a:t>
            </a:r>
          </a:p>
          <a:p>
            <a:r>
              <a:rPr lang="en-US" dirty="0"/>
              <a:t>Specify the scope of the system, including which factors and data sources will be considered for prediction.</a:t>
            </a:r>
          </a:p>
          <a:p>
            <a:r>
              <a:rPr lang="en-US" dirty="0"/>
              <a:t> Split the dataset into training, validation, and testing sets.</a:t>
            </a:r>
          </a:p>
          <a:p>
            <a:r>
              <a:rPr lang="en-US" dirty="0"/>
              <a:t>Train the selected models using the training data and validate their performance using the validation set. Tune </a:t>
            </a:r>
            <a:r>
              <a:rPr lang="en-US" dirty="0" err="1"/>
              <a:t>hyperparameters</a:t>
            </a:r>
            <a:r>
              <a:rPr lang="en-US" dirty="0"/>
              <a:t> as needed to optimize model performance.</a:t>
            </a:r>
          </a:p>
          <a:p>
            <a:endParaRPr lang="en-IN" dirty="0"/>
          </a:p>
        </p:txBody>
      </p:sp>
    </p:spTree>
    <p:extLst>
      <p:ext uri="{BB962C8B-B14F-4D97-AF65-F5344CB8AC3E}">
        <p14:creationId xmlns:p14="http://schemas.microsoft.com/office/powerpoint/2010/main" val="31727086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IN" dirty="0"/>
          </a:p>
        </p:txBody>
      </p:sp>
      <p:sp>
        <p:nvSpPr>
          <p:cNvPr id="3" name="Content Placeholder 2"/>
          <p:cNvSpPr>
            <a:spLocks noGrp="1"/>
          </p:cNvSpPr>
          <p:nvPr>
            <p:ph idx="1"/>
          </p:nvPr>
        </p:nvSpPr>
        <p:spPr/>
        <p:txBody>
          <a:bodyPr>
            <a:normAutofit fontScale="92500" lnSpcReduction="10000"/>
          </a:bodyPr>
          <a:lstStyle/>
          <a:p>
            <a:r>
              <a:rPr lang="en-US" dirty="0"/>
              <a:t>Calculate Moving Average: Calculate a moving average of Bitcoin prices over a specified time window. For example, you could use a simple moving average (SMA) or an exponential moving average (EMA).</a:t>
            </a:r>
          </a:p>
          <a:p>
            <a:endParaRPr lang="en-US" dirty="0"/>
          </a:p>
          <a:p>
            <a:r>
              <a:rPr lang="en-US" dirty="0"/>
              <a:t>Predict Future Prices: Forecast future Bitcoin prices based on the calculated moving average. For instance, you could predict that the future price will be equal to the current moving average.</a:t>
            </a:r>
          </a:p>
          <a:p>
            <a:endParaRPr lang="en-US" dirty="0"/>
          </a:p>
          <a:p>
            <a:r>
              <a:rPr lang="en-US" dirty="0"/>
              <a:t>Adjustments: Optionally, you can apply adjustments or corrections to the predicted prices based on recent trends or market conditions.</a:t>
            </a:r>
          </a:p>
          <a:p>
            <a:endParaRPr lang="en-US" dirty="0"/>
          </a:p>
          <a:p>
            <a:r>
              <a:rPr lang="en-US" dirty="0"/>
              <a:t>Linear Regression Method:</a:t>
            </a:r>
          </a:p>
          <a:p>
            <a:endParaRPr lang="en-US" dirty="0"/>
          </a:p>
        </p:txBody>
      </p:sp>
    </p:spTree>
    <p:extLst>
      <p:ext uri="{BB962C8B-B14F-4D97-AF65-F5344CB8AC3E}">
        <p14:creationId xmlns:p14="http://schemas.microsoft.com/office/powerpoint/2010/main" val="37959032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431074"/>
            <a:ext cx="8596669" cy="352697"/>
          </a:xfrm>
        </p:spPr>
        <p:txBody>
          <a:bodyPr>
            <a:normAutofit fontScale="90000"/>
          </a:bodyPr>
          <a:lstStyle/>
          <a:p>
            <a:endParaRPr lang="en-IN" dirty="0"/>
          </a:p>
        </p:txBody>
      </p:sp>
      <p:sp>
        <p:nvSpPr>
          <p:cNvPr id="3" name="Content Placeholder 2"/>
          <p:cNvSpPr>
            <a:spLocks noGrp="1"/>
          </p:cNvSpPr>
          <p:nvPr>
            <p:ph idx="1"/>
          </p:nvPr>
        </p:nvSpPr>
        <p:spPr>
          <a:xfrm>
            <a:off x="781837" y="1468258"/>
            <a:ext cx="8596668" cy="3880773"/>
          </a:xfrm>
        </p:spPr>
        <p:txBody>
          <a:bodyPr>
            <a:normAutofit fontScale="92500" lnSpcReduction="10000"/>
          </a:bodyPr>
          <a:lstStyle/>
          <a:p>
            <a:r>
              <a:rPr lang="en-US" dirty="0"/>
              <a:t>Feature Selection: Select relevant features that may influence Bitcoin prices, such as historical price data, trading volume, or external factors like news sentiment.</a:t>
            </a:r>
          </a:p>
          <a:p>
            <a:endParaRPr lang="en-US" dirty="0"/>
          </a:p>
          <a:p>
            <a:r>
              <a:rPr lang="en-US" dirty="0"/>
              <a:t>Train Regression Model: Use linear regression to train a model on historical data, with the selected features as input and Bitcoin prices as the target variable.</a:t>
            </a:r>
          </a:p>
          <a:p>
            <a:endParaRPr lang="en-US" dirty="0"/>
          </a:p>
          <a:p>
            <a:r>
              <a:rPr lang="en-US" dirty="0"/>
              <a:t>Predict Future Prices: Once the model is trained, use it to predict future Bitcoin prices based on new input data.</a:t>
            </a:r>
          </a:p>
          <a:p>
            <a:endParaRPr lang="en-US" dirty="0"/>
          </a:p>
          <a:p>
            <a:r>
              <a:rPr lang="en-US" dirty="0"/>
              <a:t>Evaluation: Evaluate the performance of the linear regression model using metrics such as mean squared error (MSE) or mean absolute error (MAE) to assess its accuracy.</a:t>
            </a:r>
          </a:p>
        </p:txBody>
      </p:sp>
    </p:spTree>
    <p:extLst>
      <p:ext uri="{BB962C8B-B14F-4D97-AF65-F5344CB8AC3E}">
        <p14:creationId xmlns:p14="http://schemas.microsoft.com/office/powerpoint/2010/main" val="35799740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RESULT</a:t>
            </a:r>
            <a:endParaRPr lang="en-IN" sz="4000" dirty="0"/>
          </a:p>
        </p:txBody>
      </p:sp>
      <p:sp>
        <p:nvSpPr>
          <p:cNvPr id="3" name="Content Placeholder 2"/>
          <p:cNvSpPr>
            <a:spLocks noGrp="1"/>
          </p:cNvSpPr>
          <p:nvPr>
            <p:ph idx="1"/>
          </p:nvPr>
        </p:nvSpPr>
        <p:spPr/>
        <p:txBody>
          <a:bodyPr/>
          <a:lstStyle/>
          <a:p>
            <a:r>
              <a:rPr lang="en-US" dirty="0"/>
              <a:t>lot the predicted Bitcoin prices against the actual prices over a specific time period to visualize how well the model captures the price movements.</a:t>
            </a:r>
          </a:p>
          <a:p>
            <a:r>
              <a:rPr lang="en-US" dirty="0"/>
              <a:t>Look Conduct statistical tests or analyses to determine the significance of the model's predictions.</a:t>
            </a:r>
          </a:p>
          <a:p>
            <a:r>
              <a:rPr lang="en-US" dirty="0"/>
              <a:t>Examine metrics such as correlation coefficients or p-values to assess the strength of the relationship between predicted and actual </a:t>
            </a:r>
            <a:r>
              <a:rPr lang="en-US" dirty="0" err="1"/>
              <a:t>prices.for</a:t>
            </a:r>
            <a:r>
              <a:rPr lang="en-US" dirty="0"/>
              <a:t> patterns or </a:t>
            </a:r>
            <a:r>
              <a:rPr lang="en-US" dirty="0" err="1"/>
              <a:t>tAnalyze</a:t>
            </a:r>
            <a:r>
              <a:rPr lang="en-US" dirty="0"/>
              <a:t> the errors made by the prediction model to identify common patterns or sources of inaccuracies.</a:t>
            </a:r>
          </a:p>
          <a:p>
            <a:r>
              <a:rPr lang="en-US" dirty="0"/>
              <a:t>Determine whether certain features or factors contribute more to prediction errors and consider refining the model accordingly</a:t>
            </a:r>
            <a:r>
              <a:rPr lang="en-US" dirty="0" smtClean="0"/>
              <a:t>.</a:t>
            </a:r>
          </a:p>
          <a:p>
            <a:r>
              <a:rPr lang="en-US" dirty="0" smtClean="0"/>
              <a:t>rends </a:t>
            </a:r>
            <a:r>
              <a:rPr lang="en-US" dirty="0"/>
              <a:t>in the predictions compared to the actual prices.</a:t>
            </a:r>
            <a:endParaRPr lang="en-IN" dirty="0"/>
          </a:p>
        </p:txBody>
      </p:sp>
    </p:spTree>
    <p:extLst>
      <p:ext uri="{BB962C8B-B14F-4D97-AF65-F5344CB8AC3E}">
        <p14:creationId xmlns:p14="http://schemas.microsoft.com/office/powerpoint/2010/main" val="1015518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CONCLUSION</a:t>
            </a:r>
            <a:endParaRPr lang="en-IN" sz="4400" dirty="0"/>
          </a:p>
        </p:txBody>
      </p:sp>
      <p:sp>
        <p:nvSpPr>
          <p:cNvPr id="3" name="Content Placeholder 2"/>
          <p:cNvSpPr>
            <a:spLocks noGrp="1"/>
          </p:cNvSpPr>
          <p:nvPr>
            <p:ph idx="1"/>
          </p:nvPr>
        </p:nvSpPr>
        <p:spPr/>
        <p:txBody>
          <a:bodyPr/>
          <a:lstStyle/>
          <a:p>
            <a:r>
              <a:rPr lang="en-US" dirty="0"/>
              <a:t>In summary, while our Bitcoin price prediction efforts have yielded valuable insights and laid the groundwork for future exploration, they also underscore the need for caution and humility in navigating the cryptocurrency market. As investors and stakeholders, it is imperative that we remain vigilant, adaptable, and mindful of the inherent risks associated with trading and investing in Bitcoin and other digital assets.</a:t>
            </a:r>
          </a:p>
          <a:p>
            <a:endParaRPr lang="en-US" dirty="0"/>
          </a:p>
          <a:p>
            <a:r>
              <a:rPr lang="en-US" dirty="0"/>
              <a:t>This conclusion encapsulates the key findings, challenges, and implications of our Bitcoin price prediction endeavors, emphasizing the complexities and uncertainties inherent in forecasting cryptocurrency prices.</a:t>
            </a:r>
          </a:p>
          <a:p>
            <a:endParaRPr lang="en-US" dirty="0"/>
          </a:p>
          <a:p>
            <a:endParaRPr lang="en-US" dirty="0"/>
          </a:p>
          <a:p>
            <a:endParaRPr lang="en-US" dirty="0"/>
          </a:p>
        </p:txBody>
      </p:sp>
    </p:spTree>
    <p:extLst>
      <p:ext uri="{BB962C8B-B14F-4D97-AF65-F5344CB8AC3E}">
        <p14:creationId xmlns:p14="http://schemas.microsoft.com/office/powerpoint/2010/main" val="395614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FUTURE SCOPE</a:t>
            </a:r>
            <a:endParaRPr lang="en-IN" sz="4400" dirty="0"/>
          </a:p>
        </p:txBody>
      </p:sp>
      <p:sp>
        <p:nvSpPr>
          <p:cNvPr id="3" name="Content Placeholder 2"/>
          <p:cNvSpPr>
            <a:spLocks noGrp="1"/>
          </p:cNvSpPr>
          <p:nvPr>
            <p:ph idx="1"/>
          </p:nvPr>
        </p:nvSpPr>
        <p:spPr/>
        <p:txBody>
          <a:bodyPr>
            <a:normAutofit/>
          </a:bodyPr>
          <a:lstStyle/>
          <a:p>
            <a:r>
              <a:rPr lang="en-US" sz="2000" dirty="0"/>
              <a:t>he future scope for Bitcoin price prediction is vast, driven by ongoing advancements in technology, data analytics, and financial </a:t>
            </a:r>
            <a:r>
              <a:rPr lang="en-US" sz="2000" dirty="0" smtClean="0"/>
              <a:t>modeling</a:t>
            </a:r>
          </a:p>
          <a:p>
            <a:r>
              <a:rPr lang="en-US" sz="2000" dirty="0" smtClean="0"/>
              <a:t> </a:t>
            </a:r>
            <a:r>
              <a:rPr lang="en-US" sz="2000" dirty="0"/>
              <a:t>the future scope for Bitcoin price prediction is multifaceted, encompassing advancements in modeling techniques, data sources, real-time analytics, interdisciplinary collaboration, and risk management strategies. </a:t>
            </a:r>
            <a:endParaRPr lang="en-US" sz="2000" dirty="0" smtClean="0"/>
          </a:p>
          <a:p>
            <a:r>
              <a:rPr lang="en-US" sz="2000" dirty="0" smtClean="0"/>
              <a:t>By </a:t>
            </a:r>
            <a:r>
              <a:rPr lang="en-US" sz="2000" dirty="0"/>
              <a:t>embracing innovation and leveraging insights from diverse disciplines, researchers and practitioners can contribute to the development of more accurate, reliable, and actionable prediction models for the cryptocurrency market.</a:t>
            </a:r>
          </a:p>
        </p:txBody>
      </p:sp>
    </p:spTree>
    <p:extLst>
      <p:ext uri="{BB962C8B-B14F-4D97-AF65-F5344CB8AC3E}">
        <p14:creationId xmlns:p14="http://schemas.microsoft.com/office/powerpoint/2010/main" val="19758980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64</TotalTime>
  <Words>885</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Bitcoin Price Prediction</vt:lpstr>
      <vt:lpstr>Problem Statement</vt:lpstr>
      <vt:lpstr>PROPOSED SOLUTION</vt:lpstr>
      <vt:lpstr>DEVELOPMENT APPROACH</vt:lpstr>
      <vt:lpstr>ALGORITHM</vt:lpstr>
      <vt:lpstr>PowerPoint Presentation</vt:lpstr>
      <vt:lpstr>RESULT</vt:lpstr>
      <vt:lpstr>CONCLUSION</vt:lpstr>
      <vt:lpstr>FUTURE SCOPE</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Price Prediction</dc:title>
  <dc:creator>mce</dc:creator>
  <cp:lastModifiedBy>mce</cp:lastModifiedBy>
  <cp:revision>9</cp:revision>
  <dcterms:created xsi:type="dcterms:W3CDTF">2024-04-05T09:19:09Z</dcterms:created>
  <dcterms:modified xsi:type="dcterms:W3CDTF">2024-04-25T10:30:18Z</dcterms:modified>
</cp:coreProperties>
</file>