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3EC509E-869B-45EC-98DB-00237B48EEFD}" type="datetimeFigureOut">
              <a:rPr lang="en-IN" smtClean="0"/>
              <a:t>11-04-2024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28764942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C509E-869B-45EC-98DB-00237B48EEFD}"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181934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EC509E-869B-45EC-98DB-00237B48EEFD}"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19364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EC509E-869B-45EC-98DB-00237B48EEFD}" type="datetimeFigureOut">
              <a:rPr lang="en-IN" smtClean="0"/>
              <a:t>11-04-2024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10705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3EC509E-869B-45EC-98DB-00237B48EEFD}" type="datetimeFigureOut">
              <a:rPr lang="en-IN" smtClean="0"/>
              <a:t>11-04-2024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38074623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3EC509E-869B-45EC-98DB-00237B48EEFD}" type="datetimeFigureOut">
              <a:rPr lang="en-IN" smtClean="0"/>
              <a:t>11-04-2024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796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3EC509E-869B-45EC-98DB-00237B48EEFD}" type="datetimeFigureOut">
              <a:rPr lang="en-IN" smtClean="0"/>
              <a:t>11-04-2024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897981-2126-456B-989C-7DB5523FA5E5}"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5162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EC509E-869B-45EC-98DB-00237B48EEFD}"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142205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C509E-869B-45EC-98DB-00237B48EEFD}" type="datetimeFigureOut">
              <a:rPr lang="en-IN" smtClean="0"/>
              <a:t>11-04-2024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562729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3EC509E-869B-45EC-98DB-00237B48EEFD}" type="datetimeFigureOut">
              <a:rPr lang="en-IN" smtClean="0"/>
              <a:t>11-04-2024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429403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3EC509E-869B-45EC-98DB-00237B48EEFD}" type="datetimeFigureOut">
              <a:rPr lang="en-IN" smtClean="0"/>
              <a:t>11-04-2024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DF897981-2126-456B-989C-7DB5523FA5E5}" type="slidenum">
              <a:rPr lang="en-IN" smtClean="0"/>
              <a:t>‹#›</a:t>
            </a:fld>
            <a:endParaRPr lang="en-IN"/>
          </a:p>
        </p:txBody>
      </p:sp>
    </p:spTree>
    <p:extLst>
      <p:ext uri="{BB962C8B-B14F-4D97-AF65-F5344CB8AC3E}">
        <p14:creationId xmlns:p14="http://schemas.microsoft.com/office/powerpoint/2010/main" val="115454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3EC509E-869B-45EC-98DB-00237B48EEFD}" type="datetimeFigureOut">
              <a:rPr lang="en-IN" smtClean="0"/>
              <a:t>11-04-2024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F897981-2126-456B-989C-7DB5523FA5E5}" type="slidenum">
              <a:rPr lang="en-IN" smtClean="0"/>
              <a:t>‹#›</a:t>
            </a:fld>
            <a:endParaRPr lang="en-IN"/>
          </a:p>
        </p:txBody>
      </p:sp>
    </p:spTree>
    <p:extLst>
      <p:ext uri="{BB962C8B-B14F-4D97-AF65-F5344CB8AC3E}">
        <p14:creationId xmlns:p14="http://schemas.microsoft.com/office/powerpoint/2010/main" val="264293691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4508-CF94-8FFD-24F8-6C4E18AA57E9}"/>
              </a:ext>
            </a:extLst>
          </p:cNvPr>
          <p:cNvSpPr>
            <a:spLocks noGrp="1"/>
          </p:cNvSpPr>
          <p:nvPr>
            <p:ph type="ctrTitle"/>
          </p:nvPr>
        </p:nvSpPr>
        <p:spPr/>
        <p:txBody>
          <a:bodyPr/>
          <a:lstStyle/>
          <a:p>
            <a:r>
              <a:rPr lang="en-IN" dirty="0"/>
              <a:t>E-Commerce Website Logs</a:t>
            </a:r>
          </a:p>
        </p:txBody>
      </p:sp>
      <p:sp>
        <p:nvSpPr>
          <p:cNvPr id="3" name="Subtitle 2">
            <a:extLst>
              <a:ext uri="{FF2B5EF4-FFF2-40B4-BE49-F238E27FC236}">
                <a16:creationId xmlns:a16="http://schemas.microsoft.com/office/drawing/2014/main" id="{EB9A0EDF-4E20-0D87-0C64-2C5BDD173EDF}"/>
              </a:ext>
            </a:extLst>
          </p:cNvPr>
          <p:cNvSpPr>
            <a:spLocks noGrp="1"/>
          </p:cNvSpPr>
          <p:nvPr>
            <p:ph type="subTitle" idx="1"/>
          </p:nvPr>
        </p:nvSpPr>
        <p:spPr>
          <a:xfrm>
            <a:off x="2264229" y="4352544"/>
            <a:ext cx="9350828" cy="1743456"/>
          </a:xfrm>
        </p:spPr>
        <p:txBody>
          <a:bodyPr>
            <a:normAutofit/>
          </a:bodyPr>
          <a:lstStyle/>
          <a:p>
            <a:r>
              <a:rPr lang="en-IN" dirty="0"/>
              <a:t>            Presented by,</a:t>
            </a:r>
          </a:p>
          <a:p>
            <a:r>
              <a:rPr lang="en-IN" dirty="0"/>
              <a:t>               </a:t>
            </a:r>
            <a:r>
              <a:rPr lang="en-IN" dirty="0" err="1"/>
              <a:t>R.Munipriya</a:t>
            </a:r>
            <a:r>
              <a:rPr lang="en-IN" dirty="0"/>
              <a:t>,</a:t>
            </a:r>
          </a:p>
          <a:p>
            <a:r>
              <a:rPr lang="en-IN" dirty="0"/>
              <a:t>                                                    </a:t>
            </a:r>
            <a:r>
              <a:rPr lang="en-IN" dirty="0" err="1"/>
              <a:t>Mangayarkarasi</a:t>
            </a:r>
            <a:r>
              <a:rPr lang="en-IN" dirty="0"/>
              <a:t> college of Engineering,</a:t>
            </a:r>
          </a:p>
          <a:p>
            <a:r>
              <a:rPr lang="en-IN" dirty="0"/>
              <a:t>         BE(EEE).</a:t>
            </a:r>
          </a:p>
          <a:p>
            <a:endParaRPr lang="en-IN" dirty="0"/>
          </a:p>
        </p:txBody>
      </p:sp>
      <p:sp>
        <p:nvSpPr>
          <p:cNvPr id="7" name="Rectangle 6">
            <a:extLst>
              <a:ext uri="{FF2B5EF4-FFF2-40B4-BE49-F238E27FC236}">
                <a16:creationId xmlns:a16="http://schemas.microsoft.com/office/drawing/2014/main" id="{E1ADB5FE-E155-54D6-BBB7-A977A28CF6F1}"/>
              </a:ext>
            </a:extLst>
          </p:cNvPr>
          <p:cNvSpPr/>
          <p:nvPr/>
        </p:nvSpPr>
        <p:spPr>
          <a:xfrm>
            <a:off x="2079171" y="816132"/>
            <a:ext cx="8512629"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CAPSTONE PROJECT</a:t>
            </a:r>
            <a:endParaRPr lang="en-US" sz="5400" b="1" cap="none" spc="0" dirty="0">
              <a:ln/>
              <a:solidFill>
                <a:schemeClr val="accent3"/>
              </a:solidFill>
              <a:effectLst/>
            </a:endParaRPr>
          </a:p>
        </p:txBody>
      </p:sp>
    </p:spTree>
    <p:extLst>
      <p:ext uri="{BB962C8B-B14F-4D97-AF65-F5344CB8AC3E}">
        <p14:creationId xmlns:p14="http://schemas.microsoft.com/office/powerpoint/2010/main" val="2468941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68C64-3BD6-2C2F-4FCA-870AEC6D980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751CD17-A55F-68C0-D8AB-8EA66537B586}"/>
              </a:ext>
            </a:extLst>
          </p:cNvPr>
          <p:cNvSpPr>
            <a:spLocks noGrp="1"/>
          </p:cNvSpPr>
          <p:nvPr>
            <p:ph idx="1"/>
          </p:nvPr>
        </p:nvSpPr>
        <p:spPr>
          <a:xfrm>
            <a:off x="1099457" y="2638044"/>
            <a:ext cx="9949543" cy="3101983"/>
          </a:xfrm>
        </p:spPr>
        <p:txBody>
          <a:bodyPr>
            <a:normAutofit/>
          </a:bodyPr>
          <a:lstStyle/>
          <a:p>
            <a:r>
              <a:rPr lang="en-IN" sz="2000" dirty="0"/>
              <a:t>Agrawal, R., &amp; Srikant, R. (1994). Fast algorithms for mining association rules in large databases. In Proceedings of the 20th International Conference on Very Large Data Bases (pp. 487-499).</a:t>
            </a:r>
          </a:p>
          <a:p>
            <a:endParaRPr lang="en-IN" sz="2000" dirty="0"/>
          </a:p>
          <a:p>
            <a:r>
              <a:rPr lang="en-IN" sz="2000" dirty="0"/>
              <a:t>Han, J., </a:t>
            </a:r>
            <a:r>
              <a:rPr lang="en-IN" sz="2000" dirty="0" err="1"/>
              <a:t>Kamber</a:t>
            </a:r>
            <a:r>
              <a:rPr lang="en-IN" sz="2000" dirty="0"/>
              <a:t>, M., &amp; Pei, J. (2011). Data mining: concepts and techniques. Elsevier.</a:t>
            </a:r>
          </a:p>
          <a:p>
            <a:endParaRPr lang="en-IN" sz="2000" dirty="0"/>
          </a:p>
          <a:p>
            <a:r>
              <a:rPr lang="en-IN" sz="2000" dirty="0"/>
              <a:t>Hastie, T., </a:t>
            </a:r>
            <a:r>
              <a:rPr lang="en-IN" sz="2000" dirty="0" err="1"/>
              <a:t>Tibshirani</a:t>
            </a:r>
            <a:r>
              <a:rPr lang="en-IN" sz="2000" dirty="0"/>
              <a:t>, R., &amp; Friedman, J. (2009). The elements of statistical learning: data mining, inference, and prediction. Springer Science &amp; Business Media.</a:t>
            </a:r>
          </a:p>
        </p:txBody>
      </p:sp>
    </p:spTree>
    <p:extLst>
      <p:ext uri="{BB962C8B-B14F-4D97-AF65-F5344CB8AC3E}">
        <p14:creationId xmlns:p14="http://schemas.microsoft.com/office/powerpoint/2010/main" val="212535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154E6D-3B76-F101-38AE-BE975369FED3}"/>
              </a:ext>
            </a:extLst>
          </p:cNvPr>
          <p:cNvPicPr>
            <a:picLocks noChangeAspect="1"/>
          </p:cNvPicPr>
          <p:nvPr/>
        </p:nvPicPr>
        <p:blipFill>
          <a:blip r:embed="rId2"/>
          <a:stretch>
            <a:fillRect/>
          </a:stretch>
        </p:blipFill>
        <p:spPr>
          <a:xfrm>
            <a:off x="0" y="0"/>
            <a:ext cx="12192000" cy="6994350"/>
          </a:xfrm>
          <a:prstGeom prst="rect">
            <a:avLst/>
          </a:prstGeom>
        </p:spPr>
      </p:pic>
    </p:spTree>
    <p:extLst>
      <p:ext uri="{BB962C8B-B14F-4D97-AF65-F5344CB8AC3E}">
        <p14:creationId xmlns:p14="http://schemas.microsoft.com/office/powerpoint/2010/main" val="46685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0820-A853-38E4-DF2B-BB4F436489CE}"/>
              </a:ext>
            </a:extLst>
          </p:cNvPr>
          <p:cNvSpPr>
            <a:spLocks noGrp="1"/>
          </p:cNvSpPr>
          <p:nvPr>
            <p:ph type="title"/>
          </p:nvPr>
        </p:nvSpPr>
        <p:spPr>
          <a:xfrm>
            <a:off x="1654629" y="964692"/>
            <a:ext cx="8306235" cy="1188720"/>
          </a:xfrm>
        </p:spPr>
        <p:txBody>
          <a:bodyPr>
            <a:normAutofit/>
          </a:bodyPr>
          <a:lstStyle/>
          <a:p>
            <a:r>
              <a:rPr lang="en-IN" sz="4000" dirty="0"/>
              <a:t>OUTLINE</a:t>
            </a:r>
          </a:p>
        </p:txBody>
      </p:sp>
      <p:sp>
        <p:nvSpPr>
          <p:cNvPr id="3" name="Content Placeholder 2">
            <a:extLst>
              <a:ext uri="{FF2B5EF4-FFF2-40B4-BE49-F238E27FC236}">
                <a16:creationId xmlns:a16="http://schemas.microsoft.com/office/drawing/2014/main" id="{4E3C2E08-2792-1009-8433-B64B6235683F}"/>
              </a:ext>
            </a:extLst>
          </p:cNvPr>
          <p:cNvSpPr>
            <a:spLocks noGrp="1"/>
          </p:cNvSpPr>
          <p:nvPr>
            <p:ph idx="1"/>
          </p:nvPr>
        </p:nvSpPr>
        <p:spPr>
          <a:xfrm>
            <a:off x="2655679" y="2659815"/>
            <a:ext cx="7729728" cy="3101983"/>
          </a:xfrm>
        </p:spPr>
        <p:txBody>
          <a:bodyPr>
            <a:noAutofit/>
          </a:bodyPr>
          <a:lstStyle/>
          <a:p>
            <a:pPr>
              <a:buClr>
                <a:srgbClr val="7030A0"/>
              </a:buClr>
              <a:buFont typeface="Wingdings" panose="05000000000000000000" pitchFamily="2" charset="2"/>
              <a:buChar char="ü"/>
            </a:pPr>
            <a:r>
              <a:rPr lang="en-IN" sz="2000" dirty="0"/>
              <a:t>Problem Statement</a:t>
            </a:r>
          </a:p>
          <a:p>
            <a:pPr>
              <a:buClr>
                <a:srgbClr val="7030A0"/>
              </a:buClr>
              <a:buFont typeface="Wingdings" panose="05000000000000000000" pitchFamily="2" charset="2"/>
              <a:buChar char="ü"/>
            </a:pPr>
            <a:r>
              <a:rPr lang="en-IN" sz="2000" dirty="0"/>
              <a:t>Proposed system/Solution</a:t>
            </a:r>
          </a:p>
          <a:p>
            <a:pPr>
              <a:buClr>
                <a:srgbClr val="7030A0"/>
              </a:buClr>
              <a:buFont typeface="Wingdings" panose="05000000000000000000" pitchFamily="2" charset="2"/>
              <a:buChar char="ü"/>
            </a:pPr>
            <a:r>
              <a:rPr lang="en-IN" sz="2000" dirty="0"/>
              <a:t>System Development Approach</a:t>
            </a:r>
          </a:p>
          <a:p>
            <a:pPr>
              <a:buClr>
                <a:srgbClr val="7030A0"/>
              </a:buClr>
              <a:buFont typeface="Wingdings" panose="05000000000000000000" pitchFamily="2" charset="2"/>
              <a:buChar char="ü"/>
            </a:pPr>
            <a:r>
              <a:rPr lang="en-IN" sz="2000" dirty="0"/>
              <a:t>Algorithm &amp; Deployment</a:t>
            </a:r>
          </a:p>
          <a:p>
            <a:pPr>
              <a:buClr>
                <a:srgbClr val="7030A0"/>
              </a:buClr>
              <a:buFont typeface="Wingdings" panose="05000000000000000000" pitchFamily="2" charset="2"/>
              <a:buChar char="ü"/>
            </a:pPr>
            <a:r>
              <a:rPr lang="en-IN" sz="2000" dirty="0"/>
              <a:t>Result</a:t>
            </a:r>
          </a:p>
          <a:p>
            <a:pPr>
              <a:buClr>
                <a:srgbClr val="7030A0"/>
              </a:buClr>
              <a:buFont typeface="Wingdings" panose="05000000000000000000" pitchFamily="2" charset="2"/>
              <a:buChar char="ü"/>
            </a:pPr>
            <a:r>
              <a:rPr lang="en-IN" sz="2000" dirty="0"/>
              <a:t>Conclusion</a:t>
            </a:r>
          </a:p>
          <a:p>
            <a:pPr>
              <a:buClr>
                <a:srgbClr val="7030A0"/>
              </a:buClr>
              <a:buFont typeface="Wingdings" panose="05000000000000000000" pitchFamily="2" charset="2"/>
              <a:buChar char="ü"/>
            </a:pPr>
            <a:r>
              <a:rPr lang="en-IN" sz="2000" dirty="0"/>
              <a:t>Future Scope</a:t>
            </a:r>
          </a:p>
          <a:p>
            <a:pPr>
              <a:buClr>
                <a:srgbClr val="7030A0"/>
              </a:buClr>
              <a:buFont typeface="Wingdings" panose="05000000000000000000" pitchFamily="2" charset="2"/>
              <a:buChar char="ü"/>
            </a:pPr>
            <a:r>
              <a:rPr lang="en-IN" sz="2000" dirty="0"/>
              <a:t>References</a:t>
            </a:r>
          </a:p>
        </p:txBody>
      </p:sp>
    </p:spTree>
    <p:extLst>
      <p:ext uri="{BB962C8B-B14F-4D97-AF65-F5344CB8AC3E}">
        <p14:creationId xmlns:p14="http://schemas.microsoft.com/office/powerpoint/2010/main" val="412524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822B-FA6E-07AA-979A-9830295C9D3D}"/>
              </a:ext>
            </a:extLst>
          </p:cNvPr>
          <p:cNvSpPr>
            <a:spLocks noGrp="1"/>
          </p:cNvSpPr>
          <p:nvPr>
            <p:ph type="title"/>
          </p:nvPr>
        </p:nvSpPr>
        <p:spPr>
          <a:xfrm>
            <a:off x="2089622" y="174171"/>
            <a:ext cx="7729728" cy="1055915"/>
          </a:xfrm>
        </p:spPr>
        <p:txBody>
          <a:bodyPr/>
          <a:lstStyle/>
          <a:p>
            <a:r>
              <a:rPr lang="en-IN" dirty="0"/>
              <a:t>Problem Statement</a:t>
            </a:r>
          </a:p>
        </p:txBody>
      </p:sp>
      <p:sp>
        <p:nvSpPr>
          <p:cNvPr id="3" name="Content Placeholder 2">
            <a:extLst>
              <a:ext uri="{FF2B5EF4-FFF2-40B4-BE49-F238E27FC236}">
                <a16:creationId xmlns:a16="http://schemas.microsoft.com/office/drawing/2014/main" id="{44C4CB9C-9DC0-91DB-8DE3-0F938C800A01}"/>
              </a:ext>
            </a:extLst>
          </p:cNvPr>
          <p:cNvSpPr>
            <a:spLocks noGrp="1"/>
          </p:cNvSpPr>
          <p:nvPr>
            <p:ph idx="1"/>
          </p:nvPr>
        </p:nvSpPr>
        <p:spPr>
          <a:xfrm>
            <a:off x="1" y="1589314"/>
            <a:ext cx="11963400" cy="5410200"/>
          </a:xfrm>
        </p:spPr>
        <p:txBody>
          <a:bodyPr>
            <a:normAutofit/>
          </a:bodyPr>
          <a:lstStyle/>
          <a:p>
            <a:pPr>
              <a:buClr>
                <a:srgbClr val="7030A0"/>
              </a:buClr>
            </a:pPr>
            <a:r>
              <a:rPr lang="en-US" sz="2000" dirty="0"/>
              <a:t>In the dynamic landscape of e-commerce, understanding customer behavior and preferences is crucial for driving sales, improving user experience, and optimizing marketing strategies. E-commerce websites generate vast amounts of data through user interactions, transactions, and browsing activities. Analyzing this data can provide valuable insights into customer behavior patterns, product preferences, and sales trends.</a:t>
            </a:r>
          </a:p>
          <a:p>
            <a:pPr>
              <a:buClr>
                <a:srgbClr val="7030A0"/>
              </a:buClr>
            </a:pPr>
            <a:endParaRPr lang="en-US" sz="2000" dirty="0"/>
          </a:p>
          <a:p>
            <a:pPr>
              <a:buClr>
                <a:srgbClr val="7030A0"/>
              </a:buClr>
            </a:pPr>
            <a:endParaRPr lang="en-US" sz="2000" dirty="0"/>
          </a:p>
          <a:p>
            <a:pPr>
              <a:buClr>
                <a:srgbClr val="7030A0"/>
              </a:buClr>
            </a:pPr>
            <a:r>
              <a:rPr lang="en-US" sz="2000" dirty="0"/>
              <a:t>The goal of this project is to analyze the logs generated by an e-commerce website to gain actionable insights that can be used to enhance the overall performance of the platform. </a:t>
            </a:r>
            <a:endParaRPr lang="en-IN" sz="2000" dirty="0"/>
          </a:p>
        </p:txBody>
      </p:sp>
    </p:spTree>
    <p:extLst>
      <p:ext uri="{BB962C8B-B14F-4D97-AF65-F5344CB8AC3E}">
        <p14:creationId xmlns:p14="http://schemas.microsoft.com/office/powerpoint/2010/main" val="209249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6573-5B4F-79FE-3537-C35E4FB7A278}"/>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AEB42611-EE96-35E9-31AC-97C28C32EB08}"/>
              </a:ext>
            </a:extLst>
          </p:cNvPr>
          <p:cNvSpPr>
            <a:spLocks noGrp="1"/>
          </p:cNvSpPr>
          <p:nvPr>
            <p:ph idx="1"/>
          </p:nvPr>
        </p:nvSpPr>
        <p:spPr>
          <a:xfrm>
            <a:off x="228601" y="2638044"/>
            <a:ext cx="11713028" cy="3653899"/>
          </a:xfrm>
        </p:spPr>
        <p:txBody>
          <a:bodyPr>
            <a:normAutofit/>
          </a:bodyPr>
          <a:lstStyle/>
          <a:p>
            <a:r>
              <a:rPr lang="en-US" sz="2000" dirty="0"/>
              <a:t>The proposed solution for the E-commerce Website Logs Analysis Project aims to leverage data-driven insights to optimize user experience, enhance marketing strategies, and improve overall performance. This solution encompasses various stages, including data collection, preprocessing, analysis, and implementation of actionable strategies.</a:t>
            </a:r>
            <a:endParaRPr lang="en-IN" sz="2000" dirty="0"/>
          </a:p>
        </p:txBody>
      </p:sp>
    </p:spTree>
    <p:extLst>
      <p:ext uri="{BB962C8B-B14F-4D97-AF65-F5344CB8AC3E}">
        <p14:creationId xmlns:p14="http://schemas.microsoft.com/office/powerpoint/2010/main" val="242816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2AB3-9272-A046-68AF-36D684107EE9}"/>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5993A6E8-85A5-374D-4C4E-31D54DFEBEB2}"/>
              </a:ext>
            </a:extLst>
          </p:cNvPr>
          <p:cNvSpPr>
            <a:spLocks noGrp="1"/>
          </p:cNvSpPr>
          <p:nvPr>
            <p:ph idx="1"/>
          </p:nvPr>
        </p:nvSpPr>
        <p:spPr>
          <a:xfrm>
            <a:off x="272143" y="2638044"/>
            <a:ext cx="11789229" cy="3849842"/>
          </a:xfrm>
        </p:spPr>
        <p:txBody>
          <a:bodyPr>
            <a:normAutofit/>
          </a:bodyPr>
          <a:lstStyle/>
          <a:p>
            <a:pPr>
              <a:buClr>
                <a:srgbClr val="7030A0"/>
              </a:buClr>
              <a:buFont typeface="Wingdings" panose="05000000000000000000" pitchFamily="2" charset="2"/>
              <a:buChar char="Ø"/>
            </a:pPr>
            <a:r>
              <a:rPr lang="en-US" sz="2000" dirty="0"/>
              <a:t>In developing a system for analyzing e-commerce website logs, it's crucial to adopt a comprehensive approach that encompasses various components and stakeholders. The system approach ensures that all aspects of the project are considered, including data collection, processing, analysis, and decision-making.</a:t>
            </a:r>
          </a:p>
          <a:p>
            <a:pPr>
              <a:buClr>
                <a:srgbClr val="7030A0"/>
              </a:buClr>
              <a:buFont typeface="Wingdings" panose="05000000000000000000" pitchFamily="2" charset="2"/>
              <a:buChar char="Ø"/>
            </a:pPr>
            <a:r>
              <a:rPr lang="en-US" sz="2000" dirty="0"/>
              <a:t>A system approach for an E-commerce Website Logs Project ensures a structured and holistic approach to analyzing website logs and deriving actionable insights. By considering the objectives, stakeholders, data collection, analysis, visualization, implementation, and evaluation, businesses can effectively leverage data to optimize their e-commerce operations and drive growth.</a:t>
            </a:r>
            <a:endParaRPr lang="en-IN" sz="2000" dirty="0"/>
          </a:p>
        </p:txBody>
      </p:sp>
    </p:spTree>
    <p:extLst>
      <p:ext uri="{BB962C8B-B14F-4D97-AF65-F5344CB8AC3E}">
        <p14:creationId xmlns:p14="http://schemas.microsoft.com/office/powerpoint/2010/main" val="4177782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809D-1BBE-2CCE-D92B-7DDB4F8BC334}"/>
              </a:ext>
            </a:extLst>
          </p:cNvPr>
          <p:cNvSpPr>
            <a:spLocks noGrp="1"/>
          </p:cNvSpPr>
          <p:nvPr>
            <p:ph type="title"/>
          </p:nvPr>
        </p:nvSpPr>
        <p:spPr>
          <a:xfrm>
            <a:off x="2100507" y="344206"/>
            <a:ext cx="7729728" cy="1188720"/>
          </a:xfrm>
        </p:spPr>
        <p:txBody>
          <a:bodyPr/>
          <a:lstStyle/>
          <a:p>
            <a:r>
              <a:rPr lang="en-IN" dirty="0"/>
              <a:t>Algorithm &amp; Deployment</a:t>
            </a:r>
          </a:p>
        </p:txBody>
      </p:sp>
      <p:sp>
        <p:nvSpPr>
          <p:cNvPr id="3" name="Content Placeholder 2">
            <a:extLst>
              <a:ext uri="{FF2B5EF4-FFF2-40B4-BE49-F238E27FC236}">
                <a16:creationId xmlns:a16="http://schemas.microsoft.com/office/drawing/2014/main" id="{05DA7F5F-CD3D-C4E6-E7EA-92406EE8CB24}"/>
              </a:ext>
            </a:extLst>
          </p:cNvPr>
          <p:cNvSpPr>
            <a:spLocks noGrp="1"/>
          </p:cNvSpPr>
          <p:nvPr>
            <p:ph idx="1"/>
          </p:nvPr>
        </p:nvSpPr>
        <p:spPr>
          <a:xfrm>
            <a:off x="1790700" y="1937658"/>
            <a:ext cx="8610600" cy="3878570"/>
          </a:xfrm>
        </p:spPr>
        <p:txBody>
          <a:bodyPr/>
          <a:lstStyle/>
          <a:p>
            <a:pPr>
              <a:buClr>
                <a:srgbClr val="7030A0"/>
              </a:buClr>
              <a:buFont typeface="Wingdings" panose="05000000000000000000" pitchFamily="2" charset="2"/>
              <a:buChar char="Ø"/>
            </a:pPr>
            <a:r>
              <a:rPr lang="en-IN" sz="2000" dirty="0"/>
              <a:t>Implement CI/CD pipelines for automated testing, building, and deploying the analysis pipeline.</a:t>
            </a:r>
          </a:p>
          <a:p>
            <a:pPr>
              <a:buClr>
                <a:srgbClr val="7030A0"/>
              </a:buClr>
              <a:buFont typeface="Wingdings" panose="05000000000000000000" pitchFamily="2" charset="2"/>
              <a:buChar char="Ø"/>
            </a:pPr>
            <a:r>
              <a:rPr lang="en-IN" sz="2000" dirty="0"/>
              <a:t>Utilize CI/CD tools like Jenkins, Travis CI, or GitLab CI for orchestrating the deployment process.</a:t>
            </a:r>
          </a:p>
          <a:p>
            <a:pPr>
              <a:buClr>
                <a:srgbClr val="7030A0"/>
              </a:buClr>
              <a:buFont typeface="Wingdings" panose="05000000000000000000" pitchFamily="2" charset="2"/>
              <a:buChar char="Ø"/>
            </a:pPr>
            <a:r>
              <a:rPr lang="en-IN" sz="2000" dirty="0"/>
              <a:t>Ensure proper version control and rollback mechanisms for maintaining deployment stability.</a:t>
            </a:r>
          </a:p>
          <a:p>
            <a:pPr>
              <a:buClr>
                <a:srgbClr val="7030A0"/>
              </a:buClr>
              <a:buFont typeface="Wingdings" panose="05000000000000000000" pitchFamily="2" charset="2"/>
              <a:buChar char="Ø"/>
            </a:pPr>
            <a:r>
              <a:rPr lang="en-IN" sz="2000" dirty="0"/>
              <a:t>By following this algorithm and deployment strategy, the E-commerce Website Logs Analysis project can efficiently </a:t>
            </a:r>
            <a:r>
              <a:rPr lang="en-IN" sz="2000" dirty="0" err="1"/>
              <a:t>analyze</a:t>
            </a:r>
            <a:r>
              <a:rPr lang="en-IN" sz="2000" dirty="0"/>
              <a:t> log data, derive actionable insights, and deploy the analysis pipeline for real-time monitoring and decision-making.</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8861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FF3C-8BA0-9FE6-473C-B7E12CE8FA7C}"/>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41B2E6AD-FBD8-1F59-D180-7648EDDFD8FE}"/>
              </a:ext>
            </a:extLst>
          </p:cNvPr>
          <p:cNvSpPr>
            <a:spLocks noGrp="1"/>
          </p:cNvSpPr>
          <p:nvPr>
            <p:ph idx="1"/>
          </p:nvPr>
        </p:nvSpPr>
        <p:spPr/>
        <p:txBody>
          <a:bodyPr>
            <a:normAutofit/>
          </a:bodyPr>
          <a:lstStyle/>
          <a:p>
            <a:r>
              <a:rPr lang="en-US" sz="2000" dirty="0"/>
              <a:t>Overall, the results of an E-commerce Website Logs Project aim to drive business growth, enhance user experience, and optimize marketing efforts through data-driven insights and actionable strategies. By leveraging the wealth of data available in website logs, businesses can make informed decisions to stay competitive in the dynamic e-commerce landscape.</a:t>
            </a:r>
            <a:endParaRPr lang="en-IN" sz="2000" dirty="0"/>
          </a:p>
        </p:txBody>
      </p:sp>
    </p:spTree>
    <p:extLst>
      <p:ext uri="{BB962C8B-B14F-4D97-AF65-F5344CB8AC3E}">
        <p14:creationId xmlns:p14="http://schemas.microsoft.com/office/powerpoint/2010/main" val="401528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0747-1E35-A34C-47CC-9BD5669834A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062167A-2774-6A15-DA78-E1DDD7A9A46D}"/>
              </a:ext>
            </a:extLst>
          </p:cNvPr>
          <p:cNvSpPr>
            <a:spLocks noGrp="1"/>
          </p:cNvSpPr>
          <p:nvPr>
            <p:ph idx="1"/>
          </p:nvPr>
        </p:nvSpPr>
        <p:spPr/>
        <p:txBody>
          <a:bodyPr>
            <a:normAutofit/>
          </a:bodyPr>
          <a:lstStyle/>
          <a:p>
            <a:r>
              <a:rPr lang="en-US" sz="2000" dirty="0"/>
              <a:t>E-commerce Website Logs Project has empowered businesses with actionable insights derived from data analysis, enabling them to stay competitive in the dynamic e-commerce landscape. By leveraging data-driven approaches, businesses can enhance user experience, drive sales, and achieve strategic objectives, ultimately leading to sustainable growth and success.</a:t>
            </a:r>
            <a:endParaRPr lang="en-IN" sz="2000" dirty="0"/>
          </a:p>
        </p:txBody>
      </p:sp>
    </p:spTree>
    <p:extLst>
      <p:ext uri="{BB962C8B-B14F-4D97-AF65-F5344CB8AC3E}">
        <p14:creationId xmlns:p14="http://schemas.microsoft.com/office/powerpoint/2010/main" val="158382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83FB-0F8C-A083-EB30-435C00599F75}"/>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F2BE99E4-96BE-80F4-F396-1CAF209F34BA}"/>
              </a:ext>
            </a:extLst>
          </p:cNvPr>
          <p:cNvSpPr>
            <a:spLocks noGrp="1"/>
          </p:cNvSpPr>
          <p:nvPr>
            <p:ph idx="1"/>
          </p:nvPr>
        </p:nvSpPr>
        <p:spPr/>
        <p:txBody>
          <a:bodyPr/>
          <a:lstStyle/>
          <a:p>
            <a:r>
              <a:rPr lang="en-US" dirty="0"/>
              <a:t>By exploring these future avenues, the E-commerce Website Logs Project can continue to evolve and deliver value to businesses and customers alike, driving innovation, efficiency, and customer satisfaction in the ever-changing e-commerce ecosystem.</a:t>
            </a:r>
            <a:endParaRPr lang="en-IN" dirty="0"/>
          </a:p>
        </p:txBody>
      </p:sp>
    </p:spTree>
    <p:extLst>
      <p:ext uri="{BB962C8B-B14F-4D97-AF65-F5344CB8AC3E}">
        <p14:creationId xmlns:p14="http://schemas.microsoft.com/office/powerpoint/2010/main" val="147236178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45</TotalTime>
  <Words>637</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Wingdings</vt:lpstr>
      <vt:lpstr>Parcel</vt:lpstr>
      <vt:lpstr>E-Commerce Website Logs</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Logs</dc:title>
  <dc:creator>BALA SARASWATHI</dc:creator>
  <cp:lastModifiedBy>BALA SARASWATHI</cp:lastModifiedBy>
  <cp:revision>2</cp:revision>
  <dcterms:created xsi:type="dcterms:W3CDTF">2024-04-07T08:37:01Z</dcterms:created>
  <dcterms:modified xsi:type="dcterms:W3CDTF">2024-04-11T00:04:27Z</dcterms:modified>
</cp:coreProperties>
</file>