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8201" y="3148148"/>
            <a:ext cx="8250301" cy="2299063"/>
          </a:xfrm>
        </p:spPr>
        <p:txBody>
          <a:bodyPr/>
          <a:lstStyle/>
          <a:p>
            <a:pPr algn="ctr"/>
            <a:r>
              <a:rPr lang="en-IN" sz="4000" dirty="0">
                <a:solidFill>
                  <a:srgbClr val="00B0F0"/>
                </a:solidFill>
              </a:rPr>
              <a:t>Hotel Booking </a:t>
            </a:r>
            <a:r>
              <a:rPr lang="en-IN" sz="4000" dirty="0" smtClean="0">
                <a:solidFill>
                  <a:srgbClr val="00B0F0"/>
                </a:solidFill>
              </a:rPr>
              <a:t>Analysis    </a:t>
            </a:r>
            <a:r>
              <a:rPr lang="en-IN" sz="4000" dirty="0" smtClean="0"/>
              <a:t/>
            </a:r>
            <a:br>
              <a:rPr lang="en-IN" sz="4000" dirty="0" smtClean="0"/>
            </a:br>
            <a:r>
              <a:rPr lang="en-IN" sz="4000" dirty="0" smtClean="0"/>
              <a:t> </a:t>
            </a:r>
            <a:r>
              <a:rPr lang="en-IN" sz="3200" dirty="0" smtClean="0"/>
              <a:t>PRESENTED BY:</a:t>
            </a:r>
            <a:br>
              <a:rPr lang="en-IN" sz="3200" dirty="0" smtClean="0"/>
            </a:br>
            <a:r>
              <a:rPr lang="en-IN" sz="3200" dirty="0" smtClean="0"/>
              <a:t>V.YUGENDRAWARMAN</a:t>
            </a:r>
            <a:r>
              <a:rPr lang="en-IN" sz="3200" dirty="0" smtClean="0"/>
              <a:t/>
            </a:r>
            <a:br>
              <a:rPr lang="en-IN" sz="3200" dirty="0" smtClean="0"/>
            </a:br>
            <a:r>
              <a:rPr lang="en-IN" sz="3200" dirty="0" smtClean="0"/>
              <a:t>BE.EEE</a:t>
            </a:r>
            <a:r>
              <a:rPr lang="en-IN" dirty="0" smtClean="0"/>
              <a:t/>
            </a:r>
            <a:br>
              <a:rPr lang="en-IN" dirty="0" smtClean="0"/>
            </a:br>
            <a:r>
              <a:rPr lang="en-IN" sz="2800" dirty="0" smtClean="0"/>
              <a:t>MANGAYARKARASI COLLEGE OF ENGINEERING</a:t>
            </a:r>
            <a:endParaRPr lang="en-IN" sz="2800" dirty="0"/>
          </a:p>
        </p:txBody>
      </p:sp>
      <p:sp>
        <p:nvSpPr>
          <p:cNvPr id="3" name="Subtitle 2"/>
          <p:cNvSpPr>
            <a:spLocks noGrp="1"/>
          </p:cNvSpPr>
          <p:nvPr>
            <p:ph type="subTitle" idx="1"/>
          </p:nvPr>
        </p:nvSpPr>
        <p:spPr>
          <a:xfrm>
            <a:off x="1089936" y="783771"/>
            <a:ext cx="8066832" cy="1658984"/>
          </a:xfrm>
        </p:spPr>
        <p:txBody>
          <a:bodyPr>
            <a:normAutofit/>
          </a:bodyPr>
          <a:lstStyle/>
          <a:p>
            <a:r>
              <a:rPr lang="en-US" sz="6000" dirty="0" smtClean="0"/>
              <a:t>Capstone project</a:t>
            </a:r>
            <a:endParaRPr lang="en-IN" sz="6000" dirty="0"/>
          </a:p>
        </p:txBody>
      </p:sp>
      <p:sp>
        <p:nvSpPr>
          <p:cNvPr id="4" name="Rectangle 3"/>
          <p:cNvSpPr/>
          <p:nvPr/>
        </p:nvSpPr>
        <p:spPr>
          <a:xfrm>
            <a:off x="6108768" y="4072833"/>
            <a:ext cx="6096000" cy="646331"/>
          </a:xfrm>
          <a:prstGeom prst="rect">
            <a:avLst/>
          </a:prstGeom>
        </p:spPr>
        <p:txBody>
          <a:bodyPr>
            <a:spAutoFit/>
          </a:bodyPr>
          <a:lstStyle/>
          <a:p>
            <a:r>
              <a:rPr lang="en-IN" dirty="0"/>
              <a:t/>
            </a:r>
            <a:br>
              <a:rPr lang="en-IN" dirty="0"/>
            </a:br>
            <a:endParaRPr lang="en-IN" dirty="0"/>
          </a:p>
        </p:txBody>
      </p:sp>
    </p:spTree>
    <p:extLst>
      <p:ext uri="{BB962C8B-B14F-4D97-AF65-F5344CB8AC3E}">
        <p14:creationId xmlns:p14="http://schemas.microsoft.com/office/powerpoint/2010/main" val="96855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Autofit/>
          </a:bodyPr>
          <a:lstStyle/>
          <a:p>
            <a:r>
              <a:rPr lang="en-US" sz="2000" dirty="0">
                <a:latin typeface="Adobe Hebrew" panose="02040503050201020203" pitchFamily="18" charset="-79"/>
                <a:cs typeface="Adobe Hebrew" panose="02040503050201020203" pitchFamily="18" charset="-79"/>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dirty="0" err="1">
                <a:latin typeface="Adobe Hebrew" panose="02040503050201020203" pitchFamily="18" charset="-79"/>
                <a:cs typeface="Adobe Hebrew" panose="02040503050201020203" pitchFamily="18" charset="-79"/>
              </a:rPr>
              <a:t>analyse</a:t>
            </a:r>
            <a:r>
              <a:rPr lang="en-US" sz="2000" dirty="0">
                <a:latin typeface="Adobe Hebrew" panose="02040503050201020203" pitchFamily="18" charset="-79"/>
                <a:cs typeface="Adobe Hebrew" panose="02040503050201020203" pitchFamily="18" charset="-79"/>
              </a:rPr>
              <a:t> the data to discover important factors that govern the bookings. </a:t>
            </a:r>
            <a:endParaRPr lang="en-IN" sz="20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71473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IN" dirty="0"/>
          </a:p>
        </p:txBody>
      </p:sp>
      <p:sp>
        <p:nvSpPr>
          <p:cNvPr id="3" name="Content Placeholder 2"/>
          <p:cNvSpPr>
            <a:spLocks noGrp="1"/>
          </p:cNvSpPr>
          <p:nvPr>
            <p:ph idx="1"/>
          </p:nvPr>
        </p:nvSpPr>
        <p:spPr/>
        <p:txBody>
          <a:bodyPr>
            <a:normAutofit fontScale="40000" lnSpcReduction="20000"/>
          </a:bodyPr>
          <a:lstStyle/>
          <a:p>
            <a:r>
              <a:rPr lang="en-US" dirty="0">
                <a:latin typeface="Adobe Hebrew" panose="02040503050201020203" pitchFamily="18" charset="-79"/>
                <a:cs typeface="Adobe Hebrew" panose="02040503050201020203" pitchFamily="18" charset="-79"/>
              </a:rPr>
              <a:t/>
            </a:r>
            <a:br>
              <a:rPr lang="en-US" dirty="0">
                <a:latin typeface="Adobe Hebrew" panose="02040503050201020203" pitchFamily="18" charset="-79"/>
                <a:cs typeface="Adobe Hebrew" panose="02040503050201020203" pitchFamily="18" charset="-79"/>
              </a:rPr>
            </a:br>
            <a:r>
              <a:rPr lang="en-US" sz="5100" b="1" dirty="0">
                <a:latin typeface="Adobe Hebrew" panose="02040503050201020203" pitchFamily="18" charset="-79"/>
                <a:cs typeface="Adobe Hebrew" panose="02040503050201020203" pitchFamily="18" charset="-79"/>
              </a:rPr>
              <a:t>To propose a solution for hotel booking analysis, you'll need to consider several factors such as data sources, tools, techniques, and objectives. Here's a structured approach to proposing a solution:</a:t>
            </a:r>
          </a:p>
          <a:p>
            <a:r>
              <a:rPr lang="en-US" sz="5100" b="1" dirty="0">
                <a:latin typeface="Adobe Hebrew" panose="02040503050201020203" pitchFamily="18" charset="-79"/>
                <a:cs typeface="Adobe Hebrew" panose="02040503050201020203" pitchFamily="18" charset="-79"/>
              </a:rPr>
              <a:t>Define Objectives:</a:t>
            </a:r>
          </a:p>
          <a:p>
            <a:pPr lvl="1"/>
            <a:r>
              <a:rPr lang="en-US" sz="3800" b="1" dirty="0">
                <a:latin typeface="Adobe Hebrew" panose="02040503050201020203" pitchFamily="18" charset="-79"/>
                <a:cs typeface="Adobe Hebrew" panose="02040503050201020203" pitchFamily="18" charset="-79"/>
              </a:rPr>
              <a:t>Determine the specific goals of the hotel booking analysis. For example, improving revenue, optimizing pricing, understanding customer preferences, etc.</a:t>
            </a:r>
          </a:p>
          <a:p>
            <a:r>
              <a:rPr lang="en-US" sz="5100" b="1" dirty="0">
                <a:latin typeface="Adobe Hebrew" panose="02040503050201020203" pitchFamily="18" charset="-79"/>
                <a:cs typeface="Adobe Hebrew" panose="02040503050201020203" pitchFamily="18" charset="-79"/>
              </a:rPr>
              <a:t>Data Collection:</a:t>
            </a:r>
          </a:p>
          <a:p>
            <a:pPr lvl="1"/>
            <a:r>
              <a:rPr lang="en-US" sz="3800" b="1" dirty="0">
                <a:latin typeface="Adobe Hebrew" panose="02040503050201020203" pitchFamily="18" charset="-79"/>
                <a:cs typeface="Adobe Hebrew" panose="02040503050201020203" pitchFamily="18" charset="-79"/>
              </a:rPr>
              <a:t>Identify the necessary data sources such as booking records, customer demographics, website analytics, competitor data, etc.</a:t>
            </a:r>
          </a:p>
          <a:p>
            <a:pPr lvl="1"/>
            <a:r>
              <a:rPr lang="en-US" sz="3800" b="1" dirty="0">
                <a:latin typeface="Adobe Hebrew" panose="02040503050201020203" pitchFamily="18" charset="-79"/>
                <a:cs typeface="Adobe Hebrew" panose="02040503050201020203" pitchFamily="18" charset="-79"/>
              </a:rPr>
              <a:t>Acquire the data either through direct extraction from databases, APIs, or by collaborating with relevant departments.</a:t>
            </a:r>
          </a:p>
          <a:p>
            <a:endParaRPr lang="en-IN"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13514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APPROACH</a:t>
            </a:r>
            <a:endParaRPr lang="en-IN"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3000" dirty="0">
                <a:latin typeface="Adobe Hebrew" panose="02040503050201020203" pitchFamily="18" charset="-79"/>
                <a:ea typeface="Adobe Heiti Std R" panose="020B0400000000000000" pitchFamily="34" charset="-128"/>
                <a:cs typeface="Adobe Hebrew" panose="02040503050201020203" pitchFamily="18" charset="-79"/>
              </a:rPr>
              <a:t>Utilizing a systems approach for hotel booking analysis involves viewing the hotel booking process as a complex system with interconnected components</a:t>
            </a:r>
            <a:r>
              <a:rPr lang="en-US" sz="3000" dirty="0" smtClean="0">
                <a:latin typeface="Adobe Hebrew" panose="02040503050201020203" pitchFamily="18" charset="-79"/>
                <a:ea typeface="Adobe Heiti Std R" panose="020B0400000000000000" pitchFamily="34" charset="-128"/>
                <a:cs typeface="Adobe Hebrew" panose="02040503050201020203" pitchFamily="18" charset="-79"/>
              </a:rPr>
              <a:t>.</a:t>
            </a:r>
          </a:p>
          <a:p>
            <a:pPr lvl="1">
              <a:buFont typeface="Wingdings" panose="05000000000000000000" pitchFamily="2" charset="2"/>
              <a:buChar char="§"/>
            </a:pPr>
            <a:r>
              <a:rPr lang="en-US" sz="3000" dirty="0">
                <a:latin typeface="Adobe Hebrew" panose="02040503050201020203" pitchFamily="18" charset="-79"/>
                <a:ea typeface="Adobe Heiti Std R" panose="020B0400000000000000" pitchFamily="34" charset="-128"/>
                <a:cs typeface="Adobe Hebrew" panose="02040503050201020203" pitchFamily="18" charset="-79"/>
              </a:rPr>
              <a:t> </a:t>
            </a:r>
            <a:r>
              <a:rPr lang="en-US" sz="3000" dirty="0" smtClean="0">
                <a:latin typeface="Adobe Hebrew" panose="02040503050201020203" pitchFamily="18" charset="-79"/>
                <a:ea typeface="Adobe Heiti Std R" panose="020B0400000000000000" pitchFamily="34" charset="-128"/>
                <a:cs typeface="Adobe Hebrew" panose="02040503050201020203" pitchFamily="18" charset="-79"/>
              </a:rPr>
              <a:t>Here's </a:t>
            </a:r>
            <a:r>
              <a:rPr lang="en-US" sz="3000" dirty="0">
                <a:latin typeface="Adobe Hebrew" panose="02040503050201020203" pitchFamily="18" charset="-79"/>
                <a:ea typeface="Adobe Heiti Std R" panose="020B0400000000000000" pitchFamily="34" charset="-128"/>
                <a:cs typeface="Adobe Hebrew" panose="02040503050201020203" pitchFamily="18" charset="-79"/>
              </a:rPr>
              <a:t>how you can apply a systems approach to analyze hotel </a:t>
            </a:r>
            <a:r>
              <a:rPr lang="en-US" sz="3000" dirty="0" smtClean="0">
                <a:latin typeface="Adobe Hebrew" panose="02040503050201020203" pitchFamily="18" charset="-79"/>
                <a:ea typeface="Adobe Heiti Std R" panose="020B0400000000000000" pitchFamily="34" charset="-128"/>
                <a:cs typeface="Adobe Hebrew" panose="02040503050201020203" pitchFamily="18" charset="-79"/>
              </a:rPr>
              <a:t>bookings</a:t>
            </a:r>
            <a:endParaRPr lang="en-IN" sz="3000" dirty="0">
              <a:latin typeface="Adobe Hebrew" panose="02040503050201020203" pitchFamily="18" charset="-79"/>
              <a:ea typeface="Adobe Heiti Std R" panose="020B0400000000000000" pitchFamily="34" charset="-128"/>
              <a:cs typeface="Adobe Hebrew" panose="02040503050201020203" pitchFamily="18" charset="-79"/>
            </a:endParaRPr>
          </a:p>
        </p:txBody>
      </p:sp>
    </p:spTree>
    <p:extLst>
      <p:ext uri="{BB962C8B-B14F-4D97-AF65-F5344CB8AC3E}">
        <p14:creationId xmlns:p14="http://schemas.microsoft.com/office/powerpoint/2010/main" val="181274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latin typeface="Adobe Hebrew" panose="02040503050201020203" pitchFamily="18" charset="-79"/>
                <a:cs typeface="Adobe Hebrew" panose="02040503050201020203" pitchFamily="18" charset="-79"/>
              </a:rPr>
              <a:t>Analyzing hotel bookings typically involves several steps, including data collection, preprocessing, analysis, and deployment of algorithms. Here's a high-level overview of how this process might look:</a:t>
            </a:r>
          </a:p>
          <a:p>
            <a:r>
              <a:rPr lang="en-US" b="1" dirty="0">
                <a:latin typeface="Adobe Hebrew" panose="02040503050201020203" pitchFamily="18" charset="-79"/>
                <a:cs typeface="Adobe Hebrew" panose="02040503050201020203" pitchFamily="18" charset="-79"/>
              </a:rPr>
              <a:t>Data Collection</a:t>
            </a:r>
            <a:r>
              <a:rPr lang="en-US" dirty="0">
                <a:latin typeface="Adobe Hebrew" panose="02040503050201020203" pitchFamily="18" charset="-79"/>
                <a:cs typeface="Adobe Hebrew" panose="02040503050201020203" pitchFamily="18" charset="-79"/>
              </a:rPr>
              <a:t>: Gather data from various sources such as booking websites, hotel databases, customer feedback forms, etc. This data may include information about bookings, customer demographics, room types, pricing, booking dates, length of stay, etc.</a:t>
            </a:r>
          </a:p>
          <a:p>
            <a:r>
              <a:rPr lang="en-US" b="1" dirty="0">
                <a:latin typeface="Adobe Hebrew" panose="02040503050201020203" pitchFamily="18" charset="-79"/>
                <a:cs typeface="Adobe Hebrew" panose="02040503050201020203" pitchFamily="18" charset="-79"/>
              </a:rPr>
              <a:t>Data Preprocessing</a:t>
            </a:r>
            <a:r>
              <a:rPr lang="en-US" dirty="0">
                <a:latin typeface="Adobe Hebrew" panose="02040503050201020203" pitchFamily="18" charset="-79"/>
                <a:cs typeface="Adobe Hebrew" panose="02040503050201020203" pitchFamily="18" charset="-79"/>
              </a:rPr>
              <a:t>: Clean the collected data by handling missing values, outliers, and inconsistencies. Transform the data into a suitable format for analysis. This may involve tasks like data normalization, feature engineering, and encoding categorical variables.</a:t>
            </a:r>
          </a:p>
          <a:p>
            <a:r>
              <a:rPr lang="en-US" b="1" dirty="0">
                <a:latin typeface="Adobe Hebrew" panose="02040503050201020203" pitchFamily="18" charset="-79"/>
                <a:cs typeface="Adobe Hebrew" panose="02040503050201020203" pitchFamily="18" charset="-79"/>
              </a:rPr>
              <a:t>Exploratory Data Analysis (EDA)</a:t>
            </a:r>
            <a:r>
              <a:rPr lang="en-US" dirty="0">
                <a:latin typeface="Adobe Hebrew" panose="02040503050201020203" pitchFamily="18" charset="-79"/>
                <a:cs typeface="Adobe Hebrew" panose="02040503050201020203" pitchFamily="18" charset="-79"/>
              </a:rPr>
              <a:t>: Perform exploratory analysis to gain insights into the data. Explore relationships between different variables, identify patterns, trends, and correlations.</a:t>
            </a:r>
          </a:p>
          <a:p>
            <a:endParaRPr lang="en-IN" dirty="0"/>
          </a:p>
        </p:txBody>
      </p:sp>
    </p:spTree>
    <p:extLst>
      <p:ext uri="{BB962C8B-B14F-4D97-AF65-F5344CB8AC3E}">
        <p14:creationId xmlns:p14="http://schemas.microsoft.com/office/powerpoint/2010/main" val="88126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a:t>
            </a:r>
            <a:endParaRPr lang="en-IN" dirty="0"/>
          </a:p>
        </p:txBody>
      </p:sp>
      <p:sp>
        <p:nvSpPr>
          <p:cNvPr id="3" name="Content Placeholder 2"/>
          <p:cNvSpPr>
            <a:spLocks noGrp="1"/>
          </p:cNvSpPr>
          <p:nvPr>
            <p:ph idx="1"/>
          </p:nvPr>
        </p:nvSpPr>
        <p:spPr/>
        <p:txBody>
          <a:bodyPr>
            <a:normAutofit lnSpcReduction="10000"/>
          </a:bodyPr>
          <a:lstStyle/>
          <a:p>
            <a:r>
              <a:rPr lang="en-US" b="1" dirty="0">
                <a:latin typeface="Adobe Hebrew" panose="02040503050201020203" pitchFamily="18" charset="-79"/>
                <a:cs typeface="Adobe Hebrew" panose="02040503050201020203" pitchFamily="18" charset="-79"/>
              </a:rPr>
              <a:t>Demand Forecasting</a:t>
            </a:r>
            <a:r>
              <a:rPr lang="en-US" dirty="0">
                <a:latin typeface="Adobe Hebrew" panose="02040503050201020203" pitchFamily="18" charset="-79"/>
                <a:cs typeface="Adobe Hebrew" panose="02040503050201020203" pitchFamily="18" charset="-79"/>
              </a:rPr>
              <a:t>: Predicting future demand for hotel rooms based on historical booking data and external factors like seasonality, events, and economic indicators. The result would be a forecast of expected bookings for different time periods, which can help hotels optimize pricing, staffing, and inventory management.</a:t>
            </a:r>
          </a:p>
          <a:p>
            <a:r>
              <a:rPr lang="en-US" b="1" dirty="0">
                <a:latin typeface="Adobe Hebrew" panose="02040503050201020203" pitchFamily="18" charset="-79"/>
                <a:cs typeface="Adobe Hebrew" panose="02040503050201020203" pitchFamily="18" charset="-79"/>
              </a:rPr>
              <a:t>Customer Segmentation</a:t>
            </a:r>
            <a:r>
              <a:rPr lang="en-US" dirty="0">
                <a:latin typeface="Adobe Hebrew" panose="02040503050201020203" pitchFamily="18" charset="-79"/>
                <a:cs typeface="Adobe Hebrew" panose="02040503050201020203" pitchFamily="18" charset="-79"/>
              </a:rPr>
              <a:t>: Identifying distinct segments of customers based on their booking behavior, preferences, demographics, etc. This segmentation can help hotels tailor marketing strategies, room offerings, and services to different customer groups more effectively.</a:t>
            </a:r>
          </a:p>
          <a:p>
            <a:r>
              <a:rPr lang="en-US" b="1" dirty="0">
                <a:latin typeface="Adobe Hebrew" panose="02040503050201020203" pitchFamily="18" charset="-79"/>
                <a:cs typeface="Adobe Hebrew" panose="02040503050201020203" pitchFamily="18" charset="-79"/>
              </a:rPr>
              <a:t>Optimal Pricing Strategies</a:t>
            </a:r>
            <a:r>
              <a:rPr lang="en-US" dirty="0">
                <a:latin typeface="Adobe Hebrew" panose="02040503050201020203" pitchFamily="18" charset="-79"/>
                <a:cs typeface="Adobe Hebrew" panose="02040503050201020203" pitchFamily="18" charset="-79"/>
              </a:rPr>
              <a:t>: Determining optimal pricing strategies by analyzing factors such as demand, competition, seasonality, and customer behavior. The result could be dynamic pricing models that adjust room rates in real-time to maximize revenue or occupancy rates.</a:t>
            </a:r>
          </a:p>
          <a:p>
            <a:endParaRPr lang="en-IN" dirty="0"/>
          </a:p>
        </p:txBody>
      </p:sp>
    </p:spTree>
    <p:extLst>
      <p:ext uri="{BB962C8B-B14F-4D97-AF65-F5344CB8AC3E}">
        <p14:creationId xmlns:p14="http://schemas.microsoft.com/office/powerpoint/2010/main" val="283988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IN" dirty="0"/>
          </a:p>
        </p:txBody>
      </p:sp>
      <p:sp>
        <p:nvSpPr>
          <p:cNvPr id="3" name="Content Placeholder 2"/>
          <p:cNvSpPr>
            <a:spLocks noGrp="1"/>
          </p:cNvSpPr>
          <p:nvPr>
            <p:ph idx="1"/>
          </p:nvPr>
        </p:nvSpPr>
        <p:spPr/>
        <p:txBody>
          <a:bodyPr>
            <a:normAutofit/>
          </a:bodyPr>
          <a:lstStyle/>
          <a:p>
            <a:r>
              <a:rPr lang="en-US" dirty="0">
                <a:latin typeface="Adobe Hebrew" panose="02040503050201020203" pitchFamily="18" charset="-79"/>
                <a:cs typeface="Adobe Hebrew" panose="02040503050201020203" pitchFamily="18" charset="-79"/>
              </a:rPr>
              <a:t>In conclusion, hotel booking analysis offers valuable insights and strategic opportunities for hotels to optimize their operations, enhance customer experiences, and maximize revenue. Through careful examination of booking data, trends, and customer behavior, hotels can make informed decisions across various aspects of their business.</a:t>
            </a:r>
          </a:p>
          <a:p>
            <a:r>
              <a:rPr lang="en-US" dirty="0">
                <a:latin typeface="Adobe Hebrew" panose="02040503050201020203" pitchFamily="18" charset="-79"/>
                <a:cs typeface="Adobe Hebrew" panose="02040503050201020203" pitchFamily="18" charset="-79"/>
              </a:rPr>
              <a:t>By forecasting demand, understanding customer segments, and implementing dynamic pricing strategies, hotels can effectively manage their inventory and pricing to capitalize on revenue opportunities. Analyzing booking channels and customer lifetime value enables hotels to allocate resources efficiently and cultivate long-term relationships with high-value guests. Additionally, predictive models for cancellations and no-shows help hotels mitigate revenue loss and improve resource planning.</a:t>
            </a:r>
          </a:p>
          <a:p>
            <a:endParaRPr lang="en-IN" dirty="0"/>
          </a:p>
        </p:txBody>
      </p:sp>
    </p:spTree>
    <p:extLst>
      <p:ext uri="{BB962C8B-B14F-4D97-AF65-F5344CB8AC3E}">
        <p14:creationId xmlns:p14="http://schemas.microsoft.com/office/powerpoint/2010/main" val="314795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SCOPE</a:t>
            </a:r>
            <a:endParaRPr lang="en-IN" dirty="0"/>
          </a:p>
        </p:txBody>
      </p:sp>
      <p:sp>
        <p:nvSpPr>
          <p:cNvPr id="3" name="Content Placeholder 2"/>
          <p:cNvSpPr>
            <a:spLocks noGrp="1"/>
          </p:cNvSpPr>
          <p:nvPr>
            <p:ph idx="1"/>
          </p:nvPr>
        </p:nvSpPr>
        <p:spPr/>
        <p:txBody>
          <a:bodyPr>
            <a:normAutofit/>
          </a:bodyPr>
          <a:lstStyle/>
          <a:p>
            <a:r>
              <a:rPr lang="en-US" dirty="0">
                <a:latin typeface="Adobe Hebrew" panose="02040503050201020203" pitchFamily="18" charset="-79"/>
                <a:cs typeface="Adobe Hebrew" panose="02040503050201020203" pitchFamily="18" charset="-79"/>
              </a:rPr>
              <a:t>The future scope of hotel booking analysis is promising, with several emerging trends and technologies likely to shape the landscape in the coming years:</a:t>
            </a:r>
          </a:p>
          <a:p>
            <a:r>
              <a:rPr lang="en-US" b="1" dirty="0">
                <a:latin typeface="Adobe Hebrew" panose="02040503050201020203" pitchFamily="18" charset="-79"/>
                <a:cs typeface="Adobe Hebrew" panose="02040503050201020203" pitchFamily="18" charset="-79"/>
              </a:rPr>
              <a:t>Personalization and AI</a:t>
            </a:r>
            <a:r>
              <a:rPr lang="en-US" dirty="0">
                <a:latin typeface="Adobe Hebrew" panose="02040503050201020203" pitchFamily="18" charset="-79"/>
                <a:cs typeface="Adobe Hebrew" panose="02040503050201020203" pitchFamily="18" charset="-79"/>
              </a:rPr>
              <a:t>: There will be a continued focus on leveraging artificial intelligence (AI) and machine learning algorithms to enhance personalization in hotel bookings. This includes tailoring recommendations, offers, and experiences to individual guest preferences, leading to higher guest satisfaction and loyalty.</a:t>
            </a:r>
          </a:p>
          <a:p>
            <a:r>
              <a:rPr lang="en-US" b="1" dirty="0">
                <a:latin typeface="Adobe Hebrew" panose="02040503050201020203" pitchFamily="18" charset="-79"/>
                <a:cs typeface="Adobe Hebrew" panose="02040503050201020203" pitchFamily="18" charset="-79"/>
              </a:rPr>
              <a:t>Predictive Analytics</a:t>
            </a:r>
            <a:r>
              <a:rPr lang="en-US" dirty="0">
                <a:latin typeface="Adobe Hebrew" panose="02040503050201020203" pitchFamily="18" charset="-79"/>
                <a:cs typeface="Adobe Hebrew" panose="02040503050201020203" pitchFamily="18" charset="-79"/>
              </a:rPr>
              <a:t>: The use of advanced predictive analytics techniques, such as predictive modeling and forecasting, will become more prevalent. Hotels will increasingly rely on these methods to anticipate future demand, optimize pricing strategies, and minimize revenue loss from cancellations and no-shows.</a:t>
            </a:r>
          </a:p>
          <a:p>
            <a:endParaRPr lang="en-IN" dirty="0"/>
          </a:p>
        </p:txBody>
      </p:sp>
    </p:spTree>
    <p:extLst>
      <p:ext uri="{BB962C8B-B14F-4D97-AF65-F5344CB8AC3E}">
        <p14:creationId xmlns:p14="http://schemas.microsoft.com/office/powerpoint/2010/main" val="255551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latin typeface="Adobe Hebrew" panose="02040503050201020203" pitchFamily="18" charset="-79"/>
                <a:cs typeface="Adobe Hebrew" panose="02040503050201020203" pitchFamily="18" charset="-79"/>
              </a:rPr>
              <a:t>Academic Journals</a:t>
            </a:r>
            <a:r>
              <a:rPr lang="en-US" dirty="0">
                <a:latin typeface="Adobe Hebrew" panose="02040503050201020203" pitchFamily="18" charset="-79"/>
                <a:cs typeface="Adobe Hebrew" panose="02040503050201020203" pitchFamily="18" charset="-79"/>
              </a:rPr>
              <a:t>:</a:t>
            </a:r>
          </a:p>
          <a:p>
            <a:pPr lvl="1"/>
            <a:r>
              <a:rPr lang="en-US" dirty="0">
                <a:latin typeface="Adobe Hebrew" panose="02040503050201020203" pitchFamily="18" charset="-79"/>
                <a:cs typeface="Adobe Hebrew" panose="02040503050201020203" pitchFamily="18" charset="-79"/>
              </a:rPr>
              <a:t>Journal of Hospitality and Tourism Research</a:t>
            </a:r>
          </a:p>
          <a:p>
            <a:pPr lvl="1"/>
            <a:r>
              <a:rPr lang="en-US" dirty="0">
                <a:latin typeface="Adobe Hebrew" panose="02040503050201020203" pitchFamily="18" charset="-79"/>
                <a:cs typeface="Adobe Hebrew" panose="02040503050201020203" pitchFamily="18" charset="-79"/>
              </a:rPr>
              <a:t>International Journal of Hospitality Management</a:t>
            </a:r>
          </a:p>
          <a:p>
            <a:pPr lvl="1"/>
            <a:r>
              <a:rPr lang="en-US" dirty="0">
                <a:latin typeface="Adobe Hebrew" panose="02040503050201020203" pitchFamily="18" charset="-79"/>
                <a:cs typeface="Adobe Hebrew" panose="02040503050201020203" pitchFamily="18" charset="-79"/>
              </a:rPr>
              <a:t>Cornell Hospitality Quarterly</a:t>
            </a:r>
          </a:p>
          <a:p>
            <a:pPr lvl="1"/>
            <a:r>
              <a:rPr lang="en-US" dirty="0">
                <a:latin typeface="Adobe Hebrew" panose="02040503050201020203" pitchFamily="18" charset="-79"/>
                <a:cs typeface="Adobe Hebrew" panose="02040503050201020203" pitchFamily="18" charset="-79"/>
              </a:rPr>
              <a:t>Journal of Travel Research</a:t>
            </a:r>
          </a:p>
          <a:p>
            <a:pPr lvl="1"/>
            <a:r>
              <a:rPr lang="en-US" dirty="0">
                <a:latin typeface="Adobe Hebrew" panose="02040503050201020203" pitchFamily="18" charset="-79"/>
                <a:cs typeface="Adobe Hebrew" panose="02040503050201020203" pitchFamily="18" charset="-79"/>
              </a:rPr>
              <a:t>Tourism Management</a:t>
            </a:r>
          </a:p>
          <a:p>
            <a:r>
              <a:rPr lang="en-US" b="1" dirty="0">
                <a:latin typeface="Adobe Hebrew" panose="02040503050201020203" pitchFamily="18" charset="-79"/>
                <a:cs typeface="Adobe Hebrew" panose="02040503050201020203" pitchFamily="18" charset="-79"/>
              </a:rPr>
              <a:t>Industry Reports</a:t>
            </a:r>
            <a:r>
              <a:rPr lang="en-US" dirty="0">
                <a:latin typeface="Adobe Hebrew" panose="02040503050201020203" pitchFamily="18" charset="-79"/>
                <a:cs typeface="Adobe Hebrew" panose="02040503050201020203" pitchFamily="18" charset="-79"/>
              </a:rPr>
              <a:t>:</a:t>
            </a:r>
          </a:p>
          <a:p>
            <a:pPr lvl="1"/>
            <a:r>
              <a:rPr lang="en-US" dirty="0">
                <a:latin typeface="Adobe Hebrew" panose="02040503050201020203" pitchFamily="18" charset="-79"/>
                <a:cs typeface="Adobe Hebrew" panose="02040503050201020203" pitchFamily="18" charset="-79"/>
              </a:rPr>
              <a:t>Reports by hospitality industry research firms such as STR, CBRE Hotels, and PwC Hospitality Insights</a:t>
            </a:r>
          </a:p>
          <a:p>
            <a:pPr lvl="1"/>
            <a:r>
              <a:rPr lang="en-US" dirty="0">
                <a:latin typeface="Adobe Hebrew" panose="02040503050201020203" pitchFamily="18" charset="-79"/>
                <a:cs typeface="Adobe Hebrew" panose="02040503050201020203" pitchFamily="18" charset="-79"/>
              </a:rPr>
              <a:t>Reports by online travel agencies (OTAs) like Expedia Group, Booking Holdings, and Airbnb</a:t>
            </a:r>
          </a:p>
          <a:p>
            <a:pPr lvl="1"/>
            <a:r>
              <a:rPr lang="en-US" dirty="0">
                <a:latin typeface="Adobe Hebrew" panose="02040503050201020203" pitchFamily="18" charset="-79"/>
                <a:cs typeface="Adobe Hebrew" panose="02040503050201020203" pitchFamily="18" charset="-79"/>
              </a:rPr>
              <a:t>Reports by consulting firms specializing in hospitality, such as Deloitte, EY, and McKinsey &amp; Company</a:t>
            </a:r>
          </a:p>
          <a:p>
            <a:endParaRPr lang="en-IN" dirty="0"/>
          </a:p>
        </p:txBody>
      </p:sp>
    </p:spTree>
    <p:extLst>
      <p:ext uri="{BB962C8B-B14F-4D97-AF65-F5344CB8AC3E}">
        <p14:creationId xmlns:p14="http://schemas.microsoft.com/office/powerpoint/2010/main" val="2372505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129</TotalTime>
  <Words>936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Adobe Heiti Std R</vt:lpstr>
      <vt:lpstr>Adobe Hebrew</vt:lpstr>
      <vt:lpstr>Arial</vt:lpstr>
      <vt:lpstr>Century Gothic</vt:lpstr>
      <vt:lpstr>Wingdings</vt:lpstr>
      <vt:lpstr>Wingdings 3</vt:lpstr>
      <vt:lpstr>Ion Boardroom</vt:lpstr>
      <vt:lpstr>Hotel Booking Analysis      PRESENTED BY: V.YUGENDRAWARMAN BE.EEE MANGAYARKARASI COLLEGE OF ENGINEERING</vt:lpstr>
      <vt:lpstr>Problem statement</vt:lpstr>
      <vt:lpstr>Proposed solution:</vt:lpstr>
      <vt:lpstr>SYSTEM  DEVELOPMENT APPROACH</vt:lpstr>
      <vt:lpstr>ALGORITHM &amp; DEPLOYMENT</vt:lpstr>
      <vt:lpstr>                RESULT</vt:lpstr>
      <vt:lpstr>    CONCLUSION</vt:lpstr>
      <vt:lpstr>   FUTURE SCOPE</vt:lpstr>
      <vt:lpstr>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 presented by : preetha.M BE.EEE MANGAYARKARASI COLLEGE OF ENGINEERING</dc:title>
  <dc:creator>mce</dc:creator>
  <cp:lastModifiedBy>mce</cp:lastModifiedBy>
  <cp:revision>9</cp:revision>
  <dcterms:created xsi:type="dcterms:W3CDTF">2024-04-10T09:41:22Z</dcterms:created>
  <dcterms:modified xsi:type="dcterms:W3CDTF">2024-04-18T10:36:22Z</dcterms:modified>
</cp:coreProperties>
</file>