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81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71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13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41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32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18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14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7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68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DD42-51FB-C247-A46D-B19E5A9ED151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52E7-3EB6-DB42-9C35-21F1964381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18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>
            <a:extLst>
              <a:ext uri="{FF2B5EF4-FFF2-40B4-BE49-F238E27FC236}">
                <a16:creationId xmlns:a16="http://schemas.microsoft.com/office/drawing/2014/main" id="{0A2D0D98-42FE-C648-A0F1-4AA949AF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19" y="457748"/>
            <a:ext cx="2646363" cy="6211319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27D4A498-159C-8F40-93ED-A95ABA6B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32" y="466140"/>
            <a:ext cx="259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099" dir="2700000" algn="ctr" rotWithShape="0">
              <a:srgbClr val="DEDEDE">
                <a:alpha val="74998"/>
              </a:srgb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1600">
                <a:solidFill>
                  <a:srgbClr val="0B0971"/>
                </a:solidFill>
                <a:effectLst/>
                <a:latin typeface="+mn-ea"/>
              </a:rPr>
              <a:t>國見　峻史</a:t>
            </a:r>
            <a:endParaRPr lang="en-US" altLang="ja-JP" sz="1600" dirty="0">
              <a:solidFill>
                <a:srgbClr val="0B0971"/>
              </a:solidFill>
              <a:effectLst/>
              <a:latin typeface="+mn-ea"/>
            </a:endParaRPr>
          </a:p>
          <a:p>
            <a:pPr algn="ctr">
              <a:defRPr/>
            </a:pPr>
            <a:r>
              <a:rPr lang="en-US" altLang="ja-JP" sz="1600" dirty="0" err="1">
                <a:solidFill>
                  <a:srgbClr val="0B0971"/>
                </a:solidFill>
                <a:effectLst/>
                <a:latin typeface="+mn-ea"/>
              </a:rPr>
              <a:t>Kunimi</a:t>
            </a:r>
            <a:r>
              <a:rPr lang="en-US" altLang="ja-JP" sz="1600" dirty="0">
                <a:solidFill>
                  <a:srgbClr val="0B0971"/>
                </a:solidFill>
                <a:effectLst/>
                <a:latin typeface="+mn-ea"/>
              </a:rPr>
              <a:t> </a:t>
            </a:r>
            <a:r>
              <a:rPr lang="en-US" altLang="ja-JP" sz="1600" dirty="0" err="1">
                <a:solidFill>
                  <a:srgbClr val="0B0971"/>
                </a:solidFill>
                <a:effectLst/>
                <a:latin typeface="+mn-ea"/>
              </a:rPr>
              <a:t>Takafumi</a:t>
            </a:r>
            <a:r>
              <a:rPr lang="en-US" altLang="ja-JP" sz="1600" dirty="0">
                <a:solidFill>
                  <a:srgbClr val="0B0971"/>
                </a:solidFill>
                <a:effectLst/>
                <a:latin typeface="+mn-ea"/>
              </a:rPr>
              <a:t>(</a:t>
            </a:r>
            <a:r>
              <a:rPr lang="ja-JP" altLang="en-US" sz="1600">
                <a:solidFill>
                  <a:srgbClr val="0B0971"/>
                </a:solidFill>
                <a:effectLst/>
                <a:latin typeface="+mn-ea"/>
              </a:rPr>
              <a:t>学部４年）</a:t>
            </a:r>
            <a:endParaRPr lang="en-US" altLang="ja-JP" sz="1600" dirty="0">
              <a:solidFill>
                <a:srgbClr val="0B0971"/>
              </a:solidFill>
              <a:effectLst/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8B158E-A942-954C-B4A2-F52526E0766A}"/>
              </a:ext>
            </a:extLst>
          </p:cNvPr>
          <p:cNvSpPr txBox="1"/>
          <p:nvPr/>
        </p:nvSpPr>
        <p:spPr>
          <a:xfrm>
            <a:off x="712930" y="1143838"/>
            <a:ext cx="23754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Helvetica Neue" panose="02000503000000020004" pitchFamily="2" charset="0"/>
              </a:rPr>
              <a:t>より脳らしい新たな</a:t>
            </a:r>
            <a:endParaRPr lang="en-US" altLang="ja-JP" sz="1400" b="1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  <a:cs typeface="Helvetica Neue" panose="02000503000000020004" pitchFamily="2" charset="0"/>
            </a:endParaRPr>
          </a:p>
          <a:p>
            <a:pPr algn="ctr"/>
            <a:r>
              <a:rPr lang="ja-JP" altLang="en-US" sz="1400" b="1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Helvetica Neue" panose="02000503000000020004" pitchFamily="2" charset="0"/>
              </a:rPr>
              <a:t>脳型ハードウェアの創出</a:t>
            </a: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73275A69-0AF7-BDAE-9AE2-13C994A6400C}"/>
              </a:ext>
            </a:extLst>
          </p:cNvPr>
          <p:cNvSpPr/>
          <p:nvPr/>
        </p:nvSpPr>
        <p:spPr>
          <a:xfrm>
            <a:off x="2316909" y="2384080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7F68B07-408D-3559-DCD3-1131E95CEE95}"/>
              </a:ext>
            </a:extLst>
          </p:cNvPr>
          <p:cNvSpPr/>
          <p:nvPr/>
        </p:nvSpPr>
        <p:spPr>
          <a:xfrm>
            <a:off x="2316909" y="2564790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C6934BCA-1B92-86C4-2DDE-C81D744F8335}"/>
              </a:ext>
            </a:extLst>
          </p:cNvPr>
          <p:cNvSpPr/>
          <p:nvPr/>
        </p:nvSpPr>
        <p:spPr>
          <a:xfrm>
            <a:off x="2964909" y="2383502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0CB4D735-12F5-8B8B-8722-29DF3E1F0875}"/>
              </a:ext>
            </a:extLst>
          </p:cNvPr>
          <p:cNvSpPr/>
          <p:nvPr/>
        </p:nvSpPr>
        <p:spPr>
          <a:xfrm>
            <a:off x="2640909" y="2459818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1F6CDB61-6265-C4D1-907C-7A541D11639C}"/>
              </a:ext>
            </a:extLst>
          </p:cNvPr>
          <p:cNvSpPr/>
          <p:nvPr/>
        </p:nvSpPr>
        <p:spPr>
          <a:xfrm>
            <a:off x="2964909" y="2564790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41C858A2-7789-5143-5416-EE4443C55440}"/>
              </a:ext>
            </a:extLst>
          </p:cNvPr>
          <p:cNvSpPr/>
          <p:nvPr/>
        </p:nvSpPr>
        <p:spPr>
          <a:xfrm>
            <a:off x="2640909" y="2279210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334E50F7-3043-56D2-58F6-84AE96B58550}"/>
              </a:ext>
            </a:extLst>
          </p:cNvPr>
          <p:cNvSpPr/>
          <p:nvPr/>
        </p:nvSpPr>
        <p:spPr>
          <a:xfrm>
            <a:off x="2640909" y="2640426"/>
            <a:ext cx="108000" cy="10800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0611415-BFEE-7601-235E-4DD8D2CE1B92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 flipV="1">
            <a:off x="2424909" y="2333210"/>
            <a:ext cx="216000" cy="1048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5E6977C-28D5-930C-245C-E0083512EAD1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2424909" y="2438080"/>
            <a:ext cx="216000" cy="757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D47EE91-D2CB-2C7C-4C6E-A9DE4551348A}"/>
              </a:ext>
            </a:extLst>
          </p:cNvPr>
          <p:cNvCxnSpPr>
            <a:cxnSpLocks/>
            <a:stCxn id="25" idx="6"/>
            <a:endCxn id="33" idx="2"/>
          </p:cNvCxnSpPr>
          <p:nvPr/>
        </p:nvCxnSpPr>
        <p:spPr>
          <a:xfrm>
            <a:off x="2424909" y="2438080"/>
            <a:ext cx="216000" cy="25634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170A62-B5D5-9B8E-D094-3A2C73E980D3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 flipV="1">
            <a:off x="2424909" y="2333210"/>
            <a:ext cx="216000" cy="2855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D4CD6D0-E626-6CAD-1C6A-CA6643DB81E1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 flipV="1">
            <a:off x="2424909" y="2513818"/>
            <a:ext cx="216000" cy="10497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D2556847-4E64-D901-8AA4-17B4E5F3D814}"/>
              </a:ext>
            </a:extLst>
          </p:cNvPr>
          <p:cNvCxnSpPr>
            <a:cxnSpLocks/>
            <a:stCxn id="26" idx="6"/>
            <a:endCxn id="33" idx="2"/>
          </p:cNvCxnSpPr>
          <p:nvPr/>
        </p:nvCxnSpPr>
        <p:spPr>
          <a:xfrm>
            <a:off x="2424909" y="2618790"/>
            <a:ext cx="216000" cy="756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6A56544-E19A-0224-0AA7-FD16F319503E}"/>
              </a:ext>
            </a:extLst>
          </p:cNvPr>
          <p:cNvCxnSpPr>
            <a:cxnSpLocks/>
            <a:stCxn id="32" idx="6"/>
            <a:endCxn id="28" idx="2"/>
          </p:cNvCxnSpPr>
          <p:nvPr/>
        </p:nvCxnSpPr>
        <p:spPr>
          <a:xfrm>
            <a:off x="2748909" y="2333210"/>
            <a:ext cx="216000" cy="10429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EDE3298-9AEC-CCCE-9BD5-C9E545071546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 flipV="1">
            <a:off x="2748909" y="2437502"/>
            <a:ext cx="216000" cy="763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4844260-3224-FD22-AB84-749C17AEE840}"/>
              </a:ext>
            </a:extLst>
          </p:cNvPr>
          <p:cNvCxnSpPr>
            <a:cxnSpLocks/>
            <a:stCxn id="32" idx="6"/>
            <a:endCxn id="30" idx="2"/>
          </p:cNvCxnSpPr>
          <p:nvPr/>
        </p:nvCxnSpPr>
        <p:spPr>
          <a:xfrm>
            <a:off x="2748909" y="2333210"/>
            <a:ext cx="216000" cy="28558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EEAAD40-1DBC-CFCB-33B0-DCC6C4908260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2748909" y="2513818"/>
            <a:ext cx="216000" cy="10497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5CBF4CD-C0A7-CC6A-38B0-0FCD012A0EC6}"/>
              </a:ext>
            </a:extLst>
          </p:cNvPr>
          <p:cNvCxnSpPr>
            <a:cxnSpLocks/>
            <a:stCxn id="33" idx="6"/>
            <a:endCxn id="28" idx="2"/>
          </p:cNvCxnSpPr>
          <p:nvPr/>
        </p:nvCxnSpPr>
        <p:spPr>
          <a:xfrm flipV="1">
            <a:off x="2748909" y="2437502"/>
            <a:ext cx="216000" cy="2569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EC65B8C-9340-934C-8CF0-2AA2DBDA5B8F}"/>
              </a:ext>
            </a:extLst>
          </p:cNvPr>
          <p:cNvCxnSpPr>
            <a:cxnSpLocks/>
            <a:stCxn id="33" idx="6"/>
            <a:endCxn id="30" idx="2"/>
          </p:cNvCxnSpPr>
          <p:nvPr/>
        </p:nvCxnSpPr>
        <p:spPr>
          <a:xfrm flipV="1">
            <a:off x="2748909" y="2618790"/>
            <a:ext cx="216000" cy="756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乗算記号 77">
            <a:extLst>
              <a:ext uri="{FF2B5EF4-FFF2-40B4-BE49-F238E27FC236}">
                <a16:creationId xmlns:a16="http://schemas.microsoft.com/office/drawing/2014/main" id="{643A82E1-2492-EF81-6925-B9A5A0931B1A}"/>
              </a:ext>
            </a:extLst>
          </p:cNvPr>
          <p:cNvSpPr/>
          <p:nvPr/>
        </p:nvSpPr>
        <p:spPr>
          <a:xfrm>
            <a:off x="2384719" y="2188489"/>
            <a:ext cx="627943" cy="646331"/>
          </a:xfrm>
          <a:prstGeom prst="mathMultiply">
            <a:avLst/>
          </a:prstGeom>
          <a:solidFill>
            <a:srgbClr val="FF0000">
              <a:alpha val="80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下矢印 78">
            <a:extLst>
              <a:ext uri="{FF2B5EF4-FFF2-40B4-BE49-F238E27FC236}">
                <a16:creationId xmlns:a16="http://schemas.microsoft.com/office/drawing/2014/main" id="{BAD0FF33-9FF9-4F2B-40B4-D856113DA3AA}"/>
              </a:ext>
            </a:extLst>
          </p:cNvPr>
          <p:cNvSpPr/>
          <p:nvPr/>
        </p:nvSpPr>
        <p:spPr>
          <a:xfrm>
            <a:off x="1029162" y="2660340"/>
            <a:ext cx="1169758" cy="223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90EB099-29FE-C89C-A4D1-219685C8853B}"/>
              </a:ext>
            </a:extLst>
          </p:cNvPr>
          <p:cNvSpPr txBox="1"/>
          <p:nvPr/>
        </p:nvSpPr>
        <p:spPr>
          <a:xfrm>
            <a:off x="592165" y="3009977"/>
            <a:ext cx="2630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脳のあらゆる機能を包括的に説明できる「</a:t>
            </a:r>
            <a:r>
              <a:rPr lang="ja-JP" altLang="en-US" sz="1400">
                <a:solidFill>
                  <a:schemeClr val="accent5">
                    <a:lumMod val="60000"/>
                    <a:lumOff val="40000"/>
                  </a:schemeClr>
                </a:solidFill>
              </a:rPr>
              <a:t>自由エネルギー原理</a:t>
            </a:r>
            <a:r>
              <a: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」に基づき実装した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で、本来脳が行っている知覚・学習を再現していきたい。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2" name="グラフィックス 81" descr="頭の中の脳 単色塗りつぶし">
            <a:extLst>
              <a:ext uri="{FF2B5EF4-FFF2-40B4-BE49-F238E27FC236}">
                <a16:creationId xmlns:a16="http://schemas.microsoft.com/office/drawing/2014/main" id="{EA9A7C5E-1784-7DB1-A02B-0F730937E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19" y="4368051"/>
            <a:ext cx="914400" cy="914400"/>
          </a:xfrm>
          <a:prstGeom prst="rect">
            <a:avLst/>
          </a:prstGeom>
        </p:spPr>
      </p:pic>
      <p:pic>
        <p:nvPicPr>
          <p:cNvPr id="83" name="グラフィックス 82" descr="高速道路の光景 枠線">
            <a:extLst>
              <a:ext uri="{FF2B5EF4-FFF2-40B4-BE49-F238E27FC236}">
                <a16:creationId xmlns:a16="http://schemas.microsoft.com/office/drawing/2014/main" id="{975E21E3-B25A-8C5F-B55B-C41CEC5CC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1032" y="4226204"/>
            <a:ext cx="1198093" cy="1198093"/>
          </a:xfrm>
          <a:prstGeom prst="rect">
            <a:avLst/>
          </a:prstGeom>
        </p:spPr>
      </p:pic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09E329D3-81A3-B726-46B5-28DFFCD94965}"/>
              </a:ext>
            </a:extLst>
          </p:cNvPr>
          <p:cNvCxnSpPr>
            <a:cxnSpLocks/>
          </p:cNvCxnSpPr>
          <p:nvPr/>
        </p:nvCxnSpPr>
        <p:spPr>
          <a:xfrm flipV="1">
            <a:off x="1351879" y="4273421"/>
            <a:ext cx="844669" cy="2994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A396B7E8-141B-6A19-4186-4557FA3DB91A}"/>
              </a:ext>
            </a:extLst>
          </p:cNvPr>
          <p:cNvCxnSpPr>
            <a:cxnSpLocks/>
          </p:cNvCxnSpPr>
          <p:nvPr/>
        </p:nvCxnSpPr>
        <p:spPr>
          <a:xfrm>
            <a:off x="1371757" y="4870508"/>
            <a:ext cx="844669" cy="2994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B4980FD0-D2E4-8E26-52B5-C3512CEEEEBD}"/>
              </a:ext>
            </a:extLst>
          </p:cNvPr>
          <p:cNvSpPr txBox="1"/>
          <p:nvPr/>
        </p:nvSpPr>
        <p:spPr>
          <a:xfrm>
            <a:off x="585632" y="1770826"/>
            <a:ext cx="2752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従来のニューラルネットワークは、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消費電力や計算時間などで脳より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も遥かに劣っている。</a:t>
            </a:r>
          </a:p>
        </p:txBody>
      </p:sp>
      <p:sp>
        <p:nvSpPr>
          <p:cNvPr id="88" name="角丸四角形 87">
            <a:extLst>
              <a:ext uri="{FF2B5EF4-FFF2-40B4-BE49-F238E27FC236}">
                <a16:creationId xmlns:a16="http://schemas.microsoft.com/office/drawing/2014/main" id="{B8FA4EEF-51C6-E640-E9F7-72FED37D0D8F}"/>
              </a:ext>
            </a:extLst>
          </p:cNvPr>
          <p:cNvSpPr/>
          <p:nvPr/>
        </p:nvSpPr>
        <p:spPr>
          <a:xfrm>
            <a:off x="596518" y="5735771"/>
            <a:ext cx="2579914" cy="796091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低次元の情報（網膜画像）から高次元の情報（外界の構造）を復元する</a:t>
            </a:r>
            <a:r>
              <a:rPr kumimoji="1"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kumimoji="1" lang="ja-JP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の実装</a:t>
            </a:r>
          </a:p>
          <a:p>
            <a:pPr algn="ctr"/>
            <a:endParaRPr kumimoji="1" lang="ja-JP" altLang="en-US" sz="140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2561093-7855-3236-7942-1BECF1A91A8D}"/>
              </a:ext>
            </a:extLst>
          </p:cNvPr>
          <p:cNvSpPr txBox="1"/>
          <p:nvPr/>
        </p:nvSpPr>
        <p:spPr>
          <a:xfrm>
            <a:off x="643036" y="5454113"/>
            <a:ext cx="971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i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現在の目標</a:t>
            </a:r>
          </a:p>
        </p:txBody>
      </p:sp>
    </p:spTree>
    <p:extLst>
      <p:ext uri="{BB962C8B-B14F-4D97-AF65-F5344CB8AC3E}">
        <p14:creationId xmlns:p14="http://schemas.microsoft.com/office/powerpoint/2010/main" val="145430208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3021</TotalTime>
  <Words>97</Words>
  <Application>Microsoft Macintosh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Meiryo</vt:lpstr>
      <vt:lpstr>Arial</vt:lpstr>
      <vt:lpstr>Calibri</vt:lpstr>
      <vt:lpstr>Calibri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LINDA</dc:title>
  <dc:creator>鈴木　駿也</dc:creator>
  <cp:lastModifiedBy>kunimi takafumi</cp:lastModifiedBy>
  <cp:revision>17</cp:revision>
  <dcterms:created xsi:type="dcterms:W3CDTF">2018-10-04T10:19:02Z</dcterms:created>
  <dcterms:modified xsi:type="dcterms:W3CDTF">2022-10-15T08:07:19Z</dcterms:modified>
</cp:coreProperties>
</file>