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2"/>
  </p:notesMasterIdLst>
  <p:sldIdLst>
    <p:sldId id="256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57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F4BC8-F0B5-4492-81EC-64DA0C0D2C9B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2A94B-6BC9-41A6-A282-1680E540A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4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268963-3485-4ED0-9A2B-BCA8E8D6981C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86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54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03631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25B00E9-D49B-400B-8252-F056019947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Time series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Veena Sarda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27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and </a:t>
            </a:r>
            <a:r>
              <a:rPr lang="en-US" dirty="0" smtClean="0"/>
              <a:t>Non-</a:t>
            </a:r>
            <a:r>
              <a:rPr lang="en-US" dirty="0" err="1" smtClean="0"/>
              <a:t>Statinary</a:t>
            </a:r>
            <a:r>
              <a:rPr lang="en-US" dirty="0" smtClean="0"/>
              <a:t> </a:t>
            </a:r>
            <a:r>
              <a:rPr lang="en-US" dirty="0"/>
              <a:t>Time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494822" cy="4303059"/>
          </a:xfrm>
        </p:spPr>
        <p:txBody>
          <a:bodyPr>
            <a:normAutofit/>
          </a:bodyPr>
          <a:lstStyle/>
          <a:p>
            <a:r>
              <a:rPr lang="en-US" dirty="0" err="1"/>
              <a:t>Stationarity</a:t>
            </a:r>
            <a:r>
              <a:rPr lang="en-US" dirty="0"/>
              <a:t> is a property of a time series. A stationary series is one where the values of the series is not a function of time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 the </a:t>
            </a:r>
            <a:r>
              <a:rPr lang="en-US" dirty="0"/>
              <a:t>statistical properties of the series like mean, variance and autocorrelation are constant over time. </a:t>
            </a:r>
            <a:endParaRPr lang="en-US" dirty="0" smtClean="0"/>
          </a:p>
          <a:p>
            <a:r>
              <a:rPr lang="en-US" dirty="0"/>
              <a:t>Most statistical forecasting methods are designed to work on a stationary time series.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step in the forecasting process is typically to do some transformation to convert a non-stationary series to stationary.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4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time series stationary?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88459"/>
            <a:ext cx="9872871" cy="4652682"/>
          </a:xfrm>
        </p:spPr>
        <p:txBody>
          <a:bodyPr>
            <a:noAutofit/>
          </a:bodyPr>
          <a:lstStyle/>
          <a:p>
            <a:r>
              <a:rPr lang="en-US" sz="2000" dirty="0"/>
              <a:t>Differencing the Series (once or more)</a:t>
            </a:r>
          </a:p>
          <a:p>
            <a:r>
              <a:rPr lang="en-US" sz="2000" dirty="0"/>
              <a:t>Take the log of the series</a:t>
            </a:r>
          </a:p>
          <a:p>
            <a:r>
              <a:rPr lang="en-US" sz="2000" dirty="0"/>
              <a:t>Take the nth root of the series</a:t>
            </a:r>
          </a:p>
          <a:p>
            <a:r>
              <a:rPr lang="en-US" sz="2000" dirty="0"/>
              <a:t>Combination of the </a:t>
            </a:r>
            <a:r>
              <a:rPr lang="en-US" sz="2000" dirty="0" smtClean="0"/>
              <a:t>above</a:t>
            </a:r>
          </a:p>
          <a:p>
            <a:endParaRPr lang="en-US" sz="2000" dirty="0"/>
          </a:p>
          <a:p>
            <a:r>
              <a:rPr lang="en-US" sz="2000" dirty="0" smtClean="0"/>
              <a:t>Differencing </a:t>
            </a:r>
            <a:r>
              <a:rPr lang="en-US" sz="2000" dirty="0"/>
              <a:t>the series is nothing but subtracting the next value by the current value.</a:t>
            </a:r>
            <a:endParaRPr lang="en-IN" sz="2000" dirty="0"/>
          </a:p>
          <a:p>
            <a:r>
              <a:rPr lang="en-US" sz="2000" dirty="0" smtClean="0"/>
              <a:t>If </a:t>
            </a:r>
            <a:r>
              <a:rPr lang="en-US" sz="2000" dirty="0" err="1"/>
              <a:t>Y_t</a:t>
            </a:r>
            <a:r>
              <a:rPr lang="en-US" sz="2000" dirty="0"/>
              <a:t> is the value at time ‘t’, then the first difference of Y = </a:t>
            </a:r>
            <a:r>
              <a:rPr lang="en-US" sz="2000" dirty="0" err="1"/>
              <a:t>Yt</a:t>
            </a:r>
            <a:r>
              <a:rPr lang="en-US" sz="2000" dirty="0"/>
              <a:t> – </a:t>
            </a:r>
            <a:r>
              <a:rPr lang="en-US" sz="2000" dirty="0" smtClean="0"/>
              <a:t>Yt-1</a:t>
            </a:r>
          </a:p>
          <a:p>
            <a:r>
              <a:rPr lang="en-US" sz="2000" dirty="0"/>
              <a:t>For example, consider the following series: [1, 5, 2, 12, 20]</a:t>
            </a:r>
          </a:p>
          <a:p>
            <a:r>
              <a:rPr lang="en-US" sz="2000" dirty="0"/>
              <a:t>First differencing gives: [5-1, 2-5, 12-2, 20-12] = [4, -3, 10, 8]</a:t>
            </a:r>
          </a:p>
          <a:p>
            <a:r>
              <a:rPr lang="en-US" sz="2000" dirty="0"/>
              <a:t>Second differencing gives: [-3-4, -10-3, 8-10] = [-7, -13, -2]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048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non-stationary series stationary before forecasting?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linear regression works best if the predictors (X variables) are not correlated </a:t>
            </a:r>
            <a:r>
              <a:rPr lang="en-US" dirty="0" smtClean="0"/>
              <a:t>with each </a:t>
            </a:r>
            <a:r>
              <a:rPr lang="en-US" dirty="0"/>
              <a:t>other.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</a:t>
            </a:r>
            <a:r>
              <a:rPr lang="en-US" dirty="0" err="1"/>
              <a:t>stationarizing</a:t>
            </a:r>
            <a:r>
              <a:rPr lang="en-US" dirty="0"/>
              <a:t> the series solves this problem since it removes any persistent autocorrelation, thereby making the </a:t>
            </a:r>
            <a:r>
              <a:rPr lang="en-US" dirty="0" smtClean="0"/>
              <a:t>predictors (</a:t>
            </a:r>
            <a:r>
              <a:rPr lang="en-US" dirty="0"/>
              <a:t>lags of the series) in the forecasting models nearly independent.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for </a:t>
            </a:r>
            <a:r>
              <a:rPr lang="en-US" dirty="0" err="1"/>
              <a:t>stationarity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most commonly used is the ADF </a:t>
            </a:r>
            <a:r>
              <a:rPr lang="en-US" dirty="0" smtClean="0"/>
              <a:t>test</a:t>
            </a:r>
            <a:r>
              <a:rPr lang="en-US" dirty="0"/>
              <a:t> (</a:t>
            </a:r>
            <a:r>
              <a:rPr lang="en-US" dirty="0" smtClean="0"/>
              <a:t>Augmented Dickey Fuller)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p-Value </a:t>
            </a:r>
            <a:r>
              <a:rPr lang="en-US" dirty="0"/>
              <a:t>in ADH test is </a:t>
            </a:r>
            <a:r>
              <a:rPr lang="en-US" dirty="0" smtClean="0"/>
              <a:t>greate</a:t>
            </a:r>
            <a:r>
              <a:rPr lang="en-US" dirty="0" smtClean="0"/>
              <a:t>r </a:t>
            </a:r>
            <a:r>
              <a:rPr lang="en-US" dirty="0" smtClean="0"/>
              <a:t>than </a:t>
            </a:r>
            <a:r>
              <a:rPr lang="en-US" dirty="0"/>
              <a:t>the significance level (0.05</a:t>
            </a:r>
            <a:r>
              <a:rPr lang="en-US" dirty="0" smtClean="0"/>
              <a:t>) then the time series is non stationary.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</a:t>
            </a:r>
            <a:r>
              <a:rPr lang="en-US" dirty="0"/>
              <a:t>noise is completely random with a mean of </a:t>
            </a:r>
            <a:r>
              <a:rPr lang="en-US" dirty="0" smtClean="0"/>
              <a:t>zero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white noise there is no pattern whatsoever. If you consider the sound signals in an FM radio as a time series, the blank sound you hear between the channels is white noise.</a:t>
            </a:r>
          </a:p>
          <a:p>
            <a:r>
              <a:rPr lang="en-US" dirty="0" smtClean="0"/>
              <a:t>Mathematically</a:t>
            </a:r>
            <a:r>
              <a:rPr lang="en-US" dirty="0"/>
              <a:t>, a sequence of completely random numbers with mean zero is a white noise.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3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PCF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8118"/>
            <a:ext cx="9872871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ACF means Autocorrelation Function – if y is correlated on yt-1 – you can check it on the ACF </a:t>
            </a:r>
            <a:r>
              <a:rPr lang="en-US" dirty="0"/>
              <a:t>plot</a:t>
            </a:r>
            <a:r>
              <a:rPr lang="en-US" dirty="0" smtClean="0"/>
              <a:t>.</a:t>
            </a:r>
          </a:p>
          <a:p>
            <a:r>
              <a:rPr lang="en-US" dirty="0"/>
              <a:t>If a series is significantly </a:t>
            </a:r>
            <a:r>
              <a:rPr lang="en-US" dirty="0" err="1"/>
              <a:t>autocorrelated</a:t>
            </a:r>
            <a:r>
              <a:rPr lang="en-US" dirty="0"/>
              <a:t>, that means, the previous values of the series (lags) may be helpful in predicting the current value</a:t>
            </a:r>
            <a:r>
              <a:rPr lang="en-US" dirty="0" smtClean="0"/>
              <a:t>.</a:t>
            </a:r>
          </a:p>
          <a:p>
            <a:r>
              <a:rPr lang="en-US" dirty="0"/>
              <a:t>Partial Autocorrelation also conveys similar information but it conveys the pure correlation of a series and its lag, excluding the correlation contributions from the intermediate lags</a:t>
            </a:r>
            <a:r>
              <a:rPr lang="en-US" dirty="0" smtClean="0"/>
              <a:t>.</a:t>
            </a:r>
          </a:p>
          <a:p>
            <a:r>
              <a:rPr lang="en-US" dirty="0"/>
              <a:t>The partial autocorrelation of lag (k) of a series is the coefficient of that lag in the </a:t>
            </a:r>
            <a:r>
              <a:rPr lang="en-US" dirty="0" err="1"/>
              <a:t>autoregression</a:t>
            </a:r>
            <a:r>
              <a:rPr lang="en-US" dirty="0"/>
              <a:t> equation of Y. The autoregressive equation of Y is nothing but the linear regression of Y with its own lags as predictors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Partial </a:t>
            </a:r>
            <a:r>
              <a:rPr lang="en-US" dirty="0" err="1" smtClean="0"/>
              <a:t>AutoCorrelation</a:t>
            </a:r>
            <a:r>
              <a:rPr lang="en-US" dirty="0" smtClean="0"/>
              <a:t> is the </a:t>
            </a:r>
            <a:r>
              <a:rPr lang="en-US" dirty="0" err="1" smtClean="0"/>
              <a:t>coeff</a:t>
            </a:r>
            <a:r>
              <a:rPr lang="en-US" dirty="0" smtClean="0"/>
              <a:t> alpha3 in </a:t>
            </a:r>
            <a:r>
              <a:rPr lang="en-US" dirty="0" err="1" smtClean="0"/>
              <a:t>foll</a:t>
            </a:r>
            <a:r>
              <a:rPr lang="en-US" dirty="0" smtClean="0"/>
              <a:t> equation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72" y="5472393"/>
            <a:ext cx="4865034" cy="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34788"/>
            <a:ext cx="9875520" cy="950259"/>
          </a:xfrm>
        </p:spPr>
        <p:txBody>
          <a:bodyPr/>
          <a:lstStyle/>
          <a:p>
            <a:r>
              <a:rPr lang="en-IN" dirty="0" smtClean="0"/>
              <a:t>ARIMA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2624"/>
            <a:ext cx="9872871" cy="4603376"/>
          </a:xfrm>
        </p:spPr>
        <p:txBody>
          <a:bodyPr>
            <a:noAutofit/>
          </a:bodyPr>
          <a:lstStyle/>
          <a:p>
            <a:r>
              <a:rPr lang="en-IN" sz="1800" dirty="0" smtClean="0"/>
              <a:t>A</a:t>
            </a:r>
            <a:r>
              <a:rPr lang="en-US" sz="1800" dirty="0" err="1" smtClean="0"/>
              <a:t>uto</a:t>
            </a:r>
            <a:r>
              <a:rPr lang="en-US" sz="1800" dirty="0" smtClean="0"/>
              <a:t> Regressive Integrated Moving Average - ARIMA </a:t>
            </a:r>
            <a:r>
              <a:rPr lang="en-US" sz="1800" dirty="0"/>
              <a:t>is a linear regression model at its core - given time series based on its own past values, that is, its own lags and the lagged forecast errors, so that equation can be used to forecast future values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Key terms </a:t>
            </a:r>
          </a:p>
          <a:p>
            <a:pPr lvl="1"/>
            <a:r>
              <a:rPr lang="en-US" sz="1800" dirty="0" smtClean="0"/>
              <a:t>Moving Average</a:t>
            </a:r>
          </a:p>
          <a:p>
            <a:pPr lvl="1"/>
            <a:r>
              <a:rPr lang="en-US" sz="1800" dirty="0" smtClean="0"/>
              <a:t>Exponential Smoothing</a:t>
            </a:r>
          </a:p>
          <a:p>
            <a:r>
              <a:rPr lang="en-US" sz="1800" dirty="0" smtClean="0"/>
              <a:t>Any </a:t>
            </a:r>
            <a:r>
              <a:rPr lang="en-US" sz="1800" dirty="0"/>
              <a:t>‘non-seasonal’ time series that exhibits patterns and is not a random white noise can be modeled with ARIMA models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An ARIMA model is characterized by 3 terms: p, d, </a:t>
            </a:r>
            <a:r>
              <a:rPr lang="en-US" sz="1800" dirty="0" smtClean="0"/>
              <a:t>q - where,</a:t>
            </a:r>
            <a:endParaRPr lang="en-US" sz="1800" dirty="0"/>
          </a:p>
          <a:p>
            <a:pPr lvl="1"/>
            <a:r>
              <a:rPr lang="en-US" sz="1800" dirty="0"/>
              <a:t>p is the order of the AR </a:t>
            </a:r>
            <a:r>
              <a:rPr lang="en-US" sz="1800" dirty="0" smtClean="0"/>
              <a:t>term</a:t>
            </a:r>
            <a:endParaRPr lang="en-US" sz="1800" dirty="0"/>
          </a:p>
          <a:p>
            <a:pPr lvl="1"/>
            <a:r>
              <a:rPr lang="en-US" sz="1800" dirty="0"/>
              <a:t>q is the order of the MA </a:t>
            </a:r>
            <a:r>
              <a:rPr lang="en-US" sz="1800" dirty="0" smtClean="0"/>
              <a:t>term</a:t>
            </a:r>
            <a:endParaRPr lang="en-US" sz="1800" dirty="0"/>
          </a:p>
          <a:p>
            <a:pPr lvl="1"/>
            <a:r>
              <a:rPr lang="en-US" sz="1800" dirty="0"/>
              <a:t>d is the number of differencing required to make the time series stationary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574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p, d and </a:t>
            </a:r>
            <a:r>
              <a:rPr lang="en-US" dirty="0" smtClean="0"/>
              <a:t>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‘p</a:t>
            </a:r>
            <a:r>
              <a:rPr lang="en-US" dirty="0"/>
              <a:t>’ is the order of the ‘Auto Regressive’ (AR) term. It refers to the number of lags of Y to be used as predictors.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‘q’ is the order of the ‘Moving Average’ (MA) term. It refers to the number of lagged forecast errors that should go into the ARIMA Model</a:t>
            </a:r>
            <a:r>
              <a:rPr lang="en-US" dirty="0" smtClean="0"/>
              <a:t>.</a:t>
            </a:r>
          </a:p>
          <a:p>
            <a:r>
              <a:rPr lang="en-US" dirty="0"/>
              <a:t>The value of d, therefore, is the minimum number of differencing needed to make the series stationary. And if the time series is already stationary, then d = 0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43753"/>
            <a:ext cx="9872871" cy="5652247"/>
          </a:xfrm>
        </p:spPr>
        <p:txBody>
          <a:bodyPr>
            <a:normAutofit/>
          </a:bodyPr>
          <a:lstStyle/>
          <a:p>
            <a:r>
              <a:rPr lang="en-US" dirty="0"/>
              <a:t>A pure Auto Regressive (AR only) model is one where </a:t>
            </a:r>
            <a:r>
              <a:rPr lang="en-US" dirty="0" err="1"/>
              <a:t>Yt</a:t>
            </a:r>
            <a:r>
              <a:rPr lang="en-US" dirty="0"/>
              <a:t> depends only on its own lags. That is, </a:t>
            </a:r>
            <a:r>
              <a:rPr lang="en-US" dirty="0" err="1"/>
              <a:t>Yt</a:t>
            </a:r>
            <a:r>
              <a:rPr lang="en-US" dirty="0"/>
              <a:t> is a function of the ‘lags of </a:t>
            </a:r>
            <a:r>
              <a:rPr lang="en-US" dirty="0" err="1"/>
              <a:t>Yt</a:t>
            </a:r>
            <a:r>
              <a:rPr lang="en-US" dirty="0" smtClean="0"/>
              <a:t>’.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pure </a:t>
            </a:r>
            <a:r>
              <a:rPr lang="en-US" b="1" dirty="0"/>
              <a:t>Moving Average (MA only) model</a:t>
            </a:r>
            <a:r>
              <a:rPr lang="en-US" dirty="0"/>
              <a:t> is one where </a:t>
            </a:r>
            <a:r>
              <a:rPr lang="en-US" dirty="0" err="1"/>
              <a:t>Yt</a:t>
            </a:r>
            <a:r>
              <a:rPr lang="en-US" dirty="0"/>
              <a:t> depends only on the lagged forecast errors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where the error terms are the errors of the autoregressive models of the respective lags. The errors Et and E(t-1) are the errors from the following equations 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35" y="1246654"/>
            <a:ext cx="6128253" cy="847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4" y="2896696"/>
            <a:ext cx="5741894" cy="841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366" y="4731683"/>
            <a:ext cx="5598775" cy="15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ARIMA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Predicted </a:t>
            </a:r>
            <a:r>
              <a:rPr lang="en-US" b="1" dirty="0" err="1"/>
              <a:t>Yt</a:t>
            </a:r>
            <a:r>
              <a:rPr lang="en-US" b="1" dirty="0"/>
              <a:t> = Constant + Linear combination Lags of Y (</a:t>
            </a:r>
            <a:r>
              <a:rPr lang="en-US" b="1" dirty="0" err="1"/>
              <a:t>upto</a:t>
            </a:r>
            <a:r>
              <a:rPr lang="en-US" b="1" dirty="0"/>
              <a:t> p lags) + Linear Combination of Lagged forecast errors (</a:t>
            </a:r>
            <a:r>
              <a:rPr lang="en-US" b="1" dirty="0" err="1"/>
              <a:t>upto</a:t>
            </a:r>
            <a:r>
              <a:rPr lang="en-US" b="1" dirty="0"/>
              <a:t> q lags)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72" y="2954711"/>
            <a:ext cx="82391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time series is a sequence where a metric is recorded over regular time intervals.</a:t>
            </a:r>
          </a:p>
          <a:p>
            <a:r>
              <a:rPr lang="en-US" dirty="0"/>
              <a:t>Depending on the frequency, a time series can be of </a:t>
            </a:r>
            <a:endParaRPr lang="en-US" dirty="0" smtClean="0"/>
          </a:p>
          <a:p>
            <a:pPr lvl="1"/>
            <a:r>
              <a:rPr lang="en-US" dirty="0" smtClean="0"/>
              <a:t>yearly </a:t>
            </a:r>
            <a:r>
              <a:rPr lang="en-US" dirty="0"/>
              <a:t>(ex: annual budget), </a:t>
            </a:r>
            <a:endParaRPr lang="en-US" dirty="0" smtClean="0"/>
          </a:p>
          <a:p>
            <a:pPr lvl="1"/>
            <a:r>
              <a:rPr lang="en-US" dirty="0" smtClean="0"/>
              <a:t>quarterly </a:t>
            </a:r>
            <a:r>
              <a:rPr lang="en-US" dirty="0"/>
              <a:t>(ex: expenses), </a:t>
            </a:r>
            <a:endParaRPr lang="en-US" dirty="0" smtClean="0"/>
          </a:p>
          <a:p>
            <a:pPr lvl="1"/>
            <a:r>
              <a:rPr lang="en-US" dirty="0" smtClean="0"/>
              <a:t>monthly </a:t>
            </a:r>
            <a:r>
              <a:rPr lang="en-US" dirty="0"/>
              <a:t>(ex: air traffic), </a:t>
            </a:r>
            <a:endParaRPr lang="en-US" dirty="0" smtClean="0"/>
          </a:p>
          <a:p>
            <a:pPr lvl="1"/>
            <a:r>
              <a:rPr lang="en-US" dirty="0" smtClean="0"/>
              <a:t>weekly </a:t>
            </a:r>
            <a:r>
              <a:rPr lang="en-US" dirty="0"/>
              <a:t>(ex: sales </a:t>
            </a:r>
            <a:r>
              <a:rPr lang="en-US" dirty="0" err="1"/>
              <a:t>qty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daily </a:t>
            </a:r>
            <a:r>
              <a:rPr lang="en-US" dirty="0"/>
              <a:t>(ex: weather), </a:t>
            </a:r>
            <a:endParaRPr lang="en-US" dirty="0" smtClean="0"/>
          </a:p>
          <a:p>
            <a:pPr lvl="1"/>
            <a:r>
              <a:rPr lang="en-US" dirty="0" smtClean="0"/>
              <a:t>hourly </a:t>
            </a:r>
            <a:r>
              <a:rPr lang="en-US" dirty="0"/>
              <a:t>(ex: stocks price), </a:t>
            </a:r>
            <a:endParaRPr lang="en-US" dirty="0" smtClean="0"/>
          </a:p>
          <a:p>
            <a:pPr lvl="1"/>
            <a:r>
              <a:rPr lang="en-US" dirty="0" smtClean="0"/>
              <a:t>minutes </a:t>
            </a:r>
            <a:r>
              <a:rPr lang="en-US" dirty="0"/>
              <a:t>(ex: inbound calls in a call canter) and </a:t>
            </a:r>
            <a:endParaRPr lang="en-US" dirty="0" smtClean="0"/>
          </a:p>
          <a:p>
            <a:pPr lvl="1"/>
            <a:r>
              <a:rPr lang="en-US" dirty="0" smtClean="0"/>
              <a:t>even </a:t>
            </a:r>
            <a:r>
              <a:rPr lang="en-US" dirty="0"/>
              <a:t>seconds wise (ex: web traffic</a:t>
            </a:r>
            <a:r>
              <a:rPr lang="en-US" dirty="0" smtClean="0"/>
              <a:t>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3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Exponential Smoothing</a:t>
            </a:r>
            <a:endParaRPr lang="en-I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Form of weighted moving average</a:t>
            </a:r>
          </a:p>
          <a:p>
            <a:pPr lvl="1"/>
            <a:r>
              <a:rPr lang="en-US" dirty="0"/>
              <a:t>Weights decline exponentially</a:t>
            </a:r>
          </a:p>
          <a:p>
            <a:pPr lvl="1"/>
            <a:r>
              <a:rPr lang="en-US" dirty="0"/>
              <a:t>Most recent data weighted most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In </a:t>
            </a:r>
            <a:r>
              <a:rPr lang="en-US" dirty="0"/>
              <a:t>other words, the smoothed statistic </a:t>
            </a:r>
            <a:r>
              <a:rPr lang="en-US" i="1" dirty="0" smtClean="0">
                <a:latin typeface="Arial" panose="020B0604020202020204" pitchFamily="34" charset="0"/>
              </a:rPr>
              <a:t>E</a:t>
            </a:r>
            <a:r>
              <a:rPr lang="en-US" i="1" baseline="-25000" dirty="0" smtClean="0">
                <a:latin typeface="Arial" panose="020B0604020202020204" pitchFamily="34" charset="0"/>
              </a:rPr>
              <a:t>t </a:t>
            </a:r>
            <a:r>
              <a:rPr lang="en-US" dirty="0" smtClean="0"/>
              <a:t>is </a:t>
            </a:r>
            <a:r>
              <a:rPr lang="en-US" dirty="0"/>
              <a:t>a simple weighted average of the current observation </a:t>
            </a:r>
            <a:r>
              <a:rPr lang="en-US" i="1" dirty="0" err="1" smtClean="0">
                <a:latin typeface="Arial" panose="020B0604020202020204" pitchFamily="34" charset="0"/>
              </a:rPr>
              <a:t>Y</a:t>
            </a:r>
            <a:r>
              <a:rPr lang="en-US" i="1" baseline="-25000" dirty="0" err="1">
                <a:latin typeface="Arial" panose="020B0604020202020204" pitchFamily="34" charset="0"/>
              </a:rPr>
              <a:t>t</a:t>
            </a:r>
            <a:r>
              <a:rPr lang="en-US" i="1" dirty="0" smtClean="0">
                <a:latin typeface="Arial" panose="020B0604020202020204" pitchFamily="34" charset="0"/>
              </a:rPr>
              <a:t> </a:t>
            </a:r>
            <a:r>
              <a:rPr lang="en-US" dirty="0" smtClean="0"/>
              <a:t>and </a:t>
            </a:r>
            <a:r>
              <a:rPr lang="en-US" dirty="0"/>
              <a:t>the previous smoothed statistic </a:t>
            </a:r>
            <a:r>
              <a:rPr lang="en-US" i="1" dirty="0" smtClean="0">
                <a:latin typeface="Arial" panose="020B0604020202020204" pitchFamily="34" charset="0"/>
              </a:rPr>
              <a:t>E</a:t>
            </a:r>
            <a:r>
              <a:rPr lang="en-US" i="1" baseline="-25000" dirty="0" smtClean="0">
                <a:latin typeface="Arial" panose="020B0604020202020204" pitchFamily="34" charset="0"/>
              </a:rPr>
              <a:t>t</a:t>
            </a:r>
            <a:r>
              <a:rPr lang="en-US" baseline="-25000" dirty="0" smtClean="0">
                <a:latin typeface="Arial" panose="020B0604020202020204" pitchFamily="34" charset="0"/>
              </a:rPr>
              <a:t>-1</a:t>
            </a:r>
            <a:endParaRPr lang="en-US" baseline="-25000" dirty="0">
              <a:latin typeface="Arial" panose="020B0604020202020204" pitchFamily="34" charset="0"/>
            </a:endParaRP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5621" y="3243404"/>
            <a:ext cx="4655412" cy="49218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400" i="1" dirty="0" smtClean="0">
                <a:latin typeface="Arial" panose="020B0604020202020204" pitchFamily="34" charset="0"/>
              </a:rPr>
              <a:t>E</a:t>
            </a:r>
            <a:r>
              <a:rPr lang="en-US" sz="2400" baseline="-25000" dirty="0">
                <a:latin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= </a:t>
            </a:r>
            <a:r>
              <a:rPr lang="en-US" sz="2400" i="1" dirty="0" err="1" smtClean="0">
                <a:latin typeface="Arial" panose="020B0604020202020204" pitchFamily="34" charset="0"/>
              </a:rPr>
              <a:t>W·Y</a:t>
            </a:r>
            <a:r>
              <a:rPr lang="en-US" sz="2400" baseline="-25000" dirty="0" err="1" smtClean="0">
                <a:latin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</a:rPr>
              <a:t>	+ (1 - </a:t>
            </a:r>
            <a:r>
              <a:rPr lang="en-US" sz="2400" i="1" dirty="0">
                <a:latin typeface="Arial" panose="020B0604020202020204" pitchFamily="34" charset="0"/>
              </a:rPr>
              <a:t>W</a:t>
            </a:r>
            <a:r>
              <a:rPr lang="en-US" sz="2400" dirty="0">
                <a:latin typeface="Arial" panose="020B0604020202020204" pitchFamily="34" charset="0"/>
              </a:rPr>
              <a:t>)</a:t>
            </a:r>
            <a:r>
              <a:rPr lang="en-US" sz="2400" i="1" dirty="0">
                <a:latin typeface="Arial" panose="020B0604020202020204" pitchFamily="34" charset="0"/>
              </a:rPr>
              <a:t>·</a:t>
            </a:r>
            <a:r>
              <a:rPr lang="en-US" sz="2400" i="1" dirty="0" smtClean="0">
                <a:latin typeface="Arial" panose="020B0604020202020204" pitchFamily="34" charset="0"/>
              </a:rPr>
              <a:t>E</a:t>
            </a:r>
            <a:r>
              <a:rPr lang="en-US" sz="2400" baseline="-25000" dirty="0" smtClean="0">
                <a:latin typeface="Arial" panose="020B0604020202020204" pitchFamily="34" charset="0"/>
              </a:rPr>
              <a:t>t-1</a:t>
            </a:r>
            <a:endParaRPr lang="en-US" sz="2400" baseline="-25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8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4388" name="Object 4">
            <a:hlinkClick r:id="" action="ppaction://ole?verb=0"/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91535832"/>
              </p:ext>
            </p:extLst>
          </p:nvPr>
        </p:nvGraphicFramePr>
        <p:xfrm>
          <a:off x="2914463" y="2986728"/>
          <a:ext cx="6394449" cy="2758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7772400" imgH="3947760" progId="Word.Document.8">
                  <p:embed/>
                </p:oleObj>
              </mc:Choice>
              <mc:Fallback>
                <p:oleObj name="Document" r:id="rId4" imgW="7772400" imgH="39477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463" y="2986728"/>
                        <a:ext cx="6394449" cy="2758981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1102659" y="171450"/>
            <a:ext cx="10018059" cy="11239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Effect </a:t>
            </a:r>
            <a:r>
              <a:rPr lang="en-US" dirty="0"/>
              <a:t>of Smoothing Coefficient (W)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976439" y="1901826"/>
            <a:ext cx="855503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1" dirty="0">
                <a:latin typeface="Arial" panose="020B0604020202020204" pitchFamily="34" charset="0"/>
              </a:rPr>
              <a:t>Y</a:t>
            </a:r>
            <a:r>
              <a:rPr lang="en-US" sz="3200" i="1" baseline="-25000" dirty="0">
                <a:latin typeface="Arial" panose="020B0604020202020204" pitchFamily="34" charset="0"/>
              </a:rPr>
              <a:t>i</a:t>
            </a:r>
            <a:r>
              <a:rPr lang="en-US" sz="3200" baseline="-25000" dirty="0">
                <a:latin typeface="Arial" panose="020B0604020202020204" pitchFamily="34" charset="0"/>
              </a:rPr>
              <a:t>+1</a:t>
            </a:r>
            <a:r>
              <a:rPr lang="en-US" sz="3200" dirty="0">
                <a:latin typeface="Arial" panose="020B0604020202020204" pitchFamily="34" charset="0"/>
              </a:rPr>
              <a:t> = </a:t>
            </a:r>
            <a:r>
              <a:rPr lang="en-US" sz="3200" i="1" dirty="0" err="1">
                <a:latin typeface="Arial" panose="020B0604020202020204" pitchFamily="34" charset="0"/>
              </a:rPr>
              <a:t>W·Y</a:t>
            </a:r>
            <a:r>
              <a:rPr lang="en-US" sz="3200" i="1" baseline="-25000" dirty="0" err="1">
                <a:latin typeface="Arial" panose="020B0604020202020204" pitchFamily="34" charset="0"/>
              </a:rPr>
              <a:t>i</a:t>
            </a:r>
            <a:r>
              <a:rPr lang="en-US" sz="3200" baseline="-25000" dirty="0">
                <a:latin typeface="Arial" panose="020B0604020202020204" pitchFamily="34" charset="0"/>
              </a:rPr>
              <a:t>  </a:t>
            </a:r>
            <a:r>
              <a:rPr lang="en-US" sz="3200" dirty="0">
                <a:latin typeface="Arial" panose="020B0604020202020204" pitchFamily="34" charset="0"/>
              </a:rPr>
              <a:t>+ </a:t>
            </a:r>
            <a:r>
              <a:rPr lang="en-US" sz="3200" i="1" dirty="0">
                <a:latin typeface="Arial" panose="020B0604020202020204" pitchFamily="34" charset="0"/>
              </a:rPr>
              <a:t>W·</a:t>
            </a:r>
            <a:r>
              <a:rPr lang="en-US" sz="3200" dirty="0">
                <a:latin typeface="Arial" panose="020B0604020202020204" pitchFamily="34" charset="0"/>
              </a:rPr>
              <a:t>(1-</a:t>
            </a:r>
            <a:r>
              <a:rPr lang="en-US" sz="3200" i="1" dirty="0">
                <a:latin typeface="Arial" panose="020B0604020202020204" pitchFamily="34" charset="0"/>
              </a:rPr>
              <a:t>W</a:t>
            </a:r>
            <a:r>
              <a:rPr lang="en-US" sz="3200" dirty="0">
                <a:latin typeface="Arial" panose="020B0604020202020204" pitchFamily="34" charset="0"/>
              </a:rPr>
              <a:t>)</a:t>
            </a:r>
            <a:r>
              <a:rPr lang="en-US" sz="3200" i="1" dirty="0">
                <a:latin typeface="Arial" panose="020B0604020202020204" pitchFamily="34" charset="0"/>
              </a:rPr>
              <a:t>·Y</a:t>
            </a:r>
            <a:r>
              <a:rPr lang="en-US" sz="3200" i="1" baseline="-25000" dirty="0">
                <a:latin typeface="Arial" panose="020B0604020202020204" pitchFamily="34" charset="0"/>
              </a:rPr>
              <a:t>i</a:t>
            </a:r>
            <a:r>
              <a:rPr lang="en-US" sz="3200" baseline="-25000" dirty="0">
                <a:latin typeface="Arial" panose="020B0604020202020204" pitchFamily="34" charset="0"/>
              </a:rPr>
              <a:t>-1</a:t>
            </a:r>
            <a:r>
              <a:rPr lang="en-US" sz="3200" dirty="0">
                <a:latin typeface="Arial" panose="020B0604020202020204" pitchFamily="34" charset="0"/>
              </a:rPr>
              <a:t> + </a:t>
            </a:r>
            <a:r>
              <a:rPr lang="en-US" sz="3200" i="1" dirty="0">
                <a:latin typeface="Arial" panose="020B0604020202020204" pitchFamily="34" charset="0"/>
              </a:rPr>
              <a:t>W·</a:t>
            </a:r>
            <a:r>
              <a:rPr lang="en-US" sz="3200" dirty="0">
                <a:latin typeface="Arial" panose="020B0604020202020204" pitchFamily="34" charset="0"/>
              </a:rPr>
              <a:t>(1-</a:t>
            </a:r>
            <a:r>
              <a:rPr lang="en-US" sz="3200" i="1" dirty="0">
                <a:latin typeface="Arial" panose="020B0604020202020204" pitchFamily="34" charset="0"/>
              </a:rPr>
              <a:t>W</a:t>
            </a:r>
            <a:r>
              <a:rPr lang="en-US" sz="3200" dirty="0">
                <a:latin typeface="Arial" panose="020B0604020202020204" pitchFamily="34" charset="0"/>
              </a:rPr>
              <a:t>)</a:t>
            </a:r>
            <a:r>
              <a:rPr lang="en-US" sz="3200" baseline="30000" dirty="0">
                <a:latin typeface="Arial" panose="020B0604020202020204" pitchFamily="34" charset="0"/>
              </a:rPr>
              <a:t>2</a:t>
            </a:r>
            <a:r>
              <a:rPr lang="en-US" sz="3200" i="1" dirty="0">
                <a:latin typeface="Arial" panose="020B0604020202020204" pitchFamily="34" charset="0"/>
              </a:rPr>
              <a:t>·Y</a:t>
            </a:r>
            <a:r>
              <a:rPr lang="en-US" sz="3200" i="1" baseline="-25000" dirty="0">
                <a:latin typeface="Arial" panose="020B0604020202020204" pitchFamily="34" charset="0"/>
              </a:rPr>
              <a:t>i</a:t>
            </a:r>
            <a:r>
              <a:rPr lang="en-US" sz="3200" baseline="-25000" dirty="0">
                <a:latin typeface="Arial" panose="020B0604020202020204" pitchFamily="34" charset="0"/>
              </a:rPr>
              <a:t>-2 </a:t>
            </a:r>
            <a:r>
              <a:rPr lang="en-US" sz="3200" dirty="0">
                <a:latin typeface="Arial" panose="020B0604020202020204" pitchFamily="34" charset="0"/>
              </a:rPr>
              <a:t>+...</a:t>
            </a: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3517900" y="2451100"/>
            <a:ext cx="1117600" cy="157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824039" y="1671638"/>
            <a:ext cx="84772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anose="02040602050305030304" pitchFamily="18" charset="0"/>
              </a:rPr>
              <a:t>^</a:t>
            </a:r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5346700" y="2451100"/>
            <a:ext cx="1117600" cy="157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7785100" y="2451100"/>
            <a:ext cx="1117600" cy="157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776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Series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b="1" dirty="0"/>
              <a:t>Base Level + Trend + Seasonality + </a:t>
            </a:r>
            <a:r>
              <a:rPr lang="en-US" b="1" dirty="0" smtClean="0"/>
              <a:t>Error</a:t>
            </a:r>
          </a:p>
          <a:p>
            <a:r>
              <a:rPr lang="en-US" dirty="0"/>
              <a:t>A trend is observed when there is an increasing or decreasing slope observed in the time series. </a:t>
            </a:r>
            <a:endParaRPr lang="en-US" dirty="0" smtClean="0"/>
          </a:p>
          <a:p>
            <a:r>
              <a:rPr lang="en-US" dirty="0" smtClean="0"/>
              <a:t>Whereas </a:t>
            </a:r>
            <a:r>
              <a:rPr lang="en-US" dirty="0"/>
              <a:t>seasonality is observed when there is a distinct repeated pattern observed between regular intervals due to seasonal factors.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could be because of the month of the year, the day of the month, weekdays or even time of the day.</a:t>
            </a:r>
          </a:p>
          <a:p>
            <a:r>
              <a:rPr lang="en-US" dirty="0" smtClean="0"/>
              <a:t>However</a:t>
            </a:r>
            <a:r>
              <a:rPr lang="en-US" dirty="0"/>
              <a:t>, It is not mandatory that all time series must have a trend and/or seasonality.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time series may not have a distinct trend but have a seasonality. The opposite can also be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Patterns in Time Series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8" y="1965960"/>
            <a:ext cx="11598484" cy="29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Cyclical </a:t>
            </a:r>
            <a:r>
              <a:rPr lang="en-IN" dirty="0" err="1" smtClean="0"/>
              <a:t>vs</a:t>
            </a:r>
            <a:r>
              <a:rPr lang="en-IN" dirty="0" smtClean="0"/>
              <a:t> Seasonal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aspect to consider is the cyclic </a:t>
            </a:r>
            <a:r>
              <a:rPr lang="en-US" dirty="0" err="1"/>
              <a:t>behaviour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happens when the rise and fall pattern in the series does not happen in fixed calendar-based intervals. </a:t>
            </a:r>
            <a:endParaRPr lang="en-US" dirty="0" smtClean="0"/>
          </a:p>
          <a:p>
            <a:r>
              <a:rPr lang="en-US" dirty="0" smtClean="0"/>
              <a:t>Care </a:t>
            </a:r>
            <a:r>
              <a:rPr lang="en-US" dirty="0"/>
              <a:t>should be taken to not confuse ‘cyclic’ effect with ‘seasonal’ effect.</a:t>
            </a:r>
          </a:p>
          <a:p>
            <a:r>
              <a:rPr lang="en-US" dirty="0" smtClean="0"/>
              <a:t>So</a:t>
            </a:r>
            <a:r>
              <a:rPr lang="en-US" dirty="0"/>
              <a:t>, How to </a:t>
            </a:r>
            <a:r>
              <a:rPr lang="en-US" dirty="0" err="1"/>
              <a:t>diffentiate</a:t>
            </a:r>
            <a:r>
              <a:rPr lang="en-US" dirty="0"/>
              <a:t> between a ‘cyclic’ </a:t>
            </a:r>
            <a:r>
              <a:rPr lang="en-US" dirty="0" err="1"/>
              <a:t>vs</a:t>
            </a:r>
            <a:r>
              <a:rPr lang="en-US" dirty="0"/>
              <a:t> ‘seasonal’ pattern?</a:t>
            </a:r>
          </a:p>
          <a:p>
            <a:r>
              <a:rPr lang="en-US" dirty="0" smtClean="0"/>
              <a:t>If </a:t>
            </a:r>
            <a:r>
              <a:rPr lang="en-US" dirty="0"/>
              <a:t>the patterns are not of fixed calendar based frequencies, then it is cyclic. Because, unlike the seasonality, cyclic effects are typically influenced by the business and other socio-economic factors.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and multiplicative time </a:t>
            </a:r>
            <a:r>
              <a:rPr lang="en-US" dirty="0" smtClean="0"/>
              <a:t>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 smtClean="0"/>
              <a:t>Depending </a:t>
            </a:r>
            <a:r>
              <a:rPr lang="en-US" dirty="0"/>
              <a:t>on the nature of the trend and seasonality, a time series can be modeled as an additive or multiplicative, wherein, each observation in the series can be expressed as either a sum or a product of the components:</a:t>
            </a:r>
          </a:p>
          <a:p>
            <a:r>
              <a:rPr lang="en-US" b="1" dirty="0"/>
              <a:t>Additive time series: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 = Base Level + Trend + Seasonality + Error</a:t>
            </a:r>
          </a:p>
          <a:p>
            <a:r>
              <a:rPr lang="en-US" b="1" dirty="0"/>
              <a:t>Multiplicative Time Series: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 = Base Level x Trend x Seasonality x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9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Decompose Time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Jupyter</a:t>
            </a:r>
            <a:r>
              <a:rPr lang="en-IN" dirty="0" smtClean="0"/>
              <a:t>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9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Learnwell</Template>
  <TotalTime>384</TotalTime>
  <Words>1094</Words>
  <Application>Microsoft Office PowerPoint</Application>
  <PresentationFormat>Widescreen</PresentationFormat>
  <Paragraphs>103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Corbel</vt:lpstr>
      <vt:lpstr>Basis</vt:lpstr>
      <vt:lpstr>Document</vt:lpstr>
      <vt:lpstr>Time series</vt:lpstr>
      <vt:lpstr>Introduction</vt:lpstr>
      <vt:lpstr>Exponential Smoothing</vt:lpstr>
      <vt:lpstr>Effect of Smoothing Coefficient (W)</vt:lpstr>
      <vt:lpstr>Time Series Component</vt:lpstr>
      <vt:lpstr>Patterns in Time Series</vt:lpstr>
      <vt:lpstr>Cyclical vs Seasonal</vt:lpstr>
      <vt:lpstr>Additive and multiplicative time series</vt:lpstr>
      <vt:lpstr>Decompose Time Series</vt:lpstr>
      <vt:lpstr>Stationary and Non-Statinary Time Series</vt:lpstr>
      <vt:lpstr>How to make a time series stationary?</vt:lpstr>
      <vt:lpstr>Why make a non-stationary series stationary before forecasting?</vt:lpstr>
      <vt:lpstr>How to test for stationarity?</vt:lpstr>
      <vt:lpstr>White noise</vt:lpstr>
      <vt:lpstr>ACF and PCF</vt:lpstr>
      <vt:lpstr>ARIMA</vt:lpstr>
      <vt:lpstr>p, d and q</vt:lpstr>
      <vt:lpstr>PowerPoint Presentation</vt:lpstr>
      <vt:lpstr>ARIMA model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models</dc:title>
  <dc:creator>Veena Sarda</dc:creator>
  <cp:lastModifiedBy>Veena Sarda</cp:lastModifiedBy>
  <cp:revision>25</cp:revision>
  <dcterms:created xsi:type="dcterms:W3CDTF">2020-10-24T04:17:11Z</dcterms:created>
  <dcterms:modified xsi:type="dcterms:W3CDTF">2022-06-02T08:26:53Z</dcterms:modified>
</cp:coreProperties>
</file>