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 mediu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7BF755-A3FD-4A5F-9EA6-A408E210E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4283A40-1ED9-4085-BBB5-32D8B7783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488F0C4-799A-4C94-BED8-2E13DA6A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EBFE916-1356-45A4-818D-322ABF9F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A87EA2F-07C8-4A0B-9F91-977519F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6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01CC8-18DC-4B0F-9FAE-CC2E8353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2627F31-F86D-4455-B9E5-19B99ECAA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3F36EC3-3834-4C10-BB89-865C58EF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2C40A7-66CD-4579-BC6A-AF6E2B4F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C9FA1E5-1D6B-499A-AC97-8DC0BA5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9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C52C5799-55AC-4771-A44E-CEE3A3E56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86E50A3-3FE1-402D-B060-118643B6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E090041-4856-43EB-B5B5-8EACAEF8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E99DB93-6916-46DC-9BD8-7D2BFC1E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977F9B-BE39-4341-B6B0-49F55D74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47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09611A-31EF-48E0-9554-70412E4C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64425D-C847-470A-86D6-CFD1CD5C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1D45AA1-0027-44F7-AAC2-89C0405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D99B530-3A91-497E-8F24-D84C27C3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3B523B-F5CA-4D59-858A-51F20A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11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983900-B8F5-4A82-9472-EFFAC51F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F85E345-4EA6-45D7-A583-11C41033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70C1F17-BD36-4D6D-BB0B-496DCC3F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04D017-0039-4F15-A460-1DF19403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79518A0-3C91-4206-9060-A69311C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40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5A53FD-AE8F-46DA-A21E-E7DA6F7C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FE1BD1-ADF6-47BE-A344-744C26FD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6DA2BBA-A388-47A5-A81D-747FCD9B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D3FF02C-8053-48C0-97D3-258BD59D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F737720-2420-45B0-8CCF-F84554C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D0FC77F-1FF4-43D1-87D9-DC41C315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070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BB17AA-8F0E-4142-B861-50620F91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CA6C119-3A80-412B-9873-02D9A590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F4B71F4-28F7-4412-A213-50E7CA67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9365AFA7-25EE-455C-953D-3E5C09656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72FE173-43DA-4C20-93DC-FD6A0E0B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4576CCF-E17C-4594-BD0A-499DFAE1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A5B2994-38BD-4D5F-8E3C-14151D8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AFE5EAF3-007B-4E8A-BE80-61D0D94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95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416845-8536-4307-9C23-5F667F2D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EDA18D1-7E08-4595-BC7C-EFB64428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02F6B68-40F4-4961-87F5-D5BC546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92A9B64-8FDD-4469-8441-2D903E19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89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1EEE215-F721-42F4-95F6-8CF3BE82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C741B5E-46C3-45BB-9A10-4E46A14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4D50AF-5393-4277-9BAE-71538126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72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1432F-A232-4E1C-BF5A-ECAE16C7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C37968-119C-45EF-A86F-013BF272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23FD0E4-5A75-48FD-B7D5-73BB932B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077A911-46D5-4BAC-B4EE-FA943ED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9D0F89F-6593-4A66-8F91-A6AD80A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FDA1110-61D0-42EC-87AB-42C0EAFA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7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5691CF-2FF4-40B8-8A30-8EA8FDC3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065C647-057E-4ECB-A18E-5AF00E26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034B27E-6235-4A14-9D64-81D0EA90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F25482F-EEDE-4103-A3AB-A6A54F81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011A308-6134-4ED9-B043-B9EA28C5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63E9C7A-AB8A-4D90-A07E-9862A932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952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20EA759-8B03-422D-9DC0-537D3A18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0CAC65D-4F33-41E7-91D3-74B2210B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1F251FB-7300-4F27-8B77-4E863BCA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6390-0A12-4797-99D5-EC40BC460A2E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4F9837E-B15F-4983-94F7-497CF2B61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B46D37-5921-42B3-8EAB-E91E8F0D0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3E58-F943-4078-BCBD-2AC89FD38B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38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2B2E384B-1FEC-4146-A319-C4D2BC6F3B90}"/>
              </a:ext>
            </a:extLst>
          </p:cNvPr>
          <p:cNvSpPr txBox="1"/>
          <p:nvPr/>
        </p:nvSpPr>
        <p:spPr>
          <a:xfrm>
            <a:off x="843280" y="690880"/>
            <a:ext cx="958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CA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ro-R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69C7D3-A658-4DB9-A085-70DE0F0AB65D}"/>
              </a:ext>
            </a:extLst>
          </p:cNvPr>
          <p:cNvSpPr txBox="1"/>
          <p:nvPr/>
        </p:nvSpPr>
        <p:spPr>
          <a:xfrm>
            <a:off x="650240" y="2021840"/>
            <a:ext cx="977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7.4</a:t>
            </a:r>
          </a:p>
          <a:p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appropriate normal form, prove that the following formulas are inconsistent: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F4D6A40-DE51-4934-900C-433C78C3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4086104"/>
            <a:ext cx="119958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2" name="Obiect 11">
            <a:extLst>
              <a:ext uri="{FF2B5EF4-FFF2-40B4-BE49-F238E27FC236}">
                <a16:creationId xmlns:a16="http://schemas.microsoft.com/office/drawing/2014/main" id="{77B17949-4E5E-4D25-92BF-B2E156691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72936"/>
              </p:ext>
            </p:extLst>
          </p:nvPr>
        </p:nvGraphicFramePr>
        <p:xfrm>
          <a:off x="1171574" y="4086105"/>
          <a:ext cx="9460923" cy="74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90800" imgH="203200" progId="Equation.3">
                  <p:embed/>
                </p:oleObj>
              </mc:Choice>
              <mc:Fallback>
                <p:oleObj r:id="rId2" imgW="2590800" imgH="203200" progId="Equation.3">
                  <p:embed/>
                  <p:pic>
                    <p:nvPicPr>
                      <p:cNvPr id="12" name="Obiect 11">
                        <a:extLst>
                          <a:ext uri="{FF2B5EF4-FFF2-40B4-BE49-F238E27FC236}">
                            <a16:creationId xmlns:a16="http://schemas.microsoft.com/office/drawing/2014/main" id="{77B17949-4E5E-4D25-92BF-B2E156691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4" y="4086105"/>
                        <a:ext cx="9460923" cy="749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90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1CDDA6DE-5F08-489B-888C-1FAE0216BBE0}"/>
              </a:ext>
            </a:extLst>
          </p:cNvPr>
          <p:cNvSpPr txBox="1"/>
          <p:nvPr/>
        </p:nvSpPr>
        <p:spPr>
          <a:xfrm>
            <a:off x="1200150" y="819149"/>
            <a:ext cx="5848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Theory</a:t>
            </a:r>
            <a:endParaRPr lang="ro-R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A7210D4-AEC3-4D43-8A33-AB8DA7187987}"/>
              </a:ext>
            </a:extLst>
          </p:cNvPr>
          <p:cNvSpPr txBox="1"/>
          <p:nvPr/>
        </p:nvSpPr>
        <p:spPr>
          <a:xfrm>
            <a:off x="990600" y="1650146"/>
            <a:ext cx="8353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-Every propositional formula admits an equivalent CNF and an equivalent DNF</a:t>
            </a:r>
          </a:p>
          <a:p>
            <a:r>
              <a:rPr lang="en-CA" sz="2800" dirty="0"/>
              <a:t>-A literal is a propositional variable or its negation</a:t>
            </a:r>
          </a:p>
          <a:p>
            <a:r>
              <a:rPr lang="en-CA" sz="2800" dirty="0"/>
              <a:t>-A cube is a conjunction of a finite number of literals</a:t>
            </a:r>
          </a:p>
          <a:p>
            <a:r>
              <a:rPr lang="en-CA" sz="2800" dirty="0"/>
              <a:t>-A formula in DNF is inconsistent if and only if all its cubes are inconsistent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2423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DF219B3B-44A6-4DCF-A9DA-259BC496EF22}"/>
              </a:ext>
            </a:extLst>
          </p:cNvPr>
          <p:cNvCxnSpPr/>
          <p:nvPr/>
        </p:nvCxnSpPr>
        <p:spPr>
          <a:xfrm>
            <a:off x="5634037" y="590550"/>
            <a:ext cx="276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1F14824C-CBA9-49DA-AB57-A7A64DDB2A8D}"/>
              </a:ext>
            </a:extLst>
          </p:cNvPr>
          <p:cNvCxnSpPr/>
          <p:nvPr/>
        </p:nvCxnSpPr>
        <p:spPr>
          <a:xfrm>
            <a:off x="4981575" y="581025"/>
            <a:ext cx="257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FC2490C8-864F-4610-8D56-4CCFB6327D1A}"/>
              </a:ext>
            </a:extLst>
          </p:cNvPr>
          <p:cNvCxnSpPr/>
          <p:nvPr/>
        </p:nvCxnSpPr>
        <p:spPr>
          <a:xfrm>
            <a:off x="3786187" y="609600"/>
            <a:ext cx="276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FD8DB3DD-ACA3-4DB4-A7EB-7F9A91C40F1A}"/>
              </a:ext>
            </a:extLst>
          </p:cNvPr>
          <p:cNvCxnSpPr/>
          <p:nvPr/>
        </p:nvCxnSpPr>
        <p:spPr>
          <a:xfrm>
            <a:off x="6429375" y="581025"/>
            <a:ext cx="257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6F68A417-8B14-4E5C-A6C3-A55B2480D70F}"/>
              </a:ext>
            </a:extLst>
          </p:cNvPr>
          <p:cNvCxnSpPr>
            <a:cxnSpLocks/>
          </p:cNvCxnSpPr>
          <p:nvPr/>
        </p:nvCxnSpPr>
        <p:spPr>
          <a:xfrm>
            <a:off x="6686550" y="609600"/>
            <a:ext cx="0" cy="123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4B3F2931-F828-463C-BDD9-F7D85A576BFA}"/>
              </a:ext>
            </a:extLst>
          </p:cNvPr>
          <p:cNvCxnSpPr/>
          <p:nvPr/>
        </p:nvCxnSpPr>
        <p:spPr>
          <a:xfrm>
            <a:off x="7196137" y="609600"/>
            <a:ext cx="276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15">
            <a:extLst>
              <a:ext uri="{FF2B5EF4-FFF2-40B4-BE49-F238E27FC236}">
                <a16:creationId xmlns:a16="http://schemas.microsoft.com/office/drawing/2014/main" id="{89B7503F-B792-4F0F-960F-2ECB0D908238}"/>
              </a:ext>
            </a:extLst>
          </p:cNvPr>
          <p:cNvCxnSpPr/>
          <p:nvPr/>
        </p:nvCxnSpPr>
        <p:spPr>
          <a:xfrm>
            <a:off x="7877176" y="733425"/>
            <a:ext cx="257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91D10082-FB54-453D-A547-61FAB2C4B1EA}"/>
              </a:ext>
            </a:extLst>
          </p:cNvPr>
          <p:cNvCxnSpPr>
            <a:cxnSpLocks/>
          </p:cNvCxnSpPr>
          <p:nvPr/>
        </p:nvCxnSpPr>
        <p:spPr>
          <a:xfrm>
            <a:off x="9820275" y="725091"/>
            <a:ext cx="0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93EFECFE-3CB6-44B3-96E5-7585DD9A54C2}"/>
              </a:ext>
            </a:extLst>
          </p:cNvPr>
          <p:cNvCxnSpPr/>
          <p:nvPr/>
        </p:nvCxnSpPr>
        <p:spPr>
          <a:xfrm>
            <a:off x="8577262" y="733425"/>
            <a:ext cx="276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B1315C5E-36A5-4034-974C-D06FEC708984}"/>
              </a:ext>
            </a:extLst>
          </p:cNvPr>
          <p:cNvCxnSpPr/>
          <p:nvPr/>
        </p:nvCxnSpPr>
        <p:spPr>
          <a:xfrm>
            <a:off x="9534525" y="733425"/>
            <a:ext cx="257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76523AFD-2AF1-4D86-8145-AB83DCB3632C}"/>
              </a:ext>
            </a:extLst>
          </p:cNvPr>
          <p:cNvCxnSpPr/>
          <p:nvPr/>
        </p:nvCxnSpPr>
        <p:spPr>
          <a:xfrm>
            <a:off x="10444162" y="739378"/>
            <a:ext cx="276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BAAAE376-DFB7-4D80-9A74-8EA730698FFA}"/>
              </a:ext>
            </a:extLst>
          </p:cNvPr>
          <p:cNvCxnSpPr>
            <a:cxnSpLocks/>
          </p:cNvCxnSpPr>
          <p:nvPr/>
        </p:nvCxnSpPr>
        <p:spPr>
          <a:xfrm>
            <a:off x="8134351" y="733425"/>
            <a:ext cx="0" cy="96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iect 19">
            <a:extLst>
              <a:ext uri="{FF2B5EF4-FFF2-40B4-BE49-F238E27FC236}">
                <a16:creationId xmlns:a16="http://schemas.microsoft.com/office/drawing/2014/main" id="{F7B80842-17E0-445D-A22B-09A8C41F1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75631"/>
              </p:ext>
            </p:extLst>
          </p:nvPr>
        </p:nvGraphicFramePr>
        <p:xfrm>
          <a:off x="1801957" y="241889"/>
          <a:ext cx="5844888" cy="46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90800" imgH="203200" progId="Equation.3">
                  <p:embed/>
                </p:oleObj>
              </mc:Choice>
              <mc:Fallback>
                <p:oleObj r:id="rId2" imgW="2590800" imgH="203200" progId="Equation.3">
                  <p:embed/>
                  <p:pic>
                    <p:nvPicPr>
                      <p:cNvPr id="20" name="Obiect 19">
                        <a:extLst>
                          <a:ext uri="{FF2B5EF4-FFF2-40B4-BE49-F238E27FC236}">
                            <a16:creationId xmlns:a16="http://schemas.microsoft.com/office/drawing/2014/main" id="{F7B80842-17E0-445D-A22B-09A8C41F1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957" y="241889"/>
                        <a:ext cx="5844888" cy="462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5A2AEB49-EDBF-4A04-98DB-51996EB002C4}"/>
              </a:ext>
            </a:extLst>
          </p:cNvPr>
          <p:cNvSpPr txBox="1"/>
          <p:nvPr/>
        </p:nvSpPr>
        <p:spPr>
          <a:xfrm>
            <a:off x="2371724" y="752474"/>
            <a:ext cx="8963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We apply normalization </a:t>
            </a:r>
            <a:r>
              <a:rPr lang="en-CA" sz="2000" dirty="0" err="1"/>
              <a:t>algoritm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D9CF97A5-EA4D-4502-A3EB-87AA4C74BF3A}"/>
                  </a:ext>
                </a:extLst>
              </p:cNvPr>
              <p:cNvSpPr txBox="1"/>
              <p:nvPr/>
            </p:nvSpPr>
            <p:spPr>
              <a:xfrm>
                <a:off x="506944" y="1292007"/>
                <a:ext cx="9037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U4</a:t>
                </a:r>
                <a:r>
                  <a:rPr lang="ro-RO" b="1" dirty="0"/>
                  <a:t>≡ 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        p V (</a:t>
                </a:r>
                <a:r>
                  <a:rPr lang="en-CA" dirty="0" err="1"/>
                  <a:t>qVr</a:t>
                </a:r>
                <a:r>
                  <a:rPr lang="en-CA" dirty="0"/>
                  <a:t>)) ^ (      (        </a:t>
                </a:r>
                <a:r>
                  <a:rPr lang="en-CA" dirty="0" err="1"/>
                  <a:t>pVq</a:t>
                </a:r>
                <a:r>
                  <a:rPr lang="en-CA" dirty="0"/>
                  <a:t>) ^          (         </a:t>
                </a:r>
                <a:r>
                  <a:rPr lang="en-CA" dirty="0" err="1"/>
                  <a:t>pVr</a:t>
                </a:r>
                <a:r>
                  <a:rPr lang="en-CA" dirty="0"/>
                  <a:t>))</a:t>
                </a:r>
                <a:endParaRPr lang="ro-RO" dirty="0"/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D9CF97A5-EA4D-4502-A3EB-87AA4C74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4" y="1292007"/>
                <a:ext cx="9037106" cy="369332"/>
              </a:xfrm>
              <a:prstGeom prst="rect">
                <a:avLst/>
              </a:prstGeom>
              <a:blipFill>
                <a:blip r:embed="rId5"/>
                <a:stretch>
                  <a:fillRect l="-539" t="-9836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03B4C482-AC82-46A8-8AB2-CC9B9CAC5010}"/>
              </a:ext>
            </a:extLst>
          </p:cNvPr>
          <p:cNvCxnSpPr/>
          <p:nvPr/>
        </p:nvCxnSpPr>
        <p:spPr>
          <a:xfrm>
            <a:off x="1266825" y="146685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0574DC6-484A-46E3-B89A-26F2A18AA1FC}"/>
              </a:ext>
            </a:extLst>
          </p:cNvPr>
          <p:cNvCxnSpPr/>
          <p:nvPr/>
        </p:nvCxnSpPr>
        <p:spPr>
          <a:xfrm>
            <a:off x="1514475" y="146685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rept 27">
            <a:extLst>
              <a:ext uri="{FF2B5EF4-FFF2-40B4-BE49-F238E27FC236}">
                <a16:creationId xmlns:a16="http://schemas.microsoft.com/office/drawing/2014/main" id="{D413BD9C-B469-4D46-9859-629997278460}"/>
              </a:ext>
            </a:extLst>
          </p:cNvPr>
          <p:cNvCxnSpPr/>
          <p:nvPr/>
        </p:nvCxnSpPr>
        <p:spPr>
          <a:xfrm>
            <a:off x="2781300" y="146685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0DA9DEDB-C738-4C3E-A245-DD52CFA13EA9}"/>
              </a:ext>
            </a:extLst>
          </p:cNvPr>
          <p:cNvCxnSpPr>
            <a:cxnSpLocks/>
          </p:cNvCxnSpPr>
          <p:nvPr/>
        </p:nvCxnSpPr>
        <p:spPr>
          <a:xfrm>
            <a:off x="3028950" y="146685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rept 33">
            <a:extLst>
              <a:ext uri="{FF2B5EF4-FFF2-40B4-BE49-F238E27FC236}">
                <a16:creationId xmlns:a16="http://schemas.microsoft.com/office/drawing/2014/main" id="{B95558CE-F937-406F-9B9F-233B72E1D54E}"/>
              </a:ext>
            </a:extLst>
          </p:cNvPr>
          <p:cNvCxnSpPr>
            <a:cxnSpLocks/>
          </p:cNvCxnSpPr>
          <p:nvPr/>
        </p:nvCxnSpPr>
        <p:spPr>
          <a:xfrm>
            <a:off x="3181350" y="1480066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37">
            <a:extLst>
              <a:ext uri="{FF2B5EF4-FFF2-40B4-BE49-F238E27FC236}">
                <a16:creationId xmlns:a16="http://schemas.microsoft.com/office/drawing/2014/main" id="{3D0E45DB-75C7-4415-B501-5F7C806B77F3}"/>
              </a:ext>
            </a:extLst>
          </p:cNvPr>
          <p:cNvCxnSpPr>
            <a:cxnSpLocks/>
          </p:cNvCxnSpPr>
          <p:nvPr/>
        </p:nvCxnSpPr>
        <p:spPr>
          <a:xfrm>
            <a:off x="3486150" y="146685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rept 43">
            <a:extLst>
              <a:ext uri="{FF2B5EF4-FFF2-40B4-BE49-F238E27FC236}">
                <a16:creationId xmlns:a16="http://schemas.microsoft.com/office/drawing/2014/main" id="{30C040AF-8EAF-44A0-9592-61813BF80D95}"/>
              </a:ext>
            </a:extLst>
          </p:cNvPr>
          <p:cNvCxnSpPr/>
          <p:nvPr/>
        </p:nvCxnSpPr>
        <p:spPr>
          <a:xfrm>
            <a:off x="4257675" y="1480066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rept 45">
            <a:extLst>
              <a:ext uri="{FF2B5EF4-FFF2-40B4-BE49-F238E27FC236}">
                <a16:creationId xmlns:a16="http://schemas.microsoft.com/office/drawing/2014/main" id="{DE39900D-06B3-4B57-ACB6-267F74841642}"/>
              </a:ext>
            </a:extLst>
          </p:cNvPr>
          <p:cNvCxnSpPr>
            <a:cxnSpLocks/>
          </p:cNvCxnSpPr>
          <p:nvPr/>
        </p:nvCxnSpPr>
        <p:spPr>
          <a:xfrm>
            <a:off x="4562475" y="146685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rept 48">
            <a:extLst>
              <a:ext uri="{FF2B5EF4-FFF2-40B4-BE49-F238E27FC236}">
                <a16:creationId xmlns:a16="http://schemas.microsoft.com/office/drawing/2014/main" id="{2449C865-2BD0-44DA-9E38-8E9C393E84BB}"/>
              </a:ext>
            </a:extLst>
          </p:cNvPr>
          <p:cNvCxnSpPr>
            <a:cxnSpLocks/>
          </p:cNvCxnSpPr>
          <p:nvPr/>
        </p:nvCxnSpPr>
        <p:spPr>
          <a:xfrm>
            <a:off x="4829175" y="1504950"/>
            <a:ext cx="28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rept 50">
            <a:extLst>
              <a:ext uri="{FF2B5EF4-FFF2-40B4-BE49-F238E27FC236}">
                <a16:creationId xmlns:a16="http://schemas.microsoft.com/office/drawing/2014/main" id="{3673A70D-6A52-4BE9-BE83-12E21F91363E}"/>
              </a:ext>
            </a:extLst>
          </p:cNvPr>
          <p:cNvCxnSpPr>
            <a:cxnSpLocks/>
          </p:cNvCxnSpPr>
          <p:nvPr/>
        </p:nvCxnSpPr>
        <p:spPr>
          <a:xfrm>
            <a:off x="5110162" y="1524000"/>
            <a:ext cx="0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B34A0FAD-2D7B-48F4-9B65-D769D8833885}"/>
              </a:ext>
            </a:extLst>
          </p:cNvPr>
          <p:cNvCxnSpPr>
            <a:cxnSpLocks/>
          </p:cNvCxnSpPr>
          <p:nvPr/>
        </p:nvCxnSpPr>
        <p:spPr>
          <a:xfrm>
            <a:off x="5062536" y="1499027"/>
            <a:ext cx="7937" cy="19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tăText 34">
            <a:extLst>
              <a:ext uri="{FF2B5EF4-FFF2-40B4-BE49-F238E27FC236}">
                <a16:creationId xmlns:a16="http://schemas.microsoft.com/office/drawing/2014/main" id="{771AAC68-540A-40C7-91EE-ECBAFD80DC20}"/>
              </a:ext>
            </a:extLst>
          </p:cNvPr>
          <p:cNvSpPr txBox="1"/>
          <p:nvPr/>
        </p:nvSpPr>
        <p:spPr>
          <a:xfrm>
            <a:off x="700087" y="1752600"/>
            <a:ext cx="51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apply the Morgan’s law: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62FA0DD5-A0C1-4EA6-9C29-E739D8C6AC4F}"/>
              </a:ext>
            </a:extLst>
          </p:cNvPr>
          <p:cNvSpPr txBox="1"/>
          <p:nvPr/>
        </p:nvSpPr>
        <p:spPr>
          <a:xfrm>
            <a:off x="723899" y="2255282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U4</a:t>
            </a:r>
            <a:r>
              <a:rPr lang="ro-RO" b="1" dirty="0"/>
              <a:t>≡ </a:t>
            </a:r>
            <a:r>
              <a:rPr lang="en-CA" dirty="0"/>
              <a:t>(        </a:t>
            </a:r>
            <a:r>
              <a:rPr lang="en-CA" dirty="0" err="1"/>
              <a:t>pVqVr</a:t>
            </a:r>
            <a:r>
              <a:rPr lang="en-CA" dirty="0"/>
              <a:t>)^p ^          q^ p ^         r</a:t>
            </a:r>
            <a:endParaRPr lang="ro-RO" dirty="0"/>
          </a:p>
        </p:txBody>
      </p:sp>
      <p:cxnSp>
        <p:nvCxnSpPr>
          <p:cNvPr id="39" name="Conector drept 38">
            <a:extLst>
              <a:ext uri="{FF2B5EF4-FFF2-40B4-BE49-F238E27FC236}">
                <a16:creationId xmlns:a16="http://schemas.microsoft.com/office/drawing/2014/main" id="{E61F2BD8-CE7A-4CD9-A897-A3933C1E9727}"/>
              </a:ext>
            </a:extLst>
          </p:cNvPr>
          <p:cNvCxnSpPr/>
          <p:nvPr/>
        </p:nvCxnSpPr>
        <p:spPr>
          <a:xfrm>
            <a:off x="1266825" y="2428875"/>
            <a:ext cx="2476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C369A9E1-39D5-475F-A826-DB7038BF4453}"/>
              </a:ext>
            </a:extLst>
          </p:cNvPr>
          <p:cNvCxnSpPr/>
          <p:nvPr/>
        </p:nvCxnSpPr>
        <p:spPr>
          <a:xfrm>
            <a:off x="1514475" y="2437805"/>
            <a:ext cx="0" cy="95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32C11951-3BBE-4DAB-8087-3FA62F83DCE5}"/>
              </a:ext>
            </a:extLst>
          </p:cNvPr>
          <p:cNvCxnSpPr>
            <a:cxnSpLocks/>
          </p:cNvCxnSpPr>
          <p:nvPr/>
        </p:nvCxnSpPr>
        <p:spPr>
          <a:xfrm flipV="1">
            <a:off x="2905125" y="2428875"/>
            <a:ext cx="2762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rept 47">
            <a:extLst>
              <a:ext uri="{FF2B5EF4-FFF2-40B4-BE49-F238E27FC236}">
                <a16:creationId xmlns:a16="http://schemas.microsoft.com/office/drawing/2014/main" id="{B114F3CB-C324-4E6C-8A4D-F8F31D387DE8}"/>
              </a:ext>
            </a:extLst>
          </p:cNvPr>
          <p:cNvCxnSpPr/>
          <p:nvPr/>
        </p:nvCxnSpPr>
        <p:spPr>
          <a:xfrm>
            <a:off x="3181350" y="2437805"/>
            <a:ext cx="0" cy="95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702E0FEC-D380-436A-B605-D42B0C032637}"/>
              </a:ext>
            </a:extLst>
          </p:cNvPr>
          <p:cNvCxnSpPr/>
          <p:nvPr/>
        </p:nvCxnSpPr>
        <p:spPr>
          <a:xfrm>
            <a:off x="3891227" y="2428875"/>
            <a:ext cx="261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rept 53">
            <a:extLst>
              <a:ext uri="{FF2B5EF4-FFF2-40B4-BE49-F238E27FC236}">
                <a16:creationId xmlns:a16="http://schemas.microsoft.com/office/drawing/2014/main" id="{2ED46E77-23AF-465B-B9B9-80CD27DFBEC6}"/>
              </a:ext>
            </a:extLst>
          </p:cNvPr>
          <p:cNvCxnSpPr>
            <a:cxnSpLocks/>
          </p:cNvCxnSpPr>
          <p:nvPr/>
        </p:nvCxnSpPr>
        <p:spPr>
          <a:xfrm flipV="1">
            <a:off x="4153165" y="2428875"/>
            <a:ext cx="0" cy="16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setăText 80">
            <a:extLst>
              <a:ext uri="{FF2B5EF4-FFF2-40B4-BE49-F238E27FC236}">
                <a16:creationId xmlns:a16="http://schemas.microsoft.com/office/drawing/2014/main" id="{B0B7B752-3666-4971-84EA-58A9AA511A41}"/>
              </a:ext>
            </a:extLst>
          </p:cNvPr>
          <p:cNvSpPr txBox="1"/>
          <p:nvPr/>
        </p:nvSpPr>
        <p:spPr>
          <a:xfrm>
            <a:off x="545309" y="4599684"/>
            <a:ext cx="499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DNF with 3 cubes, each cube has a pair of opposite literals, so each cube is inconsistent</a:t>
            </a:r>
            <a:endParaRPr lang="ro-RO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F622CE17-2767-402C-BFE0-A8771138F789}"/>
              </a:ext>
            </a:extLst>
          </p:cNvPr>
          <p:cNvSpPr txBox="1"/>
          <p:nvPr/>
        </p:nvSpPr>
        <p:spPr>
          <a:xfrm>
            <a:off x="876300" y="2696349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U4</a:t>
            </a:r>
            <a:r>
              <a:rPr lang="ro-RO" b="1" dirty="0"/>
              <a:t>≡ </a:t>
            </a:r>
            <a:r>
              <a:rPr lang="en-CA" dirty="0"/>
              <a:t>(        </a:t>
            </a:r>
            <a:r>
              <a:rPr lang="en-CA" dirty="0" err="1"/>
              <a:t>pVqVr</a:t>
            </a:r>
            <a:r>
              <a:rPr lang="en-CA" dirty="0"/>
              <a:t>)^p ^          q ^         r</a:t>
            </a:r>
            <a:endParaRPr lang="ro-RO" dirty="0"/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F5DF7884-7E57-4420-8C06-19F7B3388279}"/>
              </a:ext>
            </a:extLst>
          </p:cNvPr>
          <p:cNvCxnSpPr/>
          <p:nvPr/>
        </p:nvCxnSpPr>
        <p:spPr>
          <a:xfrm>
            <a:off x="1466850" y="2814757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79EA20E2-10FB-4D57-A2E0-B099239B6CBF}"/>
              </a:ext>
            </a:extLst>
          </p:cNvPr>
          <p:cNvCxnSpPr/>
          <p:nvPr/>
        </p:nvCxnSpPr>
        <p:spPr>
          <a:xfrm>
            <a:off x="1695450" y="2824097"/>
            <a:ext cx="0" cy="71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C6026DA6-61F2-4159-9B49-E7BF37E9D558}"/>
              </a:ext>
            </a:extLst>
          </p:cNvPr>
          <p:cNvCxnSpPr/>
          <p:nvPr/>
        </p:nvCxnSpPr>
        <p:spPr>
          <a:xfrm>
            <a:off x="3028950" y="2881015"/>
            <a:ext cx="30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rept 22">
            <a:extLst>
              <a:ext uri="{FF2B5EF4-FFF2-40B4-BE49-F238E27FC236}">
                <a16:creationId xmlns:a16="http://schemas.microsoft.com/office/drawing/2014/main" id="{2A4EFDB8-F2B0-49D5-8109-9B90F30C308A}"/>
              </a:ext>
            </a:extLst>
          </p:cNvPr>
          <p:cNvCxnSpPr>
            <a:cxnSpLocks/>
          </p:cNvCxnSpPr>
          <p:nvPr/>
        </p:nvCxnSpPr>
        <p:spPr>
          <a:xfrm>
            <a:off x="3333749" y="2881015"/>
            <a:ext cx="0" cy="14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rept 32">
            <a:extLst>
              <a:ext uri="{FF2B5EF4-FFF2-40B4-BE49-F238E27FC236}">
                <a16:creationId xmlns:a16="http://schemas.microsoft.com/office/drawing/2014/main" id="{2C998784-5F98-4BEF-B982-8C5CB65028A7}"/>
              </a:ext>
            </a:extLst>
          </p:cNvPr>
          <p:cNvCxnSpPr/>
          <p:nvPr/>
        </p:nvCxnSpPr>
        <p:spPr>
          <a:xfrm>
            <a:off x="3786187" y="2859964"/>
            <a:ext cx="21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rept 39">
            <a:extLst>
              <a:ext uri="{FF2B5EF4-FFF2-40B4-BE49-F238E27FC236}">
                <a16:creationId xmlns:a16="http://schemas.microsoft.com/office/drawing/2014/main" id="{0A26DDCE-B6AE-49A5-B7DF-585158011494}"/>
              </a:ext>
            </a:extLst>
          </p:cNvPr>
          <p:cNvCxnSpPr/>
          <p:nvPr/>
        </p:nvCxnSpPr>
        <p:spPr>
          <a:xfrm>
            <a:off x="3987800" y="2881015"/>
            <a:ext cx="0" cy="7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tăText 41">
            <a:extLst>
              <a:ext uri="{FF2B5EF4-FFF2-40B4-BE49-F238E27FC236}">
                <a16:creationId xmlns:a16="http://schemas.microsoft.com/office/drawing/2014/main" id="{C921F49D-D0E1-48D0-8634-81BE9466723B}"/>
              </a:ext>
            </a:extLst>
          </p:cNvPr>
          <p:cNvSpPr txBox="1"/>
          <p:nvPr/>
        </p:nvSpPr>
        <p:spPr>
          <a:xfrm>
            <a:off x="4724401" y="2696349"/>
            <a:ext cx="45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CNF : </a:t>
            </a:r>
            <a:r>
              <a:rPr lang="en-CA" dirty="0">
                <a:solidFill>
                  <a:srgbClr val="FF0000"/>
                </a:solidFill>
              </a:rPr>
              <a:t>We apply distribution of ^ over V 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809E1D5B-58AE-4110-B9C4-AF42142595C4}"/>
              </a:ext>
            </a:extLst>
          </p:cNvPr>
          <p:cNvSpPr txBox="1"/>
          <p:nvPr/>
        </p:nvSpPr>
        <p:spPr>
          <a:xfrm>
            <a:off x="700087" y="3269011"/>
            <a:ext cx="87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U4</a:t>
            </a:r>
            <a:r>
              <a:rPr lang="ro-R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</a:t>
            </a:r>
            <a:r>
              <a:rPr lang="en-CA" dirty="0"/>
              <a:t> (</a:t>
            </a:r>
            <a:r>
              <a:rPr lang="en-CA" dirty="0">
                <a:solidFill>
                  <a:srgbClr val="FF0000"/>
                </a:solidFill>
              </a:rPr>
              <a:t>         </a:t>
            </a:r>
            <a:r>
              <a:rPr lang="en-CA" dirty="0" err="1">
                <a:solidFill>
                  <a:srgbClr val="FF0000"/>
                </a:solidFill>
              </a:rPr>
              <a:t>p^p</a:t>
            </a:r>
            <a:r>
              <a:rPr lang="en-CA" dirty="0"/>
              <a:t>^       q ^        r) V(</a:t>
            </a:r>
            <a:r>
              <a:rPr lang="en-CA" dirty="0" err="1"/>
              <a:t>q^p</a:t>
            </a:r>
            <a:r>
              <a:rPr lang="en-CA" dirty="0"/>
              <a:t>^      q ^        r)V(</a:t>
            </a:r>
            <a:r>
              <a:rPr lang="en-CA" dirty="0" err="1"/>
              <a:t>r^p</a:t>
            </a:r>
            <a:r>
              <a:rPr lang="en-CA" dirty="0"/>
              <a:t>^       q ^       r)</a:t>
            </a:r>
            <a:endParaRPr lang="ro-RO" dirty="0"/>
          </a:p>
        </p:txBody>
      </p:sp>
      <p:cxnSp>
        <p:nvCxnSpPr>
          <p:cNvPr id="57" name="Conector drept 56">
            <a:extLst>
              <a:ext uri="{FF2B5EF4-FFF2-40B4-BE49-F238E27FC236}">
                <a16:creationId xmlns:a16="http://schemas.microsoft.com/office/drawing/2014/main" id="{DCEFD266-68E6-4812-B071-3DE66B62A26E}"/>
              </a:ext>
            </a:extLst>
          </p:cNvPr>
          <p:cNvCxnSpPr/>
          <p:nvPr/>
        </p:nvCxnSpPr>
        <p:spPr>
          <a:xfrm flipV="1">
            <a:off x="1329267" y="3374113"/>
            <a:ext cx="296333" cy="1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rept 58">
            <a:extLst>
              <a:ext uri="{FF2B5EF4-FFF2-40B4-BE49-F238E27FC236}">
                <a16:creationId xmlns:a16="http://schemas.microsoft.com/office/drawing/2014/main" id="{03464E19-B81A-49D9-94D9-BDFD383E12A7}"/>
              </a:ext>
            </a:extLst>
          </p:cNvPr>
          <p:cNvCxnSpPr/>
          <p:nvPr/>
        </p:nvCxnSpPr>
        <p:spPr>
          <a:xfrm>
            <a:off x="1625600" y="3393639"/>
            <a:ext cx="0" cy="7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0240B817-0845-47AD-90E4-08DB96A4EC78}"/>
              </a:ext>
            </a:extLst>
          </p:cNvPr>
          <p:cNvCxnSpPr/>
          <p:nvPr/>
        </p:nvCxnSpPr>
        <p:spPr>
          <a:xfrm>
            <a:off x="2489200" y="3428762"/>
            <a:ext cx="0" cy="159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rept 71">
            <a:extLst>
              <a:ext uri="{FF2B5EF4-FFF2-40B4-BE49-F238E27FC236}">
                <a16:creationId xmlns:a16="http://schemas.microsoft.com/office/drawing/2014/main" id="{0300FE30-06DA-48E1-91A0-5FCE1ABD8F80}"/>
              </a:ext>
            </a:extLst>
          </p:cNvPr>
          <p:cNvCxnSpPr/>
          <p:nvPr/>
        </p:nvCxnSpPr>
        <p:spPr>
          <a:xfrm>
            <a:off x="2252133" y="3428762"/>
            <a:ext cx="237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B202ACAB-B7E3-49F4-A06F-ACA2542727AB}"/>
              </a:ext>
            </a:extLst>
          </p:cNvPr>
          <p:cNvCxnSpPr/>
          <p:nvPr/>
        </p:nvCxnSpPr>
        <p:spPr>
          <a:xfrm>
            <a:off x="2905125" y="3393639"/>
            <a:ext cx="27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rept 79">
            <a:extLst>
              <a:ext uri="{FF2B5EF4-FFF2-40B4-BE49-F238E27FC236}">
                <a16:creationId xmlns:a16="http://schemas.microsoft.com/office/drawing/2014/main" id="{956806AD-43F1-42C9-A636-0D3D3154A282}"/>
              </a:ext>
            </a:extLst>
          </p:cNvPr>
          <p:cNvCxnSpPr/>
          <p:nvPr/>
        </p:nvCxnSpPr>
        <p:spPr>
          <a:xfrm>
            <a:off x="3181349" y="3428762"/>
            <a:ext cx="0" cy="79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rept 82">
            <a:extLst>
              <a:ext uri="{FF2B5EF4-FFF2-40B4-BE49-F238E27FC236}">
                <a16:creationId xmlns:a16="http://schemas.microsoft.com/office/drawing/2014/main" id="{F45A22AA-CB76-4E3F-AC42-E9A07C337A62}"/>
              </a:ext>
            </a:extLst>
          </p:cNvPr>
          <p:cNvCxnSpPr/>
          <p:nvPr/>
        </p:nvCxnSpPr>
        <p:spPr>
          <a:xfrm>
            <a:off x="4237038" y="3428762"/>
            <a:ext cx="140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rept 84">
            <a:extLst>
              <a:ext uri="{FF2B5EF4-FFF2-40B4-BE49-F238E27FC236}">
                <a16:creationId xmlns:a16="http://schemas.microsoft.com/office/drawing/2014/main" id="{768F6E51-6772-466A-98AE-54E2A6122B4E}"/>
              </a:ext>
            </a:extLst>
          </p:cNvPr>
          <p:cNvCxnSpPr/>
          <p:nvPr/>
        </p:nvCxnSpPr>
        <p:spPr>
          <a:xfrm>
            <a:off x="4377267" y="3441666"/>
            <a:ext cx="0" cy="4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rept 86">
            <a:extLst>
              <a:ext uri="{FF2B5EF4-FFF2-40B4-BE49-F238E27FC236}">
                <a16:creationId xmlns:a16="http://schemas.microsoft.com/office/drawing/2014/main" id="{FFD6330E-EF71-4EDA-A38E-EAFF054E9CE7}"/>
              </a:ext>
            </a:extLst>
          </p:cNvPr>
          <p:cNvCxnSpPr/>
          <p:nvPr/>
        </p:nvCxnSpPr>
        <p:spPr>
          <a:xfrm>
            <a:off x="4837112" y="3436056"/>
            <a:ext cx="233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E78BE355-2E3E-461C-9CCB-91BF2501D67B}"/>
              </a:ext>
            </a:extLst>
          </p:cNvPr>
          <p:cNvCxnSpPr>
            <a:endCxn id="45" idx="2"/>
          </p:cNvCxnSpPr>
          <p:nvPr/>
        </p:nvCxnSpPr>
        <p:spPr>
          <a:xfrm>
            <a:off x="5062535" y="3437550"/>
            <a:ext cx="15877" cy="200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rept 90">
            <a:extLst>
              <a:ext uri="{FF2B5EF4-FFF2-40B4-BE49-F238E27FC236}">
                <a16:creationId xmlns:a16="http://schemas.microsoft.com/office/drawing/2014/main" id="{FDF23B76-BED2-40C9-A87B-ED4DD0B2B3AF}"/>
              </a:ext>
            </a:extLst>
          </p:cNvPr>
          <p:cNvCxnSpPr/>
          <p:nvPr/>
        </p:nvCxnSpPr>
        <p:spPr>
          <a:xfrm>
            <a:off x="6028267" y="3418801"/>
            <a:ext cx="25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rept 92">
            <a:extLst>
              <a:ext uri="{FF2B5EF4-FFF2-40B4-BE49-F238E27FC236}">
                <a16:creationId xmlns:a16="http://schemas.microsoft.com/office/drawing/2014/main" id="{2E048D50-B33F-4BA3-AC6D-1FF7E9F19E29}"/>
              </a:ext>
            </a:extLst>
          </p:cNvPr>
          <p:cNvCxnSpPr/>
          <p:nvPr/>
        </p:nvCxnSpPr>
        <p:spPr>
          <a:xfrm>
            <a:off x="6282267" y="3428762"/>
            <a:ext cx="0" cy="57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drept 94">
            <a:extLst>
              <a:ext uri="{FF2B5EF4-FFF2-40B4-BE49-F238E27FC236}">
                <a16:creationId xmlns:a16="http://schemas.microsoft.com/office/drawing/2014/main" id="{17514EBB-78E1-4A12-810E-DA76D6338292}"/>
              </a:ext>
            </a:extLst>
          </p:cNvPr>
          <p:cNvCxnSpPr/>
          <p:nvPr/>
        </p:nvCxnSpPr>
        <p:spPr>
          <a:xfrm>
            <a:off x="6627284" y="3436056"/>
            <a:ext cx="169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drept 96">
            <a:extLst>
              <a:ext uri="{FF2B5EF4-FFF2-40B4-BE49-F238E27FC236}">
                <a16:creationId xmlns:a16="http://schemas.microsoft.com/office/drawing/2014/main" id="{14128BC2-A931-485F-8B2A-EA691C165B83}"/>
              </a:ext>
            </a:extLst>
          </p:cNvPr>
          <p:cNvCxnSpPr>
            <a:cxnSpLocks/>
          </p:cNvCxnSpPr>
          <p:nvPr/>
        </p:nvCxnSpPr>
        <p:spPr>
          <a:xfrm>
            <a:off x="6790267" y="3463886"/>
            <a:ext cx="0" cy="12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setăText 102">
            <a:extLst>
              <a:ext uri="{FF2B5EF4-FFF2-40B4-BE49-F238E27FC236}">
                <a16:creationId xmlns:a16="http://schemas.microsoft.com/office/drawing/2014/main" id="{6A65E741-E371-41E8-BC0C-6B03EBDB05D0}"/>
              </a:ext>
            </a:extLst>
          </p:cNvPr>
          <p:cNvSpPr txBox="1"/>
          <p:nvPr/>
        </p:nvSpPr>
        <p:spPr>
          <a:xfrm>
            <a:off x="700087" y="3710078"/>
            <a:ext cx="57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U4</a:t>
            </a:r>
            <a:r>
              <a:rPr lang="ro-R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</a:t>
            </a:r>
            <a:r>
              <a:rPr lang="en-CA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 V FV F</a:t>
            </a:r>
            <a:r>
              <a:rPr lang="ro-R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≡</a:t>
            </a:r>
            <a:r>
              <a:rPr lang="en-CA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F, U4 is inconsistent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53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36" grpId="0"/>
      <p:bldP spid="81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6D99695F-D1D8-47C7-AC05-3A05720C84D9}"/>
              </a:ext>
            </a:extLst>
          </p:cNvPr>
          <p:cNvSpPr txBox="1"/>
          <p:nvPr/>
        </p:nvSpPr>
        <p:spPr>
          <a:xfrm>
            <a:off x="1647825" y="1304925"/>
            <a:ext cx="9610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err="1"/>
              <a:t>Conclusions</a:t>
            </a:r>
            <a:r>
              <a:rPr lang="en-CA" sz="3200" b="1" dirty="0"/>
              <a:t>:</a:t>
            </a:r>
          </a:p>
          <a:p>
            <a:endParaRPr lang="en-CA" sz="3200" b="1" dirty="0"/>
          </a:p>
          <a:p>
            <a:r>
              <a:rPr lang="en-CA" dirty="0"/>
              <a:t>All of the cubes of DNF are inconsistent=&gt;DNF is inconsistent =&gt; U4 is inconsistent</a:t>
            </a:r>
          </a:p>
          <a:p>
            <a:r>
              <a:rPr lang="en-CA" dirty="0"/>
              <a:t>The DNF of U4 contains 3 inconsistent cubes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4067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B8C4C4-B3FB-4F53-8DE4-31F7038995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A3DABC-8406-4022-BFA9-BD073FD81F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983D9F-1960-4C21-97D7-550749D18DBE}">
  <ds:schemaRefs>
    <ds:schemaRef ds:uri="http://schemas.microsoft.com/office/2006/metadata/properties"/>
    <ds:schemaRef ds:uri="http://schemas.microsoft.com/office/infopath/2007/PartnerControls"/>
    <ds:schemaRef ds:uri="468a07fd-8133-444d-9e08-49d6dbf795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220</Words>
  <Application>Microsoft Office PowerPoint</Application>
  <PresentationFormat>Ecran lat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Temă Office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ȘTEFANA LOLUȚĂ</dc:creator>
  <cp:lastModifiedBy>ȘTEFANA LOLUȚĂ</cp:lastModifiedBy>
  <cp:revision>9</cp:revision>
  <dcterms:created xsi:type="dcterms:W3CDTF">2021-10-23T20:59:31Z</dcterms:created>
  <dcterms:modified xsi:type="dcterms:W3CDTF">2022-10-24T21:04:01Z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