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82" r:id="rId4"/>
    <p:sldId id="291" r:id="rId5"/>
    <p:sldId id="287" r:id="rId6"/>
    <p:sldId id="285" r:id="rId7"/>
    <p:sldId id="292" r:id="rId8"/>
    <p:sldId id="295" r:id="rId9"/>
    <p:sldId id="293" r:id="rId10"/>
    <p:sldId id="286" r:id="rId11"/>
    <p:sldId id="284" r:id="rId12"/>
    <p:sldId id="288" r:id="rId13"/>
    <p:sldId id="294" r:id="rId14"/>
    <p:sldId id="289" r:id="rId15"/>
    <p:sldId id="283" r:id="rId16"/>
    <p:sldId id="290" r:id="rId17"/>
    <p:sldId id="28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43"/>
  </p:normalViewPr>
  <p:slideViewPr>
    <p:cSldViewPr snapToGrid="0" snapToObjects="1">
      <p:cViewPr varScale="1">
        <p:scale>
          <a:sx n="117" d="100"/>
          <a:sy n="117" d="100"/>
        </p:scale>
        <p:origin x="17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A14CB-227A-9B45-82E8-BD4BCE06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2649C7-F9EE-774D-BDD2-F67D368846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8E492C-BC10-2942-985A-102418ECC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1B1F9-9426-DF49-8701-053F803BDFEF}" type="datetimeFigureOut">
              <a:rPr kumimoji="1" lang="zh-CN" altLang="en-US" smtClean="0"/>
              <a:t>2019/8/25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38CB73-100E-A64B-BA25-2E25ACA89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C9E6FF-5225-F44B-A92E-1891D9D66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23C4C-E9E7-7543-B48B-494EEA1EDC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0484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74593-204D-F449-AA46-DE2F12A9B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C93816-C138-CB4A-9BE1-68FB2894F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E5D1A8-AEF1-1C4F-B7BB-EB7166CF6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1B1F9-9426-DF49-8701-053F803BDFEF}" type="datetimeFigureOut">
              <a:rPr kumimoji="1" lang="zh-CN" altLang="en-US" smtClean="0"/>
              <a:t>2019/8/25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80951F-63AD-5341-B481-45D606B53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467620-2FF5-0548-B3D6-97F487589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23C4C-E9E7-7543-B48B-494EEA1EDC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1838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0728F5-366F-B149-9101-ABAD895875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44A1AE-827F-1140-8C55-D91876379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2870F1-3329-B542-A170-92CC68965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1B1F9-9426-DF49-8701-053F803BDFEF}" type="datetimeFigureOut">
              <a:rPr kumimoji="1" lang="zh-CN" altLang="en-US" smtClean="0"/>
              <a:t>2019/8/25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8D20C7-1D05-0042-9DE4-7980BDF35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34E6C9-D8D7-C544-BB2D-88ACDD0B4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23C4C-E9E7-7543-B48B-494EEA1EDC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2643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92F30A-38AC-1840-AA21-0FA8B7EDF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B8F868-92DC-6741-902F-E24AB8C60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1A2053-9841-EC45-907D-E4C05CCF8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1B1F9-9426-DF49-8701-053F803BDFEF}" type="datetimeFigureOut">
              <a:rPr kumimoji="1" lang="zh-CN" altLang="en-US" smtClean="0"/>
              <a:t>2019/8/25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257361-D324-C847-8FAA-29F5C5651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B64FC3-1A3C-DE4B-9C8B-3A123F7F7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23C4C-E9E7-7543-B48B-494EEA1EDC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0792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60D1D4-C34F-0146-A6C7-C65781F74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D73869-7E54-6A4F-8C5E-0C69D2FCF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E0D6F6-CABF-3E4B-B5BF-A3A71BADC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1B1F9-9426-DF49-8701-053F803BDFEF}" type="datetimeFigureOut">
              <a:rPr kumimoji="1" lang="zh-CN" altLang="en-US" smtClean="0"/>
              <a:t>2019/8/25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B29358-804C-EB46-9FA2-D9DC8842F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173EF2-1BE3-EF46-A817-4138C7E98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23C4C-E9E7-7543-B48B-494EEA1EDC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5121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227191-3D5E-9A4D-B6E0-A370E753E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548CB9-AC94-584F-A569-C496A17811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599A22-9582-3246-BA3B-E309A49E5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BCE753-D737-8D49-89EB-87F2D8CF9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1B1F9-9426-DF49-8701-053F803BDFEF}" type="datetimeFigureOut">
              <a:rPr kumimoji="1" lang="zh-CN" altLang="en-US" smtClean="0"/>
              <a:t>2019/8/25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2EB4E7-5774-7748-AF79-C1987648A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F6CB5E-AAAC-7C4A-90AE-1D9F449CA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23C4C-E9E7-7543-B48B-494EEA1EDC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0633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21483-2A30-5844-B349-4E7E7C74D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0D5290-4406-9C4F-80FA-5E9B6982C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7DA936-E87B-0D48-8E0B-A2A27DFE1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EE0F28-7E94-E249-8863-6D659C87B8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54947EA-99EB-354D-8EDF-0B7727AE3C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B3EDCBD-2C31-614B-9A8A-2B620618A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1B1F9-9426-DF49-8701-053F803BDFEF}" type="datetimeFigureOut">
              <a:rPr kumimoji="1" lang="zh-CN" altLang="en-US" smtClean="0"/>
              <a:t>2019/8/25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6D67ABA-C27A-9049-99E3-928C56A30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DBFA36F-DA5B-1041-865E-DF1F02572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23C4C-E9E7-7543-B48B-494EEA1EDC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9813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6C96F6-134D-4040-AAF6-B1F19C17A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6E5048-BBA4-AA48-9531-669432FF4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1B1F9-9426-DF49-8701-053F803BDFEF}" type="datetimeFigureOut">
              <a:rPr kumimoji="1" lang="zh-CN" altLang="en-US" smtClean="0"/>
              <a:t>2019/8/25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610A091-FDBC-014E-9F8C-69944B18F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FAC1148-3C3C-BB4E-9AF9-28603A04C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23C4C-E9E7-7543-B48B-494EEA1EDC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132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AD46083-4677-5343-A47B-1135831C1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1B1F9-9426-DF49-8701-053F803BDFEF}" type="datetimeFigureOut">
              <a:rPr kumimoji="1" lang="zh-CN" altLang="en-US" smtClean="0"/>
              <a:t>2019/8/25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D39B4E7-D0DB-7B47-8CB4-165D1D525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98B2BC-30C1-B94C-9E81-8E824AD9D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23C4C-E9E7-7543-B48B-494EEA1EDC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6131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81774D-6CD1-074F-B504-FE065DA2E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63D5A4-8510-684A-9BC8-33D7148A2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DFEBB8-FBEE-FD44-A341-E728610F3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34DC86-12B1-6F45-89AF-80219E955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1B1F9-9426-DF49-8701-053F803BDFEF}" type="datetimeFigureOut">
              <a:rPr kumimoji="1" lang="zh-CN" altLang="en-US" smtClean="0"/>
              <a:t>2019/8/25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C9F339-CB5C-8D4E-82FD-904D9C925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2E7B15-4F5B-C94F-9AFD-6B0779975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23C4C-E9E7-7543-B48B-494EEA1EDC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1259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8D559A-28BB-CB43-A186-877EBB8E6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827045-925C-374C-A8A5-33A89B1128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21DF4F-418A-DD40-8241-AA7D0F445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936B22-9581-3245-A093-2318C232D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1B1F9-9426-DF49-8701-053F803BDFEF}" type="datetimeFigureOut">
              <a:rPr kumimoji="1" lang="zh-CN" altLang="en-US" smtClean="0"/>
              <a:t>2019/8/25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255C8B-A7DC-2E45-93F0-0F14E46BD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CC0153-F72B-A042-B6D2-01FA99117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23C4C-E9E7-7543-B48B-494EEA1EDC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60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3AFE4EB-6C58-FA46-8BB3-0FD32EC46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193BE7-26D4-DE46-A296-9781FC037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FEC7E4-02CE-E748-BA5E-76899B4BD6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B1F9-9426-DF49-8701-053F803BDFEF}" type="datetimeFigureOut">
              <a:rPr kumimoji="1" lang="zh-CN" altLang="en-US" smtClean="0"/>
              <a:t>2019/8/25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145A1D-4871-0446-B334-E4AB3055D1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83EAF2-F8F2-CA42-96AE-7B905FA852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23C4C-E9E7-7543-B48B-494EEA1EDC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7154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394AC4-1EB4-1044-AEAE-05448A9FF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JMM</a:t>
            </a:r>
            <a:r>
              <a:rPr lang="zh-CN" altLang="en-US"/>
              <a:t>与线程安全</a:t>
            </a:r>
            <a:br>
              <a:rPr lang="en-US" altLang="zh-CN" dirty="0"/>
            </a:br>
            <a:endParaRPr kumimoji="1" lang="zh-CN" altLang="en-US"/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624B71E5-3354-F642-B373-B3A8C4770D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08714"/>
            <a:ext cx="9144000" cy="849086"/>
          </a:xfrm>
        </p:spPr>
        <p:txBody>
          <a:bodyPr/>
          <a:lstStyle/>
          <a:p>
            <a:r>
              <a:rPr kumimoji="1" lang="zh-CN" altLang="en-US"/>
              <a:t>任富飞</a:t>
            </a:r>
            <a:r>
              <a:rPr kumimoji="1" lang="en-US" altLang="zh-CN" dirty="0"/>
              <a:t>  &amp; </a:t>
            </a:r>
            <a:r>
              <a:rPr kumimoji="1" lang="zh-CN" altLang="en-US"/>
              <a:t>冯宏</a:t>
            </a:r>
            <a:r>
              <a:rPr kumimoji="1" lang="en-US" altLang="zh-CN" dirty="0"/>
              <a:t> @2019</a:t>
            </a:r>
            <a:r>
              <a:rPr kumimoji="1" lang="zh-CN" altLang="en-US"/>
              <a:t>年</a:t>
            </a:r>
            <a:r>
              <a:rPr kumimoji="1" lang="en-US" altLang="zh-CN" dirty="0"/>
              <a:t>08</a:t>
            </a:r>
            <a:r>
              <a:rPr kumimoji="1" lang="zh-CN" altLang="en-US"/>
              <a:t>月</a:t>
            </a:r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9052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247A22-7D5C-7F4D-806E-A91813AC6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CAS-</a:t>
            </a:r>
            <a:r>
              <a:rPr kumimoji="1" lang="zh-CN" altLang="en-US"/>
              <a:t>无锁技术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C7007D-A3F3-FF4A-BD0E-FE51DC983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Compare-And-Swap</a:t>
            </a:r>
          </a:p>
          <a:p>
            <a:r>
              <a:rPr kumimoji="1" lang="zh-CN" altLang="en-US"/>
              <a:t>乐观锁</a:t>
            </a:r>
            <a:r>
              <a:rPr kumimoji="1" lang="en-US" altLang="zh-CN" dirty="0"/>
              <a:t>?</a:t>
            </a:r>
          </a:p>
          <a:p>
            <a:r>
              <a:rPr kumimoji="1" lang="en-US" altLang="zh-CN" dirty="0"/>
              <a:t>Atomic</a:t>
            </a:r>
            <a:r>
              <a:rPr kumimoji="1" lang="zh-CN" altLang="en-US"/>
              <a:t>相关类</a:t>
            </a:r>
            <a:endParaRPr kumimoji="1" lang="en-US" altLang="zh-CN" dirty="0"/>
          </a:p>
          <a:p>
            <a:r>
              <a:rPr kumimoji="1" lang="zh-CN" altLang="en-US"/>
              <a:t>如何获取</a:t>
            </a:r>
            <a:r>
              <a:rPr kumimoji="1" lang="en-US" altLang="zh-CN" dirty="0"/>
              <a:t>Unsafe</a:t>
            </a:r>
            <a:r>
              <a:rPr kumimoji="1" lang="zh-CN" altLang="en-US"/>
              <a:t>实例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2874C5C-3B62-CD4F-A455-D00A2C99BD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943019"/>
              </p:ext>
            </p:extLst>
          </p:nvPr>
        </p:nvGraphicFramePr>
        <p:xfrm>
          <a:off x="6190344" y="1825625"/>
          <a:ext cx="5011056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1056">
                  <a:extLst>
                    <a:ext uri="{9D8B030D-6E8A-4147-A177-3AD203B41FA5}">
                      <a16:colId xmlns:a16="http://schemas.microsoft.com/office/drawing/2014/main" val="16764161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113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public static Unsafe getUnsafe(){</a:t>
                      </a:r>
                    </a:p>
                    <a:p>
                      <a:r>
                        <a:rPr lang="en-US" altLang="zh-CN" dirty="0"/>
                        <a:t>        Unsafe unsafe =null;</a:t>
                      </a:r>
                    </a:p>
                    <a:p>
                      <a:r>
                        <a:rPr lang="en-US" altLang="zh-CN" dirty="0"/>
                        <a:t>        try{</a:t>
                      </a:r>
                    </a:p>
                    <a:p>
                      <a:r>
                        <a:rPr lang="en-US" altLang="zh-CN" dirty="0"/>
                        <a:t>            Class&lt;?&gt; clazz = Unsafe.class;</a:t>
                      </a:r>
                    </a:p>
                    <a:p>
                      <a:r>
                        <a:rPr lang="en-US" altLang="zh-CN" dirty="0"/>
                        <a:t>            Field f;</a:t>
                      </a:r>
                    </a:p>
                    <a:p>
                      <a:r>
                        <a:rPr lang="en-US" altLang="zh-CN" dirty="0"/>
                        <a:t>            f = clazz.getDeclaredField("theUnsafe");</a:t>
                      </a:r>
                    </a:p>
                    <a:p>
                      <a:r>
                        <a:rPr lang="en-US" altLang="zh-CN" dirty="0"/>
                        <a:t>            f.setAccessible(true);</a:t>
                      </a:r>
                    </a:p>
                    <a:p>
                      <a:r>
                        <a:rPr lang="en-US" altLang="zh-CN" dirty="0"/>
                        <a:t>            unsafe = (Unsafe) f.get(clazz);</a:t>
                      </a:r>
                    </a:p>
                    <a:p>
                      <a:r>
                        <a:rPr lang="en-US" altLang="zh-CN" dirty="0"/>
                        <a:t>        } catch (Exception e) {</a:t>
                      </a:r>
                    </a:p>
                    <a:p>
                      <a:r>
                        <a:rPr lang="en-US" altLang="zh-CN" dirty="0"/>
                        <a:t>            e.printStackTrace();</a:t>
                      </a:r>
                    </a:p>
                    <a:p>
                      <a:r>
                        <a:rPr lang="en-US" altLang="zh-CN" dirty="0"/>
                        <a:t>        }</a:t>
                      </a:r>
                    </a:p>
                    <a:p>
                      <a:r>
                        <a:rPr lang="en-US" altLang="zh-CN" dirty="0"/>
                        <a:t>        return unsafe;</a:t>
                      </a:r>
                    </a:p>
                    <a:p>
                      <a:r>
                        <a:rPr lang="en-US" altLang="zh-CN" dirty="0"/>
                        <a:t>    }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738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560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E0E34D-8A20-7D4D-BC21-34F8A8F8A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线程不安全问题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D901CC-FDB6-7141-98CC-1093CEB3D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线程间通信</a:t>
            </a:r>
            <a:endParaRPr kumimoji="1" lang="en-US" altLang="zh-CN" dirty="0"/>
          </a:p>
          <a:p>
            <a:r>
              <a:rPr kumimoji="1" lang="zh-CN" altLang="en-US"/>
              <a:t>什么是线程安全</a:t>
            </a:r>
            <a:endParaRPr kumimoji="1" lang="en-US" altLang="zh-CN" dirty="0"/>
          </a:p>
          <a:p>
            <a:r>
              <a:rPr kumimoji="1" lang="zh-CN" altLang="en-US"/>
              <a:t>什么是线程不安全</a:t>
            </a:r>
            <a:endParaRPr kumimoji="1" lang="en-US" altLang="zh-CN" dirty="0"/>
          </a:p>
          <a:p>
            <a:r>
              <a:rPr kumimoji="1" lang="zh-CN" altLang="en-US"/>
              <a:t>共享与同步</a:t>
            </a:r>
            <a:endParaRPr kumimoji="1" lang="en-US" altLang="zh-CN" dirty="0"/>
          </a:p>
          <a:p>
            <a:r>
              <a:rPr kumimoji="1" lang="en-US" altLang="zh-CN" dirty="0"/>
              <a:t>ThreadLocal</a:t>
            </a:r>
            <a:r>
              <a:rPr kumimoji="1" lang="zh-CN" altLang="en-US"/>
              <a:t> 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15582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5DE94C-8154-E541-B240-A382EC0CE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死锁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4D5736-5B41-AE41-BFE5-58C94B6C4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多线程</a:t>
            </a:r>
            <a:endParaRPr kumimoji="1" lang="en-US" altLang="zh-CN" dirty="0"/>
          </a:p>
          <a:p>
            <a:r>
              <a:rPr kumimoji="1" lang="zh-CN" altLang="en-US"/>
              <a:t>多个资源</a:t>
            </a:r>
            <a:r>
              <a:rPr kumimoji="1" lang="en-US" altLang="zh-CN" dirty="0"/>
              <a:t>/</a:t>
            </a:r>
            <a:r>
              <a:rPr kumimoji="1" lang="zh-CN" altLang="en-US"/>
              <a:t>锁</a:t>
            </a:r>
            <a:endParaRPr kumimoji="1" lang="en-US" altLang="zh-CN" dirty="0"/>
          </a:p>
          <a:p>
            <a:r>
              <a:rPr kumimoji="1" lang="zh-CN" altLang="en-US"/>
              <a:t>进行到一半</a:t>
            </a:r>
            <a:endParaRPr kumimoji="1" lang="en-US" altLang="zh-CN" dirty="0"/>
          </a:p>
          <a:p>
            <a:r>
              <a:rPr kumimoji="1" lang="zh-CN" altLang="en-US"/>
              <a:t>怎么协调</a:t>
            </a:r>
            <a:r>
              <a:rPr kumimoji="1" lang="en-US" altLang="zh-CN" dirty="0"/>
              <a:t>?</a:t>
            </a:r>
          </a:p>
          <a:p>
            <a:r>
              <a:rPr kumimoji="1" lang="zh-CN" altLang="en-US"/>
              <a:t>经典案例</a:t>
            </a:r>
            <a:r>
              <a:rPr kumimoji="1" lang="en-US" altLang="zh-CN" dirty="0"/>
              <a:t>: </a:t>
            </a:r>
            <a:r>
              <a:rPr kumimoji="1" lang="zh-CN" altLang="en-US"/>
              <a:t>哲学家用筷子吃饭</a:t>
            </a:r>
            <a:endParaRPr kumimoji="1" lang="en-US" altLang="zh-CN" dirty="0"/>
          </a:p>
          <a:p>
            <a:r>
              <a:rPr kumimoji="1" lang="zh-CN" altLang="en-US"/>
              <a:t>讨论</a:t>
            </a:r>
            <a:r>
              <a:rPr kumimoji="1" lang="en-US" altLang="zh-CN" dirty="0"/>
              <a:t>: </a:t>
            </a:r>
            <a:r>
              <a:rPr kumimoji="1" lang="zh-CN" altLang="en-US"/>
              <a:t>数据库死锁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734DB21-C69F-394C-B563-31F137CE1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798" y="1690688"/>
            <a:ext cx="5102679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755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F15C6-B6AD-0C43-80FD-BB6FBED50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案例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7903FC-6694-BB4E-A69B-996B4C60F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自己动手写死锁</a:t>
            </a:r>
            <a:endParaRPr kumimoji="1" lang="en-US" altLang="zh-CN" dirty="0"/>
          </a:p>
          <a:p>
            <a:r>
              <a:rPr kumimoji="1" lang="en-US" altLang="zh-CN" dirty="0"/>
              <a:t>Dump</a:t>
            </a:r>
            <a:r>
              <a:rPr kumimoji="1" lang="zh-CN" altLang="en-US" dirty="0"/>
              <a:t>线程状态</a:t>
            </a:r>
            <a:r>
              <a:rPr kumimoji="1" lang="en-US" altLang="zh-CN" dirty="0"/>
              <a:t>: jstack, jmap, jvisualvm</a:t>
            </a:r>
            <a:endParaRPr kumimoji="1"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95C92F7-950F-CC4D-9C06-C84D020A1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647584"/>
              </p:ext>
            </p:extLst>
          </p:nvPr>
        </p:nvGraphicFramePr>
        <p:xfrm>
          <a:off x="838200" y="3182015"/>
          <a:ext cx="5421086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1086">
                  <a:extLst>
                    <a:ext uri="{9D8B030D-6E8A-4147-A177-3AD203B41FA5}">
                      <a16:colId xmlns:a16="http://schemas.microsoft.com/office/drawing/2014/main" val="6456914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jstack -l 51411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40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 stack information for the threads listed above:</a:t>
                      </a: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===================================================</a:t>
                      </a: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"Thread-1":</a:t>
                      </a: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com.hb.DeadLockSample2$ThreadTask2.run(DeadLockSample2.java:35)</a:t>
                      </a: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waiting to lock &lt;0x000000076ac0fc88&gt; (a java.lang.Object)</a:t>
                      </a: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locked &lt;0x000000076ac0fc98&gt; (a java.lang.Object)</a:t>
                      </a: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java.lang.Thread.run(Thread.java:748)</a:t>
                      </a: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"Thread-0":</a:t>
                      </a: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com.hb.DeadLockSample2$ThreadTask1.run(DeadLockSample2.java:20)</a:t>
                      </a: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waiting to lock &lt;0x000000076ac0fc98&gt; (a java.lang.Object)</a:t>
                      </a: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locked &lt;0x000000076ac0fc88&gt; (a java.lang.Object)</a:t>
                      </a: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java.lang.Thread.run(Thread.java:748)</a:t>
                      </a:r>
                    </a:p>
                    <a:p>
                      <a:b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zh-CN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Found 1 deadlock.</a:t>
                      </a:r>
                    </a:p>
                    <a:p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161897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C5F3B67-25CF-6741-86C5-3A2EEE7AE7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455665"/>
              </p:ext>
            </p:extLst>
          </p:nvPr>
        </p:nvGraphicFramePr>
        <p:xfrm>
          <a:off x="6647543" y="2994055"/>
          <a:ext cx="5196114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6114">
                  <a:extLst>
                    <a:ext uri="{9D8B030D-6E8A-4147-A177-3AD203B41FA5}">
                      <a16:colId xmlns:a16="http://schemas.microsoft.com/office/drawing/2014/main" val="12308704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effectLst/>
                        </a:rPr>
                        <a:t>DeadLockSample2.java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286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private static Object lock1 = new Object();</a:t>
                      </a:r>
                    </a:p>
                    <a:p>
                      <a:r>
                        <a:rPr lang="en-US" altLang="zh-CN" sz="1200" dirty="0"/>
                        <a:t>private static Object lock2 = new Object();</a:t>
                      </a:r>
                    </a:p>
                    <a:p>
                      <a:r>
                        <a:rPr lang="en-US" altLang="zh-CN" sz="1200" dirty="0"/>
                        <a:t>private static class ThreadTask1 implements Runnable {</a:t>
                      </a:r>
                    </a:p>
                    <a:p>
                      <a:r>
                        <a:rPr lang="en-US" altLang="zh-CN" sz="1200" dirty="0"/>
                        <a:t>  public void run() {</a:t>
                      </a:r>
                    </a:p>
                    <a:p>
                      <a:r>
                        <a:rPr lang="en-US" altLang="zh-CN" sz="1200" dirty="0"/>
                        <a:t>    synchronized (lock1){</a:t>
                      </a:r>
                    </a:p>
                    <a:p>
                      <a:r>
                        <a:rPr lang="en-US" altLang="zh-CN" sz="1200" dirty="0"/>
                        <a:t>      System.out.println("lock1 by thread:" + Thread.currentThread().getId());</a:t>
                      </a:r>
                    </a:p>
                    <a:p>
                      <a:r>
                        <a:rPr lang="en-US" altLang="zh-CN" sz="1200" dirty="0"/>
                        <a:t>      try {</a:t>
                      </a:r>
                    </a:p>
                    <a:p>
                      <a:r>
                        <a:rPr lang="en-US" altLang="zh-CN" sz="1200" dirty="0"/>
                        <a:t>        TimeUnit.SECONDS.sleep(2);</a:t>
                      </a:r>
                    </a:p>
                    <a:p>
                      <a:r>
                        <a:rPr lang="en-US" altLang="zh-CN" sz="1200" dirty="0"/>
                        <a:t>      } catch (InterruptedException e) {</a:t>
                      </a:r>
                    </a:p>
                    <a:p>
                      <a:r>
                        <a:rPr lang="en-US" altLang="zh-CN" sz="1200" dirty="0"/>
                        <a:t>        e.printStackTrace();</a:t>
                      </a:r>
                    </a:p>
                    <a:p>
                      <a:r>
                        <a:rPr lang="en-US" altLang="zh-CN" sz="1200" dirty="0"/>
                        <a:t>      }</a:t>
                      </a:r>
                    </a:p>
                    <a:p>
                      <a:r>
                        <a:rPr lang="en-US" altLang="zh-CN" sz="1200" dirty="0"/>
                        <a:t>      synchronized (lock2){</a:t>
                      </a:r>
                    </a:p>
                    <a:p>
                      <a:r>
                        <a:rPr lang="en-US" altLang="zh-CN" sz="1200" dirty="0"/>
                        <a:t>        System.out.println("lock2 by thread:" + Thread.currentThread().getId());</a:t>
                      </a:r>
                    </a:p>
                    <a:p>
                      <a:r>
                        <a:rPr lang="en-US" altLang="zh-CN" sz="1200" dirty="0"/>
                        <a:t>      }</a:t>
                      </a:r>
                    </a:p>
                    <a:p>
                      <a:r>
                        <a:rPr lang="en-US" altLang="zh-CN" sz="1200" dirty="0"/>
                        <a:t>    }</a:t>
                      </a:r>
                    </a:p>
                    <a:p>
                      <a:r>
                        <a:rPr lang="en-US" altLang="zh-CN" sz="1200" dirty="0"/>
                        <a:t>  }</a:t>
                      </a:r>
                    </a:p>
                    <a:p>
                      <a:r>
                        <a:rPr lang="en-US" altLang="zh-CN" sz="1200" dirty="0"/>
                        <a:t>}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49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3096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F796F3-BB95-9048-B484-F65D78A15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锁优化技术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D04CE7-E045-1B47-9042-5144F9BA5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业务设计角度</a:t>
            </a:r>
            <a:endParaRPr kumimoji="1" lang="en-US" altLang="zh-CN" dirty="0"/>
          </a:p>
          <a:p>
            <a:r>
              <a:rPr kumimoji="1" lang="zh-CN" altLang="en-US" dirty="0"/>
              <a:t>程序</a:t>
            </a:r>
            <a:r>
              <a:rPr kumimoji="1" lang="en-US" altLang="zh-CN" dirty="0"/>
              <a:t>BUG</a:t>
            </a:r>
          </a:p>
          <a:p>
            <a:r>
              <a:rPr kumimoji="1" lang="zh-CN" altLang="en-US" dirty="0"/>
              <a:t>性能与粒度</a:t>
            </a:r>
            <a:endParaRPr kumimoji="1" lang="en-US" altLang="zh-CN" dirty="0"/>
          </a:p>
          <a:p>
            <a:r>
              <a:rPr kumimoji="1" lang="zh-CN" altLang="en-US" dirty="0"/>
              <a:t>实现成本</a:t>
            </a:r>
            <a:r>
              <a:rPr kumimoji="1" lang="en-US" altLang="zh-CN" dirty="0"/>
              <a:t> vs. </a:t>
            </a:r>
            <a:r>
              <a:rPr kumimoji="1" lang="zh-CN" altLang="en-US" dirty="0"/>
              <a:t>过度优化</a:t>
            </a:r>
            <a:r>
              <a:rPr kumimoji="1" lang="en-US" altLang="zh-CN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04213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835E34-FF88-CA4E-9512-F089068AB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对象内存布局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7717F0-26F1-F641-8A1B-103C8208A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内容回顾</a:t>
            </a:r>
            <a:endParaRPr kumimoji="1" lang="en-US" altLang="zh-CN" dirty="0"/>
          </a:p>
          <a:p>
            <a:r>
              <a:rPr kumimoji="1" lang="en-US" altLang="zh-CN" dirty="0"/>
              <a:t>JVM</a:t>
            </a:r>
            <a:r>
              <a:rPr kumimoji="1" lang="zh-CN" altLang="en-US" dirty="0"/>
              <a:t>运行时数据区</a:t>
            </a:r>
            <a:endParaRPr kumimoji="1" lang="en-US" altLang="zh-CN" dirty="0"/>
          </a:p>
          <a:p>
            <a:r>
              <a:rPr kumimoji="1" lang="en-US" altLang="zh-CN" dirty="0"/>
              <a:t>Java</a:t>
            </a:r>
            <a:r>
              <a:rPr kumimoji="1" lang="zh-CN" altLang="en-US" dirty="0"/>
              <a:t>的原生数据类型</a:t>
            </a:r>
            <a:endParaRPr kumimoji="1" lang="en-US" altLang="zh-CN" dirty="0"/>
          </a:p>
          <a:p>
            <a:r>
              <a:rPr kumimoji="1" lang="en-US" altLang="zh-CN" dirty="0"/>
              <a:t>JVM</a:t>
            </a:r>
            <a:r>
              <a:rPr kumimoji="1" lang="zh-CN" altLang="en-US" dirty="0"/>
              <a:t>支持的数据类型</a:t>
            </a:r>
            <a:endParaRPr kumimoji="1" lang="en-US" altLang="zh-CN" dirty="0"/>
          </a:p>
          <a:p>
            <a:r>
              <a:rPr kumimoji="1" lang="zh-CN" altLang="en-US" dirty="0"/>
              <a:t>一切皆引用</a:t>
            </a:r>
            <a:r>
              <a:rPr kumimoji="1" lang="en-US" altLang="zh-CN" dirty="0"/>
              <a:t>?</a:t>
            </a:r>
          </a:p>
          <a:p>
            <a:r>
              <a:rPr kumimoji="1" lang="en-US" altLang="zh-CN" dirty="0"/>
              <a:t>Java</a:t>
            </a:r>
            <a:r>
              <a:rPr kumimoji="1" lang="zh-CN" altLang="en-US" dirty="0"/>
              <a:t>对象在</a:t>
            </a:r>
            <a:r>
              <a:rPr kumimoji="1" lang="en-US" altLang="zh-CN" dirty="0"/>
              <a:t>hotspot</a:t>
            </a:r>
            <a:r>
              <a:rPr kumimoji="1" lang="zh-CN" altLang="en-US" dirty="0"/>
              <a:t>中的结构</a:t>
            </a:r>
            <a:endParaRPr kumimoji="1" lang="en-US" altLang="zh-CN" dirty="0"/>
          </a:p>
          <a:p>
            <a:r>
              <a:rPr kumimoji="1" lang="zh-CN" altLang="en-US" dirty="0"/>
              <a:t>对象的内存占用</a:t>
            </a:r>
          </a:p>
        </p:txBody>
      </p:sp>
    </p:spTree>
    <p:extLst>
      <p:ext uri="{BB962C8B-B14F-4D97-AF65-F5344CB8AC3E}">
        <p14:creationId xmlns:p14="http://schemas.microsoft.com/office/powerpoint/2010/main" val="3676746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60590-D5AE-6646-A259-00F57BE6B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案例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49CAFD-2A61-B146-B930-EBEA590E7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91943" cy="1646918"/>
          </a:xfrm>
        </p:spPr>
        <p:txBody>
          <a:bodyPr/>
          <a:lstStyle/>
          <a:p>
            <a:r>
              <a:rPr kumimoji="1" lang="zh-CN" altLang="en-US" dirty="0"/>
              <a:t>估算</a:t>
            </a:r>
            <a:r>
              <a:rPr lang="en-US" altLang="zh-CN" dirty="0"/>
              <a:t>BigDecimal</a:t>
            </a:r>
            <a:r>
              <a:rPr kumimoji="1" lang="zh-CN" altLang="en-US" dirty="0"/>
              <a:t>对象的内存占用</a:t>
            </a:r>
            <a:endParaRPr kumimoji="1" lang="en-US" altLang="zh-CN" dirty="0"/>
          </a:p>
          <a:p>
            <a:r>
              <a:rPr kumimoji="1" lang="zh-CN" altLang="en-US" dirty="0"/>
              <a:t>使用</a:t>
            </a:r>
            <a:r>
              <a:rPr kumimoji="1" lang="en-US" altLang="zh-CN" dirty="0"/>
              <a:t>JOL</a:t>
            </a:r>
            <a:r>
              <a:rPr kumimoji="1" lang="zh-CN" altLang="en-US" dirty="0"/>
              <a:t>库输出，与估算值进行比较</a:t>
            </a:r>
            <a:endParaRPr kumimoji="1" lang="en-US" altLang="zh-CN" dirty="0"/>
          </a:p>
          <a:p>
            <a:r>
              <a:rPr kumimoji="1" lang="zh-CN" altLang="en-US" dirty="0"/>
              <a:t>分析数据量膨胀与内存放大</a:t>
            </a:r>
            <a:endParaRPr kumimoji="1" lang="en-US" altLang="zh-CN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BB9DAC7-6A1D-654E-AC7C-463257741E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748926"/>
              </p:ext>
            </p:extLst>
          </p:nvPr>
        </p:nvGraphicFramePr>
        <p:xfrm>
          <a:off x="7398657" y="2784323"/>
          <a:ext cx="4303485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3485">
                  <a:extLst>
                    <a:ext uri="{9D8B030D-6E8A-4147-A177-3AD203B41FA5}">
                      <a16:colId xmlns:a16="http://schemas.microsoft.com/office/drawing/2014/main" val="2263766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261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public class BigDecimal {</a:t>
                      </a:r>
                    </a:p>
                    <a:p>
                      <a:r>
                        <a:rPr lang="en-US" altLang="zh-CN" dirty="0"/>
                        <a:t>    private final BigInteger intVal;</a:t>
                      </a:r>
                    </a:p>
                    <a:p>
                      <a:r>
                        <a:rPr lang="en-US" altLang="zh-CN" dirty="0"/>
                        <a:t>    private final int scale;  </a:t>
                      </a:r>
                    </a:p>
                    <a:p>
                      <a:r>
                        <a:rPr lang="en-US" altLang="zh-CN" dirty="0"/>
                        <a:t>    private transient int precision;</a:t>
                      </a:r>
                    </a:p>
                    <a:p>
                      <a:r>
                        <a:rPr lang="en-US" altLang="zh-CN" dirty="0"/>
                        <a:t>    private transient String stringCache;</a:t>
                      </a:r>
                    </a:p>
                    <a:p>
                      <a:r>
                        <a:rPr lang="en-US" altLang="zh-CN" dirty="0"/>
                        <a:t>    private final transient long intCompact;</a:t>
                      </a:r>
                    </a:p>
                    <a:p>
                      <a:r>
                        <a:rPr lang="en-US" altLang="zh-CN" dirty="0"/>
                        <a:t>    // static ......</a:t>
                      </a:r>
                    </a:p>
                    <a:p>
                      <a:r>
                        <a:rPr lang="en-US" altLang="zh-CN" dirty="0"/>
                        <a:t>}</a:t>
                      </a:r>
                    </a:p>
                    <a:p>
                      <a:r>
                        <a:rPr lang="en-US" altLang="zh-CN" dirty="0"/>
                        <a:t>//</a:t>
                      </a:r>
                    </a:p>
                    <a:p>
                      <a:r>
                        <a:rPr lang="en-US" altLang="zh-CN" dirty="0">
                          <a:effectLst/>
                        </a:rPr>
                        <a:t>org</a:t>
                      </a:r>
                      <a:r>
                        <a:rPr lang="en-US" altLang="zh-CN" dirty="0"/>
                        <a:t>.openjdk.jol.info.ClassLayout</a:t>
                      </a:r>
                    </a:p>
                    <a:p>
                      <a:r>
                        <a:rPr lang="en-US" altLang="zh-CN" dirty="0"/>
                        <a:t>.</a:t>
                      </a:r>
                      <a:r>
                        <a:rPr lang="en-US" altLang="zh-CN" i="1" dirty="0">
                          <a:effectLst/>
                        </a:rPr>
                        <a:t>parseClass</a:t>
                      </a:r>
                      <a:r>
                        <a:rPr lang="en-US" altLang="zh-CN" dirty="0"/>
                        <a:t>(BigDecimal.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r>
                        <a:rPr lang="en-US" altLang="zh-CN" dirty="0"/>
                        <a:t>)</a:t>
                      </a:r>
                    </a:p>
                    <a:p>
                      <a:r>
                        <a:rPr lang="en-US" altLang="zh-CN" dirty="0"/>
                        <a:t>.toPrintable()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987233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3D0281E-B633-C54A-BA23-0287F00464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805095"/>
              </p:ext>
            </p:extLst>
          </p:nvPr>
        </p:nvGraphicFramePr>
        <p:xfrm>
          <a:off x="1204686" y="3571723"/>
          <a:ext cx="525054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629">
                  <a:extLst>
                    <a:ext uri="{9D8B030D-6E8A-4147-A177-3AD203B41FA5}">
                      <a16:colId xmlns:a16="http://schemas.microsoft.com/office/drawing/2014/main" val="1416305457"/>
                    </a:ext>
                  </a:extLst>
                </a:gridCol>
                <a:gridCol w="653142">
                  <a:extLst>
                    <a:ext uri="{9D8B030D-6E8A-4147-A177-3AD203B41FA5}">
                      <a16:colId xmlns:a16="http://schemas.microsoft.com/office/drawing/2014/main" val="1700706927"/>
                    </a:ext>
                  </a:extLst>
                </a:gridCol>
                <a:gridCol w="1687286">
                  <a:extLst>
                    <a:ext uri="{9D8B030D-6E8A-4147-A177-3AD203B41FA5}">
                      <a16:colId xmlns:a16="http://schemas.microsoft.com/office/drawing/2014/main" val="410921821"/>
                    </a:ext>
                  </a:extLst>
                </a:gridCol>
                <a:gridCol w="2144485">
                  <a:extLst>
                    <a:ext uri="{9D8B030D-6E8A-4147-A177-3AD203B41FA5}">
                      <a16:colId xmlns:a16="http://schemas.microsoft.com/office/drawing/2014/main" val="13242517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OFFSET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SIZE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TYPE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DESCRIPTION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14266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(object </a:t>
                      </a:r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header)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23721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+mn-cs"/>
                        </a:rPr>
                        <a:t>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BigDecimal.scale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80403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long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BigDecimal.intCompact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925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BigDecimal.precision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8686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java.math.BigInteger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BigDecimal.intVal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88109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java.lang.String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BigDecimal.stringCache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682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(loss due to the next object alignment)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82057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8937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B480BF-65E5-F048-A0F2-4BCBD6495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/>
              <a:t>Q&amp;A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B19599-2EDE-8145-9B4F-B3C1FED7B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自由交流</a:t>
            </a:r>
            <a:endParaRPr kumimoji="1" lang="en-US" altLang="zh-CN" dirty="0"/>
          </a:p>
          <a:p>
            <a:r>
              <a:rPr kumimoji="1" lang="zh-CN" altLang="en-US"/>
              <a:t>相关资料</a:t>
            </a:r>
          </a:p>
        </p:txBody>
      </p:sp>
    </p:spTree>
    <p:extLst>
      <p:ext uri="{BB962C8B-B14F-4D97-AF65-F5344CB8AC3E}">
        <p14:creationId xmlns:p14="http://schemas.microsoft.com/office/powerpoint/2010/main" val="2930533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7D354A-5678-6446-A99D-A98E96677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JMM</a:t>
            </a:r>
            <a:r>
              <a:rPr lang="zh-CN" altLang="en-US"/>
              <a:t>与线程安全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D00C25-1AA8-3B4B-B6BE-6CAF0B893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Java</a:t>
            </a:r>
            <a:r>
              <a:rPr kumimoji="1" lang="zh-CN" altLang="en-US"/>
              <a:t>内存模型</a:t>
            </a:r>
            <a:endParaRPr kumimoji="1" lang="en-US" altLang="zh-CN" dirty="0"/>
          </a:p>
          <a:p>
            <a:r>
              <a:rPr kumimoji="1" lang="zh-CN" altLang="en-US"/>
              <a:t>锁的特性分类</a:t>
            </a:r>
            <a:endParaRPr kumimoji="1" lang="en-US" altLang="zh-CN" dirty="0"/>
          </a:p>
          <a:p>
            <a:r>
              <a:rPr kumimoji="1" lang="en-US" altLang="zh-CN" dirty="0"/>
              <a:t>Monitor</a:t>
            </a:r>
            <a:r>
              <a:rPr kumimoji="1" lang="zh-CN" altLang="en-US"/>
              <a:t>与</a:t>
            </a:r>
            <a:r>
              <a:rPr kumimoji="1" lang="en-US" altLang="zh-CN" dirty="0"/>
              <a:t>Lock</a:t>
            </a:r>
          </a:p>
          <a:p>
            <a:r>
              <a:rPr kumimoji="1" lang="en-US" altLang="zh-CN" dirty="0"/>
              <a:t>CAS-</a:t>
            </a:r>
            <a:r>
              <a:rPr kumimoji="1" lang="zh-CN" altLang="en-US"/>
              <a:t>无锁技术</a:t>
            </a:r>
            <a:endParaRPr kumimoji="1" lang="en-US" altLang="zh-CN" dirty="0"/>
          </a:p>
          <a:p>
            <a:r>
              <a:rPr kumimoji="1" lang="zh-CN" altLang="en-US"/>
              <a:t>死锁</a:t>
            </a:r>
            <a:endParaRPr kumimoji="1" lang="en-US" altLang="zh-CN" dirty="0"/>
          </a:p>
          <a:p>
            <a:r>
              <a:rPr kumimoji="1" lang="zh-CN" altLang="en-US"/>
              <a:t>线程不安全问题</a:t>
            </a:r>
            <a:endParaRPr kumimoji="1" lang="en-US" altLang="zh-CN" dirty="0"/>
          </a:p>
          <a:p>
            <a:r>
              <a:rPr kumimoji="1" lang="zh-CN" altLang="en-US"/>
              <a:t>锁优化技术</a:t>
            </a:r>
            <a:endParaRPr kumimoji="1" lang="en-US" altLang="zh-CN" dirty="0"/>
          </a:p>
          <a:p>
            <a:r>
              <a:rPr kumimoji="1" lang="zh-CN" altLang="en-US"/>
              <a:t>对象内存布局</a:t>
            </a:r>
            <a:endParaRPr kumimoji="1" lang="en-US" altLang="zh-CN" dirty="0"/>
          </a:p>
          <a:p>
            <a:pPr marL="0" indent="0">
              <a:buNone/>
            </a:pP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9674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0F4C46-E310-904B-BC83-6CE5A6F11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Java</a:t>
            </a:r>
            <a:r>
              <a:rPr kumimoji="1" lang="zh-CN" altLang="en-US"/>
              <a:t>内存模型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9DC7F9-94A8-9549-9D6A-0BB4321F3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定义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语言规范</a:t>
            </a:r>
            <a:r>
              <a:rPr kumimoji="1" lang="en-US" altLang="zh-CN" dirty="0"/>
              <a:t> $17.4</a:t>
            </a:r>
            <a:r>
              <a:rPr kumimoji="1" lang="zh-CN" altLang="en-US" dirty="0"/>
              <a:t>章节</a:t>
            </a:r>
            <a:endParaRPr kumimoji="1" lang="en-US" altLang="zh-CN" dirty="0"/>
          </a:p>
          <a:p>
            <a:r>
              <a:rPr kumimoji="1" lang="zh-CN" altLang="en-US" dirty="0"/>
              <a:t>多线程执行时的一系列语义规则</a:t>
            </a:r>
            <a:endParaRPr kumimoji="1" lang="en-US" altLang="zh-CN" dirty="0"/>
          </a:p>
          <a:p>
            <a:r>
              <a:rPr kumimoji="1" lang="zh-CN" altLang="en-US" dirty="0"/>
              <a:t>计算机程序基本特性</a:t>
            </a:r>
            <a:r>
              <a:rPr kumimoji="1" lang="en-US" altLang="zh-CN" dirty="0"/>
              <a:t>: </a:t>
            </a:r>
            <a:r>
              <a:rPr kumimoji="1" lang="zh-CN" altLang="en-US" dirty="0"/>
              <a:t>确定性</a:t>
            </a:r>
            <a:r>
              <a:rPr kumimoji="1" lang="en-US" altLang="zh-CN" dirty="0"/>
              <a:t>,</a:t>
            </a:r>
            <a:r>
              <a:rPr kumimoji="1" lang="zh-CN" altLang="en-US" dirty="0"/>
              <a:t> 可预测性</a:t>
            </a:r>
            <a:endParaRPr kumimoji="1" lang="en-US" altLang="zh-CN" dirty="0"/>
          </a:p>
          <a:p>
            <a:r>
              <a:rPr kumimoji="1" lang="zh-CN" altLang="en-US" dirty="0"/>
              <a:t>指令重排</a:t>
            </a:r>
            <a:r>
              <a:rPr kumimoji="1" lang="en-US" altLang="zh-CN" dirty="0"/>
              <a:t>:</a:t>
            </a:r>
            <a:r>
              <a:rPr kumimoji="1" lang="zh-CN" altLang="en-US" dirty="0"/>
              <a:t> 编译器优化</a:t>
            </a:r>
            <a:r>
              <a:rPr kumimoji="1" lang="en-US" altLang="zh-CN" dirty="0"/>
              <a:t>/</a:t>
            </a:r>
            <a:r>
              <a:rPr kumimoji="1" lang="zh-CN" altLang="en-US" dirty="0"/>
              <a:t>处理器优化</a:t>
            </a:r>
            <a:r>
              <a:rPr kumimoji="1" lang="en-US" altLang="zh-CN" dirty="0"/>
              <a:t>/load/store</a:t>
            </a:r>
          </a:p>
          <a:p>
            <a:r>
              <a:rPr lang="en-US" altLang="zh-CN" b="1" dirty="0"/>
              <a:t>Happens-before</a:t>
            </a:r>
            <a:endParaRPr kumimoji="1" lang="en-US" altLang="zh-CN" dirty="0"/>
          </a:p>
          <a:p>
            <a:r>
              <a:rPr kumimoji="1" lang="zh-CN" altLang="en-US" dirty="0"/>
              <a:t>共享内存</a:t>
            </a:r>
            <a:r>
              <a:rPr kumimoji="1" lang="en-US" altLang="zh-CN" dirty="0"/>
              <a:t>/</a:t>
            </a:r>
            <a:r>
              <a:rPr kumimoji="1" lang="zh-CN" altLang="en-US" dirty="0"/>
              <a:t>局部变量</a:t>
            </a:r>
            <a:endParaRPr kumimoji="1" lang="en-US" altLang="zh-CN" dirty="0"/>
          </a:p>
          <a:p>
            <a:r>
              <a:rPr kumimoji="1" lang="zh-CN" altLang="en-US" dirty="0"/>
              <a:t>线程间的交互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93451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7C0F90-F3BC-E241-97C6-2B03D44C3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JMM</a:t>
            </a:r>
            <a:r>
              <a:rPr kumimoji="1" lang="zh-CN" altLang="en-US"/>
              <a:t>情景分析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0C20961-A19B-CD42-8029-2E03D0C0A6FF}"/>
              </a:ext>
            </a:extLst>
          </p:cNvPr>
          <p:cNvSpPr txBox="1"/>
          <p:nvPr/>
        </p:nvSpPr>
        <p:spPr>
          <a:xfrm>
            <a:off x="957943" y="1926771"/>
            <a:ext cx="7217228" cy="395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/>
              <a:t>//</a:t>
            </a:r>
            <a:r>
              <a:rPr lang="zh-CN" altLang="en-US"/>
              <a:t>并发执行一次</a:t>
            </a:r>
            <a:r>
              <a:rPr lang="en-US" altLang="zh-CN" dirty="0"/>
              <a:t>Task1</a:t>
            </a:r>
            <a:r>
              <a:rPr lang="zh-CN" altLang="en-US"/>
              <a:t>和</a:t>
            </a:r>
            <a:r>
              <a:rPr lang="en-US" altLang="zh-CN" dirty="0"/>
              <a:t>Task2,</a:t>
            </a:r>
            <a:r>
              <a:rPr lang="zh-CN" altLang="en-US"/>
              <a:t> </a:t>
            </a:r>
            <a:r>
              <a:rPr lang="zh-CN" altLang="en-US" i="1"/>
              <a:t>是否会出现 </a:t>
            </a:r>
            <a:r>
              <a:rPr lang="en-US" altLang="zh-CN" i="1" dirty="0"/>
              <a:t>“r1=2</a:t>
            </a:r>
            <a:r>
              <a:rPr lang="zh-CN" altLang="en-US" i="1"/>
              <a:t>并且</a:t>
            </a:r>
            <a:r>
              <a:rPr lang="en-US" altLang="zh-CN" i="1" dirty="0"/>
              <a:t>r2=2”</a:t>
            </a:r>
            <a:br>
              <a:rPr lang="en-US" altLang="zh-CN" i="1" dirty="0"/>
            </a:br>
            <a:r>
              <a:rPr lang="en-US" altLang="zh-CN" b="1" dirty="0"/>
              <a:t>private static int </a:t>
            </a:r>
            <a:r>
              <a:rPr lang="en-US" altLang="zh-CN" i="1" dirty="0"/>
              <a:t>flagA</a:t>
            </a:r>
            <a:r>
              <a:rPr lang="en-US" altLang="zh-CN" dirty="0"/>
              <a:t>, </a:t>
            </a:r>
            <a:r>
              <a:rPr lang="en-US" altLang="zh-CN" i="1" dirty="0"/>
              <a:t>flagB </a:t>
            </a:r>
            <a:r>
              <a:rPr lang="en-US" altLang="zh-CN" dirty="0"/>
              <a:t>= 0;</a:t>
            </a:r>
            <a:br>
              <a:rPr lang="en-US" altLang="zh-CN" dirty="0"/>
            </a:br>
            <a:r>
              <a:rPr lang="en-US" altLang="zh-CN" b="1" dirty="0"/>
              <a:t>private static class </a:t>
            </a:r>
            <a:r>
              <a:rPr lang="en-US" altLang="zh-CN" dirty="0"/>
              <a:t>Task1 </a:t>
            </a:r>
            <a:r>
              <a:rPr lang="en-US" altLang="zh-CN" b="1" dirty="0"/>
              <a:t>implements </a:t>
            </a:r>
            <a:r>
              <a:rPr lang="en-US" altLang="zh-CN" dirty="0"/>
              <a:t>Runnable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/>
              <a:t>public void </a:t>
            </a:r>
            <a:r>
              <a:rPr lang="en-US" altLang="zh-CN" dirty="0"/>
              <a:t>run() {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b="1" dirty="0"/>
              <a:t>int </a:t>
            </a:r>
            <a:r>
              <a:rPr lang="en-US" altLang="zh-CN" dirty="0"/>
              <a:t>r1 = </a:t>
            </a:r>
            <a:r>
              <a:rPr lang="en-US" altLang="zh-CN" i="1" dirty="0"/>
              <a:t>flagA</a:t>
            </a:r>
            <a:r>
              <a:rPr lang="en-US" altLang="zh-CN" dirty="0"/>
              <a:t>; // </a:t>
            </a:r>
            <a:r>
              <a:rPr lang="zh-CN" altLang="en-US"/>
              <a:t>指令</a:t>
            </a:r>
            <a:r>
              <a:rPr lang="en-US" altLang="zh-CN" dirty="0"/>
              <a:t>1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i="1" dirty="0"/>
              <a:t>flagB </a:t>
            </a:r>
            <a:r>
              <a:rPr lang="en-US" altLang="zh-CN" dirty="0"/>
              <a:t>= 2; // </a:t>
            </a:r>
            <a:r>
              <a:rPr lang="zh-CN" altLang="en-US"/>
              <a:t>指令</a:t>
            </a:r>
            <a:r>
              <a:rPr lang="en-US" altLang="zh-CN" dirty="0"/>
              <a:t>2</a:t>
            </a:r>
            <a:br>
              <a:rPr lang="en-US" altLang="zh-CN" dirty="0"/>
            </a:br>
            <a:r>
              <a:rPr lang="en-US" altLang="zh-CN" dirty="0"/>
              <a:t>    }</a:t>
            </a:r>
            <a:br>
              <a:rPr lang="en-US" altLang="zh-CN" dirty="0"/>
            </a:b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b="1" dirty="0"/>
              <a:t>private static class </a:t>
            </a:r>
            <a:r>
              <a:rPr lang="en-US" altLang="zh-CN" dirty="0"/>
              <a:t>Task2 </a:t>
            </a:r>
            <a:r>
              <a:rPr lang="en-US" altLang="zh-CN" b="1" dirty="0"/>
              <a:t>implements </a:t>
            </a:r>
            <a:r>
              <a:rPr lang="en-US" altLang="zh-CN" dirty="0"/>
              <a:t>Runnable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/>
              <a:t>public void </a:t>
            </a:r>
            <a:r>
              <a:rPr lang="en-US" altLang="zh-CN" dirty="0"/>
              <a:t>run() {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b="1" dirty="0"/>
              <a:t>int </a:t>
            </a:r>
            <a:r>
              <a:rPr lang="en-US" altLang="zh-CN" dirty="0"/>
              <a:t>r2 = </a:t>
            </a:r>
            <a:r>
              <a:rPr lang="en-US" altLang="zh-CN" i="1" dirty="0"/>
              <a:t>flagB</a:t>
            </a:r>
            <a:r>
              <a:rPr lang="en-US" altLang="zh-CN" dirty="0"/>
              <a:t>; // </a:t>
            </a:r>
            <a:r>
              <a:rPr lang="zh-CN" altLang="en-US"/>
              <a:t>指令</a:t>
            </a:r>
            <a:r>
              <a:rPr lang="en-US" altLang="zh-CN" dirty="0"/>
              <a:t>3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i="1" dirty="0"/>
              <a:t>flagA </a:t>
            </a:r>
            <a:r>
              <a:rPr lang="en-US" altLang="zh-CN" dirty="0"/>
              <a:t>= 2; // </a:t>
            </a:r>
            <a:r>
              <a:rPr lang="zh-CN" altLang="en-US"/>
              <a:t>指令</a:t>
            </a:r>
            <a:r>
              <a:rPr lang="en-US" altLang="zh-CN" dirty="0"/>
              <a:t>4</a:t>
            </a:r>
            <a:br>
              <a:rPr lang="en-US" altLang="zh-CN" dirty="0"/>
            </a:br>
            <a:r>
              <a:rPr lang="en-US" altLang="zh-CN" dirty="0"/>
              <a:t>    }</a:t>
            </a:r>
            <a:br>
              <a:rPr lang="en-US" altLang="zh-CN" dirty="0"/>
            </a:br>
            <a:r>
              <a:rPr lang="en-US" altLang="zh-CN" dirty="0"/>
              <a:t>}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1633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5CFB45-063C-7A43-AD53-31801A245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锁的特性分类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8A8A0A-D2D0-5B47-9B9A-275025CD9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/>
              <a:t>可重入锁</a:t>
            </a:r>
            <a:endParaRPr kumimoji="1" lang="en-US" altLang="zh-CN" dirty="0"/>
          </a:p>
          <a:p>
            <a:r>
              <a:rPr kumimoji="1" lang="zh-CN" altLang="en-US"/>
              <a:t>公平锁</a:t>
            </a:r>
            <a:r>
              <a:rPr kumimoji="1" lang="en-US" altLang="zh-CN" dirty="0"/>
              <a:t>/</a:t>
            </a:r>
            <a:r>
              <a:rPr lang="zh-CN" altLang="en-US"/>
              <a:t>非公平锁</a:t>
            </a:r>
            <a:endParaRPr kumimoji="1" lang="en-US" altLang="zh-CN" dirty="0"/>
          </a:p>
          <a:p>
            <a:r>
              <a:rPr kumimoji="1" lang="zh-CN" altLang="en-US"/>
              <a:t>共享锁</a:t>
            </a:r>
            <a:r>
              <a:rPr kumimoji="1" lang="en-US" altLang="zh-CN" dirty="0"/>
              <a:t>/</a:t>
            </a:r>
            <a:r>
              <a:rPr kumimoji="1" lang="zh-CN" altLang="en-US"/>
              <a:t>排他锁</a:t>
            </a:r>
            <a:r>
              <a:rPr kumimoji="1" lang="en-US" altLang="zh-CN" dirty="0"/>
              <a:t>/</a:t>
            </a:r>
            <a:r>
              <a:rPr kumimoji="1" lang="zh-CN" altLang="en-US"/>
              <a:t>互斥锁</a:t>
            </a:r>
            <a:r>
              <a:rPr kumimoji="1" lang="en-US" altLang="zh-CN" dirty="0"/>
              <a:t>/</a:t>
            </a:r>
            <a:r>
              <a:rPr kumimoji="1" lang="zh-CN" altLang="en-US"/>
              <a:t>读写锁</a:t>
            </a:r>
            <a:endParaRPr kumimoji="1" lang="en-US" altLang="zh-CN" dirty="0"/>
          </a:p>
          <a:p>
            <a:r>
              <a:rPr kumimoji="1" lang="zh-CN" altLang="en-US"/>
              <a:t>自旋</a:t>
            </a:r>
            <a:endParaRPr kumimoji="1" lang="en-US" altLang="zh-CN" dirty="0"/>
          </a:p>
          <a:p>
            <a:r>
              <a:rPr kumimoji="1" lang="zh-CN" altLang="en-US"/>
              <a:t>乐观</a:t>
            </a:r>
            <a:r>
              <a:rPr kumimoji="1" lang="en-US" altLang="zh-CN" dirty="0"/>
              <a:t>/</a:t>
            </a:r>
            <a:r>
              <a:rPr kumimoji="1" lang="zh-CN" altLang="en-US"/>
              <a:t>悲观</a:t>
            </a:r>
            <a:endParaRPr kumimoji="1" lang="en-US" altLang="zh-CN" dirty="0"/>
          </a:p>
          <a:p>
            <a:r>
              <a:rPr kumimoji="1" lang="zh-CN" altLang="en-US"/>
              <a:t>物理锁</a:t>
            </a:r>
            <a:r>
              <a:rPr kumimoji="1" lang="en-US" altLang="zh-CN" dirty="0"/>
              <a:t>/</a:t>
            </a:r>
            <a:r>
              <a:rPr kumimoji="1" lang="zh-CN" altLang="en-US"/>
              <a:t>逻辑锁</a:t>
            </a:r>
            <a:endParaRPr kumimoji="1" lang="en-US" altLang="zh-CN" dirty="0"/>
          </a:p>
          <a:p>
            <a:r>
              <a:rPr kumimoji="1" lang="zh-CN" altLang="en-US"/>
              <a:t>偏向锁</a:t>
            </a:r>
            <a:r>
              <a:rPr kumimoji="1" lang="en-US" altLang="zh-CN" dirty="0"/>
              <a:t>/</a:t>
            </a:r>
          </a:p>
          <a:p>
            <a:r>
              <a:rPr kumimoji="1" lang="zh-CN" altLang="en-US"/>
              <a:t>分布式锁</a:t>
            </a:r>
            <a:endParaRPr kumimoji="1" lang="en-US" altLang="zh-CN" dirty="0"/>
          </a:p>
          <a:p>
            <a:r>
              <a:rPr kumimoji="1" lang="zh-CN" altLang="en-US"/>
              <a:t>锁的粒度</a:t>
            </a:r>
            <a:endParaRPr kumimoji="1" lang="en-US" altLang="zh-CN" dirty="0"/>
          </a:p>
          <a:p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D352590-27C0-8543-B9AD-1BCE2C1F2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2143" y="2808515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93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4844C4-1A52-6342-ACA9-382B3FE9F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Monitor</a:t>
            </a:r>
            <a:r>
              <a:rPr kumimoji="1" lang="zh-CN" altLang="en-US"/>
              <a:t>与</a:t>
            </a:r>
            <a:r>
              <a:rPr kumimoji="1" lang="en-US" altLang="zh-CN" dirty="0"/>
              <a:t>Lock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BBBC4B-E8FE-3F47-B384-95F9E0427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synchronized</a:t>
            </a:r>
          </a:p>
          <a:p>
            <a:r>
              <a:rPr kumimoji="1" lang="en-US" altLang="zh-CN" dirty="0"/>
              <a:t>Monitor, </a:t>
            </a:r>
            <a:r>
              <a:rPr kumimoji="1" lang="zh-CN" altLang="en-US"/>
              <a:t>管程</a:t>
            </a:r>
            <a:endParaRPr kumimoji="1" lang="en-US" altLang="zh-CN" dirty="0"/>
          </a:p>
          <a:p>
            <a:r>
              <a:rPr kumimoji="1" lang="en-US" altLang="zh-CN" dirty="0"/>
              <a:t>java.util.concurrent</a:t>
            </a:r>
          </a:p>
          <a:p>
            <a:r>
              <a:rPr kumimoji="1" lang="en-US" altLang="zh-CN" dirty="0"/>
              <a:t>java.util.concurrent.atomic</a:t>
            </a:r>
          </a:p>
          <a:p>
            <a:pPr algn="just"/>
            <a:r>
              <a:rPr kumimoji="1" lang="en-US" altLang="zh-CN" dirty="0"/>
              <a:t>java.util.concurrent.locks</a:t>
            </a:r>
          </a:p>
        </p:txBody>
      </p:sp>
    </p:spTree>
    <p:extLst>
      <p:ext uri="{BB962C8B-B14F-4D97-AF65-F5344CB8AC3E}">
        <p14:creationId xmlns:p14="http://schemas.microsoft.com/office/powerpoint/2010/main" val="2718267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575DD0-5E9F-B24A-8045-B6298396E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偏向锁的示例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02329C5-8798-BA47-902C-B9CD767704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679344"/>
              </p:ext>
            </p:extLst>
          </p:nvPr>
        </p:nvGraphicFramePr>
        <p:xfrm>
          <a:off x="4673600" y="261014"/>
          <a:ext cx="6908800" cy="649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8800">
                  <a:extLst>
                    <a:ext uri="{9D8B030D-6E8A-4147-A177-3AD203B41FA5}">
                      <a16:colId xmlns:a16="http://schemas.microsoft.com/office/drawing/2014/main" val="5467618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34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zh-CN" dirty="0"/>
                        <a:t>org.openjdk.jol.info.ClassLayout;</a:t>
                      </a:r>
                      <a:br>
                        <a:rPr lang="en-US" altLang="zh-CN" dirty="0"/>
                      </a:b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zh-CN" dirty="0"/>
                        <a:t>org.openjdk.jol.vm.VM;</a:t>
                      </a:r>
                      <a:br>
                        <a:rPr lang="en-US" altLang="zh-CN" dirty="0"/>
                      </a:b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zh-CN" dirty="0"/>
                        <a:t>java.util.concurrent.TimeUnit;</a:t>
                      </a:r>
                      <a:br>
                        <a:rPr lang="en-US" altLang="zh-CN" dirty="0"/>
                      </a:b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class </a:t>
                      </a:r>
                      <a:r>
                        <a:rPr lang="en-US" altLang="zh-CN" dirty="0"/>
                        <a:t>JOLSample_13_BiasedLocking {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static void </a:t>
                      </a:r>
                      <a:r>
                        <a:rPr lang="en-US" altLang="zh-CN" dirty="0"/>
                        <a:t>main(String[] args) 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throws </a:t>
                      </a:r>
                      <a:r>
                        <a:rPr lang="en-US" altLang="zh-CN" dirty="0"/>
                        <a:t>Exception {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    System.</a:t>
                      </a:r>
                      <a:r>
                        <a:rPr lang="en-US" altLang="zh-CN" sz="1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</a:t>
                      </a:r>
                      <a:r>
                        <a:rPr lang="en-US" altLang="zh-CN" dirty="0"/>
                        <a:t>.println(VM.</a:t>
                      </a:r>
                      <a:r>
                        <a:rPr lang="en-US" altLang="zh-CN" i="1" dirty="0">
                          <a:effectLst/>
                        </a:rPr>
                        <a:t>current</a:t>
                      </a:r>
                      <a:r>
                        <a:rPr lang="en-US" altLang="zh-CN" dirty="0"/>
                        <a:t>().details());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    </a:t>
                      </a:r>
                      <a:r>
                        <a:rPr lang="en-US" altLang="zh-CN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sleep &gt;5 seconds to pass the grace period of biased locking</a:t>
                      </a:r>
                      <a:br>
                        <a:rPr lang="en-US" altLang="zh-CN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dirty="0"/>
                        <a:t>TimeUnit.</a:t>
                      </a:r>
                      <a:r>
                        <a:rPr lang="en-US" altLang="zh-CN" sz="1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SECONDS</a:t>
                      </a:r>
                      <a:r>
                        <a:rPr lang="en-US" altLang="zh-CN" dirty="0"/>
                        <a:t>.sleep(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en-US" altLang="zh-CN" dirty="0"/>
                        <a:t>);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    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final </a:t>
                      </a:r>
                      <a:r>
                        <a:rPr lang="en-US" altLang="zh-CN" dirty="0"/>
                        <a:t>A a = 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</a:t>
                      </a:r>
                      <a:r>
                        <a:rPr lang="en-US" altLang="zh-CN" dirty="0"/>
                        <a:t>A();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    </a:t>
                      </a:r>
                      <a:r>
                        <a:rPr lang="en-US" altLang="zh-CN" dirty="0">
                          <a:effectLst/>
                        </a:rPr>
                        <a:t>ClassLayout</a:t>
                      </a:r>
                      <a:r>
                        <a:rPr lang="en-US" altLang="zh-CN" dirty="0"/>
                        <a:t> layout = </a:t>
                      </a:r>
                      <a:r>
                        <a:rPr lang="en-US" altLang="zh-CN" dirty="0">
                          <a:effectLst/>
                        </a:rPr>
                        <a:t>ClassLayout</a:t>
                      </a:r>
                      <a:r>
                        <a:rPr lang="en-US" altLang="zh-CN" dirty="0"/>
                        <a:t>.</a:t>
                      </a:r>
                      <a:r>
                        <a:rPr lang="en-US" altLang="zh-CN" i="1" dirty="0">
                          <a:effectLst/>
                        </a:rPr>
                        <a:t>parseInstance</a:t>
                      </a:r>
                      <a:r>
                        <a:rPr lang="en-US" altLang="zh-CN" dirty="0"/>
                        <a:t>(a);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    System.</a:t>
                      </a:r>
                      <a:r>
                        <a:rPr lang="en-US" altLang="zh-CN" sz="1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</a:t>
                      </a:r>
                      <a:r>
                        <a:rPr lang="en-US" altLang="zh-CN" dirty="0"/>
                        <a:t>.println(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"**** Fresh object"</a:t>
                      </a:r>
                      <a:r>
                        <a:rPr lang="en-US" altLang="zh-CN" dirty="0"/>
                        <a:t>);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    System.</a:t>
                      </a:r>
                      <a:r>
                        <a:rPr lang="en-US" altLang="zh-CN" sz="1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</a:t>
                      </a:r>
                      <a:r>
                        <a:rPr lang="en-US" altLang="zh-CN" dirty="0"/>
                        <a:t>.println(layout.toPrintable());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    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synchronized </a:t>
                      </a:r>
                      <a:r>
                        <a:rPr lang="en-US" altLang="zh-CN" dirty="0"/>
                        <a:t>(a) {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        System.</a:t>
                      </a:r>
                      <a:r>
                        <a:rPr lang="en-US" altLang="zh-CN" sz="1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</a:t>
                      </a:r>
                      <a:r>
                        <a:rPr lang="en-US" altLang="zh-CN" dirty="0"/>
                        <a:t>.println(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"**** With the lock"</a:t>
                      </a:r>
                      <a:r>
                        <a:rPr lang="en-US" altLang="zh-CN" dirty="0"/>
                        <a:t>);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        System.</a:t>
                      </a:r>
                      <a:r>
                        <a:rPr lang="en-US" altLang="zh-CN" sz="1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</a:t>
                      </a:r>
                      <a:r>
                        <a:rPr lang="en-US" altLang="zh-CN" dirty="0"/>
                        <a:t>.println(layout.toPrintable());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    }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    System.</a:t>
                      </a:r>
                      <a:r>
                        <a:rPr lang="en-US" altLang="zh-CN" sz="1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</a:t>
                      </a:r>
                      <a:r>
                        <a:rPr lang="en-US" altLang="zh-CN" dirty="0"/>
                        <a:t>.println(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"**** After the lock"</a:t>
                      </a:r>
                      <a:r>
                        <a:rPr lang="en-US" altLang="zh-CN" dirty="0"/>
                        <a:t>);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    System.</a:t>
                      </a:r>
                      <a:r>
                        <a:rPr lang="en-US" altLang="zh-CN" sz="1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</a:t>
                      </a:r>
                      <a:r>
                        <a:rPr lang="en-US" altLang="zh-CN" dirty="0"/>
                        <a:t>.println(layout.toPrintable());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}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static class </a:t>
                      </a:r>
                      <a:r>
                        <a:rPr lang="en-US" altLang="zh-CN" dirty="0"/>
                        <a:t>A {</a:t>
                      </a:r>
                      <a:r>
                        <a:rPr lang="en-US" altLang="zh-CN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no fields</a:t>
                      </a:r>
                      <a:br>
                        <a:rPr lang="en-US" altLang="zh-CN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zh-CN" dirty="0"/>
                        <a:t>}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524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481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9D2E1F-77D0-6444-9AF8-E4792D09C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重量级锁示例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3E7FE18-C60D-624A-8BF5-F862064F7A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948352"/>
              </p:ext>
            </p:extLst>
          </p:nvPr>
        </p:nvGraphicFramePr>
        <p:xfrm>
          <a:off x="5029201" y="1027906"/>
          <a:ext cx="5649686" cy="521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9686">
                  <a:extLst>
                    <a:ext uri="{9D8B030D-6E8A-4147-A177-3AD203B41FA5}">
                      <a16:colId xmlns:a16="http://schemas.microsoft.com/office/drawing/2014/main" val="2964553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748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zh-CN" sz="1200" dirty="0"/>
                        <a:t>org.openjdk.jol.info.ClassLayout;</a:t>
                      </a:r>
                      <a:br>
                        <a:rPr lang="en-US" altLang="zh-CN" sz="1200" dirty="0"/>
                      </a:br>
                      <a:r>
                        <a:rPr lang="en-US" altLang="zh-CN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zh-CN" sz="1200" dirty="0"/>
                        <a:t>java.util.concurrent.TimeUnit;</a:t>
                      </a:r>
                      <a:br>
                        <a:rPr lang="en-US" altLang="zh-CN" sz="1200" dirty="0"/>
                      </a:br>
                      <a:r>
                        <a:rPr lang="en-US" altLang="zh-CN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class </a:t>
                      </a:r>
                      <a:r>
                        <a:rPr lang="en-US" altLang="zh-CN" sz="1200" dirty="0"/>
                        <a:t>JOLSample_14_FatLocking {</a:t>
                      </a:r>
                      <a:br>
                        <a:rPr lang="en-US" altLang="zh-CN" sz="1200" dirty="0"/>
                      </a:br>
                      <a:r>
                        <a:rPr lang="en-US" altLang="zh-CN" sz="1200" dirty="0"/>
                        <a:t>    </a:t>
                      </a:r>
                      <a:r>
                        <a:rPr lang="en-US" altLang="zh-CN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static class </a:t>
                      </a:r>
                      <a:r>
                        <a:rPr lang="en-US" altLang="zh-CN" sz="1200" dirty="0"/>
                        <a:t>A { </a:t>
                      </a:r>
                      <a:r>
                        <a:rPr lang="en-US" altLang="zh-CN" sz="12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/** no fields */ </a:t>
                      </a:r>
                      <a:r>
                        <a:rPr lang="en-US" altLang="zh-CN" sz="1200" dirty="0"/>
                        <a:t>}</a:t>
                      </a:r>
                      <a:br>
                        <a:rPr lang="en-US" altLang="zh-CN" sz="1200" dirty="0"/>
                      </a:br>
                      <a:r>
                        <a:rPr lang="en-US" altLang="zh-CN" sz="1200" dirty="0"/>
                        <a:t>    </a:t>
                      </a:r>
                      <a:r>
                        <a:rPr lang="en-US" altLang="zh-CN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static void </a:t>
                      </a:r>
                      <a:r>
                        <a:rPr lang="en-US" altLang="zh-CN" sz="1200" dirty="0"/>
                        <a:t>main(String[] args) </a:t>
                      </a:r>
                      <a:r>
                        <a:rPr lang="en-US" altLang="zh-CN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throws </a:t>
                      </a:r>
                      <a:r>
                        <a:rPr lang="en-US" altLang="zh-CN" sz="1200" dirty="0"/>
                        <a:t>Exception {</a:t>
                      </a:r>
                      <a:br>
                        <a:rPr lang="en-US" altLang="zh-CN" sz="1200" dirty="0"/>
                      </a:br>
                      <a:r>
                        <a:rPr lang="en-US" altLang="zh-CN" sz="1200" dirty="0"/>
                        <a:t>        </a:t>
                      </a:r>
                      <a:r>
                        <a:rPr lang="en-US" altLang="zh-CN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final </a:t>
                      </a:r>
                      <a:r>
                        <a:rPr lang="en-US" altLang="zh-CN" sz="1200" dirty="0"/>
                        <a:t>A a = </a:t>
                      </a:r>
                      <a:r>
                        <a:rPr lang="en-US" altLang="zh-CN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</a:t>
                      </a:r>
                      <a:r>
                        <a:rPr lang="en-US" altLang="zh-CN" sz="1200" dirty="0"/>
                        <a:t>A();</a:t>
                      </a:r>
                      <a:br>
                        <a:rPr lang="en-US" altLang="zh-CN" sz="1200" dirty="0"/>
                      </a:br>
                      <a:r>
                        <a:rPr lang="en-US" altLang="zh-CN" sz="1200" dirty="0"/>
                        <a:t>        </a:t>
                      </a:r>
                      <a:r>
                        <a:rPr lang="en-US" altLang="zh-CN" sz="1200" dirty="0">
                          <a:effectLst/>
                        </a:rPr>
                        <a:t>ClassLayout</a:t>
                      </a:r>
                      <a:r>
                        <a:rPr lang="en-US" altLang="zh-CN" sz="1200" dirty="0"/>
                        <a:t> layout = </a:t>
                      </a:r>
                      <a:r>
                        <a:rPr lang="en-US" altLang="zh-CN" sz="1200" dirty="0">
                          <a:effectLst/>
                        </a:rPr>
                        <a:t>ClassLayout</a:t>
                      </a:r>
                      <a:r>
                        <a:rPr lang="en-US" altLang="zh-CN" sz="1200" dirty="0"/>
                        <a:t>.</a:t>
                      </a:r>
                      <a:r>
                        <a:rPr lang="en-US" altLang="zh-CN" sz="1200" i="1" dirty="0">
                          <a:effectLst/>
                        </a:rPr>
                        <a:t>parseInstance</a:t>
                      </a:r>
                      <a:r>
                        <a:rPr lang="en-US" altLang="zh-CN" sz="1200" dirty="0"/>
                        <a:t>(a);</a:t>
                      </a:r>
                      <a:br>
                        <a:rPr lang="en-US" altLang="zh-CN" sz="1200" dirty="0"/>
                      </a:br>
                      <a:r>
                        <a:rPr lang="en-US" altLang="zh-CN" sz="1200" dirty="0"/>
                        <a:t>        System.</a:t>
                      </a:r>
                      <a:r>
                        <a:rPr lang="en-US" altLang="zh-CN" sz="12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</a:t>
                      </a:r>
                      <a:r>
                        <a:rPr lang="en-US" altLang="zh-CN" sz="1200" dirty="0"/>
                        <a:t>.println(</a:t>
                      </a:r>
                      <a:r>
                        <a:rPr lang="en-US" altLang="zh-CN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"**** Fresh object\n" </a:t>
                      </a:r>
                      <a:r>
                        <a:rPr lang="en-US" altLang="zh-CN" sz="1200" dirty="0"/>
                        <a:t>+ layout.toPrintable());</a:t>
                      </a:r>
                      <a:br>
                        <a:rPr lang="en-US" altLang="zh-CN" sz="1200" dirty="0"/>
                      </a:br>
                      <a:r>
                        <a:rPr lang="en-US" altLang="zh-CN" sz="1200" dirty="0"/>
                        <a:t>        Thread t = </a:t>
                      </a:r>
                      <a:r>
                        <a:rPr lang="en-US" altLang="zh-CN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</a:t>
                      </a:r>
                      <a:r>
                        <a:rPr lang="en-US" altLang="zh-CN" sz="1200" dirty="0"/>
                        <a:t>Thread(</a:t>
                      </a:r>
                      <a:r>
                        <a:rPr lang="en-US" altLang="zh-CN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</a:t>
                      </a:r>
                      <a:r>
                        <a:rPr lang="en-US" altLang="zh-CN" sz="1200" dirty="0"/>
                        <a:t>Runnable() {</a:t>
                      </a:r>
                      <a:b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zh-CN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zh-CN" sz="1200" dirty="0"/>
                        <a:t>run() {</a:t>
                      </a:r>
                      <a:br>
                        <a:rPr lang="en-US" altLang="zh-CN" sz="1200" dirty="0"/>
                      </a:br>
                      <a:r>
                        <a:rPr lang="en-US" altLang="zh-CN" sz="1200" dirty="0"/>
                        <a:t>                </a:t>
                      </a:r>
                      <a:r>
                        <a:rPr lang="en-US" altLang="zh-CN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synchronized </a:t>
                      </a:r>
                      <a:r>
                        <a:rPr lang="en-US" altLang="zh-CN" sz="1200" dirty="0"/>
                        <a:t>(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altLang="zh-CN" sz="1200" dirty="0"/>
                        <a:t>) {</a:t>
                      </a:r>
                      <a:br>
                        <a:rPr lang="en-US" altLang="zh-CN" sz="1200" dirty="0"/>
                      </a:br>
                      <a:r>
                        <a:rPr lang="en-US" altLang="zh-CN" sz="1200" dirty="0"/>
                        <a:t>                    </a:t>
                      </a:r>
                      <a:r>
                        <a:rPr lang="en-US" altLang="zh-CN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try </a:t>
                      </a:r>
                      <a:r>
                        <a:rPr lang="en-US" altLang="zh-CN" sz="1200" dirty="0"/>
                        <a:t>{</a:t>
                      </a:r>
                      <a:br>
                        <a:rPr lang="en-US" altLang="zh-CN" sz="1200" dirty="0"/>
                      </a:br>
                      <a:r>
                        <a:rPr lang="en-US" altLang="zh-CN" sz="1200" dirty="0"/>
                        <a:t>                        TimeUnit.</a:t>
                      </a:r>
                      <a:r>
                        <a:rPr lang="en-US" altLang="zh-CN" sz="12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SECONDS</a:t>
                      </a:r>
                      <a:r>
                        <a:rPr lang="en-US" altLang="zh-CN" sz="1200" dirty="0"/>
                        <a:t>.sleep(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en-US" altLang="zh-CN" sz="1200" dirty="0"/>
                        <a:t>);</a:t>
                      </a:r>
                      <a:br>
                        <a:rPr lang="en-US" altLang="zh-CN" sz="1200" dirty="0"/>
                      </a:br>
                      <a:r>
                        <a:rPr lang="en-US" altLang="zh-CN" sz="1200" dirty="0"/>
                        <a:t>                    } </a:t>
                      </a:r>
                      <a:r>
                        <a:rPr lang="en-US" altLang="zh-CN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catch </a:t>
                      </a:r>
                      <a:r>
                        <a:rPr lang="en-US" altLang="zh-CN" sz="1200" dirty="0"/>
                        <a:t>(InterruptedException e) {</a:t>
                      </a:r>
                      <a:r>
                        <a:rPr lang="en-US" altLang="zh-CN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n-US" altLang="zh-CN" sz="1200" dirty="0"/>
                        <a:t>; }}}</a:t>
                      </a:r>
                      <a:br>
                        <a:rPr lang="en-US" altLang="zh-CN" sz="1200" dirty="0"/>
                      </a:br>
                      <a:r>
                        <a:rPr lang="en-US" altLang="zh-CN" sz="1200" dirty="0"/>
                        <a:t>        });</a:t>
                      </a:r>
                      <a:br>
                        <a:rPr lang="en-US" altLang="zh-CN" sz="1200" dirty="0"/>
                      </a:br>
                      <a:r>
                        <a:rPr lang="en-US" altLang="zh-CN" sz="1200" dirty="0"/>
                        <a:t>        t.start();</a:t>
                      </a:r>
                      <a:br>
                        <a:rPr lang="en-US" altLang="zh-CN" sz="1200" dirty="0"/>
                      </a:br>
                      <a:r>
                        <a:rPr lang="en-US" altLang="zh-CN" sz="1200" dirty="0"/>
                        <a:t>        TimeUnit.</a:t>
                      </a:r>
                      <a:r>
                        <a:rPr lang="en-US" altLang="zh-CN" sz="12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SECONDS</a:t>
                      </a:r>
                      <a:r>
                        <a:rPr lang="en-US" altLang="zh-CN" sz="1200" dirty="0"/>
                        <a:t>.sleep(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1200" dirty="0"/>
                        <a:t>);</a:t>
                      </a:r>
                      <a:br>
                        <a:rPr lang="en-US" altLang="zh-CN" sz="1200" dirty="0"/>
                      </a:br>
                      <a:r>
                        <a:rPr lang="en-US" altLang="zh-CN" sz="1200" dirty="0"/>
                        <a:t>        System.</a:t>
                      </a:r>
                      <a:r>
                        <a:rPr lang="en-US" altLang="zh-CN" sz="12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</a:t>
                      </a:r>
                      <a:r>
                        <a:rPr lang="en-US" altLang="zh-CN" sz="1200" dirty="0"/>
                        <a:t>.println(</a:t>
                      </a:r>
                      <a:r>
                        <a:rPr lang="en-US" altLang="zh-CN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"**** Before the lock\n" </a:t>
                      </a:r>
                      <a:r>
                        <a:rPr lang="en-US" altLang="zh-CN" sz="1200" dirty="0"/>
                        <a:t>+ layout.toPrintable());</a:t>
                      </a:r>
                      <a:br>
                        <a:rPr lang="en-US" altLang="zh-CN" sz="1200" dirty="0"/>
                      </a:br>
                      <a:r>
                        <a:rPr lang="en-US" altLang="zh-CN" sz="1200" dirty="0"/>
                        <a:t>        </a:t>
                      </a:r>
                      <a:r>
                        <a:rPr lang="en-US" altLang="zh-CN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synchronized </a:t>
                      </a:r>
                      <a:r>
                        <a:rPr lang="en-US" altLang="zh-CN" sz="1200" dirty="0"/>
                        <a:t>(a) {</a:t>
                      </a:r>
                      <a:br>
                        <a:rPr lang="en-US" altLang="zh-CN" sz="1200" dirty="0"/>
                      </a:br>
                      <a:r>
                        <a:rPr lang="en-US" altLang="zh-CN" sz="1200" dirty="0"/>
                        <a:t>            System.</a:t>
                      </a:r>
                      <a:r>
                        <a:rPr lang="en-US" altLang="zh-CN" sz="12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</a:t>
                      </a:r>
                      <a:r>
                        <a:rPr lang="en-US" altLang="zh-CN" sz="1200" dirty="0"/>
                        <a:t>.println(</a:t>
                      </a:r>
                      <a:r>
                        <a:rPr lang="en-US" altLang="zh-CN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"**** With the lock\n" </a:t>
                      </a:r>
                      <a:r>
                        <a:rPr lang="en-US" altLang="zh-CN" sz="1200" dirty="0"/>
                        <a:t>+ layout.toPrintable());</a:t>
                      </a:r>
                      <a:br>
                        <a:rPr lang="en-US" altLang="zh-CN" sz="1200" dirty="0"/>
                      </a:br>
                      <a:r>
                        <a:rPr lang="en-US" altLang="zh-CN" sz="1200" dirty="0"/>
                        <a:t>        }</a:t>
                      </a:r>
                      <a:br>
                        <a:rPr lang="en-US" altLang="zh-CN" sz="1200" dirty="0"/>
                      </a:br>
                      <a:r>
                        <a:rPr lang="en-US" altLang="zh-CN" sz="1200" dirty="0"/>
                        <a:t>        System.</a:t>
                      </a:r>
                      <a:r>
                        <a:rPr lang="en-US" altLang="zh-CN" sz="12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</a:t>
                      </a:r>
                      <a:r>
                        <a:rPr lang="en-US" altLang="zh-CN" sz="1200" dirty="0"/>
                        <a:t>.println(</a:t>
                      </a:r>
                      <a:r>
                        <a:rPr lang="en-US" altLang="zh-CN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"**** After the lock\n" </a:t>
                      </a:r>
                      <a:r>
                        <a:rPr lang="en-US" altLang="zh-CN" sz="1200" dirty="0"/>
                        <a:t>+ layout.toPrintable());</a:t>
                      </a:r>
                      <a:br>
                        <a:rPr lang="en-US" altLang="zh-CN" sz="1200" dirty="0"/>
                      </a:br>
                      <a:r>
                        <a:rPr lang="en-US" altLang="zh-CN" sz="1200" dirty="0"/>
                        <a:t>        System.</a:t>
                      </a:r>
                      <a:r>
                        <a:rPr lang="en-US" altLang="zh-CN" sz="1200" i="1" dirty="0">
                          <a:effectLst/>
                        </a:rPr>
                        <a:t>gc</a:t>
                      </a:r>
                      <a:r>
                        <a:rPr lang="en-US" altLang="zh-CN" sz="1200" dirty="0"/>
                        <a:t>();</a:t>
                      </a:r>
                      <a:br>
                        <a:rPr lang="en-US" altLang="zh-CN" sz="1200" dirty="0"/>
                      </a:br>
                      <a:r>
                        <a:rPr lang="en-US" altLang="zh-CN" sz="1200" dirty="0"/>
                        <a:t>        System.</a:t>
                      </a:r>
                      <a:r>
                        <a:rPr lang="en-US" altLang="zh-CN" sz="12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</a:t>
                      </a:r>
                      <a:r>
                        <a:rPr lang="en-US" altLang="zh-CN" sz="1200" dirty="0"/>
                        <a:t>.println(</a:t>
                      </a:r>
                      <a:r>
                        <a:rPr lang="en-US" altLang="zh-CN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"**** After System.gc()\n" </a:t>
                      </a:r>
                      <a:r>
                        <a:rPr lang="en-US" altLang="zh-CN" sz="1200" dirty="0"/>
                        <a:t>+ layout.toPrintable());</a:t>
                      </a:r>
                      <a:br>
                        <a:rPr lang="en-US" altLang="zh-CN" sz="1200" dirty="0"/>
                      </a:br>
                      <a:r>
                        <a:rPr lang="en-US" altLang="zh-CN" sz="1200" dirty="0"/>
                        <a:t>    }</a:t>
                      </a:r>
                      <a:br>
                        <a:rPr lang="en-US" altLang="zh-CN" sz="1200" dirty="0"/>
                      </a:br>
                      <a:r>
                        <a:rPr lang="en-US" altLang="zh-CN" sz="1200" dirty="0"/>
                        <a:t>}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27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8313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1EC38-4B85-DC43-860C-F2D3A0634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读写锁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BFFF5B-A5B4-C340-9048-F60AB3BAF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分析锁升级的情景</a:t>
            </a:r>
            <a:endParaRPr kumimoji="1" lang="en-US" altLang="zh-CN" dirty="0"/>
          </a:p>
          <a:p>
            <a:r>
              <a:rPr kumimoji="1" lang="en-US" altLang="zh-CN" dirty="0"/>
              <a:t>ReadLock, </a:t>
            </a:r>
            <a:r>
              <a:rPr kumimoji="1" lang="zh-CN" altLang="en-US"/>
              <a:t>共享</a:t>
            </a:r>
            <a:endParaRPr kumimoji="1" lang="en-US" altLang="zh-CN" dirty="0"/>
          </a:p>
          <a:p>
            <a:r>
              <a:rPr kumimoji="1" lang="en-US" altLang="zh-CN" dirty="0"/>
              <a:t>WriteLock, </a:t>
            </a:r>
            <a:r>
              <a:rPr kumimoji="1" lang="zh-CN" altLang="en-US"/>
              <a:t>排他</a:t>
            </a:r>
            <a:endParaRPr kumimoji="1" lang="en-US" altLang="zh-CN" dirty="0"/>
          </a:p>
          <a:p>
            <a:r>
              <a:rPr kumimoji="1" lang="zh-CN" altLang="en-US"/>
              <a:t>读锁</a:t>
            </a:r>
            <a:r>
              <a:rPr kumimoji="1" lang="en-US" altLang="zh-CN" dirty="0"/>
              <a:t> -&gt; </a:t>
            </a:r>
            <a:r>
              <a:rPr kumimoji="1" lang="zh-CN" altLang="en-US"/>
              <a:t>写锁</a:t>
            </a:r>
            <a:r>
              <a:rPr kumimoji="1" lang="en-US" altLang="zh-CN" dirty="0"/>
              <a:t>?</a:t>
            </a:r>
          </a:p>
          <a:p>
            <a:r>
              <a:rPr kumimoji="1" lang="zh-CN" altLang="en-US"/>
              <a:t>写锁</a:t>
            </a:r>
            <a:r>
              <a:rPr kumimoji="1" lang="en-US" altLang="zh-CN" dirty="0"/>
              <a:t> -&gt; </a:t>
            </a:r>
            <a:r>
              <a:rPr kumimoji="1" lang="zh-CN" altLang="en-US"/>
              <a:t>读锁</a:t>
            </a:r>
          </a:p>
        </p:txBody>
      </p:sp>
    </p:spTree>
    <p:extLst>
      <p:ext uri="{BB962C8B-B14F-4D97-AF65-F5344CB8AC3E}">
        <p14:creationId xmlns:p14="http://schemas.microsoft.com/office/powerpoint/2010/main" val="410852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855</Words>
  <Application>Microsoft Macintosh PowerPoint</Application>
  <PresentationFormat>宽屏</PresentationFormat>
  <Paragraphs>176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等线</vt:lpstr>
      <vt:lpstr>等线 Light</vt:lpstr>
      <vt:lpstr>Arial Unicode MS</vt:lpstr>
      <vt:lpstr>Arial</vt:lpstr>
      <vt:lpstr>Office 主题​​</vt:lpstr>
      <vt:lpstr>JMM与线程安全 </vt:lpstr>
      <vt:lpstr>JMM与线程安全</vt:lpstr>
      <vt:lpstr>Java内存模型</vt:lpstr>
      <vt:lpstr>JMM情景分析</vt:lpstr>
      <vt:lpstr>锁的特性分类</vt:lpstr>
      <vt:lpstr>Monitor与Lock</vt:lpstr>
      <vt:lpstr>偏向锁的示例</vt:lpstr>
      <vt:lpstr>重量级锁示例</vt:lpstr>
      <vt:lpstr>读写锁</vt:lpstr>
      <vt:lpstr>CAS-无锁技术</vt:lpstr>
      <vt:lpstr>线程不安全问题</vt:lpstr>
      <vt:lpstr>死锁</vt:lpstr>
      <vt:lpstr>案例</vt:lpstr>
      <vt:lpstr>锁优化技术</vt:lpstr>
      <vt:lpstr>对象内存布局</vt:lpstr>
      <vt:lpstr>案例</vt:lpstr>
      <vt:lpstr>Q&amp;A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任富飞</dc:creator>
  <cp:lastModifiedBy>任富飞</cp:lastModifiedBy>
  <cp:revision>264</cp:revision>
  <dcterms:created xsi:type="dcterms:W3CDTF">2019-08-24T16:31:20Z</dcterms:created>
  <dcterms:modified xsi:type="dcterms:W3CDTF">2019-08-25T16:26:36Z</dcterms:modified>
</cp:coreProperties>
</file>