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66" r:id="rId5"/>
    <p:sldId id="291" r:id="rId6"/>
    <p:sldId id="258" r:id="rId7"/>
    <p:sldId id="262" r:id="rId8"/>
    <p:sldId id="268" r:id="rId9"/>
    <p:sldId id="269" r:id="rId10"/>
    <p:sldId id="275" r:id="rId11"/>
    <p:sldId id="270" r:id="rId12"/>
    <p:sldId id="271" r:id="rId13"/>
    <p:sldId id="274" r:id="rId14"/>
    <p:sldId id="264" r:id="rId15"/>
    <p:sldId id="276" r:id="rId16"/>
    <p:sldId id="277" r:id="rId17"/>
    <p:sldId id="278" r:id="rId18"/>
    <p:sldId id="280" r:id="rId19"/>
    <p:sldId id="282" r:id="rId20"/>
    <p:sldId id="289" r:id="rId21"/>
    <p:sldId id="290" r:id="rId22"/>
    <p:sldId id="283" r:id="rId23"/>
    <p:sldId id="288" r:id="rId24"/>
    <p:sldId id="285" r:id="rId25"/>
    <p:sldId id="286" r:id="rId26"/>
    <p:sldId id="287" r:id="rId27"/>
    <p:sldId id="279" r:id="rId28"/>
    <p:sldId id="263" r:id="rId29"/>
    <p:sldId id="265" r:id="rId30"/>
    <p:sldId id="267" r:id="rId31"/>
    <p:sldId id="281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574"/>
  </p:normalViewPr>
  <p:slideViewPr>
    <p:cSldViewPr snapToGrid="0" snapToObjects="1">
      <p:cViewPr varScale="1">
        <p:scale>
          <a:sx n="117" d="100"/>
          <a:sy n="117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D476F-4341-B844-A9FC-89B6377B5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F703C1-96A8-E441-8BA7-682ADB682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BA7E6-93C6-AF45-8389-E74ABD8A8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724D92-2A70-A247-96B9-E59C9226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883C62-EF46-D040-80EF-D2CD2750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299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12E15-AB6E-1D46-94C3-617C023FA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778FDA-07B0-1143-847E-783407290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19EC11-4E89-9A42-874D-8C577D89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31D334-CE31-F846-95EE-8E4699B2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0FA2C-C309-9042-84AB-1402A99D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59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DE4E4A-FAE7-1C43-8842-AF4CAC7BC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6D6954-D841-3E48-B355-6A04A1870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DF8721-BCD8-564E-AE1F-78FAFC3A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71D2B3-A163-A44E-B120-F4DF35AD6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7D42D-E718-2443-837F-E1A974D83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19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DE897-8EA6-0B41-AF6A-D388C0F48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827DC-D4A4-3A4C-9C65-24CC94DA6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F93FBE-9D5A-0E44-BCFA-DC40B84CA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1C190F-06A9-4E41-A29F-AADCB339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08EEC5-D203-9045-8945-03604CD3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828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20AAD-F543-2E49-A8E3-6AD287A1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652356-3A53-9D4A-A881-1CBD1B021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95F9E-48C2-694F-A5D1-F27429E2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13352C-16CB-1B44-B17B-5ABCCAEF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78B798-150F-924B-B188-2491AF9D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277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91E2E-2C3A-B74C-B14D-07961CC24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FAC8E7-9CAF-FF48-94AE-E90704118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B00DAC-45A1-DB44-A83C-50A17D4D3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5CE8BC-C92A-7945-AA8E-75EEBF24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2019/9/12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69FAB8-EB69-6040-95AD-480D3F28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7C6EBE-6CAF-2348-A88D-8F4F94BD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069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CD204-5B66-8343-B890-AB9D7B608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2FD754-6838-7E49-89BF-11CA1217A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C9EACA-8875-B347-8AA4-5D04BD46E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E902F1-0839-BC47-A05B-BBC86CD07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E831E8-91F7-6A41-AB4C-84E38ECAE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1F350E-1F61-9C47-A565-D7B22A9D4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2019/9/12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C3A2C2-AB72-3A4A-BBBB-B655D92B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4A1155-1B23-9449-A683-F4981C4F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06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5630A-146E-2B4A-A43B-A7FD2BA2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2E3F4E-0C3C-784D-A964-B464FDC8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2019/9/12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089E68-0D47-5846-ABB6-FCF5A58F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CB2E28-8CA9-724F-9AD7-6DEC7E03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062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19D14-187B-D744-9CF4-960E9A24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2019/9/12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AF8CAC-B7E1-624D-BECA-A72E99C8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C85F44-5B5C-FE4E-AA7B-2AF6FAD1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782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7EC1E-25C5-B04A-89A9-9A5E2885F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DAB7EC-B7CD-6242-9080-639C1E908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EA6EFA-2491-E642-8CC8-151CC4042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B4BDD-27BD-FC45-9937-8094363EA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2019/9/12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DFA3CB-F578-BE4C-BD71-51BFE56B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2F3A0E-2C8C-8C4F-87CF-38AE9248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86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31DFF-7D81-D24C-B06E-2A13487D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0FFA6A-0635-8041-A8AC-501544F49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9907A7-9FB0-474C-A814-753EBC43B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466E72-6BAE-2D4E-B71B-1F79A26AB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2019/9/12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889EB3-41FC-0044-8444-A590B360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03C5D-FD35-DE46-B11B-52A35C39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067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6EEC90-E478-674C-9A16-0835160A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17D719-2246-B845-9431-657DDB2A1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BF52C5-6E74-254B-BA3D-7651B87F5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6818-DC9C-7C4A-B37A-0D9C16AE65CA}" type="datetimeFigureOut">
              <a:rPr kumimoji="1" lang="zh-CN" altLang="en-US" smtClean="0"/>
              <a:t>2019/9/12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0AA1BB-FA66-4141-9A9B-C39454AF2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84FB5E-AE47-B24A-AB32-B07C7890C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65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index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0E368-4911-E84C-B38E-BDFBEDDED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JVM</a:t>
            </a:r>
            <a:r>
              <a:rPr kumimoji="1" lang="zh-CN" altLang="en-US"/>
              <a:t>体系结构概述</a:t>
            </a:r>
            <a:br>
              <a:rPr kumimoji="1" lang="en-US" altLang="zh-CN" dirty="0"/>
            </a:br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C6D9DD-48F6-2B4B-91A3-F0C6C544F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8714"/>
            <a:ext cx="9144000" cy="849086"/>
          </a:xfrm>
        </p:spPr>
        <p:txBody>
          <a:bodyPr/>
          <a:lstStyle/>
          <a:p>
            <a:r>
              <a:rPr kumimoji="1" lang="zh-CN" altLang="en-US"/>
              <a:t>任富飞</a:t>
            </a:r>
            <a:r>
              <a:rPr kumimoji="1" lang="en-US" altLang="zh-CN" dirty="0"/>
              <a:t>  &amp; </a:t>
            </a:r>
            <a:r>
              <a:rPr kumimoji="1" lang="zh-CN" altLang="en-US"/>
              <a:t>冯宏</a:t>
            </a:r>
            <a:r>
              <a:rPr kumimoji="1" lang="en-US" altLang="zh-CN" dirty="0"/>
              <a:t> @2019</a:t>
            </a:r>
            <a:r>
              <a:rPr kumimoji="1" lang="zh-CN" altLang="en-US"/>
              <a:t>年</a:t>
            </a:r>
            <a:r>
              <a:rPr kumimoji="1" lang="en-US" altLang="zh-CN" dirty="0"/>
              <a:t>08</a:t>
            </a:r>
            <a:r>
              <a:rPr kumimoji="1" lang="zh-CN" altLang="en-US"/>
              <a:t>月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9674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FE316-5AFF-EA4D-B279-02D72187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/>
              <a:t>本地方法栈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3F474-DB29-1646-B00C-B11A7559C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Native Method Stacks</a:t>
            </a:r>
          </a:p>
          <a:p>
            <a:r>
              <a:rPr kumimoji="1" lang="en-US" altLang="zh-CN" dirty="0"/>
              <a:t>"C stacks"</a:t>
            </a:r>
          </a:p>
          <a:p>
            <a:r>
              <a:rPr kumimoji="1" lang="en-US" altLang="zh-CN" dirty="0"/>
              <a:t>per Thread</a:t>
            </a:r>
          </a:p>
          <a:p>
            <a:r>
              <a:rPr kumimoji="1" lang="en-US" altLang="zh-CN" dirty="0"/>
              <a:t>JNI</a:t>
            </a:r>
            <a:r>
              <a:rPr kumimoji="1" lang="zh-CN" altLang="en-US" dirty="0"/>
              <a:t>方法</a:t>
            </a:r>
          </a:p>
          <a:p>
            <a:r>
              <a:rPr kumimoji="1" lang="en-US" altLang="zh-CN" dirty="0"/>
              <a:t>fixed or dynamically </a:t>
            </a:r>
          </a:p>
          <a:p>
            <a:r>
              <a:rPr kumimoji="1" lang="en-US" altLang="zh-CN" dirty="0"/>
              <a:t>StackOverflowError</a:t>
            </a:r>
          </a:p>
          <a:p>
            <a:r>
              <a:rPr kumimoji="1" lang="en-US" altLang="zh-CN" dirty="0"/>
              <a:t>OutOfMemoryError</a:t>
            </a:r>
          </a:p>
          <a:p>
            <a:r>
              <a:rPr kumimoji="1" lang="en-US" altLang="zh-CN" i="1" dirty="0">
                <a:solidFill>
                  <a:srgbClr val="FF0000"/>
                </a:solidFill>
              </a:rPr>
              <a:t>JVM</a:t>
            </a:r>
            <a:r>
              <a:rPr kumimoji="1" lang="zh-CN" altLang="en-US" i="1" dirty="0">
                <a:solidFill>
                  <a:srgbClr val="FF0000"/>
                </a:solidFill>
              </a:rPr>
              <a:t>规范并未强制要求实现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8577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F496F-D17A-AF4D-9DF2-3793B5A6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堆内存</a:t>
            </a:r>
            <a:r>
              <a:rPr kumimoji="1" lang="en-US" altLang="zh-CN" dirty="0"/>
              <a:t>(Heap)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DF031-9B30-0744-99CF-47F4A771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GC</a:t>
            </a:r>
            <a:r>
              <a:rPr kumimoji="1" lang="zh-CN" altLang="en-US" dirty="0"/>
              <a:t>堆</a:t>
            </a:r>
            <a:r>
              <a:rPr kumimoji="1" lang="en-US" altLang="zh-CN" dirty="0"/>
              <a:t>, shared</a:t>
            </a:r>
          </a:p>
          <a:p>
            <a:r>
              <a:rPr kumimoji="1" lang="zh-CN" altLang="en-US" dirty="0"/>
              <a:t>年轻代</a:t>
            </a:r>
            <a:endParaRPr kumimoji="1" lang="en-US" altLang="zh-CN" dirty="0"/>
          </a:p>
          <a:p>
            <a:r>
              <a:rPr kumimoji="1" lang="zh-CN" altLang="en-US" dirty="0"/>
              <a:t>新生代</a:t>
            </a:r>
            <a:endParaRPr kumimoji="1" lang="en-US" altLang="zh-CN" dirty="0"/>
          </a:p>
          <a:p>
            <a:r>
              <a:rPr kumimoji="1" lang="en-US" altLang="zh-CN" dirty="0"/>
              <a:t>TLAB</a:t>
            </a:r>
          </a:p>
          <a:p>
            <a:r>
              <a:rPr kumimoji="1" lang="zh-CN" altLang="en-US" dirty="0"/>
              <a:t>存活区</a:t>
            </a:r>
            <a:endParaRPr kumimoji="1" lang="en-US" altLang="zh-CN" dirty="0"/>
          </a:p>
          <a:p>
            <a:r>
              <a:rPr kumimoji="1" lang="zh-CN" altLang="en-US" dirty="0"/>
              <a:t>老年代</a:t>
            </a:r>
            <a:endParaRPr kumimoji="1" lang="en-US" altLang="zh-CN" dirty="0"/>
          </a:p>
          <a:p>
            <a:r>
              <a:rPr kumimoji="1" lang="en-US" altLang="zh-CN" dirty="0"/>
              <a:t>OutOfMemoryError</a:t>
            </a:r>
          </a:p>
          <a:p>
            <a:r>
              <a:rPr kumimoji="1" lang="en-US" altLang="zh-CN" dirty="0"/>
              <a:t>-Xmx16g –Xms16g</a:t>
            </a:r>
            <a:endParaRPr kumimoji="1" lang="zh-CN" altLang="en-US" dirty="0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361CAAA-0F10-5143-A22A-D0BB76CACCD2}"/>
              </a:ext>
            </a:extLst>
          </p:cNvPr>
          <p:cNvGrpSpPr/>
          <p:nvPr/>
        </p:nvGrpSpPr>
        <p:grpSpPr>
          <a:xfrm>
            <a:off x="7843168" y="2231567"/>
            <a:ext cx="2744549" cy="3722914"/>
            <a:chOff x="7843168" y="2231567"/>
            <a:chExt cx="2744549" cy="3722914"/>
          </a:xfrm>
        </p:grpSpPr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2346074F-4D89-2E4D-8BFE-9F7C47206AB8}"/>
                </a:ext>
              </a:extLst>
            </p:cNvPr>
            <p:cNvSpPr/>
            <p:nvPr/>
          </p:nvSpPr>
          <p:spPr>
            <a:xfrm>
              <a:off x="7843168" y="2231567"/>
              <a:ext cx="2619364" cy="914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/>
                <a:t>堆</a:t>
              </a:r>
              <a:endParaRPr kumimoji="1" lang="en-US" altLang="zh-CN" sz="1600" dirty="0"/>
            </a:p>
            <a:p>
              <a:pPr algn="ctr"/>
              <a:r>
                <a:rPr kumimoji="1" lang="en-US" altLang="zh-CN" sz="1600" dirty="0"/>
                <a:t>Heap</a:t>
              </a:r>
              <a:endParaRPr kumimoji="1" lang="zh-CN" altLang="en-US" sz="1600"/>
            </a:p>
          </p:txBody>
        </p:sp>
        <p:sp>
          <p:nvSpPr>
            <p:cNvPr id="14" name="下箭头 13">
              <a:extLst>
                <a:ext uri="{FF2B5EF4-FFF2-40B4-BE49-F238E27FC236}">
                  <a16:creationId xmlns:a16="http://schemas.microsoft.com/office/drawing/2014/main" id="{6071DCE0-23FA-4C48-8E4B-64FD806B6E16}"/>
                </a:ext>
              </a:extLst>
            </p:cNvPr>
            <p:cNvSpPr/>
            <p:nvPr/>
          </p:nvSpPr>
          <p:spPr>
            <a:xfrm>
              <a:off x="8359196" y="3094709"/>
              <a:ext cx="549733" cy="457200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176165A7-812F-1A42-99E3-D5FB3B83C025}"/>
                </a:ext>
              </a:extLst>
            </p:cNvPr>
            <p:cNvSpPr/>
            <p:nvPr/>
          </p:nvSpPr>
          <p:spPr>
            <a:xfrm>
              <a:off x="7862206" y="3551909"/>
              <a:ext cx="2600326" cy="914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40CBCB9-6F71-8949-BDD6-C88119D99158}"/>
                </a:ext>
              </a:extLst>
            </p:cNvPr>
            <p:cNvSpPr/>
            <p:nvPr/>
          </p:nvSpPr>
          <p:spPr>
            <a:xfrm>
              <a:off x="7905750" y="3649880"/>
              <a:ext cx="1283286" cy="7402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年轻代</a:t>
              </a:r>
              <a:endParaRPr kumimoji="1" lang="en-US" altLang="zh-CN" sz="1400" dirty="0"/>
            </a:p>
            <a:p>
              <a:pPr algn="ctr"/>
              <a:r>
                <a:rPr kumimoji="1" lang="en-US" altLang="zh-CN" sz="1400" dirty="0"/>
                <a:t>Young-gen</a:t>
              </a:r>
              <a:endParaRPr kumimoji="1" lang="zh-CN" altLang="en-US" sz="1400"/>
            </a:p>
          </p:txBody>
        </p:sp>
        <p:sp>
          <p:nvSpPr>
            <p:cNvPr id="17" name="下箭头 16">
              <a:extLst>
                <a:ext uri="{FF2B5EF4-FFF2-40B4-BE49-F238E27FC236}">
                  <a16:creationId xmlns:a16="http://schemas.microsoft.com/office/drawing/2014/main" id="{E16DA78D-F0CD-6442-A270-D43946E48462}"/>
                </a:ext>
              </a:extLst>
            </p:cNvPr>
            <p:cNvSpPr/>
            <p:nvPr/>
          </p:nvSpPr>
          <p:spPr>
            <a:xfrm>
              <a:off x="8645980" y="4441366"/>
              <a:ext cx="462642" cy="533401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AA74362-10CD-CB47-8CF5-16580B19F55D}"/>
                </a:ext>
              </a:extLst>
            </p:cNvPr>
            <p:cNvSpPr/>
            <p:nvPr/>
          </p:nvSpPr>
          <p:spPr>
            <a:xfrm>
              <a:off x="7848599" y="4974767"/>
              <a:ext cx="2739118" cy="81642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2658BE20-4D08-F447-92B5-8A60AAB2F100}"/>
                </a:ext>
              </a:extLst>
            </p:cNvPr>
            <p:cNvSpPr/>
            <p:nvPr/>
          </p:nvSpPr>
          <p:spPr>
            <a:xfrm>
              <a:off x="7862206" y="4974768"/>
              <a:ext cx="1676401" cy="8164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新生代</a:t>
              </a:r>
              <a:endParaRPr kumimoji="1" lang="en-US" altLang="zh-CN" sz="1400" dirty="0"/>
            </a:p>
            <a:p>
              <a:pPr algn="ctr"/>
              <a:r>
                <a:rPr kumimoji="1" lang="en-US" altLang="zh-CN" sz="1400" dirty="0"/>
                <a:t>Eden-Space</a:t>
              </a:r>
            </a:p>
          </p:txBody>
        </p:sp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9136C806-9B8B-E64C-BCAB-30F8B9C59FD7}"/>
                </a:ext>
              </a:extLst>
            </p:cNvPr>
            <p:cNvSpPr/>
            <p:nvPr/>
          </p:nvSpPr>
          <p:spPr>
            <a:xfrm>
              <a:off x="9552215" y="4974767"/>
              <a:ext cx="508910" cy="81642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S0</a:t>
              </a:r>
            </a:p>
          </p:txBody>
        </p:sp>
        <p:sp>
          <p:nvSpPr>
            <p:cNvPr id="21" name="圆角矩形 20">
              <a:extLst>
                <a:ext uri="{FF2B5EF4-FFF2-40B4-BE49-F238E27FC236}">
                  <a16:creationId xmlns:a16="http://schemas.microsoft.com/office/drawing/2014/main" id="{1C5A7BC5-C98D-5049-B157-6C3762B40C7F}"/>
                </a:ext>
              </a:extLst>
            </p:cNvPr>
            <p:cNvSpPr/>
            <p:nvPr/>
          </p:nvSpPr>
          <p:spPr>
            <a:xfrm>
              <a:off x="10078806" y="4974767"/>
              <a:ext cx="508910" cy="81642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S1</a:t>
              </a:r>
            </a:p>
          </p:txBody>
        </p:sp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B633AAEC-84AF-1347-8E3A-34E82F5BEB41}"/>
                </a:ext>
              </a:extLst>
            </p:cNvPr>
            <p:cNvSpPr/>
            <p:nvPr/>
          </p:nvSpPr>
          <p:spPr>
            <a:xfrm>
              <a:off x="9211050" y="3631180"/>
              <a:ext cx="1162256" cy="74022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老年代</a:t>
              </a:r>
              <a:endParaRPr kumimoji="1" lang="en-US" altLang="zh-CN" sz="1400" dirty="0"/>
            </a:p>
            <a:p>
              <a:pPr algn="ctr"/>
              <a:r>
                <a:rPr kumimoji="1" lang="en-US" altLang="zh-CN" sz="1400" dirty="0"/>
                <a:t>Old-gen</a:t>
              </a:r>
              <a:endParaRPr kumimoji="1" lang="zh-CN" altLang="en-US" sz="1400"/>
            </a:p>
          </p:txBody>
        </p:sp>
        <p:sp>
          <p:nvSpPr>
            <p:cNvPr id="32" name="棱台 31">
              <a:extLst>
                <a:ext uri="{FF2B5EF4-FFF2-40B4-BE49-F238E27FC236}">
                  <a16:creationId xmlns:a16="http://schemas.microsoft.com/office/drawing/2014/main" id="{CA0192AE-221E-E64D-9407-FD2389F2053F}"/>
                </a:ext>
              </a:extLst>
            </p:cNvPr>
            <p:cNvSpPr/>
            <p:nvPr/>
          </p:nvSpPr>
          <p:spPr>
            <a:xfrm>
              <a:off x="7911191" y="5769424"/>
              <a:ext cx="609599" cy="185057"/>
            </a:xfrm>
            <a:prstGeom prst="bevel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/>
                <a:t>TLAB</a:t>
              </a:r>
              <a:endParaRPr kumimoji="1" lang="zh-CN" altLang="en-US" sz="1200"/>
            </a:p>
          </p:txBody>
        </p:sp>
        <p:sp>
          <p:nvSpPr>
            <p:cNvPr id="33" name="棱台 32">
              <a:extLst>
                <a:ext uri="{FF2B5EF4-FFF2-40B4-BE49-F238E27FC236}">
                  <a16:creationId xmlns:a16="http://schemas.microsoft.com/office/drawing/2014/main" id="{5A9E05B0-B81E-C442-81F2-DB8CB4373D6B}"/>
                </a:ext>
              </a:extLst>
            </p:cNvPr>
            <p:cNvSpPr/>
            <p:nvPr/>
          </p:nvSpPr>
          <p:spPr>
            <a:xfrm>
              <a:off x="8501064" y="5769423"/>
              <a:ext cx="609599" cy="185057"/>
            </a:xfrm>
            <a:prstGeom prst="bevel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/>
                <a:t>TLAB</a:t>
              </a:r>
              <a:endParaRPr kumimoji="1"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2585917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F496F-D17A-AF4D-9DF2-3793B5A6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MetaSpace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DF031-9B30-0744-99CF-47F4A771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非堆</a:t>
            </a:r>
            <a:r>
              <a:rPr kumimoji="1" lang="en-US" altLang="zh-CN" dirty="0"/>
              <a:t> Non-Heap</a:t>
            </a:r>
          </a:p>
          <a:p>
            <a:r>
              <a:rPr kumimoji="1" lang="zh-CN" altLang="en-US"/>
              <a:t>方法区</a:t>
            </a:r>
            <a:endParaRPr kumimoji="1" lang="en-US" altLang="zh-CN" dirty="0"/>
          </a:p>
          <a:p>
            <a:r>
              <a:rPr kumimoji="1" lang="zh-CN" altLang="en-US"/>
              <a:t>运行时常量池</a:t>
            </a:r>
            <a:endParaRPr kumimoji="1" lang="en-US" altLang="zh-CN" dirty="0"/>
          </a:p>
          <a:p>
            <a:r>
              <a:rPr kumimoji="1" lang="en-US" altLang="zh-CN" dirty="0"/>
              <a:t>Compressed Class Space </a:t>
            </a:r>
          </a:p>
          <a:p>
            <a:r>
              <a:rPr kumimoji="1" lang="en-US" altLang="zh-CN" dirty="0"/>
              <a:t>Code Cache</a:t>
            </a:r>
            <a:endParaRPr kumimoji="1"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44D43D4-C119-1049-9B30-D9947986DB21}"/>
              </a:ext>
            </a:extLst>
          </p:cNvPr>
          <p:cNvGrpSpPr/>
          <p:nvPr/>
        </p:nvGrpSpPr>
        <p:grpSpPr>
          <a:xfrm>
            <a:off x="7315200" y="1926766"/>
            <a:ext cx="3268437" cy="2188029"/>
            <a:chOff x="6466114" y="4190995"/>
            <a:chExt cx="3268437" cy="2188029"/>
          </a:xfrm>
        </p:grpSpPr>
        <p:sp>
          <p:nvSpPr>
            <p:cNvPr id="4" name="对角圆角矩形 3">
              <a:extLst>
                <a:ext uri="{FF2B5EF4-FFF2-40B4-BE49-F238E27FC236}">
                  <a16:creationId xmlns:a16="http://schemas.microsoft.com/office/drawing/2014/main" id="{04092EBF-2FB7-5B41-BE00-F9CEDA1A50A2}"/>
                </a:ext>
              </a:extLst>
            </p:cNvPr>
            <p:cNvSpPr/>
            <p:nvPr/>
          </p:nvSpPr>
          <p:spPr>
            <a:xfrm>
              <a:off x="6466114" y="4190995"/>
              <a:ext cx="3265709" cy="914400"/>
            </a:xfrm>
            <a:prstGeom prst="round2Diag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C6B62AFA-939A-4E40-86E3-3B803FF3AFC6}"/>
                </a:ext>
              </a:extLst>
            </p:cNvPr>
            <p:cNvSpPr/>
            <p:nvPr/>
          </p:nvSpPr>
          <p:spPr>
            <a:xfrm>
              <a:off x="6509654" y="4288967"/>
              <a:ext cx="1534887" cy="74022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元数据区</a:t>
              </a:r>
              <a:endParaRPr kumimoji="1" lang="en-US" altLang="zh-CN" sz="1400" dirty="0"/>
            </a:p>
            <a:p>
              <a:pPr algn="ctr"/>
              <a:r>
                <a:rPr kumimoji="1" lang="en-US" altLang="zh-CN" sz="1400" dirty="0"/>
                <a:t>Metaspace</a:t>
              </a:r>
              <a:endParaRPr kumimoji="1" lang="zh-CN" altLang="en-US" sz="1400" dirty="0"/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9BF13CFF-ACFC-E942-ACD1-A7E1A4B83C91}"/>
                </a:ext>
              </a:extLst>
            </p:cNvPr>
            <p:cNvSpPr/>
            <p:nvPr/>
          </p:nvSpPr>
          <p:spPr>
            <a:xfrm>
              <a:off x="8896346" y="4288967"/>
              <a:ext cx="838205" cy="74022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Code Cache</a:t>
              </a:r>
              <a:endParaRPr kumimoji="1" lang="zh-CN" altLang="en-US" sz="1400"/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1ED5BBA7-B6CB-4E40-BFF3-A32C0594A76F}"/>
                </a:ext>
              </a:extLst>
            </p:cNvPr>
            <p:cNvSpPr/>
            <p:nvPr/>
          </p:nvSpPr>
          <p:spPr>
            <a:xfrm>
              <a:off x="7743803" y="4288967"/>
              <a:ext cx="1149821" cy="74022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Compressed Class Space </a:t>
              </a:r>
              <a:endParaRPr kumimoji="1" lang="zh-CN" altLang="en-US" sz="1400"/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A09FC31E-640B-3F4A-B46D-CFEFCCEA966C}"/>
                </a:ext>
              </a:extLst>
            </p:cNvPr>
            <p:cNvSpPr/>
            <p:nvPr/>
          </p:nvSpPr>
          <p:spPr>
            <a:xfrm>
              <a:off x="6509653" y="5562596"/>
              <a:ext cx="3222169" cy="81642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9" name="下箭头 8">
              <a:extLst>
                <a:ext uri="{FF2B5EF4-FFF2-40B4-BE49-F238E27FC236}">
                  <a16:creationId xmlns:a16="http://schemas.microsoft.com/office/drawing/2014/main" id="{1A00F75D-6B80-7746-86E0-A4CA7349A51C}"/>
                </a:ext>
              </a:extLst>
            </p:cNvPr>
            <p:cNvSpPr/>
            <p:nvPr/>
          </p:nvSpPr>
          <p:spPr>
            <a:xfrm>
              <a:off x="7410449" y="5029195"/>
              <a:ext cx="462642" cy="533401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" name="剪去单角的矩形 9">
              <a:extLst>
                <a:ext uri="{FF2B5EF4-FFF2-40B4-BE49-F238E27FC236}">
                  <a16:creationId xmlns:a16="http://schemas.microsoft.com/office/drawing/2014/main" id="{9B471576-5E3E-0E47-87B0-29D171D0DFE6}"/>
                </a:ext>
              </a:extLst>
            </p:cNvPr>
            <p:cNvSpPr/>
            <p:nvPr/>
          </p:nvSpPr>
          <p:spPr>
            <a:xfrm>
              <a:off x="6917863" y="5666010"/>
              <a:ext cx="1883233" cy="636814"/>
            </a:xfrm>
            <a:prstGeom prst="snip1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             </a:t>
              </a:r>
              <a:r>
                <a:rPr kumimoji="1" lang="zh-CN" altLang="en-US" sz="1400"/>
                <a:t>方法区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36E9FC6-E604-0F43-B0FE-283E2E1CA54E}"/>
                </a:ext>
              </a:extLst>
            </p:cNvPr>
            <p:cNvSpPr txBox="1"/>
            <p:nvPr/>
          </p:nvSpPr>
          <p:spPr>
            <a:xfrm>
              <a:off x="9335851" y="5165618"/>
              <a:ext cx="395972" cy="3077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</a:rPr>
                <a:t>JIT</a:t>
              </a:r>
              <a:endParaRPr kumimoji="1"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2" name="对角圆角矩形 11">
              <a:extLst>
                <a:ext uri="{FF2B5EF4-FFF2-40B4-BE49-F238E27FC236}">
                  <a16:creationId xmlns:a16="http://schemas.microsoft.com/office/drawing/2014/main" id="{E14C63B6-1904-364E-A1BD-E2A9963E23F2}"/>
                </a:ext>
              </a:extLst>
            </p:cNvPr>
            <p:cNvSpPr/>
            <p:nvPr/>
          </p:nvSpPr>
          <p:spPr>
            <a:xfrm>
              <a:off x="6935555" y="5758538"/>
              <a:ext cx="921213" cy="457200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常量池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790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86264-BAD4-3E4A-AF69-B9ECACBC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堆外内存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BB8238-3466-1A48-B09E-703164879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DirectByteBuffer</a:t>
            </a:r>
            <a:endParaRPr kumimoji="1" lang="en-US" altLang="zh-CN" dirty="0"/>
          </a:p>
          <a:p>
            <a:r>
              <a:rPr lang="en-US" altLang="zh-CN" dirty="0"/>
              <a:t>MappedByteBuffer</a:t>
            </a:r>
            <a:endParaRPr kumimoji="1" lang="en-US" altLang="zh-CN" dirty="0"/>
          </a:p>
          <a:p>
            <a:r>
              <a:rPr kumimoji="1" lang="en-US" altLang="zh-CN" dirty="0"/>
              <a:t>Unsafe</a:t>
            </a:r>
          </a:p>
          <a:p>
            <a:r>
              <a:rPr kumimoji="1" lang="zh-CN" altLang="en-US" dirty="0"/>
              <a:t>使用场景</a:t>
            </a:r>
            <a:endParaRPr kumimoji="1" lang="en-US" altLang="zh-CN" dirty="0"/>
          </a:p>
          <a:p>
            <a:r>
              <a:rPr kumimoji="1" lang="zh-CN" altLang="en-US" dirty="0"/>
              <a:t>优势</a:t>
            </a:r>
            <a:endParaRPr kumimoji="1" lang="en-US" altLang="zh-CN" dirty="0"/>
          </a:p>
          <a:p>
            <a:r>
              <a:rPr kumimoji="1" lang="zh-CN" altLang="en-US" dirty="0"/>
              <a:t>示例程序</a:t>
            </a:r>
          </a:p>
        </p:txBody>
      </p:sp>
    </p:spTree>
    <p:extLst>
      <p:ext uri="{BB962C8B-B14F-4D97-AF65-F5344CB8AC3E}">
        <p14:creationId xmlns:p14="http://schemas.microsoft.com/office/powerpoint/2010/main" val="1119255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3C27A-6089-F24B-B450-3B7EAC998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/>
              <a:t>类加载子系统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6D637-CDA4-9544-9840-A4FECD7FD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Class Loader</a:t>
            </a:r>
          </a:p>
          <a:p>
            <a:r>
              <a:rPr kumimoji="1" lang="en-US" altLang="zh-CN" dirty="0"/>
              <a:t>class file </a:t>
            </a:r>
            <a:r>
              <a:rPr kumimoji="1" lang="zh-CN" altLang="en-US" dirty="0"/>
              <a:t>格式</a:t>
            </a:r>
            <a:endParaRPr kumimoji="1" lang="en-US" altLang="zh-CN" dirty="0"/>
          </a:p>
          <a:p>
            <a:r>
              <a:rPr kumimoji="1" lang="en-US" altLang="zh-CN" dirty="0"/>
              <a:t>Java</a:t>
            </a:r>
            <a:r>
              <a:rPr kumimoji="1" lang="zh-CN" altLang="en-US" dirty="0"/>
              <a:t>原生数据类型</a:t>
            </a:r>
            <a:endParaRPr kumimoji="1" lang="en-US" altLang="zh-CN" dirty="0"/>
          </a:p>
          <a:p>
            <a:r>
              <a:rPr kumimoji="1" lang="en-US" altLang="zh-CN" dirty="0"/>
              <a:t>JVM</a:t>
            </a:r>
            <a:r>
              <a:rPr kumimoji="1" lang="zh-CN" altLang="en-US" dirty="0"/>
              <a:t>数据类型</a:t>
            </a:r>
          </a:p>
        </p:txBody>
      </p:sp>
    </p:spTree>
    <p:extLst>
      <p:ext uri="{BB962C8B-B14F-4D97-AF65-F5344CB8AC3E}">
        <p14:creationId xmlns:p14="http://schemas.microsoft.com/office/powerpoint/2010/main" val="1955045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160F3-6C51-A64F-A6D3-CC667C3A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 Loader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EAF6F-AD44-034B-98B8-1285EB7E0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Bootstrap Class Loader                  -&gt; </a:t>
            </a:r>
            <a:r>
              <a:rPr kumimoji="1" lang="en-US" altLang="zh-CN" b="1" i="1" dirty="0"/>
              <a:t>display as null</a:t>
            </a:r>
            <a:endParaRPr lang="en-US" altLang="zh-CN" b="1" i="1" dirty="0"/>
          </a:p>
          <a:p>
            <a:r>
              <a:rPr lang="en-US" altLang="zh-CN" dirty="0"/>
              <a:t>sun.misc.Launcher.ExtClassLoader -&gt; -Djava.ext.dirs</a:t>
            </a:r>
            <a:r>
              <a:rPr lang="en-US" altLang="zh-CN" b="1" dirty="0"/>
              <a:t> </a:t>
            </a:r>
            <a:endParaRPr lang="en-US" altLang="zh-CN" dirty="0"/>
          </a:p>
          <a:p>
            <a:r>
              <a:rPr lang="en-US" altLang="zh-CN" dirty="0"/>
              <a:t>sun.misc.Launcher.AppClassLoader  -&gt; </a:t>
            </a:r>
            <a:r>
              <a:rPr lang="en-US" altLang="zh-CN" b="1" i="1" dirty="0"/>
              <a:t>-classpath, -jar,</a:t>
            </a:r>
            <a:endParaRPr kumimoji="1" lang="en-US" altLang="zh-CN" dirty="0"/>
          </a:p>
          <a:p>
            <a:r>
              <a:rPr kumimoji="1" lang="zh-CN" altLang="en-US" dirty="0"/>
              <a:t>自定义</a:t>
            </a:r>
            <a:r>
              <a:rPr kumimoji="1" lang="en-US" altLang="zh-CN" dirty="0"/>
              <a:t>ClassLoader</a:t>
            </a:r>
          </a:p>
          <a:p>
            <a:r>
              <a:rPr kumimoji="1" lang="zh-CN" altLang="en-US" dirty="0"/>
              <a:t>委托模型</a:t>
            </a:r>
            <a:r>
              <a:rPr kumimoji="1" lang="en-US" altLang="zh-CN" dirty="0"/>
              <a:t>:  </a:t>
            </a:r>
            <a:r>
              <a:rPr kumimoji="1" lang="zh-CN" altLang="en-US" u="sng" strike="sngStrike" dirty="0">
                <a:solidFill>
                  <a:srgbClr val="FF0000"/>
                </a:solidFill>
              </a:rPr>
              <a:t>双亲</a:t>
            </a:r>
            <a:r>
              <a:rPr kumimoji="1" lang="zh-CN" altLang="en-US" dirty="0"/>
              <a:t>委派机制</a:t>
            </a:r>
            <a:r>
              <a:rPr kumimoji="1" lang="en-US" altLang="zh-CN" dirty="0"/>
              <a:t>?</a:t>
            </a:r>
            <a:r>
              <a:rPr kumimoji="1" lang="zh-CN" altLang="en-US" dirty="0"/>
              <a:t> 可见性</a:t>
            </a:r>
            <a:endParaRPr kumimoji="1" lang="en-US" altLang="zh-CN" dirty="0"/>
          </a:p>
          <a:p>
            <a:r>
              <a:rPr kumimoji="1" lang="zh-CN" altLang="en-US" dirty="0"/>
              <a:t>举例</a:t>
            </a:r>
            <a:r>
              <a:rPr kumimoji="1" lang="en-US" altLang="zh-CN" dirty="0"/>
              <a:t>: Tomcat Context JSP </a:t>
            </a:r>
          </a:p>
          <a:p>
            <a:r>
              <a:rPr kumimoji="1" lang="zh-CN" altLang="en-US" dirty="0"/>
              <a:t>举例</a:t>
            </a:r>
            <a:r>
              <a:rPr kumimoji="1" lang="en-US" altLang="zh-CN" dirty="0"/>
              <a:t>:</a:t>
            </a:r>
            <a:r>
              <a:rPr kumimoji="1" lang="zh-CN" altLang="en-US" dirty="0"/>
              <a:t> 自己写一个类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java.lang.HbTempClass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86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582E99F-0D14-0548-BDCC-8B1CE651D4DE}"/>
              </a:ext>
            </a:extLst>
          </p:cNvPr>
          <p:cNvSpPr txBox="1"/>
          <p:nvPr/>
        </p:nvSpPr>
        <p:spPr>
          <a:xfrm>
            <a:off x="1534885" y="1447800"/>
            <a:ext cx="515718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public class </a:t>
            </a:r>
            <a:r>
              <a:rPr lang="en-US" altLang="zh-CN" sz="1400" dirty="0"/>
              <a:t>PrintClassLoader {</a:t>
            </a:r>
            <a:br>
              <a:rPr lang="en-US" altLang="zh-CN" sz="1400" i="1" dirty="0"/>
            </a:br>
            <a:r>
              <a:rPr lang="en-US" altLang="zh-CN" sz="1400" i="1" dirty="0"/>
              <a:t>    </a:t>
            </a:r>
            <a:r>
              <a:rPr lang="en-US" altLang="zh-CN" sz="1400" b="1" dirty="0"/>
              <a:t>public static void </a:t>
            </a:r>
            <a:r>
              <a:rPr lang="en-US" altLang="zh-CN" sz="1400" dirty="0"/>
              <a:t>main(String[] args) {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i="1" dirty="0"/>
              <a:t>// null --&gt; bootstrap </a:t>
            </a:r>
            <a:br>
              <a:rPr lang="en-US" altLang="zh-CN" sz="1400" i="1" dirty="0"/>
            </a:br>
            <a:r>
              <a:rPr lang="en-US" altLang="zh-CN" sz="1400" i="1" dirty="0"/>
              <a:t>        </a:t>
            </a:r>
            <a:r>
              <a:rPr lang="en-US" altLang="zh-CN" sz="1400" dirty="0"/>
              <a:t>System.</a:t>
            </a:r>
            <a:r>
              <a:rPr lang="en-US" altLang="zh-CN" sz="1400" b="1" i="1" dirty="0"/>
              <a:t>out</a:t>
            </a:r>
            <a:r>
              <a:rPr lang="en-US" altLang="zh-CN" sz="1400" dirty="0"/>
              <a:t>.println(</a:t>
            </a:r>
            <a:r>
              <a:rPr lang="en-US" altLang="zh-CN" sz="1400" b="1" dirty="0"/>
              <a:t>"</a:t>
            </a:r>
            <a:r>
              <a:rPr lang="en-US" altLang="zh-CN" sz="1400" dirty="0"/>
              <a:t>Object.classloader: "</a:t>
            </a:r>
            <a:br>
              <a:rPr lang="en-US" altLang="zh-CN" sz="1400" dirty="0"/>
            </a:br>
            <a:r>
              <a:rPr lang="en-US" altLang="zh-CN" sz="1400" b="1" dirty="0"/>
              <a:t>                </a:t>
            </a:r>
            <a:r>
              <a:rPr lang="en-US" altLang="zh-CN" sz="1400" dirty="0"/>
              <a:t>+ Object.</a:t>
            </a:r>
            <a:r>
              <a:rPr lang="en-US" altLang="zh-CN" sz="1400" b="1" dirty="0"/>
              <a:t>class</a:t>
            </a:r>
            <a:r>
              <a:rPr lang="en-US" altLang="zh-CN" sz="1400" dirty="0"/>
              <a:t>.getClassLoader());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i="1" dirty="0"/>
              <a:t>// sun.misc.Launcher$AppClassLoader</a:t>
            </a:r>
            <a:br>
              <a:rPr lang="en-US" altLang="zh-CN" sz="1400" i="1" dirty="0"/>
            </a:br>
            <a:r>
              <a:rPr lang="en-US" altLang="zh-CN" sz="1400" i="1" dirty="0"/>
              <a:t>        </a:t>
            </a:r>
            <a:r>
              <a:rPr lang="en-US" altLang="zh-CN" sz="1400" dirty="0"/>
              <a:t>System.</a:t>
            </a:r>
            <a:r>
              <a:rPr lang="en-US" altLang="zh-CN" sz="1400" b="1" i="1" dirty="0"/>
              <a:t>out</a:t>
            </a:r>
            <a:r>
              <a:rPr lang="en-US" altLang="zh-CN" sz="1400" dirty="0"/>
              <a:t>.println("PrintClassLoader.classloader: "</a:t>
            </a:r>
            <a:br>
              <a:rPr lang="en-US" altLang="zh-CN" sz="1400" dirty="0"/>
            </a:br>
            <a:r>
              <a:rPr lang="en-US" altLang="zh-CN" sz="1400" b="1" dirty="0"/>
              <a:t>                </a:t>
            </a:r>
            <a:r>
              <a:rPr lang="en-US" altLang="zh-CN" sz="1400" dirty="0"/>
              <a:t>+ PrintClassLoader.</a:t>
            </a:r>
            <a:r>
              <a:rPr lang="en-US" altLang="zh-CN" sz="1400" b="1" dirty="0"/>
              <a:t>class</a:t>
            </a:r>
            <a:r>
              <a:rPr lang="en-US" altLang="zh-CN" sz="1400" dirty="0"/>
              <a:t>.getClassLoader());</a:t>
            </a:r>
            <a:br>
              <a:rPr lang="en-US" altLang="zh-CN" sz="1400" dirty="0"/>
            </a:br>
            <a:r>
              <a:rPr lang="en-US" altLang="zh-CN" sz="1400" dirty="0"/>
              <a:t>        System.</a:t>
            </a:r>
            <a:r>
              <a:rPr lang="en-US" altLang="zh-CN" sz="1400" b="1" i="1" dirty="0"/>
              <a:t>out</a:t>
            </a:r>
            <a:r>
              <a:rPr lang="en-US" altLang="zh-CN" sz="1400" dirty="0"/>
              <a:t>.println("SystemClassLoader: "</a:t>
            </a:r>
            <a:br>
              <a:rPr lang="en-US" altLang="zh-CN" sz="1400" dirty="0"/>
            </a:br>
            <a:r>
              <a:rPr lang="en-US" altLang="zh-CN" sz="1400" b="1" dirty="0"/>
              <a:t>                </a:t>
            </a:r>
            <a:r>
              <a:rPr lang="en-US" altLang="zh-CN" sz="1400" dirty="0"/>
              <a:t>+ ClassLoader.</a:t>
            </a:r>
            <a:r>
              <a:rPr lang="en-US" altLang="zh-CN" sz="1400" i="1" dirty="0"/>
              <a:t>getSystemClassLoader</a:t>
            </a:r>
            <a:r>
              <a:rPr lang="en-US" altLang="zh-CN" sz="1400" dirty="0"/>
              <a:t>());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i="1" dirty="0"/>
              <a:t>// sun.misc.Launcher$ExtClassLoader</a:t>
            </a:r>
            <a:br>
              <a:rPr lang="en-US" altLang="zh-CN" sz="1400" i="1" dirty="0"/>
            </a:br>
            <a:r>
              <a:rPr lang="en-US" altLang="zh-CN" sz="1400" i="1" dirty="0"/>
              <a:t>        </a:t>
            </a:r>
            <a:r>
              <a:rPr lang="en-US" altLang="zh-CN" sz="1400" dirty="0"/>
              <a:t>System.</a:t>
            </a:r>
            <a:r>
              <a:rPr lang="en-US" altLang="zh-CN" sz="1400" b="1" i="1" dirty="0"/>
              <a:t>out</a:t>
            </a:r>
            <a:r>
              <a:rPr lang="en-US" altLang="zh-CN" sz="1400" dirty="0"/>
              <a:t>.println("PrintClassLoader.classloader.parent: "</a:t>
            </a:r>
            <a:br>
              <a:rPr lang="en-US" altLang="zh-CN" sz="1400" dirty="0"/>
            </a:br>
            <a:r>
              <a:rPr lang="en-US" altLang="zh-CN" sz="1400" b="1" dirty="0"/>
              <a:t>                </a:t>
            </a:r>
            <a:r>
              <a:rPr lang="en-US" altLang="zh-CN" sz="1400" dirty="0"/>
              <a:t>+ PrintClassLoader.</a:t>
            </a:r>
            <a:r>
              <a:rPr lang="en-US" altLang="zh-CN" sz="1400" b="1" dirty="0"/>
              <a:t>class</a:t>
            </a:r>
            <a:r>
              <a:rPr lang="en-US" altLang="zh-CN" sz="1400" dirty="0"/>
              <a:t>.getClassLoader().getParent());</a:t>
            </a:r>
            <a:br>
              <a:rPr lang="en-US" altLang="zh-CN" sz="1400" dirty="0"/>
            </a:br>
            <a:r>
              <a:rPr lang="en-US" altLang="zh-CN" sz="1400" dirty="0"/>
              <a:t>    }</a:t>
            </a:r>
            <a:br>
              <a:rPr lang="en-US" altLang="zh-CN" sz="1400" dirty="0"/>
            </a:br>
            <a:r>
              <a:rPr lang="en-US" altLang="zh-CN" sz="1400" dirty="0"/>
              <a:t>}</a:t>
            </a:r>
            <a:endParaRPr kumimoji="1" lang="zh-CN" altLang="en-US" sz="1400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CA1D2150-48E8-F24F-8BE4-2CC2D443A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618"/>
          </a:xfrm>
        </p:spPr>
        <p:txBody>
          <a:bodyPr/>
          <a:lstStyle/>
          <a:p>
            <a:pPr algn="ctr"/>
            <a:r>
              <a:rPr kumimoji="1" lang="zh-CN" altLang="en-US"/>
              <a:t>打印</a:t>
            </a:r>
            <a:r>
              <a:rPr kumimoji="1" lang="en-US" altLang="zh-CN" dirty="0"/>
              <a:t> Class Loader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6715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582E99F-0D14-0548-BDCC-8B1CE651D4DE}"/>
              </a:ext>
            </a:extLst>
          </p:cNvPr>
          <p:cNvSpPr txBox="1"/>
          <p:nvPr/>
        </p:nvSpPr>
        <p:spPr>
          <a:xfrm>
            <a:off x="1534885" y="1447800"/>
            <a:ext cx="565731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import </a:t>
            </a:r>
            <a:r>
              <a:rPr lang="en-US" altLang="zh-CN" sz="1200" dirty="0"/>
              <a:t>java.io.*;</a:t>
            </a:r>
            <a:br>
              <a:rPr lang="en-US" altLang="zh-CN" sz="1200" dirty="0"/>
            </a:br>
            <a:r>
              <a:rPr lang="en-US" altLang="zh-CN" sz="1200" b="1" dirty="0"/>
              <a:t>public class </a:t>
            </a:r>
            <a:r>
              <a:rPr lang="en-US" altLang="zh-CN" sz="1200" dirty="0"/>
              <a:t>HbClassLoader </a:t>
            </a:r>
            <a:r>
              <a:rPr lang="en-US" altLang="zh-CN" sz="1200" b="1" dirty="0"/>
              <a:t>extends </a:t>
            </a:r>
            <a:r>
              <a:rPr lang="en-US" altLang="zh-CN" sz="1200" dirty="0"/>
              <a:t>ClassLoader {</a:t>
            </a:r>
            <a:br>
              <a:rPr lang="en-US" altLang="zh-CN" sz="1200" dirty="0"/>
            </a:br>
            <a:r>
              <a:rPr lang="en-US" altLang="zh-CN" sz="1200" dirty="0"/>
              <a:t>    @Override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b="1" dirty="0"/>
              <a:t>public </a:t>
            </a:r>
            <a:r>
              <a:rPr lang="en-US" altLang="zh-CN" sz="1200" dirty="0"/>
              <a:t>Class findClass(String name) </a:t>
            </a:r>
            <a:r>
              <a:rPr lang="en-US" altLang="zh-CN" sz="1200" b="1" dirty="0"/>
              <a:t>throws </a:t>
            </a:r>
            <a:r>
              <a:rPr lang="en-US" altLang="zh-CN" sz="1200" dirty="0"/>
              <a:t>ClassNotFoundException {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b="1" dirty="0"/>
              <a:t>byte</a:t>
            </a:r>
            <a:r>
              <a:rPr lang="en-US" altLang="zh-CN" sz="1200" dirty="0"/>
              <a:t>[] b = loadClassFromFile(name);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b="1" dirty="0"/>
              <a:t>return </a:t>
            </a:r>
            <a:r>
              <a:rPr lang="en-US" altLang="zh-CN" sz="1200" dirty="0"/>
              <a:t>defineClass(name, b, 0, b.</a:t>
            </a:r>
            <a:r>
              <a:rPr lang="en-US" altLang="zh-CN" sz="1200" b="1" dirty="0"/>
              <a:t>length</a:t>
            </a:r>
            <a:r>
              <a:rPr lang="en-US" altLang="zh-CN" sz="1200" dirty="0"/>
              <a:t>);</a:t>
            </a:r>
            <a:br>
              <a:rPr lang="en-US" altLang="zh-CN" sz="1200" dirty="0"/>
            </a:br>
            <a:r>
              <a:rPr lang="en-US" altLang="zh-CN" sz="1200" dirty="0"/>
              <a:t>    }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b="1" dirty="0"/>
              <a:t>private byte</a:t>
            </a:r>
            <a:r>
              <a:rPr lang="en-US" altLang="zh-CN" sz="1200" dirty="0"/>
              <a:t>[] loadClassFromFile(String className) {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i="1" dirty="0"/>
              <a:t>// </a:t>
            </a:r>
            <a:r>
              <a:rPr lang="zh-CN" altLang="en-US" sz="1200" i="1" dirty="0"/>
              <a:t>换成用密钥从网络上下载试试</a:t>
            </a:r>
            <a:r>
              <a:rPr lang="en-US" altLang="zh-CN" sz="1200" i="1" dirty="0"/>
              <a:t>?</a:t>
            </a:r>
            <a:br>
              <a:rPr lang="en-US" altLang="zh-CN" sz="1200" i="1" dirty="0"/>
            </a:br>
            <a:r>
              <a:rPr lang="en-US" altLang="zh-CN" sz="1200" i="1" dirty="0"/>
              <a:t>        // </a:t>
            </a:r>
            <a:r>
              <a:rPr lang="zh-CN" altLang="en-US" sz="1200" i="1" dirty="0"/>
              <a:t>从自定义的路径查找试试</a:t>
            </a:r>
            <a:r>
              <a:rPr lang="en-US" altLang="zh-CN" sz="1200" i="1" dirty="0"/>
              <a:t>?</a:t>
            </a:r>
            <a:br>
              <a:rPr lang="en-US" altLang="zh-CN" sz="1200" i="1" dirty="0"/>
            </a:br>
            <a:r>
              <a:rPr lang="en-US" altLang="zh-CN" sz="1200" i="1" dirty="0"/>
              <a:t>        </a:t>
            </a:r>
            <a:r>
              <a:rPr lang="en-US" altLang="zh-CN" sz="1200" dirty="0"/>
              <a:t>InputStream inputStream = getClass().getClassLoader().getResourceAsStream(</a:t>
            </a:r>
            <a:br>
              <a:rPr lang="en-US" altLang="zh-CN" sz="1200" dirty="0"/>
            </a:br>
            <a:r>
              <a:rPr lang="en-US" altLang="zh-CN" sz="1200" dirty="0"/>
              <a:t>                className.replace(</a:t>
            </a:r>
            <a:r>
              <a:rPr lang="en-US" altLang="zh-CN" sz="1200" b="1" dirty="0"/>
              <a:t>'.'</a:t>
            </a:r>
            <a:r>
              <a:rPr lang="en-US" altLang="zh-CN" sz="1200" dirty="0"/>
              <a:t>, File.</a:t>
            </a:r>
            <a:r>
              <a:rPr lang="en-US" altLang="zh-CN" sz="1200" b="1" i="1" dirty="0"/>
              <a:t>separatorChar</a:t>
            </a:r>
            <a:r>
              <a:rPr lang="en-US" altLang="zh-CN" sz="1200" dirty="0"/>
              <a:t>) + </a:t>
            </a:r>
            <a:r>
              <a:rPr lang="en-US" altLang="zh-CN" sz="1200" b="1" dirty="0"/>
              <a:t>".class"</a:t>
            </a:r>
            <a:r>
              <a:rPr lang="en-US" altLang="zh-CN" sz="1200" dirty="0"/>
              <a:t>);</a:t>
            </a:r>
            <a:br>
              <a:rPr lang="en-US" altLang="zh-CN" sz="1200" dirty="0"/>
            </a:br>
            <a:r>
              <a:rPr lang="en-US" altLang="zh-CN" sz="1200" dirty="0"/>
              <a:t>        ByteArrayOutputStream byteStream = </a:t>
            </a:r>
            <a:r>
              <a:rPr lang="en-US" altLang="zh-CN" sz="1200" b="1" dirty="0"/>
              <a:t>new </a:t>
            </a:r>
            <a:r>
              <a:rPr lang="en-US" altLang="zh-CN" sz="1200" dirty="0"/>
              <a:t>ByteArrayOutputStream();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b="1" dirty="0"/>
              <a:t>try </a:t>
            </a:r>
            <a:r>
              <a:rPr lang="en-US" altLang="zh-CN" sz="1200" dirty="0"/>
              <a:t>{</a:t>
            </a:r>
            <a:br>
              <a:rPr lang="en-US" altLang="zh-CN" sz="1200" dirty="0"/>
            </a:br>
            <a:r>
              <a:rPr lang="en-US" altLang="zh-CN" sz="1200" dirty="0"/>
              <a:t>            </a:t>
            </a:r>
            <a:r>
              <a:rPr lang="en-US" altLang="zh-CN" sz="1200" b="1" dirty="0"/>
              <a:t>int </a:t>
            </a:r>
            <a:r>
              <a:rPr lang="en-US" altLang="zh-CN" sz="1200" dirty="0"/>
              <a:t>nextValue = 0;</a:t>
            </a:r>
            <a:br>
              <a:rPr lang="en-US" altLang="zh-CN" sz="1200" dirty="0"/>
            </a:br>
            <a:r>
              <a:rPr lang="en-US" altLang="zh-CN" sz="1200" dirty="0"/>
              <a:t>            </a:t>
            </a:r>
            <a:r>
              <a:rPr lang="en-US" altLang="zh-CN" sz="1200" b="1" dirty="0"/>
              <a:t>while </a:t>
            </a:r>
            <a:r>
              <a:rPr lang="en-US" altLang="zh-CN" sz="1200" dirty="0"/>
              <a:t>((nextValue = inputStream.read()) != -1) {</a:t>
            </a:r>
            <a:br>
              <a:rPr lang="en-US" altLang="zh-CN" sz="1200" dirty="0"/>
            </a:br>
            <a:r>
              <a:rPr lang="en-US" altLang="zh-CN" sz="1200" dirty="0"/>
              <a:t>                byteStream.write(nextValue);</a:t>
            </a:r>
            <a:br>
              <a:rPr lang="en-US" altLang="zh-CN" sz="1200" dirty="0"/>
            </a:br>
            <a:r>
              <a:rPr lang="en-US" altLang="zh-CN" sz="1200" dirty="0"/>
              <a:t>            }</a:t>
            </a:r>
            <a:br>
              <a:rPr lang="en-US" altLang="zh-CN" sz="1200" dirty="0"/>
            </a:br>
            <a:r>
              <a:rPr lang="en-US" altLang="zh-CN" sz="1200" dirty="0"/>
              <a:t>        } </a:t>
            </a:r>
            <a:r>
              <a:rPr lang="en-US" altLang="zh-CN" sz="1200" b="1" dirty="0"/>
              <a:t>catch </a:t>
            </a:r>
            <a:r>
              <a:rPr lang="en-US" altLang="zh-CN" sz="1200" dirty="0"/>
              <a:t>(IOException e) {</a:t>
            </a:r>
            <a:br>
              <a:rPr lang="en-US" altLang="zh-CN" sz="1200" dirty="0"/>
            </a:br>
            <a:r>
              <a:rPr lang="en-US" altLang="zh-CN" sz="1200" dirty="0"/>
              <a:t>            e.printStackTrace();</a:t>
            </a:r>
            <a:br>
              <a:rPr lang="en-US" altLang="zh-CN" sz="1200" dirty="0"/>
            </a:br>
            <a:r>
              <a:rPr lang="en-US" altLang="zh-CN" sz="1200" dirty="0"/>
              <a:t>        }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b="1" dirty="0"/>
              <a:t>byte</a:t>
            </a:r>
            <a:r>
              <a:rPr lang="en-US" altLang="zh-CN" sz="1200" dirty="0"/>
              <a:t>[] buffer = byteStream.toByteArray();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b="1" dirty="0"/>
              <a:t>return </a:t>
            </a:r>
            <a:r>
              <a:rPr lang="en-US" altLang="zh-CN" sz="1200" dirty="0"/>
              <a:t>buffer;</a:t>
            </a:r>
            <a:br>
              <a:rPr lang="en-US" altLang="zh-CN" sz="1200" dirty="0"/>
            </a:br>
            <a:r>
              <a:rPr lang="en-US" altLang="zh-CN" sz="1200" dirty="0"/>
              <a:t>    }</a:t>
            </a:r>
            <a:br>
              <a:rPr lang="en-US" altLang="zh-CN" sz="1200" dirty="0"/>
            </a:br>
            <a:r>
              <a:rPr lang="en-US" altLang="zh-CN" sz="1200" dirty="0"/>
              <a:t>}</a:t>
            </a:r>
            <a:endParaRPr kumimoji="1" lang="zh-CN" altLang="en-US" sz="1200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CA1D2150-48E8-F24F-8BE4-2CC2D443A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618"/>
          </a:xfrm>
        </p:spPr>
        <p:txBody>
          <a:bodyPr/>
          <a:lstStyle/>
          <a:p>
            <a:pPr algn="ctr"/>
            <a:r>
              <a:rPr kumimoji="1" lang="zh-CN" altLang="en-US"/>
              <a:t>自定义</a:t>
            </a:r>
            <a:r>
              <a:rPr kumimoji="1" lang="en-US" altLang="zh-CN" dirty="0"/>
              <a:t> Class Loader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8242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9196C-8BC6-B14C-9E3E-9F2790AD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class file </a:t>
            </a:r>
            <a:r>
              <a:rPr kumimoji="1" lang="zh-CN" altLang="en-US"/>
              <a:t>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8AF29F-3890-354A-8C04-518DAA078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ClassFile</a:t>
            </a:r>
            <a:r>
              <a:rPr kumimoji="1" lang="zh-CN" altLang="en-US" dirty="0"/>
              <a:t>结构定义</a:t>
            </a:r>
            <a:endParaRPr kumimoji="1" lang="en-US" altLang="zh-CN" dirty="0"/>
          </a:p>
          <a:p>
            <a:r>
              <a:rPr kumimoji="1" lang="en-US" altLang="zh-CN" dirty="0"/>
              <a:t>class</a:t>
            </a:r>
            <a:r>
              <a:rPr kumimoji="1" lang="zh-CN" altLang="en-US" dirty="0"/>
              <a:t>文件示例</a:t>
            </a:r>
            <a:endParaRPr kumimoji="1" lang="en-US" altLang="zh-CN" dirty="0"/>
          </a:p>
          <a:p>
            <a:r>
              <a:rPr lang="en-US" altLang="zh-CN" dirty="0"/>
              <a:t>major versions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kumimoji="1" lang="en-US" altLang="zh-CN" dirty="0"/>
              <a:t>Field </a:t>
            </a:r>
            <a:r>
              <a:rPr kumimoji="1" lang="zh-CN" altLang="en-US" dirty="0"/>
              <a:t>描述信息</a:t>
            </a:r>
            <a:endParaRPr lang="en-US" altLang="zh-CN" dirty="0"/>
          </a:p>
          <a:p>
            <a:r>
              <a:rPr kumimoji="1" lang="en-US" altLang="zh-CN" dirty="0"/>
              <a:t>The Constant Pool</a:t>
            </a:r>
          </a:p>
          <a:p>
            <a:r>
              <a:rPr lang="en-US" altLang="zh-CN" dirty="0"/>
              <a:t>Method</a:t>
            </a:r>
          </a:p>
          <a:p>
            <a:r>
              <a:rPr lang="en-US" altLang="zh-CN" dirty="0"/>
              <a:t>Attribute</a:t>
            </a:r>
            <a:endParaRPr kumimoji="1" lang="en-US" altLang="zh-CN" dirty="0"/>
          </a:p>
          <a:p>
            <a:r>
              <a:rPr kumimoji="1" lang="en-US" altLang="zh-CN" dirty="0"/>
              <a:t>Verification of class Files</a:t>
            </a:r>
          </a:p>
          <a:p>
            <a:r>
              <a:rPr kumimoji="1" lang="en-US" altLang="zh-CN" dirty="0"/>
              <a:t>Constraints on Java Virtual Machine Code</a:t>
            </a:r>
          </a:p>
          <a:p>
            <a:r>
              <a:rPr lang="en-US" altLang="zh-CN" dirty="0"/>
              <a:t>Limitations of the Java Virtual Machine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9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00148-6906-C041-B03D-8F9FD3BA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ClassFile</a:t>
            </a:r>
            <a:r>
              <a:rPr kumimoji="1" lang="zh-CN" altLang="en-US" dirty="0"/>
              <a:t>结构定义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B3E27E-85F0-8F40-ADD8-A28585115062}"/>
              </a:ext>
            </a:extLst>
          </p:cNvPr>
          <p:cNvSpPr txBox="1"/>
          <p:nvPr/>
        </p:nvSpPr>
        <p:spPr>
          <a:xfrm>
            <a:off x="2013857" y="1505630"/>
            <a:ext cx="6019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ClassFile {</a:t>
            </a:r>
          </a:p>
          <a:p>
            <a:r>
              <a:rPr kumimoji="1" lang="en-US" altLang="zh-CN" dirty="0"/>
              <a:t>    u4                 magic;</a:t>
            </a:r>
          </a:p>
          <a:p>
            <a:r>
              <a:rPr kumimoji="1" lang="en-US" altLang="zh-CN" dirty="0"/>
              <a:t>    u2                 minor_version;</a:t>
            </a:r>
          </a:p>
          <a:p>
            <a:r>
              <a:rPr kumimoji="1" lang="en-US" altLang="zh-CN" dirty="0"/>
              <a:t>    u2                 major_version;</a:t>
            </a:r>
          </a:p>
          <a:p>
            <a:r>
              <a:rPr kumimoji="1" lang="en-US" altLang="zh-CN" dirty="0"/>
              <a:t>    u2                 constant_pool_count;</a:t>
            </a:r>
          </a:p>
          <a:p>
            <a:r>
              <a:rPr kumimoji="1" lang="en-US" altLang="zh-CN" dirty="0"/>
              <a:t>    cp_info          constant_pool[constant_pool_count-1];</a:t>
            </a:r>
          </a:p>
          <a:p>
            <a:r>
              <a:rPr kumimoji="1" lang="en-US" altLang="zh-CN" dirty="0"/>
              <a:t>    u2                 access_flags;</a:t>
            </a:r>
          </a:p>
          <a:p>
            <a:r>
              <a:rPr kumimoji="1" lang="en-US" altLang="zh-CN" dirty="0"/>
              <a:t>    u2                 this_class;</a:t>
            </a:r>
          </a:p>
          <a:p>
            <a:r>
              <a:rPr kumimoji="1" lang="en-US" altLang="zh-CN" dirty="0"/>
              <a:t>    u2                 super_class;</a:t>
            </a:r>
          </a:p>
          <a:p>
            <a:r>
              <a:rPr kumimoji="1" lang="en-US" altLang="zh-CN" dirty="0"/>
              <a:t>    u2                 interfaces_count;</a:t>
            </a:r>
          </a:p>
          <a:p>
            <a:r>
              <a:rPr kumimoji="1" lang="en-US" altLang="zh-CN" dirty="0"/>
              <a:t>    u2                 interfaces[interfaces_count];</a:t>
            </a:r>
          </a:p>
          <a:p>
            <a:r>
              <a:rPr kumimoji="1" lang="en-US" altLang="zh-CN" dirty="0"/>
              <a:t>    u2                 fields_count;</a:t>
            </a:r>
          </a:p>
          <a:p>
            <a:r>
              <a:rPr kumimoji="1" lang="en-US" altLang="zh-CN" dirty="0"/>
              <a:t>    field_info       fields[fields_count];</a:t>
            </a:r>
          </a:p>
          <a:p>
            <a:r>
              <a:rPr kumimoji="1" lang="en-US" altLang="zh-CN" dirty="0"/>
              <a:t>    u2                 methods_count;</a:t>
            </a:r>
          </a:p>
          <a:p>
            <a:r>
              <a:rPr kumimoji="1" lang="en-US" altLang="zh-CN" dirty="0"/>
              <a:t>    method_info        methods[methods_count];</a:t>
            </a:r>
          </a:p>
          <a:p>
            <a:r>
              <a:rPr kumimoji="1" lang="en-US" altLang="zh-CN" dirty="0"/>
              <a:t>    u2                 attributes_count;</a:t>
            </a:r>
          </a:p>
          <a:p>
            <a:r>
              <a:rPr kumimoji="1" lang="en-US" altLang="zh-CN" dirty="0"/>
              <a:t>    attribute_info     attributes[attributes_count];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019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63E14E1-6856-284B-8A27-395C3A3D4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365" y="1654628"/>
            <a:ext cx="7912812" cy="4653530"/>
          </a:xfr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A0129DA4-0FD8-EB46-8DEF-BC7043D5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CN" dirty="0"/>
              <a:t>Hotspot JVM </a:t>
            </a:r>
            <a:r>
              <a:rPr kumimoji="1" lang="zh-CN" altLang="en-US"/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3098743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AB74D-4686-804F-B2F8-5D612C80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</a:t>
            </a:r>
            <a:r>
              <a:rPr kumimoji="1" lang="zh-CN" altLang="en-US" dirty="0"/>
              <a:t>文件示例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D22A40-26F0-FD47-9FE2-74323A0FE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javap</a:t>
            </a:r>
          </a:p>
          <a:p>
            <a:r>
              <a:rPr kumimoji="1" lang="en-US" altLang="zh-CN" dirty="0"/>
              <a:t>hex</a:t>
            </a: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DF0AE23-7FC4-CA49-AB15-1E0D6C447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647748"/>
              </p:ext>
            </p:extLst>
          </p:nvPr>
        </p:nvGraphicFramePr>
        <p:xfrm>
          <a:off x="5014686" y="1027906"/>
          <a:ext cx="6339114" cy="558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9114">
                  <a:extLst>
                    <a:ext uri="{9D8B030D-6E8A-4147-A177-3AD203B41FA5}">
                      <a16:colId xmlns:a16="http://schemas.microsoft.com/office/drawing/2014/main" val="2477226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javap -c -l com/hb/HelloWorld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056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Compiled from "HelloWorld.java"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class com.hb.HelloWorld {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public com.hb.HelloWorld();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Code: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     0: aload_0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     1: invokespecial #1                  // Method java/lang/Object."&lt;init&gt;":()V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     4: return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LineNumberTable: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line 4: 0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LocalVariableTable: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Start  Length  Slot  Name   Signature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0       5     0  this   Lcom/hb/HelloWorld;</a:t>
                      </a:r>
                    </a:p>
                    <a:p>
                      <a:b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zh-CN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public void sayHello();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Code: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     0: getstatic     #2                     // Field java/lang/System.out:Ljava/io/PrintStream;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     3: ldc           #3                        // String Hello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     5: invokevirtual #4                  // Method java/io/PrintStream.println:(Ljava/lang/String;)V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     8: return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LineNumberTable: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line 7: 0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line 8: 8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LocalVariableTable: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Start  Length  Slot  Name   Signature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0       9     0  this   Lcom/hb/HelloWorld;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355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529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F8BD910-F8AF-9A4D-9F82-C2A636FB1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708050"/>
              </p:ext>
            </p:extLst>
          </p:nvPr>
        </p:nvGraphicFramePr>
        <p:xfrm>
          <a:off x="2151743" y="77409"/>
          <a:ext cx="5729514" cy="651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9514">
                  <a:extLst>
                    <a:ext uri="{9D8B030D-6E8A-4147-A177-3AD203B41FA5}">
                      <a16:colId xmlns:a16="http://schemas.microsoft.com/office/drawing/2014/main" val="24776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javap -v -c -l -p com/hb/HelloWorld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120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public class com.hb.HelloWorld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minor version: 0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major version: 52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flags: ACC_PUBLIC, ACC_SUPER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Constant pool: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  #1 = </a:t>
                      </a:r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Methodref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        #6.#17         // java/lang/Object."&lt;init&gt;":()V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  #2 = </a:t>
                      </a:r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Fieldref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           #18.#19        // java/lang/System.out:Ljava/io/PrintStream;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  #3 = String             #20            // Hello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  #4 = </a:t>
                      </a:r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Methodref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        #21.#22        // java/io/PrintStream.println:(Ljava/lang/String;)V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  #5 = Class              #23            // com/hb/HelloWorld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  #6 = Class              #24            // java/lang/Object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  #7 = Utf8               &lt;init&gt;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  #8 = Utf8               ()V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  #9 = Utf8               Code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#10 = Utf8               LineNumberTable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#11 = Utf8               LocalVariableTable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#12 = Utf8               this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#13 = Utf8               Lcom/hb/HelloWorld;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#14 = Utf8               sayHello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#15 = Utf8               SourceFile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#16 = Utf8               HelloWorld.java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#17 = </a:t>
                      </a:r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NameAndType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      #7:#8          // "&lt;init&gt;":()V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#18 = Class              #25            // java/lang/System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#19 = </a:t>
                      </a:r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NameAndType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      #26:#27        // </a:t>
                      </a:r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out:Ljava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/io/PrintStream;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#20 = Utf8               Hello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#21 = Class              #28            // java/io/PrintStream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#22 = </a:t>
                      </a:r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NameAndType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      #29:#30        // </a:t>
                      </a:r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println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:(Ljava/lang/String;)V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#23 = Utf8               com/hb/HelloWorld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#24 = Utf8               java/lang/Object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#25 = Utf8               java/lang/System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#26 = Utf8               out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#27 = Utf8               Ljava/io/PrintStream;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#28 = Utf8               java/io/PrintStream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#29 = Utf8               </a:t>
                      </a:r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println</a:t>
                      </a:r>
                      <a:endParaRPr lang="en-US" altLang="zh-CN" sz="1100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#30 = Utf8               (Ljava/lang/String;)V</a:t>
                      </a:r>
                    </a:p>
                    <a:p>
                      <a:endParaRPr lang="zh-CN" altLang="en-US" sz="1200" dirty="0"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465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073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50899-A2BA-BB47-BE76-23C4D0EF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01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major versions</a:t>
            </a:r>
            <a:r>
              <a:rPr lang="zh-CN" altLang="en-US" dirty="0"/>
              <a:t>简介</a:t>
            </a: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EDEFD80-449A-EB4B-877E-19D89BD8A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713626"/>
              </p:ext>
            </p:extLst>
          </p:nvPr>
        </p:nvGraphicFramePr>
        <p:xfrm>
          <a:off x="1574801" y="1152192"/>
          <a:ext cx="8127999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8466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67324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47913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Java 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Corresponding major 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Supported major versions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41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1.0.2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95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171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45 .. 46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8692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45 .. 47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44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45 .. 48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868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45 .. 49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78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45 .. 50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3343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45 .. 51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25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45 .. 52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49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45 .. 53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3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45 .. 54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88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45 .. 55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489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45 .. 56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387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604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C402A-A596-5844-8825-CE9909445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Fields</a:t>
            </a:r>
            <a:r>
              <a:rPr kumimoji="1" lang="zh-CN" altLang="en-US" dirty="0"/>
              <a:t>定义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7AA7DAB-31EA-0E4C-92F3-2C11123C0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416175"/>
              </p:ext>
            </p:extLst>
          </p:nvPr>
        </p:nvGraphicFramePr>
        <p:xfrm>
          <a:off x="1197429" y="3685955"/>
          <a:ext cx="4163182" cy="2522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591">
                  <a:extLst>
                    <a:ext uri="{9D8B030D-6E8A-4147-A177-3AD203B41FA5}">
                      <a16:colId xmlns:a16="http://schemas.microsoft.com/office/drawing/2014/main" val="23846676"/>
                    </a:ext>
                  </a:extLst>
                </a:gridCol>
                <a:gridCol w="2081591">
                  <a:extLst>
                    <a:ext uri="{9D8B030D-6E8A-4147-A177-3AD203B41FA5}">
                      <a16:colId xmlns:a16="http://schemas.microsoft.com/office/drawing/2014/main" val="126732483"/>
                    </a:ext>
                  </a:extLst>
                </a:gridCol>
              </a:tblGrid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Access Flag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Value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1419135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ACC_PUBLIC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952930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ACC_PRIVATE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3171795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ACC_PROTECTED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0x0004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8692288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ACC_STATIC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2448803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ACC_FINAL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9868638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ACC_VOLATILE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7784309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ACC_TRANSIENT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3343894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ACC_SYNTHETIC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0x1000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5259455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ACC_ENUM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0x4000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049242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E936097-628E-CE4A-972C-4B63B562F4DA}"/>
              </a:ext>
            </a:extLst>
          </p:cNvPr>
          <p:cNvSpPr txBox="1"/>
          <p:nvPr/>
        </p:nvSpPr>
        <p:spPr>
          <a:xfrm>
            <a:off x="753534" y="1524001"/>
            <a:ext cx="5050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field_info {</a:t>
            </a:r>
          </a:p>
          <a:p>
            <a:r>
              <a:rPr lang="en-US" altLang="zh-CN" dirty="0"/>
              <a:t>    u2                      access_flags;</a:t>
            </a:r>
          </a:p>
          <a:p>
            <a:r>
              <a:rPr lang="en-US" altLang="zh-CN" dirty="0"/>
              <a:t>    u2                      name_index;</a:t>
            </a:r>
          </a:p>
          <a:p>
            <a:r>
              <a:rPr lang="en-US" altLang="zh-CN" dirty="0"/>
              <a:t>    u2                      descriptor_index;</a:t>
            </a:r>
          </a:p>
          <a:p>
            <a:r>
              <a:rPr lang="en-US" altLang="zh-CN" dirty="0"/>
              <a:t>    u2                      attributes_count;</a:t>
            </a:r>
          </a:p>
          <a:p>
            <a:r>
              <a:rPr lang="en-US" altLang="zh-CN" dirty="0"/>
              <a:t>    attribute_info     attributes[attributes_count];</a:t>
            </a:r>
          </a:p>
          <a:p>
            <a:r>
              <a:rPr lang="en-US" altLang="zh-CN" dirty="0"/>
              <a:t>}</a:t>
            </a:r>
            <a:endParaRPr kumimoji="1"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DBCC473-690D-AB47-BE05-D1741CCB5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662323"/>
              </p:ext>
            </p:extLst>
          </p:nvPr>
        </p:nvGraphicFramePr>
        <p:xfrm>
          <a:off x="6767286" y="1407549"/>
          <a:ext cx="34544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546">
                  <a:extLst>
                    <a:ext uri="{9D8B030D-6E8A-4147-A177-3AD203B41FA5}">
                      <a16:colId xmlns:a16="http://schemas.microsoft.com/office/drawing/2014/main" val="1428689854"/>
                    </a:ext>
                  </a:extLst>
                </a:gridCol>
                <a:gridCol w="947854">
                  <a:extLst>
                    <a:ext uri="{9D8B030D-6E8A-4147-A177-3AD203B41FA5}">
                      <a16:colId xmlns:a16="http://schemas.microsoft.com/office/drawing/2014/main" val="286703809"/>
                    </a:ext>
                  </a:extLst>
                </a:gridCol>
              </a:tblGrid>
              <a:tr h="286203">
                <a:tc>
                  <a:txBody>
                    <a:bodyPr/>
                    <a:lstStyle/>
                    <a:p>
                      <a:r>
                        <a:rPr lang="en-US" sz="1400" i="1" dirty="0"/>
                        <a:t>FieldType</a:t>
                      </a:r>
                      <a:r>
                        <a:rPr lang="en-US" sz="1400" dirty="0"/>
                        <a:t> term(</a:t>
                      </a:r>
                      <a:r>
                        <a:rPr lang="en-US" altLang="zh-CN" sz="1400" b="1" dirty="0"/>
                        <a:t>Descriptor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914630"/>
                  </a:ext>
                </a:extLst>
              </a:tr>
              <a:tr h="277147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byte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91980"/>
                  </a:ext>
                </a:extLst>
              </a:tr>
              <a:tr h="277147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433472"/>
                  </a:ext>
                </a:extLst>
              </a:tr>
              <a:tr h="277147"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double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4405633"/>
                  </a:ext>
                </a:extLst>
              </a:tr>
              <a:tr h="277147"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36755"/>
                  </a:ext>
                </a:extLst>
              </a:tr>
              <a:tr h="277147">
                <a:tc>
                  <a:txBody>
                    <a:bodyPr/>
                    <a:lstStyle/>
                    <a:p>
                      <a:r>
                        <a:rPr lang="en-US" sz="1400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221381"/>
                  </a:ext>
                </a:extLst>
              </a:tr>
              <a:tr h="277147">
                <a:tc>
                  <a:txBody>
                    <a:bodyPr/>
                    <a:lstStyle/>
                    <a:p>
                      <a:r>
                        <a:rPr lang="en-US" sz="1400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973394"/>
                  </a:ext>
                </a:extLst>
              </a:tr>
              <a:tr h="277147">
                <a:tc>
                  <a:txBody>
                    <a:bodyPr/>
                    <a:lstStyle/>
                    <a:p>
                      <a:r>
                        <a:rPr lang="en-US" sz="1400" dirty="0"/>
                        <a:t>L </a:t>
                      </a:r>
                      <a:r>
                        <a:rPr lang="en-US" sz="1400" i="1" dirty="0"/>
                        <a:t>ClassName</a:t>
                      </a:r>
                      <a:r>
                        <a:rPr lang="en-US" sz="1400" dirty="0"/>
                        <a:t> 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reference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6685473"/>
                  </a:ext>
                </a:extLst>
              </a:tr>
              <a:tr h="277147">
                <a:tc>
                  <a:txBody>
                    <a:bodyPr/>
                    <a:lstStyle/>
                    <a:p>
                      <a:r>
                        <a:rPr lang="en-US" sz="14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792255"/>
                  </a:ext>
                </a:extLst>
              </a:tr>
              <a:tr h="277147">
                <a:tc>
                  <a:txBody>
                    <a:bodyPr/>
                    <a:lstStyle/>
                    <a:p>
                      <a:r>
                        <a:rPr lang="en-US" sz="1400" dirty="0"/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boolean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979725"/>
                  </a:ext>
                </a:extLst>
              </a:tr>
              <a:tr h="277147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[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reference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7405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547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59CB3-5A9E-C94D-8105-3417D911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class file</a:t>
            </a:r>
            <a:r>
              <a:rPr kumimoji="1" lang="zh-CN" altLang="en-US" dirty="0"/>
              <a:t>中的</a:t>
            </a:r>
            <a:r>
              <a:rPr lang="en-US" altLang="zh-CN" b="1" dirty="0"/>
              <a:t>Constant Pool</a:t>
            </a: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3FC8C5C-59D1-4F42-8EA2-A8DBA5AB4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075835"/>
              </p:ext>
            </p:extLst>
          </p:nvPr>
        </p:nvGraphicFramePr>
        <p:xfrm>
          <a:off x="3875314" y="1690688"/>
          <a:ext cx="4163182" cy="4539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591">
                  <a:extLst>
                    <a:ext uri="{9D8B030D-6E8A-4147-A177-3AD203B41FA5}">
                      <a16:colId xmlns:a16="http://schemas.microsoft.com/office/drawing/2014/main" val="23846676"/>
                    </a:ext>
                  </a:extLst>
                </a:gridCol>
                <a:gridCol w="2081591">
                  <a:extLst>
                    <a:ext uri="{9D8B030D-6E8A-4147-A177-3AD203B41FA5}">
                      <a16:colId xmlns:a16="http://schemas.microsoft.com/office/drawing/2014/main" val="126732483"/>
                    </a:ext>
                  </a:extLst>
                </a:gridCol>
              </a:tblGrid>
              <a:tr h="2522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Kind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Tag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1419135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CONSTANT_Class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952930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CONSTANT_Fieldref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3171795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CONSTANT_Methodref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8692288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CONSTANT_InterfaceMethodref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2448803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CONSTANT_String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9868638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CONSTANT_Integer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7784309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CONSTANT_Float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3343894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CONSTANT_Long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5259455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CONSTANT_Double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0492429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CONSTANT_NameAndType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533386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CONSTANT_Utf8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0889746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CONSTANT_MethodHandle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4895399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CONSTANT_MethodType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3874607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CONSTANT_Dynamic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356499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CONSTANT_InvokeDynamic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1254644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CONSTANT_Module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7646258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CONSTANT_Package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457592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085939E-BAB3-9641-A243-4B3270B09B3D}"/>
              </a:ext>
            </a:extLst>
          </p:cNvPr>
          <p:cNvSpPr txBox="1"/>
          <p:nvPr/>
        </p:nvSpPr>
        <p:spPr>
          <a:xfrm>
            <a:off x="1262743" y="2721429"/>
            <a:ext cx="1915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cp_info {</a:t>
            </a:r>
          </a:p>
          <a:p>
            <a:r>
              <a:rPr lang="en-US" altLang="zh-CN" dirty="0"/>
              <a:t>    u1 tag;</a:t>
            </a:r>
          </a:p>
          <a:p>
            <a:r>
              <a:rPr lang="en-US" altLang="zh-CN" dirty="0"/>
              <a:t>    u1 info[];</a:t>
            </a:r>
          </a:p>
          <a:p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116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CB5F8-C31D-714A-AC63-C3E1FE78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Methods</a:t>
            </a:r>
            <a:endParaRPr kumimoji="1"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96B7F2F-5455-BB42-A1DA-C19368311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480711"/>
              </p:ext>
            </p:extLst>
          </p:nvPr>
        </p:nvGraphicFramePr>
        <p:xfrm>
          <a:off x="6368143" y="1690688"/>
          <a:ext cx="4163182" cy="3278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591">
                  <a:extLst>
                    <a:ext uri="{9D8B030D-6E8A-4147-A177-3AD203B41FA5}">
                      <a16:colId xmlns:a16="http://schemas.microsoft.com/office/drawing/2014/main" val="23846676"/>
                    </a:ext>
                  </a:extLst>
                </a:gridCol>
                <a:gridCol w="2081591">
                  <a:extLst>
                    <a:ext uri="{9D8B030D-6E8A-4147-A177-3AD203B41FA5}">
                      <a16:colId xmlns:a16="http://schemas.microsoft.com/office/drawing/2014/main" val="126732483"/>
                    </a:ext>
                  </a:extLst>
                </a:gridCol>
              </a:tblGrid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Flag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Value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1419135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ACC_PUBLIC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952930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ACC_PRIVATE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3171795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ACC_PROTECTED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0x0004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8692288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ACC_STATIC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2448803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ACC_FINAL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9868638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ACC_SYNCHRONIZED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7784309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ACC_BRIDGE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3343894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ACC_VARARGS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5259455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ACC_NATIVE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0492429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ACC_ABSTRACT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0x0400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533386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ACC_STRICT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0x0800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0889746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ACC_SYNTHETIC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0x1000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489539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5125C50-F5D9-6D46-9273-958D0D821288}"/>
              </a:ext>
            </a:extLst>
          </p:cNvPr>
          <p:cNvSpPr txBox="1"/>
          <p:nvPr/>
        </p:nvSpPr>
        <p:spPr>
          <a:xfrm>
            <a:off x="560010" y="2068287"/>
            <a:ext cx="5050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method_info {</a:t>
            </a:r>
          </a:p>
          <a:p>
            <a:r>
              <a:rPr lang="en-US" altLang="zh-CN" dirty="0"/>
              <a:t>    u2                          access_flags;</a:t>
            </a:r>
          </a:p>
          <a:p>
            <a:r>
              <a:rPr lang="en-US" altLang="zh-CN" dirty="0"/>
              <a:t>    u2                          name_index;</a:t>
            </a:r>
          </a:p>
          <a:p>
            <a:r>
              <a:rPr lang="en-US" altLang="zh-CN" dirty="0"/>
              <a:t>    u2                          descriptor_index;</a:t>
            </a:r>
          </a:p>
          <a:p>
            <a:r>
              <a:rPr lang="en-US" altLang="zh-CN" dirty="0"/>
              <a:t>    u2                          attributes_count;</a:t>
            </a:r>
          </a:p>
          <a:p>
            <a:r>
              <a:rPr lang="en-US" altLang="zh-CN" dirty="0"/>
              <a:t>    attribute_info         attributes[attributes_count];</a:t>
            </a:r>
          </a:p>
          <a:p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5432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3ADA6-BB10-A64F-8AF4-122765A1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Attributes</a:t>
            </a:r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61FBF6-F4EE-AD4B-81D8-6CB2C33DB802}"/>
              </a:ext>
            </a:extLst>
          </p:cNvPr>
          <p:cNvSpPr txBox="1"/>
          <p:nvPr/>
        </p:nvSpPr>
        <p:spPr>
          <a:xfrm>
            <a:off x="560010" y="2068287"/>
            <a:ext cx="50509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attribute_info {</a:t>
            </a:r>
          </a:p>
          <a:p>
            <a:r>
              <a:rPr lang="en-US" altLang="zh-CN" dirty="0"/>
              <a:t>    u2 attribute_name_index;</a:t>
            </a:r>
          </a:p>
          <a:p>
            <a:r>
              <a:rPr lang="en-US" altLang="zh-CN" dirty="0"/>
              <a:t>    u4 attribute_length;</a:t>
            </a:r>
          </a:p>
          <a:p>
            <a:r>
              <a:rPr lang="en-US" altLang="zh-CN" dirty="0"/>
              <a:t>    u1 info[attribute_length];</a:t>
            </a:r>
          </a:p>
          <a:p>
            <a:r>
              <a:rPr lang="en-US" altLang="zh-CN" dirty="0"/>
              <a:t>}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14723D-E6BB-E24C-B8C8-4F09CA16E703}"/>
              </a:ext>
            </a:extLst>
          </p:cNvPr>
          <p:cNvSpPr txBox="1"/>
          <p:nvPr/>
        </p:nvSpPr>
        <p:spPr>
          <a:xfrm>
            <a:off x="5725886" y="1861457"/>
            <a:ext cx="52469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Exceptions</a:t>
            </a:r>
          </a:p>
          <a:p>
            <a:r>
              <a:rPr kumimoji="1" lang="en-US" altLang="zh-CN" dirty="0"/>
              <a:t>InnerClasses</a:t>
            </a:r>
          </a:p>
          <a:p>
            <a:r>
              <a:rPr kumimoji="1" lang="en-US" altLang="zh-CN" dirty="0"/>
              <a:t>EnclosingMethod</a:t>
            </a:r>
          </a:p>
          <a:p>
            <a:r>
              <a:rPr kumimoji="1" lang="en-US" altLang="zh-CN" dirty="0"/>
              <a:t>Synthetic</a:t>
            </a:r>
          </a:p>
          <a:p>
            <a:r>
              <a:rPr kumimoji="1" lang="en-US" altLang="zh-CN" dirty="0"/>
              <a:t>Signature</a:t>
            </a:r>
          </a:p>
          <a:p>
            <a:r>
              <a:rPr kumimoji="1" lang="en-US" altLang="zh-CN" dirty="0"/>
              <a:t>SourceFile</a:t>
            </a:r>
          </a:p>
          <a:p>
            <a:r>
              <a:rPr kumimoji="1" lang="en-US" altLang="zh-CN" dirty="0"/>
              <a:t>LineNumberTable</a:t>
            </a:r>
          </a:p>
          <a:p>
            <a:r>
              <a:rPr kumimoji="1" lang="en-US" altLang="zh-CN" dirty="0"/>
              <a:t>LocalVariableTable</a:t>
            </a:r>
          </a:p>
          <a:p>
            <a:r>
              <a:rPr kumimoji="1" lang="en-US" altLang="zh-CN" dirty="0"/>
              <a:t>LocalVariableTypeTable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35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79E88-65FB-D747-9BD0-04064386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JVM Data Type</a:t>
            </a:r>
            <a:endParaRPr kumimoji="1"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9BAE03-82F5-3143-829B-203837864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687005"/>
              </p:ext>
            </p:extLst>
          </p:nvPr>
        </p:nvGraphicFramePr>
        <p:xfrm>
          <a:off x="1150257" y="1690688"/>
          <a:ext cx="812799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703958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354103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69614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Computational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391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72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3996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468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5081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1111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1233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60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8890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252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990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988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7F31C-0EAE-FB40-9E7C-86AAAD5E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/>
              <a:t>垃圾收集器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5A2B4-91BB-094A-BCD2-76DD77CE0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GC</a:t>
            </a:r>
            <a:r>
              <a:rPr kumimoji="1" lang="zh-CN" altLang="en-US" dirty="0"/>
              <a:t>理论</a:t>
            </a:r>
            <a:endParaRPr kumimoji="1" lang="en-US" altLang="zh-CN" dirty="0"/>
          </a:p>
          <a:p>
            <a:r>
              <a:rPr kumimoji="1" lang="en-US" altLang="zh-CN" dirty="0"/>
              <a:t>GC</a:t>
            </a:r>
            <a:r>
              <a:rPr kumimoji="1" lang="zh-CN" altLang="en-US" dirty="0"/>
              <a:t>算法</a:t>
            </a:r>
            <a:endParaRPr kumimoji="1" lang="en-US" altLang="zh-CN" dirty="0"/>
          </a:p>
          <a:p>
            <a:r>
              <a:rPr kumimoji="1" lang="en-US" altLang="zh-CN" dirty="0"/>
              <a:t>CMS</a:t>
            </a:r>
          </a:p>
          <a:p>
            <a:r>
              <a:rPr kumimoji="1" lang="en-US" altLang="zh-CN" dirty="0"/>
              <a:t>G1</a:t>
            </a:r>
          </a:p>
          <a:p>
            <a:r>
              <a:rPr kumimoji="1" lang="en-US" altLang="zh-CN" dirty="0"/>
              <a:t>ZGC/C4</a:t>
            </a:r>
          </a:p>
          <a:p>
            <a:r>
              <a:rPr kumimoji="1" lang="zh-CN" altLang="en-US" dirty="0"/>
              <a:t>内存泄漏</a:t>
            </a:r>
            <a:r>
              <a:rPr kumimoji="1" lang="en-US" altLang="zh-CN" dirty="0"/>
              <a:t>vs.</a:t>
            </a:r>
            <a:r>
              <a:rPr kumimoji="1" lang="zh-CN" altLang="en-US" dirty="0"/>
              <a:t>内存溢出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i="1" dirty="0">
                <a:solidFill>
                  <a:srgbClr val="FF0000"/>
                </a:solidFill>
              </a:rPr>
              <a:t>相关课程</a:t>
            </a:r>
            <a:r>
              <a:rPr kumimoji="1" lang="en-US" altLang="zh-CN" i="1" dirty="0">
                <a:solidFill>
                  <a:srgbClr val="FF0000"/>
                </a:solidFill>
              </a:rPr>
              <a:t>: </a:t>
            </a:r>
            <a:r>
              <a:rPr kumimoji="1" lang="zh-CN" altLang="en-US" i="1" dirty="0">
                <a:solidFill>
                  <a:srgbClr val="FF0000"/>
                </a:solidFill>
              </a:rPr>
              <a:t>参考</a:t>
            </a:r>
            <a:r>
              <a:rPr kumimoji="1" lang="en-US" altLang="zh-CN" i="1" dirty="0">
                <a:solidFill>
                  <a:srgbClr val="FF0000"/>
                </a:solidFill>
              </a:rPr>
              <a:t>【GC</a:t>
            </a:r>
            <a:r>
              <a:rPr kumimoji="1" lang="zh-CN" altLang="en-US" i="1" dirty="0">
                <a:solidFill>
                  <a:srgbClr val="FF0000"/>
                </a:solidFill>
              </a:rPr>
              <a:t>专题</a:t>
            </a:r>
            <a:r>
              <a:rPr kumimoji="1" lang="en-US" altLang="zh-CN" i="1" dirty="0">
                <a:solidFill>
                  <a:srgbClr val="FF0000"/>
                </a:solidFill>
              </a:rPr>
              <a:t>】</a:t>
            </a: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204653-A309-8B47-83A7-6B4E8DF28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742" y="1825625"/>
            <a:ext cx="2391002" cy="239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92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7F31C-0EAE-FB40-9E7C-86AAAD5E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即时编译器</a:t>
            </a:r>
            <a:r>
              <a:rPr kumimoji="1" lang="en-US" altLang="zh-CN" dirty="0"/>
              <a:t>(JIT)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5A2B4-91BB-094A-BCD2-76DD77CE0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Just In Time Compiler</a:t>
            </a:r>
          </a:p>
          <a:p>
            <a:r>
              <a:rPr kumimoji="1" lang="en-US" altLang="zh-CN" dirty="0"/>
              <a:t>C1  -</a:t>
            </a:r>
            <a:r>
              <a:rPr kumimoji="1" lang="zh-CN" altLang="en-US" dirty="0"/>
              <a:t>客户端模式</a:t>
            </a:r>
            <a:endParaRPr kumimoji="1" lang="en-US" altLang="zh-CN" dirty="0"/>
          </a:p>
          <a:p>
            <a:r>
              <a:rPr kumimoji="1" lang="en-US" altLang="zh-CN" dirty="0"/>
              <a:t>C2  -</a:t>
            </a:r>
            <a:r>
              <a:rPr kumimoji="1" lang="zh-CN" altLang="en-US" dirty="0"/>
              <a:t>服务端模式</a:t>
            </a:r>
            <a:endParaRPr kumimoji="1" lang="en-US" altLang="zh-CN" dirty="0"/>
          </a:p>
          <a:p>
            <a:r>
              <a:rPr kumimoji="1" lang="zh-CN" altLang="en-US" dirty="0"/>
              <a:t>与解释器的区别</a:t>
            </a:r>
            <a:endParaRPr kumimoji="1" lang="en-US" altLang="zh-CN" dirty="0"/>
          </a:p>
          <a:p>
            <a:r>
              <a:rPr kumimoji="1" lang="zh-CN" altLang="en-US" dirty="0"/>
              <a:t>相关启动参数</a:t>
            </a:r>
          </a:p>
        </p:txBody>
      </p:sp>
    </p:spTree>
    <p:extLst>
      <p:ext uri="{BB962C8B-B14F-4D97-AF65-F5344CB8AC3E}">
        <p14:creationId xmlns:p14="http://schemas.microsoft.com/office/powerpoint/2010/main" val="148286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5FFC2-4791-AE4E-B630-CDAE178F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JVM </a:t>
            </a:r>
            <a:r>
              <a:rPr kumimoji="1" lang="zh-CN" altLang="en-US"/>
              <a:t>体系结构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3E3ED8-B0C3-F54F-B434-44A692D66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371" y="2547258"/>
            <a:ext cx="9198429" cy="3058886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相关术语</a:t>
            </a:r>
            <a:endParaRPr kumimoji="1" lang="en-US" altLang="zh-CN" dirty="0"/>
          </a:p>
          <a:p>
            <a:r>
              <a:rPr kumimoji="1" lang="zh-CN" altLang="en-US" dirty="0"/>
              <a:t>运行时数据区</a:t>
            </a:r>
            <a:endParaRPr kumimoji="1" lang="en-US" altLang="zh-CN" dirty="0"/>
          </a:p>
          <a:p>
            <a:r>
              <a:rPr kumimoji="1" lang="zh-CN" altLang="en-US" dirty="0"/>
              <a:t>类加载子系统</a:t>
            </a:r>
            <a:endParaRPr kumimoji="1" lang="en-US" altLang="zh-CN" dirty="0"/>
          </a:p>
          <a:p>
            <a:r>
              <a:rPr kumimoji="1" lang="zh-CN" altLang="en-US" dirty="0"/>
              <a:t>垃圾收集器</a:t>
            </a:r>
            <a:endParaRPr kumimoji="1" lang="en-US" altLang="zh-CN" dirty="0"/>
          </a:p>
          <a:p>
            <a:r>
              <a:rPr kumimoji="1" lang="en-US" altLang="zh-CN" dirty="0"/>
              <a:t>JIT</a:t>
            </a:r>
            <a:r>
              <a:rPr kumimoji="1" lang="zh-CN" altLang="en-US" dirty="0"/>
              <a:t>即时编译器</a:t>
            </a:r>
          </a:p>
        </p:txBody>
      </p:sp>
    </p:spTree>
    <p:extLst>
      <p:ext uri="{BB962C8B-B14F-4D97-AF65-F5344CB8AC3E}">
        <p14:creationId xmlns:p14="http://schemas.microsoft.com/office/powerpoint/2010/main" val="2388965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2BCB0-31AA-684F-8A7F-C63BA5B9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JIT</a:t>
            </a:r>
            <a:r>
              <a:rPr kumimoji="1" lang="zh-CN" altLang="en-US"/>
              <a:t>相关启动参数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B6F84-C015-B14E-8FE7-6BB98B308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-server</a:t>
            </a:r>
          </a:p>
          <a:p>
            <a:pPr marL="0" indent="0">
              <a:buNone/>
            </a:pPr>
            <a:r>
              <a:rPr kumimoji="1" lang="en-US" altLang="zh-CN" dirty="0"/>
              <a:t>-client</a:t>
            </a:r>
          </a:p>
          <a:p>
            <a:pPr marL="0" indent="0">
              <a:buNone/>
            </a:pPr>
            <a:r>
              <a:rPr lang="en-US" altLang="zh-CN" dirty="0"/>
              <a:t>-Djava.compiler=NONE</a:t>
            </a:r>
          </a:p>
          <a:p>
            <a:pPr marL="0" indent="0">
              <a:buNone/>
            </a:pPr>
            <a:r>
              <a:rPr lang="en-US" altLang="zh-CN" dirty="0"/>
              <a:t>-XX:+PrintCompilation</a:t>
            </a:r>
          </a:p>
          <a:p>
            <a:pPr marL="0" indent="0">
              <a:buNone/>
            </a:pPr>
            <a:r>
              <a:rPr lang="en-US" altLang="zh-CN" dirty="0"/>
              <a:t>-Xint</a:t>
            </a:r>
          </a:p>
        </p:txBody>
      </p:sp>
    </p:spTree>
    <p:extLst>
      <p:ext uri="{BB962C8B-B14F-4D97-AF65-F5344CB8AC3E}">
        <p14:creationId xmlns:p14="http://schemas.microsoft.com/office/powerpoint/2010/main" val="1361198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480BF-65E5-F048-A0F2-4BCBD649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Q&amp;A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19599-2EDE-8145-9B4F-B3C1FED7B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自由交流</a:t>
            </a:r>
            <a:endParaRPr kumimoji="1" lang="en-US" altLang="zh-CN" dirty="0"/>
          </a:p>
          <a:p>
            <a:r>
              <a:rPr kumimoji="1" lang="zh-CN" altLang="en-US"/>
              <a:t>相关资料</a:t>
            </a:r>
          </a:p>
        </p:txBody>
      </p:sp>
    </p:spTree>
    <p:extLst>
      <p:ext uri="{BB962C8B-B14F-4D97-AF65-F5344CB8AC3E}">
        <p14:creationId xmlns:p14="http://schemas.microsoft.com/office/powerpoint/2010/main" val="1267030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3EECB-E5C2-1C46-8494-193379C4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/>
              <a:t>相关术语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B44D6-604D-484E-8355-7229258F2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JDK &amp; JRE &amp; JVM</a:t>
            </a:r>
          </a:p>
          <a:p>
            <a:r>
              <a:rPr kumimoji="1" lang="zh-CN" altLang="en-US"/>
              <a:t>讨论</a:t>
            </a:r>
            <a:r>
              <a:rPr kumimoji="1" lang="en-US" altLang="zh-CN" dirty="0"/>
              <a:t>: Vendor</a:t>
            </a:r>
            <a:r>
              <a:rPr kumimoji="1" lang="zh-CN" altLang="en-US"/>
              <a:t>有哪些</a:t>
            </a:r>
            <a:r>
              <a:rPr kumimoji="1" lang="en-US" altLang="zh-CN" dirty="0"/>
              <a:t>?</a:t>
            </a:r>
          </a:p>
          <a:p>
            <a:r>
              <a:rPr kumimoji="1" lang="en-US" altLang="zh-CN" dirty="0"/>
              <a:t>JVM Languages</a:t>
            </a:r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BD2991-E57B-1A48-9815-FC93AFECC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764" y="1825625"/>
            <a:ext cx="5597979" cy="45917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0F7EAE-0CC2-4241-B9F7-424068AB9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686" y="3653272"/>
            <a:ext cx="4115508" cy="276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1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9C183-BCEA-AC4C-A720-1F347350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8" y="2113416"/>
            <a:ext cx="2307771" cy="220390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/>
              <a:t>Java</a:t>
            </a:r>
            <a:br>
              <a:rPr kumimoji="1" lang="en-US" altLang="zh-CN" dirty="0"/>
            </a:br>
            <a:r>
              <a:rPr kumimoji="1" lang="zh-CN" altLang="en-US" dirty="0"/>
              <a:t>体系</a:t>
            </a:r>
            <a:br>
              <a:rPr kumimoji="1" lang="en-US" altLang="zh-CN" dirty="0"/>
            </a:br>
            <a:r>
              <a:rPr kumimoji="1" lang="zh-CN" altLang="en-US" dirty="0"/>
              <a:t>结构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9F4BC35-96DD-3C4A-A9A6-D32580D2F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0543" y="309449"/>
            <a:ext cx="8757408" cy="58118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4DA2CAB-B2A4-5843-B7A7-0495718C9F63}"/>
              </a:ext>
            </a:extLst>
          </p:cNvPr>
          <p:cNvSpPr txBox="1"/>
          <p:nvPr/>
        </p:nvSpPr>
        <p:spPr>
          <a:xfrm>
            <a:off x="2710543" y="6124803"/>
            <a:ext cx="605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https://docs.oracle.com/javase/8/docs/index.html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270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3C27A-6089-F24B-B450-3B7EAC998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/>
              <a:t>运行时数据区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6D637-CDA4-9544-9840-A4FECD7FD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JVM</a:t>
            </a:r>
            <a:r>
              <a:rPr kumimoji="1" lang="zh-CN" altLang="en-US"/>
              <a:t>规范中的运行时数据区</a:t>
            </a:r>
            <a:r>
              <a:rPr kumimoji="1" lang="en-US" altLang="zh-CN" dirty="0"/>
              <a:t>:</a:t>
            </a:r>
          </a:p>
          <a:p>
            <a:r>
              <a:rPr kumimoji="1" lang="en-US" altLang="zh-CN" dirty="0"/>
              <a:t>The pc Register</a:t>
            </a:r>
          </a:p>
          <a:p>
            <a:r>
              <a:rPr kumimoji="1" lang="en-US" altLang="zh-CN" dirty="0"/>
              <a:t>Java Virtual Machine Stack</a:t>
            </a:r>
          </a:p>
          <a:p>
            <a:r>
              <a:rPr kumimoji="1" lang="en-US" altLang="zh-CN" dirty="0"/>
              <a:t>Heap</a:t>
            </a:r>
          </a:p>
          <a:p>
            <a:r>
              <a:rPr kumimoji="1" lang="en-US" altLang="zh-CN" dirty="0"/>
              <a:t>Method Area</a:t>
            </a:r>
          </a:p>
          <a:p>
            <a:r>
              <a:rPr kumimoji="1" lang="en-US" altLang="zh-CN" dirty="0"/>
              <a:t>Run-Time Constant Pool</a:t>
            </a:r>
          </a:p>
          <a:p>
            <a:r>
              <a:rPr kumimoji="1" lang="en-US" altLang="zh-CN" dirty="0"/>
              <a:t>Native Method Stacks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187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C79FA-88C1-BF4D-80EE-CFB3F5550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9387"/>
          </a:xfrm>
        </p:spPr>
        <p:txBody>
          <a:bodyPr/>
          <a:lstStyle/>
          <a:p>
            <a:pPr algn="ctr"/>
            <a:r>
              <a:rPr kumimoji="1" lang="en-US" altLang="zh-CN" dirty="0"/>
              <a:t>Hotspot</a:t>
            </a:r>
            <a:r>
              <a:rPr kumimoji="1" lang="zh-CN" altLang="en-US"/>
              <a:t>运行时数据区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AF68486-3E1C-4E4C-AB98-738E6A457197}"/>
              </a:ext>
            </a:extLst>
          </p:cNvPr>
          <p:cNvGrpSpPr/>
          <p:nvPr/>
        </p:nvGrpSpPr>
        <p:grpSpPr>
          <a:xfrm>
            <a:off x="1460905" y="1436911"/>
            <a:ext cx="8273646" cy="5181605"/>
            <a:chOff x="1417363" y="533395"/>
            <a:chExt cx="8273646" cy="5181605"/>
          </a:xfrm>
        </p:grpSpPr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098E013C-4ED0-0C4A-890E-CECEC9F0FC2B}"/>
                </a:ext>
              </a:extLst>
            </p:cNvPr>
            <p:cNvSpPr/>
            <p:nvPr/>
          </p:nvSpPr>
          <p:spPr>
            <a:xfrm>
              <a:off x="1417363" y="1915880"/>
              <a:ext cx="827091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48" name="圆角矩形 47">
              <a:extLst>
                <a:ext uri="{FF2B5EF4-FFF2-40B4-BE49-F238E27FC236}">
                  <a16:creationId xmlns:a16="http://schemas.microsoft.com/office/drawing/2014/main" id="{81EB5D7E-0CBC-824E-96C2-A0B0DB304634}"/>
                </a:ext>
              </a:extLst>
            </p:cNvPr>
            <p:cNvSpPr/>
            <p:nvPr/>
          </p:nvSpPr>
          <p:spPr>
            <a:xfrm>
              <a:off x="4332513" y="544281"/>
              <a:ext cx="3494315" cy="914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… </a:t>
              </a:r>
              <a:r>
                <a:rPr kumimoji="1" lang="zh-CN" altLang="en-US" sz="1600"/>
                <a:t>其他进程</a:t>
              </a:r>
            </a:p>
          </p:txBody>
        </p:sp>
        <p:sp>
          <p:nvSpPr>
            <p:cNvPr id="49" name="圆角矩形 48">
              <a:extLst>
                <a:ext uri="{FF2B5EF4-FFF2-40B4-BE49-F238E27FC236}">
                  <a16:creationId xmlns:a16="http://schemas.microsoft.com/office/drawing/2014/main" id="{5F56399F-6190-974B-9301-09C36112BA6B}"/>
                </a:ext>
              </a:extLst>
            </p:cNvPr>
            <p:cNvSpPr/>
            <p:nvPr/>
          </p:nvSpPr>
          <p:spPr>
            <a:xfrm>
              <a:off x="7826828" y="555167"/>
              <a:ext cx="1861453" cy="9144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/>
                <a:t>操作系统</a:t>
              </a:r>
            </a:p>
          </p:txBody>
        </p:sp>
        <p:sp>
          <p:nvSpPr>
            <p:cNvPr id="50" name="下箭头 49">
              <a:extLst>
                <a:ext uri="{FF2B5EF4-FFF2-40B4-BE49-F238E27FC236}">
                  <a16:creationId xmlns:a16="http://schemas.microsoft.com/office/drawing/2014/main" id="{A89D1EE7-6F51-A647-A657-0F726C87A975}"/>
                </a:ext>
              </a:extLst>
            </p:cNvPr>
            <p:cNvSpPr/>
            <p:nvPr/>
          </p:nvSpPr>
          <p:spPr>
            <a:xfrm>
              <a:off x="3069781" y="1467099"/>
              <a:ext cx="446314" cy="46808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E70C8A22-D865-C042-B839-CF1AF8DC4CAA}"/>
                </a:ext>
              </a:extLst>
            </p:cNvPr>
            <p:cNvSpPr/>
            <p:nvPr/>
          </p:nvSpPr>
          <p:spPr>
            <a:xfrm>
              <a:off x="1637993" y="1915879"/>
              <a:ext cx="1556974" cy="914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/>
                <a:t>栈</a:t>
              </a:r>
              <a:endParaRPr kumimoji="1" lang="en-US" altLang="zh-CN" sz="1600" dirty="0"/>
            </a:p>
            <a:p>
              <a:pPr algn="ctr"/>
              <a:r>
                <a:rPr kumimoji="1" lang="en-US" altLang="zh-CN" sz="1600" dirty="0"/>
                <a:t>Stack</a:t>
              </a:r>
              <a:endParaRPr kumimoji="1" lang="zh-CN" altLang="en-US" sz="1600"/>
            </a:p>
          </p:txBody>
        </p:sp>
        <p:sp>
          <p:nvSpPr>
            <p:cNvPr id="52" name="圆角矩形 51">
              <a:extLst>
                <a:ext uri="{FF2B5EF4-FFF2-40B4-BE49-F238E27FC236}">
                  <a16:creationId xmlns:a16="http://schemas.microsoft.com/office/drawing/2014/main" id="{A181A386-898E-CA40-9AEC-8100F8A95328}"/>
                </a:ext>
              </a:extLst>
            </p:cNvPr>
            <p:cNvSpPr/>
            <p:nvPr/>
          </p:nvSpPr>
          <p:spPr>
            <a:xfrm>
              <a:off x="3292940" y="1915880"/>
              <a:ext cx="2619364" cy="914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/>
                <a:t>堆</a:t>
              </a:r>
              <a:endParaRPr kumimoji="1" lang="en-US" altLang="zh-CN" sz="1600" dirty="0"/>
            </a:p>
            <a:p>
              <a:pPr algn="ctr"/>
              <a:r>
                <a:rPr kumimoji="1" lang="en-US" altLang="zh-CN" sz="1600" dirty="0"/>
                <a:t>Heap</a:t>
              </a:r>
              <a:endParaRPr kumimoji="1" lang="zh-CN" altLang="en-US" sz="1600"/>
            </a:p>
          </p:txBody>
        </p:sp>
        <p:sp>
          <p:nvSpPr>
            <p:cNvPr id="53" name="圆角矩形 52">
              <a:extLst>
                <a:ext uri="{FF2B5EF4-FFF2-40B4-BE49-F238E27FC236}">
                  <a16:creationId xmlns:a16="http://schemas.microsoft.com/office/drawing/2014/main" id="{472AA372-4DAD-5640-B011-2305E95744C8}"/>
                </a:ext>
              </a:extLst>
            </p:cNvPr>
            <p:cNvSpPr/>
            <p:nvPr/>
          </p:nvSpPr>
          <p:spPr>
            <a:xfrm>
              <a:off x="7434943" y="1926766"/>
              <a:ext cx="1567546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JVM</a:t>
              </a:r>
              <a:r>
                <a:rPr kumimoji="1" lang="zh-CN" altLang="en-US" sz="1600"/>
                <a:t>自身</a:t>
              </a:r>
            </a:p>
          </p:txBody>
        </p:sp>
        <p:sp>
          <p:nvSpPr>
            <p:cNvPr id="54" name="圆角矩形 53">
              <a:extLst>
                <a:ext uri="{FF2B5EF4-FFF2-40B4-BE49-F238E27FC236}">
                  <a16:creationId xmlns:a16="http://schemas.microsoft.com/office/drawing/2014/main" id="{FAA9622E-CE16-7146-AA5B-F98897B4EC43}"/>
                </a:ext>
              </a:extLst>
            </p:cNvPr>
            <p:cNvSpPr/>
            <p:nvPr/>
          </p:nvSpPr>
          <p:spPr>
            <a:xfrm>
              <a:off x="1417363" y="533395"/>
              <a:ext cx="2915151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Java</a:t>
              </a:r>
              <a:r>
                <a:rPr kumimoji="1" lang="zh-CN" altLang="en-US" sz="1600"/>
                <a:t>进程</a:t>
              </a:r>
            </a:p>
          </p:txBody>
        </p:sp>
        <p:sp>
          <p:nvSpPr>
            <p:cNvPr id="55" name="对角圆角矩形 54">
              <a:extLst>
                <a:ext uri="{FF2B5EF4-FFF2-40B4-BE49-F238E27FC236}">
                  <a16:creationId xmlns:a16="http://schemas.microsoft.com/office/drawing/2014/main" id="{3E7AD104-DA3F-0F40-9DB1-C5B9201AF227}"/>
                </a:ext>
              </a:extLst>
            </p:cNvPr>
            <p:cNvSpPr/>
            <p:nvPr/>
          </p:nvSpPr>
          <p:spPr>
            <a:xfrm>
              <a:off x="6010275" y="1915880"/>
              <a:ext cx="1326696" cy="914400"/>
            </a:xfrm>
            <a:prstGeom prst="round2Diag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/>
                <a:t>非堆</a:t>
              </a:r>
              <a:endParaRPr kumimoji="1" lang="en-US" altLang="zh-CN" sz="1600" dirty="0"/>
            </a:p>
            <a:p>
              <a:pPr algn="ctr"/>
              <a:r>
                <a:rPr kumimoji="1" lang="en-US" altLang="zh-CN" sz="1600" dirty="0"/>
                <a:t>Non-Heap</a:t>
              </a:r>
              <a:endParaRPr kumimoji="1" lang="zh-CN" altLang="en-US" sz="1600"/>
            </a:p>
          </p:txBody>
        </p:sp>
        <p:sp>
          <p:nvSpPr>
            <p:cNvPr id="56" name="下箭头 55">
              <a:extLst>
                <a:ext uri="{FF2B5EF4-FFF2-40B4-BE49-F238E27FC236}">
                  <a16:creationId xmlns:a16="http://schemas.microsoft.com/office/drawing/2014/main" id="{0B5A9E8D-B448-524E-AA27-01DB3FA09BC0}"/>
                </a:ext>
              </a:extLst>
            </p:cNvPr>
            <p:cNvSpPr/>
            <p:nvPr/>
          </p:nvSpPr>
          <p:spPr>
            <a:xfrm>
              <a:off x="4533903" y="2830280"/>
              <a:ext cx="549733" cy="457200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57" name="圆角矩形 56">
              <a:extLst>
                <a:ext uri="{FF2B5EF4-FFF2-40B4-BE49-F238E27FC236}">
                  <a16:creationId xmlns:a16="http://schemas.microsoft.com/office/drawing/2014/main" id="{93116B8E-633A-DD4E-8F61-13ED221A03D9}"/>
                </a:ext>
              </a:extLst>
            </p:cNvPr>
            <p:cNvSpPr/>
            <p:nvPr/>
          </p:nvSpPr>
          <p:spPr>
            <a:xfrm>
              <a:off x="4036913" y="3287480"/>
              <a:ext cx="2385658" cy="914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0453277-9578-6A47-AB3B-1FE71A6249F5}"/>
                </a:ext>
              </a:extLst>
            </p:cNvPr>
            <p:cNvSpPr/>
            <p:nvPr/>
          </p:nvSpPr>
          <p:spPr>
            <a:xfrm>
              <a:off x="4080457" y="3385451"/>
              <a:ext cx="1177345" cy="7402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年轻代</a:t>
              </a:r>
              <a:endParaRPr kumimoji="1" lang="en-US" altLang="zh-CN" sz="1400" dirty="0"/>
            </a:p>
            <a:p>
              <a:pPr algn="ctr"/>
              <a:r>
                <a:rPr kumimoji="1" lang="en-US" altLang="zh-CN" sz="1400" dirty="0"/>
                <a:t>Young-gen</a:t>
              </a:r>
              <a:endParaRPr kumimoji="1" lang="zh-CN" altLang="en-US" sz="1400"/>
            </a:p>
          </p:txBody>
        </p:sp>
        <p:sp>
          <p:nvSpPr>
            <p:cNvPr id="59" name="下箭头 58">
              <a:extLst>
                <a:ext uri="{FF2B5EF4-FFF2-40B4-BE49-F238E27FC236}">
                  <a16:creationId xmlns:a16="http://schemas.microsoft.com/office/drawing/2014/main" id="{C23F3E93-897A-2D4B-9679-A6D69478B914}"/>
                </a:ext>
              </a:extLst>
            </p:cNvPr>
            <p:cNvSpPr/>
            <p:nvPr/>
          </p:nvSpPr>
          <p:spPr>
            <a:xfrm>
              <a:off x="4577449" y="4125679"/>
              <a:ext cx="462642" cy="533401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CCEBDC13-A80F-7549-8F3D-D98A792690C4}"/>
                </a:ext>
              </a:extLst>
            </p:cNvPr>
            <p:cNvSpPr/>
            <p:nvPr/>
          </p:nvSpPr>
          <p:spPr>
            <a:xfrm>
              <a:off x="3780068" y="4659080"/>
              <a:ext cx="2739118" cy="81642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1" name="圆角矩形 60">
              <a:extLst>
                <a:ext uri="{FF2B5EF4-FFF2-40B4-BE49-F238E27FC236}">
                  <a16:creationId xmlns:a16="http://schemas.microsoft.com/office/drawing/2014/main" id="{31A793B9-7C44-4845-9163-5E3308BA394D}"/>
                </a:ext>
              </a:extLst>
            </p:cNvPr>
            <p:cNvSpPr/>
            <p:nvPr/>
          </p:nvSpPr>
          <p:spPr>
            <a:xfrm>
              <a:off x="3793675" y="4659081"/>
              <a:ext cx="1676401" cy="8164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新生代</a:t>
              </a:r>
              <a:endParaRPr kumimoji="1" lang="en-US" altLang="zh-CN" sz="1400" dirty="0"/>
            </a:p>
            <a:p>
              <a:pPr algn="ctr"/>
              <a:r>
                <a:rPr kumimoji="1" lang="en-US" altLang="zh-CN" sz="1400" dirty="0"/>
                <a:t>Eden-Space</a:t>
              </a:r>
            </a:p>
          </p:txBody>
        </p:sp>
        <p:sp>
          <p:nvSpPr>
            <p:cNvPr id="62" name="圆角矩形 61">
              <a:extLst>
                <a:ext uri="{FF2B5EF4-FFF2-40B4-BE49-F238E27FC236}">
                  <a16:creationId xmlns:a16="http://schemas.microsoft.com/office/drawing/2014/main" id="{DA2D0506-88BB-2246-915C-830B9B42296E}"/>
                </a:ext>
              </a:extLst>
            </p:cNvPr>
            <p:cNvSpPr/>
            <p:nvPr/>
          </p:nvSpPr>
          <p:spPr>
            <a:xfrm>
              <a:off x="5483684" y="4659080"/>
              <a:ext cx="508910" cy="81642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S0</a:t>
              </a:r>
            </a:p>
          </p:txBody>
        </p:sp>
        <p:sp>
          <p:nvSpPr>
            <p:cNvPr id="63" name="圆角矩形 62">
              <a:extLst>
                <a:ext uri="{FF2B5EF4-FFF2-40B4-BE49-F238E27FC236}">
                  <a16:creationId xmlns:a16="http://schemas.microsoft.com/office/drawing/2014/main" id="{01D9BE77-8D2D-DA40-9B30-BDBB5384819D}"/>
                </a:ext>
              </a:extLst>
            </p:cNvPr>
            <p:cNvSpPr/>
            <p:nvPr/>
          </p:nvSpPr>
          <p:spPr>
            <a:xfrm>
              <a:off x="6010275" y="4659080"/>
              <a:ext cx="508910" cy="81642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S1</a:t>
              </a:r>
            </a:p>
          </p:txBody>
        </p:sp>
        <p:sp>
          <p:nvSpPr>
            <p:cNvPr id="64" name="圆角矩形 63">
              <a:extLst>
                <a:ext uri="{FF2B5EF4-FFF2-40B4-BE49-F238E27FC236}">
                  <a16:creationId xmlns:a16="http://schemas.microsoft.com/office/drawing/2014/main" id="{9F136824-7433-3F40-ADBF-AB94058F019C}"/>
                </a:ext>
              </a:extLst>
            </p:cNvPr>
            <p:cNvSpPr/>
            <p:nvPr/>
          </p:nvSpPr>
          <p:spPr>
            <a:xfrm>
              <a:off x="5312719" y="3385451"/>
              <a:ext cx="1066307" cy="74022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老年代</a:t>
              </a:r>
              <a:endParaRPr kumimoji="1" lang="en-US" altLang="zh-CN" sz="1400" dirty="0"/>
            </a:p>
            <a:p>
              <a:pPr algn="ctr"/>
              <a:r>
                <a:rPr kumimoji="1" lang="en-US" altLang="zh-CN" sz="1400" dirty="0"/>
                <a:t>Old-gen</a:t>
              </a:r>
              <a:endParaRPr kumimoji="1" lang="zh-CN" altLang="en-US" sz="1400"/>
            </a:p>
          </p:txBody>
        </p:sp>
        <p:sp>
          <p:nvSpPr>
            <p:cNvPr id="65" name="对角圆角矩形 64">
              <a:extLst>
                <a:ext uri="{FF2B5EF4-FFF2-40B4-BE49-F238E27FC236}">
                  <a16:creationId xmlns:a16="http://schemas.microsoft.com/office/drawing/2014/main" id="{56994A83-36EC-4E40-9AC4-2D4A5EA25A38}"/>
                </a:ext>
              </a:extLst>
            </p:cNvPr>
            <p:cNvSpPr/>
            <p:nvPr/>
          </p:nvSpPr>
          <p:spPr>
            <a:xfrm>
              <a:off x="6422572" y="3287479"/>
              <a:ext cx="3265709" cy="914400"/>
            </a:xfrm>
            <a:prstGeom prst="round2Diag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6" name="圆角矩形 65">
              <a:extLst>
                <a:ext uri="{FF2B5EF4-FFF2-40B4-BE49-F238E27FC236}">
                  <a16:creationId xmlns:a16="http://schemas.microsoft.com/office/drawing/2014/main" id="{CA489BB5-5895-FA45-A7EA-0BAC16B4F466}"/>
                </a:ext>
              </a:extLst>
            </p:cNvPr>
            <p:cNvSpPr/>
            <p:nvPr/>
          </p:nvSpPr>
          <p:spPr>
            <a:xfrm>
              <a:off x="6466112" y="3385451"/>
              <a:ext cx="1534887" cy="74022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元数据区</a:t>
              </a:r>
              <a:endParaRPr kumimoji="1" lang="en-US" altLang="zh-CN" sz="1400" dirty="0"/>
            </a:p>
            <a:p>
              <a:pPr algn="ctr"/>
              <a:r>
                <a:rPr kumimoji="1" lang="en-US" altLang="zh-CN" sz="1400" dirty="0"/>
                <a:t>Metaspace</a:t>
              </a:r>
              <a:endParaRPr kumimoji="1" lang="zh-CN" altLang="en-US" sz="1400" dirty="0"/>
            </a:p>
          </p:txBody>
        </p:sp>
        <p:sp>
          <p:nvSpPr>
            <p:cNvPr id="67" name="圆角矩形 66">
              <a:extLst>
                <a:ext uri="{FF2B5EF4-FFF2-40B4-BE49-F238E27FC236}">
                  <a16:creationId xmlns:a16="http://schemas.microsoft.com/office/drawing/2014/main" id="{58A27E1F-3201-8545-AC12-8C2AE0F047A9}"/>
                </a:ext>
              </a:extLst>
            </p:cNvPr>
            <p:cNvSpPr/>
            <p:nvPr/>
          </p:nvSpPr>
          <p:spPr>
            <a:xfrm>
              <a:off x="8852804" y="3385451"/>
              <a:ext cx="838205" cy="74022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Code Cache</a:t>
              </a:r>
              <a:endParaRPr kumimoji="1" lang="zh-CN" altLang="en-US" sz="1400"/>
            </a:p>
          </p:txBody>
        </p:sp>
        <p:sp>
          <p:nvSpPr>
            <p:cNvPr id="68" name="圆角矩形 67">
              <a:extLst>
                <a:ext uri="{FF2B5EF4-FFF2-40B4-BE49-F238E27FC236}">
                  <a16:creationId xmlns:a16="http://schemas.microsoft.com/office/drawing/2014/main" id="{AB87FCF0-AE48-154C-B7C3-B646D24B4950}"/>
                </a:ext>
              </a:extLst>
            </p:cNvPr>
            <p:cNvSpPr/>
            <p:nvPr/>
          </p:nvSpPr>
          <p:spPr>
            <a:xfrm>
              <a:off x="7700261" y="3385451"/>
              <a:ext cx="1149821" cy="74022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Compressed Class Space </a:t>
              </a:r>
              <a:endParaRPr kumimoji="1" lang="zh-CN" altLang="en-US" sz="1400"/>
            </a:p>
          </p:txBody>
        </p:sp>
        <p:sp>
          <p:nvSpPr>
            <p:cNvPr id="69" name="下箭头 68">
              <a:extLst>
                <a:ext uri="{FF2B5EF4-FFF2-40B4-BE49-F238E27FC236}">
                  <a16:creationId xmlns:a16="http://schemas.microsoft.com/office/drawing/2014/main" id="{0ABBDE7A-074C-A847-B27E-80908FE9AF8B}"/>
                </a:ext>
              </a:extLst>
            </p:cNvPr>
            <p:cNvSpPr/>
            <p:nvPr/>
          </p:nvSpPr>
          <p:spPr>
            <a:xfrm>
              <a:off x="6838958" y="2830279"/>
              <a:ext cx="549733" cy="457200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>
                <a:solidFill>
                  <a:schemeClr val="lt1"/>
                </a:solidFill>
              </a:endParaRPr>
            </a:p>
          </p:txBody>
        </p:sp>
        <p:sp>
          <p:nvSpPr>
            <p:cNvPr id="70" name="圆角矩形 69">
              <a:extLst>
                <a:ext uri="{FF2B5EF4-FFF2-40B4-BE49-F238E27FC236}">
                  <a16:creationId xmlns:a16="http://schemas.microsoft.com/office/drawing/2014/main" id="{525F921D-FAA2-C142-8414-DE927B8F03E4}"/>
                </a:ext>
              </a:extLst>
            </p:cNvPr>
            <p:cNvSpPr/>
            <p:nvPr/>
          </p:nvSpPr>
          <p:spPr>
            <a:xfrm>
              <a:off x="6581778" y="4659080"/>
              <a:ext cx="2507794" cy="81642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1" name="下箭头 70">
              <a:extLst>
                <a:ext uri="{FF2B5EF4-FFF2-40B4-BE49-F238E27FC236}">
                  <a16:creationId xmlns:a16="http://schemas.microsoft.com/office/drawing/2014/main" id="{157735BD-5D65-5447-AAF0-7C251A16FE48}"/>
                </a:ext>
              </a:extLst>
            </p:cNvPr>
            <p:cNvSpPr/>
            <p:nvPr/>
          </p:nvSpPr>
          <p:spPr>
            <a:xfrm>
              <a:off x="7366907" y="4125679"/>
              <a:ext cx="462642" cy="533401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2" name="剪去单角的矩形 71">
              <a:extLst>
                <a:ext uri="{FF2B5EF4-FFF2-40B4-BE49-F238E27FC236}">
                  <a16:creationId xmlns:a16="http://schemas.microsoft.com/office/drawing/2014/main" id="{DDAC07E6-7339-DB4F-B2A6-34F427773564}"/>
                </a:ext>
              </a:extLst>
            </p:cNvPr>
            <p:cNvSpPr/>
            <p:nvPr/>
          </p:nvSpPr>
          <p:spPr>
            <a:xfrm>
              <a:off x="6874321" y="4762494"/>
              <a:ext cx="1883233" cy="636814"/>
            </a:xfrm>
            <a:prstGeom prst="snip1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             </a:t>
              </a:r>
              <a:r>
                <a:rPr kumimoji="1" lang="zh-CN" altLang="en-US" sz="1400"/>
                <a:t>方法区</a:t>
              </a: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3554FD1D-A94E-AB43-8580-18092470F2D8}"/>
                </a:ext>
              </a:extLst>
            </p:cNvPr>
            <p:cNvSpPr txBox="1"/>
            <p:nvPr/>
          </p:nvSpPr>
          <p:spPr>
            <a:xfrm>
              <a:off x="9292309" y="4262102"/>
              <a:ext cx="395972" cy="3077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</a:rPr>
                <a:t>JIT</a:t>
              </a:r>
              <a:endParaRPr kumimoji="1"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74" name="棱台 73">
              <a:extLst>
                <a:ext uri="{FF2B5EF4-FFF2-40B4-BE49-F238E27FC236}">
                  <a16:creationId xmlns:a16="http://schemas.microsoft.com/office/drawing/2014/main" id="{73A89F96-B9B1-7B4F-851C-8291C29A33E4}"/>
                </a:ext>
              </a:extLst>
            </p:cNvPr>
            <p:cNvSpPr/>
            <p:nvPr/>
          </p:nvSpPr>
          <p:spPr>
            <a:xfrm>
              <a:off x="3842660" y="5453737"/>
              <a:ext cx="609599" cy="185057"/>
            </a:xfrm>
            <a:prstGeom prst="bevel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/>
                <a:t>TLAB</a:t>
              </a:r>
              <a:endParaRPr kumimoji="1" lang="zh-CN" altLang="en-US" sz="1200"/>
            </a:p>
          </p:txBody>
        </p:sp>
        <p:sp>
          <p:nvSpPr>
            <p:cNvPr id="75" name="棱台 74">
              <a:extLst>
                <a:ext uri="{FF2B5EF4-FFF2-40B4-BE49-F238E27FC236}">
                  <a16:creationId xmlns:a16="http://schemas.microsoft.com/office/drawing/2014/main" id="{E661376B-1607-094B-B950-51F83F34B41C}"/>
                </a:ext>
              </a:extLst>
            </p:cNvPr>
            <p:cNvSpPr/>
            <p:nvPr/>
          </p:nvSpPr>
          <p:spPr>
            <a:xfrm>
              <a:off x="4432533" y="5453736"/>
              <a:ext cx="609599" cy="185057"/>
            </a:xfrm>
            <a:prstGeom prst="bevel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/>
                <a:t>TLAB</a:t>
              </a:r>
              <a:endParaRPr kumimoji="1" lang="zh-CN" altLang="en-US" sz="1200"/>
            </a:p>
          </p:txBody>
        </p:sp>
        <p:sp>
          <p:nvSpPr>
            <p:cNvPr id="76" name="下箭头 75">
              <a:extLst>
                <a:ext uri="{FF2B5EF4-FFF2-40B4-BE49-F238E27FC236}">
                  <a16:creationId xmlns:a16="http://schemas.microsoft.com/office/drawing/2014/main" id="{0776F0C9-3146-F14E-AABA-8880A89E14E4}"/>
                </a:ext>
              </a:extLst>
            </p:cNvPr>
            <p:cNvSpPr/>
            <p:nvPr/>
          </p:nvSpPr>
          <p:spPr>
            <a:xfrm>
              <a:off x="2641153" y="2808508"/>
              <a:ext cx="353787" cy="293921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>
                <a:solidFill>
                  <a:schemeClr val="dk1"/>
                </a:solidFill>
              </a:endParaRPr>
            </a:p>
          </p:txBody>
        </p:sp>
        <p:sp>
          <p:nvSpPr>
            <p:cNvPr id="77" name="圆角矩形 76">
              <a:extLst>
                <a:ext uri="{FF2B5EF4-FFF2-40B4-BE49-F238E27FC236}">
                  <a16:creationId xmlns:a16="http://schemas.microsoft.com/office/drawing/2014/main" id="{9D6E7057-3868-4549-8ED0-A019EF94EE6A}"/>
                </a:ext>
              </a:extLst>
            </p:cNvPr>
            <p:cNvSpPr/>
            <p:nvPr/>
          </p:nvSpPr>
          <p:spPr>
            <a:xfrm>
              <a:off x="1417363" y="3121733"/>
              <a:ext cx="2371055" cy="54674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dk1"/>
                  </a:solidFill>
                </a:rPr>
                <a:t>                     ……</a:t>
              </a:r>
              <a:endParaRPr kumimoji="1" lang="zh-CN" altLang="en-US" sz="1400">
                <a:solidFill>
                  <a:schemeClr val="dk1"/>
                </a:solidFill>
              </a:endParaRPr>
            </a:p>
          </p:txBody>
        </p:sp>
        <p:sp>
          <p:nvSpPr>
            <p:cNvPr id="78" name="剪去单圆角的矩形 77">
              <a:extLst>
                <a:ext uri="{FF2B5EF4-FFF2-40B4-BE49-F238E27FC236}">
                  <a16:creationId xmlns:a16="http://schemas.microsoft.com/office/drawing/2014/main" id="{B93B4C2A-2510-F944-A94C-62A5361D53AD}"/>
                </a:ext>
              </a:extLst>
            </p:cNvPr>
            <p:cNvSpPr/>
            <p:nvPr/>
          </p:nvSpPr>
          <p:spPr>
            <a:xfrm>
              <a:off x="1637992" y="3136827"/>
              <a:ext cx="1121231" cy="546741"/>
            </a:xfrm>
            <a:prstGeom prst="snip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线程栈</a:t>
              </a:r>
              <a:r>
                <a:rPr kumimoji="1" lang="en-US" altLang="zh-CN" sz="1400" dirty="0"/>
                <a:t>1</a:t>
              </a:r>
              <a:endParaRPr kumimoji="1" lang="zh-CN" altLang="en-US" sz="1400"/>
            </a:p>
          </p:txBody>
        </p:sp>
        <p:sp>
          <p:nvSpPr>
            <p:cNvPr id="79" name="剪去单圆角的矩形 78">
              <a:extLst>
                <a:ext uri="{FF2B5EF4-FFF2-40B4-BE49-F238E27FC236}">
                  <a16:creationId xmlns:a16="http://schemas.microsoft.com/office/drawing/2014/main" id="{841099ED-C3F6-5D49-B71A-0FDAC741CC78}"/>
                </a:ext>
              </a:extLst>
            </p:cNvPr>
            <p:cNvSpPr/>
            <p:nvPr/>
          </p:nvSpPr>
          <p:spPr>
            <a:xfrm>
              <a:off x="1417363" y="3992587"/>
              <a:ext cx="2147886" cy="669475"/>
            </a:xfrm>
            <a:prstGeom prst="snip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0" name="下箭头 79">
              <a:extLst>
                <a:ext uri="{FF2B5EF4-FFF2-40B4-BE49-F238E27FC236}">
                  <a16:creationId xmlns:a16="http://schemas.microsoft.com/office/drawing/2014/main" id="{F03E5A07-2548-614D-A7A2-B14B45F4B2EF}"/>
                </a:ext>
              </a:extLst>
            </p:cNvPr>
            <p:cNvSpPr/>
            <p:nvPr/>
          </p:nvSpPr>
          <p:spPr>
            <a:xfrm>
              <a:off x="2224949" y="3705340"/>
              <a:ext cx="353787" cy="319905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>
                <a:solidFill>
                  <a:schemeClr val="lt1"/>
                </a:solidFill>
              </a:endParaRPr>
            </a:p>
          </p:txBody>
        </p:sp>
        <p:sp>
          <p:nvSpPr>
            <p:cNvPr id="81" name="剪去单圆角的矩形 80">
              <a:extLst>
                <a:ext uri="{FF2B5EF4-FFF2-40B4-BE49-F238E27FC236}">
                  <a16:creationId xmlns:a16="http://schemas.microsoft.com/office/drawing/2014/main" id="{89A62191-08B1-484A-8896-11EDEA8A0050}"/>
                </a:ext>
              </a:extLst>
            </p:cNvPr>
            <p:cNvSpPr/>
            <p:nvPr/>
          </p:nvSpPr>
          <p:spPr>
            <a:xfrm>
              <a:off x="1417363" y="4014359"/>
              <a:ext cx="1003523" cy="587840"/>
            </a:xfrm>
            <a:prstGeom prst="snip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Frame</a:t>
              </a:r>
            </a:p>
            <a:p>
              <a:pPr algn="ctr"/>
              <a:r>
                <a:rPr kumimoji="1" lang="zh-CN" altLang="en-US" sz="1400"/>
                <a:t>方法帧</a:t>
              </a:r>
              <a:endParaRPr kumimoji="1" lang="en-US" altLang="zh-CN" sz="1400" dirty="0"/>
            </a:p>
          </p:txBody>
        </p:sp>
        <p:sp>
          <p:nvSpPr>
            <p:cNvPr id="82" name="剪去单圆角的矩形 81">
              <a:extLst>
                <a:ext uri="{FF2B5EF4-FFF2-40B4-BE49-F238E27FC236}">
                  <a16:creationId xmlns:a16="http://schemas.microsoft.com/office/drawing/2014/main" id="{9E7A91A4-FC7E-FC47-8B03-DBCAABD25137}"/>
                </a:ext>
              </a:extLst>
            </p:cNvPr>
            <p:cNvSpPr/>
            <p:nvPr/>
          </p:nvSpPr>
          <p:spPr>
            <a:xfrm>
              <a:off x="1544253" y="4896105"/>
              <a:ext cx="1284512" cy="818895"/>
            </a:xfrm>
            <a:prstGeom prst="snip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zh-CN" sz="1400" dirty="0"/>
            </a:p>
          </p:txBody>
        </p:sp>
        <p:sp>
          <p:nvSpPr>
            <p:cNvPr id="83" name="同侧圆角矩形 82">
              <a:extLst>
                <a:ext uri="{FF2B5EF4-FFF2-40B4-BE49-F238E27FC236}">
                  <a16:creationId xmlns:a16="http://schemas.microsoft.com/office/drawing/2014/main" id="{7D33F572-DF2C-9247-9CD8-293FAFB84494}"/>
                </a:ext>
              </a:extLst>
            </p:cNvPr>
            <p:cNvSpPr/>
            <p:nvPr/>
          </p:nvSpPr>
          <p:spPr>
            <a:xfrm>
              <a:off x="1544253" y="5207958"/>
              <a:ext cx="1132112" cy="201121"/>
            </a:xfrm>
            <a:prstGeom prst="round2Same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局部变量表</a:t>
              </a:r>
            </a:p>
          </p:txBody>
        </p:sp>
        <p:sp>
          <p:nvSpPr>
            <p:cNvPr id="84" name="同侧圆角矩形 83">
              <a:extLst>
                <a:ext uri="{FF2B5EF4-FFF2-40B4-BE49-F238E27FC236}">
                  <a16:creationId xmlns:a16="http://schemas.microsoft.com/office/drawing/2014/main" id="{DC40EF16-04CC-D24C-8802-72FDEF45E455}"/>
                </a:ext>
              </a:extLst>
            </p:cNvPr>
            <p:cNvSpPr/>
            <p:nvPr/>
          </p:nvSpPr>
          <p:spPr>
            <a:xfrm>
              <a:off x="1544253" y="5429744"/>
              <a:ext cx="1121229" cy="196209"/>
            </a:xfrm>
            <a:prstGeom prst="round2Same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操作数栈</a:t>
              </a:r>
            </a:p>
          </p:txBody>
        </p:sp>
        <p:sp>
          <p:nvSpPr>
            <p:cNvPr id="85" name="下箭头 84">
              <a:extLst>
                <a:ext uri="{FF2B5EF4-FFF2-40B4-BE49-F238E27FC236}">
                  <a16:creationId xmlns:a16="http://schemas.microsoft.com/office/drawing/2014/main" id="{CDB62469-B59D-0D4D-A2A7-E99A400B67DA}"/>
                </a:ext>
              </a:extLst>
            </p:cNvPr>
            <p:cNvSpPr/>
            <p:nvPr/>
          </p:nvSpPr>
          <p:spPr>
            <a:xfrm>
              <a:off x="1982635" y="4602199"/>
              <a:ext cx="378049" cy="293903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6" name="剪去单圆角的矩形 85">
              <a:extLst>
                <a:ext uri="{FF2B5EF4-FFF2-40B4-BE49-F238E27FC236}">
                  <a16:creationId xmlns:a16="http://schemas.microsoft.com/office/drawing/2014/main" id="{A030EBC9-E420-604F-8F56-34590C1E6573}"/>
                </a:ext>
              </a:extLst>
            </p:cNvPr>
            <p:cNvSpPr/>
            <p:nvPr/>
          </p:nvSpPr>
          <p:spPr>
            <a:xfrm>
              <a:off x="2322916" y="4023301"/>
              <a:ext cx="1103539" cy="580842"/>
            </a:xfrm>
            <a:prstGeom prst="snip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Frame…</a:t>
              </a:r>
            </a:p>
          </p:txBody>
        </p:sp>
        <p:sp>
          <p:nvSpPr>
            <p:cNvPr id="87" name="剪去单圆角的矩形 86">
              <a:extLst>
                <a:ext uri="{FF2B5EF4-FFF2-40B4-BE49-F238E27FC236}">
                  <a16:creationId xmlns:a16="http://schemas.microsoft.com/office/drawing/2014/main" id="{8914D35C-623C-694F-81FA-2E9A24952D1E}"/>
                </a:ext>
              </a:extLst>
            </p:cNvPr>
            <p:cNvSpPr/>
            <p:nvPr/>
          </p:nvSpPr>
          <p:spPr>
            <a:xfrm>
              <a:off x="2440619" y="4036132"/>
              <a:ext cx="1103539" cy="580842"/>
            </a:xfrm>
            <a:prstGeom prst="snip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Frame…</a:t>
              </a:r>
            </a:p>
          </p:txBody>
        </p:sp>
        <p:sp>
          <p:nvSpPr>
            <p:cNvPr id="88" name="对角圆角矩形 87">
              <a:extLst>
                <a:ext uri="{FF2B5EF4-FFF2-40B4-BE49-F238E27FC236}">
                  <a16:creationId xmlns:a16="http://schemas.microsoft.com/office/drawing/2014/main" id="{9EE3CFD5-239E-1F47-9601-7131A2AEFBD9}"/>
                </a:ext>
              </a:extLst>
            </p:cNvPr>
            <p:cNvSpPr/>
            <p:nvPr/>
          </p:nvSpPr>
          <p:spPr>
            <a:xfrm>
              <a:off x="1544253" y="4999514"/>
              <a:ext cx="1106262" cy="187779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常量池指针</a:t>
              </a:r>
            </a:p>
          </p:txBody>
        </p:sp>
        <p:sp>
          <p:nvSpPr>
            <p:cNvPr id="89" name="对角圆角矩形 88">
              <a:extLst>
                <a:ext uri="{FF2B5EF4-FFF2-40B4-BE49-F238E27FC236}">
                  <a16:creationId xmlns:a16="http://schemas.microsoft.com/office/drawing/2014/main" id="{2CD95D7B-5B14-0A4A-A985-8829FFE8F630}"/>
                </a:ext>
              </a:extLst>
            </p:cNvPr>
            <p:cNvSpPr/>
            <p:nvPr/>
          </p:nvSpPr>
          <p:spPr>
            <a:xfrm>
              <a:off x="6892013" y="4855022"/>
              <a:ext cx="921213" cy="457200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常量池</a:t>
              </a:r>
            </a:p>
          </p:txBody>
        </p:sp>
      </p:grpSp>
      <p:sp>
        <p:nvSpPr>
          <p:cNvPr id="91" name="矩形 90">
            <a:extLst>
              <a:ext uri="{FF2B5EF4-FFF2-40B4-BE49-F238E27FC236}">
                <a16:creationId xmlns:a16="http://schemas.microsoft.com/office/drawing/2014/main" id="{7D18461C-DDB2-5944-B898-DA70A3F7FE0D}"/>
              </a:ext>
            </a:extLst>
          </p:cNvPr>
          <p:cNvSpPr/>
          <p:nvPr/>
        </p:nvSpPr>
        <p:spPr>
          <a:xfrm>
            <a:off x="9256937" y="2855453"/>
            <a:ext cx="1313092" cy="8565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堆外内存</a:t>
            </a:r>
            <a:endParaRPr kumimoji="1" lang="en-US" altLang="zh-CN" sz="1600" dirty="0"/>
          </a:p>
          <a:p>
            <a:pPr algn="ctr"/>
            <a:r>
              <a:rPr kumimoji="1" lang="en-US" altLang="zh-CN" sz="1600" dirty="0"/>
              <a:t>Direct Buffer</a:t>
            </a:r>
          </a:p>
        </p:txBody>
      </p:sp>
    </p:spTree>
    <p:extLst>
      <p:ext uri="{BB962C8B-B14F-4D97-AF65-F5344CB8AC3E}">
        <p14:creationId xmlns:p14="http://schemas.microsoft.com/office/powerpoint/2010/main" val="282727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43EA5-8CEA-9248-A35A-9677CA00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pc </a:t>
            </a:r>
            <a:r>
              <a:rPr kumimoji="1" lang="zh-CN" altLang="en-US" dirty="0"/>
              <a:t>程序计数器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E5108-D9B1-B647-8DD7-2904F5328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program counter register</a:t>
            </a:r>
          </a:p>
          <a:p>
            <a:r>
              <a:rPr kumimoji="1" lang="en-US" altLang="zh-CN" dirty="0"/>
              <a:t>per 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Thread, Virtual pc</a:t>
            </a:r>
          </a:p>
          <a:p>
            <a:r>
              <a:rPr kumimoji="1" lang="en-US" altLang="zh-CN" dirty="0"/>
              <a:t>CPU pc</a:t>
            </a:r>
          </a:p>
          <a:p>
            <a:r>
              <a:rPr kumimoji="1" lang="en-US" altLang="zh-CN" dirty="0"/>
              <a:t>current opcode address</a:t>
            </a:r>
          </a:p>
          <a:p>
            <a:r>
              <a:rPr kumimoji="1" lang="zh-CN" altLang="en-US" dirty="0"/>
              <a:t>指向方法区的地址值</a:t>
            </a:r>
            <a:endParaRPr kumimoji="1" lang="en-US" altLang="zh-CN" dirty="0"/>
          </a:p>
          <a:p>
            <a:r>
              <a:rPr kumimoji="1" lang="en-US" altLang="zh-CN" dirty="0"/>
              <a:t>Java</a:t>
            </a:r>
            <a:r>
              <a:rPr kumimoji="1" lang="zh-CN" altLang="en-US" dirty="0"/>
              <a:t>代码对</a:t>
            </a:r>
            <a:r>
              <a:rPr kumimoji="1" lang="en-US" altLang="zh-CN" dirty="0"/>
              <a:t>pc</a:t>
            </a:r>
            <a:r>
              <a:rPr kumimoji="1" lang="zh-CN" altLang="en-US" dirty="0"/>
              <a:t>无直接影响</a:t>
            </a:r>
            <a:endParaRPr kumimoji="1" lang="en-US" altLang="zh-CN" dirty="0"/>
          </a:p>
          <a:p>
            <a:r>
              <a:rPr kumimoji="1" lang="en-US" altLang="zh-CN" dirty="0"/>
              <a:t>JIT</a:t>
            </a:r>
            <a:r>
              <a:rPr kumimoji="1" lang="zh-CN" altLang="en-US" dirty="0"/>
              <a:t>代码置换对</a:t>
            </a:r>
            <a:r>
              <a:rPr kumimoji="1" lang="en-US" altLang="zh-CN" dirty="0"/>
              <a:t>pc</a:t>
            </a:r>
            <a:r>
              <a:rPr kumimoji="1" lang="zh-CN" altLang="en-US" dirty="0"/>
              <a:t>的影响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25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F496F-D17A-AF4D-9DF2-3793B5A6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Java</a:t>
            </a:r>
            <a:r>
              <a:rPr kumimoji="1" lang="zh-CN" altLang="en-US"/>
              <a:t>虚拟机栈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DF031-9B30-0744-99CF-47F4A771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Java Virtual Machine Stacks, Java Stack(JDK 1.0)</a:t>
            </a:r>
          </a:p>
          <a:p>
            <a:r>
              <a:rPr kumimoji="1" lang="en-US" altLang="zh-CN" dirty="0"/>
              <a:t>per thread, </a:t>
            </a:r>
            <a:r>
              <a:rPr lang="en-US" altLang="zh-CN" dirty="0"/>
              <a:t>private</a:t>
            </a:r>
          </a:p>
          <a:p>
            <a:r>
              <a:rPr kumimoji="1" lang="en-US" altLang="zh-CN" dirty="0"/>
              <a:t>C Stack</a:t>
            </a:r>
          </a:p>
          <a:p>
            <a:r>
              <a:rPr kumimoji="1" lang="en-US" altLang="zh-CN" dirty="0"/>
              <a:t>Frame/per method call</a:t>
            </a:r>
          </a:p>
          <a:p>
            <a:r>
              <a:rPr kumimoji="1" lang="en-US" altLang="zh-CN" dirty="0"/>
              <a:t>StackOverflowError</a:t>
            </a:r>
          </a:p>
          <a:p>
            <a:r>
              <a:rPr kumimoji="1" lang="en-US" altLang="zh-CN" dirty="0"/>
              <a:t>OutOfMemoryError</a:t>
            </a:r>
          </a:p>
          <a:p>
            <a:r>
              <a:rPr kumimoji="1" lang="zh-CN" altLang="en-US" dirty="0"/>
              <a:t>启动参数“</a:t>
            </a:r>
            <a:r>
              <a:rPr kumimoji="1" lang="en-US" altLang="zh-CN" dirty="0"/>
              <a:t>-Xss1m</a:t>
            </a:r>
            <a:r>
              <a:rPr kumimoji="1" lang="zh-CN" altLang="en-US" dirty="0"/>
              <a:t>”</a:t>
            </a:r>
            <a:endParaRPr kumimoji="1" lang="en-US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25484D5-6336-0F40-ABB2-32A0BF5FCFD3}"/>
              </a:ext>
            </a:extLst>
          </p:cNvPr>
          <p:cNvGrpSpPr/>
          <p:nvPr/>
        </p:nvGrpSpPr>
        <p:grpSpPr>
          <a:xfrm>
            <a:off x="8558389" y="1825625"/>
            <a:ext cx="2371056" cy="3799121"/>
            <a:chOff x="7480704" y="2002966"/>
            <a:chExt cx="2371056" cy="3799121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787C32BF-CA09-7941-87E4-F2265B7FB25F}"/>
                </a:ext>
              </a:extLst>
            </p:cNvPr>
            <p:cNvSpPr/>
            <p:nvPr/>
          </p:nvSpPr>
          <p:spPr>
            <a:xfrm>
              <a:off x="7480704" y="2002966"/>
              <a:ext cx="2371055" cy="914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/>
                <a:t>栈</a:t>
              </a:r>
              <a:endParaRPr kumimoji="1" lang="en-US" altLang="zh-CN" sz="1600" dirty="0"/>
            </a:p>
            <a:p>
              <a:pPr algn="ctr"/>
              <a:r>
                <a:rPr kumimoji="1" lang="en-US" altLang="zh-CN" sz="1600" dirty="0"/>
                <a:t>Stack</a:t>
              </a:r>
              <a:endParaRPr kumimoji="1" lang="zh-CN" altLang="en-US" sz="1600"/>
            </a:p>
          </p:txBody>
        </p:sp>
        <p:sp>
          <p:nvSpPr>
            <p:cNvPr id="6" name="下箭头 5">
              <a:extLst>
                <a:ext uri="{FF2B5EF4-FFF2-40B4-BE49-F238E27FC236}">
                  <a16:creationId xmlns:a16="http://schemas.microsoft.com/office/drawing/2014/main" id="{F78EB1AB-19A9-074F-B0D6-E18FC2C85286}"/>
                </a:ext>
              </a:extLst>
            </p:cNvPr>
            <p:cNvSpPr/>
            <p:nvPr/>
          </p:nvSpPr>
          <p:spPr>
            <a:xfrm>
              <a:off x="8704495" y="2895595"/>
              <a:ext cx="353787" cy="293921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>
                <a:solidFill>
                  <a:schemeClr val="dk1"/>
                </a:solidFill>
              </a:endParaRPr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CD07385B-E359-6E42-8C5A-69FC523537C7}"/>
                </a:ext>
              </a:extLst>
            </p:cNvPr>
            <p:cNvSpPr/>
            <p:nvPr/>
          </p:nvSpPr>
          <p:spPr>
            <a:xfrm>
              <a:off x="7480705" y="3208820"/>
              <a:ext cx="2371055" cy="54674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dk1"/>
                  </a:solidFill>
                </a:rPr>
                <a:t>                     ……</a:t>
              </a:r>
              <a:endParaRPr kumimoji="1" lang="zh-CN" altLang="en-US" sz="1400">
                <a:solidFill>
                  <a:schemeClr val="dk1"/>
                </a:solidFill>
              </a:endParaRPr>
            </a:p>
          </p:txBody>
        </p:sp>
        <p:sp>
          <p:nvSpPr>
            <p:cNvPr id="8" name="剪去单圆角的矩形 7">
              <a:extLst>
                <a:ext uri="{FF2B5EF4-FFF2-40B4-BE49-F238E27FC236}">
                  <a16:creationId xmlns:a16="http://schemas.microsoft.com/office/drawing/2014/main" id="{7290CC00-667D-8545-8F9B-5D0B0494E77B}"/>
                </a:ext>
              </a:extLst>
            </p:cNvPr>
            <p:cNvSpPr/>
            <p:nvPr/>
          </p:nvSpPr>
          <p:spPr>
            <a:xfrm>
              <a:off x="7701334" y="3223914"/>
              <a:ext cx="1121231" cy="546741"/>
            </a:xfrm>
            <a:prstGeom prst="snip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线程栈</a:t>
              </a:r>
              <a:r>
                <a:rPr kumimoji="1" lang="en-US" altLang="zh-CN" sz="1400" dirty="0"/>
                <a:t>1</a:t>
              </a:r>
              <a:endParaRPr kumimoji="1" lang="zh-CN" altLang="en-US" sz="1400"/>
            </a:p>
          </p:txBody>
        </p:sp>
        <p:sp>
          <p:nvSpPr>
            <p:cNvPr id="9" name="剪去单圆角的矩形 8">
              <a:extLst>
                <a:ext uri="{FF2B5EF4-FFF2-40B4-BE49-F238E27FC236}">
                  <a16:creationId xmlns:a16="http://schemas.microsoft.com/office/drawing/2014/main" id="{DBF79CAA-E45C-BB42-B9F2-25FEEE552B9F}"/>
                </a:ext>
              </a:extLst>
            </p:cNvPr>
            <p:cNvSpPr/>
            <p:nvPr/>
          </p:nvSpPr>
          <p:spPr>
            <a:xfrm>
              <a:off x="7480705" y="4079674"/>
              <a:ext cx="2371054" cy="669475"/>
            </a:xfrm>
            <a:prstGeom prst="snip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" name="下箭头 9">
              <a:extLst>
                <a:ext uri="{FF2B5EF4-FFF2-40B4-BE49-F238E27FC236}">
                  <a16:creationId xmlns:a16="http://schemas.microsoft.com/office/drawing/2014/main" id="{EA6CC16D-DC4E-4B4E-81FD-C796E561A62E}"/>
                </a:ext>
              </a:extLst>
            </p:cNvPr>
            <p:cNvSpPr/>
            <p:nvPr/>
          </p:nvSpPr>
          <p:spPr>
            <a:xfrm>
              <a:off x="8288291" y="3792427"/>
              <a:ext cx="353787" cy="319905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>
                <a:solidFill>
                  <a:schemeClr val="lt1"/>
                </a:solidFill>
              </a:endParaRPr>
            </a:p>
          </p:txBody>
        </p:sp>
        <p:sp>
          <p:nvSpPr>
            <p:cNvPr id="11" name="剪去单圆角的矩形 10">
              <a:extLst>
                <a:ext uri="{FF2B5EF4-FFF2-40B4-BE49-F238E27FC236}">
                  <a16:creationId xmlns:a16="http://schemas.microsoft.com/office/drawing/2014/main" id="{93B98635-A1F7-ED49-8CBC-92C60F77CDE0}"/>
                </a:ext>
              </a:extLst>
            </p:cNvPr>
            <p:cNvSpPr/>
            <p:nvPr/>
          </p:nvSpPr>
          <p:spPr>
            <a:xfrm>
              <a:off x="7480705" y="4101446"/>
              <a:ext cx="1003523" cy="587840"/>
            </a:xfrm>
            <a:prstGeom prst="snip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Frame</a:t>
              </a:r>
            </a:p>
            <a:p>
              <a:pPr algn="ctr"/>
              <a:r>
                <a:rPr kumimoji="1" lang="zh-CN" altLang="en-US" sz="1400"/>
                <a:t>方法帧</a:t>
              </a:r>
              <a:endParaRPr kumimoji="1" lang="en-US" altLang="zh-CN" sz="1400" dirty="0"/>
            </a:p>
          </p:txBody>
        </p:sp>
        <p:sp>
          <p:nvSpPr>
            <p:cNvPr id="12" name="剪去单圆角的矩形 11">
              <a:extLst>
                <a:ext uri="{FF2B5EF4-FFF2-40B4-BE49-F238E27FC236}">
                  <a16:creationId xmlns:a16="http://schemas.microsoft.com/office/drawing/2014/main" id="{AE87F8D4-500E-8C46-9F0F-B020540D50B0}"/>
                </a:ext>
              </a:extLst>
            </p:cNvPr>
            <p:cNvSpPr/>
            <p:nvPr/>
          </p:nvSpPr>
          <p:spPr>
            <a:xfrm>
              <a:off x="7480705" y="4983192"/>
              <a:ext cx="1411402" cy="818895"/>
            </a:xfrm>
            <a:prstGeom prst="snip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zh-CN" sz="1400" dirty="0"/>
            </a:p>
          </p:txBody>
        </p:sp>
        <p:sp>
          <p:nvSpPr>
            <p:cNvPr id="13" name="同侧圆角矩形 12">
              <a:extLst>
                <a:ext uri="{FF2B5EF4-FFF2-40B4-BE49-F238E27FC236}">
                  <a16:creationId xmlns:a16="http://schemas.microsoft.com/office/drawing/2014/main" id="{0B70D0BB-303D-1F4D-85AA-9D22E0230912}"/>
                </a:ext>
              </a:extLst>
            </p:cNvPr>
            <p:cNvSpPr/>
            <p:nvPr/>
          </p:nvSpPr>
          <p:spPr>
            <a:xfrm>
              <a:off x="7607595" y="5295045"/>
              <a:ext cx="1132112" cy="201121"/>
            </a:xfrm>
            <a:prstGeom prst="round2Same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局部变量表</a:t>
              </a:r>
            </a:p>
          </p:txBody>
        </p:sp>
        <p:sp>
          <p:nvSpPr>
            <p:cNvPr id="14" name="同侧圆角矩形 13">
              <a:extLst>
                <a:ext uri="{FF2B5EF4-FFF2-40B4-BE49-F238E27FC236}">
                  <a16:creationId xmlns:a16="http://schemas.microsoft.com/office/drawing/2014/main" id="{A57137E5-A396-7D4C-9A6B-F688401F7208}"/>
                </a:ext>
              </a:extLst>
            </p:cNvPr>
            <p:cNvSpPr/>
            <p:nvPr/>
          </p:nvSpPr>
          <p:spPr>
            <a:xfrm>
              <a:off x="7607595" y="5516831"/>
              <a:ext cx="1121229" cy="196209"/>
            </a:xfrm>
            <a:prstGeom prst="round2Same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操作数栈</a:t>
              </a:r>
            </a:p>
          </p:txBody>
        </p:sp>
        <p:sp>
          <p:nvSpPr>
            <p:cNvPr id="15" name="下箭头 14">
              <a:extLst>
                <a:ext uri="{FF2B5EF4-FFF2-40B4-BE49-F238E27FC236}">
                  <a16:creationId xmlns:a16="http://schemas.microsoft.com/office/drawing/2014/main" id="{621FC59C-E2E1-674D-A484-C1906D99795B}"/>
                </a:ext>
              </a:extLst>
            </p:cNvPr>
            <p:cNvSpPr/>
            <p:nvPr/>
          </p:nvSpPr>
          <p:spPr>
            <a:xfrm>
              <a:off x="8045977" y="4689286"/>
              <a:ext cx="378049" cy="293903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" name="剪去单圆角的矩形 15">
              <a:extLst>
                <a:ext uri="{FF2B5EF4-FFF2-40B4-BE49-F238E27FC236}">
                  <a16:creationId xmlns:a16="http://schemas.microsoft.com/office/drawing/2014/main" id="{3FBA6630-CBDD-D146-9C9D-11374E888BF5}"/>
                </a:ext>
              </a:extLst>
            </p:cNvPr>
            <p:cNvSpPr/>
            <p:nvPr/>
          </p:nvSpPr>
          <p:spPr>
            <a:xfrm>
              <a:off x="8386258" y="4110388"/>
              <a:ext cx="1103539" cy="580842"/>
            </a:xfrm>
            <a:prstGeom prst="snip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Frame…</a:t>
              </a:r>
            </a:p>
          </p:txBody>
        </p:sp>
        <p:sp>
          <p:nvSpPr>
            <p:cNvPr id="17" name="剪去单圆角的矩形 16">
              <a:extLst>
                <a:ext uri="{FF2B5EF4-FFF2-40B4-BE49-F238E27FC236}">
                  <a16:creationId xmlns:a16="http://schemas.microsoft.com/office/drawing/2014/main" id="{54705D04-E5A8-3648-87C2-5AE5F117C79F}"/>
                </a:ext>
              </a:extLst>
            </p:cNvPr>
            <p:cNvSpPr/>
            <p:nvPr/>
          </p:nvSpPr>
          <p:spPr>
            <a:xfrm>
              <a:off x="8503961" y="4123219"/>
              <a:ext cx="1103539" cy="580842"/>
            </a:xfrm>
            <a:prstGeom prst="snip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Frame…</a:t>
              </a:r>
            </a:p>
          </p:txBody>
        </p:sp>
        <p:sp>
          <p:nvSpPr>
            <p:cNvPr id="18" name="对角圆角矩形 17">
              <a:extLst>
                <a:ext uri="{FF2B5EF4-FFF2-40B4-BE49-F238E27FC236}">
                  <a16:creationId xmlns:a16="http://schemas.microsoft.com/office/drawing/2014/main" id="{608BE4BF-9279-F049-A507-45FC601E808D}"/>
                </a:ext>
              </a:extLst>
            </p:cNvPr>
            <p:cNvSpPr/>
            <p:nvPr/>
          </p:nvSpPr>
          <p:spPr>
            <a:xfrm>
              <a:off x="7607595" y="5086601"/>
              <a:ext cx="1106262" cy="187779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常量池指针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8758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1147</Words>
  <Application>Microsoft Macintosh PowerPoint</Application>
  <PresentationFormat>宽屏</PresentationFormat>
  <Paragraphs>493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等线</vt:lpstr>
      <vt:lpstr>等线 Light</vt:lpstr>
      <vt:lpstr>Arial Unicode MS</vt:lpstr>
      <vt:lpstr>Songti SC</vt:lpstr>
      <vt:lpstr>Arial</vt:lpstr>
      <vt:lpstr>Office 主题​​</vt:lpstr>
      <vt:lpstr>JVM体系结构概述 </vt:lpstr>
      <vt:lpstr>Hotspot JVM 架构</vt:lpstr>
      <vt:lpstr>JVM 体系结构</vt:lpstr>
      <vt:lpstr>相关术语</vt:lpstr>
      <vt:lpstr>Java 体系 结构</vt:lpstr>
      <vt:lpstr>运行时数据区</vt:lpstr>
      <vt:lpstr>Hotspot运行时数据区</vt:lpstr>
      <vt:lpstr>pc 程序计数器</vt:lpstr>
      <vt:lpstr>Java虚拟机栈</vt:lpstr>
      <vt:lpstr>本地方法栈</vt:lpstr>
      <vt:lpstr>堆内存(Heap)</vt:lpstr>
      <vt:lpstr>MetaSpace</vt:lpstr>
      <vt:lpstr>堆外内存</vt:lpstr>
      <vt:lpstr>类加载子系统</vt:lpstr>
      <vt:lpstr>Class Loader</vt:lpstr>
      <vt:lpstr>打印 Class Loader</vt:lpstr>
      <vt:lpstr>自定义 Class Loader</vt:lpstr>
      <vt:lpstr>class file 格式</vt:lpstr>
      <vt:lpstr>ClassFile结构定义</vt:lpstr>
      <vt:lpstr>class文件示例</vt:lpstr>
      <vt:lpstr>PowerPoint 演示文稿</vt:lpstr>
      <vt:lpstr>major versions简介</vt:lpstr>
      <vt:lpstr>Fields定义</vt:lpstr>
      <vt:lpstr>class file中的Constant Pool</vt:lpstr>
      <vt:lpstr>Methods</vt:lpstr>
      <vt:lpstr>Attributes</vt:lpstr>
      <vt:lpstr>JVM Data Type</vt:lpstr>
      <vt:lpstr>垃圾收集器</vt:lpstr>
      <vt:lpstr>即时编译器(JIT)</vt:lpstr>
      <vt:lpstr>JIT相关启动参数</vt:lpstr>
      <vt:lpstr>Q&amp;A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JVM体系结构概述 </dc:title>
  <dc:creator>任富飞</dc:creator>
  <cp:lastModifiedBy>任富飞</cp:lastModifiedBy>
  <cp:revision>403</cp:revision>
  <dcterms:created xsi:type="dcterms:W3CDTF">2019-08-23T03:31:02Z</dcterms:created>
  <dcterms:modified xsi:type="dcterms:W3CDTF">2019-09-12T05:59:05Z</dcterms:modified>
</cp:coreProperties>
</file>