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6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1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9F43F67F-9D13-C844-B6F5-48247252FB84}"/>
              </a:ext>
            </a:extLst>
          </p:cNvPr>
          <p:cNvGrpSpPr/>
          <p:nvPr/>
        </p:nvGrpSpPr>
        <p:grpSpPr>
          <a:xfrm>
            <a:off x="1417363" y="533395"/>
            <a:ext cx="8273646" cy="5181605"/>
            <a:chOff x="1417363" y="533395"/>
            <a:chExt cx="8273646" cy="5181605"/>
          </a:xfrm>
        </p:grpSpPr>
        <p:sp>
          <p:nvSpPr>
            <p:cNvPr id="2" name="圆角矩形 1">
              <a:extLst>
                <a:ext uri="{FF2B5EF4-FFF2-40B4-BE49-F238E27FC236}">
                  <a16:creationId xmlns:a16="http://schemas.microsoft.com/office/drawing/2014/main" id="{79067A7E-A7CF-3146-8C1B-04CCCF871CDD}"/>
                </a:ext>
              </a:extLst>
            </p:cNvPr>
            <p:cNvSpPr/>
            <p:nvPr/>
          </p:nvSpPr>
          <p:spPr>
            <a:xfrm>
              <a:off x="1417363" y="1915880"/>
              <a:ext cx="827091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528EF239-E93F-9F48-8179-15166173E6AB}"/>
                </a:ext>
              </a:extLst>
            </p:cNvPr>
            <p:cNvSpPr/>
            <p:nvPr/>
          </p:nvSpPr>
          <p:spPr>
            <a:xfrm>
              <a:off x="4332513" y="544281"/>
              <a:ext cx="3494315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                      … </a:t>
              </a:r>
              <a:r>
                <a:rPr kumimoji="1" lang="zh-CN" altLang="en-US" sz="1600" dirty="0"/>
                <a:t>其他进程</a:t>
              </a:r>
            </a:p>
          </p:txBody>
        </p:sp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BD5810A3-F71F-B44F-B1CD-663270885511}"/>
                </a:ext>
              </a:extLst>
            </p:cNvPr>
            <p:cNvSpPr/>
            <p:nvPr/>
          </p:nvSpPr>
          <p:spPr>
            <a:xfrm>
              <a:off x="7826828" y="555167"/>
              <a:ext cx="1861453" cy="9144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/>
                <a:t>操作系统</a:t>
              </a:r>
            </a:p>
          </p:txBody>
        </p:sp>
        <p:sp>
          <p:nvSpPr>
            <p:cNvPr id="7" name="下箭头 6">
              <a:extLst>
                <a:ext uri="{FF2B5EF4-FFF2-40B4-BE49-F238E27FC236}">
                  <a16:creationId xmlns:a16="http://schemas.microsoft.com/office/drawing/2014/main" id="{36125127-005C-6B46-AE82-92EB0AD5A893}"/>
                </a:ext>
              </a:extLst>
            </p:cNvPr>
            <p:cNvSpPr/>
            <p:nvPr/>
          </p:nvSpPr>
          <p:spPr>
            <a:xfrm>
              <a:off x="3069781" y="1467099"/>
              <a:ext cx="446314" cy="4680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55E70CD1-C845-514F-909B-9FC172EAA110}"/>
                </a:ext>
              </a:extLst>
            </p:cNvPr>
            <p:cNvSpPr/>
            <p:nvPr/>
          </p:nvSpPr>
          <p:spPr>
            <a:xfrm>
              <a:off x="1637993" y="1915879"/>
              <a:ext cx="1556974" cy="914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/>
                <a:t>栈</a:t>
              </a:r>
              <a:endParaRPr kumimoji="1" lang="en-US" altLang="zh-CN" sz="1600" dirty="0"/>
            </a:p>
            <a:p>
              <a:pPr algn="ctr"/>
              <a:r>
                <a:rPr kumimoji="1" lang="en-US" altLang="zh-CN" sz="1600" dirty="0"/>
                <a:t>Stack</a:t>
              </a:r>
              <a:endParaRPr kumimoji="1" lang="zh-CN" altLang="en-US" sz="1600"/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34E2C58-7A65-6446-AF21-E6A406730C23}"/>
                </a:ext>
              </a:extLst>
            </p:cNvPr>
            <p:cNvSpPr/>
            <p:nvPr/>
          </p:nvSpPr>
          <p:spPr>
            <a:xfrm>
              <a:off x="3292940" y="1915880"/>
              <a:ext cx="2619364" cy="914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/>
                <a:t>堆</a:t>
              </a:r>
              <a:endParaRPr kumimoji="1" lang="en-US" altLang="zh-CN" sz="1600" dirty="0"/>
            </a:p>
            <a:p>
              <a:pPr algn="ctr"/>
              <a:r>
                <a:rPr kumimoji="1" lang="en-US" altLang="zh-CN" sz="1600" dirty="0"/>
                <a:t>Heap</a:t>
              </a:r>
              <a:endParaRPr kumimoji="1" lang="zh-CN" altLang="en-US" sz="1600"/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A5749171-8197-BA4B-B0FD-0A60ACA9546B}"/>
                </a:ext>
              </a:extLst>
            </p:cNvPr>
            <p:cNvSpPr/>
            <p:nvPr/>
          </p:nvSpPr>
          <p:spPr>
            <a:xfrm>
              <a:off x="7434943" y="1926766"/>
              <a:ext cx="1567546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JVM</a:t>
              </a:r>
              <a:r>
                <a:rPr kumimoji="1" lang="zh-CN" altLang="en-US" sz="1600" dirty="0"/>
                <a:t>自身</a:t>
              </a:r>
            </a:p>
          </p:txBody>
        </p:sp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87D15C48-C5DD-BA49-AE98-FB7013743148}"/>
                </a:ext>
              </a:extLst>
            </p:cNvPr>
            <p:cNvSpPr/>
            <p:nvPr/>
          </p:nvSpPr>
          <p:spPr>
            <a:xfrm>
              <a:off x="1417363" y="533395"/>
              <a:ext cx="2915151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Java</a:t>
              </a:r>
              <a:r>
                <a:rPr kumimoji="1" lang="zh-CN" altLang="en-US" sz="1600" dirty="0"/>
                <a:t>进程</a:t>
              </a:r>
            </a:p>
          </p:txBody>
        </p:sp>
        <p:sp>
          <p:nvSpPr>
            <p:cNvPr id="11" name="对角圆角矩形 10">
              <a:extLst>
                <a:ext uri="{FF2B5EF4-FFF2-40B4-BE49-F238E27FC236}">
                  <a16:creationId xmlns:a16="http://schemas.microsoft.com/office/drawing/2014/main" id="{FF4E2F13-66E0-0F48-8C4F-4DC8A8A862C8}"/>
                </a:ext>
              </a:extLst>
            </p:cNvPr>
            <p:cNvSpPr/>
            <p:nvPr/>
          </p:nvSpPr>
          <p:spPr>
            <a:xfrm>
              <a:off x="6010275" y="1915880"/>
              <a:ext cx="1326696" cy="914400"/>
            </a:xfrm>
            <a:prstGeom prst="round2Diag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/>
                <a:t>非堆</a:t>
              </a:r>
              <a:endParaRPr kumimoji="1" lang="en-US" altLang="zh-CN" sz="1600" dirty="0"/>
            </a:p>
            <a:p>
              <a:pPr algn="ctr"/>
              <a:r>
                <a:rPr kumimoji="1" lang="en-US" altLang="zh-CN" sz="1600" dirty="0"/>
                <a:t>Non-Heap</a:t>
              </a:r>
              <a:endParaRPr kumimoji="1" lang="zh-CN" altLang="en-US" sz="1600"/>
            </a:p>
          </p:txBody>
        </p:sp>
        <p:sp>
          <p:nvSpPr>
            <p:cNvPr id="14" name="下箭头 13">
              <a:extLst>
                <a:ext uri="{FF2B5EF4-FFF2-40B4-BE49-F238E27FC236}">
                  <a16:creationId xmlns:a16="http://schemas.microsoft.com/office/drawing/2014/main" id="{A5249DF1-AEB2-2D43-943B-20A0E7D40401}"/>
                </a:ext>
              </a:extLst>
            </p:cNvPr>
            <p:cNvSpPr/>
            <p:nvPr/>
          </p:nvSpPr>
          <p:spPr>
            <a:xfrm>
              <a:off x="4533903" y="2830280"/>
              <a:ext cx="549733" cy="457200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C02BFD68-E86A-204F-A09D-805F3609E865}"/>
                </a:ext>
              </a:extLst>
            </p:cNvPr>
            <p:cNvSpPr/>
            <p:nvPr/>
          </p:nvSpPr>
          <p:spPr>
            <a:xfrm>
              <a:off x="4036913" y="3287480"/>
              <a:ext cx="2385658" cy="914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C4A8DC3-AE6D-F441-AA4C-09288BC872DE}"/>
                </a:ext>
              </a:extLst>
            </p:cNvPr>
            <p:cNvSpPr/>
            <p:nvPr/>
          </p:nvSpPr>
          <p:spPr>
            <a:xfrm>
              <a:off x="4080457" y="3385451"/>
              <a:ext cx="1177345" cy="7402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年轻代</a:t>
              </a:r>
              <a:endParaRPr kumimoji="1" lang="en-US" altLang="zh-CN" sz="1400" dirty="0"/>
            </a:p>
            <a:p>
              <a:pPr algn="ctr"/>
              <a:r>
                <a:rPr kumimoji="1" lang="en-US" altLang="zh-CN" sz="1400" dirty="0"/>
                <a:t>Young-gen</a:t>
              </a:r>
              <a:endParaRPr kumimoji="1" lang="zh-CN" altLang="en-US" sz="1400"/>
            </a:p>
          </p:txBody>
        </p:sp>
        <p:sp>
          <p:nvSpPr>
            <p:cNvPr id="15" name="下箭头 14">
              <a:extLst>
                <a:ext uri="{FF2B5EF4-FFF2-40B4-BE49-F238E27FC236}">
                  <a16:creationId xmlns:a16="http://schemas.microsoft.com/office/drawing/2014/main" id="{1CFE2E5E-61F1-3E40-AB73-3807A013B8B5}"/>
                </a:ext>
              </a:extLst>
            </p:cNvPr>
            <p:cNvSpPr/>
            <p:nvPr/>
          </p:nvSpPr>
          <p:spPr>
            <a:xfrm>
              <a:off x="4577449" y="4125679"/>
              <a:ext cx="462642" cy="533401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CED07C8-5820-744D-8328-8B0634A8D122}"/>
                </a:ext>
              </a:extLst>
            </p:cNvPr>
            <p:cNvSpPr/>
            <p:nvPr/>
          </p:nvSpPr>
          <p:spPr>
            <a:xfrm>
              <a:off x="3780068" y="4659080"/>
              <a:ext cx="2739118" cy="81642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DE56C32B-5FB9-6849-B836-C6178DC0ECFF}"/>
                </a:ext>
              </a:extLst>
            </p:cNvPr>
            <p:cNvSpPr/>
            <p:nvPr/>
          </p:nvSpPr>
          <p:spPr>
            <a:xfrm>
              <a:off x="3793675" y="4659081"/>
              <a:ext cx="1676401" cy="8164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新生代</a:t>
              </a:r>
              <a:endParaRPr kumimoji="1" lang="en-US" altLang="zh-CN" sz="1400" dirty="0"/>
            </a:p>
            <a:p>
              <a:pPr algn="ctr"/>
              <a:r>
                <a:rPr kumimoji="1" lang="en-US" altLang="zh-CN" sz="1400" dirty="0"/>
                <a:t>Eden-Space</a:t>
              </a:r>
            </a:p>
          </p:txBody>
        </p:sp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3E2B33AB-0B17-724C-9F10-65713F879263}"/>
                </a:ext>
              </a:extLst>
            </p:cNvPr>
            <p:cNvSpPr/>
            <p:nvPr/>
          </p:nvSpPr>
          <p:spPr>
            <a:xfrm>
              <a:off x="5483684" y="4659080"/>
              <a:ext cx="508910" cy="81642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S0</a:t>
              </a:r>
            </a:p>
          </p:txBody>
        </p:sp>
        <p:sp>
          <p:nvSpPr>
            <p:cNvPr id="21" name="圆角矩形 20">
              <a:extLst>
                <a:ext uri="{FF2B5EF4-FFF2-40B4-BE49-F238E27FC236}">
                  <a16:creationId xmlns:a16="http://schemas.microsoft.com/office/drawing/2014/main" id="{98D13D18-ACAC-E146-9052-48B5F44E0BE6}"/>
                </a:ext>
              </a:extLst>
            </p:cNvPr>
            <p:cNvSpPr/>
            <p:nvPr/>
          </p:nvSpPr>
          <p:spPr>
            <a:xfrm>
              <a:off x="6010275" y="4659080"/>
              <a:ext cx="508910" cy="81642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S1</a:t>
              </a:r>
            </a:p>
          </p:txBody>
        </p:sp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E560CD45-3841-4847-99DB-9D2717BA9B57}"/>
                </a:ext>
              </a:extLst>
            </p:cNvPr>
            <p:cNvSpPr/>
            <p:nvPr/>
          </p:nvSpPr>
          <p:spPr>
            <a:xfrm>
              <a:off x="5312719" y="3385451"/>
              <a:ext cx="1066307" cy="74022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老年代</a:t>
              </a:r>
              <a:endParaRPr kumimoji="1" lang="en-US" altLang="zh-CN" sz="1400" dirty="0"/>
            </a:p>
            <a:p>
              <a:pPr algn="ctr"/>
              <a:r>
                <a:rPr kumimoji="1" lang="en-US" altLang="zh-CN" sz="1400" dirty="0"/>
                <a:t>Old-gen</a:t>
              </a:r>
              <a:endParaRPr kumimoji="1" lang="zh-CN" altLang="en-US" sz="1400"/>
            </a:p>
          </p:txBody>
        </p:sp>
        <p:sp>
          <p:nvSpPr>
            <p:cNvPr id="23" name="对角圆角矩形 22">
              <a:extLst>
                <a:ext uri="{FF2B5EF4-FFF2-40B4-BE49-F238E27FC236}">
                  <a16:creationId xmlns:a16="http://schemas.microsoft.com/office/drawing/2014/main" id="{848136B8-E65A-C348-8F54-0B7AB3972B99}"/>
                </a:ext>
              </a:extLst>
            </p:cNvPr>
            <p:cNvSpPr/>
            <p:nvPr/>
          </p:nvSpPr>
          <p:spPr>
            <a:xfrm>
              <a:off x="6422572" y="3287479"/>
              <a:ext cx="3265709" cy="914400"/>
            </a:xfrm>
            <a:prstGeom prst="round2Diag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" name="圆角矩形 23">
              <a:extLst>
                <a:ext uri="{FF2B5EF4-FFF2-40B4-BE49-F238E27FC236}">
                  <a16:creationId xmlns:a16="http://schemas.microsoft.com/office/drawing/2014/main" id="{FFCB351D-5CFA-F346-A230-CCA873C495FF}"/>
                </a:ext>
              </a:extLst>
            </p:cNvPr>
            <p:cNvSpPr/>
            <p:nvPr/>
          </p:nvSpPr>
          <p:spPr>
            <a:xfrm>
              <a:off x="6466112" y="3385451"/>
              <a:ext cx="1534887" cy="74022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元数据区</a:t>
              </a:r>
              <a:endParaRPr kumimoji="1" lang="en-US" altLang="zh-CN" sz="1400" dirty="0"/>
            </a:p>
            <a:p>
              <a:pPr algn="ctr"/>
              <a:r>
                <a:rPr kumimoji="1" lang="en-US" altLang="zh-CN" sz="1400" dirty="0"/>
                <a:t>Metaspace</a:t>
              </a:r>
              <a:endParaRPr kumimoji="1" lang="zh-CN" altLang="en-US" sz="1400" dirty="0"/>
            </a:p>
          </p:txBody>
        </p:sp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1A337048-EBD0-CB4C-B3F5-06FC3E03041B}"/>
                </a:ext>
              </a:extLst>
            </p:cNvPr>
            <p:cNvSpPr/>
            <p:nvPr/>
          </p:nvSpPr>
          <p:spPr>
            <a:xfrm>
              <a:off x="8852804" y="3385451"/>
              <a:ext cx="838205" cy="74022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Code Cache</a:t>
              </a:r>
              <a:endParaRPr kumimoji="1" lang="zh-CN" altLang="en-US" sz="1400"/>
            </a:p>
          </p:txBody>
        </p:sp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id="{2125A430-5CA4-2F44-AE4F-4EE26A4285BE}"/>
                </a:ext>
              </a:extLst>
            </p:cNvPr>
            <p:cNvSpPr/>
            <p:nvPr/>
          </p:nvSpPr>
          <p:spPr>
            <a:xfrm>
              <a:off x="7700261" y="3472537"/>
              <a:ext cx="1149821" cy="65314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Compressed Class Space </a:t>
              </a:r>
              <a:endParaRPr kumimoji="1" lang="zh-CN" altLang="en-US" sz="1400" dirty="0"/>
            </a:p>
          </p:txBody>
        </p:sp>
        <p:sp>
          <p:nvSpPr>
            <p:cNvPr id="27" name="下箭头 26">
              <a:extLst>
                <a:ext uri="{FF2B5EF4-FFF2-40B4-BE49-F238E27FC236}">
                  <a16:creationId xmlns:a16="http://schemas.microsoft.com/office/drawing/2014/main" id="{14DA8695-8B66-B047-B89B-2167DE8D8C73}"/>
                </a:ext>
              </a:extLst>
            </p:cNvPr>
            <p:cNvSpPr/>
            <p:nvPr/>
          </p:nvSpPr>
          <p:spPr>
            <a:xfrm>
              <a:off x="6838958" y="2830279"/>
              <a:ext cx="549733" cy="457200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>
                <a:solidFill>
                  <a:schemeClr val="lt1"/>
                </a:solidFill>
              </a:endParaRPr>
            </a:p>
          </p:txBody>
        </p:sp>
        <p:sp>
          <p:nvSpPr>
            <p:cNvPr id="28" name="圆角矩形 27">
              <a:extLst>
                <a:ext uri="{FF2B5EF4-FFF2-40B4-BE49-F238E27FC236}">
                  <a16:creationId xmlns:a16="http://schemas.microsoft.com/office/drawing/2014/main" id="{6225D65E-004F-A240-9D12-71936AE42244}"/>
                </a:ext>
              </a:extLst>
            </p:cNvPr>
            <p:cNvSpPr/>
            <p:nvPr/>
          </p:nvSpPr>
          <p:spPr>
            <a:xfrm>
              <a:off x="6581778" y="4659080"/>
              <a:ext cx="2507794" cy="81642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9" name="下箭头 28">
              <a:extLst>
                <a:ext uri="{FF2B5EF4-FFF2-40B4-BE49-F238E27FC236}">
                  <a16:creationId xmlns:a16="http://schemas.microsoft.com/office/drawing/2014/main" id="{68C73640-51EE-0044-AE3F-9F9AEF009B3A}"/>
                </a:ext>
              </a:extLst>
            </p:cNvPr>
            <p:cNvSpPr/>
            <p:nvPr/>
          </p:nvSpPr>
          <p:spPr>
            <a:xfrm>
              <a:off x="7366907" y="4125679"/>
              <a:ext cx="462642" cy="533401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" name="剪去单角的矩形 17">
              <a:extLst>
                <a:ext uri="{FF2B5EF4-FFF2-40B4-BE49-F238E27FC236}">
                  <a16:creationId xmlns:a16="http://schemas.microsoft.com/office/drawing/2014/main" id="{3931844B-A503-9640-8235-A4640EBD7706}"/>
                </a:ext>
              </a:extLst>
            </p:cNvPr>
            <p:cNvSpPr/>
            <p:nvPr/>
          </p:nvSpPr>
          <p:spPr>
            <a:xfrm>
              <a:off x="6874321" y="4762494"/>
              <a:ext cx="1883233" cy="636814"/>
            </a:xfrm>
            <a:prstGeom prst="snip1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             </a:t>
              </a:r>
              <a:r>
                <a:rPr kumimoji="1" lang="zh-CN" altLang="en-US" sz="1400" dirty="0"/>
                <a:t>方法区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F1BA41C-E5DE-F048-892F-37A979486B63}"/>
                </a:ext>
              </a:extLst>
            </p:cNvPr>
            <p:cNvSpPr txBox="1"/>
            <p:nvPr/>
          </p:nvSpPr>
          <p:spPr>
            <a:xfrm>
              <a:off x="9292309" y="4262102"/>
              <a:ext cx="395972" cy="3077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</a:rPr>
                <a:t>JIT</a:t>
              </a:r>
              <a:endParaRPr kumimoji="1"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30" name="棱台 29">
              <a:extLst>
                <a:ext uri="{FF2B5EF4-FFF2-40B4-BE49-F238E27FC236}">
                  <a16:creationId xmlns:a16="http://schemas.microsoft.com/office/drawing/2014/main" id="{1419A84C-CBE6-CB43-B03A-A8AFC4AE86B4}"/>
                </a:ext>
              </a:extLst>
            </p:cNvPr>
            <p:cNvSpPr/>
            <p:nvPr/>
          </p:nvSpPr>
          <p:spPr>
            <a:xfrm>
              <a:off x="3842660" y="5453737"/>
              <a:ext cx="609599" cy="185057"/>
            </a:xfrm>
            <a:prstGeom prst="bevel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TLAB</a:t>
              </a:r>
              <a:endParaRPr kumimoji="1" lang="zh-CN" altLang="en-US" sz="1400" dirty="0"/>
            </a:p>
          </p:txBody>
        </p:sp>
        <p:sp>
          <p:nvSpPr>
            <p:cNvPr id="31" name="棱台 30">
              <a:extLst>
                <a:ext uri="{FF2B5EF4-FFF2-40B4-BE49-F238E27FC236}">
                  <a16:creationId xmlns:a16="http://schemas.microsoft.com/office/drawing/2014/main" id="{46BCBAF6-4D0F-F343-A922-437F2F69988E}"/>
                </a:ext>
              </a:extLst>
            </p:cNvPr>
            <p:cNvSpPr/>
            <p:nvPr/>
          </p:nvSpPr>
          <p:spPr>
            <a:xfrm>
              <a:off x="4432533" y="5453736"/>
              <a:ext cx="609599" cy="185057"/>
            </a:xfrm>
            <a:prstGeom prst="bevel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TLAB</a:t>
              </a:r>
              <a:endParaRPr kumimoji="1" lang="zh-CN" altLang="en-US" sz="1400" dirty="0"/>
            </a:p>
          </p:txBody>
        </p:sp>
        <p:sp>
          <p:nvSpPr>
            <p:cNvPr id="32" name="下箭头 31">
              <a:extLst>
                <a:ext uri="{FF2B5EF4-FFF2-40B4-BE49-F238E27FC236}">
                  <a16:creationId xmlns:a16="http://schemas.microsoft.com/office/drawing/2014/main" id="{155473AB-BA0D-1542-BFD8-0468AAC40850}"/>
                </a:ext>
              </a:extLst>
            </p:cNvPr>
            <p:cNvSpPr/>
            <p:nvPr/>
          </p:nvSpPr>
          <p:spPr>
            <a:xfrm>
              <a:off x="2641153" y="2808508"/>
              <a:ext cx="353787" cy="293921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>
                <a:solidFill>
                  <a:schemeClr val="dk1"/>
                </a:solidFill>
              </a:endParaRPr>
            </a:p>
          </p:txBody>
        </p:sp>
        <p:sp>
          <p:nvSpPr>
            <p:cNvPr id="33" name="圆角矩形 32">
              <a:extLst>
                <a:ext uri="{FF2B5EF4-FFF2-40B4-BE49-F238E27FC236}">
                  <a16:creationId xmlns:a16="http://schemas.microsoft.com/office/drawing/2014/main" id="{E13A03C8-6EF8-824D-AFD1-8DA76FE571A0}"/>
                </a:ext>
              </a:extLst>
            </p:cNvPr>
            <p:cNvSpPr/>
            <p:nvPr/>
          </p:nvSpPr>
          <p:spPr>
            <a:xfrm>
              <a:off x="1417363" y="3121733"/>
              <a:ext cx="2371055" cy="54674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dk1"/>
                  </a:solidFill>
                </a:rPr>
                <a:t>                     ……</a:t>
              </a:r>
              <a:endParaRPr kumimoji="1" lang="zh-CN" altLang="en-US" sz="1400" dirty="0">
                <a:solidFill>
                  <a:schemeClr val="dk1"/>
                </a:solidFill>
              </a:endParaRPr>
            </a:p>
          </p:txBody>
        </p:sp>
        <p:sp>
          <p:nvSpPr>
            <p:cNvPr id="34" name="剪去单圆角的矩形 33">
              <a:extLst>
                <a:ext uri="{FF2B5EF4-FFF2-40B4-BE49-F238E27FC236}">
                  <a16:creationId xmlns:a16="http://schemas.microsoft.com/office/drawing/2014/main" id="{B253372C-ACFB-354D-A97C-02049596E37B}"/>
                </a:ext>
              </a:extLst>
            </p:cNvPr>
            <p:cNvSpPr/>
            <p:nvPr/>
          </p:nvSpPr>
          <p:spPr>
            <a:xfrm>
              <a:off x="1637992" y="3136827"/>
              <a:ext cx="1121231" cy="546741"/>
            </a:xfrm>
            <a:prstGeom prst="snip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线程栈</a:t>
              </a:r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35" name="剪去单圆角的矩形 34">
              <a:extLst>
                <a:ext uri="{FF2B5EF4-FFF2-40B4-BE49-F238E27FC236}">
                  <a16:creationId xmlns:a16="http://schemas.microsoft.com/office/drawing/2014/main" id="{4BF6EB2F-1958-824A-A1C9-22077F24B059}"/>
                </a:ext>
              </a:extLst>
            </p:cNvPr>
            <p:cNvSpPr/>
            <p:nvPr/>
          </p:nvSpPr>
          <p:spPr>
            <a:xfrm>
              <a:off x="1417363" y="3992587"/>
              <a:ext cx="2147886" cy="669475"/>
            </a:xfrm>
            <a:prstGeom prst="snip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6" name="下箭头 35">
              <a:extLst>
                <a:ext uri="{FF2B5EF4-FFF2-40B4-BE49-F238E27FC236}">
                  <a16:creationId xmlns:a16="http://schemas.microsoft.com/office/drawing/2014/main" id="{3F48A017-38E2-234D-8866-2837243CDBA4}"/>
                </a:ext>
              </a:extLst>
            </p:cNvPr>
            <p:cNvSpPr/>
            <p:nvPr/>
          </p:nvSpPr>
          <p:spPr>
            <a:xfrm>
              <a:off x="2224949" y="3705340"/>
              <a:ext cx="353787" cy="319905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>
                <a:solidFill>
                  <a:schemeClr val="lt1"/>
                </a:solidFill>
              </a:endParaRPr>
            </a:p>
          </p:txBody>
        </p:sp>
        <p:sp>
          <p:nvSpPr>
            <p:cNvPr id="37" name="剪去单圆角的矩形 36">
              <a:extLst>
                <a:ext uri="{FF2B5EF4-FFF2-40B4-BE49-F238E27FC236}">
                  <a16:creationId xmlns:a16="http://schemas.microsoft.com/office/drawing/2014/main" id="{79ED0364-A4AA-7844-A7CC-F8431FE5DB7B}"/>
                </a:ext>
              </a:extLst>
            </p:cNvPr>
            <p:cNvSpPr/>
            <p:nvPr/>
          </p:nvSpPr>
          <p:spPr>
            <a:xfrm>
              <a:off x="1417363" y="4014359"/>
              <a:ext cx="1003523" cy="587840"/>
            </a:xfrm>
            <a:prstGeom prst="snip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Frame</a:t>
              </a:r>
            </a:p>
            <a:p>
              <a:pPr algn="ctr"/>
              <a:r>
                <a:rPr kumimoji="1" lang="zh-CN" altLang="en-US" sz="1400" dirty="0"/>
                <a:t>方法帧</a:t>
              </a:r>
              <a:endParaRPr kumimoji="1" lang="en-US" altLang="zh-CN" sz="1400" dirty="0"/>
            </a:p>
          </p:txBody>
        </p:sp>
        <p:sp>
          <p:nvSpPr>
            <p:cNvPr id="45" name="剪去单圆角的矩形 44">
              <a:extLst>
                <a:ext uri="{FF2B5EF4-FFF2-40B4-BE49-F238E27FC236}">
                  <a16:creationId xmlns:a16="http://schemas.microsoft.com/office/drawing/2014/main" id="{AF67460B-4788-5E42-9B7F-8DD0CF5EE1BA}"/>
                </a:ext>
              </a:extLst>
            </p:cNvPr>
            <p:cNvSpPr/>
            <p:nvPr/>
          </p:nvSpPr>
          <p:spPr>
            <a:xfrm>
              <a:off x="1544253" y="4896105"/>
              <a:ext cx="1284512" cy="818895"/>
            </a:xfrm>
            <a:prstGeom prst="snip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zh-CN" sz="1400" dirty="0"/>
            </a:p>
          </p:txBody>
        </p:sp>
        <p:sp>
          <p:nvSpPr>
            <p:cNvPr id="46" name="同侧圆角矩形 45">
              <a:extLst>
                <a:ext uri="{FF2B5EF4-FFF2-40B4-BE49-F238E27FC236}">
                  <a16:creationId xmlns:a16="http://schemas.microsoft.com/office/drawing/2014/main" id="{A604650F-6BD8-C24F-B1AB-39CBF069A1CA}"/>
                </a:ext>
              </a:extLst>
            </p:cNvPr>
            <p:cNvSpPr/>
            <p:nvPr/>
          </p:nvSpPr>
          <p:spPr>
            <a:xfrm>
              <a:off x="1544253" y="5207958"/>
              <a:ext cx="1132112" cy="201121"/>
            </a:xfrm>
            <a:prstGeom prst="round2Same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局部变量表</a:t>
              </a:r>
            </a:p>
          </p:txBody>
        </p:sp>
        <p:sp>
          <p:nvSpPr>
            <p:cNvPr id="47" name="同侧圆角矩形 46">
              <a:extLst>
                <a:ext uri="{FF2B5EF4-FFF2-40B4-BE49-F238E27FC236}">
                  <a16:creationId xmlns:a16="http://schemas.microsoft.com/office/drawing/2014/main" id="{25509588-98FB-3745-9A5E-04A70C64B2B7}"/>
                </a:ext>
              </a:extLst>
            </p:cNvPr>
            <p:cNvSpPr/>
            <p:nvPr/>
          </p:nvSpPr>
          <p:spPr>
            <a:xfrm>
              <a:off x="1544253" y="5429744"/>
              <a:ext cx="1121229" cy="196209"/>
            </a:xfrm>
            <a:prstGeom prst="round2Same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操作数栈</a:t>
              </a:r>
            </a:p>
          </p:txBody>
        </p:sp>
        <p:sp>
          <p:nvSpPr>
            <p:cNvPr id="49" name="下箭头 48">
              <a:extLst>
                <a:ext uri="{FF2B5EF4-FFF2-40B4-BE49-F238E27FC236}">
                  <a16:creationId xmlns:a16="http://schemas.microsoft.com/office/drawing/2014/main" id="{1275629A-D6B8-D24D-A2C8-5279550FAE59}"/>
                </a:ext>
              </a:extLst>
            </p:cNvPr>
            <p:cNvSpPr/>
            <p:nvPr/>
          </p:nvSpPr>
          <p:spPr>
            <a:xfrm>
              <a:off x="1982635" y="4602199"/>
              <a:ext cx="378049" cy="293903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50" name="剪去单圆角的矩形 49">
              <a:extLst>
                <a:ext uri="{FF2B5EF4-FFF2-40B4-BE49-F238E27FC236}">
                  <a16:creationId xmlns:a16="http://schemas.microsoft.com/office/drawing/2014/main" id="{FE67522E-F861-9743-A966-57262CE5FBDA}"/>
                </a:ext>
              </a:extLst>
            </p:cNvPr>
            <p:cNvSpPr/>
            <p:nvPr/>
          </p:nvSpPr>
          <p:spPr>
            <a:xfrm>
              <a:off x="2322916" y="4023301"/>
              <a:ext cx="1103539" cy="580842"/>
            </a:xfrm>
            <a:prstGeom prst="snip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Frame…</a:t>
              </a:r>
            </a:p>
          </p:txBody>
        </p:sp>
        <p:sp>
          <p:nvSpPr>
            <p:cNvPr id="51" name="剪去单圆角的矩形 50">
              <a:extLst>
                <a:ext uri="{FF2B5EF4-FFF2-40B4-BE49-F238E27FC236}">
                  <a16:creationId xmlns:a16="http://schemas.microsoft.com/office/drawing/2014/main" id="{197D6008-8635-6942-8F33-7878155060B4}"/>
                </a:ext>
              </a:extLst>
            </p:cNvPr>
            <p:cNvSpPr/>
            <p:nvPr/>
          </p:nvSpPr>
          <p:spPr>
            <a:xfrm>
              <a:off x="2440619" y="4036132"/>
              <a:ext cx="1103539" cy="580842"/>
            </a:xfrm>
            <a:prstGeom prst="snip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Frame…</a:t>
              </a:r>
            </a:p>
          </p:txBody>
        </p:sp>
        <p:sp>
          <p:nvSpPr>
            <p:cNvPr id="52" name="对角圆角矩形 51">
              <a:extLst>
                <a:ext uri="{FF2B5EF4-FFF2-40B4-BE49-F238E27FC236}">
                  <a16:creationId xmlns:a16="http://schemas.microsoft.com/office/drawing/2014/main" id="{2DA20D27-FC57-8946-BB17-FB66A1A0378A}"/>
                </a:ext>
              </a:extLst>
            </p:cNvPr>
            <p:cNvSpPr/>
            <p:nvPr/>
          </p:nvSpPr>
          <p:spPr>
            <a:xfrm>
              <a:off x="1544253" y="4999514"/>
              <a:ext cx="1106262" cy="187779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常量池指针</a:t>
              </a:r>
            </a:p>
          </p:txBody>
        </p:sp>
        <p:sp>
          <p:nvSpPr>
            <p:cNvPr id="54" name="对角圆角矩形 53">
              <a:extLst>
                <a:ext uri="{FF2B5EF4-FFF2-40B4-BE49-F238E27FC236}">
                  <a16:creationId xmlns:a16="http://schemas.microsoft.com/office/drawing/2014/main" id="{ABD40CCE-027A-2D42-9E2D-7D7372684FDF}"/>
                </a:ext>
              </a:extLst>
            </p:cNvPr>
            <p:cNvSpPr/>
            <p:nvPr/>
          </p:nvSpPr>
          <p:spPr>
            <a:xfrm>
              <a:off x="6892013" y="4855022"/>
              <a:ext cx="921213" cy="457200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常量池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48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79067A7E-A7CF-3146-8C1B-04CCCF871CDD}"/>
              </a:ext>
            </a:extLst>
          </p:cNvPr>
          <p:cNvSpPr/>
          <p:nvPr/>
        </p:nvSpPr>
        <p:spPr>
          <a:xfrm>
            <a:off x="2133599" y="2383972"/>
            <a:ext cx="699951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528EF239-E93F-9F48-8179-15166173E6AB}"/>
              </a:ext>
            </a:extLst>
          </p:cNvPr>
          <p:cNvSpPr/>
          <p:nvPr/>
        </p:nvSpPr>
        <p:spPr>
          <a:xfrm>
            <a:off x="2133601" y="1012373"/>
            <a:ext cx="5693228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                       … </a:t>
            </a:r>
            <a:r>
              <a:rPr kumimoji="1" lang="zh-CN" altLang="en-US"/>
              <a:t>其他进程</a:t>
            </a:r>
            <a:r>
              <a:rPr kumimoji="1" lang="en-US" altLang="zh-CN" dirty="0"/>
              <a:t> …</a:t>
            </a:r>
            <a:endParaRPr kumimoji="1" lang="zh-CN" altLang="en-US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D5810A3-F71F-B44F-B1CD-663270885511}"/>
              </a:ext>
            </a:extLst>
          </p:cNvPr>
          <p:cNvSpPr/>
          <p:nvPr/>
        </p:nvSpPr>
        <p:spPr>
          <a:xfrm>
            <a:off x="7826828" y="1023259"/>
            <a:ext cx="1306285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操作系统</a:t>
            </a:r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36125127-005C-6B46-AE82-92EB0AD5A893}"/>
              </a:ext>
            </a:extLst>
          </p:cNvPr>
          <p:cNvSpPr/>
          <p:nvPr/>
        </p:nvSpPr>
        <p:spPr>
          <a:xfrm>
            <a:off x="3037117" y="1915887"/>
            <a:ext cx="446314" cy="4680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55E70CD1-C845-514F-909B-9FC172EAA110}"/>
              </a:ext>
            </a:extLst>
          </p:cNvPr>
          <p:cNvSpPr/>
          <p:nvPr/>
        </p:nvSpPr>
        <p:spPr>
          <a:xfrm>
            <a:off x="2242458" y="2383971"/>
            <a:ext cx="9144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栈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Stack</a:t>
            </a:r>
            <a:endParaRPr kumimoji="1"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C34E2C58-7A65-6446-AF21-E6A406730C23}"/>
              </a:ext>
            </a:extLst>
          </p:cNvPr>
          <p:cNvSpPr/>
          <p:nvPr/>
        </p:nvSpPr>
        <p:spPr>
          <a:xfrm>
            <a:off x="3570518" y="2383972"/>
            <a:ext cx="1654625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堆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Heap</a:t>
            </a:r>
            <a:endParaRPr kumimoji="1" lang="zh-CN" altLang="en-US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A5749171-8197-BA4B-B0FD-0A60ACA9546B}"/>
              </a:ext>
            </a:extLst>
          </p:cNvPr>
          <p:cNvSpPr/>
          <p:nvPr/>
        </p:nvSpPr>
        <p:spPr>
          <a:xfrm>
            <a:off x="7794175" y="2394858"/>
            <a:ext cx="1208314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JVM</a:t>
            </a:r>
            <a:r>
              <a:rPr kumimoji="1" lang="zh-CN" altLang="en-US"/>
              <a:t>自身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87D15C48-C5DD-BA49-AE98-FB7013743148}"/>
              </a:ext>
            </a:extLst>
          </p:cNvPr>
          <p:cNvSpPr/>
          <p:nvPr/>
        </p:nvSpPr>
        <p:spPr>
          <a:xfrm>
            <a:off x="2547260" y="1001487"/>
            <a:ext cx="130628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Java</a:t>
            </a:r>
            <a:r>
              <a:rPr kumimoji="1" lang="zh-CN" altLang="en-US"/>
              <a:t>进程</a:t>
            </a:r>
          </a:p>
        </p:txBody>
      </p:sp>
      <p:sp>
        <p:nvSpPr>
          <p:cNvPr id="11" name="对角圆角矩形 10">
            <a:extLst>
              <a:ext uri="{FF2B5EF4-FFF2-40B4-BE49-F238E27FC236}">
                <a16:creationId xmlns:a16="http://schemas.microsoft.com/office/drawing/2014/main" id="{FF4E2F13-66E0-0F48-8C4F-4DC8A8A862C8}"/>
              </a:ext>
            </a:extLst>
          </p:cNvPr>
          <p:cNvSpPr/>
          <p:nvPr/>
        </p:nvSpPr>
        <p:spPr>
          <a:xfrm>
            <a:off x="5834743" y="2383972"/>
            <a:ext cx="1502228" cy="914400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非堆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Non-Heap</a:t>
            </a:r>
            <a:endParaRPr kumimoji="1" lang="zh-CN" altLang="en-US"/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A5249DF1-AEB2-2D43-943B-20A0E7D40401}"/>
              </a:ext>
            </a:extLst>
          </p:cNvPr>
          <p:cNvSpPr/>
          <p:nvPr/>
        </p:nvSpPr>
        <p:spPr>
          <a:xfrm>
            <a:off x="2498273" y="3298371"/>
            <a:ext cx="353787" cy="44631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dk1"/>
              </a:solidFill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BA09E28B-6800-0D44-9BD0-F2E48A60557F}"/>
              </a:ext>
            </a:extLst>
          </p:cNvPr>
          <p:cNvSpPr/>
          <p:nvPr/>
        </p:nvSpPr>
        <p:spPr>
          <a:xfrm>
            <a:off x="2133602" y="3744684"/>
            <a:ext cx="699951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dk1"/>
                </a:solidFill>
              </a:rPr>
              <a:t>                     ……</a:t>
            </a:r>
            <a:endParaRPr kumimoji="1" lang="zh-CN" altLang="en-US">
              <a:solidFill>
                <a:schemeClr val="dk1"/>
              </a:solidFill>
            </a:endParaRPr>
          </a:p>
        </p:txBody>
      </p:sp>
      <p:sp>
        <p:nvSpPr>
          <p:cNvPr id="17" name="剪去单圆角的矩形 16">
            <a:extLst>
              <a:ext uri="{FF2B5EF4-FFF2-40B4-BE49-F238E27FC236}">
                <a16:creationId xmlns:a16="http://schemas.microsoft.com/office/drawing/2014/main" id="{2B3BE0AE-2B15-3B4A-8B80-6C11035DF04E}"/>
              </a:ext>
            </a:extLst>
          </p:cNvPr>
          <p:cNvSpPr/>
          <p:nvPr/>
        </p:nvSpPr>
        <p:spPr>
          <a:xfrm>
            <a:off x="2808515" y="3744686"/>
            <a:ext cx="1121231" cy="914400"/>
          </a:xfrm>
          <a:prstGeom prst="snip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线程栈</a:t>
            </a:r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18" name="剪去单圆角的矩形 17">
            <a:extLst>
              <a:ext uri="{FF2B5EF4-FFF2-40B4-BE49-F238E27FC236}">
                <a16:creationId xmlns:a16="http://schemas.microsoft.com/office/drawing/2014/main" id="{3AEA2A9B-D28E-F143-B596-BA6A2C68283A}"/>
              </a:ext>
            </a:extLst>
          </p:cNvPr>
          <p:cNvSpPr/>
          <p:nvPr/>
        </p:nvSpPr>
        <p:spPr>
          <a:xfrm>
            <a:off x="4811486" y="3755571"/>
            <a:ext cx="1121231" cy="914400"/>
          </a:xfrm>
          <a:prstGeom prst="snip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线程栈</a:t>
            </a:r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19" name="剪去单圆角的矩形 18">
            <a:extLst>
              <a:ext uri="{FF2B5EF4-FFF2-40B4-BE49-F238E27FC236}">
                <a16:creationId xmlns:a16="http://schemas.microsoft.com/office/drawing/2014/main" id="{CD1B4D61-F682-FD45-95EE-CFA1363AF9FC}"/>
              </a:ext>
            </a:extLst>
          </p:cNvPr>
          <p:cNvSpPr/>
          <p:nvPr/>
        </p:nvSpPr>
        <p:spPr>
          <a:xfrm>
            <a:off x="7434939" y="3755571"/>
            <a:ext cx="1121231" cy="914400"/>
          </a:xfrm>
          <a:prstGeom prst="snip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线程栈</a:t>
            </a:r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20" name="剪去单圆角的矩形 19">
            <a:extLst>
              <a:ext uri="{FF2B5EF4-FFF2-40B4-BE49-F238E27FC236}">
                <a16:creationId xmlns:a16="http://schemas.microsoft.com/office/drawing/2014/main" id="{993C25DD-E2E4-7B40-ADE8-2355F1C5737E}"/>
              </a:ext>
            </a:extLst>
          </p:cNvPr>
          <p:cNvSpPr/>
          <p:nvPr/>
        </p:nvSpPr>
        <p:spPr>
          <a:xfrm>
            <a:off x="2133599" y="5094510"/>
            <a:ext cx="6999513" cy="914400"/>
          </a:xfrm>
          <a:prstGeom prst="snip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下箭头 20">
            <a:extLst>
              <a:ext uri="{FF2B5EF4-FFF2-40B4-BE49-F238E27FC236}">
                <a16:creationId xmlns:a16="http://schemas.microsoft.com/office/drawing/2014/main" id="{ED0910E1-9C8E-9A40-91E8-1A10F688D5A4}"/>
              </a:ext>
            </a:extLst>
          </p:cNvPr>
          <p:cNvSpPr/>
          <p:nvPr/>
        </p:nvSpPr>
        <p:spPr>
          <a:xfrm>
            <a:off x="3287493" y="4659082"/>
            <a:ext cx="353787" cy="44631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</a:endParaRPr>
          </a:p>
        </p:txBody>
      </p:sp>
      <p:sp>
        <p:nvSpPr>
          <p:cNvPr id="22" name="剪去单圆角的矩形 21">
            <a:extLst>
              <a:ext uri="{FF2B5EF4-FFF2-40B4-BE49-F238E27FC236}">
                <a16:creationId xmlns:a16="http://schemas.microsoft.com/office/drawing/2014/main" id="{33DFE431-8CA5-AF48-8247-00F4DEB4EBF8}"/>
              </a:ext>
            </a:extLst>
          </p:cNvPr>
          <p:cNvSpPr/>
          <p:nvPr/>
        </p:nvSpPr>
        <p:spPr>
          <a:xfrm>
            <a:off x="2133599" y="5094509"/>
            <a:ext cx="1349832" cy="914400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Frame/</a:t>
            </a:r>
            <a:r>
              <a:rPr kumimoji="1" lang="zh-CN" altLang="en-US"/>
              <a:t>帧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(</a:t>
            </a:r>
            <a:r>
              <a:rPr kumimoji="1" lang="zh-CN" altLang="en-US"/>
              <a:t>方法</a:t>
            </a:r>
            <a:r>
              <a:rPr kumimoji="1" lang="en-US" altLang="zh-CN" dirty="0"/>
              <a:t>A)</a:t>
            </a:r>
          </a:p>
        </p:txBody>
      </p:sp>
      <p:sp>
        <p:nvSpPr>
          <p:cNvPr id="24" name="剪去单圆角的矩形 23">
            <a:extLst>
              <a:ext uri="{FF2B5EF4-FFF2-40B4-BE49-F238E27FC236}">
                <a16:creationId xmlns:a16="http://schemas.microsoft.com/office/drawing/2014/main" id="{F8D85A9A-09C6-5242-A740-3045B88BB844}"/>
              </a:ext>
            </a:extLst>
          </p:cNvPr>
          <p:cNvSpPr/>
          <p:nvPr/>
        </p:nvSpPr>
        <p:spPr>
          <a:xfrm>
            <a:off x="3483431" y="5094511"/>
            <a:ext cx="1349832" cy="914400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Frame/</a:t>
            </a:r>
            <a:r>
              <a:rPr kumimoji="1" lang="zh-CN" altLang="en-US"/>
              <a:t>帧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(</a:t>
            </a:r>
            <a:r>
              <a:rPr kumimoji="1" lang="zh-CN" altLang="en-US"/>
              <a:t>方法</a:t>
            </a:r>
            <a:r>
              <a:rPr kumimoji="1" lang="en-US" altLang="zh-CN" dirty="0"/>
              <a:t>B)</a:t>
            </a:r>
          </a:p>
        </p:txBody>
      </p:sp>
      <p:sp>
        <p:nvSpPr>
          <p:cNvPr id="25" name="剪去单圆角的矩形 24">
            <a:extLst>
              <a:ext uri="{FF2B5EF4-FFF2-40B4-BE49-F238E27FC236}">
                <a16:creationId xmlns:a16="http://schemas.microsoft.com/office/drawing/2014/main" id="{BC9964CD-9900-CF41-B4E0-41F7D73904F4}"/>
              </a:ext>
            </a:extLst>
          </p:cNvPr>
          <p:cNvSpPr/>
          <p:nvPr/>
        </p:nvSpPr>
        <p:spPr>
          <a:xfrm>
            <a:off x="4833259" y="5094511"/>
            <a:ext cx="1349832" cy="914400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Frame/</a:t>
            </a:r>
            <a:r>
              <a:rPr kumimoji="1" lang="zh-CN" altLang="en-US"/>
              <a:t>帧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(</a:t>
            </a:r>
            <a:r>
              <a:rPr kumimoji="1" lang="zh-CN" altLang="en-US"/>
              <a:t>方法</a:t>
            </a:r>
            <a:r>
              <a:rPr kumimoji="1" lang="en-US" altLang="zh-CN" dirty="0"/>
              <a:t>C)</a:t>
            </a:r>
          </a:p>
        </p:txBody>
      </p:sp>
      <p:sp>
        <p:nvSpPr>
          <p:cNvPr id="26" name="剪去单圆角的矩形 25">
            <a:extLst>
              <a:ext uri="{FF2B5EF4-FFF2-40B4-BE49-F238E27FC236}">
                <a16:creationId xmlns:a16="http://schemas.microsoft.com/office/drawing/2014/main" id="{817CE8E0-F234-2845-AC0A-EC3ECB25C9B4}"/>
              </a:ext>
            </a:extLst>
          </p:cNvPr>
          <p:cNvSpPr/>
          <p:nvPr/>
        </p:nvSpPr>
        <p:spPr>
          <a:xfrm>
            <a:off x="6183095" y="5105395"/>
            <a:ext cx="1349832" cy="903514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</a:t>
            </a:r>
          </a:p>
        </p:txBody>
      </p:sp>
      <p:sp>
        <p:nvSpPr>
          <p:cNvPr id="23" name="剪去单圆角的矩形 22">
            <a:extLst>
              <a:ext uri="{FF2B5EF4-FFF2-40B4-BE49-F238E27FC236}">
                <a16:creationId xmlns:a16="http://schemas.microsoft.com/office/drawing/2014/main" id="{E0C76BFD-D3AF-614D-9006-C8BA074C560B}"/>
              </a:ext>
            </a:extLst>
          </p:cNvPr>
          <p:cNvSpPr/>
          <p:nvPr/>
        </p:nvSpPr>
        <p:spPr>
          <a:xfrm>
            <a:off x="6312362" y="5105395"/>
            <a:ext cx="1349832" cy="903514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</a:t>
            </a:r>
          </a:p>
        </p:txBody>
      </p:sp>
      <p:sp>
        <p:nvSpPr>
          <p:cNvPr id="27" name="剪去单圆角的矩形 26">
            <a:extLst>
              <a:ext uri="{FF2B5EF4-FFF2-40B4-BE49-F238E27FC236}">
                <a16:creationId xmlns:a16="http://schemas.microsoft.com/office/drawing/2014/main" id="{F4D0E1AA-AF89-1C43-A4AD-2C166E1368C0}"/>
              </a:ext>
            </a:extLst>
          </p:cNvPr>
          <p:cNvSpPr/>
          <p:nvPr/>
        </p:nvSpPr>
        <p:spPr>
          <a:xfrm>
            <a:off x="6441629" y="5105395"/>
            <a:ext cx="1349832" cy="903514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</a:t>
            </a:r>
          </a:p>
        </p:txBody>
      </p:sp>
      <p:sp>
        <p:nvSpPr>
          <p:cNvPr id="28" name="剪去单圆角的矩形 27">
            <a:extLst>
              <a:ext uri="{FF2B5EF4-FFF2-40B4-BE49-F238E27FC236}">
                <a16:creationId xmlns:a16="http://schemas.microsoft.com/office/drawing/2014/main" id="{EC7207C3-97EF-7F45-9B5A-E1014349CA87}"/>
              </a:ext>
            </a:extLst>
          </p:cNvPr>
          <p:cNvSpPr/>
          <p:nvPr/>
        </p:nvSpPr>
        <p:spPr>
          <a:xfrm>
            <a:off x="6570896" y="5105395"/>
            <a:ext cx="1349832" cy="903514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</a:t>
            </a:r>
          </a:p>
        </p:txBody>
      </p:sp>
      <p:sp>
        <p:nvSpPr>
          <p:cNvPr id="29" name="剪去单圆角的矩形 28">
            <a:extLst>
              <a:ext uri="{FF2B5EF4-FFF2-40B4-BE49-F238E27FC236}">
                <a16:creationId xmlns:a16="http://schemas.microsoft.com/office/drawing/2014/main" id="{274E1265-2C55-1145-AA0B-934CC14EC9EB}"/>
              </a:ext>
            </a:extLst>
          </p:cNvPr>
          <p:cNvSpPr/>
          <p:nvPr/>
        </p:nvSpPr>
        <p:spPr>
          <a:xfrm>
            <a:off x="6700162" y="5105395"/>
            <a:ext cx="1349832" cy="903514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1888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同侧圆角矩形 14">
            <a:extLst>
              <a:ext uri="{FF2B5EF4-FFF2-40B4-BE49-F238E27FC236}">
                <a16:creationId xmlns:a16="http://schemas.microsoft.com/office/drawing/2014/main" id="{7A4ADF50-BC0C-E94B-B1FB-2B8C50478A3D}"/>
              </a:ext>
            </a:extLst>
          </p:cNvPr>
          <p:cNvSpPr/>
          <p:nvPr/>
        </p:nvSpPr>
        <p:spPr>
          <a:xfrm>
            <a:off x="2133599" y="2100937"/>
            <a:ext cx="6999513" cy="1045034"/>
          </a:xfrm>
          <a:prstGeom prst="round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dk1"/>
                </a:solidFill>
              </a:rPr>
              <a:t>                                                                             </a:t>
            </a:r>
            <a:r>
              <a:rPr kumimoji="1" lang="zh-CN" altLang="en-US">
                <a:solidFill>
                  <a:schemeClr val="dk1"/>
                </a:solidFill>
              </a:rPr>
              <a:t>线程栈</a:t>
            </a:r>
          </a:p>
        </p:txBody>
      </p:sp>
      <p:sp>
        <p:nvSpPr>
          <p:cNvPr id="3" name="剪去单圆角的矩形 2">
            <a:extLst>
              <a:ext uri="{FF2B5EF4-FFF2-40B4-BE49-F238E27FC236}">
                <a16:creationId xmlns:a16="http://schemas.microsoft.com/office/drawing/2014/main" id="{FC18F954-CC86-F441-BE16-75440EE27DEF}"/>
              </a:ext>
            </a:extLst>
          </p:cNvPr>
          <p:cNvSpPr/>
          <p:nvPr/>
        </p:nvSpPr>
        <p:spPr>
          <a:xfrm>
            <a:off x="2133599" y="3603175"/>
            <a:ext cx="6999513" cy="914400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</p:txBody>
      </p:sp>
      <p:sp>
        <p:nvSpPr>
          <p:cNvPr id="5" name="同侧圆角矩形 4">
            <a:extLst>
              <a:ext uri="{FF2B5EF4-FFF2-40B4-BE49-F238E27FC236}">
                <a16:creationId xmlns:a16="http://schemas.microsoft.com/office/drawing/2014/main" id="{52759799-17C7-534A-A1D4-C83C9ECD398E}"/>
              </a:ext>
            </a:extLst>
          </p:cNvPr>
          <p:cNvSpPr/>
          <p:nvPr/>
        </p:nvSpPr>
        <p:spPr>
          <a:xfrm>
            <a:off x="2307770" y="3831768"/>
            <a:ext cx="1208315" cy="54428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返回值</a:t>
            </a:r>
          </a:p>
        </p:txBody>
      </p:sp>
      <p:sp>
        <p:nvSpPr>
          <p:cNvPr id="2" name="剪去单圆角的矩形 1">
            <a:extLst>
              <a:ext uri="{FF2B5EF4-FFF2-40B4-BE49-F238E27FC236}">
                <a16:creationId xmlns:a16="http://schemas.microsoft.com/office/drawing/2014/main" id="{73EA06D5-0E7F-E24C-9D72-315E5F2D8394}"/>
              </a:ext>
            </a:extLst>
          </p:cNvPr>
          <p:cNvSpPr/>
          <p:nvPr/>
        </p:nvSpPr>
        <p:spPr>
          <a:xfrm>
            <a:off x="2215238" y="2220673"/>
            <a:ext cx="1638305" cy="914400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Frame/</a:t>
            </a:r>
            <a:r>
              <a:rPr kumimoji="1" lang="zh-CN" altLang="en-US"/>
              <a:t>帧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(</a:t>
            </a:r>
            <a:r>
              <a:rPr kumimoji="1" lang="zh-CN" altLang="en-US"/>
              <a:t>方法</a:t>
            </a:r>
            <a:r>
              <a:rPr kumimoji="1" lang="en-US" altLang="zh-CN" dirty="0"/>
              <a:t>A)</a:t>
            </a:r>
          </a:p>
        </p:txBody>
      </p:sp>
      <p:sp>
        <p:nvSpPr>
          <p:cNvPr id="6" name="同侧圆角矩形 5">
            <a:extLst>
              <a:ext uri="{FF2B5EF4-FFF2-40B4-BE49-F238E27FC236}">
                <a16:creationId xmlns:a16="http://schemas.microsoft.com/office/drawing/2014/main" id="{A8B7EDA1-F2BF-484C-A582-BEAD306DC74F}"/>
              </a:ext>
            </a:extLst>
          </p:cNvPr>
          <p:cNvSpPr/>
          <p:nvPr/>
        </p:nvSpPr>
        <p:spPr>
          <a:xfrm>
            <a:off x="3603170" y="3831768"/>
            <a:ext cx="1567544" cy="544286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局部变量表</a:t>
            </a:r>
          </a:p>
        </p:txBody>
      </p:sp>
      <p:sp>
        <p:nvSpPr>
          <p:cNvPr id="7" name="同侧圆角矩形 6">
            <a:extLst>
              <a:ext uri="{FF2B5EF4-FFF2-40B4-BE49-F238E27FC236}">
                <a16:creationId xmlns:a16="http://schemas.microsoft.com/office/drawing/2014/main" id="{51DF68A0-4089-C943-95C0-29102F372FFA}"/>
              </a:ext>
            </a:extLst>
          </p:cNvPr>
          <p:cNvSpPr/>
          <p:nvPr/>
        </p:nvSpPr>
        <p:spPr>
          <a:xfrm>
            <a:off x="5257799" y="3831768"/>
            <a:ext cx="1306287" cy="544286"/>
          </a:xfrm>
          <a:prstGeom prst="round2Same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操作数栈</a:t>
            </a:r>
          </a:p>
        </p:txBody>
      </p:sp>
      <p:sp>
        <p:nvSpPr>
          <p:cNvPr id="8" name="同侧圆角矩形 7">
            <a:extLst>
              <a:ext uri="{FF2B5EF4-FFF2-40B4-BE49-F238E27FC236}">
                <a16:creationId xmlns:a16="http://schemas.microsoft.com/office/drawing/2014/main" id="{E941B530-3B37-E64C-94C2-8359A6A85ED9}"/>
              </a:ext>
            </a:extLst>
          </p:cNvPr>
          <p:cNvSpPr/>
          <p:nvPr/>
        </p:nvSpPr>
        <p:spPr>
          <a:xfrm>
            <a:off x="7217224" y="3831768"/>
            <a:ext cx="1556662" cy="544286"/>
          </a:xfrm>
          <a:prstGeom prst="round2Same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Class/</a:t>
            </a:r>
          </a:p>
          <a:p>
            <a:pPr algn="ctr"/>
            <a:r>
              <a:rPr kumimoji="1" lang="en-US" altLang="zh-CN" dirty="0"/>
              <a:t>Method</a:t>
            </a:r>
            <a:r>
              <a:rPr kumimoji="1" lang="zh-CN" altLang="en-US" dirty="0"/>
              <a:t>指针</a:t>
            </a:r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EF93ED3E-E4CD-E249-8A84-6DE0633119DE}"/>
              </a:ext>
            </a:extLst>
          </p:cNvPr>
          <p:cNvSpPr/>
          <p:nvPr/>
        </p:nvSpPr>
        <p:spPr>
          <a:xfrm>
            <a:off x="2911927" y="3135078"/>
            <a:ext cx="353787" cy="44631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剪去单圆角的矩形 9">
            <a:extLst>
              <a:ext uri="{FF2B5EF4-FFF2-40B4-BE49-F238E27FC236}">
                <a16:creationId xmlns:a16="http://schemas.microsoft.com/office/drawing/2014/main" id="{AEEDEEC9-EFD0-A545-9B03-3345CE895F2A}"/>
              </a:ext>
            </a:extLst>
          </p:cNvPr>
          <p:cNvSpPr/>
          <p:nvPr/>
        </p:nvSpPr>
        <p:spPr>
          <a:xfrm>
            <a:off x="2133599" y="598715"/>
            <a:ext cx="6999513" cy="914400"/>
          </a:xfrm>
          <a:prstGeom prst="snip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线程</a:t>
            </a:r>
          </a:p>
        </p:txBody>
      </p:sp>
      <p:sp>
        <p:nvSpPr>
          <p:cNvPr id="11" name="同侧圆角矩形 10">
            <a:extLst>
              <a:ext uri="{FF2B5EF4-FFF2-40B4-BE49-F238E27FC236}">
                <a16:creationId xmlns:a16="http://schemas.microsoft.com/office/drawing/2014/main" id="{3A7ABC18-44F2-CC44-B7A5-CB717BD158F7}"/>
              </a:ext>
            </a:extLst>
          </p:cNvPr>
          <p:cNvSpPr/>
          <p:nvPr/>
        </p:nvSpPr>
        <p:spPr>
          <a:xfrm>
            <a:off x="2307769" y="767447"/>
            <a:ext cx="1208315" cy="54428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PC</a:t>
            </a:r>
            <a:endParaRPr kumimoji="1" lang="zh-CN" altLang="en-US"/>
          </a:p>
        </p:txBody>
      </p:sp>
      <p:sp>
        <p:nvSpPr>
          <p:cNvPr id="12" name="同侧圆角矩形 11">
            <a:extLst>
              <a:ext uri="{FF2B5EF4-FFF2-40B4-BE49-F238E27FC236}">
                <a16:creationId xmlns:a16="http://schemas.microsoft.com/office/drawing/2014/main" id="{6793F28B-1560-F247-9493-E22AB5B16260}"/>
              </a:ext>
            </a:extLst>
          </p:cNvPr>
          <p:cNvSpPr/>
          <p:nvPr/>
        </p:nvSpPr>
        <p:spPr>
          <a:xfrm>
            <a:off x="3603170" y="783772"/>
            <a:ext cx="1208315" cy="544286"/>
          </a:xfrm>
          <a:prstGeom prst="round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dk1"/>
                </a:solidFill>
              </a:rPr>
              <a:t>线程栈</a:t>
            </a:r>
          </a:p>
        </p:txBody>
      </p:sp>
      <p:sp>
        <p:nvSpPr>
          <p:cNvPr id="13" name="同侧圆角矩形 12">
            <a:extLst>
              <a:ext uri="{FF2B5EF4-FFF2-40B4-BE49-F238E27FC236}">
                <a16:creationId xmlns:a16="http://schemas.microsoft.com/office/drawing/2014/main" id="{F22D0027-77A5-F24C-84E4-F5EBA00EC564}"/>
              </a:ext>
            </a:extLst>
          </p:cNvPr>
          <p:cNvSpPr/>
          <p:nvPr/>
        </p:nvSpPr>
        <p:spPr>
          <a:xfrm>
            <a:off x="7217224" y="783772"/>
            <a:ext cx="1208315" cy="54428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Native</a:t>
            </a:r>
            <a:r>
              <a:rPr kumimoji="1" lang="zh-CN" altLang="en-US"/>
              <a:t>栈</a:t>
            </a:r>
          </a:p>
        </p:txBody>
      </p:sp>
      <p:sp>
        <p:nvSpPr>
          <p:cNvPr id="16" name="剪去单圆角的矩形 15">
            <a:extLst>
              <a:ext uri="{FF2B5EF4-FFF2-40B4-BE49-F238E27FC236}">
                <a16:creationId xmlns:a16="http://schemas.microsoft.com/office/drawing/2014/main" id="{6E8D42EA-DCE2-DE4C-A45A-D6691797D47D}"/>
              </a:ext>
            </a:extLst>
          </p:cNvPr>
          <p:cNvSpPr/>
          <p:nvPr/>
        </p:nvSpPr>
        <p:spPr>
          <a:xfrm>
            <a:off x="3853543" y="2231571"/>
            <a:ext cx="1240971" cy="914400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Frame/</a:t>
            </a:r>
            <a:r>
              <a:rPr kumimoji="1" lang="zh-CN" altLang="en-US"/>
              <a:t>帧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(</a:t>
            </a:r>
            <a:r>
              <a:rPr kumimoji="1" lang="zh-CN" altLang="en-US"/>
              <a:t>方法</a:t>
            </a:r>
            <a:r>
              <a:rPr kumimoji="1" lang="en-US" altLang="zh-CN" dirty="0"/>
              <a:t>B)</a:t>
            </a:r>
          </a:p>
        </p:txBody>
      </p:sp>
      <p:sp>
        <p:nvSpPr>
          <p:cNvPr id="17" name="剪去单圆角的矩形 16">
            <a:extLst>
              <a:ext uri="{FF2B5EF4-FFF2-40B4-BE49-F238E27FC236}">
                <a16:creationId xmlns:a16="http://schemas.microsoft.com/office/drawing/2014/main" id="{3D291144-28EC-CF45-8A40-4D5DE5BCAD13}"/>
              </a:ext>
            </a:extLst>
          </p:cNvPr>
          <p:cNvSpPr/>
          <p:nvPr/>
        </p:nvSpPr>
        <p:spPr>
          <a:xfrm>
            <a:off x="5094514" y="2220673"/>
            <a:ext cx="2122710" cy="914400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Frame/</a:t>
            </a:r>
            <a:r>
              <a:rPr kumimoji="1" lang="zh-CN" altLang="en-US"/>
              <a:t>帧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(</a:t>
            </a:r>
            <a:r>
              <a:rPr kumimoji="1" lang="zh-CN" altLang="en-US"/>
              <a:t>方法</a:t>
            </a:r>
            <a:r>
              <a:rPr kumimoji="1" lang="en-US" altLang="zh-CN" dirty="0"/>
              <a:t>C)</a:t>
            </a:r>
          </a:p>
        </p:txBody>
      </p:sp>
      <p:sp>
        <p:nvSpPr>
          <p:cNvPr id="18" name="下箭头 17">
            <a:extLst>
              <a:ext uri="{FF2B5EF4-FFF2-40B4-BE49-F238E27FC236}">
                <a16:creationId xmlns:a16="http://schemas.microsoft.com/office/drawing/2014/main" id="{8EB0435F-80E6-964C-964E-3352075410C6}"/>
              </a:ext>
            </a:extLst>
          </p:cNvPr>
          <p:cNvSpPr/>
          <p:nvPr/>
        </p:nvSpPr>
        <p:spPr>
          <a:xfrm>
            <a:off x="4033155" y="1458692"/>
            <a:ext cx="353787" cy="63135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404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79067A7E-A7CF-3146-8C1B-04CCCF871CDD}"/>
              </a:ext>
            </a:extLst>
          </p:cNvPr>
          <p:cNvSpPr/>
          <p:nvPr/>
        </p:nvSpPr>
        <p:spPr>
          <a:xfrm>
            <a:off x="2133599" y="2383972"/>
            <a:ext cx="699951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528EF239-E93F-9F48-8179-15166173E6AB}"/>
              </a:ext>
            </a:extLst>
          </p:cNvPr>
          <p:cNvSpPr/>
          <p:nvPr/>
        </p:nvSpPr>
        <p:spPr>
          <a:xfrm>
            <a:off x="2133601" y="1012373"/>
            <a:ext cx="5693228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 </a:t>
            </a:r>
            <a:r>
              <a:rPr kumimoji="1" lang="zh-CN" altLang="en-US"/>
              <a:t>其他进程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D5810A3-F71F-B44F-B1CD-663270885511}"/>
              </a:ext>
            </a:extLst>
          </p:cNvPr>
          <p:cNvSpPr/>
          <p:nvPr/>
        </p:nvSpPr>
        <p:spPr>
          <a:xfrm>
            <a:off x="7826828" y="1023259"/>
            <a:ext cx="1306285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操作系统</a:t>
            </a:r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36125127-005C-6B46-AE82-92EB0AD5A893}"/>
              </a:ext>
            </a:extLst>
          </p:cNvPr>
          <p:cNvSpPr/>
          <p:nvPr/>
        </p:nvSpPr>
        <p:spPr>
          <a:xfrm>
            <a:off x="3037117" y="1915887"/>
            <a:ext cx="446314" cy="4680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55E70CD1-C845-514F-909B-9FC172EAA110}"/>
              </a:ext>
            </a:extLst>
          </p:cNvPr>
          <p:cNvSpPr/>
          <p:nvPr/>
        </p:nvSpPr>
        <p:spPr>
          <a:xfrm>
            <a:off x="2242458" y="2383971"/>
            <a:ext cx="9144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栈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Stack</a:t>
            </a:r>
            <a:endParaRPr kumimoji="1"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C34E2C58-7A65-6446-AF21-E6A406730C23}"/>
              </a:ext>
            </a:extLst>
          </p:cNvPr>
          <p:cNvSpPr/>
          <p:nvPr/>
        </p:nvSpPr>
        <p:spPr>
          <a:xfrm>
            <a:off x="3570518" y="2383972"/>
            <a:ext cx="1654625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堆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Heap</a:t>
            </a:r>
            <a:endParaRPr kumimoji="1" lang="zh-CN" altLang="en-US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A5749171-8197-BA4B-B0FD-0A60ACA9546B}"/>
              </a:ext>
            </a:extLst>
          </p:cNvPr>
          <p:cNvSpPr/>
          <p:nvPr/>
        </p:nvSpPr>
        <p:spPr>
          <a:xfrm>
            <a:off x="7794175" y="2394858"/>
            <a:ext cx="1208314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JVM</a:t>
            </a:r>
            <a:r>
              <a:rPr kumimoji="1" lang="zh-CN" altLang="en-US"/>
              <a:t>自身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87D15C48-C5DD-BA49-AE98-FB7013743148}"/>
              </a:ext>
            </a:extLst>
          </p:cNvPr>
          <p:cNvSpPr/>
          <p:nvPr/>
        </p:nvSpPr>
        <p:spPr>
          <a:xfrm>
            <a:off x="2547260" y="1001487"/>
            <a:ext cx="130628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Java</a:t>
            </a:r>
            <a:r>
              <a:rPr kumimoji="1" lang="zh-CN" altLang="en-US"/>
              <a:t>进程</a:t>
            </a:r>
          </a:p>
        </p:txBody>
      </p:sp>
      <p:sp>
        <p:nvSpPr>
          <p:cNvPr id="11" name="对角圆角矩形 10">
            <a:extLst>
              <a:ext uri="{FF2B5EF4-FFF2-40B4-BE49-F238E27FC236}">
                <a16:creationId xmlns:a16="http://schemas.microsoft.com/office/drawing/2014/main" id="{FF4E2F13-66E0-0F48-8C4F-4DC8A8A862C8}"/>
              </a:ext>
            </a:extLst>
          </p:cNvPr>
          <p:cNvSpPr/>
          <p:nvPr/>
        </p:nvSpPr>
        <p:spPr>
          <a:xfrm>
            <a:off x="5834743" y="2383972"/>
            <a:ext cx="1502228" cy="914400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非堆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Non-Heap</a:t>
            </a:r>
            <a:endParaRPr kumimoji="1" lang="zh-CN" altLang="en-US"/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A5249DF1-AEB2-2D43-943B-20A0E7D40401}"/>
              </a:ext>
            </a:extLst>
          </p:cNvPr>
          <p:cNvSpPr/>
          <p:nvPr/>
        </p:nvSpPr>
        <p:spPr>
          <a:xfrm>
            <a:off x="4087588" y="3298372"/>
            <a:ext cx="549733" cy="45720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C02BFD68-E86A-204F-A09D-805F3609E865}"/>
              </a:ext>
            </a:extLst>
          </p:cNvPr>
          <p:cNvSpPr/>
          <p:nvPr/>
        </p:nvSpPr>
        <p:spPr>
          <a:xfrm>
            <a:off x="2133601" y="3755572"/>
            <a:ext cx="3701142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4A8DC3-AE6D-F441-AA4C-09288BC872DE}"/>
              </a:ext>
            </a:extLst>
          </p:cNvPr>
          <p:cNvSpPr/>
          <p:nvPr/>
        </p:nvSpPr>
        <p:spPr>
          <a:xfrm>
            <a:off x="2177143" y="3853543"/>
            <a:ext cx="2189388" cy="7402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年轻代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Young-gen</a:t>
            </a:r>
            <a:endParaRPr kumimoji="1" lang="zh-CN" altLang="en-US"/>
          </a:p>
        </p:txBody>
      </p:sp>
      <p:sp>
        <p:nvSpPr>
          <p:cNvPr id="15" name="下箭头 14">
            <a:extLst>
              <a:ext uri="{FF2B5EF4-FFF2-40B4-BE49-F238E27FC236}">
                <a16:creationId xmlns:a16="http://schemas.microsoft.com/office/drawing/2014/main" id="{1CFE2E5E-61F1-3E40-AB73-3807A013B8B5}"/>
              </a:ext>
            </a:extLst>
          </p:cNvPr>
          <p:cNvSpPr/>
          <p:nvPr/>
        </p:nvSpPr>
        <p:spPr>
          <a:xfrm>
            <a:off x="2977249" y="4593771"/>
            <a:ext cx="462642" cy="53340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CED07C8-5820-744D-8328-8B0634A8D122}"/>
              </a:ext>
            </a:extLst>
          </p:cNvPr>
          <p:cNvSpPr/>
          <p:nvPr/>
        </p:nvSpPr>
        <p:spPr>
          <a:xfrm>
            <a:off x="2179868" y="5127172"/>
            <a:ext cx="2739118" cy="8164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DE56C32B-5FB9-6849-B836-C6178DC0ECFF}"/>
              </a:ext>
            </a:extLst>
          </p:cNvPr>
          <p:cNvSpPr/>
          <p:nvPr/>
        </p:nvSpPr>
        <p:spPr>
          <a:xfrm>
            <a:off x="2193475" y="5127173"/>
            <a:ext cx="1676401" cy="8164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新生儿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Eden-Space</a:t>
            </a: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3E2B33AB-0B17-724C-9F10-65713F879263}"/>
              </a:ext>
            </a:extLst>
          </p:cNvPr>
          <p:cNvSpPr/>
          <p:nvPr/>
        </p:nvSpPr>
        <p:spPr>
          <a:xfrm>
            <a:off x="3883484" y="5127172"/>
            <a:ext cx="508910" cy="8164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S0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98D13D18-ACAC-E146-9052-48B5F44E0BE6}"/>
              </a:ext>
            </a:extLst>
          </p:cNvPr>
          <p:cNvSpPr/>
          <p:nvPr/>
        </p:nvSpPr>
        <p:spPr>
          <a:xfrm>
            <a:off x="4410075" y="5127172"/>
            <a:ext cx="508910" cy="8164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S1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E560CD45-3841-4847-99DB-9D2717BA9B57}"/>
              </a:ext>
            </a:extLst>
          </p:cNvPr>
          <p:cNvSpPr/>
          <p:nvPr/>
        </p:nvSpPr>
        <p:spPr>
          <a:xfrm>
            <a:off x="4410075" y="3853543"/>
            <a:ext cx="1381124" cy="7402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老年代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Old-gen</a:t>
            </a:r>
            <a:endParaRPr kumimoji="1" lang="zh-CN" altLang="en-US"/>
          </a:p>
        </p:txBody>
      </p:sp>
      <p:sp>
        <p:nvSpPr>
          <p:cNvPr id="23" name="对角圆角矩形 22">
            <a:extLst>
              <a:ext uri="{FF2B5EF4-FFF2-40B4-BE49-F238E27FC236}">
                <a16:creationId xmlns:a16="http://schemas.microsoft.com/office/drawing/2014/main" id="{848136B8-E65A-C348-8F54-0B7AB3972B99}"/>
              </a:ext>
            </a:extLst>
          </p:cNvPr>
          <p:cNvSpPr/>
          <p:nvPr/>
        </p:nvSpPr>
        <p:spPr>
          <a:xfrm>
            <a:off x="5867402" y="3755571"/>
            <a:ext cx="3265709" cy="914400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FFCB351D-5CFA-F346-A230-CCA873C495FF}"/>
              </a:ext>
            </a:extLst>
          </p:cNvPr>
          <p:cNvSpPr/>
          <p:nvPr/>
        </p:nvSpPr>
        <p:spPr>
          <a:xfrm>
            <a:off x="5910942" y="3853543"/>
            <a:ext cx="1534887" cy="7402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元数据区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Metaspace</a:t>
            </a:r>
            <a:endParaRPr kumimoji="1" lang="zh-CN" altLang="en-US" dirty="0"/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1A337048-EBD0-CB4C-B3F5-06FC3E03041B}"/>
              </a:ext>
            </a:extLst>
          </p:cNvPr>
          <p:cNvSpPr/>
          <p:nvPr/>
        </p:nvSpPr>
        <p:spPr>
          <a:xfrm>
            <a:off x="8297634" y="3853543"/>
            <a:ext cx="838205" cy="7402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Code Cache</a:t>
            </a:r>
            <a:endParaRPr kumimoji="1" lang="zh-CN" altLang="en-US" sz="120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2125A430-5CA4-2F44-AE4F-4EE26A4285BE}"/>
              </a:ext>
            </a:extLst>
          </p:cNvPr>
          <p:cNvSpPr/>
          <p:nvPr/>
        </p:nvSpPr>
        <p:spPr>
          <a:xfrm>
            <a:off x="7239001" y="3940629"/>
            <a:ext cx="1055911" cy="6531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Compressed Class Space </a:t>
            </a:r>
            <a:endParaRPr kumimoji="1" lang="zh-CN" altLang="en-US" sz="1200"/>
          </a:p>
        </p:txBody>
      </p:sp>
      <p:sp>
        <p:nvSpPr>
          <p:cNvPr id="27" name="下箭头 26">
            <a:extLst>
              <a:ext uri="{FF2B5EF4-FFF2-40B4-BE49-F238E27FC236}">
                <a16:creationId xmlns:a16="http://schemas.microsoft.com/office/drawing/2014/main" id="{14DA8695-8B66-B047-B89B-2167DE8D8C73}"/>
              </a:ext>
            </a:extLst>
          </p:cNvPr>
          <p:cNvSpPr/>
          <p:nvPr/>
        </p:nvSpPr>
        <p:spPr>
          <a:xfrm>
            <a:off x="6283788" y="3298371"/>
            <a:ext cx="549733" cy="457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6225D65E-004F-A240-9D12-71936AE42244}"/>
              </a:ext>
            </a:extLst>
          </p:cNvPr>
          <p:cNvSpPr/>
          <p:nvPr/>
        </p:nvSpPr>
        <p:spPr>
          <a:xfrm>
            <a:off x="5834743" y="5127172"/>
            <a:ext cx="2242456" cy="8164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下箭头 28">
            <a:extLst>
              <a:ext uri="{FF2B5EF4-FFF2-40B4-BE49-F238E27FC236}">
                <a16:creationId xmlns:a16="http://schemas.microsoft.com/office/drawing/2014/main" id="{68C73640-51EE-0044-AE3F-9F9AEF009B3A}"/>
              </a:ext>
            </a:extLst>
          </p:cNvPr>
          <p:cNvSpPr/>
          <p:nvPr/>
        </p:nvSpPr>
        <p:spPr>
          <a:xfrm>
            <a:off x="6354534" y="4593771"/>
            <a:ext cx="462642" cy="533401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剪去单角的矩形 17">
            <a:extLst>
              <a:ext uri="{FF2B5EF4-FFF2-40B4-BE49-F238E27FC236}">
                <a16:creationId xmlns:a16="http://schemas.microsoft.com/office/drawing/2014/main" id="{3931844B-A503-9640-8235-A4640EBD7706}"/>
              </a:ext>
            </a:extLst>
          </p:cNvPr>
          <p:cNvSpPr/>
          <p:nvPr/>
        </p:nvSpPr>
        <p:spPr>
          <a:xfrm>
            <a:off x="5910942" y="5225143"/>
            <a:ext cx="1883233" cy="636814"/>
          </a:xfrm>
          <a:prstGeom prst="snip1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             </a:t>
            </a:r>
            <a:r>
              <a:rPr kumimoji="1" lang="zh-CN" altLang="en-US"/>
              <a:t>方法区</a:t>
            </a:r>
          </a:p>
        </p:txBody>
      </p:sp>
      <p:sp>
        <p:nvSpPr>
          <p:cNvPr id="19" name="对角圆角矩形 18">
            <a:extLst>
              <a:ext uri="{FF2B5EF4-FFF2-40B4-BE49-F238E27FC236}">
                <a16:creationId xmlns:a16="http://schemas.microsoft.com/office/drawing/2014/main" id="{E35C7C20-B02A-CB40-8A34-CDE0CD2A2E8E}"/>
              </a:ext>
            </a:extLst>
          </p:cNvPr>
          <p:cNvSpPr/>
          <p:nvPr/>
        </p:nvSpPr>
        <p:spPr>
          <a:xfrm>
            <a:off x="5921828" y="5366657"/>
            <a:ext cx="921213" cy="37555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常量池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F1BA41C-E5DE-F048-892F-37A979486B63}"/>
              </a:ext>
            </a:extLst>
          </p:cNvPr>
          <p:cNvSpPr txBox="1"/>
          <p:nvPr/>
        </p:nvSpPr>
        <p:spPr>
          <a:xfrm>
            <a:off x="9146037" y="4624939"/>
            <a:ext cx="395972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</a:rPr>
              <a:t>JIT</a:t>
            </a:r>
            <a:endParaRPr kumimoji="1" lang="zh-CN" altLang="en-US" sz="1400">
              <a:solidFill>
                <a:schemeClr val="bg1"/>
              </a:solidFill>
            </a:endParaRPr>
          </a:p>
        </p:txBody>
      </p:sp>
      <p:sp>
        <p:nvSpPr>
          <p:cNvPr id="30" name="棱台 29">
            <a:extLst>
              <a:ext uri="{FF2B5EF4-FFF2-40B4-BE49-F238E27FC236}">
                <a16:creationId xmlns:a16="http://schemas.microsoft.com/office/drawing/2014/main" id="{1419A84C-CBE6-CB43-B03A-A8AFC4AE86B4}"/>
              </a:ext>
            </a:extLst>
          </p:cNvPr>
          <p:cNvSpPr/>
          <p:nvPr/>
        </p:nvSpPr>
        <p:spPr>
          <a:xfrm>
            <a:off x="2242460" y="5921829"/>
            <a:ext cx="609599" cy="185057"/>
          </a:xfrm>
          <a:prstGeom prst="bevel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TLAB</a:t>
            </a:r>
            <a:endParaRPr kumimoji="1" lang="zh-CN" altLang="en-US" sz="1400" dirty="0"/>
          </a:p>
        </p:txBody>
      </p:sp>
      <p:sp>
        <p:nvSpPr>
          <p:cNvPr id="31" name="棱台 30">
            <a:extLst>
              <a:ext uri="{FF2B5EF4-FFF2-40B4-BE49-F238E27FC236}">
                <a16:creationId xmlns:a16="http://schemas.microsoft.com/office/drawing/2014/main" id="{46BCBAF6-4D0F-F343-A922-437F2F69988E}"/>
              </a:ext>
            </a:extLst>
          </p:cNvPr>
          <p:cNvSpPr/>
          <p:nvPr/>
        </p:nvSpPr>
        <p:spPr>
          <a:xfrm>
            <a:off x="2832333" y="5921828"/>
            <a:ext cx="609599" cy="185057"/>
          </a:xfrm>
          <a:prstGeom prst="bevel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TLAB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840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下箭头 3">
            <a:extLst>
              <a:ext uri="{FF2B5EF4-FFF2-40B4-BE49-F238E27FC236}">
                <a16:creationId xmlns:a16="http://schemas.microsoft.com/office/drawing/2014/main" id="{148EBE47-7906-9949-BD0B-433B0AA86105}"/>
              </a:ext>
            </a:extLst>
          </p:cNvPr>
          <p:cNvSpPr/>
          <p:nvPr/>
        </p:nvSpPr>
        <p:spPr>
          <a:xfrm>
            <a:off x="1725387" y="3145972"/>
            <a:ext cx="353787" cy="38786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dk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2A7595E0-6824-3049-86EE-65C2DDBDF614}"/>
              </a:ext>
            </a:extLst>
          </p:cNvPr>
          <p:cNvSpPr/>
          <p:nvPr/>
        </p:nvSpPr>
        <p:spPr>
          <a:xfrm>
            <a:off x="1611086" y="3592284"/>
            <a:ext cx="2264228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dk1"/>
                </a:solidFill>
              </a:rPr>
              <a:t>                     ……</a:t>
            </a:r>
            <a:endParaRPr kumimoji="1" lang="zh-CN" altLang="en-US" dirty="0">
              <a:solidFill>
                <a:schemeClr val="dk1"/>
              </a:solidFill>
            </a:endParaRPr>
          </a:p>
        </p:txBody>
      </p:sp>
      <p:sp>
        <p:nvSpPr>
          <p:cNvPr id="6" name="剪去单圆角的矩形 5">
            <a:extLst>
              <a:ext uri="{FF2B5EF4-FFF2-40B4-BE49-F238E27FC236}">
                <a16:creationId xmlns:a16="http://schemas.microsoft.com/office/drawing/2014/main" id="{6F684EF7-0FB7-6A4D-A2CA-447282BB6818}"/>
              </a:ext>
            </a:extLst>
          </p:cNvPr>
          <p:cNvSpPr/>
          <p:nvPr/>
        </p:nvSpPr>
        <p:spPr>
          <a:xfrm>
            <a:off x="1698172" y="3592286"/>
            <a:ext cx="1121231" cy="914400"/>
          </a:xfrm>
          <a:prstGeom prst="snip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线程栈</a:t>
            </a:r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9" name="剪去单圆角的矩形 8">
            <a:extLst>
              <a:ext uri="{FF2B5EF4-FFF2-40B4-BE49-F238E27FC236}">
                <a16:creationId xmlns:a16="http://schemas.microsoft.com/office/drawing/2014/main" id="{506CE565-C407-654F-93EB-3BDFF27C4827}"/>
              </a:ext>
            </a:extLst>
          </p:cNvPr>
          <p:cNvSpPr/>
          <p:nvPr/>
        </p:nvSpPr>
        <p:spPr>
          <a:xfrm>
            <a:off x="1023257" y="4942110"/>
            <a:ext cx="2852057" cy="914400"/>
          </a:xfrm>
          <a:prstGeom prst="snip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93B224EB-496A-4B41-B142-55FD6C4224F8}"/>
              </a:ext>
            </a:extLst>
          </p:cNvPr>
          <p:cNvSpPr/>
          <p:nvPr/>
        </p:nvSpPr>
        <p:spPr>
          <a:xfrm>
            <a:off x="2177150" y="4506682"/>
            <a:ext cx="353787" cy="44631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</a:endParaRPr>
          </a:p>
        </p:txBody>
      </p:sp>
      <p:sp>
        <p:nvSpPr>
          <p:cNvPr id="11" name="剪去单圆角的矩形 10">
            <a:extLst>
              <a:ext uri="{FF2B5EF4-FFF2-40B4-BE49-F238E27FC236}">
                <a16:creationId xmlns:a16="http://schemas.microsoft.com/office/drawing/2014/main" id="{91705BF6-7757-9348-846D-0670B06CCD7A}"/>
              </a:ext>
            </a:extLst>
          </p:cNvPr>
          <p:cNvSpPr/>
          <p:nvPr/>
        </p:nvSpPr>
        <p:spPr>
          <a:xfrm>
            <a:off x="1023256" y="4942109"/>
            <a:ext cx="1349832" cy="914400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Frame/</a:t>
            </a:r>
            <a:r>
              <a:rPr kumimoji="1" lang="zh-CN" altLang="en-US" dirty="0"/>
              <a:t>帧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(</a:t>
            </a:r>
            <a:r>
              <a:rPr kumimoji="1" lang="zh-CN" altLang="en-US" dirty="0"/>
              <a:t>方法</a:t>
            </a:r>
            <a:r>
              <a:rPr kumimoji="1" lang="en-US" altLang="zh-CN" dirty="0"/>
              <a:t>A)</a:t>
            </a:r>
          </a:p>
        </p:txBody>
      </p:sp>
      <p:sp>
        <p:nvSpPr>
          <p:cNvPr id="12" name="剪去单圆角的矩形 11">
            <a:extLst>
              <a:ext uri="{FF2B5EF4-FFF2-40B4-BE49-F238E27FC236}">
                <a16:creationId xmlns:a16="http://schemas.microsoft.com/office/drawing/2014/main" id="{79DD7D7C-C8A2-8A47-9816-6FAA2E3029AC}"/>
              </a:ext>
            </a:extLst>
          </p:cNvPr>
          <p:cNvSpPr/>
          <p:nvPr/>
        </p:nvSpPr>
        <p:spPr>
          <a:xfrm>
            <a:off x="2264231" y="4942111"/>
            <a:ext cx="1349832" cy="914400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Frame/</a:t>
            </a:r>
            <a:r>
              <a:rPr kumimoji="1" lang="zh-CN" altLang="en-US" dirty="0"/>
              <a:t>帧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(</a:t>
            </a:r>
            <a:r>
              <a:rPr kumimoji="1" lang="zh-CN" altLang="en-US" dirty="0"/>
              <a:t>方法</a:t>
            </a:r>
            <a:r>
              <a:rPr kumimoji="1" lang="en-US" altLang="zh-CN" dirty="0"/>
              <a:t>B)</a:t>
            </a:r>
          </a:p>
        </p:txBody>
      </p:sp>
      <p:sp>
        <p:nvSpPr>
          <p:cNvPr id="18" name="剪去单圆角的矩形 17">
            <a:extLst>
              <a:ext uri="{FF2B5EF4-FFF2-40B4-BE49-F238E27FC236}">
                <a16:creationId xmlns:a16="http://schemas.microsoft.com/office/drawing/2014/main" id="{529176E9-8418-FD43-AAA1-BADD122C531F}"/>
              </a:ext>
            </a:extLst>
          </p:cNvPr>
          <p:cNvSpPr/>
          <p:nvPr/>
        </p:nvSpPr>
        <p:spPr>
          <a:xfrm>
            <a:off x="2438397" y="4942104"/>
            <a:ext cx="1349832" cy="903514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Frame…</a:t>
            </a:r>
          </a:p>
        </p:txBody>
      </p:sp>
      <p:sp>
        <p:nvSpPr>
          <p:cNvPr id="19" name="剪去单圆角的矩形 18">
            <a:extLst>
              <a:ext uri="{FF2B5EF4-FFF2-40B4-BE49-F238E27FC236}">
                <a16:creationId xmlns:a16="http://schemas.microsoft.com/office/drawing/2014/main" id="{65632361-18D4-9544-B6B9-49E93969FE2D}"/>
              </a:ext>
            </a:extLst>
          </p:cNvPr>
          <p:cNvSpPr/>
          <p:nvPr/>
        </p:nvSpPr>
        <p:spPr>
          <a:xfrm>
            <a:off x="2797632" y="1719942"/>
            <a:ext cx="1284512" cy="1034143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</p:txBody>
      </p:sp>
      <p:sp>
        <p:nvSpPr>
          <p:cNvPr id="21" name="同侧圆角矩形 20">
            <a:extLst>
              <a:ext uri="{FF2B5EF4-FFF2-40B4-BE49-F238E27FC236}">
                <a16:creationId xmlns:a16="http://schemas.microsoft.com/office/drawing/2014/main" id="{E24C4A3C-00E4-1A4B-B45F-32250D34EA44}"/>
              </a:ext>
            </a:extLst>
          </p:cNvPr>
          <p:cNvSpPr/>
          <p:nvPr/>
        </p:nvSpPr>
        <p:spPr>
          <a:xfrm>
            <a:off x="2830287" y="2087596"/>
            <a:ext cx="1132112" cy="298834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局部变量表</a:t>
            </a:r>
          </a:p>
        </p:txBody>
      </p:sp>
      <p:sp>
        <p:nvSpPr>
          <p:cNvPr id="22" name="同侧圆角矩形 21">
            <a:extLst>
              <a:ext uri="{FF2B5EF4-FFF2-40B4-BE49-F238E27FC236}">
                <a16:creationId xmlns:a16="http://schemas.microsoft.com/office/drawing/2014/main" id="{27B551DD-3347-714D-802C-2434936B4E25}"/>
              </a:ext>
            </a:extLst>
          </p:cNvPr>
          <p:cNvSpPr/>
          <p:nvPr/>
        </p:nvSpPr>
        <p:spPr>
          <a:xfrm>
            <a:off x="2841169" y="2416618"/>
            <a:ext cx="1121229" cy="298834"/>
          </a:xfrm>
          <a:prstGeom prst="round2Same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操作数栈</a:t>
            </a:r>
          </a:p>
        </p:txBody>
      </p:sp>
      <p:sp>
        <p:nvSpPr>
          <p:cNvPr id="23" name="同侧圆角矩形 22">
            <a:extLst>
              <a:ext uri="{FF2B5EF4-FFF2-40B4-BE49-F238E27FC236}">
                <a16:creationId xmlns:a16="http://schemas.microsoft.com/office/drawing/2014/main" id="{DBEEE463-79BC-AF43-8726-0A4A47811A97}"/>
              </a:ext>
            </a:extLst>
          </p:cNvPr>
          <p:cNvSpPr/>
          <p:nvPr/>
        </p:nvSpPr>
        <p:spPr>
          <a:xfrm>
            <a:off x="2841170" y="1788752"/>
            <a:ext cx="1121229" cy="277062"/>
          </a:xfrm>
          <a:prstGeom prst="round2Same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常量池指针</a:t>
            </a:r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AC6FBA46-D73D-8F46-B6B4-CCF378AC1DD5}"/>
              </a:ext>
            </a:extLst>
          </p:cNvPr>
          <p:cNvSpPr/>
          <p:nvPr/>
        </p:nvSpPr>
        <p:spPr>
          <a:xfrm>
            <a:off x="3236014" y="1426036"/>
            <a:ext cx="378049" cy="29390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C5AB543-4DEF-E34E-913F-D5EE6A6F70A9}"/>
              </a:ext>
            </a:extLst>
          </p:cNvPr>
          <p:cNvSpPr/>
          <p:nvPr/>
        </p:nvSpPr>
        <p:spPr>
          <a:xfrm>
            <a:off x="7217228" y="2982686"/>
            <a:ext cx="164374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堆外内存</a:t>
            </a:r>
            <a:endParaRPr kumimoji="1" lang="en-US" altLang="zh-CN" sz="1600" dirty="0"/>
          </a:p>
          <a:p>
            <a:pPr algn="ctr"/>
            <a:r>
              <a:rPr kumimoji="1" lang="en-US" altLang="zh-CN" sz="1600" dirty="0"/>
              <a:t>Direct Buffer</a:t>
            </a:r>
          </a:p>
          <a:p>
            <a:pPr algn="ctr"/>
            <a:r>
              <a:rPr kumimoji="1" lang="en-US" altLang="zh-CN" sz="1600" dirty="0"/>
              <a:t>Map   Buffer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19420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193</TotalTime>
  <Words>242</Words>
  <Application>Microsoft Macintosh PowerPoint</Application>
  <PresentationFormat>宽屏</PresentationFormat>
  <Paragraphs>117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Trebuchet MS</vt:lpstr>
      <vt:lpstr>Tw Cen MT</vt:lpstr>
      <vt:lpstr>电路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任富飞</dc:creator>
  <cp:lastModifiedBy>任富飞</cp:lastModifiedBy>
  <cp:revision>220</cp:revision>
  <dcterms:created xsi:type="dcterms:W3CDTF">2019-07-04T04:56:34Z</dcterms:created>
  <dcterms:modified xsi:type="dcterms:W3CDTF">2019-08-23T08:15:25Z</dcterms:modified>
</cp:coreProperties>
</file>