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58" r:id="rId6"/>
    <p:sldId id="262" r:id="rId7"/>
    <p:sldId id="268" r:id="rId8"/>
    <p:sldId id="269" r:id="rId9"/>
    <p:sldId id="275" r:id="rId10"/>
    <p:sldId id="270" r:id="rId11"/>
    <p:sldId id="271" r:id="rId12"/>
    <p:sldId id="274" r:id="rId13"/>
    <p:sldId id="264" r:id="rId14"/>
    <p:sldId id="276" r:id="rId15"/>
    <p:sldId id="277" r:id="rId16"/>
    <p:sldId id="278" r:id="rId17"/>
    <p:sldId id="280" r:id="rId18"/>
    <p:sldId id="282" r:id="rId19"/>
    <p:sldId id="283" r:id="rId20"/>
    <p:sldId id="288" r:id="rId21"/>
    <p:sldId id="285" r:id="rId22"/>
    <p:sldId id="286" r:id="rId23"/>
    <p:sldId id="287" r:id="rId24"/>
    <p:sldId id="279" r:id="rId25"/>
    <p:sldId id="263" r:id="rId26"/>
    <p:sldId id="265" r:id="rId27"/>
    <p:sldId id="267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476F-4341-B844-A9FC-89B6377B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703C1-96A8-E441-8BA7-682ADB6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A7E6-93C6-AF45-8389-E74ABD8A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24D92-2A70-A247-96B9-E59C922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3C62-EF46-D040-80EF-D2CD275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2E15-AB6E-1D46-94C3-617C023F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78FDA-07B0-1143-847E-78340729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9EC11-4E89-9A42-874D-8C577D8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1D334-CE31-F846-95EE-8E4699B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FA2C-C309-9042-84AB-1402A99D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E4E4A-FAE7-1C43-8842-AF4CAC7B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D6954-D841-3E48-B355-6A04A18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F8721-BCD8-564E-AE1F-78FAF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D2B3-A163-A44E-B120-F4DF35A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7D42D-E718-2443-837F-E1A974D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E897-8EA6-0B41-AF6A-D388C0F4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27DC-D4A4-3A4C-9C65-24CC94D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3FBE-9D5A-0E44-BCFA-DC40B84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190F-06A9-4E41-A29F-AADCB33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EEC5-D203-9045-8945-03604CD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0AAD-F543-2E49-A8E3-6AD287A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52356-3A53-9D4A-A881-1CBD1B02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5F9E-48C2-694F-A5D1-F27429E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352C-16CB-1B44-B17B-5ABCCAE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B798-150F-924B-B188-2491AF9D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E2E-2C3A-B74C-B14D-07961CC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C8E7-9CAF-FF48-94AE-E9070411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00DAC-45A1-DB44-A83C-50A17D4D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CE8BC-C92A-7945-AA8E-75EEBF2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9FAB8-EB69-6040-95AD-480D3F2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C6EBE-6CAF-2348-A88D-8F4F94B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6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204-5B66-8343-B890-AB9D7B6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D754-6838-7E49-89BF-11CA1217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9EACA-8875-B347-8AA4-5D04BD46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902F1-0839-BC47-A05B-BBC86CD0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831E8-91F7-6A41-AB4C-84E38ECAE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F350E-1F61-9C47-A565-D7B22A9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3A2C2-AB72-3A4A-BBBB-B655D92B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4A1155-1B23-9449-A683-F4981C4F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0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630A-146E-2B4A-A43B-A7FD2BA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3F4E-0C3C-784D-A964-B464FDC8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89E68-0D47-5846-ABB6-FCF5A58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B2E28-8CA9-724F-9AD7-6DEC7E0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62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19D14-187B-D744-9CF4-960E9A2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8CAC-B7E1-624D-BECA-A72E99C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85F44-5B5C-FE4E-AA7B-2AF6FA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8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EC1E-25C5-B04A-89A9-9A5E288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B7EC-B7CD-6242-9080-639C1E90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A6EFA-2491-E642-8CC8-151CC404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B4BDD-27BD-FC45-9937-8094363E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FA3CB-F578-BE4C-BD71-51BFE56B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3A0E-2C8C-8C4F-87CF-38AE924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8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1DFF-7D81-D24C-B06E-2A13487D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0FFA6A-0635-8041-A8AC-501544F4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07A7-9FB0-474C-A814-753EBC43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66E72-6BAE-2D4E-B71B-1F79A26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9EB3-41FC-0044-8444-A590B36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3C5D-FD35-DE46-B11B-52A35C3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EEC90-E478-674C-9A16-0835160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719-2246-B845-9431-657DDB2A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52C5-6E74-254B-BA3D-7651B87F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6818-DC9C-7C4A-B37A-0D9C16AE65CA}" type="datetimeFigureOut">
              <a:rPr kumimoji="1" lang="zh-CN" altLang="en-US" smtClean="0"/>
              <a:t>2019/8/23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AA1BB-FA66-4141-9A9B-C39454AF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4FB5E-AE47-B24A-AB32-B07C7890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0E368-4911-E84C-B38E-BDFBEDDED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体系结构概述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6D9DD-48F6-2B4B-91A3-F0C6C544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4"/>
            <a:ext cx="9144000" cy="849086"/>
          </a:xfrm>
        </p:spPr>
        <p:txBody>
          <a:bodyPr/>
          <a:lstStyle/>
          <a:p>
            <a:r>
              <a:rPr kumimoji="1" lang="zh-CN" altLang="en-US" dirty="0"/>
              <a:t>任富飞</a:t>
            </a:r>
            <a:r>
              <a:rPr kumimoji="1" lang="en-US" altLang="zh-CN" dirty="0"/>
              <a:t>  &amp; </a:t>
            </a:r>
            <a:r>
              <a:rPr kumimoji="1" lang="zh-CN" altLang="en-US" dirty="0"/>
              <a:t>冯宏</a:t>
            </a:r>
            <a:r>
              <a:rPr kumimoji="1" lang="en-US" altLang="zh-CN" dirty="0"/>
              <a:t> @2019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08</a:t>
            </a:r>
            <a:r>
              <a:rPr kumimoji="1" lang="zh-CN" altLang="en-US" dirty="0"/>
              <a:t>月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7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堆内存</a:t>
            </a:r>
            <a:r>
              <a:rPr kumimoji="1" lang="en-US" altLang="zh-CN" dirty="0"/>
              <a:t>(Heap)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堆</a:t>
            </a:r>
            <a:r>
              <a:rPr kumimoji="1" lang="en-US" altLang="zh-CN" dirty="0"/>
              <a:t>, shared</a:t>
            </a:r>
          </a:p>
          <a:p>
            <a:r>
              <a:rPr kumimoji="1" lang="zh-CN" altLang="en-US" dirty="0"/>
              <a:t>年轻代</a:t>
            </a:r>
            <a:endParaRPr kumimoji="1" lang="en-US" altLang="zh-CN" dirty="0"/>
          </a:p>
          <a:p>
            <a:r>
              <a:rPr kumimoji="1" lang="zh-CN" altLang="en-US" dirty="0"/>
              <a:t>新生代</a:t>
            </a:r>
            <a:endParaRPr kumimoji="1" lang="en-US" altLang="zh-CN" dirty="0"/>
          </a:p>
          <a:p>
            <a:r>
              <a:rPr kumimoji="1" lang="en-US" altLang="zh-CN" dirty="0"/>
              <a:t>TLAB</a:t>
            </a:r>
          </a:p>
          <a:p>
            <a:r>
              <a:rPr kumimoji="1" lang="zh-CN" altLang="en-US" dirty="0"/>
              <a:t>存活区</a:t>
            </a:r>
            <a:endParaRPr kumimoji="1" lang="en-US" altLang="zh-CN" dirty="0"/>
          </a:p>
          <a:p>
            <a:r>
              <a:rPr kumimoji="1" lang="zh-CN" altLang="en-US" dirty="0"/>
              <a:t>老年代</a:t>
            </a:r>
            <a:endParaRPr kumimoji="1" lang="en-US" altLang="zh-CN" dirty="0"/>
          </a:p>
          <a:p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en-US" altLang="zh-CN" dirty="0"/>
              <a:t>-Xmx16g –Xms16g</a:t>
            </a:r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361CAAA-0F10-5143-A22A-D0BB76CACCD2}"/>
              </a:ext>
            </a:extLst>
          </p:cNvPr>
          <p:cNvGrpSpPr/>
          <p:nvPr/>
        </p:nvGrpSpPr>
        <p:grpSpPr>
          <a:xfrm>
            <a:off x="7843168" y="2231567"/>
            <a:ext cx="2744549" cy="3722914"/>
            <a:chOff x="7843168" y="2231567"/>
            <a:chExt cx="2744549" cy="3722914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346074F-4D89-2E4D-8BFE-9F7C47206AB8}"/>
                </a:ext>
              </a:extLst>
            </p:cNvPr>
            <p:cNvSpPr/>
            <p:nvPr/>
          </p:nvSpPr>
          <p:spPr>
            <a:xfrm>
              <a:off x="7843168" y="2231567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6071DCE0-23FA-4C48-8E4B-64FD806B6E16}"/>
                </a:ext>
              </a:extLst>
            </p:cNvPr>
            <p:cNvSpPr/>
            <p:nvPr/>
          </p:nvSpPr>
          <p:spPr>
            <a:xfrm>
              <a:off x="8359196" y="3094709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176165A7-812F-1A42-99E3-D5FB3B83C025}"/>
                </a:ext>
              </a:extLst>
            </p:cNvPr>
            <p:cNvSpPr/>
            <p:nvPr/>
          </p:nvSpPr>
          <p:spPr>
            <a:xfrm>
              <a:off x="7862206" y="3551909"/>
              <a:ext cx="2600326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0CBCB9-6F71-8949-BDD6-C88119D99158}"/>
                </a:ext>
              </a:extLst>
            </p:cNvPr>
            <p:cNvSpPr/>
            <p:nvPr/>
          </p:nvSpPr>
          <p:spPr>
            <a:xfrm>
              <a:off x="7905750" y="3649880"/>
              <a:ext cx="1283286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17" name="下箭头 16">
              <a:extLst>
                <a:ext uri="{FF2B5EF4-FFF2-40B4-BE49-F238E27FC236}">
                  <a16:creationId xmlns:a16="http://schemas.microsoft.com/office/drawing/2014/main" id="{E16DA78D-F0CD-6442-A270-D43946E48462}"/>
                </a:ext>
              </a:extLst>
            </p:cNvPr>
            <p:cNvSpPr/>
            <p:nvPr/>
          </p:nvSpPr>
          <p:spPr>
            <a:xfrm>
              <a:off x="8645980" y="4441366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A74362-10CD-CB47-8CF5-16580B19F55D}"/>
                </a:ext>
              </a:extLst>
            </p:cNvPr>
            <p:cNvSpPr/>
            <p:nvPr/>
          </p:nvSpPr>
          <p:spPr>
            <a:xfrm>
              <a:off x="7848599" y="4974767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2658BE20-4D08-F447-92B5-8A60AAB2F100}"/>
                </a:ext>
              </a:extLst>
            </p:cNvPr>
            <p:cNvSpPr/>
            <p:nvPr/>
          </p:nvSpPr>
          <p:spPr>
            <a:xfrm>
              <a:off x="7862206" y="4974768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136C806-9B8B-E64C-BCAB-30F8B9C59FD7}"/>
                </a:ext>
              </a:extLst>
            </p:cNvPr>
            <p:cNvSpPr/>
            <p:nvPr/>
          </p:nvSpPr>
          <p:spPr>
            <a:xfrm>
              <a:off x="9552215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1C5A7BC5-C98D-5049-B157-6C3762B40C7F}"/>
                </a:ext>
              </a:extLst>
            </p:cNvPr>
            <p:cNvSpPr/>
            <p:nvPr/>
          </p:nvSpPr>
          <p:spPr>
            <a:xfrm>
              <a:off x="10078806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633AAEC-84AF-1347-8E3A-34E82F5BEB41}"/>
                </a:ext>
              </a:extLst>
            </p:cNvPr>
            <p:cNvSpPr/>
            <p:nvPr/>
          </p:nvSpPr>
          <p:spPr>
            <a:xfrm>
              <a:off x="9211050" y="3631180"/>
              <a:ext cx="1162256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 dirty="0"/>
            </a:p>
          </p:txBody>
        </p:sp>
        <p:sp>
          <p:nvSpPr>
            <p:cNvPr id="32" name="棱台 31">
              <a:extLst>
                <a:ext uri="{FF2B5EF4-FFF2-40B4-BE49-F238E27FC236}">
                  <a16:creationId xmlns:a16="http://schemas.microsoft.com/office/drawing/2014/main" id="{CA0192AE-221E-E64D-9407-FD2389F2053F}"/>
                </a:ext>
              </a:extLst>
            </p:cNvPr>
            <p:cNvSpPr/>
            <p:nvPr/>
          </p:nvSpPr>
          <p:spPr>
            <a:xfrm>
              <a:off x="7911191" y="5769424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33" name="棱台 32">
              <a:extLst>
                <a:ext uri="{FF2B5EF4-FFF2-40B4-BE49-F238E27FC236}">
                  <a16:creationId xmlns:a16="http://schemas.microsoft.com/office/drawing/2014/main" id="{5A9E05B0-B81E-C442-81F2-DB8CB4373D6B}"/>
                </a:ext>
              </a:extLst>
            </p:cNvPr>
            <p:cNvSpPr/>
            <p:nvPr/>
          </p:nvSpPr>
          <p:spPr>
            <a:xfrm>
              <a:off x="8501064" y="5769423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9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MetaSpace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非堆</a:t>
            </a:r>
            <a:r>
              <a:rPr kumimoji="1" lang="en-US" altLang="zh-CN" dirty="0"/>
              <a:t> Non-Heap</a:t>
            </a:r>
          </a:p>
          <a:p>
            <a:r>
              <a:rPr kumimoji="1" lang="zh-CN" altLang="en-US" dirty="0"/>
              <a:t>方法区</a:t>
            </a:r>
            <a:endParaRPr kumimoji="1" lang="en-US" altLang="zh-CN" dirty="0"/>
          </a:p>
          <a:p>
            <a:r>
              <a:rPr kumimoji="1" lang="zh-CN" altLang="en-US" dirty="0"/>
              <a:t>运行时常量池</a:t>
            </a:r>
            <a:endParaRPr kumimoji="1" lang="en-US" altLang="zh-CN" dirty="0"/>
          </a:p>
          <a:p>
            <a:r>
              <a:rPr kumimoji="1" lang="en-US" altLang="zh-CN" dirty="0"/>
              <a:t>Compressed Class Space </a:t>
            </a:r>
          </a:p>
          <a:p>
            <a:r>
              <a:rPr kumimoji="1" lang="en-US" altLang="zh-CN" dirty="0"/>
              <a:t>Code Cache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4D43D4-C119-1049-9B30-D9947986DB21}"/>
              </a:ext>
            </a:extLst>
          </p:cNvPr>
          <p:cNvGrpSpPr/>
          <p:nvPr/>
        </p:nvGrpSpPr>
        <p:grpSpPr>
          <a:xfrm>
            <a:off x="7315200" y="1926766"/>
            <a:ext cx="3268437" cy="2188029"/>
            <a:chOff x="6466114" y="4190995"/>
            <a:chExt cx="3268437" cy="2188029"/>
          </a:xfrm>
        </p:grpSpPr>
        <p:sp>
          <p:nvSpPr>
            <p:cNvPr id="4" name="对角圆角矩形 3">
              <a:extLst>
                <a:ext uri="{FF2B5EF4-FFF2-40B4-BE49-F238E27FC236}">
                  <a16:creationId xmlns:a16="http://schemas.microsoft.com/office/drawing/2014/main" id="{04092EBF-2FB7-5B41-BE00-F9CEDA1A50A2}"/>
                </a:ext>
              </a:extLst>
            </p:cNvPr>
            <p:cNvSpPr/>
            <p:nvPr/>
          </p:nvSpPr>
          <p:spPr>
            <a:xfrm>
              <a:off x="6466114" y="4190995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6B62AFA-939A-4E40-86E3-3B803FF3AFC6}"/>
                </a:ext>
              </a:extLst>
            </p:cNvPr>
            <p:cNvSpPr/>
            <p:nvPr/>
          </p:nvSpPr>
          <p:spPr>
            <a:xfrm>
              <a:off x="6509654" y="4288967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BF13CFF-ACFC-E942-ACD1-A7E1A4B83C91}"/>
                </a:ext>
              </a:extLst>
            </p:cNvPr>
            <p:cNvSpPr/>
            <p:nvPr/>
          </p:nvSpPr>
          <p:spPr>
            <a:xfrm>
              <a:off x="8896346" y="4288967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1ED5BBA7-B6CB-4E40-BFF3-A32C0594A76F}"/>
                </a:ext>
              </a:extLst>
            </p:cNvPr>
            <p:cNvSpPr/>
            <p:nvPr/>
          </p:nvSpPr>
          <p:spPr>
            <a:xfrm>
              <a:off x="7743803" y="4288967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09FC31E-640B-3F4A-B46D-CFEFCCEA966C}"/>
                </a:ext>
              </a:extLst>
            </p:cNvPr>
            <p:cNvSpPr/>
            <p:nvPr/>
          </p:nvSpPr>
          <p:spPr>
            <a:xfrm>
              <a:off x="6509653" y="5562596"/>
              <a:ext cx="3222169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下箭头 8">
              <a:extLst>
                <a:ext uri="{FF2B5EF4-FFF2-40B4-BE49-F238E27FC236}">
                  <a16:creationId xmlns:a16="http://schemas.microsoft.com/office/drawing/2014/main" id="{1A00F75D-6B80-7746-86E0-A4CA7349A51C}"/>
                </a:ext>
              </a:extLst>
            </p:cNvPr>
            <p:cNvSpPr/>
            <p:nvPr/>
          </p:nvSpPr>
          <p:spPr>
            <a:xfrm>
              <a:off x="7410449" y="5029195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剪去单角的矩形 9">
              <a:extLst>
                <a:ext uri="{FF2B5EF4-FFF2-40B4-BE49-F238E27FC236}">
                  <a16:creationId xmlns:a16="http://schemas.microsoft.com/office/drawing/2014/main" id="{9B471576-5E3E-0E47-87B0-29D171D0DFE6}"/>
                </a:ext>
              </a:extLst>
            </p:cNvPr>
            <p:cNvSpPr/>
            <p:nvPr/>
          </p:nvSpPr>
          <p:spPr>
            <a:xfrm>
              <a:off x="6917863" y="5666010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 dirty="0"/>
                <a:t>方法区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6E9FC6-E604-0F43-B0FE-283E2E1CA54E}"/>
                </a:ext>
              </a:extLst>
            </p:cNvPr>
            <p:cNvSpPr txBox="1"/>
            <p:nvPr/>
          </p:nvSpPr>
          <p:spPr>
            <a:xfrm>
              <a:off x="9335851" y="5165618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对角圆角矩形 11">
              <a:extLst>
                <a:ext uri="{FF2B5EF4-FFF2-40B4-BE49-F238E27FC236}">
                  <a16:creationId xmlns:a16="http://schemas.microsoft.com/office/drawing/2014/main" id="{E14C63B6-1904-364E-A1BD-E2A9963E23F2}"/>
                </a:ext>
              </a:extLst>
            </p:cNvPr>
            <p:cNvSpPr/>
            <p:nvPr/>
          </p:nvSpPr>
          <p:spPr>
            <a:xfrm>
              <a:off x="6935555" y="5758538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9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6264-BAD4-3E4A-AF69-B9ECACB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8238-3466-1A48-B09E-70316487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DirectByteBuffer</a:t>
            </a:r>
            <a:endParaRPr kumimoji="1" lang="en-US" altLang="zh-CN" dirty="0"/>
          </a:p>
          <a:p>
            <a:r>
              <a:rPr lang="en-US" altLang="zh-CN" dirty="0" err="1"/>
              <a:t>MappedByteBuffer</a:t>
            </a:r>
            <a:endParaRPr kumimoji="1" lang="en-US" altLang="zh-CN" dirty="0"/>
          </a:p>
          <a:p>
            <a:r>
              <a:rPr kumimoji="1" lang="en-US" altLang="zh-CN" dirty="0"/>
              <a:t>Unsafe</a:t>
            </a:r>
          </a:p>
          <a:p>
            <a:r>
              <a:rPr kumimoji="1" lang="zh-CN" altLang="en-US" dirty="0"/>
              <a:t>使用场景</a:t>
            </a:r>
            <a:endParaRPr kumimoji="1" lang="en-US" altLang="zh-CN" dirty="0"/>
          </a:p>
          <a:p>
            <a:r>
              <a:rPr kumimoji="1" lang="zh-CN" altLang="en-US" dirty="0"/>
              <a:t>优势</a:t>
            </a:r>
            <a:endParaRPr kumimoji="1" lang="en-US" altLang="zh-CN" dirty="0"/>
          </a:p>
          <a:p>
            <a:r>
              <a:rPr kumimoji="1" lang="zh-CN" altLang="en-US" dirty="0"/>
              <a:t>示例程序</a:t>
            </a:r>
          </a:p>
        </p:txBody>
      </p:sp>
    </p:spTree>
    <p:extLst>
      <p:ext uri="{BB962C8B-B14F-4D97-AF65-F5344CB8AC3E}">
        <p14:creationId xmlns:p14="http://schemas.microsoft.com/office/powerpoint/2010/main" val="111925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类加载子系统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</a:p>
          <a:p>
            <a:r>
              <a:rPr kumimoji="1" lang="en-US" altLang="zh-CN" dirty="0"/>
              <a:t>class file </a:t>
            </a:r>
            <a:r>
              <a:rPr kumimoji="1" lang="zh-CN" altLang="en-US" dirty="0"/>
              <a:t>格式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95504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60F3-6C51-A64F-A6D3-CC667C3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AF6F-AD44-034B-98B8-1285EB7E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Bootstrap Class Loader                  -&gt; </a:t>
            </a:r>
            <a:r>
              <a:rPr kumimoji="1" lang="en-US" altLang="zh-CN" b="1" i="1" dirty="0"/>
              <a:t>display as null</a:t>
            </a:r>
            <a:endParaRPr lang="en-US" altLang="zh-CN" b="1" i="1" dirty="0"/>
          </a:p>
          <a:p>
            <a:r>
              <a:rPr lang="en-US" altLang="zh-CN" dirty="0" err="1"/>
              <a:t>sun.misc.Launcher.ExtClassLoader</a:t>
            </a:r>
            <a:r>
              <a:rPr lang="en-US" altLang="zh-CN" dirty="0"/>
              <a:t> -&gt; -</a:t>
            </a:r>
            <a:r>
              <a:rPr lang="en-US" altLang="zh-CN" dirty="0" err="1"/>
              <a:t>Djava.ext.dirs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dirty="0" err="1"/>
              <a:t>sun.misc.Launcher.AppClassLoader</a:t>
            </a:r>
            <a:r>
              <a:rPr lang="en-US" altLang="zh-CN" dirty="0"/>
              <a:t>  -&gt; </a:t>
            </a:r>
            <a:r>
              <a:rPr lang="en-US" altLang="zh-CN" b="1" i="1" dirty="0"/>
              <a:t>-</a:t>
            </a:r>
            <a:r>
              <a:rPr lang="en-US" altLang="zh-CN" b="1" i="1" dirty="0" err="1"/>
              <a:t>classpath</a:t>
            </a:r>
            <a:r>
              <a:rPr lang="en-US" altLang="zh-CN" b="1" i="1" dirty="0"/>
              <a:t>, -jar,</a:t>
            </a:r>
            <a:endParaRPr kumimoji="1" lang="en-US" altLang="zh-CN" dirty="0"/>
          </a:p>
          <a:p>
            <a:r>
              <a:rPr kumimoji="1" lang="zh-CN" altLang="en-US" dirty="0"/>
              <a:t>自定义</a:t>
            </a:r>
            <a:r>
              <a:rPr kumimoji="1" lang="en-US" altLang="zh-CN" dirty="0" err="1"/>
              <a:t>ClassLoader</a:t>
            </a:r>
            <a:endParaRPr kumimoji="1" lang="en-US" altLang="zh-CN" dirty="0"/>
          </a:p>
          <a:p>
            <a:r>
              <a:rPr kumimoji="1" lang="zh-CN" altLang="en-US" dirty="0"/>
              <a:t>委托模型</a:t>
            </a:r>
            <a:r>
              <a:rPr kumimoji="1" lang="en-US" altLang="zh-CN" dirty="0"/>
              <a:t>:  </a:t>
            </a:r>
            <a:r>
              <a:rPr kumimoji="1" lang="zh-CN" altLang="en-US" u="sng" strike="sngStrike" dirty="0">
                <a:solidFill>
                  <a:srgbClr val="FF0000"/>
                </a:solidFill>
              </a:rPr>
              <a:t>双亲</a:t>
            </a:r>
            <a:r>
              <a:rPr kumimoji="1" lang="zh-CN" altLang="en-US" dirty="0"/>
              <a:t>委派机制</a:t>
            </a:r>
            <a:r>
              <a:rPr kumimoji="1" lang="en-US" altLang="zh-CN" dirty="0"/>
              <a:t>?</a:t>
            </a:r>
            <a:r>
              <a:rPr kumimoji="1" lang="zh-CN" altLang="en-US" dirty="0"/>
              <a:t> 可见性</a:t>
            </a:r>
            <a:endParaRPr kumimoji="1" lang="en-US" altLang="zh-CN" dirty="0"/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 Tomcat Context JSP </a:t>
            </a:r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自己写一个类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java.lang.HbTempClass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1571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public class </a:t>
            </a:r>
            <a:r>
              <a:rPr lang="en-US" altLang="zh-CN" sz="1400" dirty="0" err="1"/>
              <a:t>PrintClassLoader</a:t>
            </a:r>
            <a:r>
              <a:rPr lang="en-US" altLang="zh-CN" sz="1400" dirty="0"/>
              <a:t> {</a:t>
            </a:r>
            <a:br>
              <a:rPr lang="en-US" altLang="zh-CN" sz="1400" i="1" dirty="0"/>
            </a:br>
            <a:r>
              <a:rPr lang="en-US" altLang="zh-CN" sz="1400" i="1" dirty="0"/>
              <a:t>    </a:t>
            </a:r>
            <a:r>
              <a:rPr lang="en-US" altLang="zh-CN" sz="1400" b="1" dirty="0"/>
              <a:t>public static void </a:t>
            </a:r>
            <a:r>
              <a:rPr lang="en-US" altLang="zh-CN" sz="1400" dirty="0"/>
              <a:t>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null --&gt; bootstrap 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</a:t>
            </a:r>
            <a:r>
              <a:rPr lang="en-US" altLang="zh-CN" sz="1400" b="1" dirty="0"/>
              <a:t>"</a:t>
            </a:r>
            <a:r>
              <a:rPr lang="en-US" altLang="zh-CN" sz="1400" dirty="0" err="1"/>
              <a:t>Object.classloader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Object.</a:t>
            </a:r>
            <a:r>
              <a:rPr lang="en-US" altLang="zh-CN" sz="1400" b="1" dirty="0" err="1"/>
              <a:t>class</a:t>
            </a:r>
            <a:r>
              <a:rPr lang="en-US" altLang="zh-CN" sz="1400" dirty="0" err="1"/>
              <a:t>.getClassLoader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</a:t>
            </a:r>
            <a:r>
              <a:rPr lang="en-US" altLang="zh-CN" sz="1400" i="1" dirty="0" err="1"/>
              <a:t>sun.misc.Launcher$AppClassLoader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PrintClassLoader.classloader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PrintClassLoader.</a:t>
            </a:r>
            <a:r>
              <a:rPr lang="en-US" altLang="zh-CN" sz="1400" b="1" dirty="0" err="1"/>
              <a:t>class</a:t>
            </a:r>
            <a:r>
              <a:rPr lang="en-US" altLang="zh-CN" sz="1400" dirty="0" err="1"/>
              <a:t>.getClassLoader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SystemClassLoader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ClassLoader.</a:t>
            </a:r>
            <a:r>
              <a:rPr lang="en-US" altLang="zh-CN" sz="1400" i="1" dirty="0" err="1"/>
              <a:t>getSystemClassLoader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</a:t>
            </a:r>
            <a:r>
              <a:rPr lang="en-US" altLang="zh-CN" sz="1400" i="1" dirty="0" err="1"/>
              <a:t>sun.misc.Launcher$ExtClassLoader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PrintClassLoader.classloader.parent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PrintClassLoader.</a:t>
            </a:r>
            <a:r>
              <a:rPr lang="en-US" altLang="zh-CN" sz="1400" b="1" dirty="0" err="1"/>
              <a:t>class</a:t>
            </a:r>
            <a:r>
              <a:rPr lang="en-US" altLang="zh-CN" sz="1400" dirty="0" err="1"/>
              <a:t>.getClassLoader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getParent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kumimoji="1" lang="zh-CN" altLang="en-US" sz="1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 dirty="0"/>
              <a:t>打印</a:t>
            </a:r>
            <a:r>
              <a:rPr kumimoji="1" lang="en-US" altLang="zh-CN" dirty="0"/>
              <a:t> Class 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1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657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import </a:t>
            </a:r>
            <a:r>
              <a:rPr lang="en-US" altLang="zh-CN" sz="1200" dirty="0" err="1"/>
              <a:t>java.io</a:t>
            </a:r>
            <a:r>
              <a:rPr lang="en-US" altLang="zh-CN" sz="1200" dirty="0"/>
              <a:t>.*;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 err="1"/>
              <a:t>HbClassLoader</a:t>
            </a:r>
            <a:r>
              <a:rPr lang="en-US" altLang="zh-CN" sz="1200" dirty="0"/>
              <a:t> </a:t>
            </a:r>
            <a:r>
              <a:rPr lang="en-US" altLang="zh-CN" sz="1200" b="1" dirty="0"/>
              <a:t>extends </a:t>
            </a:r>
            <a:r>
              <a:rPr lang="en-US" altLang="zh-CN" sz="1200" dirty="0" err="1"/>
              <a:t>ClassLoader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@Override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/>
              <a:t>Class </a:t>
            </a:r>
            <a:r>
              <a:rPr lang="en-US" altLang="zh-CN" sz="1200" dirty="0" err="1"/>
              <a:t>findClass</a:t>
            </a:r>
            <a:r>
              <a:rPr lang="en-US" altLang="zh-CN" sz="1200" dirty="0"/>
              <a:t>(String name) </a:t>
            </a:r>
            <a:r>
              <a:rPr lang="en-US" altLang="zh-CN" sz="1200" b="1" dirty="0"/>
              <a:t>throws 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 = </a:t>
            </a:r>
            <a:r>
              <a:rPr lang="en-US" altLang="zh-CN" sz="1200" dirty="0" err="1"/>
              <a:t>loadClassFromFile</a:t>
            </a:r>
            <a:r>
              <a:rPr lang="en-US" altLang="zh-CN" sz="1200" dirty="0"/>
              <a:t>(name);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/>
              <a:t>defineClass</a:t>
            </a:r>
            <a:r>
              <a:rPr lang="en-US" altLang="zh-CN" sz="1200" dirty="0"/>
              <a:t>(name, b, 0, </a:t>
            </a:r>
            <a:r>
              <a:rPr lang="en-US" altLang="zh-CN" sz="1200" dirty="0" err="1"/>
              <a:t>b.</a:t>
            </a:r>
            <a:r>
              <a:rPr lang="en-US" altLang="zh-CN" sz="1200" b="1" dirty="0" err="1"/>
              <a:t>length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byte</a:t>
            </a:r>
            <a:r>
              <a:rPr lang="en-US" altLang="zh-CN" sz="1200" dirty="0"/>
              <a:t>[] </a:t>
            </a:r>
            <a:r>
              <a:rPr lang="en-US" altLang="zh-CN" sz="1200" dirty="0" err="1"/>
              <a:t>loadClassFromFile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 </a:t>
            </a:r>
            <a:r>
              <a:rPr lang="zh-CN" altLang="en-US" sz="1200" i="1" dirty="0"/>
              <a:t>换成用密钥从网络上下载试试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// </a:t>
            </a:r>
            <a:r>
              <a:rPr lang="zh-CN" altLang="en-US" sz="1200" i="1" dirty="0"/>
              <a:t>从自定义的路径查找试试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dirty="0" err="1"/>
              <a:t>InputStream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inputStream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getClass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getClassLoader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getResourceAsStream</a:t>
            </a:r>
            <a:r>
              <a:rPr lang="en-US" altLang="zh-CN" sz="1200" dirty="0"/>
              <a:t>(</a:t>
            </a:r>
            <a:br>
              <a:rPr lang="en-US" altLang="zh-CN" sz="1200" dirty="0"/>
            </a:br>
            <a:r>
              <a:rPr lang="en-US" altLang="zh-CN" sz="1200" dirty="0"/>
              <a:t>                </a:t>
            </a:r>
            <a:r>
              <a:rPr lang="en-US" altLang="zh-CN" sz="1200" dirty="0" err="1"/>
              <a:t>className.replace</a:t>
            </a:r>
            <a:r>
              <a:rPr lang="en-US" altLang="zh-CN" sz="1200" dirty="0"/>
              <a:t>(</a:t>
            </a:r>
            <a:r>
              <a:rPr lang="en-US" altLang="zh-CN" sz="1200" b="1" dirty="0"/>
              <a:t>'.'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File.</a:t>
            </a:r>
            <a:r>
              <a:rPr lang="en-US" altLang="zh-CN" sz="1200" b="1" i="1" dirty="0" err="1"/>
              <a:t>separatorChar</a:t>
            </a:r>
            <a:r>
              <a:rPr lang="en-US" altLang="zh-CN" sz="1200" dirty="0"/>
              <a:t>) + </a:t>
            </a:r>
            <a:r>
              <a:rPr lang="en-US" altLang="zh-CN" sz="1200" b="1" dirty="0"/>
              <a:t>".class"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ByteArrayOutputStream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byteStream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ByteArrayOutputStream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try 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nextValue</a:t>
            </a:r>
            <a:r>
              <a:rPr lang="en-US" altLang="zh-CN" sz="1200" dirty="0"/>
              <a:t> = 0;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while </a:t>
            </a:r>
            <a:r>
              <a:rPr lang="en-US" altLang="zh-CN" sz="1200" dirty="0"/>
              <a:t>((</a:t>
            </a:r>
            <a:r>
              <a:rPr lang="en-US" altLang="zh-CN" sz="1200" dirty="0" err="1"/>
              <a:t>nextValue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inputStream.read</a:t>
            </a:r>
            <a:r>
              <a:rPr lang="en-US" altLang="zh-CN" sz="1200" dirty="0"/>
              <a:t>()) != -1) {</a:t>
            </a:r>
            <a:br>
              <a:rPr lang="en-US" altLang="zh-CN" sz="1200" dirty="0"/>
            </a:br>
            <a:r>
              <a:rPr lang="en-US" altLang="zh-CN" sz="1200" dirty="0"/>
              <a:t>                </a:t>
            </a:r>
            <a:r>
              <a:rPr lang="en-US" altLang="zh-CN" sz="1200" dirty="0" err="1"/>
              <a:t>byteStream.write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nextValue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    }</a:t>
            </a:r>
            <a:br>
              <a:rPr lang="en-US" altLang="zh-CN" sz="1200" dirty="0"/>
            </a:br>
            <a:r>
              <a:rPr lang="en-US" altLang="zh-CN" sz="1200" dirty="0"/>
              <a:t>        } </a:t>
            </a:r>
            <a:r>
              <a:rPr lang="en-US" altLang="zh-CN" sz="1200" b="1" dirty="0"/>
              <a:t>catch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IOException</a:t>
            </a:r>
            <a:r>
              <a:rPr lang="en-US" altLang="zh-CN" sz="1200" dirty="0"/>
              <a:t> e) 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dirty="0" err="1"/>
              <a:t>e.printStackTrace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buffer = </a:t>
            </a:r>
            <a:r>
              <a:rPr lang="en-US" altLang="zh-CN" sz="1200" dirty="0" err="1"/>
              <a:t>byteStream.toByteArray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/>
              <a:t>buffer;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 dirty="0"/>
              <a:t>自定义</a:t>
            </a:r>
            <a:r>
              <a:rPr kumimoji="1" lang="en-US" altLang="zh-CN" dirty="0"/>
              <a:t> Class 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24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9196C-8BC6-B14C-9E3E-9F2790A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 </a:t>
            </a:r>
            <a:r>
              <a:rPr kumimoji="1"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AF29F-3890-354A-8C04-518DAA07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ClassFile</a:t>
            </a:r>
            <a:r>
              <a:rPr kumimoji="1" lang="zh-CN" altLang="en-US" dirty="0"/>
              <a:t>结构定义</a:t>
            </a:r>
            <a:endParaRPr kumimoji="1" lang="en-US" altLang="zh-CN" dirty="0"/>
          </a:p>
          <a:p>
            <a:r>
              <a:rPr lang="en-US" altLang="zh-CN" dirty="0"/>
              <a:t>major versions</a:t>
            </a:r>
          </a:p>
          <a:p>
            <a:r>
              <a:rPr lang="en-US" altLang="zh-CN" dirty="0"/>
              <a:t>Field Descriptors</a:t>
            </a:r>
            <a:endParaRPr kumimoji="1" lang="en-US" altLang="zh-CN" dirty="0"/>
          </a:p>
          <a:p>
            <a:r>
              <a:rPr kumimoji="1" lang="en-US" altLang="zh-CN" dirty="0"/>
              <a:t>The Constant Pool</a:t>
            </a:r>
          </a:p>
          <a:p>
            <a:r>
              <a:rPr kumimoji="1" lang="en-US" altLang="zh-CN" dirty="0"/>
              <a:t>Field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/>
              <a:t>Attribute</a:t>
            </a:r>
            <a:endParaRPr kumimoji="1" lang="en-US" altLang="zh-CN" dirty="0"/>
          </a:p>
          <a:p>
            <a:r>
              <a:rPr kumimoji="1" lang="en-US" altLang="zh-CN" dirty="0"/>
              <a:t>Verification of class Files</a:t>
            </a:r>
          </a:p>
          <a:p>
            <a:r>
              <a:rPr kumimoji="1" lang="en-US" altLang="zh-CN" dirty="0"/>
              <a:t>Constraints on Java Virtual Machine Code</a:t>
            </a:r>
          </a:p>
          <a:p>
            <a:r>
              <a:rPr lang="en-US" altLang="zh-CN" dirty="0"/>
              <a:t>Limitations of the Java Virtual Machine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0148-6906-C041-B03D-8F9FD3BA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ClassFile</a:t>
            </a:r>
            <a:r>
              <a:rPr kumimoji="1" lang="zh-CN" altLang="en-US" dirty="0"/>
              <a:t>结构定义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B3E27E-85F0-8F40-ADD8-A28585115062}"/>
              </a:ext>
            </a:extLst>
          </p:cNvPr>
          <p:cNvSpPr txBox="1"/>
          <p:nvPr/>
        </p:nvSpPr>
        <p:spPr>
          <a:xfrm>
            <a:off x="2013857" y="1690688"/>
            <a:ext cx="601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ClassFile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   u4                 magic;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minor_version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major_version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constant_pool_count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cp_info</a:t>
            </a:r>
            <a:r>
              <a:rPr kumimoji="1" lang="en-US" altLang="zh-CN" dirty="0"/>
              <a:t>          </a:t>
            </a:r>
            <a:r>
              <a:rPr kumimoji="1" lang="en-US" altLang="zh-CN" dirty="0" err="1"/>
              <a:t>constant_pool</a:t>
            </a:r>
            <a:r>
              <a:rPr kumimoji="1" lang="en-US" altLang="zh-CN" dirty="0"/>
              <a:t>[constant_pool_count-1];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access_flags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this_class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super_class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interfaces_count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interfaces[</a:t>
            </a:r>
            <a:r>
              <a:rPr kumimoji="1" lang="en-US" altLang="zh-CN" dirty="0" err="1"/>
              <a:t>interfaces_count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fields_count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field_info</a:t>
            </a:r>
            <a:r>
              <a:rPr kumimoji="1" lang="en-US" altLang="zh-CN" dirty="0"/>
              <a:t>       fields[</a:t>
            </a:r>
            <a:r>
              <a:rPr kumimoji="1" lang="en-US" altLang="zh-CN" dirty="0" err="1"/>
              <a:t>fields_count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methods_count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method_info</a:t>
            </a:r>
            <a:r>
              <a:rPr kumimoji="1" lang="en-US" altLang="zh-CN" dirty="0"/>
              <a:t>        methods[</a:t>
            </a:r>
            <a:r>
              <a:rPr kumimoji="1" lang="en-US" altLang="zh-CN" dirty="0" err="1"/>
              <a:t>methods_count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attributes_count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attribute_info</a:t>
            </a:r>
            <a:r>
              <a:rPr kumimoji="1" lang="en-US" altLang="zh-CN" dirty="0"/>
              <a:t>     attributes[</a:t>
            </a:r>
            <a:r>
              <a:rPr kumimoji="1" lang="en-US" altLang="zh-CN" dirty="0" err="1"/>
              <a:t>attributes_count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9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0899-A2BA-BB47-BE76-23C4D0E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major versions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EFD80-449A-EB4B-877E-19D89BD8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13626"/>
              </p:ext>
            </p:extLst>
          </p:nvPr>
        </p:nvGraphicFramePr>
        <p:xfrm>
          <a:off x="1574801" y="1152192"/>
          <a:ext cx="8127999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1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Corresponding major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 major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E14E1-6856-284B-8A27-395C3A3D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65" y="1654628"/>
            <a:ext cx="7912812" cy="465353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129DA4-0FD8-EB46-8DEF-BC7043D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Hotspot JVM </a:t>
            </a:r>
            <a:r>
              <a:rPr kumimoji="1"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987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C402A-A596-5844-8825-CE99094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AA7DAB-31EA-0E4C-92F3-2C11123C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16175"/>
              </p:ext>
            </p:extLst>
          </p:nvPr>
        </p:nvGraphicFramePr>
        <p:xfrm>
          <a:off x="1197429" y="3685955"/>
          <a:ext cx="4163182" cy="25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Access 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ACC_VOLATILE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ACC_TRANSIENT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ACC_ENUM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936097-628E-CE4A-972C-4B63B562F4DA}"/>
              </a:ext>
            </a:extLst>
          </p:cNvPr>
          <p:cNvSpPr txBox="1"/>
          <p:nvPr/>
        </p:nvSpPr>
        <p:spPr>
          <a:xfrm>
            <a:off x="753534" y="1524001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field_info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access_flags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   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BCC473-690D-AB47-BE05-D1741CC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62323"/>
              </p:ext>
            </p:extLst>
          </p:nvPr>
        </p:nvGraphicFramePr>
        <p:xfrm>
          <a:off x="6767286" y="1407549"/>
          <a:ext cx="3454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46">
                  <a:extLst>
                    <a:ext uri="{9D8B030D-6E8A-4147-A177-3AD203B41FA5}">
                      <a16:colId xmlns:a16="http://schemas.microsoft.com/office/drawing/2014/main" val="1428689854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286703809"/>
                    </a:ext>
                  </a:extLst>
                </a:gridCol>
              </a:tblGrid>
              <a:tr h="286203">
                <a:tc>
                  <a:txBody>
                    <a:bodyPr/>
                    <a:lstStyle/>
                    <a:p>
                      <a:r>
                        <a:rPr lang="en-US" sz="1400" i="1" dirty="0" err="1"/>
                        <a:t>FieldType</a:t>
                      </a:r>
                      <a:r>
                        <a:rPr lang="en-US" sz="1400" dirty="0"/>
                        <a:t> term(</a:t>
                      </a:r>
                      <a:r>
                        <a:rPr lang="en-US" altLang="zh-CN" sz="1400" b="1" dirty="0"/>
                        <a:t>Descriptor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1463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9198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433472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40563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367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21381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73394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L </a:t>
                      </a:r>
                      <a:r>
                        <a:rPr lang="en-US" sz="1400" i="1"/>
                        <a:t>ClassName</a:t>
                      </a:r>
                      <a:r>
                        <a:rPr lang="en-US" sz="1400"/>
                        <a:t> 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68547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22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7972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altLang="zh-CN" sz="140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0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4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9CB3-5A9E-C94D-8105-3417D911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</a:t>
            </a:r>
            <a:r>
              <a:rPr kumimoji="1" lang="zh-CN" altLang="en-US" dirty="0"/>
              <a:t>中的</a:t>
            </a:r>
            <a:r>
              <a:rPr lang="en-US" altLang="zh-CN" b="1" dirty="0"/>
              <a:t>Constant Pool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FC8C5C-59D1-4F42-8EA2-A8DBA5AB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75835"/>
              </p:ext>
            </p:extLst>
          </p:nvPr>
        </p:nvGraphicFramePr>
        <p:xfrm>
          <a:off x="3875314" y="1690688"/>
          <a:ext cx="4163182" cy="453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Kind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CONSTANT_Fieldref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CONSTANT_InterfaceMethodref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CONSTANT_NameAndType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CONSTANT_Utf8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CONSTANT_MethodHandle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3564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CONSTANT_InvokeDynamic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25464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64625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575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085939E-BAB3-9641-A243-4B3270B09B3D}"/>
              </a:ext>
            </a:extLst>
          </p:cNvPr>
          <p:cNvSpPr txBox="1"/>
          <p:nvPr/>
        </p:nvSpPr>
        <p:spPr>
          <a:xfrm>
            <a:off x="1262743" y="2721429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cp_info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u1 tag;</a:t>
            </a:r>
          </a:p>
          <a:p>
            <a:r>
              <a:rPr lang="en-US" altLang="zh-CN" dirty="0"/>
              <a:t>    u1 info[];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1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B5F8-C31D-714A-AC63-C3E1FE78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Methods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6B7F2F-5455-BB42-A1DA-C19368311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0711"/>
              </p:ext>
            </p:extLst>
          </p:nvPr>
        </p:nvGraphicFramePr>
        <p:xfrm>
          <a:off x="6368143" y="1690688"/>
          <a:ext cx="4163182" cy="327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ACC_SYNCHRONIZED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ACC_BRIDGE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ACC_VARARGS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ACC_ABSTRACT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ACC_STRICT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125C50-F5D9-6D46-9273-958D0D821288}"/>
              </a:ext>
            </a:extLst>
          </p:cNvPr>
          <p:cNvSpPr txBox="1"/>
          <p:nvPr/>
        </p:nvSpPr>
        <p:spPr>
          <a:xfrm>
            <a:off x="560010" y="2068287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method_info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access_flags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       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3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ADA6-BB10-A64F-8AF4-122765A1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Attributes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1FBF6-F4EE-AD4B-81D8-6CB2C33DB802}"/>
              </a:ext>
            </a:extLst>
          </p:cNvPr>
          <p:cNvSpPr txBox="1"/>
          <p:nvPr/>
        </p:nvSpPr>
        <p:spPr>
          <a:xfrm>
            <a:off x="560010" y="2068287"/>
            <a:ext cx="50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attribute_info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u1 info[</a:t>
            </a:r>
            <a:r>
              <a:rPr lang="en-US" altLang="zh-CN" dirty="0" err="1"/>
              <a:t>attribute_length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4723D-E6BB-E24C-B8C8-4F09CA16E703}"/>
              </a:ext>
            </a:extLst>
          </p:cNvPr>
          <p:cNvSpPr txBox="1"/>
          <p:nvPr/>
        </p:nvSpPr>
        <p:spPr>
          <a:xfrm>
            <a:off x="5725886" y="1861457"/>
            <a:ext cx="524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Exceptions</a:t>
            </a:r>
          </a:p>
          <a:p>
            <a:r>
              <a:rPr kumimoji="1" lang="en-US" altLang="zh-CN" dirty="0" err="1"/>
              <a:t>InnerClasses</a:t>
            </a:r>
            <a:endParaRPr kumimoji="1" lang="en-US" altLang="zh-CN" dirty="0"/>
          </a:p>
          <a:p>
            <a:r>
              <a:rPr kumimoji="1" lang="en-US" altLang="zh-CN" dirty="0" err="1"/>
              <a:t>EnclosingMethod</a:t>
            </a:r>
            <a:endParaRPr kumimoji="1" lang="en-US" altLang="zh-CN" dirty="0"/>
          </a:p>
          <a:p>
            <a:r>
              <a:rPr kumimoji="1" lang="en-US" altLang="zh-CN" dirty="0"/>
              <a:t>Synthetic</a:t>
            </a:r>
          </a:p>
          <a:p>
            <a:r>
              <a:rPr kumimoji="1" lang="en-US" altLang="zh-CN" dirty="0"/>
              <a:t>Signature</a:t>
            </a:r>
          </a:p>
          <a:p>
            <a:r>
              <a:rPr kumimoji="1" lang="en-US" altLang="zh-CN" dirty="0" err="1"/>
              <a:t>SourceFile</a:t>
            </a:r>
            <a:endParaRPr kumimoji="1" lang="en-US" altLang="zh-CN" dirty="0"/>
          </a:p>
          <a:p>
            <a:r>
              <a:rPr kumimoji="1" lang="en-US" altLang="zh-CN" dirty="0" err="1"/>
              <a:t>LineNumberTable</a:t>
            </a:r>
            <a:endParaRPr kumimoji="1" lang="en-US" altLang="zh-CN" dirty="0"/>
          </a:p>
          <a:p>
            <a:r>
              <a:rPr kumimoji="1" lang="en-US" altLang="zh-CN" dirty="0" err="1"/>
              <a:t>LocalVariableTable</a:t>
            </a:r>
            <a:endParaRPr kumimoji="1" lang="en-US" altLang="zh-CN" dirty="0"/>
          </a:p>
          <a:p>
            <a:r>
              <a:rPr kumimoji="1" lang="en-US" altLang="zh-CN" dirty="0" err="1"/>
              <a:t>LocalVariableTypeTable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79E88-65FB-D747-9BD0-04064386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JVM Data Type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9BAE03-82F5-3143-829B-20383786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7005"/>
              </p:ext>
            </p:extLst>
          </p:nvPr>
        </p:nvGraphicFramePr>
        <p:xfrm>
          <a:off x="1150257" y="169068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0395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5410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961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Actual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Computational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7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99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11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3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6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8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5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9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8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垃圾收集器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理论</a:t>
            </a:r>
            <a:endParaRPr kumimoji="1" lang="en-US" altLang="zh-CN" dirty="0"/>
          </a:p>
          <a:p>
            <a:r>
              <a:rPr kumimoji="1" lang="en-US" altLang="zh-CN" dirty="0"/>
              <a:t>GC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CMS</a:t>
            </a:r>
          </a:p>
          <a:p>
            <a:r>
              <a:rPr kumimoji="1" lang="en-US" altLang="zh-CN" dirty="0"/>
              <a:t>G1</a:t>
            </a:r>
          </a:p>
          <a:p>
            <a:r>
              <a:rPr kumimoji="1" lang="en-US" altLang="zh-CN" dirty="0"/>
              <a:t>ZGC</a:t>
            </a:r>
          </a:p>
          <a:p>
            <a:r>
              <a:rPr kumimoji="1" lang="zh-CN" altLang="en-US" dirty="0"/>
              <a:t>内存泄漏</a:t>
            </a:r>
            <a:r>
              <a:rPr kumimoji="1" lang="en-US" altLang="zh-CN" dirty="0"/>
              <a:t>vs.</a:t>
            </a:r>
            <a:r>
              <a:rPr kumimoji="1" lang="zh-CN" altLang="en-US" dirty="0"/>
              <a:t>内存溢出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i="1" dirty="0">
                <a:solidFill>
                  <a:srgbClr val="FF0000"/>
                </a:solidFill>
              </a:rPr>
              <a:t>相关课程</a:t>
            </a:r>
            <a:r>
              <a:rPr kumimoji="1" lang="en-US" altLang="zh-CN" i="1" dirty="0">
                <a:solidFill>
                  <a:srgbClr val="FF0000"/>
                </a:solidFill>
              </a:rPr>
              <a:t>: </a:t>
            </a:r>
            <a:r>
              <a:rPr kumimoji="1" lang="zh-CN" altLang="en-US" i="1" dirty="0">
                <a:solidFill>
                  <a:srgbClr val="FF0000"/>
                </a:solidFill>
              </a:rPr>
              <a:t>参考</a:t>
            </a:r>
            <a:r>
              <a:rPr kumimoji="1" lang="en-US" altLang="zh-CN" i="1" dirty="0">
                <a:solidFill>
                  <a:srgbClr val="FF0000"/>
                </a:solidFill>
              </a:rPr>
              <a:t>【GC</a:t>
            </a:r>
            <a:r>
              <a:rPr kumimoji="1" lang="zh-CN" altLang="en-US" i="1" dirty="0">
                <a:solidFill>
                  <a:srgbClr val="FF0000"/>
                </a:solidFill>
              </a:rPr>
              <a:t>专题</a:t>
            </a:r>
            <a:r>
              <a:rPr kumimoji="1" lang="en-US" altLang="zh-CN" i="1" dirty="0">
                <a:solidFill>
                  <a:srgbClr val="FF0000"/>
                </a:solidFill>
              </a:rPr>
              <a:t>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92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即时编译器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Just In Time Compiler</a:t>
            </a:r>
          </a:p>
          <a:p>
            <a:r>
              <a:rPr kumimoji="1" lang="en-US" altLang="zh-CN" dirty="0"/>
              <a:t>C1  -</a:t>
            </a:r>
            <a:r>
              <a:rPr kumimoji="1" lang="zh-CN" altLang="en-US" dirty="0"/>
              <a:t>客户端模式</a:t>
            </a:r>
            <a:endParaRPr kumimoji="1" lang="en-US" altLang="zh-CN" dirty="0"/>
          </a:p>
          <a:p>
            <a:r>
              <a:rPr kumimoji="1" lang="en-US" altLang="zh-CN" dirty="0"/>
              <a:t>C2  -</a:t>
            </a:r>
            <a:r>
              <a:rPr kumimoji="1" lang="zh-CN" altLang="en-US" dirty="0"/>
              <a:t>服务端模式</a:t>
            </a:r>
            <a:endParaRPr kumimoji="1" lang="en-US" altLang="zh-CN" dirty="0"/>
          </a:p>
          <a:p>
            <a:r>
              <a:rPr kumimoji="1" lang="zh-CN" altLang="en-US" dirty="0"/>
              <a:t>与解释器的区别</a:t>
            </a:r>
            <a:endParaRPr kumimoji="1" lang="en-US" altLang="zh-CN" dirty="0"/>
          </a:p>
          <a:p>
            <a:r>
              <a:rPr kumimoji="1" lang="zh-CN" altLang="en-US" dirty="0"/>
              <a:t>相关启动参数</a:t>
            </a:r>
          </a:p>
        </p:txBody>
      </p:sp>
    </p:spTree>
    <p:extLst>
      <p:ext uri="{BB962C8B-B14F-4D97-AF65-F5344CB8AC3E}">
        <p14:creationId xmlns:p14="http://schemas.microsoft.com/office/powerpoint/2010/main" val="148286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BCB0-31AA-684F-8A7F-C63BA5B9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JIT</a:t>
            </a:r>
            <a:r>
              <a:rPr kumimoji="1" lang="zh-CN" altLang="en-US" dirty="0"/>
              <a:t>相关启动参数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6F84-C015-B14E-8FE7-6BB98B30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-server</a:t>
            </a:r>
          </a:p>
          <a:p>
            <a:pPr marL="0" indent="0">
              <a:buNone/>
            </a:pPr>
            <a:r>
              <a:rPr kumimoji="1" lang="en-US" altLang="zh-CN" dirty="0"/>
              <a:t>-client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Djava.compiler</a:t>
            </a:r>
            <a:r>
              <a:rPr lang="en-US" altLang="zh-CN" dirty="0"/>
              <a:t>=NONE</a:t>
            </a:r>
          </a:p>
          <a:p>
            <a:pPr marL="0" indent="0">
              <a:buNone/>
            </a:pPr>
            <a:r>
              <a:rPr lang="en-US" altLang="zh-CN" dirty="0"/>
              <a:t>-XX:+</a:t>
            </a:r>
            <a:r>
              <a:rPr lang="en-US" altLang="zh-CN" dirty="0" err="1"/>
              <a:t>PrintCompilation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Xint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119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自由交流</a:t>
            </a:r>
            <a:endParaRPr kumimoji="1" lang="en-US" altLang="zh-CN" dirty="0"/>
          </a:p>
          <a:p>
            <a:r>
              <a:rPr kumimoji="1" lang="zh-CN" altLang="en-US" dirty="0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12670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FFC2-4791-AE4E-B630-CDAE178F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JVM </a:t>
            </a:r>
            <a:r>
              <a:rPr kumimoji="1" lang="zh-CN" altLang="en-US" dirty="0"/>
              <a:t>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E3ED8-B0C3-F54F-B434-44A692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2547258"/>
            <a:ext cx="9198429" cy="305888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相关术语</a:t>
            </a:r>
            <a:endParaRPr kumimoji="1" lang="en-US" altLang="zh-CN" dirty="0"/>
          </a:p>
          <a:p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zh-CN" altLang="en-US" dirty="0"/>
              <a:t>类加载子系统</a:t>
            </a:r>
            <a:endParaRPr kumimoji="1" lang="en-US" altLang="zh-CN" dirty="0"/>
          </a:p>
          <a:p>
            <a:r>
              <a:rPr kumimoji="1" lang="zh-CN" altLang="en-US" dirty="0"/>
              <a:t>垃圾收集器</a:t>
            </a:r>
            <a:endParaRPr kumimoji="1" lang="en-US" altLang="zh-CN" dirty="0"/>
          </a:p>
          <a:p>
            <a:r>
              <a:rPr kumimoji="1" lang="en-US" altLang="zh-CN" dirty="0"/>
              <a:t>JIT</a:t>
            </a:r>
            <a:r>
              <a:rPr kumimoji="1" lang="zh-CN" altLang="en-US" dirty="0"/>
              <a:t>即时编译器</a:t>
            </a:r>
          </a:p>
        </p:txBody>
      </p:sp>
    </p:spTree>
    <p:extLst>
      <p:ext uri="{BB962C8B-B14F-4D97-AF65-F5344CB8AC3E}">
        <p14:creationId xmlns:p14="http://schemas.microsoft.com/office/powerpoint/2010/main" val="238896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相关术语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JDK &amp; JRE &amp; JVM</a:t>
            </a:r>
          </a:p>
          <a:p>
            <a:r>
              <a:rPr kumimoji="1" lang="zh-CN" altLang="en-US" dirty="0"/>
              <a:t>讨论</a:t>
            </a:r>
            <a:r>
              <a:rPr kumimoji="1" lang="en-US" altLang="zh-CN" dirty="0"/>
              <a:t>: Vendor</a:t>
            </a:r>
            <a:r>
              <a:rPr kumimoji="1" lang="zh-CN" altLang="en-US" dirty="0"/>
              <a:t>有哪些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JVM Languages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D2991-E57B-1A48-9815-FC93AFEC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64" y="1825625"/>
            <a:ext cx="5597979" cy="4591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F7EAE-0CC2-4241-B9F7-424068AB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86" y="3653272"/>
            <a:ext cx="4115508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运行时数据区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JVM</a:t>
            </a:r>
            <a:r>
              <a:rPr kumimoji="1" lang="zh-CN" altLang="en-US" dirty="0"/>
              <a:t>规范中的运行时数据区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The pc Register</a:t>
            </a:r>
          </a:p>
          <a:p>
            <a:r>
              <a:rPr kumimoji="1" lang="en-US" altLang="zh-CN" dirty="0"/>
              <a:t>Java Virtual Machine Stack</a:t>
            </a:r>
          </a:p>
          <a:p>
            <a:r>
              <a:rPr kumimoji="1" lang="en-US" altLang="zh-CN" dirty="0"/>
              <a:t>Heap</a:t>
            </a:r>
          </a:p>
          <a:p>
            <a:r>
              <a:rPr kumimoji="1" lang="en-US" altLang="zh-CN" dirty="0"/>
              <a:t>Method Area</a:t>
            </a:r>
          </a:p>
          <a:p>
            <a:r>
              <a:rPr kumimoji="1" lang="en-US" altLang="zh-CN" dirty="0"/>
              <a:t>Run-Time Constant Pool</a:t>
            </a:r>
          </a:p>
          <a:p>
            <a:r>
              <a:rPr kumimoji="1" lang="en-US" altLang="zh-CN" dirty="0"/>
              <a:t>Native Method Stacks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87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 dirty="0"/>
              <a:t>运行时数据区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F68486-3E1C-4E4C-AB98-738E6A457197}"/>
              </a:ext>
            </a:extLst>
          </p:cNvPr>
          <p:cNvGrpSpPr/>
          <p:nvPr/>
        </p:nvGrpSpPr>
        <p:grpSpPr>
          <a:xfrm>
            <a:off x="1460905" y="1436911"/>
            <a:ext cx="8273646" cy="5181605"/>
            <a:chOff x="1417363" y="533395"/>
            <a:chExt cx="8273646" cy="51816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98E013C-4ED0-0C4A-890E-CECEC9F0FC2B}"/>
                </a:ext>
              </a:extLst>
            </p:cNvPr>
            <p:cNvSpPr/>
            <p:nvPr/>
          </p:nvSpPr>
          <p:spPr>
            <a:xfrm>
              <a:off x="1417363" y="1915880"/>
              <a:ext cx="827091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1EB5D7E-0CBC-824E-96C2-A0B0DB304634}"/>
                </a:ext>
              </a:extLst>
            </p:cNvPr>
            <p:cNvSpPr/>
            <p:nvPr/>
          </p:nvSpPr>
          <p:spPr>
            <a:xfrm>
              <a:off x="4332513" y="544281"/>
              <a:ext cx="3494315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 </a:t>
              </a:r>
              <a:r>
                <a:rPr kumimoji="1" lang="zh-CN" altLang="en-US" sz="1600" dirty="0"/>
                <a:t>其他进程</a:t>
              </a: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F56399F-6190-974B-9301-09C36112BA6B}"/>
                </a:ext>
              </a:extLst>
            </p:cNvPr>
            <p:cNvSpPr/>
            <p:nvPr/>
          </p:nvSpPr>
          <p:spPr>
            <a:xfrm>
              <a:off x="7826828" y="555167"/>
              <a:ext cx="1861453" cy="914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操作系统</a:t>
              </a:r>
            </a:p>
          </p:txBody>
        </p:sp>
        <p:sp>
          <p:nvSpPr>
            <p:cNvPr id="50" name="下箭头 49">
              <a:extLst>
                <a:ext uri="{FF2B5EF4-FFF2-40B4-BE49-F238E27FC236}">
                  <a16:creationId xmlns:a16="http://schemas.microsoft.com/office/drawing/2014/main" id="{A89D1EE7-6F51-A647-A657-0F726C87A975}"/>
                </a:ext>
              </a:extLst>
            </p:cNvPr>
            <p:cNvSpPr/>
            <p:nvPr/>
          </p:nvSpPr>
          <p:spPr>
            <a:xfrm>
              <a:off x="3069781" y="1467099"/>
              <a:ext cx="446314" cy="468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E70C8A22-D865-C042-B839-CF1AF8DC4CAA}"/>
                </a:ext>
              </a:extLst>
            </p:cNvPr>
            <p:cNvSpPr/>
            <p:nvPr/>
          </p:nvSpPr>
          <p:spPr>
            <a:xfrm>
              <a:off x="1637993" y="1915879"/>
              <a:ext cx="1556974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181A386-898E-CA40-9AEC-8100F8A95328}"/>
                </a:ext>
              </a:extLst>
            </p:cNvPr>
            <p:cNvSpPr/>
            <p:nvPr/>
          </p:nvSpPr>
          <p:spPr>
            <a:xfrm>
              <a:off x="3292940" y="1915880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472AA372-4DAD-5640-B011-2305E95744C8}"/>
                </a:ext>
              </a:extLst>
            </p:cNvPr>
            <p:cNvSpPr/>
            <p:nvPr/>
          </p:nvSpPr>
          <p:spPr>
            <a:xfrm>
              <a:off x="7434943" y="1926766"/>
              <a:ext cx="1567546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JVM</a:t>
              </a:r>
              <a:r>
                <a:rPr kumimoji="1" lang="zh-CN" altLang="en-US" sz="1600" dirty="0"/>
                <a:t>自身</a:t>
              </a: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FAA9622E-CE16-7146-AA5B-F98897B4EC43}"/>
                </a:ext>
              </a:extLst>
            </p:cNvPr>
            <p:cNvSpPr/>
            <p:nvPr/>
          </p:nvSpPr>
          <p:spPr>
            <a:xfrm>
              <a:off x="1417363" y="533395"/>
              <a:ext cx="291515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Java</a:t>
              </a:r>
              <a:r>
                <a:rPr kumimoji="1" lang="zh-CN" altLang="en-US" sz="1600" dirty="0"/>
                <a:t>进程</a:t>
              </a:r>
            </a:p>
          </p:txBody>
        </p:sp>
        <p:sp>
          <p:nvSpPr>
            <p:cNvPr id="55" name="对角圆角矩形 54">
              <a:extLst>
                <a:ext uri="{FF2B5EF4-FFF2-40B4-BE49-F238E27FC236}">
                  <a16:creationId xmlns:a16="http://schemas.microsoft.com/office/drawing/2014/main" id="{3E7AD104-DA3F-0F40-9DB1-C5B9201AF227}"/>
                </a:ext>
              </a:extLst>
            </p:cNvPr>
            <p:cNvSpPr/>
            <p:nvPr/>
          </p:nvSpPr>
          <p:spPr>
            <a:xfrm>
              <a:off x="6010275" y="1915880"/>
              <a:ext cx="1326696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非堆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Non-Heap</a:t>
              </a:r>
              <a:endParaRPr kumimoji="1" lang="zh-CN" altLang="en-US" sz="1600"/>
            </a:p>
          </p:txBody>
        </p:sp>
        <p:sp>
          <p:nvSpPr>
            <p:cNvPr id="56" name="下箭头 55">
              <a:extLst>
                <a:ext uri="{FF2B5EF4-FFF2-40B4-BE49-F238E27FC236}">
                  <a16:creationId xmlns:a16="http://schemas.microsoft.com/office/drawing/2014/main" id="{0B5A9E8D-B448-524E-AA27-01DB3FA09BC0}"/>
                </a:ext>
              </a:extLst>
            </p:cNvPr>
            <p:cNvSpPr/>
            <p:nvPr/>
          </p:nvSpPr>
          <p:spPr>
            <a:xfrm>
              <a:off x="4533903" y="2830280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93116B8E-633A-DD4E-8F61-13ED221A03D9}"/>
                </a:ext>
              </a:extLst>
            </p:cNvPr>
            <p:cNvSpPr/>
            <p:nvPr/>
          </p:nvSpPr>
          <p:spPr>
            <a:xfrm>
              <a:off x="4036913" y="3287480"/>
              <a:ext cx="238565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0453277-9578-6A47-AB3B-1FE71A6249F5}"/>
                </a:ext>
              </a:extLst>
            </p:cNvPr>
            <p:cNvSpPr/>
            <p:nvPr/>
          </p:nvSpPr>
          <p:spPr>
            <a:xfrm>
              <a:off x="4080457" y="3385451"/>
              <a:ext cx="1177345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59" name="下箭头 58">
              <a:extLst>
                <a:ext uri="{FF2B5EF4-FFF2-40B4-BE49-F238E27FC236}">
                  <a16:creationId xmlns:a16="http://schemas.microsoft.com/office/drawing/2014/main" id="{C23F3E93-897A-2D4B-9679-A6D69478B914}"/>
                </a:ext>
              </a:extLst>
            </p:cNvPr>
            <p:cNvSpPr/>
            <p:nvPr/>
          </p:nvSpPr>
          <p:spPr>
            <a:xfrm>
              <a:off x="4577449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CEBDC13-A80F-7549-8F3D-D98A792690C4}"/>
                </a:ext>
              </a:extLst>
            </p:cNvPr>
            <p:cNvSpPr/>
            <p:nvPr/>
          </p:nvSpPr>
          <p:spPr>
            <a:xfrm>
              <a:off x="3780068" y="4659080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31A793B9-7C44-4845-9163-5E3308BA394D}"/>
                </a:ext>
              </a:extLst>
            </p:cNvPr>
            <p:cNvSpPr/>
            <p:nvPr/>
          </p:nvSpPr>
          <p:spPr>
            <a:xfrm>
              <a:off x="3793675" y="4659081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DA2D0506-88BB-2246-915C-830B9B42296E}"/>
                </a:ext>
              </a:extLst>
            </p:cNvPr>
            <p:cNvSpPr/>
            <p:nvPr/>
          </p:nvSpPr>
          <p:spPr>
            <a:xfrm>
              <a:off x="5483684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01D9BE77-8D2D-DA40-9B30-BDBB5384819D}"/>
                </a:ext>
              </a:extLst>
            </p:cNvPr>
            <p:cNvSpPr/>
            <p:nvPr/>
          </p:nvSpPr>
          <p:spPr>
            <a:xfrm>
              <a:off x="6010275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9F136824-7433-3F40-ADBF-AB94058F019C}"/>
                </a:ext>
              </a:extLst>
            </p:cNvPr>
            <p:cNvSpPr/>
            <p:nvPr/>
          </p:nvSpPr>
          <p:spPr>
            <a:xfrm>
              <a:off x="5312719" y="3385451"/>
              <a:ext cx="1066307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65" name="对角圆角矩形 64">
              <a:extLst>
                <a:ext uri="{FF2B5EF4-FFF2-40B4-BE49-F238E27FC236}">
                  <a16:creationId xmlns:a16="http://schemas.microsoft.com/office/drawing/2014/main" id="{56994A83-36EC-4E40-9AC4-2D4A5EA25A38}"/>
                </a:ext>
              </a:extLst>
            </p:cNvPr>
            <p:cNvSpPr/>
            <p:nvPr/>
          </p:nvSpPr>
          <p:spPr>
            <a:xfrm>
              <a:off x="6422572" y="3287479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CA489BB5-5895-FA45-A7EA-0BAC16B4F466}"/>
                </a:ext>
              </a:extLst>
            </p:cNvPr>
            <p:cNvSpPr/>
            <p:nvPr/>
          </p:nvSpPr>
          <p:spPr>
            <a:xfrm>
              <a:off x="6466112" y="3385451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58A27E1F-3201-8545-AC12-8C2AE0F047A9}"/>
                </a:ext>
              </a:extLst>
            </p:cNvPr>
            <p:cNvSpPr/>
            <p:nvPr/>
          </p:nvSpPr>
          <p:spPr>
            <a:xfrm>
              <a:off x="8852804" y="3385451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AB87FCF0-AE48-154C-B7C3-B646D24B4950}"/>
                </a:ext>
              </a:extLst>
            </p:cNvPr>
            <p:cNvSpPr/>
            <p:nvPr/>
          </p:nvSpPr>
          <p:spPr>
            <a:xfrm>
              <a:off x="7700261" y="3385451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 dirty="0"/>
            </a:p>
          </p:txBody>
        </p:sp>
        <p:sp>
          <p:nvSpPr>
            <p:cNvPr id="69" name="下箭头 68">
              <a:extLst>
                <a:ext uri="{FF2B5EF4-FFF2-40B4-BE49-F238E27FC236}">
                  <a16:creationId xmlns:a16="http://schemas.microsoft.com/office/drawing/2014/main" id="{0ABBDE7A-074C-A847-B27E-80908FE9AF8B}"/>
                </a:ext>
              </a:extLst>
            </p:cNvPr>
            <p:cNvSpPr/>
            <p:nvPr/>
          </p:nvSpPr>
          <p:spPr>
            <a:xfrm>
              <a:off x="6838958" y="2830279"/>
              <a:ext cx="549733" cy="4572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525F921D-FAA2-C142-8414-DE927B8F03E4}"/>
                </a:ext>
              </a:extLst>
            </p:cNvPr>
            <p:cNvSpPr/>
            <p:nvPr/>
          </p:nvSpPr>
          <p:spPr>
            <a:xfrm>
              <a:off x="6581778" y="4659080"/>
              <a:ext cx="2507794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1" name="下箭头 70">
              <a:extLst>
                <a:ext uri="{FF2B5EF4-FFF2-40B4-BE49-F238E27FC236}">
                  <a16:creationId xmlns:a16="http://schemas.microsoft.com/office/drawing/2014/main" id="{157735BD-5D65-5447-AAF0-7C251A16FE48}"/>
                </a:ext>
              </a:extLst>
            </p:cNvPr>
            <p:cNvSpPr/>
            <p:nvPr/>
          </p:nvSpPr>
          <p:spPr>
            <a:xfrm>
              <a:off x="7366907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2" name="剪去单角的矩形 71">
              <a:extLst>
                <a:ext uri="{FF2B5EF4-FFF2-40B4-BE49-F238E27FC236}">
                  <a16:creationId xmlns:a16="http://schemas.microsoft.com/office/drawing/2014/main" id="{DDAC07E6-7339-DB4F-B2A6-34F427773564}"/>
                </a:ext>
              </a:extLst>
            </p:cNvPr>
            <p:cNvSpPr/>
            <p:nvPr/>
          </p:nvSpPr>
          <p:spPr>
            <a:xfrm>
              <a:off x="6874321" y="4762494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 dirty="0"/>
                <a:t>方法区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554FD1D-A94E-AB43-8580-18092470F2D8}"/>
                </a:ext>
              </a:extLst>
            </p:cNvPr>
            <p:cNvSpPr txBox="1"/>
            <p:nvPr/>
          </p:nvSpPr>
          <p:spPr>
            <a:xfrm>
              <a:off x="9292309" y="4262102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4" name="棱台 73">
              <a:extLst>
                <a:ext uri="{FF2B5EF4-FFF2-40B4-BE49-F238E27FC236}">
                  <a16:creationId xmlns:a16="http://schemas.microsoft.com/office/drawing/2014/main" id="{73A89F96-B9B1-7B4F-851C-8291C29A33E4}"/>
                </a:ext>
              </a:extLst>
            </p:cNvPr>
            <p:cNvSpPr/>
            <p:nvPr/>
          </p:nvSpPr>
          <p:spPr>
            <a:xfrm>
              <a:off x="3842660" y="5453737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75" name="棱台 74">
              <a:extLst>
                <a:ext uri="{FF2B5EF4-FFF2-40B4-BE49-F238E27FC236}">
                  <a16:creationId xmlns:a16="http://schemas.microsoft.com/office/drawing/2014/main" id="{E661376B-1607-094B-B950-51F83F34B41C}"/>
                </a:ext>
              </a:extLst>
            </p:cNvPr>
            <p:cNvSpPr/>
            <p:nvPr/>
          </p:nvSpPr>
          <p:spPr>
            <a:xfrm>
              <a:off x="4432533" y="5453736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76" name="下箭头 75">
              <a:extLst>
                <a:ext uri="{FF2B5EF4-FFF2-40B4-BE49-F238E27FC236}">
                  <a16:creationId xmlns:a16="http://schemas.microsoft.com/office/drawing/2014/main" id="{0776F0C9-3146-F14E-AABA-8880A89E14E4}"/>
                </a:ext>
              </a:extLst>
            </p:cNvPr>
            <p:cNvSpPr/>
            <p:nvPr/>
          </p:nvSpPr>
          <p:spPr>
            <a:xfrm>
              <a:off x="2641153" y="2808508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9D6E7057-3868-4549-8ED0-A019EF94EE6A}"/>
                </a:ext>
              </a:extLst>
            </p:cNvPr>
            <p:cNvSpPr/>
            <p:nvPr/>
          </p:nvSpPr>
          <p:spPr>
            <a:xfrm>
              <a:off x="1417363" y="3121733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78" name="剪去单圆角的矩形 77">
              <a:extLst>
                <a:ext uri="{FF2B5EF4-FFF2-40B4-BE49-F238E27FC236}">
                  <a16:creationId xmlns:a16="http://schemas.microsoft.com/office/drawing/2014/main" id="{B93B4C2A-2510-F944-A94C-62A5361D53AD}"/>
                </a:ext>
              </a:extLst>
            </p:cNvPr>
            <p:cNvSpPr/>
            <p:nvPr/>
          </p:nvSpPr>
          <p:spPr>
            <a:xfrm>
              <a:off x="1637992" y="3136827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79" name="剪去单圆角的矩形 78">
              <a:extLst>
                <a:ext uri="{FF2B5EF4-FFF2-40B4-BE49-F238E27FC236}">
                  <a16:creationId xmlns:a16="http://schemas.microsoft.com/office/drawing/2014/main" id="{841099ED-C3F6-5D49-B71A-0FDAC741CC78}"/>
                </a:ext>
              </a:extLst>
            </p:cNvPr>
            <p:cNvSpPr/>
            <p:nvPr/>
          </p:nvSpPr>
          <p:spPr>
            <a:xfrm>
              <a:off x="1417363" y="3992587"/>
              <a:ext cx="2147886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0" name="下箭头 79">
              <a:extLst>
                <a:ext uri="{FF2B5EF4-FFF2-40B4-BE49-F238E27FC236}">
                  <a16:creationId xmlns:a16="http://schemas.microsoft.com/office/drawing/2014/main" id="{F03E5A07-2548-614D-A7A2-B14B45F4B2EF}"/>
                </a:ext>
              </a:extLst>
            </p:cNvPr>
            <p:cNvSpPr/>
            <p:nvPr/>
          </p:nvSpPr>
          <p:spPr>
            <a:xfrm>
              <a:off x="2224949" y="3705340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81" name="剪去单圆角的矩形 80">
              <a:extLst>
                <a:ext uri="{FF2B5EF4-FFF2-40B4-BE49-F238E27FC236}">
                  <a16:creationId xmlns:a16="http://schemas.microsoft.com/office/drawing/2014/main" id="{89A62191-08B1-484A-8896-11EDEA8A0050}"/>
                </a:ext>
              </a:extLst>
            </p:cNvPr>
            <p:cNvSpPr/>
            <p:nvPr/>
          </p:nvSpPr>
          <p:spPr>
            <a:xfrm>
              <a:off x="1417363" y="4014359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 dirty="0"/>
                <a:t>方法帧</a:t>
              </a:r>
              <a:endParaRPr kumimoji="1" lang="en-US" altLang="zh-CN" sz="1400" dirty="0"/>
            </a:p>
          </p:txBody>
        </p:sp>
        <p:sp>
          <p:nvSpPr>
            <p:cNvPr id="82" name="剪去单圆角的矩形 81">
              <a:extLst>
                <a:ext uri="{FF2B5EF4-FFF2-40B4-BE49-F238E27FC236}">
                  <a16:creationId xmlns:a16="http://schemas.microsoft.com/office/drawing/2014/main" id="{9E7A91A4-FC7E-FC47-8B03-DBCAABD25137}"/>
                </a:ext>
              </a:extLst>
            </p:cNvPr>
            <p:cNvSpPr/>
            <p:nvPr/>
          </p:nvSpPr>
          <p:spPr>
            <a:xfrm>
              <a:off x="1544253" y="4896105"/>
              <a:ext cx="128451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83" name="同侧圆角矩形 82">
              <a:extLst>
                <a:ext uri="{FF2B5EF4-FFF2-40B4-BE49-F238E27FC236}">
                  <a16:creationId xmlns:a16="http://schemas.microsoft.com/office/drawing/2014/main" id="{7D33F572-DF2C-9247-9CD8-293FAFB84494}"/>
                </a:ext>
              </a:extLst>
            </p:cNvPr>
            <p:cNvSpPr/>
            <p:nvPr/>
          </p:nvSpPr>
          <p:spPr>
            <a:xfrm>
              <a:off x="1544253" y="5207958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局部变量表</a:t>
              </a:r>
            </a:p>
          </p:txBody>
        </p:sp>
        <p:sp>
          <p:nvSpPr>
            <p:cNvPr id="84" name="同侧圆角矩形 83">
              <a:extLst>
                <a:ext uri="{FF2B5EF4-FFF2-40B4-BE49-F238E27FC236}">
                  <a16:creationId xmlns:a16="http://schemas.microsoft.com/office/drawing/2014/main" id="{DC40EF16-04CC-D24C-8802-72FDEF45E455}"/>
                </a:ext>
              </a:extLst>
            </p:cNvPr>
            <p:cNvSpPr/>
            <p:nvPr/>
          </p:nvSpPr>
          <p:spPr>
            <a:xfrm>
              <a:off x="1544253" y="5429744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操作数栈</a:t>
              </a:r>
            </a:p>
          </p:txBody>
        </p:sp>
        <p:sp>
          <p:nvSpPr>
            <p:cNvPr id="85" name="下箭头 84">
              <a:extLst>
                <a:ext uri="{FF2B5EF4-FFF2-40B4-BE49-F238E27FC236}">
                  <a16:creationId xmlns:a16="http://schemas.microsoft.com/office/drawing/2014/main" id="{CDB62469-B59D-0D4D-A2A7-E99A400B67DA}"/>
                </a:ext>
              </a:extLst>
            </p:cNvPr>
            <p:cNvSpPr/>
            <p:nvPr/>
          </p:nvSpPr>
          <p:spPr>
            <a:xfrm>
              <a:off x="1982635" y="4602199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6" name="剪去单圆角的矩形 85">
              <a:extLst>
                <a:ext uri="{FF2B5EF4-FFF2-40B4-BE49-F238E27FC236}">
                  <a16:creationId xmlns:a16="http://schemas.microsoft.com/office/drawing/2014/main" id="{A030EBC9-E420-604F-8F56-34590C1E6573}"/>
                </a:ext>
              </a:extLst>
            </p:cNvPr>
            <p:cNvSpPr/>
            <p:nvPr/>
          </p:nvSpPr>
          <p:spPr>
            <a:xfrm>
              <a:off x="2322916" y="4023301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7" name="剪去单圆角的矩形 86">
              <a:extLst>
                <a:ext uri="{FF2B5EF4-FFF2-40B4-BE49-F238E27FC236}">
                  <a16:creationId xmlns:a16="http://schemas.microsoft.com/office/drawing/2014/main" id="{8914D35C-623C-694F-81FA-2E9A24952D1E}"/>
                </a:ext>
              </a:extLst>
            </p:cNvPr>
            <p:cNvSpPr/>
            <p:nvPr/>
          </p:nvSpPr>
          <p:spPr>
            <a:xfrm>
              <a:off x="2440619" y="4036132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8" name="对角圆角矩形 87">
              <a:extLst>
                <a:ext uri="{FF2B5EF4-FFF2-40B4-BE49-F238E27FC236}">
                  <a16:creationId xmlns:a16="http://schemas.microsoft.com/office/drawing/2014/main" id="{9EE3CFD5-239E-1F47-9601-7131A2AEFBD9}"/>
                </a:ext>
              </a:extLst>
            </p:cNvPr>
            <p:cNvSpPr/>
            <p:nvPr/>
          </p:nvSpPr>
          <p:spPr>
            <a:xfrm>
              <a:off x="1544253" y="4999514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常量池指针</a:t>
              </a:r>
            </a:p>
          </p:txBody>
        </p:sp>
        <p:sp>
          <p:nvSpPr>
            <p:cNvPr id="89" name="对角圆角矩形 88">
              <a:extLst>
                <a:ext uri="{FF2B5EF4-FFF2-40B4-BE49-F238E27FC236}">
                  <a16:creationId xmlns:a16="http://schemas.microsoft.com/office/drawing/2014/main" id="{2CD95D7B-5B14-0A4A-A985-8829FFE8F630}"/>
                </a:ext>
              </a:extLst>
            </p:cNvPr>
            <p:cNvSpPr/>
            <p:nvPr/>
          </p:nvSpPr>
          <p:spPr>
            <a:xfrm>
              <a:off x="6892013" y="4855022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D18461C-DDB2-5944-B898-DA70A3F7FE0D}"/>
              </a:ext>
            </a:extLst>
          </p:cNvPr>
          <p:cNvSpPr/>
          <p:nvPr/>
        </p:nvSpPr>
        <p:spPr>
          <a:xfrm>
            <a:off x="9256937" y="2855453"/>
            <a:ext cx="1313092" cy="856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堆外内存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Direct Buffer</a:t>
            </a:r>
          </a:p>
        </p:txBody>
      </p:sp>
    </p:spTree>
    <p:extLst>
      <p:ext uri="{BB962C8B-B14F-4D97-AF65-F5344CB8AC3E}">
        <p14:creationId xmlns:p14="http://schemas.microsoft.com/office/powerpoint/2010/main" val="28272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A5-8CEA-9248-A35A-9677CA0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pc </a:t>
            </a:r>
            <a:r>
              <a:rPr kumimoji="1" lang="zh-CN" altLang="en-US" dirty="0"/>
              <a:t>程序计数器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5108-D9B1-B647-8DD7-2904F53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 counter register</a:t>
            </a:r>
          </a:p>
          <a:p>
            <a:r>
              <a:rPr kumimoji="1" lang="en-US" altLang="zh-CN" dirty="0"/>
              <a:t>current opcode address</a:t>
            </a:r>
          </a:p>
          <a:p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</a:p>
          <a:p>
            <a:r>
              <a:rPr kumimoji="1" lang="zh-CN" altLang="en-US" dirty="0"/>
              <a:t>方法区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虚拟机栈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Virtual Machine Stacks, Java Stack(JDK 1.0)</a:t>
            </a:r>
          </a:p>
          <a:p>
            <a:r>
              <a:rPr kumimoji="1" lang="en-US" altLang="zh-CN" dirty="0"/>
              <a:t>per thread, </a:t>
            </a:r>
            <a:r>
              <a:rPr lang="en-US" altLang="zh-CN" dirty="0"/>
              <a:t>private</a:t>
            </a:r>
          </a:p>
          <a:p>
            <a:r>
              <a:rPr kumimoji="1" lang="en-US" altLang="zh-CN" dirty="0"/>
              <a:t>C Stack</a:t>
            </a:r>
          </a:p>
          <a:p>
            <a:r>
              <a:rPr kumimoji="1" lang="en-US" altLang="zh-CN" dirty="0"/>
              <a:t>Frame/per method call</a:t>
            </a:r>
          </a:p>
          <a:p>
            <a:r>
              <a:rPr kumimoji="1" lang="en-US" altLang="zh-CN" dirty="0" err="1"/>
              <a:t>StackOverflowError</a:t>
            </a:r>
            <a:endParaRPr kumimoji="1" lang="en-US" altLang="zh-CN" dirty="0"/>
          </a:p>
          <a:p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zh-CN" altLang="en-US" dirty="0"/>
              <a:t>启动参数</a:t>
            </a:r>
            <a:endParaRPr kumimoji="1"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5484D5-6336-0F40-ABB2-32A0BF5FCFD3}"/>
              </a:ext>
            </a:extLst>
          </p:cNvPr>
          <p:cNvGrpSpPr/>
          <p:nvPr/>
        </p:nvGrpSpPr>
        <p:grpSpPr>
          <a:xfrm>
            <a:off x="8558389" y="1825625"/>
            <a:ext cx="2371056" cy="3799121"/>
            <a:chOff x="7480704" y="2002966"/>
            <a:chExt cx="2371056" cy="3799121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87C32BF-CA09-7941-87E4-F2265B7FB25F}"/>
                </a:ext>
              </a:extLst>
            </p:cNvPr>
            <p:cNvSpPr/>
            <p:nvPr/>
          </p:nvSpPr>
          <p:spPr>
            <a:xfrm>
              <a:off x="7480704" y="2002966"/>
              <a:ext cx="2371055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 dirty="0"/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F78EB1AB-19A9-074F-B0D6-E18FC2C85286}"/>
                </a:ext>
              </a:extLst>
            </p:cNvPr>
            <p:cNvSpPr/>
            <p:nvPr/>
          </p:nvSpPr>
          <p:spPr>
            <a:xfrm>
              <a:off x="8704495" y="2895595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D07385B-E359-6E42-8C5A-69FC523537C7}"/>
                </a:ext>
              </a:extLst>
            </p:cNvPr>
            <p:cNvSpPr/>
            <p:nvPr/>
          </p:nvSpPr>
          <p:spPr>
            <a:xfrm>
              <a:off x="7480705" y="3208820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8" name="剪去单圆角的矩形 7">
              <a:extLst>
                <a:ext uri="{FF2B5EF4-FFF2-40B4-BE49-F238E27FC236}">
                  <a16:creationId xmlns:a16="http://schemas.microsoft.com/office/drawing/2014/main" id="{7290CC00-667D-8545-8F9B-5D0B0494E77B}"/>
                </a:ext>
              </a:extLst>
            </p:cNvPr>
            <p:cNvSpPr/>
            <p:nvPr/>
          </p:nvSpPr>
          <p:spPr>
            <a:xfrm>
              <a:off x="7701334" y="3223914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9" name="剪去单圆角的矩形 8">
              <a:extLst>
                <a:ext uri="{FF2B5EF4-FFF2-40B4-BE49-F238E27FC236}">
                  <a16:creationId xmlns:a16="http://schemas.microsoft.com/office/drawing/2014/main" id="{DBF79CAA-E45C-BB42-B9F2-25FEEE552B9F}"/>
                </a:ext>
              </a:extLst>
            </p:cNvPr>
            <p:cNvSpPr/>
            <p:nvPr/>
          </p:nvSpPr>
          <p:spPr>
            <a:xfrm>
              <a:off x="7480705" y="4079674"/>
              <a:ext cx="2371054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EA6CC16D-DC4E-4B4E-81FD-C796E561A62E}"/>
                </a:ext>
              </a:extLst>
            </p:cNvPr>
            <p:cNvSpPr/>
            <p:nvPr/>
          </p:nvSpPr>
          <p:spPr>
            <a:xfrm>
              <a:off x="8288291" y="3792427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" name="剪去单圆角的矩形 10">
              <a:extLst>
                <a:ext uri="{FF2B5EF4-FFF2-40B4-BE49-F238E27FC236}">
                  <a16:creationId xmlns:a16="http://schemas.microsoft.com/office/drawing/2014/main" id="{93B98635-A1F7-ED49-8CBC-92C60F77CDE0}"/>
                </a:ext>
              </a:extLst>
            </p:cNvPr>
            <p:cNvSpPr/>
            <p:nvPr/>
          </p:nvSpPr>
          <p:spPr>
            <a:xfrm>
              <a:off x="7480705" y="4101446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 dirty="0"/>
                <a:t>方法帧</a:t>
              </a:r>
              <a:endParaRPr kumimoji="1" lang="en-US" altLang="zh-CN" sz="1400" dirty="0"/>
            </a:p>
          </p:txBody>
        </p:sp>
        <p:sp>
          <p:nvSpPr>
            <p:cNvPr id="12" name="剪去单圆角的矩形 11">
              <a:extLst>
                <a:ext uri="{FF2B5EF4-FFF2-40B4-BE49-F238E27FC236}">
                  <a16:creationId xmlns:a16="http://schemas.microsoft.com/office/drawing/2014/main" id="{AE87F8D4-500E-8C46-9F0F-B020540D50B0}"/>
                </a:ext>
              </a:extLst>
            </p:cNvPr>
            <p:cNvSpPr/>
            <p:nvPr/>
          </p:nvSpPr>
          <p:spPr>
            <a:xfrm>
              <a:off x="7480705" y="4983192"/>
              <a:ext cx="141140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13" name="同侧圆角矩形 12">
              <a:extLst>
                <a:ext uri="{FF2B5EF4-FFF2-40B4-BE49-F238E27FC236}">
                  <a16:creationId xmlns:a16="http://schemas.microsoft.com/office/drawing/2014/main" id="{0B70D0BB-303D-1F4D-85AA-9D22E0230912}"/>
                </a:ext>
              </a:extLst>
            </p:cNvPr>
            <p:cNvSpPr/>
            <p:nvPr/>
          </p:nvSpPr>
          <p:spPr>
            <a:xfrm>
              <a:off x="7607595" y="5295045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局部变量表</a:t>
              </a: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A57137E5-A396-7D4C-9A6B-F688401F7208}"/>
                </a:ext>
              </a:extLst>
            </p:cNvPr>
            <p:cNvSpPr/>
            <p:nvPr/>
          </p:nvSpPr>
          <p:spPr>
            <a:xfrm>
              <a:off x="7607595" y="5516831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操作数栈</a:t>
              </a: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621FC59C-E2E1-674D-A484-C1906D99795B}"/>
                </a:ext>
              </a:extLst>
            </p:cNvPr>
            <p:cNvSpPr/>
            <p:nvPr/>
          </p:nvSpPr>
          <p:spPr>
            <a:xfrm>
              <a:off x="8045977" y="4689286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剪去单圆角的矩形 15">
              <a:extLst>
                <a:ext uri="{FF2B5EF4-FFF2-40B4-BE49-F238E27FC236}">
                  <a16:creationId xmlns:a16="http://schemas.microsoft.com/office/drawing/2014/main" id="{3FBA6630-CBDD-D146-9C9D-11374E888BF5}"/>
                </a:ext>
              </a:extLst>
            </p:cNvPr>
            <p:cNvSpPr/>
            <p:nvPr/>
          </p:nvSpPr>
          <p:spPr>
            <a:xfrm>
              <a:off x="8386258" y="4110388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7" name="剪去单圆角的矩形 16">
              <a:extLst>
                <a:ext uri="{FF2B5EF4-FFF2-40B4-BE49-F238E27FC236}">
                  <a16:creationId xmlns:a16="http://schemas.microsoft.com/office/drawing/2014/main" id="{54705D04-E5A8-3648-87C2-5AE5F117C79F}"/>
                </a:ext>
              </a:extLst>
            </p:cNvPr>
            <p:cNvSpPr/>
            <p:nvPr/>
          </p:nvSpPr>
          <p:spPr>
            <a:xfrm>
              <a:off x="8503961" y="4123219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8" name="对角圆角矩形 17">
              <a:extLst>
                <a:ext uri="{FF2B5EF4-FFF2-40B4-BE49-F238E27FC236}">
                  <a16:creationId xmlns:a16="http://schemas.microsoft.com/office/drawing/2014/main" id="{608BE4BF-9279-F049-A507-45FC601E808D}"/>
                </a:ext>
              </a:extLst>
            </p:cNvPr>
            <p:cNvSpPr/>
            <p:nvPr/>
          </p:nvSpPr>
          <p:spPr>
            <a:xfrm>
              <a:off x="7607595" y="5086601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常量池指针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75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E316-5AFF-EA4D-B279-02D7218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本地方法栈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3F474-DB29-1646-B00C-B11A755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Native Method Stacks</a:t>
            </a:r>
          </a:p>
          <a:p>
            <a:r>
              <a:rPr kumimoji="1" lang="en-US" altLang="zh-CN" dirty="0"/>
              <a:t>"C stacks"</a:t>
            </a:r>
          </a:p>
          <a:p>
            <a:r>
              <a:rPr kumimoji="1" lang="en-US" altLang="zh-CN" dirty="0"/>
              <a:t>per Thread</a:t>
            </a:r>
          </a:p>
          <a:p>
            <a:r>
              <a:rPr kumimoji="1" lang="en-US" altLang="zh-CN" dirty="0"/>
              <a:t>JNI</a:t>
            </a:r>
            <a:r>
              <a:rPr kumimoji="1" lang="zh-CN" altLang="en-US" dirty="0"/>
              <a:t>方法</a:t>
            </a:r>
          </a:p>
          <a:p>
            <a:r>
              <a:rPr kumimoji="1" lang="en-US" altLang="zh-CN" dirty="0"/>
              <a:t>fixed or dynamically </a:t>
            </a:r>
          </a:p>
          <a:p>
            <a:r>
              <a:rPr kumimoji="1" lang="en-US" altLang="zh-CN" dirty="0" err="1"/>
              <a:t>StackOverflowError</a:t>
            </a:r>
            <a:endParaRPr kumimoji="1" lang="en-US" altLang="zh-CN" dirty="0"/>
          </a:p>
          <a:p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FF0000"/>
                </a:solidFill>
              </a:rPr>
              <a:t>JVM</a:t>
            </a:r>
            <a:r>
              <a:rPr kumimoji="1" lang="zh-CN" altLang="en-US" i="1" dirty="0">
                <a:solidFill>
                  <a:srgbClr val="FF0000"/>
                </a:solidFill>
              </a:rPr>
              <a:t>规范并未强制要求实现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7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1039</Words>
  <Application>Microsoft Macintosh PowerPoint</Application>
  <PresentationFormat>宽屏</PresentationFormat>
  <Paragraphs>422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 Unicode MS</vt:lpstr>
      <vt:lpstr>Arial</vt:lpstr>
      <vt:lpstr>Office 主题​​</vt:lpstr>
      <vt:lpstr>JVM体系结构概述 </vt:lpstr>
      <vt:lpstr>Hotspot JVM 架构</vt:lpstr>
      <vt:lpstr>JVM 体系结构</vt:lpstr>
      <vt:lpstr>相关术语</vt:lpstr>
      <vt:lpstr>运行时数据区</vt:lpstr>
      <vt:lpstr>Hotspot运行时数据区</vt:lpstr>
      <vt:lpstr>pc 程序计数器</vt:lpstr>
      <vt:lpstr>Java虚拟机栈</vt:lpstr>
      <vt:lpstr>本地方法栈</vt:lpstr>
      <vt:lpstr>堆内存(Heap)</vt:lpstr>
      <vt:lpstr>MetaSpace</vt:lpstr>
      <vt:lpstr>堆外内存</vt:lpstr>
      <vt:lpstr>类加载子系统</vt:lpstr>
      <vt:lpstr>Class Loader</vt:lpstr>
      <vt:lpstr>打印 Class Loader</vt:lpstr>
      <vt:lpstr>自定义 Class Loader</vt:lpstr>
      <vt:lpstr>class file 格式</vt:lpstr>
      <vt:lpstr>ClassFile结构定义</vt:lpstr>
      <vt:lpstr>major versions</vt:lpstr>
      <vt:lpstr>Fields</vt:lpstr>
      <vt:lpstr>class file中的Constant Pool</vt:lpstr>
      <vt:lpstr>Methods</vt:lpstr>
      <vt:lpstr>Attributes</vt:lpstr>
      <vt:lpstr>JVM Data Type</vt:lpstr>
      <vt:lpstr>垃圾收集器</vt:lpstr>
      <vt:lpstr>即时编译器</vt:lpstr>
      <vt:lpstr>JIT相关启动参数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JVM体系结构概述 </dc:title>
  <dc:creator>任富飞</dc:creator>
  <cp:lastModifiedBy>任富飞</cp:lastModifiedBy>
  <cp:revision>361</cp:revision>
  <dcterms:created xsi:type="dcterms:W3CDTF">2019-08-23T03:31:02Z</dcterms:created>
  <dcterms:modified xsi:type="dcterms:W3CDTF">2019-08-23T15:06:26Z</dcterms:modified>
</cp:coreProperties>
</file>