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sldIdLst>
    <p:sldId id="295" r:id="rId2"/>
    <p:sldId id="326" r:id="rId3"/>
    <p:sldId id="306" r:id="rId4"/>
    <p:sldId id="307" r:id="rId5"/>
    <p:sldId id="305" r:id="rId6"/>
    <p:sldId id="266" r:id="rId7"/>
    <p:sldId id="291" r:id="rId8"/>
    <p:sldId id="311" r:id="rId9"/>
    <p:sldId id="330" r:id="rId10"/>
    <p:sldId id="312" r:id="rId11"/>
    <p:sldId id="315" r:id="rId12"/>
    <p:sldId id="313" r:id="rId13"/>
    <p:sldId id="314" r:id="rId14"/>
    <p:sldId id="316" r:id="rId15"/>
    <p:sldId id="331" r:id="rId16"/>
    <p:sldId id="309" r:id="rId17"/>
    <p:sldId id="310" r:id="rId18"/>
    <p:sldId id="261" r:id="rId19"/>
    <p:sldId id="323" r:id="rId20"/>
    <p:sldId id="318" r:id="rId21"/>
    <p:sldId id="262" r:id="rId22"/>
    <p:sldId id="269" r:id="rId23"/>
    <p:sldId id="268" r:id="rId24"/>
    <p:sldId id="320" r:id="rId25"/>
    <p:sldId id="270" r:id="rId26"/>
    <p:sldId id="321" r:id="rId27"/>
    <p:sldId id="271" r:id="rId28"/>
    <p:sldId id="322" r:id="rId29"/>
    <p:sldId id="274" r:id="rId30"/>
    <p:sldId id="324" r:id="rId31"/>
    <p:sldId id="264" r:id="rId32"/>
    <p:sldId id="308" r:id="rId33"/>
    <p:sldId id="317" r:id="rId34"/>
    <p:sldId id="319" r:id="rId35"/>
    <p:sldId id="289" r:id="rId36"/>
    <p:sldId id="329" r:id="rId37"/>
    <p:sldId id="325" r:id="rId38"/>
    <p:sldId id="283" r:id="rId39"/>
    <p:sldId id="328" r:id="rId40"/>
    <p:sldId id="276" r:id="rId41"/>
    <p:sldId id="277" r:id="rId42"/>
    <p:sldId id="263" r:id="rId43"/>
    <p:sldId id="265" r:id="rId44"/>
    <p:sldId id="267" r:id="rId45"/>
    <p:sldId id="281" r:id="rId46"/>
    <p:sldId id="304" r:id="rId4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/>
    <p:restoredTop sz="94505"/>
  </p:normalViewPr>
  <p:slideViewPr>
    <p:cSldViewPr snapToGrid="0" snapToObjects="1">
      <p:cViewPr varScale="1">
        <p:scale>
          <a:sx n="117" d="100"/>
          <a:sy n="117" d="100"/>
        </p:scale>
        <p:origin x="208" y="232"/>
      </p:cViewPr>
      <p:guideLst/>
    </p:cSldViewPr>
  </p:slideViewPr>
  <p:outlineViewPr>
    <p:cViewPr>
      <p:scale>
        <a:sx n="33" d="100"/>
        <a:sy n="33" d="100"/>
      </p:scale>
      <p:origin x="0" y="-1854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A4513F-271A-4F45-A08C-EF3ED4839750}" type="datetimeFigureOut">
              <a:rPr kumimoji="1" lang="zh-CN" altLang="en-US" smtClean="0"/>
              <a:t>2019/11/11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2959F-5B30-BA4F-BED8-C536A68F05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4380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137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042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7D476F-4341-B844-A9FC-89B6377B5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F703C1-96A8-E441-8BA7-682ADB6828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ABA7E6-93C6-AF45-8389-E74ABD8A8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6818-DC9C-7C4A-B37A-0D9C16AE65CA}" type="datetimeFigureOut">
              <a:rPr kumimoji="1" lang="zh-CN" altLang="en-US" smtClean="0"/>
              <a:t>2019/11/11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724D92-2A70-A247-96B9-E59C92266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883C62-EF46-D040-80EF-D2CD2750C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26785-8C61-1344-ADAE-DE8AFDB030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2990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412E15-AB6E-1D46-94C3-617C023FA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778FDA-07B0-1143-847E-783407290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19EC11-4E89-9A42-874D-8C577D89F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6818-DC9C-7C4A-B37A-0D9C16AE65CA}" type="datetimeFigureOut">
              <a:rPr kumimoji="1" lang="zh-CN" altLang="en-US" smtClean="0"/>
              <a:t>2019/11/11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31D334-CE31-F846-95EE-8E4699B21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D0FA2C-C309-9042-84AB-1402A99D7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26785-8C61-1344-ADAE-DE8AFDB030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8594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DE4E4A-FAE7-1C43-8842-AF4CAC7BCD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6D6954-D841-3E48-B355-6A04A1870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DF8721-BCD8-564E-AE1F-78FAFC3A3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6818-DC9C-7C4A-B37A-0D9C16AE65CA}" type="datetimeFigureOut">
              <a:rPr kumimoji="1" lang="zh-CN" altLang="en-US" smtClean="0"/>
              <a:t>2019/11/11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71D2B3-A163-A44E-B120-F4DF35AD6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B7D42D-E718-2443-837F-E1A974D83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26785-8C61-1344-ADAE-DE8AFDB030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3194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4DE897-8EA6-0B41-AF6A-D388C0F48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F827DC-D4A4-3A4C-9C65-24CC94DA6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F93FBE-9D5A-0E44-BCFA-DC40B84CA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6818-DC9C-7C4A-B37A-0D9C16AE65CA}" type="datetimeFigureOut">
              <a:rPr kumimoji="1" lang="zh-CN" altLang="en-US" smtClean="0"/>
              <a:t>2019/11/11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1C190F-06A9-4E41-A29F-AADCB3397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08EEC5-D203-9045-8945-03604CD39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26785-8C61-1344-ADAE-DE8AFDB030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8284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920AAD-F543-2E49-A8E3-6AD287A1A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652356-3A53-9D4A-A881-1CBD1B021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295F9E-48C2-694F-A5D1-F27429E2A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6818-DC9C-7C4A-B37A-0D9C16AE65CA}" type="datetimeFigureOut">
              <a:rPr kumimoji="1" lang="zh-CN" altLang="en-US" smtClean="0"/>
              <a:t>2019/11/11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13352C-16CB-1B44-B17B-5ABCCAEF5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78B798-150F-924B-B188-2491AF9DD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26785-8C61-1344-ADAE-DE8AFDB030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277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91E2E-2C3A-B74C-B14D-07961CC24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FAC8E7-9CAF-FF48-94AE-E90704118F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B00DAC-45A1-DB44-A83C-50A17D4D3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5CE8BC-C92A-7945-AA8E-75EEBF24B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6818-DC9C-7C4A-B37A-0D9C16AE65CA}" type="datetimeFigureOut">
              <a:rPr kumimoji="1" lang="zh-CN" altLang="en-US" smtClean="0"/>
              <a:t>2019/11/11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69FAB8-EB69-6040-95AD-480D3F281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7C6EBE-6CAF-2348-A88D-8F4F94BDA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26785-8C61-1344-ADAE-DE8AFDB030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0694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BCD204-5B66-8343-B890-AB9D7B608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2FD754-6838-7E49-89BF-11CA1217A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C9EACA-8875-B347-8AA4-5D04BD46E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2E902F1-0839-BC47-A05B-BBC86CD070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0E831E8-91F7-6A41-AB4C-84E38ECAE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D1F350E-1F61-9C47-A565-D7B22A9D4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6818-DC9C-7C4A-B37A-0D9C16AE65CA}" type="datetimeFigureOut">
              <a:rPr kumimoji="1" lang="zh-CN" altLang="en-US" smtClean="0"/>
              <a:t>2019/11/11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0C3A2C2-AB72-3A4A-BBBB-B655D92BF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F4A1155-1B23-9449-A683-F4981C4F1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26785-8C61-1344-ADAE-DE8AFDB030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2061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65630A-146E-2B4A-A43B-A7FD2BA2E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2E3F4E-0C3C-784D-A964-B464FDC88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6818-DC9C-7C4A-B37A-0D9C16AE65CA}" type="datetimeFigureOut">
              <a:rPr kumimoji="1" lang="zh-CN" altLang="en-US" smtClean="0"/>
              <a:t>2019/11/11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C089E68-0D47-5846-ABB6-FCF5A58FD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CCB2E28-8CA9-724F-9AD7-6DEC7E03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26785-8C61-1344-ADAE-DE8AFDB030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0624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19D14-187B-D744-9CF4-960E9A24F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6818-DC9C-7C4A-B37A-0D9C16AE65CA}" type="datetimeFigureOut">
              <a:rPr kumimoji="1" lang="zh-CN" altLang="en-US" smtClean="0"/>
              <a:t>2019/11/11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0AF8CAC-B7E1-624D-BECA-A72E99C8B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C85F44-5B5C-FE4E-AA7B-2AF6FAD19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26785-8C61-1344-ADAE-DE8AFDB030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7826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F7EC1E-25C5-B04A-89A9-9A5E2885F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DAB7EC-B7CD-6242-9080-639C1E908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EA6EFA-2491-E642-8CC8-151CC4042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EB4BDD-27BD-FC45-9937-8094363EA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6818-DC9C-7C4A-B37A-0D9C16AE65CA}" type="datetimeFigureOut">
              <a:rPr kumimoji="1" lang="zh-CN" altLang="en-US" smtClean="0"/>
              <a:t>2019/11/11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DFA3CB-F578-BE4C-BD71-51BFE56B3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2F3A0E-2C8C-8C4F-87CF-38AE9248F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26785-8C61-1344-ADAE-DE8AFDB030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5865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C31DFF-7D81-D24C-B06E-2A13487DD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60FFA6A-0635-8041-A8AC-501544F49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9907A7-9FB0-474C-A814-753EBC43B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466E72-6BAE-2D4E-B71B-1F79A26AB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6818-DC9C-7C4A-B37A-0D9C16AE65CA}" type="datetimeFigureOut">
              <a:rPr kumimoji="1" lang="zh-CN" altLang="en-US" smtClean="0"/>
              <a:t>2019/11/11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889EB3-41FC-0044-8444-A590B3601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803C5D-FD35-DE46-B11B-52A35C39C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26785-8C61-1344-ADAE-DE8AFDB030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0673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C6EEC90-E478-674C-9A16-0835160A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17D719-2246-B845-9431-657DDB2A1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BF52C5-6E74-254B-BA3D-7651B87F54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6818-DC9C-7C4A-B37A-0D9C16AE65CA}" type="datetimeFigureOut">
              <a:rPr kumimoji="1" lang="zh-CN" altLang="en-US" smtClean="0"/>
              <a:t>2019/11/11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0AA1BB-FA66-4141-9A9B-C39454AF26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84FB5E-AE47-B24A-AB32-B07C7890CA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26785-8C61-1344-ADAE-DE8AFDB030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650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cp.org/en/home/index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index.html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1524000" y="2285999"/>
            <a:ext cx="9144000" cy="9644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CN" sz="6000" b="1" dirty="0">
                <a:solidFill>
                  <a:srgbClr val="1C2144"/>
                </a:solidFill>
                <a:latin typeface="Heiti SC Medium" pitchFamily="2" charset="-128"/>
                <a:ea typeface="Heiti SC Medium" pitchFamily="2" charset="-128"/>
              </a:rPr>
              <a:t>JVM</a:t>
            </a:r>
            <a:r>
              <a:rPr kumimoji="1" lang="zh-CN" altLang="en-US" sz="6000" b="1" dirty="0">
                <a:solidFill>
                  <a:srgbClr val="1C2144"/>
                </a:solidFill>
                <a:latin typeface="Heiti SC Medium" pitchFamily="2" charset="-128"/>
                <a:ea typeface="Heiti SC Medium" pitchFamily="2" charset="-128"/>
              </a:rPr>
              <a:t>基础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776077" y="4215228"/>
            <a:ext cx="8565352" cy="6992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3600" dirty="0">
                <a:solidFill>
                  <a:srgbClr val="1C2144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任富飞</a:t>
            </a:r>
            <a:r>
              <a:rPr kumimoji="1" lang="en-US" altLang="zh-CN" sz="3600" dirty="0">
                <a:solidFill>
                  <a:srgbClr val="1C2144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,</a:t>
            </a:r>
            <a:r>
              <a:rPr kumimoji="1" lang="zh-CN" altLang="en-US" sz="3600" dirty="0">
                <a:solidFill>
                  <a:srgbClr val="1C2144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冯宏</a:t>
            </a:r>
            <a:r>
              <a:rPr kumimoji="1" lang="en-US" altLang="zh-CN" sz="3600" dirty="0">
                <a:solidFill>
                  <a:srgbClr val="1C2144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   </a:t>
            </a:r>
            <a:endParaRPr kumimoji="1" lang="zh-CN" altLang="en-US" sz="3600" dirty="0">
              <a:solidFill>
                <a:srgbClr val="1C2144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B33C1E5-5963-AB42-83E7-8011E1CF927A}"/>
              </a:ext>
            </a:extLst>
          </p:cNvPr>
          <p:cNvSpPr/>
          <p:nvPr/>
        </p:nvSpPr>
        <p:spPr>
          <a:xfrm>
            <a:off x="4679576" y="6131859"/>
            <a:ext cx="3065930" cy="564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E17A545C-0F39-2C4B-854F-5518A73A9C0E}"/>
              </a:ext>
            </a:extLst>
          </p:cNvPr>
          <p:cNvSpPr txBox="1">
            <a:spLocks/>
          </p:cNvSpPr>
          <p:nvPr/>
        </p:nvSpPr>
        <p:spPr>
          <a:xfrm>
            <a:off x="1559214" y="3160075"/>
            <a:ext cx="9144000" cy="6992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zh-CN" altLang="en-US" sz="2800" dirty="0">
              <a:solidFill>
                <a:srgbClr val="1C2144"/>
              </a:solidFill>
              <a:latin typeface="Heiti SC Medium" pitchFamily="2" charset="-128"/>
              <a:ea typeface="Heiti S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62469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E3EECB-E5C2-1C46-8494-193379C44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问题</a:t>
            </a:r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0B44D6-604D-484E-8355-7229258F2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en-US" altLang="zh-CN" dirty="0"/>
              <a:t>JVM </a:t>
            </a:r>
            <a:r>
              <a:rPr kumimoji="1" lang="zh-CN" altLang="en-US" dirty="0"/>
              <a:t>支持哪些编程语言</a:t>
            </a:r>
            <a:r>
              <a:rPr kumimoji="1" lang="en-US" altLang="zh-CN" dirty="0"/>
              <a:t>?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3221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E3EECB-E5C2-1C46-8494-193379C44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/>
              <a:t>JVM </a:t>
            </a:r>
            <a:r>
              <a:rPr kumimoji="1" lang="zh-CN" altLang="en-US" dirty="0"/>
              <a:t>平台上的语言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00F7EAE-0CC2-4241-B9F7-424068AB9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142" y="1690688"/>
            <a:ext cx="6313715" cy="424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335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E3EECB-E5C2-1C46-8494-193379C44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问题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0B44D6-604D-484E-8355-7229258F2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en-US" altLang="zh-CN" dirty="0"/>
              <a:t>JCP</a:t>
            </a:r>
            <a:r>
              <a:rPr kumimoji="1" lang="zh-CN" altLang="en-US" dirty="0"/>
              <a:t>与</a:t>
            </a:r>
            <a:r>
              <a:rPr kumimoji="1" lang="en-US" altLang="zh-CN" dirty="0"/>
              <a:t>JSR</a:t>
            </a:r>
            <a:r>
              <a:rPr kumimoji="1" lang="zh-CN" altLang="en-US" dirty="0"/>
              <a:t>有什么区别</a:t>
            </a:r>
            <a:r>
              <a:rPr kumimoji="1" lang="en-US" altLang="zh-CN" dirty="0"/>
              <a:t>?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官方网站</a:t>
            </a:r>
            <a:r>
              <a:rPr kumimoji="1" lang="en-US" altLang="zh-CN" dirty="0"/>
              <a:t>: </a:t>
            </a:r>
            <a:r>
              <a:rPr lang="en-US" altLang="zh-CN" dirty="0">
                <a:hlinkClick r:id="rId2"/>
              </a:rPr>
              <a:t>https://www.jcp.org/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2670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E3EECB-E5C2-1C46-8494-193379C44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问题</a:t>
            </a:r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0B44D6-604D-484E-8355-7229258F2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en-US" altLang="zh-CN" dirty="0"/>
              <a:t>Java8</a:t>
            </a:r>
            <a:r>
              <a:rPr kumimoji="1" lang="zh-CN" altLang="en-US" dirty="0"/>
              <a:t>默认的</a:t>
            </a:r>
            <a:r>
              <a:rPr kumimoji="1" lang="en-US" altLang="zh-CN" dirty="0"/>
              <a:t>GC</a:t>
            </a:r>
            <a:r>
              <a:rPr kumimoji="1" lang="zh-CN" altLang="en-US" dirty="0"/>
              <a:t>算法是什么</a:t>
            </a:r>
            <a:r>
              <a:rPr kumimoji="1" lang="en-US" altLang="zh-CN" dirty="0"/>
              <a:t>?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976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4E0303-2B56-5E40-897D-C6CF3E556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/>
              <a:t>Java8</a:t>
            </a:r>
            <a:r>
              <a:rPr kumimoji="1" lang="zh-CN" altLang="en-US" dirty="0"/>
              <a:t>默认的</a:t>
            </a:r>
            <a:r>
              <a:rPr kumimoji="1" lang="en-US" altLang="zh-CN" dirty="0"/>
              <a:t>GC</a:t>
            </a:r>
            <a:r>
              <a:rPr kumimoji="1" lang="zh-CN" altLang="en-US" dirty="0"/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53A9BD-3788-FC4A-86C4-9C8398C06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PS Scavenge</a:t>
            </a:r>
            <a:r>
              <a:rPr kumimoji="1" lang="zh-CN" altLang="en-US" dirty="0"/>
              <a:t>     </a:t>
            </a:r>
            <a:r>
              <a:rPr lang="en-US" altLang="zh-CN" sz="2000" i="1" dirty="0">
                <a:solidFill>
                  <a:schemeClr val="bg2">
                    <a:lumMod val="50000"/>
                  </a:schemeClr>
                </a:solidFill>
              </a:rPr>
              <a:t>-XX:+</a:t>
            </a:r>
            <a:r>
              <a:rPr lang="en-US" altLang="zh-CN" sz="2000" i="1" dirty="0" err="1">
                <a:solidFill>
                  <a:schemeClr val="bg2">
                    <a:lumMod val="50000"/>
                  </a:schemeClr>
                </a:solidFill>
              </a:rPr>
              <a:t>UseParallelGC</a:t>
            </a:r>
            <a:endParaRPr lang="en-US" altLang="zh-CN" sz="2000" i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kumimoji="1" lang="en-US" altLang="zh-CN" dirty="0"/>
              <a:t>PS </a:t>
            </a:r>
            <a:r>
              <a:rPr kumimoji="1" lang="en-US" altLang="zh-CN" dirty="0" err="1"/>
              <a:t>MarkSweep</a:t>
            </a:r>
            <a:r>
              <a:rPr kumimoji="1" lang="zh-CN" altLang="en-US" dirty="0"/>
              <a:t> </a:t>
            </a:r>
            <a:r>
              <a:rPr lang="en-US" altLang="zh-CN" sz="2000" i="1" dirty="0">
                <a:solidFill>
                  <a:schemeClr val="bg2">
                    <a:lumMod val="50000"/>
                  </a:schemeClr>
                </a:solidFill>
              </a:rPr>
              <a:t>-XX:+</a:t>
            </a:r>
            <a:r>
              <a:rPr lang="en-US" altLang="zh-CN" sz="2000" i="1" dirty="0" err="1">
                <a:solidFill>
                  <a:schemeClr val="bg2">
                    <a:lumMod val="50000"/>
                  </a:schemeClr>
                </a:solidFill>
              </a:rPr>
              <a:t>UseParallelOldGC</a:t>
            </a:r>
            <a:r>
              <a:rPr lang="en-US" altLang="zh-CN" sz="2000" i="1" dirty="0"/>
              <a:t> 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更多</a:t>
            </a:r>
            <a:r>
              <a:rPr kumimoji="1" lang="en-US" altLang="zh-CN" dirty="0"/>
              <a:t>GC</a:t>
            </a:r>
            <a:r>
              <a:rPr kumimoji="1" lang="zh-CN" altLang="en-US" dirty="0"/>
              <a:t>细节</a:t>
            </a:r>
            <a:r>
              <a:rPr kumimoji="1" lang="en-US" altLang="zh-CN" dirty="0"/>
              <a:t>, </a:t>
            </a:r>
            <a:r>
              <a:rPr kumimoji="1" lang="zh-CN" altLang="en-US" dirty="0"/>
              <a:t>请关注课程</a:t>
            </a:r>
            <a:r>
              <a:rPr kumimoji="1" lang="en-US" altLang="zh-CN" dirty="0"/>
              <a:t>: 【02.GC</a:t>
            </a:r>
            <a:r>
              <a:rPr kumimoji="1" lang="zh-CN" altLang="en-US" dirty="0"/>
              <a:t>专题</a:t>
            </a:r>
            <a:r>
              <a:rPr kumimoji="1" lang="en-US" altLang="zh-CN" dirty="0"/>
              <a:t>】</a:t>
            </a:r>
          </a:p>
          <a:p>
            <a:pPr marL="0" indent="0">
              <a:buNone/>
            </a:pPr>
            <a:r>
              <a:rPr kumimoji="1" lang="zh-CN" altLang="en-US" dirty="0"/>
              <a:t>如何查看</a:t>
            </a:r>
            <a:r>
              <a:rPr kumimoji="1" lang="en-US" altLang="zh-CN" dirty="0"/>
              <a:t>GC, </a:t>
            </a:r>
            <a:r>
              <a:rPr kumimoji="1" lang="zh-CN" altLang="en-US" dirty="0"/>
              <a:t>请关注课程</a:t>
            </a:r>
            <a:r>
              <a:rPr kumimoji="1" lang="en-US" altLang="zh-CN" dirty="0"/>
              <a:t>: 【04.JVM</a:t>
            </a:r>
            <a:r>
              <a:rPr kumimoji="1" lang="zh-CN" altLang="en-US" dirty="0"/>
              <a:t>工具专题</a:t>
            </a:r>
            <a:r>
              <a:rPr kumimoji="1" lang="en-US" altLang="zh-CN" dirty="0"/>
              <a:t>】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7999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E3EECB-E5C2-1C46-8494-193379C44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问题</a:t>
            </a:r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0B44D6-604D-484E-8355-7229258F2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8975"/>
          </a:xfrm>
        </p:spPr>
        <p:txBody>
          <a:bodyPr/>
          <a:lstStyle/>
          <a:p>
            <a:r>
              <a:rPr kumimoji="1" lang="zh-CN" altLang="en-US"/>
              <a:t>分析以下</a:t>
            </a:r>
            <a:r>
              <a:rPr kumimoji="1" lang="en-US" altLang="zh-CN" dirty="0"/>
              <a:t>JVM</a:t>
            </a:r>
            <a:r>
              <a:rPr kumimoji="1" lang="zh-CN" altLang="en-US" dirty="0"/>
              <a:t>启动参数是否存在问题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D7F2FE9-E53F-284C-BDBD-A7DAC7FD10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834938"/>
              </p:ext>
            </p:extLst>
          </p:nvPr>
        </p:nvGraphicFramePr>
        <p:xfrm>
          <a:off x="838200" y="2649537"/>
          <a:ext cx="812800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656870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机器配置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: 16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核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64GB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541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JAVA_OPTS=-Xms60g -Xmx60g </a:t>
                      </a:r>
                      <a:r>
                        <a:rPr lang="en-US" altLang="zh-C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–Xmn24g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 \</a:t>
                      </a:r>
                    </a:p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-XX:+UseG1GC -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XX:MaxGCPauseMillis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=200 \</a:t>
                      </a:r>
                    </a:p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verbose:gc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zh-CN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Xloggc:gc.log</a:t>
                      </a:r>
                      <a:r>
                        <a:rPr lang="en-US" altLang="zh-C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-XX:+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PrintGCDateStamps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 -XX:+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PrintGCDetails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Djava.security.egd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=file:/dev/./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urandom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233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8488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4583D-AA91-5F4D-861B-707CA5A68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从</a:t>
            </a:r>
            <a:r>
              <a:rPr kumimoji="1" lang="en-US" altLang="zh-CN" dirty="0"/>
              <a:t>HelloWorld</a:t>
            </a:r>
            <a:r>
              <a:rPr kumimoji="1" lang="zh-CN" altLang="en-US" dirty="0"/>
              <a:t>开始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4A345CA-41FF-B641-A2D6-FBB015D92C4A}"/>
              </a:ext>
            </a:extLst>
          </p:cNvPr>
          <p:cNvSpPr txBox="1"/>
          <p:nvPr/>
        </p:nvSpPr>
        <p:spPr>
          <a:xfrm>
            <a:off x="2797628" y="1962831"/>
            <a:ext cx="6596743" cy="34163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package </a:t>
            </a:r>
            <a:r>
              <a:rPr lang="en-US" altLang="zh-CN" dirty="0"/>
              <a:t>jvm.chapter1;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b="1" dirty="0"/>
              <a:t>public class </a:t>
            </a:r>
            <a:r>
              <a:rPr lang="en-US" altLang="zh-CN" dirty="0"/>
              <a:t>HelloWorld {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/>
              <a:t>public static void </a:t>
            </a:r>
            <a:r>
              <a:rPr lang="en-US" altLang="zh-CN" dirty="0"/>
              <a:t>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 err="1"/>
              <a:t>doRealThing</a:t>
            </a:r>
            <a:r>
              <a:rPr lang="en-US" altLang="zh-CN" dirty="0"/>
              <a:t>();</a:t>
            </a:r>
            <a:br>
              <a:rPr lang="en-US" altLang="zh-CN" dirty="0"/>
            </a:br>
            <a:r>
              <a:rPr lang="en-US" altLang="zh-CN" dirty="0"/>
              <a:t>    }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/>
              <a:t>public static void </a:t>
            </a:r>
            <a:r>
              <a:rPr lang="en-US" altLang="zh-CN" dirty="0" err="1"/>
              <a:t>doRealThing</a:t>
            </a:r>
            <a:r>
              <a:rPr lang="en-US" altLang="zh-CN" dirty="0"/>
              <a:t>() {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 err="1"/>
              <a:t>System.</a:t>
            </a:r>
            <a:r>
              <a:rPr lang="en-US" altLang="zh-CN" b="1" i="1" dirty="0" err="1"/>
              <a:t>out</a:t>
            </a:r>
            <a:r>
              <a:rPr lang="en-US" altLang="zh-CN" dirty="0" err="1"/>
              <a:t>.println</a:t>
            </a:r>
            <a:r>
              <a:rPr lang="en-US" altLang="zh-CN" dirty="0"/>
              <a:t>(</a:t>
            </a:r>
            <a:r>
              <a:rPr lang="en-US" altLang="zh-CN" b="1" dirty="0"/>
              <a:t>"Hello JVM"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    }</a:t>
            </a:r>
            <a:br>
              <a:rPr lang="en-US" altLang="zh-CN" dirty="0"/>
            </a:br>
            <a:r>
              <a:rPr lang="en-US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6243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AA19CA-3AD5-FD41-BEE8-3E266581C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/>
              <a:t>Java</a:t>
            </a:r>
            <a:r>
              <a:rPr kumimoji="1" lang="zh-CN" altLang="en-US" dirty="0"/>
              <a:t>程序的生命周期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F27883-B28E-CA41-B121-CF02774BD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Java</a:t>
            </a:r>
            <a:r>
              <a:rPr kumimoji="1" lang="zh-CN" altLang="en-US" dirty="0"/>
              <a:t>程序的生命周期包括哪些阶段</a:t>
            </a:r>
            <a:r>
              <a:rPr kumimoji="1" lang="en-US" altLang="zh-CN" dirty="0"/>
              <a:t>?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6369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63E14E1-6856-284B-8A27-395C3A3D40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2365" y="1654628"/>
            <a:ext cx="7912812" cy="4653530"/>
          </a:xfr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A0129DA4-0FD8-EB46-8DEF-BC7043D50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kumimoji="1" lang="en-US" altLang="zh-CN" dirty="0"/>
              <a:t>Hotspot JVM </a:t>
            </a:r>
            <a:r>
              <a:rPr kumimoji="1" lang="zh-CN" altLang="en-US"/>
              <a:t>架构</a:t>
            </a:r>
          </a:p>
        </p:txBody>
      </p:sp>
    </p:spTree>
    <p:extLst>
      <p:ext uri="{BB962C8B-B14F-4D97-AF65-F5344CB8AC3E}">
        <p14:creationId xmlns:p14="http://schemas.microsoft.com/office/powerpoint/2010/main" val="3098743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4583D-AA91-5F4D-861B-707CA5A68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从</a:t>
            </a:r>
            <a:r>
              <a:rPr kumimoji="1" lang="en-US" altLang="zh-CN" dirty="0"/>
              <a:t>HelloWorld</a:t>
            </a:r>
            <a:r>
              <a:rPr kumimoji="1" lang="zh-CN" altLang="en-US" dirty="0"/>
              <a:t>开始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4A345CA-41FF-B641-A2D6-FBB015D92C4A}"/>
              </a:ext>
            </a:extLst>
          </p:cNvPr>
          <p:cNvSpPr txBox="1"/>
          <p:nvPr/>
        </p:nvSpPr>
        <p:spPr>
          <a:xfrm>
            <a:off x="2797628" y="1962831"/>
            <a:ext cx="6596743" cy="34163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package </a:t>
            </a:r>
            <a:r>
              <a:rPr lang="en-US" altLang="zh-CN" dirty="0"/>
              <a:t>jvm.chapter1;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b="1" dirty="0"/>
              <a:t>public class </a:t>
            </a:r>
            <a:r>
              <a:rPr lang="en-US" altLang="zh-CN" dirty="0"/>
              <a:t>HelloWorld {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/>
              <a:t>public static void </a:t>
            </a:r>
            <a:r>
              <a:rPr lang="en-US" altLang="zh-CN" dirty="0"/>
              <a:t>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 err="1"/>
              <a:t>doRealThing</a:t>
            </a:r>
            <a:r>
              <a:rPr lang="en-US" altLang="zh-CN" dirty="0"/>
              <a:t>();</a:t>
            </a:r>
            <a:br>
              <a:rPr lang="en-US" altLang="zh-CN" dirty="0"/>
            </a:br>
            <a:r>
              <a:rPr lang="en-US" altLang="zh-CN" dirty="0"/>
              <a:t>    }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/>
              <a:t>public static void </a:t>
            </a:r>
            <a:r>
              <a:rPr lang="en-US" altLang="zh-CN" dirty="0" err="1"/>
              <a:t>doRealThing</a:t>
            </a:r>
            <a:r>
              <a:rPr lang="en-US" altLang="zh-CN" dirty="0"/>
              <a:t>() {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 err="1"/>
              <a:t>System.</a:t>
            </a:r>
            <a:r>
              <a:rPr lang="en-US" altLang="zh-CN" b="1" i="1" dirty="0" err="1"/>
              <a:t>out</a:t>
            </a:r>
            <a:r>
              <a:rPr lang="en-US" altLang="zh-CN" dirty="0" err="1"/>
              <a:t>.println</a:t>
            </a:r>
            <a:r>
              <a:rPr lang="en-US" altLang="zh-CN" dirty="0"/>
              <a:t>(</a:t>
            </a:r>
            <a:r>
              <a:rPr lang="en-US" altLang="zh-CN" b="1" dirty="0"/>
              <a:t>"Hello JVM"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    }</a:t>
            </a:r>
            <a:br>
              <a:rPr lang="en-US" altLang="zh-CN" dirty="0"/>
            </a:br>
            <a:r>
              <a:rPr lang="en-US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801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7E3047-3F8A-1D48-AC3B-E41E4794D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056" y="4223657"/>
            <a:ext cx="10515600" cy="1205820"/>
          </a:xfrm>
        </p:spPr>
        <p:txBody>
          <a:bodyPr/>
          <a:lstStyle/>
          <a:p>
            <a:pPr algn="ctr"/>
            <a:r>
              <a:rPr kumimoji="1" lang="zh-CN" altLang="en-US" dirty="0"/>
              <a:t>我太难了</a:t>
            </a:r>
            <a:r>
              <a:rPr kumimoji="1" lang="en-US" altLang="zh-CN" dirty="0"/>
              <a:t>.</a:t>
            </a:r>
            <a:r>
              <a:rPr kumimoji="1" lang="en-US" altLang="zh-CN" dirty="0" err="1"/>
              <a:t>jvmpeg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A22CFC7-F650-8145-9964-109144FD2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522" y="751114"/>
            <a:ext cx="7450667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4599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4583D-AA91-5F4D-861B-707CA5A68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从</a:t>
            </a:r>
            <a:r>
              <a:rPr kumimoji="1" lang="en-US" altLang="zh-CN" dirty="0"/>
              <a:t>HelloWorld</a:t>
            </a:r>
            <a:r>
              <a:rPr kumimoji="1" lang="zh-CN" altLang="en-US" dirty="0"/>
              <a:t>开始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B379B83-3548-AF4B-8D0F-EF3E2BEB707C}"/>
              </a:ext>
            </a:extLst>
          </p:cNvPr>
          <p:cNvSpPr txBox="1"/>
          <p:nvPr/>
        </p:nvSpPr>
        <p:spPr>
          <a:xfrm>
            <a:off x="2721428" y="2332945"/>
            <a:ext cx="7315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3200" dirty="0"/>
              <a:t>运行时数据区如何划分</a:t>
            </a:r>
            <a:r>
              <a:rPr kumimoji="1" lang="en-US" altLang="zh-CN" sz="3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14649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6C79FA-88C1-BF4D-80EE-CFB3F5550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9387"/>
          </a:xfrm>
        </p:spPr>
        <p:txBody>
          <a:bodyPr/>
          <a:lstStyle/>
          <a:p>
            <a:pPr algn="ctr"/>
            <a:r>
              <a:rPr kumimoji="1" lang="en-US" altLang="zh-CN" dirty="0"/>
              <a:t>Hotspot</a:t>
            </a:r>
            <a:r>
              <a:rPr kumimoji="1" lang="zh-CN" altLang="en-US"/>
              <a:t>运行时数据区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C5D84E5-A928-1D43-A52A-665065B8903A}"/>
              </a:ext>
            </a:extLst>
          </p:cNvPr>
          <p:cNvGrpSpPr/>
          <p:nvPr/>
        </p:nvGrpSpPr>
        <p:grpSpPr>
          <a:xfrm>
            <a:off x="1541438" y="1540732"/>
            <a:ext cx="9109124" cy="4664127"/>
            <a:chOff x="1460905" y="1954389"/>
            <a:chExt cx="9109124" cy="4664127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8AF68486-3E1C-4E4C-AB98-738E6A457197}"/>
                </a:ext>
              </a:extLst>
            </p:cNvPr>
            <p:cNvGrpSpPr/>
            <p:nvPr/>
          </p:nvGrpSpPr>
          <p:grpSpPr>
            <a:xfrm>
              <a:off x="1460905" y="1954389"/>
              <a:ext cx="9109124" cy="4664127"/>
              <a:chOff x="1417363" y="1050873"/>
              <a:chExt cx="9109124" cy="4664127"/>
            </a:xfrm>
          </p:grpSpPr>
          <p:sp>
            <p:nvSpPr>
              <p:cNvPr id="47" name="圆角矩形 46">
                <a:extLst>
                  <a:ext uri="{FF2B5EF4-FFF2-40B4-BE49-F238E27FC236}">
                    <a16:creationId xmlns:a16="http://schemas.microsoft.com/office/drawing/2014/main" id="{098E013C-4ED0-0C4A-890E-CECEC9F0FC2B}"/>
                  </a:ext>
                </a:extLst>
              </p:cNvPr>
              <p:cNvSpPr/>
              <p:nvPr/>
            </p:nvSpPr>
            <p:spPr>
              <a:xfrm>
                <a:off x="1417363" y="1915880"/>
                <a:ext cx="9109124" cy="914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/>
              </a:p>
            </p:txBody>
          </p:sp>
          <p:sp>
            <p:nvSpPr>
              <p:cNvPr id="50" name="下箭头 49">
                <a:extLst>
                  <a:ext uri="{FF2B5EF4-FFF2-40B4-BE49-F238E27FC236}">
                    <a16:creationId xmlns:a16="http://schemas.microsoft.com/office/drawing/2014/main" id="{A89D1EE7-6F51-A647-A657-0F726C87A975}"/>
                  </a:ext>
                </a:extLst>
              </p:cNvPr>
              <p:cNvSpPr/>
              <p:nvPr/>
            </p:nvSpPr>
            <p:spPr>
              <a:xfrm>
                <a:off x="5812978" y="1434441"/>
                <a:ext cx="446314" cy="468085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/>
              </a:p>
            </p:txBody>
          </p:sp>
          <p:sp>
            <p:nvSpPr>
              <p:cNvPr id="51" name="圆角矩形 50">
                <a:extLst>
                  <a:ext uri="{FF2B5EF4-FFF2-40B4-BE49-F238E27FC236}">
                    <a16:creationId xmlns:a16="http://schemas.microsoft.com/office/drawing/2014/main" id="{E70C8A22-D865-C042-B839-CF1AF8DC4CAA}"/>
                  </a:ext>
                </a:extLst>
              </p:cNvPr>
              <p:cNvSpPr/>
              <p:nvPr/>
            </p:nvSpPr>
            <p:spPr>
              <a:xfrm>
                <a:off x="1637993" y="1915879"/>
                <a:ext cx="1556974" cy="914400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600"/>
                  <a:t>栈</a:t>
                </a:r>
                <a:endParaRPr kumimoji="1" lang="en-US" altLang="zh-CN" sz="1600" dirty="0"/>
              </a:p>
              <a:p>
                <a:pPr algn="ctr"/>
                <a:r>
                  <a:rPr kumimoji="1" lang="en-US" altLang="zh-CN" sz="1600" dirty="0"/>
                  <a:t>Stack</a:t>
                </a:r>
                <a:endParaRPr kumimoji="1" lang="zh-CN" altLang="en-US" sz="1600"/>
              </a:p>
            </p:txBody>
          </p:sp>
          <p:sp>
            <p:nvSpPr>
              <p:cNvPr id="52" name="圆角矩形 51">
                <a:extLst>
                  <a:ext uri="{FF2B5EF4-FFF2-40B4-BE49-F238E27FC236}">
                    <a16:creationId xmlns:a16="http://schemas.microsoft.com/office/drawing/2014/main" id="{A181A386-898E-CA40-9AEC-8100F8A95328}"/>
                  </a:ext>
                </a:extLst>
              </p:cNvPr>
              <p:cNvSpPr/>
              <p:nvPr/>
            </p:nvSpPr>
            <p:spPr>
              <a:xfrm>
                <a:off x="3998099" y="1925155"/>
                <a:ext cx="2091113" cy="914400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600"/>
                  <a:t>堆</a:t>
                </a:r>
                <a:endParaRPr kumimoji="1" lang="en-US" altLang="zh-CN" sz="1600" dirty="0"/>
              </a:p>
              <a:p>
                <a:pPr algn="ctr"/>
                <a:r>
                  <a:rPr kumimoji="1" lang="en-US" altLang="zh-CN" sz="1600" dirty="0"/>
                  <a:t>Heap</a:t>
                </a:r>
                <a:endParaRPr kumimoji="1" lang="zh-CN" altLang="en-US" sz="1600"/>
              </a:p>
            </p:txBody>
          </p:sp>
          <p:sp>
            <p:nvSpPr>
              <p:cNvPr id="54" name="圆角矩形 53">
                <a:extLst>
                  <a:ext uri="{FF2B5EF4-FFF2-40B4-BE49-F238E27FC236}">
                    <a16:creationId xmlns:a16="http://schemas.microsoft.com/office/drawing/2014/main" id="{FAA9622E-CE16-7146-AA5B-F98897B4EC43}"/>
                  </a:ext>
                </a:extLst>
              </p:cNvPr>
              <p:cNvSpPr/>
              <p:nvPr/>
            </p:nvSpPr>
            <p:spPr>
              <a:xfrm>
                <a:off x="1417363" y="1050873"/>
                <a:ext cx="9109124" cy="39692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/>
                  <a:t>Java</a:t>
                </a:r>
                <a:r>
                  <a:rPr kumimoji="1" lang="zh-CN" altLang="en-US" sz="1600" dirty="0"/>
                  <a:t>进程</a:t>
                </a:r>
              </a:p>
            </p:txBody>
          </p:sp>
          <p:sp>
            <p:nvSpPr>
              <p:cNvPr id="55" name="对角圆角矩形 54">
                <a:extLst>
                  <a:ext uri="{FF2B5EF4-FFF2-40B4-BE49-F238E27FC236}">
                    <a16:creationId xmlns:a16="http://schemas.microsoft.com/office/drawing/2014/main" id="{3E7AD104-DA3F-0F40-9DB1-C5B9201AF227}"/>
                  </a:ext>
                </a:extLst>
              </p:cNvPr>
              <p:cNvSpPr/>
              <p:nvPr/>
            </p:nvSpPr>
            <p:spPr>
              <a:xfrm>
                <a:off x="6540957" y="1915879"/>
                <a:ext cx="1764844" cy="914400"/>
              </a:xfrm>
              <a:prstGeom prst="round2Diag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600" dirty="0"/>
                  <a:t>非堆</a:t>
                </a:r>
                <a:endParaRPr kumimoji="1" lang="en-US" altLang="zh-CN" sz="1600" dirty="0"/>
              </a:p>
              <a:p>
                <a:pPr algn="ctr"/>
                <a:r>
                  <a:rPr kumimoji="1" lang="en-US" altLang="zh-CN" sz="1600" dirty="0"/>
                  <a:t>Non-Heap</a:t>
                </a:r>
                <a:endParaRPr kumimoji="1" lang="zh-CN" altLang="en-US" sz="1600" dirty="0"/>
              </a:p>
            </p:txBody>
          </p:sp>
          <p:sp>
            <p:nvSpPr>
              <p:cNvPr id="56" name="下箭头 55">
                <a:extLst>
                  <a:ext uri="{FF2B5EF4-FFF2-40B4-BE49-F238E27FC236}">
                    <a16:creationId xmlns:a16="http://schemas.microsoft.com/office/drawing/2014/main" id="{0B5A9E8D-B448-524E-AA27-01DB3FA09BC0}"/>
                  </a:ext>
                </a:extLst>
              </p:cNvPr>
              <p:cNvSpPr/>
              <p:nvPr/>
            </p:nvSpPr>
            <p:spPr>
              <a:xfrm>
                <a:off x="4784273" y="2830280"/>
                <a:ext cx="549733" cy="457200"/>
              </a:xfrm>
              <a:prstGeom prst="downArrow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57" name="圆角矩形 56">
                <a:extLst>
                  <a:ext uri="{FF2B5EF4-FFF2-40B4-BE49-F238E27FC236}">
                    <a16:creationId xmlns:a16="http://schemas.microsoft.com/office/drawing/2014/main" id="{93116B8E-633A-DD4E-8F61-13ED221A03D9}"/>
                  </a:ext>
                </a:extLst>
              </p:cNvPr>
              <p:cNvSpPr/>
              <p:nvPr/>
            </p:nvSpPr>
            <p:spPr>
              <a:xfrm>
                <a:off x="4036913" y="3287480"/>
                <a:ext cx="2385658" cy="914400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80453277-9578-6A47-AB3B-1FE71A6249F5}"/>
                  </a:ext>
                </a:extLst>
              </p:cNvPr>
              <p:cNvSpPr/>
              <p:nvPr/>
            </p:nvSpPr>
            <p:spPr>
              <a:xfrm>
                <a:off x="4080457" y="3385451"/>
                <a:ext cx="1177345" cy="740228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/>
                  <a:t>年轻代</a:t>
                </a:r>
                <a:endParaRPr kumimoji="1" lang="en-US" altLang="zh-CN" sz="1400" dirty="0"/>
              </a:p>
              <a:p>
                <a:pPr algn="ctr"/>
                <a:r>
                  <a:rPr kumimoji="1" lang="en-US" altLang="zh-CN" sz="1400" dirty="0"/>
                  <a:t>Young-gen</a:t>
                </a:r>
                <a:endParaRPr kumimoji="1" lang="zh-CN" altLang="en-US" sz="1400" dirty="0"/>
              </a:p>
            </p:txBody>
          </p:sp>
          <p:sp>
            <p:nvSpPr>
              <p:cNvPr id="59" name="下箭头 58">
                <a:extLst>
                  <a:ext uri="{FF2B5EF4-FFF2-40B4-BE49-F238E27FC236}">
                    <a16:creationId xmlns:a16="http://schemas.microsoft.com/office/drawing/2014/main" id="{C23F3E93-897A-2D4B-9679-A6D69478B914}"/>
                  </a:ext>
                </a:extLst>
              </p:cNvPr>
              <p:cNvSpPr/>
              <p:nvPr/>
            </p:nvSpPr>
            <p:spPr>
              <a:xfrm>
                <a:off x="4577449" y="4125679"/>
                <a:ext cx="462642" cy="533401"/>
              </a:xfrm>
              <a:prstGeom prst="downArrow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CCEBDC13-A80F-7549-8F3D-D98A792690C4}"/>
                  </a:ext>
                </a:extLst>
              </p:cNvPr>
              <p:cNvSpPr/>
              <p:nvPr/>
            </p:nvSpPr>
            <p:spPr>
              <a:xfrm>
                <a:off x="3780068" y="4659080"/>
                <a:ext cx="2739118" cy="816428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61" name="圆角矩形 60">
                <a:extLst>
                  <a:ext uri="{FF2B5EF4-FFF2-40B4-BE49-F238E27FC236}">
                    <a16:creationId xmlns:a16="http://schemas.microsoft.com/office/drawing/2014/main" id="{31A793B9-7C44-4845-9163-5E3308BA394D}"/>
                  </a:ext>
                </a:extLst>
              </p:cNvPr>
              <p:cNvSpPr/>
              <p:nvPr/>
            </p:nvSpPr>
            <p:spPr>
              <a:xfrm>
                <a:off x="3793675" y="4659081"/>
                <a:ext cx="1676401" cy="816428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/>
                  <a:t>新生代</a:t>
                </a:r>
                <a:endParaRPr kumimoji="1" lang="en-US" altLang="zh-CN" sz="1400" dirty="0"/>
              </a:p>
              <a:p>
                <a:pPr algn="ctr"/>
                <a:r>
                  <a:rPr kumimoji="1" lang="en-US" altLang="zh-CN" sz="1400" dirty="0"/>
                  <a:t>Eden-Space</a:t>
                </a:r>
              </a:p>
            </p:txBody>
          </p:sp>
          <p:sp>
            <p:nvSpPr>
              <p:cNvPr id="62" name="圆角矩形 61">
                <a:extLst>
                  <a:ext uri="{FF2B5EF4-FFF2-40B4-BE49-F238E27FC236}">
                    <a16:creationId xmlns:a16="http://schemas.microsoft.com/office/drawing/2014/main" id="{DA2D0506-88BB-2246-915C-830B9B42296E}"/>
                  </a:ext>
                </a:extLst>
              </p:cNvPr>
              <p:cNvSpPr/>
              <p:nvPr/>
            </p:nvSpPr>
            <p:spPr>
              <a:xfrm>
                <a:off x="5483684" y="4659080"/>
                <a:ext cx="466721" cy="816428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/>
                  <a:t>S0</a:t>
                </a:r>
              </a:p>
            </p:txBody>
          </p:sp>
          <p:sp>
            <p:nvSpPr>
              <p:cNvPr id="63" name="圆角矩形 62">
                <a:extLst>
                  <a:ext uri="{FF2B5EF4-FFF2-40B4-BE49-F238E27FC236}">
                    <a16:creationId xmlns:a16="http://schemas.microsoft.com/office/drawing/2014/main" id="{01D9BE77-8D2D-DA40-9B30-BDBB5384819D}"/>
                  </a:ext>
                </a:extLst>
              </p:cNvPr>
              <p:cNvSpPr/>
              <p:nvPr/>
            </p:nvSpPr>
            <p:spPr>
              <a:xfrm>
                <a:off x="6016405" y="4659080"/>
                <a:ext cx="459236" cy="816428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/>
                  <a:t>S1</a:t>
                </a:r>
              </a:p>
            </p:txBody>
          </p:sp>
          <p:sp>
            <p:nvSpPr>
              <p:cNvPr id="64" name="圆角矩形 63">
                <a:extLst>
                  <a:ext uri="{FF2B5EF4-FFF2-40B4-BE49-F238E27FC236}">
                    <a16:creationId xmlns:a16="http://schemas.microsoft.com/office/drawing/2014/main" id="{9F136824-7433-3F40-ADBF-AB94058F019C}"/>
                  </a:ext>
                </a:extLst>
              </p:cNvPr>
              <p:cNvSpPr/>
              <p:nvPr/>
            </p:nvSpPr>
            <p:spPr>
              <a:xfrm>
                <a:off x="5312719" y="3385451"/>
                <a:ext cx="1066307" cy="740228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/>
                  <a:t>老年代</a:t>
                </a:r>
                <a:endParaRPr kumimoji="1" lang="en-US" altLang="zh-CN" sz="1400" dirty="0"/>
              </a:p>
              <a:p>
                <a:pPr algn="ctr"/>
                <a:r>
                  <a:rPr kumimoji="1" lang="en-US" altLang="zh-CN" sz="1400" dirty="0"/>
                  <a:t>Old-gen</a:t>
                </a:r>
                <a:endParaRPr kumimoji="1" lang="zh-CN" altLang="en-US" sz="1400"/>
              </a:p>
            </p:txBody>
          </p:sp>
          <p:sp>
            <p:nvSpPr>
              <p:cNvPr id="65" name="对角圆角矩形 64">
                <a:extLst>
                  <a:ext uri="{FF2B5EF4-FFF2-40B4-BE49-F238E27FC236}">
                    <a16:creationId xmlns:a16="http://schemas.microsoft.com/office/drawing/2014/main" id="{56994A83-36EC-4E40-9AC4-2D4A5EA25A38}"/>
                  </a:ext>
                </a:extLst>
              </p:cNvPr>
              <p:cNvSpPr/>
              <p:nvPr/>
            </p:nvSpPr>
            <p:spPr>
              <a:xfrm>
                <a:off x="6999515" y="3287479"/>
                <a:ext cx="3526972" cy="914400"/>
              </a:xfrm>
              <a:prstGeom prst="round2Diag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66" name="圆角矩形 65">
                <a:extLst>
                  <a:ext uri="{FF2B5EF4-FFF2-40B4-BE49-F238E27FC236}">
                    <a16:creationId xmlns:a16="http://schemas.microsoft.com/office/drawing/2014/main" id="{CA489BB5-5895-FA45-A7EA-0BAC16B4F466}"/>
                  </a:ext>
                </a:extLst>
              </p:cNvPr>
              <p:cNvSpPr/>
              <p:nvPr/>
            </p:nvSpPr>
            <p:spPr>
              <a:xfrm>
                <a:off x="7043055" y="3385451"/>
                <a:ext cx="1534887" cy="740228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/>
                  <a:t>元数据区</a:t>
                </a:r>
                <a:endParaRPr kumimoji="1" lang="en-US" altLang="zh-CN" sz="1400" dirty="0"/>
              </a:p>
              <a:p>
                <a:pPr algn="ctr"/>
                <a:r>
                  <a:rPr kumimoji="1" lang="en-US" altLang="zh-CN" sz="1400" dirty="0"/>
                  <a:t>Metaspace</a:t>
                </a:r>
                <a:endParaRPr kumimoji="1" lang="zh-CN" altLang="en-US" sz="1400" dirty="0"/>
              </a:p>
            </p:txBody>
          </p:sp>
          <p:sp>
            <p:nvSpPr>
              <p:cNvPr id="67" name="圆角矩形 66">
                <a:extLst>
                  <a:ext uri="{FF2B5EF4-FFF2-40B4-BE49-F238E27FC236}">
                    <a16:creationId xmlns:a16="http://schemas.microsoft.com/office/drawing/2014/main" id="{58A27E1F-3201-8545-AC12-8C2AE0F047A9}"/>
                  </a:ext>
                </a:extLst>
              </p:cNvPr>
              <p:cNvSpPr/>
              <p:nvPr/>
            </p:nvSpPr>
            <p:spPr>
              <a:xfrm>
                <a:off x="9429747" y="3385451"/>
                <a:ext cx="838205" cy="740228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/>
                  <a:t>Code Cache</a:t>
                </a:r>
                <a:endParaRPr kumimoji="1" lang="zh-CN" altLang="en-US" sz="1400"/>
              </a:p>
            </p:txBody>
          </p:sp>
          <p:sp>
            <p:nvSpPr>
              <p:cNvPr id="68" name="圆角矩形 67">
                <a:extLst>
                  <a:ext uri="{FF2B5EF4-FFF2-40B4-BE49-F238E27FC236}">
                    <a16:creationId xmlns:a16="http://schemas.microsoft.com/office/drawing/2014/main" id="{AB87FCF0-AE48-154C-B7C3-B646D24B4950}"/>
                  </a:ext>
                </a:extLst>
              </p:cNvPr>
              <p:cNvSpPr/>
              <p:nvPr/>
            </p:nvSpPr>
            <p:spPr>
              <a:xfrm>
                <a:off x="8654140" y="3385451"/>
                <a:ext cx="685805" cy="740228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/>
                  <a:t>CCS</a:t>
                </a:r>
                <a:endParaRPr kumimoji="1" lang="zh-CN" altLang="en-US" sz="1400" dirty="0"/>
              </a:p>
            </p:txBody>
          </p:sp>
          <p:sp>
            <p:nvSpPr>
              <p:cNvPr id="69" name="下箭头 68">
                <a:extLst>
                  <a:ext uri="{FF2B5EF4-FFF2-40B4-BE49-F238E27FC236}">
                    <a16:creationId xmlns:a16="http://schemas.microsoft.com/office/drawing/2014/main" id="{0ABBDE7A-074C-A847-B27E-80908FE9AF8B}"/>
                  </a:ext>
                </a:extLst>
              </p:cNvPr>
              <p:cNvSpPr/>
              <p:nvPr/>
            </p:nvSpPr>
            <p:spPr>
              <a:xfrm>
                <a:off x="7274386" y="2830279"/>
                <a:ext cx="549733" cy="457200"/>
              </a:xfrm>
              <a:prstGeom prst="down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>
                  <a:solidFill>
                    <a:schemeClr val="lt1"/>
                  </a:solidFill>
                </a:endParaRPr>
              </a:p>
            </p:txBody>
          </p:sp>
          <p:sp>
            <p:nvSpPr>
              <p:cNvPr id="71" name="下箭头 70">
                <a:extLst>
                  <a:ext uri="{FF2B5EF4-FFF2-40B4-BE49-F238E27FC236}">
                    <a16:creationId xmlns:a16="http://schemas.microsoft.com/office/drawing/2014/main" id="{157735BD-5D65-5447-AAF0-7C251A16FE48}"/>
                  </a:ext>
                </a:extLst>
              </p:cNvPr>
              <p:cNvSpPr/>
              <p:nvPr/>
            </p:nvSpPr>
            <p:spPr>
              <a:xfrm>
                <a:off x="7737021" y="4125679"/>
                <a:ext cx="462642" cy="533401"/>
              </a:xfrm>
              <a:prstGeom prst="downArrow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72" name="剪去单角的矩形 71">
                <a:extLst>
                  <a:ext uri="{FF2B5EF4-FFF2-40B4-BE49-F238E27FC236}">
                    <a16:creationId xmlns:a16="http://schemas.microsoft.com/office/drawing/2014/main" id="{DDAC07E6-7339-DB4F-B2A6-34F427773564}"/>
                  </a:ext>
                </a:extLst>
              </p:cNvPr>
              <p:cNvSpPr/>
              <p:nvPr/>
            </p:nvSpPr>
            <p:spPr>
              <a:xfrm>
                <a:off x="6999515" y="4659078"/>
                <a:ext cx="2204365" cy="889652"/>
              </a:xfrm>
              <a:prstGeom prst="snip1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/>
                  <a:t>             </a:t>
                </a:r>
                <a:r>
                  <a:rPr kumimoji="1" lang="zh-CN" altLang="en-US" sz="1400" dirty="0"/>
                  <a:t>               方法区</a:t>
                </a:r>
              </a:p>
            </p:txBody>
          </p:sp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3554FD1D-A94E-AB43-8580-18092470F2D8}"/>
                  </a:ext>
                </a:extLst>
              </p:cNvPr>
              <p:cNvSpPr txBox="1"/>
              <p:nvPr/>
            </p:nvSpPr>
            <p:spPr>
              <a:xfrm>
                <a:off x="9831156" y="4201879"/>
                <a:ext cx="395972" cy="30777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kumimoji="1" lang="en-US" altLang="zh-CN" sz="1400" dirty="0">
                    <a:solidFill>
                      <a:schemeClr val="bg1"/>
                    </a:solidFill>
                  </a:rPr>
                  <a:t>JIT</a:t>
                </a:r>
                <a:endParaRPr kumimoji="1" lang="zh-CN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4" name="棱台 73">
                <a:extLst>
                  <a:ext uri="{FF2B5EF4-FFF2-40B4-BE49-F238E27FC236}">
                    <a16:creationId xmlns:a16="http://schemas.microsoft.com/office/drawing/2014/main" id="{73A89F96-B9B1-7B4F-851C-8291C29A33E4}"/>
                  </a:ext>
                </a:extLst>
              </p:cNvPr>
              <p:cNvSpPr/>
              <p:nvPr/>
            </p:nvSpPr>
            <p:spPr>
              <a:xfrm>
                <a:off x="3842660" y="5453737"/>
                <a:ext cx="609599" cy="185057"/>
              </a:xfrm>
              <a:prstGeom prst="bevel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dirty="0"/>
                  <a:t>TLAB</a:t>
                </a:r>
                <a:endParaRPr kumimoji="1" lang="zh-CN" altLang="en-US" sz="1200" dirty="0"/>
              </a:p>
            </p:txBody>
          </p:sp>
          <p:sp>
            <p:nvSpPr>
              <p:cNvPr id="75" name="棱台 74">
                <a:extLst>
                  <a:ext uri="{FF2B5EF4-FFF2-40B4-BE49-F238E27FC236}">
                    <a16:creationId xmlns:a16="http://schemas.microsoft.com/office/drawing/2014/main" id="{E661376B-1607-094B-B950-51F83F34B41C}"/>
                  </a:ext>
                </a:extLst>
              </p:cNvPr>
              <p:cNvSpPr/>
              <p:nvPr/>
            </p:nvSpPr>
            <p:spPr>
              <a:xfrm>
                <a:off x="4432533" y="5453736"/>
                <a:ext cx="609599" cy="185057"/>
              </a:xfrm>
              <a:prstGeom prst="bevel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dirty="0"/>
                  <a:t>TLAB</a:t>
                </a:r>
                <a:endParaRPr kumimoji="1" lang="zh-CN" altLang="en-US" sz="1200" dirty="0"/>
              </a:p>
            </p:txBody>
          </p:sp>
          <p:sp>
            <p:nvSpPr>
              <p:cNvPr id="76" name="下箭头 75">
                <a:extLst>
                  <a:ext uri="{FF2B5EF4-FFF2-40B4-BE49-F238E27FC236}">
                    <a16:creationId xmlns:a16="http://schemas.microsoft.com/office/drawing/2014/main" id="{0776F0C9-3146-F14E-AABA-8880A89E14E4}"/>
                  </a:ext>
                </a:extLst>
              </p:cNvPr>
              <p:cNvSpPr/>
              <p:nvPr/>
            </p:nvSpPr>
            <p:spPr>
              <a:xfrm>
                <a:off x="2260154" y="2808508"/>
                <a:ext cx="353787" cy="293921"/>
              </a:xfrm>
              <a:prstGeom prst="downArrow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>
                  <a:solidFill>
                    <a:schemeClr val="dk1"/>
                  </a:solidFill>
                </a:endParaRPr>
              </a:p>
            </p:txBody>
          </p:sp>
          <p:sp>
            <p:nvSpPr>
              <p:cNvPr id="77" name="圆角矩形 76">
                <a:extLst>
                  <a:ext uri="{FF2B5EF4-FFF2-40B4-BE49-F238E27FC236}">
                    <a16:creationId xmlns:a16="http://schemas.microsoft.com/office/drawing/2014/main" id="{9D6E7057-3868-4549-8ED0-A019EF94EE6A}"/>
                  </a:ext>
                </a:extLst>
              </p:cNvPr>
              <p:cNvSpPr/>
              <p:nvPr/>
            </p:nvSpPr>
            <p:spPr>
              <a:xfrm>
                <a:off x="1417363" y="3121733"/>
                <a:ext cx="2371055" cy="546741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chemeClr val="dk1"/>
                    </a:solidFill>
                  </a:rPr>
                  <a:t>                     ……</a:t>
                </a:r>
                <a:endParaRPr kumimoji="1" lang="zh-CN" altLang="en-US" sz="1400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78" name="剪去单圆角的矩形 77">
                <a:extLst>
                  <a:ext uri="{FF2B5EF4-FFF2-40B4-BE49-F238E27FC236}">
                    <a16:creationId xmlns:a16="http://schemas.microsoft.com/office/drawing/2014/main" id="{B93B4C2A-2510-F944-A94C-62A5361D53AD}"/>
                  </a:ext>
                </a:extLst>
              </p:cNvPr>
              <p:cNvSpPr/>
              <p:nvPr/>
            </p:nvSpPr>
            <p:spPr>
              <a:xfrm>
                <a:off x="1637992" y="3136827"/>
                <a:ext cx="1121231" cy="546741"/>
              </a:xfrm>
              <a:prstGeom prst="snip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/>
                  <a:t>线程栈</a:t>
                </a:r>
                <a:r>
                  <a:rPr kumimoji="1" lang="en-US" altLang="zh-CN" sz="1400" dirty="0"/>
                  <a:t>1</a:t>
                </a:r>
                <a:endParaRPr kumimoji="1" lang="zh-CN" altLang="en-US" sz="1400" dirty="0"/>
              </a:p>
            </p:txBody>
          </p:sp>
          <p:sp>
            <p:nvSpPr>
              <p:cNvPr id="79" name="剪去单圆角的矩形 78">
                <a:extLst>
                  <a:ext uri="{FF2B5EF4-FFF2-40B4-BE49-F238E27FC236}">
                    <a16:creationId xmlns:a16="http://schemas.microsoft.com/office/drawing/2014/main" id="{841099ED-C3F6-5D49-B71A-0FDAC741CC78}"/>
                  </a:ext>
                </a:extLst>
              </p:cNvPr>
              <p:cNvSpPr/>
              <p:nvPr/>
            </p:nvSpPr>
            <p:spPr>
              <a:xfrm>
                <a:off x="1417363" y="3992587"/>
                <a:ext cx="2147886" cy="669475"/>
              </a:xfrm>
              <a:prstGeom prst="snip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80" name="下箭头 79">
                <a:extLst>
                  <a:ext uri="{FF2B5EF4-FFF2-40B4-BE49-F238E27FC236}">
                    <a16:creationId xmlns:a16="http://schemas.microsoft.com/office/drawing/2014/main" id="{F03E5A07-2548-614D-A7A2-B14B45F4B2EF}"/>
                  </a:ext>
                </a:extLst>
              </p:cNvPr>
              <p:cNvSpPr/>
              <p:nvPr/>
            </p:nvSpPr>
            <p:spPr>
              <a:xfrm>
                <a:off x="2224949" y="3661796"/>
                <a:ext cx="353787" cy="319905"/>
              </a:xfrm>
              <a:prstGeom prst="downArrow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>
                  <a:solidFill>
                    <a:schemeClr val="lt1"/>
                  </a:solidFill>
                </a:endParaRPr>
              </a:p>
            </p:txBody>
          </p:sp>
          <p:sp>
            <p:nvSpPr>
              <p:cNvPr id="81" name="剪去单圆角的矩形 80">
                <a:extLst>
                  <a:ext uri="{FF2B5EF4-FFF2-40B4-BE49-F238E27FC236}">
                    <a16:creationId xmlns:a16="http://schemas.microsoft.com/office/drawing/2014/main" id="{89A62191-08B1-484A-8896-11EDEA8A0050}"/>
                  </a:ext>
                </a:extLst>
              </p:cNvPr>
              <p:cNvSpPr/>
              <p:nvPr/>
            </p:nvSpPr>
            <p:spPr>
              <a:xfrm>
                <a:off x="1417363" y="4014359"/>
                <a:ext cx="1003523" cy="587840"/>
              </a:xfrm>
              <a:prstGeom prst="snip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/>
                  <a:t>Frame</a:t>
                </a:r>
              </a:p>
              <a:p>
                <a:pPr algn="ctr"/>
                <a:r>
                  <a:rPr kumimoji="1" lang="en-US" altLang="zh-CN" sz="1400" dirty="0"/>
                  <a:t>/</a:t>
                </a:r>
                <a:r>
                  <a:rPr kumimoji="1" lang="zh-CN" altLang="en-US" sz="1400" dirty="0"/>
                  <a:t>帧</a:t>
                </a:r>
                <a:endParaRPr kumimoji="1" lang="en-US" altLang="zh-CN" sz="1400" dirty="0"/>
              </a:p>
            </p:txBody>
          </p:sp>
          <p:sp>
            <p:nvSpPr>
              <p:cNvPr id="82" name="剪去单圆角的矩形 81">
                <a:extLst>
                  <a:ext uri="{FF2B5EF4-FFF2-40B4-BE49-F238E27FC236}">
                    <a16:creationId xmlns:a16="http://schemas.microsoft.com/office/drawing/2014/main" id="{9E7A91A4-FC7E-FC47-8B03-DBCAABD25137}"/>
                  </a:ext>
                </a:extLst>
              </p:cNvPr>
              <p:cNvSpPr/>
              <p:nvPr/>
            </p:nvSpPr>
            <p:spPr>
              <a:xfrm>
                <a:off x="1544253" y="4896105"/>
                <a:ext cx="1284512" cy="818895"/>
              </a:xfrm>
              <a:prstGeom prst="snip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altLang="zh-CN" sz="1400" dirty="0"/>
              </a:p>
            </p:txBody>
          </p:sp>
          <p:sp>
            <p:nvSpPr>
              <p:cNvPr id="83" name="同侧圆角矩形 82">
                <a:extLst>
                  <a:ext uri="{FF2B5EF4-FFF2-40B4-BE49-F238E27FC236}">
                    <a16:creationId xmlns:a16="http://schemas.microsoft.com/office/drawing/2014/main" id="{7D33F572-DF2C-9247-9CD8-293FAFB84494}"/>
                  </a:ext>
                </a:extLst>
              </p:cNvPr>
              <p:cNvSpPr/>
              <p:nvPr/>
            </p:nvSpPr>
            <p:spPr>
              <a:xfrm>
                <a:off x="1544253" y="5207958"/>
                <a:ext cx="1132112" cy="201121"/>
              </a:xfrm>
              <a:prstGeom prst="round2Same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/>
                  <a:t>局部变量表</a:t>
                </a:r>
              </a:p>
            </p:txBody>
          </p:sp>
          <p:sp>
            <p:nvSpPr>
              <p:cNvPr id="84" name="同侧圆角矩形 83">
                <a:extLst>
                  <a:ext uri="{FF2B5EF4-FFF2-40B4-BE49-F238E27FC236}">
                    <a16:creationId xmlns:a16="http://schemas.microsoft.com/office/drawing/2014/main" id="{DC40EF16-04CC-D24C-8802-72FDEF45E455}"/>
                  </a:ext>
                </a:extLst>
              </p:cNvPr>
              <p:cNvSpPr/>
              <p:nvPr/>
            </p:nvSpPr>
            <p:spPr>
              <a:xfrm>
                <a:off x="1555136" y="5429744"/>
                <a:ext cx="1121229" cy="196209"/>
              </a:xfrm>
              <a:prstGeom prst="round2Same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/>
                  <a:t>操作数栈</a:t>
                </a:r>
              </a:p>
            </p:txBody>
          </p:sp>
          <p:sp>
            <p:nvSpPr>
              <p:cNvPr id="85" name="下箭头 84">
                <a:extLst>
                  <a:ext uri="{FF2B5EF4-FFF2-40B4-BE49-F238E27FC236}">
                    <a16:creationId xmlns:a16="http://schemas.microsoft.com/office/drawing/2014/main" id="{CDB62469-B59D-0D4D-A2A7-E99A400B67DA}"/>
                  </a:ext>
                </a:extLst>
              </p:cNvPr>
              <p:cNvSpPr/>
              <p:nvPr/>
            </p:nvSpPr>
            <p:spPr>
              <a:xfrm>
                <a:off x="1982635" y="4602199"/>
                <a:ext cx="378049" cy="293903"/>
              </a:xfrm>
              <a:prstGeom prst="downArrow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87" name="剪去单圆角的矩形 86">
                <a:extLst>
                  <a:ext uri="{FF2B5EF4-FFF2-40B4-BE49-F238E27FC236}">
                    <a16:creationId xmlns:a16="http://schemas.microsoft.com/office/drawing/2014/main" id="{8914D35C-623C-694F-81FA-2E9A24952D1E}"/>
                  </a:ext>
                </a:extLst>
              </p:cNvPr>
              <p:cNvSpPr/>
              <p:nvPr/>
            </p:nvSpPr>
            <p:spPr>
              <a:xfrm>
                <a:off x="2294529" y="4025237"/>
                <a:ext cx="1103539" cy="580842"/>
              </a:xfrm>
              <a:prstGeom prst="snip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/>
                  <a:t>Frame…</a:t>
                </a:r>
              </a:p>
            </p:txBody>
          </p:sp>
          <p:sp>
            <p:nvSpPr>
              <p:cNvPr id="88" name="对角圆角矩形 87">
                <a:extLst>
                  <a:ext uri="{FF2B5EF4-FFF2-40B4-BE49-F238E27FC236}">
                    <a16:creationId xmlns:a16="http://schemas.microsoft.com/office/drawing/2014/main" id="{9EE3CFD5-239E-1F47-9601-7131A2AEFBD9}"/>
                  </a:ext>
                </a:extLst>
              </p:cNvPr>
              <p:cNvSpPr/>
              <p:nvPr/>
            </p:nvSpPr>
            <p:spPr>
              <a:xfrm>
                <a:off x="1570103" y="4999514"/>
                <a:ext cx="1106262" cy="187779"/>
              </a:xfrm>
              <a:prstGeom prst="round2Diag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/>
                  <a:t>常量池指针</a:t>
                </a:r>
              </a:p>
            </p:txBody>
          </p:sp>
          <p:sp>
            <p:nvSpPr>
              <p:cNvPr id="89" name="对角圆角矩形 88">
                <a:extLst>
                  <a:ext uri="{FF2B5EF4-FFF2-40B4-BE49-F238E27FC236}">
                    <a16:creationId xmlns:a16="http://schemas.microsoft.com/office/drawing/2014/main" id="{2CD95D7B-5B14-0A4A-A985-8829FFE8F630}"/>
                  </a:ext>
                </a:extLst>
              </p:cNvPr>
              <p:cNvSpPr/>
              <p:nvPr/>
            </p:nvSpPr>
            <p:spPr>
              <a:xfrm>
                <a:off x="7130992" y="4865907"/>
                <a:ext cx="1174809" cy="533401"/>
              </a:xfrm>
              <a:prstGeom prst="round2Diag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/>
                  <a:t>常量池</a:t>
                </a:r>
              </a:p>
            </p:txBody>
          </p:sp>
        </p:grp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7D18461C-DDB2-5944-B898-DA70A3F7FE0D}"/>
                </a:ext>
              </a:extLst>
            </p:cNvPr>
            <p:cNvSpPr/>
            <p:nvPr/>
          </p:nvSpPr>
          <p:spPr>
            <a:xfrm>
              <a:off x="8925601" y="2868790"/>
              <a:ext cx="1313092" cy="8565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/>
                <a:t>堆外内存</a:t>
              </a:r>
              <a:endParaRPr kumimoji="1" lang="en-US" altLang="zh-CN" sz="1600" dirty="0"/>
            </a:p>
            <a:p>
              <a:pPr algn="ctr"/>
              <a:r>
                <a:rPr kumimoji="1" lang="en-US" altLang="zh-CN" sz="1600" dirty="0"/>
                <a:t>Direct Buffer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72748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9F496F-D17A-AF4D-9DF2-3793B5A64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/>
              <a:t>Java</a:t>
            </a:r>
            <a:r>
              <a:rPr kumimoji="1" lang="zh-CN" altLang="en-US" dirty="0"/>
              <a:t>虚拟机栈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4DF031-9B30-0744-99CF-47F4A771C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81086" cy="4351338"/>
          </a:xfrm>
        </p:spPr>
        <p:txBody>
          <a:bodyPr/>
          <a:lstStyle/>
          <a:p>
            <a:r>
              <a:rPr kumimoji="1" lang="en-US" altLang="zh-CN" dirty="0"/>
              <a:t>Java Virtual Machine Stacks, Java Stack(JDK 1.0)</a:t>
            </a:r>
          </a:p>
          <a:p>
            <a:r>
              <a:rPr kumimoji="1" lang="en-US" altLang="zh-CN" dirty="0"/>
              <a:t>per thread, </a:t>
            </a:r>
            <a:r>
              <a:rPr lang="en-US" altLang="zh-CN" dirty="0"/>
              <a:t>private</a:t>
            </a:r>
          </a:p>
          <a:p>
            <a:r>
              <a:rPr kumimoji="1" lang="en-US" altLang="zh-CN" dirty="0"/>
              <a:t>C Stack</a:t>
            </a:r>
          </a:p>
          <a:p>
            <a:r>
              <a:rPr kumimoji="1" lang="en-US" altLang="zh-CN" dirty="0"/>
              <a:t>Frame/per method call</a:t>
            </a:r>
          </a:p>
          <a:p>
            <a:r>
              <a:rPr kumimoji="1" lang="en-US" altLang="zh-CN" dirty="0" err="1"/>
              <a:t>StackOverflowError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OutOfMemoryError</a:t>
            </a:r>
            <a:endParaRPr kumimoji="1" lang="en-US" altLang="zh-CN" dirty="0"/>
          </a:p>
          <a:p>
            <a:r>
              <a:rPr kumimoji="1" lang="zh-CN" altLang="en-US" dirty="0"/>
              <a:t>启动参数“</a:t>
            </a:r>
            <a:r>
              <a:rPr kumimoji="1" lang="en-US" altLang="zh-CN" dirty="0"/>
              <a:t>-Xss1m</a:t>
            </a:r>
            <a:r>
              <a:rPr kumimoji="1" lang="zh-CN" altLang="en-US" dirty="0"/>
              <a:t>”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vs.</a:t>
            </a:r>
            <a:r>
              <a:rPr kumimoji="1" lang="zh-CN" altLang="en-US" dirty="0"/>
              <a:t>本地方法栈</a:t>
            </a:r>
            <a:r>
              <a:rPr kumimoji="1" lang="en-US" altLang="zh-CN" dirty="0"/>
              <a:t> </a:t>
            </a:r>
            <a:r>
              <a:rPr kumimoji="1" lang="en-US" altLang="zh-CN" sz="2000" dirty="0">
                <a:solidFill>
                  <a:srgbClr val="FF0000"/>
                </a:solidFill>
              </a:rPr>
              <a:t>[JVM</a:t>
            </a:r>
            <a:r>
              <a:rPr kumimoji="1" lang="zh-CN" altLang="en-US" sz="2000" dirty="0">
                <a:solidFill>
                  <a:srgbClr val="FF0000"/>
                </a:solidFill>
              </a:rPr>
              <a:t>规范未强制要求实现</a:t>
            </a:r>
            <a:r>
              <a:rPr kumimoji="1" lang="en-US" altLang="zh-CN" sz="2000" dirty="0">
                <a:solidFill>
                  <a:srgbClr val="FF0000"/>
                </a:solidFill>
              </a:rPr>
              <a:t>]</a:t>
            </a:r>
            <a:endParaRPr kumimoji="1" lang="zh-CN" altLang="en-US" sz="2000" dirty="0"/>
          </a:p>
          <a:p>
            <a:pPr marL="0" indent="0">
              <a:buNone/>
            </a:pPr>
            <a:endParaRPr kumimoji="1" lang="en-US" altLang="zh-CN" dirty="0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99629BD5-964B-5C4C-8A2D-DDA55B5F74B3}"/>
              </a:ext>
            </a:extLst>
          </p:cNvPr>
          <p:cNvGrpSpPr/>
          <p:nvPr/>
        </p:nvGrpSpPr>
        <p:grpSpPr>
          <a:xfrm>
            <a:off x="8982744" y="1825625"/>
            <a:ext cx="2371056" cy="3799121"/>
            <a:chOff x="5867392" y="2261054"/>
            <a:chExt cx="2371056" cy="3799121"/>
          </a:xfrm>
        </p:grpSpPr>
        <p:sp>
          <p:nvSpPr>
            <p:cNvPr id="19" name="圆角矩形 18">
              <a:extLst>
                <a:ext uri="{FF2B5EF4-FFF2-40B4-BE49-F238E27FC236}">
                  <a16:creationId xmlns:a16="http://schemas.microsoft.com/office/drawing/2014/main" id="{53E48CB9-9E22-DC42-B1CB-0CC6BD8BC7E5}"/>
                </a:ext>
              </a:extLst>
            </p:cNvPr>
            <p:cNvSpPr/>
            <p:nvPr/>
          </p:nvSpPr>
          <p:spPr>
            <a:xfrm>
              <a:off x="5867392" y="2261054"/>
              <a:ext cx="2371055" cy="91440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/>
                <a:t>栈</a:t>
              </a:r>
              <a:endParaRPr kumimoji="1" lang="en-US" altLang="zh-CN" sz="1600" dirty="0"/>
            </a:p>
            <a:p>
              <a:pPr algn="ctr"/>
              <a:r>
                <a:rPr kumimoji="1" lang="en-US" altLang="zh-CN" sz="1600" dirty="0"/>
                <a:t>Stack</a:t>
              </a:r>
              <a:endParaRPr kumimoji="1" lang="zh-CN" altLang="en-US" sz="1600" dirty="0"/>
            </a:p>
          </p:txBody>
        </p:sp>
        <p:sp>
          <p:nvSpPr>
            <p:cNvPr id="20" name="下箭头 19">
              <a:extLst>
                <a:ext uri="{FF2B5EF4-FFF2-40B4-BE49-F238E27FC236}">
                  <a16:creationId xmlns:a16="http://schemas.microsoft.com/office/drawing/2014/main" id="{C9880777-E2A8-F34B-A50A-81639462861A}"/>
                </a:ext>
              </a:extLst>
            </p:cNvPr>
            <p:cNvSpPr/>
            <p:nvPr/>
          </p:nvSpPr>
          <p:spPr>
            <a:xfrm>
              <a:off x="6710184" y="3153683"/>
              <a:ext cx="353787" cy="293921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>
                <a:solidFill>
                  <a:schemeClr val="dk1"/>
                </a:solidFill>
              </a:endParaRPr>
            </a:p>
          </p:txBody>
        </p:sp>
        <p:sp>
          <p:nvSpPr>
            <p:cNvPr id="21" name="圆角矩形 20">
              <a:extLst>
                <a:ext uri="{FF2B5EF4-FFF2-40B4-BE49-F238E27FC236}">
                  <a16:creationId xmlns:a16="http://schemas.microsoft.com/office/drawing/2014/main" id="{74122888-BD1C-5C40-A92C-F214ACA705BC}"/>
                </a:ext>
              </a:extLst>
            </p:cNvPr>
            <p:cNvSpPr/>
            <p:nvPr/>
          </p:nvSpPr>
          <p:spPr>
            <a:xfrm>
              <a:off x="5867393" y="3466908"/>
              <a:ext cx="2371055" cy="546741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400" dirty="0">
                  <a:solidFill>
                    <a:schemeClr val="dk1"/>
                  </a:solidFill>
                </a:rPr>
                <a:t>                     ……</a:t>
              </a:r>
              <a:endParaRPr kumimoji="1" lang="zh-CN" altLang="en-US" sz="1400" dirty="0">
                <a:solidFill>
                  <a:schemeClr val="dk1"/>
                </a:solidFill>
              </a:endParaRPr>
            </a:p>
          </p:txBody>
        </p:sp>
        <p:sp>
          <p:nvSpPr>
            <p:cNvPr id="22" name="剪去单圆角的矩形 21">
              <a:extLst>
                <a:ext uri="{FF2B5EF4-FFF2-40B4-BE49-F238E27FC236}">
                  <a16:creationId xmlns:a16="http://schemas.microsoft.com/office/drawing/2014/main" id="{94BB1439-81DB-7547-A275-5CCD85000CEF}"/>
                </a:ext>
              </a:extLst>
            </p:cNvPr>
            <p:cNvSpPr/>
            <p:nvPr/>
          </p:nvSpPr>
          <p:spPr>
            <a:xfrm>
              <a:off x="6088022" y="3471116"/>
              <a:ext cx="1121231" cy="546741"/>
            </a:xfrm>
            <a:prstGeom prst="snip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/>
                <a:t>线程栈</a:t>
              </a:r>
              <a:r>
                <a:rPr kumimoji="1" lang="en-US" altLang="zh-CN" sz="1400" dirty="0"/>
                <a:t>1</a:t>
              </a:r>
              <a:endParaRPr kumimoji="1" lang="zh-CN" altLang="en-US" sz="1400" dirty="0"/>
            </a:p>
          </p:txBody>
        </p:sp>
        <p:sp>
          <p:nvSpPr>
            <p:cNvPr id="23" name="剪去单圆角的矩形 22">
              <a:extLst>
                <a:ext uri="{FF2B5EF4-FFF2-40B4-BE49-F238E27FC236}">
                  <a16:creationId xmlns:a16="http://schemas.microsoft.com/office/drawing/2014/main" id="{BC85B9F3-873A-024C-99D7-6B5E2BE64983}"/>
                </a:ext>
              </a:extLst>
            </p:cNvPr>
            <p:cNvSpPr/>
            <p:nvPr/>
          </p:nvSpPr>
          <p:spPr>
            <a:xfrm>
              <a:off x="5867393" y="4337762"/>
              <a:ext cx="2371054" cy="669475"/>
            </a:xfrm>
            <a:prstGeom prst="snip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" name="下箭头 23">
              <a:extLst>
                <a:ext uri="{FF2B5EF4-FFF2-40B4-BE49-F238E27FC236}">
                  <a16:creationId xmlns:a16="http://schemas.microsoft.com/office/drawing/2014/main" id="{009C9276-9973-1C49-9B06-DD26D8810F16}"/>
                </a:ext>
              </a:extLst>
            </p:cNvPr>
            <p:cNvSpPr/>
            <p:nvPr/>
          </p:nvSpPr>
          <p:spPr>
            <a:xfrm>
              <a:off x="6674979" y="4006971"/>
              <a:ext cx="353787" cy="319905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>
                <a:solidFill>
                  <a:schemeClr val="lt1"/>
                </a:solidFill>
              </a:endParaRPr>
            </a:p>
          </p:txBody>
        </p:sp>
        <p:sp>
          <p:nvSpPr>
            <p:cNvPr id="25" name="剪去单圆角的矩形 24">
              <a:extLst>
                <a:ext uri="{FF2B5EF4-FFF2-40B4-BE49-F238E27FC236}">
                  <a16:creationId xmlns:a16="http://schemas.microsoft.com/office/drawing/2014/main" id="{D9AAF8C2-7FC9-1948-88D5-2B594A467CA1}"/>
                </a:ext>
              </a:extLst>
            </p:cNvPr>
            <p:cNvSpPr/>
            <p:nvPr/>
          </p:nvSpPr>
          <p:spPr>
            <a:xfrm>
              <a:off x="5867393" y="4359534"/>
              <a:ext cx="1003523" cy="587840"/>
            </a:xfrm>
            <a:prstGeom prst="snip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Frame</a:t>
              </a:r>
            </a:p>
            <a:p>
              <a:pPr algn="ctr"/>
              <a:r>
                <a:rPr kumimoji="1" lang="en-US" altLang="zh-CN" sz="1400" dirty="0"/>
                <a:t>/</a:t>
              </a:r>
              <a:r>
                <a:rPr kumimoji="1" lang="zh-CN" altLang="en-US" sz="1400" dirty="0"/>
                <a:t>帧</a:t>
              </a:r>
              <a:endParaRPr kumimoji="1" lang="en-US" altLang="zh-CN" sz="1400" dirty="0"/>
            </a:p>
          </p:txBody>
        </p:sp>
        <p:sp>
          <p:nvSpPr>
            <p:cNvPr id="26" name="剪去单圆角的矩形 25">
              <a:extLst>
                <a:ext uri="{FF2B5EF4-FFF2-40B4-BE49-F238E27FC236}">
                  <a16:creationId xmlns:a16="http://schemas.microsoft.com/office/drawing/2014/main" id="{13279E5A-05F6-B24B-8216-BD6520006BB3}"/>
                </a:ext>
              </a:extLst>
            </p:cNvPr>
            <p:cNvSpPr/>
            <p:nvPr/>
          </p:nvSpPr>
          <p:spPr>
            <a:xfrm>
              <a:off x="5867392" y="5241280"/>
              <a:ext cx="2371055" cy="818895"/>
            </a:xfrm>
            <a:prstGeom prst="snip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sz="1400" dirty="0"/>
            </a:p>
          </p:txBody>
        </p:sp>
        <p:sp>
          <p:nvSpPr>
            <p:cNvPr id="27" name="同侧圆角矩形 26">
              <a:extLst>
                <a:ext uri="{FF2B5EF4-FFF2-40B4-BE49-F238E27FC236}">
                  <a16:creationId xmlns:a16="http://schemas.microsoft.com/office/drawing/2014/main" id="{E24014E4-7FB3-BF4F-A3B5-ADC17B8CEC99}"/>
                </a:ext>
              </a:extLst>
            </p:cNvPr>
            <p:cNvSpPr/>
            <p:nvPr/>
          </p:nvSpPr>
          <p:spPr>
            <a:xfrm>
              <a:off x="5994283" y="5553133"/>
              <a:ext cx="1132112" cy="201121"/>
            </a:xfrm>
            <a:prstGeom prst="round2Same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/>
                <a:t>局部变量表</a:t>
              </a:r>
            </a:p>
          </p:txBody>
        </p:sp>
        <p:sp>
          <p:nvSpPr>
            <p:cNvPr id="28" name="同侧圆角矩形 27">
              <a:extLst>
                <a:ext uri="{FF2B5EF4-FFF2-40B4-BE49-F238E27FC236}">
                  <a16:creationId xmlns:a16="http://schemas.microsoft.com/office/drawing/2014/main" id="{EF370A6A-9059-F748-AF3C-F56380D9F79F}"/>
                </a:ext>
              </a:extLst>
            </p:cNvPr>
            <p:cNvSpPr/>
            <p:nvPr/>
          </p:nvSpPr>
          <p:spPr>
            <a:xfrm>
              <a:off x="6005166" y="5774919"/>
              <a:ext cx="1121229" cy="196209"/>
            </a:xfrm>
            <a:prstGeom prst="round2Same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/>
                <a:t>操作数栈</a:t>
              </a:r>
            </a:p>
          </p:txBody>
        </p:sp>
        <p:sp>
          <p:nvSpPr>
            <p:cNvPr id="29" name="下箭头 28">
              <a:extLst>
                <a:ext uri="{FF2B5EF4-FFF2-40B4-BE49-F238E27FC236}">
                  <a16:creationId xmlns:a16="http://schemas.microsoft.com/office/drawing/2014/main" id="{F191B908-918B-EB44-A3FE-FFB96165F2F6}"/>
                </a:ext>
              </a:extLst>
            </p:cNvPr>
            <p:cNvSpPr/>
            <p:nvPr/>
          </p:nvSpPr>
          <p:spPr>
            <a:xfrm>
              <a:off x="6432665" y="4947374"/>
              <a:ext cx="378049" cy="293903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0" name="剪去单圆角的矩形 29">
              <a:extLst>
                <a:ext uri="{FF2B5EF4-FFF2-40B4-BE49-F238E27FC236}">
                  <a16:creationId xmlns:a16="http://schemas.microsoft.com/office/drawing/2014/main" id="{BC8FC141-5218-9E4E-8EE5-2BA9BD72A351}"/>
                </a:ext>
              </a:extLst>
            </p:cNvPr>
            <p:cNvSpPr/>
            <p:nvPr/>
          </p:nvSpPr>
          <p:spPr>
            <a:xfrm>
              <a:off x="6744559" y="4370412"/>
              <a:ext cx="1103539" cy="580842"/>
            </a:xfrm>
            <a:prstGeom prst="snip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Frame…</a:t>
              </a:r>
            </a:p>
          </p:txBody>
        </p:sp>
        <p:sp>
          <p:nvSpPr>
            <p:cNvPr id="31" name="对角圆角矩形 30">
              <a:extLst>
                <a:ext uri="{FF2B5EF4-FFF2-40B4-BE49-F238E27FC236}">
                  <a16:creationId xmlns:a16="http://schemas.microsoft.com/office/drawing/2014/main" id="{1BDFCE75-23F6-0F48-9A2A-49A7DC07F452}"/>
                </a:ext>
              </a:extLst>
            </p:cNvPr>
            <p:cNvSpPr/>
            <p:nvPr/>
          </p:nvSpPr>
          <p:spPr>
            <a:xfrm>
              <a:off x="6020133" y="5344689"/>
              <a:ext cx="1106262" cy="187779"/>
            </a:xfrm>
            <a:prstGeom prst="round2Diag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/>
                <a:t>常量池指针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87585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343EA5-8CEA-9248-A35A-9677CA00C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每个线程的</a:t>
            </a:r>
            <a:r>
              <a:rPr kumimoji="1" lang="en-US" altLang="zh-CN" dirty="0"/>
              <a:t>pc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2E5108-D9B1-B647-8DD7-2904F5328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pc, program counter register</a:t>
            </a:r>
          </a:p>
          <a:p>
            <a:r>
              <a:rPr kumimoji="1" lang="en-US" altLang="zh-CN" dirty="0"/>
              <a:t>current opcode address, </a:t>
            </a:r>
            <a:r>
              <a:rPr kumimoji="1" lang="zh-CN" altLang="en-US" dirty="0"/>
              <a:t>指向方法区的地址值</a:t>
            </a:r>
            <a:endParaRPr kumimoji="1" lang="en-US" altLang="zh-CN" dirty="0"/>
          </a:p>
          <a:p>
            <a:r>
              <a:rPr kumimoji="1" lang="zh-CN" altLang="en-US" dirty="0"/>
              <a:t>执行</a:t>
            </a:r>
            <a:r>
              <a:rPr kumimoji="1" lang="en-US" altLang="zh-CN" dirty="0"/>
              <a:t>JIT</a:t>
            </a:r>
            <a:r>
              <a:rPr kumimoji="1" lang="zh-CN" altLang="en-US" dirty="0"/>
              <a:t>优化的代码时</a:t>
            </a:r>
            <a:r>
              <a:rPr kumimoji="1" lang="en-US" altLang="zh-CN" dirty="0"/>
              <a:t>, pc</a:t>
            </a:r>
            <a:r>
              <a:rPr kumimoji="1" lang="zh-CN" altLang="en-US" dirty="0"/>
              <a:t>的值为空</a:t>
            </a:r>
            <a:endParaRPr kumimoji="1" lang="en-US" altLang="zh-CN" dirty="0"/>
          </a:p>
          <a:p>
            <a:r>
              <a:rPr kumimoji="1" lang="en-US" altLang="zh-CN" dirty="0"/>
              <a:t>!!!Java</a:t>
            </a:r>
            <a:r>
              <a:rPr kumimoji="1" lang="zh-CN" altLang="en-US" dirty="0"/>
              <a:t>程序中不需要关注</a:t>
            </a:r>
            <a:r>
              <a:rPr kumimoji="1" lang="en-US" altLang="zh-CN" dirty="0"/>
              <a:t>pc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72593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6C79FA-88C1-BF4D-80EE-CFB3F5550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9387"/>
          </a:xfrm>
        </p:spPr>
        <p:txBody>
          <a:bodyPr/>
          <a:lstStyle/>
          <a:p>
            <a:pPr algn="ctr"/>
            <a:r>
              <a:rPr kumimoji="1" lang="en-US" altLang="zh-CN" dirty="0"/>
              <a:t>Hotspot</a:t>
            </a:r>
            <a:r>
              <a:rPr kumimoji="1" lang="zh-CN" altLang="en-US"/>
              <a:t>运行时数据区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C5D84E5-A928-1D43-A52A-665065B8903A}"/>
              </a:ext>
            </a:extLst>
          </p:cNvPr>
          <p:cNvGrpSpPr/>
          <p:nvPr/>
        </p:nvGrpSpPr>
        <p:grpSpPr>
          <a:xfrm>
            <a:off x="1541438" y="1540732"/>
            <a:ext cx="9109124" cy="4664127"/>
            <a:chOff x="1460905" y="1954389"/>
            <a:chExt cx="9109124" cy="4664127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8AF68486-3E1C-4E4C-AB98-738E6A457197}"/>
                </a:ext>
              </a:extLst>
            </p:cNvPr>
            <p:cNvGrpSpPr/>
            <p:nvPr/>
          </p:nvGrpSpPr>
          <p:grpSpPr>
            <a:xfrm>
              <a:off x="1460905" y="1954389"/>
              <a:ext cx="9109124" cy="4664127"/>
              <a:chOff x="1417363" y="1050873"/>
              <a:chExt cx="9109124" cy="4664127"/>
            </a:xfrm>
          </p:grpSpPr>
          <p:sp>
            <p:nvSpPr>
              <p:cNvPr id="47" name="圆角矩形 46">
                <a:extLst>
                  <a:ext uri="{FF2B5EF4-FFF2-40B4-BE49-F238E27FC236}">
                    <a16:creationId xmlns:a16="http://schemas.microsoft.com/office/drawing/2014/main" id="{098E013C-4ED0-0C4A-890E-CECEC9F0FC2B}"/>
                  </a:ext>
                </a:extLst>
              </p:cNvPr>
              <p:cNvSpPr/>
              <p:nvPr/>
            </p:nvSpPr>
            <p:spPr>
              <a:xfrm>
                <a:off x="1417363" y="1915880"/>
                <a:ext cx="9109124" cy="914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/>
              </a:p>
            </p:txBody>
          </p:sp>
          <p:sp>
            <p:nvSpPr>
              <p:cNvPr id="50" name="下箭头 49">
                <a:extLst>
                  <a:ext uri="{FF2B5EF4-FFF2-40B4-BE49-F238E27FC236}">
                    <a16:creationId xmlns:a16="http://schemas.microsoft.com/office/drawing/2014/main" id="{A89D1EE7-6F51-A647-A657-0F726C87A975}"/>
                  </a:ext>
                </a:extLst>
              </p:cNvPr>
              <p:cNvSpPr/>
              <p:nvPr/>
            </p:nvSpPr>
            <p:spPr>
              <a:xfrm>
                <a:off x="5812978" y="1434441"/>
                <a:ext cx="446314" cy="468085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/>
              </a:p>
            </p:txBody>
          </p:sp>
          <p:sp>
            <p:nvSpPr>
              <p:cNvPr id="51" name="圆角矩形 50">
                <a:extLst>
                  <a:ext uri="{FF2B5EF4-FFF2-40B4-BE49-F238E27FC236}">
                    <a16:creationId xmlns:a16="http://schemas.microsoft.com/office/drawing/2014/main" id="{E70C8A22-D865-C042-B839-CF1AF8DC4CAA}"/>
                  </a:ext>
                </a:extLst>
              </p:cNvPr>
              <p:cNvSpPr/>
              <p:nvPr/>
            </p:nvSpPr>
            <p:spPr>
              <a:xfrm>
                <a:off x="1637993" y="1915879"/>
                <a:ext cx="1556974" cy="914400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600"/>
                  <a:t>栈</a:t>
                </a:r>
                <a:endParaRPr kumimoji="1" lang="en-US" altLang="zh-CN" sz="1600" dirty="0"/>
              </a:p>
              <a:p>
                <a:pPr algn="ctr"/>
                <a:r>
                  <a:rPr kumimoji="1" lang="en-US" altLang="zh-CN" sz="1600" dirty="0"/>
                  <a:t>Stack</a:t>
                </a:r>
                <a:endParaRPr kumimoji="1" lang="zh-CN" altLang="en-US" sz="1600"/>
              </a:p>
            </p:txBody>
          </p:sp>
          <p:sp>
            <p:nvSpPr>
              <p:cNvPr id="52" name="圆角矩形 51">
                <a:extLst>
                  <a:ext uri="{FF2B5EF4-FFF2-40B4-BE49-F238E27FC236}">
                    <a16:creationId xmlns:a16="http://schemas.microsoft.com/office/drawing/2014/main" id="{A181A386-898E-CA40-9AEC-8100F8A95328}"/>
                  </a:ext>
                </a:extLst>
              </p:cNvPr>
              <p:cNvSpPr/>
              <p:nvPr/>
            </p:nvSpPr>
            <p:spPr>
              <a:xfrm>
                <a:off x="3998099" y="1925155"/>
                <a:ext cx="2091113" cy="914400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600"/>
                  <a:t>堆</a:t>
                </a:r>
                <a:endParaRPr kumimoji="1" lang="en-US" altLang="zh-CN" sz="1600" dirty="0"/>
              </a:p>
              <a:p>
                <a:pPr algn="ctr"/>
                <a:r>
                  <a:rPr kumimoji="1" lang="en-US" altLang="zh-CN" sz="1600" dirty="0"/>
                  <a:t>Heap</a:t>
                </a:r>
                <a:endParaRPr kumimoji="1" lang="zh-CN" altLang="en-US" sz="1600"/>
              </a:p>
            </p:txBody>
          </p:sp>
          <p:sp>
            <p:nvSpPr>
              <p:cNvPr id="54" name="圆角矩形 53">
                <a:extLst>
                  <a:ext uri="{FF2B5EF4-FFF2-40B4-BE49-F238E27FC236}">
                    <a16:creationId xmlns:a16="http://schemas.microsoft.com/office/drawing/2014/main" id="{FAA9622E-CE16-7146-AA5B-F98897B4EC43}"/>
                  </a:ext>
                </a:extLst>
              </p:cNvPr>
              <p:cNvSpPr/>
              <p:nvPr/>
            </p:nvSpPr>
            <p:spPr>
              <a:xfrm>
                <a:off x="1417363" y="1050873"/>
                <a:ext cx="9109124" cy="39692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/>
                  <a:t>Java</a:t>
                </a:r>
                <a:r>
                  <a:rPr kumimoji="1" lang="zh-CN" altLang="en-US" sz="1600" dirty="0"/>
                  <a:t>进程</a:t>
                </a:r>
              </a:p>
            </p:txBody>
          </p:sp>
          <p:sp>
            <p:nvSpPr>
              <p:cNvPr id="55" name="对角圆角矩形 54">
                <a:extLst>
                  <a:ext uri="{FF2B5EF4-FFF2-40B4-BE49-F238E27FC236}">
                    <a16:creationId xmlns:a16="http://schemas.microsoft.com/office/drawing/2014/main" id="{3E7AD104-DA3F-0F40-9DB1-C5B9201AF227}"/>
                  </a:ext>
                </a:extLst>
              </p:cNvPr>
              <p:cNvSpPr/>
              <p:nvPr/>
            </p:nvSpPr>
            <p:spPr>
              <a:xfrm>
                <a:off x="6540957" y="1915879"/>
                <a:ext cx="1764844" cy="914400"/>
              </a:xfrm>
              <a:prstGeom prst="round2Diag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600" dirty="0"/>
                  <a:t>非堆</a:t>
                </a:r>
                <a:endParaRPr kumimoji="1" lang="en-US" altLang="zh-CN" sz="1600" dirty="0"/>
              </a:p>
              <a:p>
                <a:pPr algn="ctr"/>
                <a:r>
                  <a:rPr kumimoji="1" lang="en-US" altLang="zh-CN" sz="1600" dirty="0"/>
                  <a:t>Non-Heap</a:t>
                </a:r>
                <a:endParaRPr kumimoji="1" lang="zh-CN" altLang="en-US" sz="1600" dirty="0"/>
              </a:p>
            </p:txBody>
          </p:sp>
          <p:sp>
            <p:nvSpPr>
              <p:cNvPr id="56" name="下箭头 55">
                <a:extLst>
                  <a:ext uri="{FF2B5EF4-FFF2-40B4-BE49-F238E27FC236}">
                    <a16:creationId xmlns:a16="http://schemas.microsoft.com/office/drawing/2014/main" id="{0B5A9E8D-B448-524E-AA27-01DB3FA09BC0}"/>
                  </a:ext>
                </a:extLst>
              </p:cNvPr>
              <p:cNvSpPr/>
              <p:nvPr/>
            </p:nvSpPr>
            <p:spPr>
              <a:xfrm>
                <a:off x="4784273" y="2830280"/>
                <a:ext cx="549733" cy="457200"/>
              </a:xfrm>
              <a:prstGeom prst="downArrow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57" name="圆角矩形 56">
                <a:extLst>
                  <a:ext uri="{FF2B5EF4-FFF2-40B4-BE49-F238E27FC236}">
                    <a16:creationId xmlns:a16="http://schemas.microsoft.com/office/drawing/2014/main" id="{93116B8E-633A-DD4E-8F61-13ED221A03D9}"/>
                  </a:ext>
                </a:extLst>
              </p:cNvPr>
              <p:cNvSpPr/>
              <p:nvPr/>
            </p:nvSpPr>
            <p:spPr>
              <a:xfrm>
                <a:off x="4036913" y="3287480"/>
                <a:ext cx="2385658" cy="914400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80453277-9578-6A47-AB3B-1FE71A6249F5}"/>
                  </a:ext>
                </a:extLst>
              </p:cNvPr>
              <p:cNvSpPr/>
              <p:nvPr/>
            </p:nvSpPr>
            <p:spPr>
              <a:xfrm>
                <a:off x="4080457" y="3385451"/>
                <a:ext cx="1177345" cy="740228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/>
                  <a:t>年轻代</a:t>
                </a:r>
                <a:endParaRPr kumimoji="1" lang="en-US" altLang="zh-CN" sz="1400" dirty="0"/>
              </a:p>
              <a:p>
                <a:pPr algn="ctr"/>
                <a:r>
                  <a:rPr kumimoji="1" lang="en-US" altLang="zh-CN" sz="1400" dirty="0"/>
                  <a:t>Young-gen</a:t>
                </a:r>
                <a:endParaRPr kumimoji="1" lang="zh-CN" altLang="en-US" sz="1400" dirty="0"/>
              </a:p>
            </p:txBody>
          </p:sp>
          <p:sp>
            <p:nvSpPr>
              <p:cNvPr id="59" name="下箭头 58">
                <a:extLst>
                  <a:ext uri="{FF2B5EF4-FFF2-40B4-BE49-F238E27FC236}">
                    <a16:creationId xmlns:a16="http://schemas.microsoft.com/office/drawing/2014/main" id="{C23F3E93-897A-2D4B-9679-A6D69478B914}"/>
                  </a:ext>
                </a:extLst>
              </p:cNvPr>
              <p:cNvSpPr/>
              <p:nvPr/>
            </p:nvSpPr>
            <p:spPr>
              <a:xfrm>
                <a:off x="4577449" y="4125679"/>
                <a:ext cx="462642" cy="533401"/>
              </a:xfrm>
              <a:prstGeom prst="downArrow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CCEBDC13-A80F-7549-8F3D-D98A792690C4}"/>
                  </a:ext>
                </a:extLst>
              </p:cNvPr>
              <p:cNvSpPr/>
              <p:nvPr/>
            </p:nvSpPr>
            <p:spPr>
              <a:xfrm>
                <a:off x="3780068" y="4659080"/>
                <a:ext cx="2739118" cy="816428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61" name="圆角矩形 60">
                <a:extLst>
                  <a:ext uri="{FF2B5EF4-FFF2-40B4-BE49-F238E27FC236}">
                    <a16:creationId xmlns:a16="http://schemas.microsoft.com/office/drawing/2014/main" id="{31A793B9-7C44-4845-9163-5E3308BA394D}"/>
                  </a:ext>
                </a:extLst>
              </p:cNvPr>
              <p:cNvSpPr/>
              <p:nvPr/>
            </p:nvSpPr>
            <p:spPr>
              <a:xfrm>
                <a:off x="3793675" y="4659081"/>
                <a:ext cx="1676401" cy="816428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/>
                  <a:t>新生代</a:t>
                </a:r>
                <a:endParaRPr kumimoji="1" lang="en-US" altLang="zh-CN" sz="1400" dirty="0"/>
              </a:p>
              <a:p>
                <a:pPr algn="ctr"/>
                <a:r>
                  <a:rPr kumimoji="1" lang="en-US" altLang="zh-CN" sz="1400" dirty="0"/>
                  <a:t>Eden-Space</a:t>
                </a:r>
              </a:p>
            </p:txBody>
          </p:sp>
          <p:sp>
            <p:nvSpPr>
              <p:cNvPr id="62" name="圆角矩形 61">
                <a:extLst>
                  <a:ext uri="{FF2B5EF4-FFF2-40B4-BE49-F238E27FC236}">
                    <a16:creationId xmlns:a16="http://schemas.microsoft.com/office/drawing/2014/main" id="{DA2D0506-88BB-2246-915C-830B9B42296E}"/>
                  </a:ext>
                </a:extLst>
              </p:cNvPr>
              <p:cNvSpPr/>
              <p:nvPr/>
            </p:nvSpPr>
            <p:spPr>
              <a:xfrm>
                <a:off x="5483684" y="4659080"/>
                <a:ext cx="466721" cy="816428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/>
                  <a:t>S0</a:t>
                </a:r>
              </a:p>
            </p:txBody>
          </p:sp>
          <p:sp>
            <p:nvSpPr>
              <p:cNvPr id="63" name="圆角矩形 62">
                <a:extLst>
                  <a:ext uri="{FF2B5EF4-FFF2-40B4-BE49-F238E27FC236}">
                    <a16:creationId xmlns:a16="http://schemas.microsoft.com/office/drawing/2014/main" id="{01D9BE77-8D2D-DA40-9B30-BDBB5384819D}"/>
                  </a:ext>
                </a:extLst>
              </p:cNvPr>
              <p:cNvSpPr/>
              <p:nvPr/>
            </p:nvSpPr>
            <p:spPr>
              <a:xfrm>
                <a:off x="6016405" y="4659080"/>
                <a:ext cx="459236" cy="816428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/>
                  <a:t>S1</a:t>
                </a:r>
              </a:p>
            </p:txBody>
          </p:sp>
          <p:sp>
            <p:nvSpPr>
              <p:cNvPr id="64" name="圆角矩形 63">
                <a:extLst>
                  <a:ext uri="{FF2B5EF4-FFF2-40B4-BE49-F238E27FC236}">
                    <a16:creationId xmlns:a16="http://schemas.microsoft.com/office/drawing/2014/main" id="{9F136824-7433-3F40-ADBF-AB94058F019C}"/>
                  </a:ext>
                </a:extLst>
              </p:cNvPr>
              <p:cNvSpPr/>
              <p:nvPr/>
            </p:nvSpPr>
            <p:spPr>
              <a:xfrm>
                <a:off x="5312719" y="3385451"/>
                <a:ext cx="1066307" cy="740228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/>
                  <a:t>老年代</a:t>
                </a:r>
                <a:endParaRPr kumimoji="1" lang="en-US" altLang="zh-CN" sz="1400" dirty="0"/>
              </a:p>
              <a:p>
                <a:pPr algn="ctr"/>
                <a:r>
                  <a:rPr kumimoji="1" lang="en-US" altLang="zh-CN" sz="1400" dirty="0"/>
                  <a:t>Old-gen</a:t>
                </a:r>
                <a:endParaRPr kumimoji="1" lang="zh-CN" altLang="en-US" sz="1400"/>
              </a:p>
            </p:txBody>
          </p:sp>
          <p:sp>
            <p:nvSpPr>
              <p:cNvPr id="65" name="对角圆角矩形 64">
                <a:extLst>
                  <a:ext uri="{FF2B5EF4-FFF2-40B4-BE49-F238E27FC236}">
                    <a16:creationId xmlns:a16="http://schemas.microsoft.com/office/drawing/2014/main" id="{56994A83-36EC-4E40-9AC4-2D4A5EA25A38}"/>
                  </a:ext>
                </a:extLst>
              </p:cNvPr>
              <p:cNvSpPr/>
              <p:nvPr/>
            </p:nvSpPr>
            <p:spPr>
              <a:xfrm>
                <a:off x="6999515" y="3287479"/>
                <a:ext cx="3526972" cy="914400"/>
              </a:xfrm>
              <a:prstGeom prst="round2Diag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66" name="圆角矩形 65">
                <a:extLst>
                  <a:ext uri="{FF2B5EF4-FFF2-40B4-BE49-F238E27FC236}">
                    <a16:creationId xmlns:a16="http://schemas.microsoft.com/office/drawing/2014/main" id="{CA489BB5-5895-FA45-A7EA-0BAC16B4F466}"/>
                  </a:ext>
                </a:extLst>
              </p:cNvPr>
              <p:cNvSpPr/>
              <p:nvPr/>
            </p:nvSpPr>
            <p:spPr>
              <a:xfrm>
                <a:off x="7043055" y="3385451"/>
                <a:ext cx="1534887" cy="740228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/>
                  <a:t>元数据区</a:t>
                </a:r>
                <a:endParaRPr kumimoji="1" lang="en-US" altLang="zh-CN" sz="1400" dirty="0"/>
              </a:p>
              <a:p>
                <a:pPr algn="ctr"/>
                <a:r>
                  <a:rPr kumimoji="1" lang="en-US" altLang="zh-CN" sz="1400" dirty="0"/>
                  <a:t>Metaspace</a:t>
                </a:r>
                <a:endParaRPr kumimoji="1" lang="zh-CN" altLang="en-US" sz="1400" dirty="0"/>
              </a:p>
            </p:txBody>
          </p:sp>
          <p:sp>
            <p:nvSpPr>
              <p:cNvPr id="67" name="圆角矩形 66">
                <a:extLst>
                  <a:ext uri="{FF2B5EF4-FFF2-40B4-BE49-F238E27FC236}">
                    <a16:creationId xmlns:a16="http://schemas.microsoft.com/office/drawing/2014/main" id="{58A27E1F-3201-8545-AC12-8C2AE0F047A9}"/>
                  </a:ext>
                </a:extLst>
              </p:cNvPr>
              <p:cNvSpPr/>
              <p:nvPr/>
            </p:nvSpPr>
            <p:spPr>
              <a:xfrm>
                <a:off x="9429747" y="3385451"/>
                <a:ext cx="838205" cy="740228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/>
                  <a:t>Code Cache</a:t>
                </a:r>
                <a:endParaRPr kumimoji="1" lang="zh-CN" altLang="en-US" sz="1400"/>
              </a:p>
            </p:txBody>
          </p:sp>
          <p:sp>
            <p:nvSpPr>
              <p:cNvPr id="68" name="圆角矩形 67">
                <a:extLst>
                  <a:ext uri="{FF2B5EF4-FFF2-40B4-BE49-F238E27FC236}">
                    <a16:creationId xmlns:a16="http://schemas.microsoft.com/office/drawing/2014/main" id="{AB87FCF0-AE48-154C-B7C3-B646D24B4950}"/>
                  </a:ext>
                </a:extLst>
              </p:cNvPr>
              <p:cNvSpPr/>
              <p:nvPr/>
            </p:nvSpPr>
            <p:spPr>
              <a:xfrm>
                <a:off x="8654140" y="3385451"/>
                <a:ext cx="685805" cy="740228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/>
                  <a:t>CCS</a:t>
                </a:r>
                <a:endParaRPr kumimoji="1" lang="zh-CN" altLang="en-US" sz="1400" dirty="0"/>
              </a:p>
            </p:txBody>
          </p:sp>
          <p:sp>
            <p:nvSpPr>
              <p:cNvPr id="69" name="下箭头 68">
                <a:extLst>
                  <a:ext uri="{FF2B5EF4-FFF2-40B4-BE49-F238E27FC236}">
                    <a16:creationId xmlns:a16="http://schemas.microsoft.com/office/drawing/2014/main" id="{0ABBDE7A-074C-A847-B27E-80908FE9AF8B}"/>
                  </a:ext>
                </a:extLst>
              </p:cNvPr>
              <p:cNvSpPr/>
              <p:nvPr/>
            </p:nvSpPr>
            <p:spPr>
              <a:xfrm>
                <a:off x="7274386" y="2830279"/>
                <a:ext cx="549733" cy="457200"/>
              </a:xfrm>
              <a:prstGeom prst="down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>
                  <a:solidFill>
                    <a:schemeClr val="lt1"/>
                  </a:solidFill>
                </a:endParaRPr>
              </a:p>
            </p:txBody>
          </p:sp>
          <p:sp>
            <p:nvSpPr>
              <p:cNvPr id="71" name="下箭头 70">
                <a:extLst>
                  <a:ext uri="{FF2B5EF4-FFF2-40B4-BE49-F238E27FC236}">
                    <a16:creationId xmlns:a16="http://schemas.microsoft.com/office/drawing/2014/main" id="{157735BD-5D65-5447-AAF0-7C251A16FE48}"/>
                  </a:ext>
                </a:extLst>
              </p:cNvPr>
              <p:cNvSpPr/>
              <p:nvPr/>
            </p:nvSpPr>
            <p:spPr>
              <a:xfrm>
                <a:off x="7737021" y="4125679"/>
                <a:ext cx="462642" cy="533401"/>
              </a:xfrm>
              <a:prstGeom prst="downArrow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72" name="剪去单角的矩形 71">
                <a:extLst>
                  <a:ext uri="{FF2B5EF4-FFF2-40B4-BE49-F238E27FC236}">
                    <a16:creationId xmlns:a16="http://schemas.microsoft.com/office/drawing/2014/main" id="{DDAC07E6-7339-DB4F-B2A6-34F427773564}"/>
                  </a:ext>
                </a:extLst>
              </p:cNvPr>
              <p:cNvSpPr/>
              <p:nvPr/>
            </p:nvSpPr>
            <p:spPr>
              <a:xfrm>
                <a:off x="6999515" y="4659078"/>
                <a:ext cx="2204365" cy="889652"/>
              </a:xfrm>
              <a:prstGeom prst="snip1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/>
                  <a:t>             </a:t>
                </a:r>
                <a:r>
                  <a:rPr kumimoji="1" lang="zh-CN" altLang="en-US" sz="1400" dirty="0"/>
                  <a:t>               方法区</a:t>
                </a:r>
              </a:p>
            </p:txBody>
          </p:sp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3554FD1D-A94E-AB43-8580-18092470F2D8}"/>
                  </a:ext>
                </a:extLst>
              </p:cNvPr>
              <p:cNvSpPr txBox="1"/>
              <p:nvPr/>
            </p:nvSpPr>
            <p:spPr>
              <a:xfrm>
                <a:off x="9831156" y="4201879"/>
                <a:ext cx="395972" cy="30777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kumimoji="1" lang="en-US" altLang="zh-CN" sz="1400" dirty="0">
                    <a:solidFill>
                      <a:schemeClr val="bg1"/>
                    </a:solidFill>
                  </a:rPr>
                  <a:t>JIT</a:t>
                </a:r>
                <a:endParaRPr kumimoji="1" lang="zh-CN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4" name="棱台 73">
                <a:extLst>
                  <a:ext uri="{FF2B5EF4-FFF2-40B4-BE49-F238E27FC236}">
                    <a16:creationId xmlns:a16="http://schemas.microsoft.com/office/drawing/2014/main" id="{73A89F96-B9B1-7B4F-851C-8291C29A33E4}"/>
                  </a:ext>
                </a:extLst>
              </p:cNvPr>
              <p:cNvSpPr/>
              <p:nvPr/>
            </p:nvSpPr>
            <p:spPr>
              <a:xfrm>
                <a:off x="3842660" y="5453737"/>
                <a:ext cx="609599" cy="185057"/>
              </a:xfrm>
              <a:prstGeom prst="bevel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dirty="0"/>
                  <a:t>TLAB</a:t>
                </a:r>
                <a:endParaRPr kumimoji="1" lang="zh-CN" altLang="en-US" sz="1200" dirty="0"/>
              </a:p>
            </p:txBody>
          </p:sp>
          <p:sp>
            <p:nvSpPr>
              <p:cNvPr id="75" name="棱台 74">
                <a:extLst>
                  <a:ext uri="{FF2B5EF4-FFF2-40B4-BE49-F238E27FC236}">
                    <a16:creationId xmlns:a16="http://schemas.microsoft.com/office/drawing/2014/main" id="{E661376B-1607-094B-B950-51F83F34B41C}"/>
                  </a:ext>
                </a:extLst>
              </p:cNvPr>
              <p:cNvSpPr/>
              <p:nvPr/>
            </p:nvSpPr>
            <p:spPr>
              <a:xfrm>
                <a:off x="4432533" y="5453736"/>
                <a:ext cx="609599" cy="185057"/>
              </a:xfrm>
              <a:prstGeom prst="bevel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dirty="0"/>
                  <a:t>TLAB</a:t>
                </a:r>
                <a:endParaRPr kumimoji="1" lang="zh-CN" altLang="en-US" sz="1200" dirty="0"/>
              </a:p>
            </p:txBody>
          </p:sp>
          <p:sp>
            <p:nvSpPr>
              <p:cNvPr id="76" name="下箭头 75">
                <a:extLst>
                  <a:ext uri="{FF2B5EF4-FFF2-40B4-BE49-F238E27FC236}">
                    <a16:creationId xmlns:a16="http://schemas.microsoft.com/office/drawing/2014/main" id="{0776F0C9-3146-F14E-AABA-8880A89E14E4}"/>
                  </a:ext>
                </a:extLst>
              </p:cNvPr>
              <p:cNvSpPr/>
              <p:nvPr/>
            </p:nvSpPr>
            <p:spPr>
              <a:xfrm>
                <a:off x="2260154" y="2808508"/>
                <a:ext cx="353787" cy="293921"/>
              </a:xfrm>
              <a:prstGeom prst="downArrow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>
                  <a:solidFill>
                    <a:schemeClr val="dk1"/>
                  </a:solidFill>
                </a:endParaRPr>
              </a:p>
            </p:txBody>
          </p:sp>
          <p:sp>
            <p:nvSpPr>
              <p:cNvPr id="77" name="圆角矩形 76">
                <a:extLst>
                  <a:ext uri="{FF2B5EF4-FFF2-40B4-BE49-F238E27FC236}">
                    <a16:creationId xmlns:a16="http://schemas.microsoft.com/office/drawing/2014/main" id="{9D6E7057-3868-4549-8ED0-A019EF94EE6A}"/>
                  </a:ext>
                </a:extLst>
              </p:cNvPr>
              <p:cNvSpPr/>
              <p:nvPr/>
            </p:nvSpPr>
            <p:spPr>
              <a:xfrm>
                <a:off x="1417363" y="3121733"/>
                <a:ext cx="2371055" cy="546741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chemeClr val="dk1"/>
                    </a:solidFill>
                  </a:rPr>
                  <a:t>                     ……</a:t>
                </a:r>
                <a:endParaRPr kumimoji="1" lang="zh-CN" altLang="en-US" sz="1400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78" name="剪去单圆角的矩形 77">
                <a:extLst>
                  <a:ext uri="{FF2B5EF4-FFF2-40B4-BE49-F238E27FC236}">
                    <a16:creationId xmlns:a16="http://schemas.microsoft.com/office/drawing/2014/main" id="{B93B4C2A-2510-F944-A94C-62A5361D53AD}"/>
                  </a:ext>
                </a:extLst>
              </p:cNvPr>
              <p:cNvSpPr/>
              <p:nvPr/>
            </p:nvSpPr>
            <p:spPr>
              <a:xfrm>
                <a:off x="1637992" y="3136827"/>
                <a:ext cx="1121231" cy="546741"/>
              </a:xfrm>
              <a:prstGeom prst="snip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/>
                  <a:t>线程栈</a:t>
                </a:r>
                <a:r>
                  <a:rPr kumimoji="1" lang="en-US" altLang="zh-CN" sz="1400" dirty="0"/>
                  <a:t>1</a:t>
                </a:r>
                <a:endParaRPr kumimoji="1" lang="zh-CN" altLang="en-US" sz="1400" dirty="0"/>
              </a:p>
            </p:txBody>
          </p:sp>
          <p:sp>
            <p:nvSpPr>
              <p:cNvPr id="79" name="剪去单圆角的矩形 78">
                <a:extLst>
                  <a:ext uri="{FF2B5EF4-FFF2-40B4-BE49-F238E27FC236}">
                    <a16:creationId xmlns:a16="http://schemas.microsoft.com/office/drawing/2014/main" id="{841099ED-C3F6-5D49-B71A-0FDAC741CC78}"/>
                  </a:ext>
                </a:extLst>
              </p:cNvPr>
              <p:cNvSpPr/>
              <p:nvPr/>
            </p:nvSpPr>
            <p:spPr>
              <a:xfrm>
                <a:off x="1417363" y="3992587"/>
                <a:ext cx="2147886" cy="669475"/>
              </a:xfrm>
              <a:prstGeom prst="snip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80" name="下箭头 79">
                <a:extLst>
                  <a:ext uri="{FF2B5EF4-FFF2-40B4-BE49-F238E27FC236}">
                    <a16:creationId xmlns:a16="http://schemas.microsoft.com/office/drawing/2014/main" id="{F03E5A07-2548-614D-A7A2-B14B45F4B2EF}"/>
                  </a:ext>
                </a:extLst>
              </p:cNvPr>
              <p:cNvSpPr/>
              <p:nvPr/>
            </p:nvSpPr>
            <p:spPr>
              <a:xfrm>
                <a:off x="2224949" y="3661796"/>
                <a:ext cx="353787" cy="319905"/>
              </a:xfrm>
              <a:prstGeom prst="downArrow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>
                  <a:solidFill>
                    <a:schemeClr val="lt1"/>
                  </a:solidFill>
                </a:endParaRPr>
              </a:p>
            </p:txBody>
          </p:sp>
          <p:sp>
            <p:nvSpPr>
              <p:cNvPr id="81" name="剪去单圆角的矩形 80">
                <a:extLst>
                  <a:ext uri="{FF2B5EF4-FFF2-40B4-BE49-F238E27FC236}">
                    <a16:creationId xmlns:a16="http://schemas.microsoft.com/office/drawing/2014/main" id="{89A62191-08B1-484A-8896-11EDEA8A0050}"/>
                  </a:ext>
                </a:extLst>
              </p:cNvPr>
              <p:cNvSpPr/>
              <p:nvPr/>
            </p:nvSpPr>
            <p:spPr>
              <a:xfrm>
                <a:off x="1417363" y="4014359"/>
                <a:ext cx="1003523" cy="587840"/>
              </a:xfrm>
              <a:prstGeom prst="snip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/>
                  <a:t>Frame</a:t>
                </a:r>
              </a:p>
              <a:p>
                <a:pPr algn="ctr"/>
                <a:r>
                  <a:rPr kumimoji="1" lang="en-US" altLang="zh-CN" sz="1400" dirty="0"/>
                  <a:t>/</a:t>
                </a:r>
                <a:r>
                  <a:rPr kumimoji="1" lang="zh-CN" altLang="en-US" sz="1400" dirty="0"/>
                  <a:t>帧</a:t>
                </a:r>
                <a:endParaRPr kumimoji="1" lang="en-US" altLang="zh-CN" sz="1400" dirty="0"/>
              </a:p>
            </p:txBody>
          </p:sp>
          <p:sp>
            <p:nvSpPr>
              <p:cNvPr id="82" name="剪去单圆角的矩形 81">
                <a:extLst>
                  <a:ext uri="{FF2B5EF4-FFF2-40B4-BE49-F238E27FC236}">
                    <a16:creationId xmlns:a16="http://schemas.microsoft.com/office/drawing/2014/main" id="{9E7A91A4-FC7E-FC47-8B03-DBCAABD25137}"/>
                  </a:ext>
                </a:extLst>
              </p:cNvPr>
              <p:cNvSpPr/>
              <p:nvPr/>
            </p:nvSpPr>
            <p:spPr>
              <a:xfrm>
                <a:off x="1544253" y="4896105"/>
                <a:ext cx="1284512" cy="818895"/>
              </a:xfrm>
              <a:prstGeom prst="snip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altLang="zh-CN" sz="1400" dirty="0"/>
              </a:p>
            </p:txBody>
          </p:sp>
          <p:sp>
            <p:nvSpPr>
              <p:cNvPr id="83" name="同侧圆角矩形 82">
                <a:extLst>
                  <a:ext uri="{FF2B5EF4-FFF2-40B4-BE49-F238E27FC236}">
                    <a16:creationId xmlns:a16="http://schemas.microsoft.com/office/drawing/2014/main" id="{7D33F572-DF2C-9247-9CD8-293FAFB84494}"/>
                  </a:ext>
                </a:extLst>
              </p:cNvPr>
              <p:cNvSpPr/>
              <p:nvPr/>
            </p:nvSpPr>
            <p:spPr>
              <a:xfrm>
                <a:off x="1544253" y="5207958"/>
                <a:ext cx="1132112" cy="201121"/>
              </a:xfrm>
              <a:prstGeom prst="round2Same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/>
                  <a:t>局部变量表</a:t>
                </a:r>
              </a:p>
            </p:txBody>
          </p:sp>
          <p:sp>
            <p:nvSpPr>
              <p:cNvPr id="84" name="同侧圆角矩形 83">
                <a:extLst>
                  <a:ext uri="{FF2B5EF4-FFF2-40B4-BE49-F238E27FC236}">
                    <a16:creationId xmlns:a16="http://schemas.microsoft.com/office/drawing/2014/main" id="{DC40EF16-04CC-D24C-8802-72FDEF45E455}"/>
                  </a:ext>
                </a:extLst>
              </p:cNvPr>
              <p:cNvSpPr/>
              <p:nvPr/>
            </p:nvSpPr>
            <p:spPr>
              <a:xfrm>
                <a:off x="1555136" y="5429744"/>
                <a:ext cx="1121229" cy="196209"/>
              </a:xfrm>
              <a:prstGeom prst="round2Same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/>
                  <a:t>操作数栈</a:t>
                </a:r>
              </a:p>
            </p:txBody>
          </p:sp>
          <p:sp>
            <p:nvSpPr>
              <p:cNvPr id="85" name="下箭头 84">
                <a:extLst>
                  <a:ext uri="{FF2B5EF4-FFF2-40B4-BE49-F238E27FC236}">
                    <a16:creationId xmlns:a16="http://schemas.microsoft.com/office/drawing/2014/main" id="{CDB62469-B59D-0D4D-A2A7-E99A400B67DA}"/>
                  </a:ext>
                </a:extLst>
              </p:cNvPr>
              <p:cNvSpPr/>
              <p:nvPr/>
            </p:nvSpPr>
            <p:spPr>
              <a:xfrm>
                <a:off x="1982635" y="4602199"/>
                <a:ext cx="378049" cy="293903"/>
              </a:xfrm>
              <a:prstGeom prst="downArrow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87" name="剪去单圆角的矩形 86">
                <a:extLst>
                  <a:ext uri="{FF2B5EF4-FFF2-40B4-BE49-F238E27FC236}">
                    <a16:creationId xmlns:a16="http://schemas.microsoft.com/office/drawing/2014/main" id="{8914D35C-623C-694F-81FA-2E9A24952D1E}"/>
                  </a:ext>
                </a:extLst>
              </p:cNvPr>
              <p:cNvSpPr/>
              <p:nvPr/>
            </p:nvSpPr>
            <p:spPr>
              <a:xfrm>
                <a:off x="2294529" y="4025237"/>
                <a:ext cx="1103539" cy="580842"/>
              </a:xfrm>
              <a:prstGeom prst="snip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/>
                  <a:t>Frame…</a:t>
                </a:r>
              </a:p>
            </p:txBody>
          </p:sp>
          <p:sp>
            <p:nvSpPr>
              <p:cNvPr id="88" name="对角圆角矩形 87">
                <a:extLst>
                  <a:ext uri="{FF2B5EF4-FFF2-40B4-BE49-F238E27FC236}">
                    <a16:creationId xmlns:a16="http://schemas.microsoft.com/office/drawing/2014/main" id="{9EE3CFD5-239E-1F47-9601-7131A2AEFBD9}"/>
                  </a:ext>
                </a:extLst>
              </p:cNvPr>
              <p:cNvSpPr/>
              <p:nvPr/>
            </p:nvSpPr>
            <p:spPr>
              <a:xfrm>
                <a:off x="1570103" y="4999514"/>
                <a:ext cx="1106262" cy="187779"/>
              </a:xfrm>
              <a:prstGeom prst="round2Diag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/>
                  <a:t>常量池指针</a:t>
                </a:r>
              </a:p>
            </p:txBody>
          </p:sp>
          <p:sp>
            <p:nvSpPr>
              <p:cNvPr id="89" name="对角圆角矩形 88">
                <a:extLst>
                  <a:ext uri="{FF2B5EF4-FFF2-40B4-BE49-F238E27FC236}">
                    <a16:creationId xmlns:a16="http://schemas.microsoft.com/office/drawing/2014/main" id="{2CD95D7B-5B14-0A4A-A985-8829FFE8F630}"/>
                  </a:ext>
                </a:extLst>
              </p:cNvPr>
              <p:cNvSpPr/>
              <p:nvPr/>
            </p:nvSpPr>
            <p:spPr>
              <a:xfrm>
                <a:off x="7130992" y="4865907"/>
                <a:ext cx="1174809" cy="533401"/>
              </a:xfrm>
              <a:prstGeom prst="round2Diag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/>
                  <a:t>常量池</a:t>
                </a:r>
              </a:p>
            </p:txBody>
          </p:sp>
        </p:grp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7D18461C-DDB2-5944-B898-DA70A3F7FE0D}"/>
                </a:ext>
              </a:extLst>
            </p:cNvPr>
            <p:cNvSpPr/>
            <p:nvPr/>
          </p:nvSpPr>
          <p:spPr>
            <a:xfrm>
              <a:off x="8925601" y="2868790"/>
              <a:ext cx="1313092" cy="8565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/>
                <a:t>堆外内存</a:t>
              </a:r>
              <a:endParaRPr kumimoji="1" lang="en-US" altLang="zh-CN" sz="1600" dirty="0"/>
            </a:p>
            <a:p>
              <a:pPr algn="ctr"/>
              <a:r>
                <a:rPr kumimoji="1" lang="en-US" altLang="zh-CN" sz="1600" dirty="0"/>
                <a:t>Direct Buffer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63127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9F496F-D17A-AF4D-9DF2-3793B5A64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堆内存</a:t>
            </a:r>
            <a:r>
              <a:rPr kumimoji="1" lang="en-US" altLang="zh-CN" dirty="0"/>
              <a:t>(Heap)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4DF031-9B30-0744-99CF-47F4A771C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GC</a:t>
            </a:r>
            <a:r>
              <a:rPr kumimoji="1" lang="zh-CN" altLang="en-US" dirty="0"/>
              <a:t>堆</a:t>
            </a:r>
            <a:r>
              <a:rPr kumimoji="1" lang="en-US" altLang="zh-CN" dirty="0"/>
              <a:t>-Heap</a:t>
            </a:r>
          </a:p>
          <a:p>
            <a:r>
              <a:rPr kumimoji="1" lang="zh-CN" altLang="en-US" dirty="0"/>
              <a:t>年轻代</a:t>
            </a:r>
            <a:r>
              <a:rPr kumimoji="1" lang="en-US" altLang="zh-CN" dirty="0"/>
              <a:t> </a:t>
            </a:r>
          </a:p>
          <a:p>
            <a:pPr marL="0" indent="0">
              <a:buNone/>
            </a:pPr>
            <a:r>
              <a:rPr kumimoji="1" lang="en-US" altLang="zh-CN" dirty="0"/>
              <a:t>      </a:t>
            </a:r>
            <a:r>
              <a:rPr kumimoji="1" lang="zh-CN" altLang="en-US" dirty="0"/>
              <a:t>新生代</a:t>
            </a:r>
            <a:r>
              <a:rPr kumimoji="1" lang="en-US" altLang="zh-CN" dirty="0"/>
              <a:t>(+TLAB) &amp; </a:t>
            </a:r>
          </a:p>
          <a:p>
            <a:pPr marL="0" indent="0">
              <a:buNone/>
            </a:pPr>
            <a:r>
              <a:rPr kumimoji="1" lang="en-US" altLang="zh-CN" dirty="0"/>
              <a:t>      </a:t>
            </a:r>
            <a:r>
              <a:rPr kumimoji="1" lang="zh-CN" altLang="en-US" dirty="0"/>
              <a:t>存活区</a:t>
            </a:r>
            <a:r>
              <a:rPr kumimoji="1" lang="en-US" altLang="zh-CN" dirty="0"/>
              <a:t>(S0+S1)</a:t>
            </a:r>
          </a:p>
          <a:p>
            <a:r>
              <a:rPr kumimoji="1" lang="zh-CN" altLang="en-US" dirty="0"/>
              <a:t>老年代</a:t>
            </a:r>
            <a:endParaRPr kumimoji="1" lang="en-US" altLang="zh-CN" dirty="0"/>
          </a:p>
          <a:p>
            <a:r>
              <a:rPr kumimoji="1" lang="zh-CN" altLang="en-US" dirty="0"/>
              <a:t>内存溢出错误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OutOfMemoryError</a:t>
            </a:r>
            <a:endParaRPr kumimoji="1" lang="en-US" altLang="zh-CN" dirty="0"/>
          </a:p>
          <a:p>
            <a:r>
              <a:rPr kumimoji="1" lang="en-US" altLang="zh-CN" dirty="0"/>
              <a:t>“-Xmx16g –Xms16g”</a:t>
            </a:r>
            <a:endParaRPr kumimoji="1"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555F9549-C97E-7C47-9FE9-3D5FCE726E7F}"/>
              </a:ext>
            </a:extLst>
          </p:cNvPr>
          <p:cNvGrpSpPr/>
          <p:nvPr/>
        </p:nvGrpSpPr>
        <p:grpSpPr>
          <a:xfrm>
            <a:off x="7550857" y="1825625"/>
            <a:ext cx="2739118" cy="3713639"/>
            <a:chOff x="3904143" y="2415014"/>
            <a:chExt cx="2739118" cy="3713639"/>
          </a:xfrm>
        </p:grpSpPr>
        <p:sp>
          <p:nvSpPr>
            <p:cNvPr id="23" name="圆角矩形 22">
              <a:extLst>
                <a:ext uri="{FF2B5EF4-FFF2-40B4-BE49-F238E27FC236}">
                  <a16:creationId xmlns:a16="http://schemas.microsoft.com/office/drawing/2014/main" id="{694E0516-B9CB-B447-B201-F029257B1B92}"/>
                </a:ext>
              </a:extLst>
            </p:cNvPr>
            <p:cNvSpPr/>
            <p:nvPr/>
          </p:nvSpPr>
          <p:spPr>
            <a:xfrm>
              <a:off x="3917750" y="2415014"/>
              <a:ext cx="2725511" cy="91440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/>
                <a:t>堆</a:t>
              </a:r>
              <a:endParaRPr kumimoji="1" lang="en-US" altLang="zh-CN" sz="1600" dirty="0"/>
            </a:p>
            <a:p>
              <a:pPr algn="ctr"/>
              <a:r>
                <a:rPr kumimoji="1" lang="en-US" altLang="zh-CN" sz="1600" dirty="0"/>
                <a:t>Heap</a:t>
              </a:r>
              <a:endParaRPr kumimoji="1" lang="zh-CN" altLang="en-US" sz="1600"/>
            </a:p>
          </p:txBody>
        </p:sp>
        <p:sp>
          <p:nvSpPr>
            <p:cNvPr id="24" name="下箭头 23">
              <a:extLst>
                <a:ext uri="{FF2B5EF4-FFF2-40B4-BE49-F238E27FC236}">
                  <a16:creationId xmlns:a16="http://schemas.microsoft.com/office/drawing/2014/main" id="{D950F82D-D2D7-D34B-89CB-0E9DBFFC3914}"/>
                </a:ext>
              </a:extLst>
            </p:cNvPr>
            <p:cNvSpPr/>
            <p:nvPr/>
          </p:nvSpPr>
          <p:spPr>
            <a:xfrm>
              <a:off x="4908348" y="3320139"/>
              <a:ext cx="549733" cy="457200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5" name="圆角矩形 24">
              <a:extLst>
                <a:ext uri="{FF2B5EF4-FFF2-40B4-BE49-F238E27FC236}">
                  <a16:creationId xmlns:a16="http://schemas.microsoft.com/office/drawing/2014/main" id="{A6222BCF-6F06-8342-9A21-5D6BBDCCC10B}"/>
                </a:ext>
              </a:extLst>
            </p:cNvPr>
            <p:cNvSpPr/>
            <p:nvPr/>
          </p:nvSpPr>
          <p:spPr>
            <a:xfrm>
              <a:off x="3966735" y="3777339"/>
              <a:ext cx="2676526" cy="91440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6C076220-FB4C-764A-9F77-F7042CED3554}"/>
                </a:ext>
              </a:extLst>
            </p:cNvPr>
            <p:cNvSpPr/>
            <p:nvPr/>
          </p:nvSpPr>
          <p:spPr>
            <a:xfrm>
              <a:off x="4204532" y="3875310"/>
              <a:ext cx="1177345" cy="740228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/>
                <a:t>年轻代</a:t>
              </a:r>
              <a:endParaRPr kumimoji="1" lang="en-US" altLang="zh-CN" sz="1400" dirty="0"/>
            </a:p>
            <a:p>
              <a:pPr algn="ctr"/>
              <a:r>
                <a:rPr kumimoji="1" lang="en-US" altLang="zh-CN" sz="1400" dirty="0"/>
                <a:t>Young-gen</a:t>
              </a:r>
              <a:endParaRPr kumimoji="1" lang="zh-CN" altLang="en-US" sz="1400" dirty="0"/>
            </a:p>
          </p:txBody>
        </p:sp>
        <p:sp>
          <p:nvSpPr>
            <p:cNvPr id="27" name="下箭头 26">
              <a:extLst>
                <a:ext uri="{FF2B5EF4-FFF2-40B4-BE49-F238E27FC236}">
                  <a16:creationId xmlns:a16="http://schemas.microsoft.com/office/drawing/2014/main" id="{60B8B2C3-F648-EF4D-8E0F-CBF835EBDB78}"/>
                </a:ext>
              </a:extLst>
            </p:cNvPr>
            <p:cNvSpPr/>
            <p:nvPr/>
          </p:nvSpPr>
          <p:spPr>
            <a:xfrm>
              <a:off x="4701524" y="4615538"/>
              <a:ext cx="462642" cy="533401"/>
            </a:xfrm>
            <a:prstGeom prst="down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408CE590-A953-2F48-A943-04E28D832C6E}"/>
                </a:ext>
              </a:extLst>
            </p:cNvPr>
            <p:cNvSpPr/>
            <p:nvPr/>
          </p:nvSpPr>
          <p:spPr>
            <a:xfrm>
              <a:off x="3904143" y="5148939"/>
              <a:ext cx="2739118" cy="81642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9" name="圆角矩形 28">
              <a:extLst>
                <a:ext uri="{FF2B5EF4-FFF2-40B4-BE49-F238E27FC236}">
                  <a16:creationId xmlns:a16="http://schemas.microsoft.com/office/drawing/2014/main" id="{777D1927-B9F1-6648-84EC-012C277DA241}"/>
                </a:ext>
              </a:extLst>
            </p:cNvPr>
            <p:cNvSpPr/>
            <p:nvPr/>
          </p:nvSpPr>
          <p:spPr>
            <a:xfrm>
              <a:off x="3917750" y="5148940"/>
              <a:ext cx="1676401" cy="816428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/>
                <a:t>新生代</a:t>
              </a:r>
              <a:endParaRPr kumimoji="1" lang="en-US" altLang="zh-CN" sz="1400" dirty="0"/>
            </a:p>
            <a:p>
              <a:pPr algn="ctr"/>
              <a:r>
                <a:rPr kumimoji="1" lang="en-US" altLang="zh-CN" sz="1400" dirty="0"/>
                <a:t>Eden-Space</a:t>
              </a:r>
            </a:p>
          </p:txBody>
        </p:sp>
        <p:sp>
          <p:nvSpPr>
            <p:cNvPr id="30" name="圆角矩形 29">
              <a:extLst>
                <a:ext uri="{FF2B5EF4-FFF2-40B4-BE49-F238E27FC236}">
                  <a16:creationId xmlns:a16="http://schemas.microsoft.com/office/drawing/2014/main" id="{553A0371-23B9-A147-AFD7-296A919F783C}"/>
                </a:ext>
              </a:extLst>
            </p:cNvPr>
            <p:cNvSpPr/>
            <p:nvPr/>
          </p:nvSpPr>
          <p:spPr>
            <a:xfrm>
              <a:off x="5607759" y="5148939"/>
              <a:ext cx="466721" cy="81642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S0</a:t>
              </a:r>
            </a:p>
          </p:txBody>
        </p:sp>
        <p:sp>
          <p:nvSpPr>
            <p:cNvPr id="31" name="圆角矩形 30">
              <a:extLst>
                <a:ext uri="{FF2B5EF4-FFF2-40B4-BE49-F238E27FC236}">
                  <a16:creationId xmlns:a16="http://schemas.microsoft.com/office/drawing/2014/main" id="{BD931FA2-D556-8F42-A468-8E04953E2EC9}"/>
                </a:ext>
              </a:extLst>
            </p:cNvPr>
            <p:cNvSpPr/>
            <p:nvPr/>
          </p:nvSpPr>
          <p:spPr>
            <a:xfrm>
              <a:off x="6140480" y="5148939"/>
              <a:ext cx="459236" cy="816428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S1</a:t>
              </a:r>
            </a:p>
          </p:txBody>
        </p:sp>
        <p:sp>
          <p:nvSpPr>
            <p:cNvPr id="34" name="圆角矩形 33">
              <a:extLst>
                <a:ext uri="{FF2B5EF4-FFF2-40B4-BE49-F238E27FC236}">
                  <a16:creationId xmlns:a16="http://schemas.microsoft.com/office/drawing/2014/main" id="{10084E02-CF48-D94D-9B8E-8567A191960C}"/>
                </a:ext>
              </a:extLst>
            </p:cNvPr>
            <p:cNvSpPr/>
            <p:nvPr/>
          </p:nvSpPr>
          <p:spPr>
            <a:xfrm>
              <a:off x="5436794" y="3875310"/>
              <a:ext cx="1066307" cy="74022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/>
                <a:t>老年代</a:t>
              </a:r>
              <a:endParaRPr kumimoji="1" lang="en-US" altLang="zh-CN" sz="1400" dirty="0"/>
            </a:p>
            <a:p>
              <a:pPr algn="ctr"/>
              <a:r>
                <a:rPr kumimoji="1" lang="en-US" altLang="zh-CN" sz="1400" dirty="0"/>
                <a:t>Old-gen</a:t>
              </a:r>
              <a:endParaRPr kumimoji="1" lang="zh-CN" altLang="en-US" sz="1400"/>
            </a:p>
          </p:txBody>
        </p:sp>
        <p:sp>
          <p:nvSpPr>
            <p:cNvPr id="35" name="棱台 34">
              <a:extLst>
                <a:ext uri="{FF2B5EF4-FFF2-40B4-BE49-F238E27FC236}">
                  <a16:creationId xmlns:a16="http://schemas.microsoft.com/office/drawing/2014/main" id="{B453D657-5EDB-7E46-9A01-64D8D891F08D}"/>
                </a:ext>
              </a:extLst>
            </p:cNvPr>
            <p:cNvSpPr/>
            <p:nvPr/>
          </p:nvSpPr>
          <p:spPr>
            <a:xfrm>
              <a:off x="3966735" y="5943596"/>
              <a:ext cx="609599" cy="185057"/>
            </a:xfrm>
            <a:prstGeom prst="bevel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/>
                <a:t>TLAB</a:t>
              </a:r>
              <a:endParaRPr kumimoji="1" lang="zh-CN" altLang="en-US" sz="1200" dirty="0"/>
            </a:p>
          </p:txBody>
        </p:sp>
        <p:sp>
          <p:nvSpPr>
            <p:cNvPr id="36" name="棱台 35">
              <a:extLst>
                <a:ext uri="{FF2B5EF4-FFF2-40B4-BE49-F238E27FC236}">
                  <a16:creationId xmlns:a16="http://schemas.microsoft.com/office/drawing/2014/main" id="{CAABA6CC-15AF-4942-AC08-E971400DFBBB}"/>
                </a:ext>
              </a:extLst>
            </p:cNvPr>
            <p:cNvSpPr/>
            <p:nvPr/>
          </p:nvSpPr>
          <p:spPr>
            <a:xfrm>
              <a:off x="4556608" y="5943595"/>
              <a:ext cx="609599" cy="185057"/>
            </a:xfrm>
            <a:prstGeom prst="bevel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/>
                <a:t>TLAB</a:t>
              </a:r>
              <a:endParaRPr kumimoji="1"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859177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6C79FA-88C1-BF4D-80EE-CFB3F5550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9387"/>
          </a:xfrm>
        </p:spPr>
        <p:txBody>
          <a:bodyPr/>
          <a:lstStyle/>
          <a:p>
            <a:pPr algn="ctr"/>
            <a:r>
              <a:rPr kumimoji="1" lang="en-US" altLang="zh-CN" dirty="0"/>
              <a:t>Hotspot</a:t>
            </a:r>
            <a:r>
              <a:rPr kumimoji="1" lang="zh-CN" altLang="en-US"/>
              <a:t>运行时数据区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C5D84E5-A928-1D43-A52A-665065B8903A}"/>
              </a:ext>
            </a:extLst>
          </p:cNvPr>
          <p:cNvGrpSpPr/>
          <p:nvPr/>
        </p:nvGrpSpPr>
        <p:grpSpPr>
          <a:xfrm>
            <a:off x="1541438" y="1540732"/>
            <a:ext cx="9109124" cy="4664127"/>
            <a:chOff x="1460905" y="1954389"/>
            <a:chExt cx="9109124" cy="4664127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8AF68486-3E1C-4E4C-AB98-738E6A457197}"/>
                </a:ext>
              </a:extLst>
            </p:cNvPr>
            <p:cNvGrpSpPr/>
            <p:nvPr/>
          </p:nvGrpSpPr>
          <p:grpSpPr>
            <a:xfrm>
              <a:off x="1460905" y="1954389"/>
              <a:ext cx="9109124" cy="4664127"/>
              <a:chOff x="1417363" y="1050873"/>
              <a:chExt cx="9109124" cy="4664127"/>
            </a:xfrm>
          </p:grpSpPr>
          <p:sp>
            <p:nvSpPr>
              <p:cNvPr id="47" name="圆角矩形 46">
                <a:extLst>
                  <a:ext uri="{FF2B5EF4-FFF2-40B4-BE49-F238E27FC236}">
                    <a16:creationId xmlns:a16="http://schemas.microsoft.com/office/drawing/2014/main" id="{098E013C-4ED0-0C4A-890E-CECEC9F0FC2B}"/>
                  </a:ext>
                </a:extLst>
              </p:cNvPr>
              <p:cNvSpPr/>
              <p:nvPr/>
            </p:nvSpPr>
            <p:spPr>
              <a:xfrm>
                <a:off x="1417363" y="1915880"/>
                <a:ext cx="9109124" cy="914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/>
              </a:p>
            </p:txBody>
          </p:sp>
          <p:sp>
            <p:nvSpPr>
              <p:cNvPr id="50" name="下箭头 49">
                <a:extLst>
                  <a:ext uri="{FF2B5EF4-FFF2-40B4-BE49-F238E27FC236}">
                    <a16:creationId xmlns:a16="http://schemas.microsoft.com/office/drawing/2014/main" id="{A89D1EE7-6F51-A647-A657-0F726C87A975}"/>
                  </a:ext>
                </a:extLst>
              </p:cNvPr>
              <p:cNvSpPr/>
              <p:nvPr/>
            </p:nvSpPr>
            <p:spPr>
              <a:xfrm>
                <a:off x="5812978" y="1434441"/>
                <a:ext cx="446314" cy="468085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/>
              </a:p>
            </p:txBody>
          </p:sp>
          <p:sp>
            <p:nvSpPr>
              <p:cNvPr id="51" name="圆角矩形 50">
                <a:extLst>
                  <a:ext uri="{FF2B5EF4-FFF2-40B4-BE49-F238E27FC236}">
                    <a16:creationId xmlns:a16="http://schemas.microsoft.com/office/drawing/2014/main" id="{E70C8A22-D865-C042-B839-CF1AF8DC4CAA}"/>
                  </a:ext>
                </a:extLst>
              </p:cNvPr>
              <p:cNvSpPr/>
              <p:nvPr/>
            </p:nvSpPr>
            <p:spPr>
              <a:xfrm>
                <a:off x="1637993" y="1915879"/>
                <a:ext cx="1556974" cy="914400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600"/>
                  <a:t>栈</a:t>
                </a:r>
                <a:endParaRPr kumimoji="1" lang="en-US" altLang="zh-CN" sz="1600" dirty="0"/>
              </a:p>
              <a:p>
                <a:pPr algn="ctr"/>
                <a:r>
                  <a:rPr kumimoji="1" lang="en-US" altLang="zh-CN" sz="1600" dirty="0"/>
                  <a:t>Stack</a:t>
                </a:r>
                <a:endParaRPr kumimoji="1" lang="zh-CN" altLang="en-US" sz="1600"/>
              </a:p>
            </p:txBody>
          </p:sp>
          <p:sp>
            <p:nvSpPr>
              <p:cNvPr id="52" name="圆角矩形 51">
                <a:extLst>
                  <a:ext uri="{FF2B5EF4-FFF2-40B4-BE49-F238E27FC236}">
                    <a16:creationId xmlns:a16="http://schemas.microsoft.com/office/drawing/2014/main" id="{A181A386-898E-CA40-9AEC-8100F8A95328}"/>
                  </a:ext>
                </a:extLst>
              </p:cNvPr>
              <p:cNvSpPr/>
              <p:nvPr/>
            </p:nvSpPr>
            <p:spPr>
              <a:xfrm>
                <a:off x="3998099" y="1925155"/>
                <a:ext cx="2091113" cy="914400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600"/>
                  <a:t>堆</a:t>
                </a:r>
                <a:endParaRPr kumimoji="1" lang="en-US" altLang="zh-CN" sz="1600" dirty="0"/>
              </a:p>
              <a:p>
                <a:pPr algn="ctr"/>
                <a:r>
                  <a:rPr kumimoji="1" lang="en-US" altLang="zh-CN" sz="1600" dirty="0"/>
                  <a:t>Heap</a:t>
                </a:r>
                <a:endParaRPr kumimoji="1" lang="zh-CN" altLang="en-US" sz="1600"/>
              </a:p>
            </p:txBody>
          </p:sp>
          <p:sp>
            <p:nvSpPr>
              <p:cNvPr id="54" name="圆角矩形 53">
                <a:extLst>
                  <a:ext uri="{FF2B5EF4-FFF2-40B4-BE49-F238E27FC236}">
                    <a16:creationId xmlns:a16="http://schemas.microsoft.com/office/drawing/2014/main" id="{FAA9622E-CE16-7146-AA5B-F98897B4EC43}"/>
                  </a:ext>
                </a:extLst>
              </p:cNvPr>
              <p:cNvSpPr/>
              <p:nvPr/>
            </p:nvSpPr>
            <p:spPr>
              <a:xfrm>
                <a:off x="1417363" y="1050873"/>
                <a:ext cx="9109124" cy="39692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/>
                  <a:t>Java</a:t>
                </a:r>
                <a:r>
                  <a:rPr kumimoji="1" lang="zh-CN" altLang="en-US" sz="1600" dirty="0"/>
                  <a:t>进程</a:t>
                </a:r>
              </a:p>
            </p:txBody>
          </p:sp>
          <p:sp>
            <p:nvSpPr>
              <p:cNvPr id="55" name="对角圆角矩形 54">
                <a:extLst>
                  <a:ext uri="{FF2B5EF4-FFF2-40B4-BE49-F238E27FC236}">
                    <a16:creationId xmlns:a16="http://schemas.microsoft.com/office/drawing/2014/main" id="{3E7AD104-DA3F-0F40-9DB1-C5B9201AF227}"/>
                  </a:ext>
                </a:extLst>
              </p:cNvPr>
              <p:cNvSpPr/>
              <p:nvPr/>
            </p:nvSpPr>
            <p:spPr>
              <a:xfrm>
                <a:off x="6540957" y="1915879"/>
                <a:ext cx="1764844" cy="914400"/>
              </a:xfrm>
              <a:prstGeom prst="round2Diag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600" dirty="0"/>
                  <a:t>非堆</a:t>
                </a:r>
                <a:endParaRPr kumimoji="1" lang="en-US" altLang="zh-CN" sz="1600" dirty="0"/>
              </a:p>
              <a:p>
                <a:pPr algn="ctr"/>
                <a:r>
                  <a:rPr kumimoji="1" lang="en-US" altLang="zh-CN" sz="1600" dirty="0"/>
                  <a:t>Non-Heap</a:t>
                </a:r>
                <a:endParaRPr kumimoji="1" lang="zh-CN" altLang="en-US" sz="1600" dirty="0"/>
              </a:p>
            </p:txBody>
          </p:sp>
          <p:sp>
            <p:nvSpPr>
              <p:cNvPr id="56" name="下箭头 55">
                <a:extLst>
                  <a:ext uri="{FF2B5EF4-FFF2-40B4-BE49-F238E27FC236}">
                    <a16:creationId xmlns:a16="http://schemas.microsoft.com/office/drawing/2014/main" id="{0B5A9E8D-B448-524E-AA27-01DB3FA09BC0}"/>
                  </a:ext>
                </a:extLst>
              </p:cNvPr>
              <p:cNvSpPr/>
              <p:nvPr/>
            </p:nvSpPr>
            <p:spPr>
              <a:xfrm>
                <a:off x="4784273" y="2830280"/>
                <a:ext cx="549733" cy="457200"/>
              </a:xfrm>
              <a:prstGeom prst="downArrow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57" name="圆角矩形 56">
                <a:extLst>
                  <a:ext uri="{FF2B5EF4-FFF2-40B4-BE49-F238E27FC236}">
                    <a16:creationId xmlns:a16="http://schemas.microsoft.com/office/drawing/2014/main" id="{93116B8E-633A-DD4E-8F61-13ED221A03D9}"/>
                  </a:ext>
                </a:extLst>
              </p:cNvPr>
              <p:cNvSpPr/>
              <p:nvPr/>
            </p:nvSpPr>
            <p:spPr>
              <a:xfrm>
                <a:off x="4036913" y="3287480"/>
                <a:ext cx="2385658" cy="914400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80453277-9578-6A47-AB3B-1FE71A6249F5}"/>
                  </a:ext>
                </a:extLst>
              </p:cNvPr>
              <p:cNvSpPr/>
              <p:nvPr/>
            </p:nvSpPr>
            <p:spPr>
              <a:xfrm>
                <a:off x="4080457" y="3385451"/>
                <a:ext cx="1177345" cy="740228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/>
                  <a:t>年轻代</a:t>
                </a:r>
                <a:endParaRPr kumimoji="1" lang="en-US" altLang="zh-CN" sz="1400" dirty="0"/>
              </a:p>
              <a:p>
                <a:pPr algn="ctr"/>
                <a:r>
                  <a:rPr kumimoji="1" lang="en-US" altLang="zh-CN" sz="1400" dirty="0"/>
                  <a:t>Young-gen</a:t>
                </a:r>
                <a:endParaRPr kumimoji="1" lang="zh-CN" altLang="en-US" sz="1400" dirty="0"/>
              </a:p>
            </p:txBody>
          </p:sp>
          <p:sp>
            <p:nvSpPr>
              <p:cNvPr id="59" name="下箭头 58">
                <a:extLst>
                  <a:ext uri="{FF2B5EF4-FFF2-40B4-BE49-F238E27FC236}">
                    <a16:creationId xmlns:a16="http://schemas.microsoft.com/office/drawing/2014/main" id="{C23F3E93-897A-2D4B-9679-A6D69478B914}"/>
                  </a:ext>
                </a:extLst>
              </p:cNvPr>
              <p:cNvSpPr/>
              <p:nvPr/>
            </p:nvSpPr>
            <p:spPr>
              <a:xfrm>
                <a:off x="4577449" y="4125679"/>
                <a:ext cx="462642" cy="533401"/>
              </a:xfrm>
              <a:prstGeom prst="downArrow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CCEBDC13-A80F-7549-8F3D-D98A792690C4}"/>
                  </a:ext>
                </a:extLst>
              </p:cNvPr>
              <p:cNvSpPr/>
              <p:nvPr/>
            </p:nvSpPr>
            <p:spPr>
              <a:xfrm>
                <a:off x="3780068" y="4659080"/>
                <a:ext cx="2739118" cy="816428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61" name="圆角矩形 60">
                <a:extLst>
                  <a:ext uri="{FF2B5EF4-FFF2-40B4-BE49-F238E27FC236}">
                    <a16:creationId xmlns:a16="http://schemas.microsoft.com/office/drawing/2014/main" id="{31A793B9-7C44-4845-9163-5E3308BA394D}"/>
                  </a:ext>
                </a:extLst>
              </p:cNvPr>
              <p:cNvSpPr/>
              <p:nvPr/>
            </p:nvSpPr>
            <p:spPr>
              <a:xfrm>
                <a:off x="3793675" y="4659081"/>
                <a:ext cx="1676401" cy="816428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/>
                  <a:t>新生代</a:t>
                </a:r>
                <a:endParaRPr kumimoji="1" lang="en-US" altLang="zh-CN" sz="1400" dirty="0"/>
              </a:p>
              <a:p>
                <a:pPr algn="ctr"/>
                <a:r>
                  <a:rPr kumimoji="1" lang="en-US" altLang="zh-CN" sz="1400" dirty="0"/>
                  <a:t>Eden-Space</a:t>
                </a:r>
              </a:p>
            </p:txBody>
          </p:sp>
          <p:sp>
            <p:nvSpPr>
              <p:cNvPr id="62" name="圆角矩形 61">
                <a:extLst>
                  <a:ext uri="{FF2B5EF4-FFF2-40B4-BE49-F238E27FC236}">
                    <a16:creationId xmlns:a16="http://schemas.microsoft.com/office/drawing/2014/main" id="{DA2D0506-88BB-2246-915C-830B9B42296E}"/>
                  </a:ext>
                </a:extLst>
              </p:cNvPr>
              <p:cNvSpPr/>
              <p:nvPr/>
            </p:nvSpPr>
            <p:spPr>
              <a:xfrm>
                <a:off x="5483684" y="4659080"/>
                <a:ext cx="466721" cy="816428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/>
                  <a:t>S0</a:t>
                </a:r>
              </a:p>
            </p:txBody>
          </p:sp>
          <p:sp>
            <p:nvSpPr>
              <p:cNvPr id="63" name="圆角矩形 62">
                <a:extLst>
                  <a:ext uri="{FF2B5EF4-FFF2-40B4-BE49-F238E27FC236}">
                    <a16:creationId xmlns:a16="http://schemas.microsoft.com/office/drawing/2014/main" id="{01D9BE77-8D2D-DA40-9B30-BDBB5384819D}"/>
                  </a:ext>
                </a:extLst>
              </p:cNvPr>
              <p:cNvSpPr/>
              <p:nvPr/>
            </p:nvSpPr>
            <p:spPr>
              <a:xfrm>
                <a:off x="6016405" y="4659080"/>
                <a:ext cx="459236" cy="816428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/>
                  <a:t>S1</a:t>
                </a:r>
              </a:p>
            </p:txBody>
          </p:sp>
          <p:sp>
            <p:nvSpPr>
              <p:cNvPr id="64" name="圆角矩形 63">
                <a:extLst>
                  <a:ext uri="{FF2B5EF4-FFF2-40B4-BE49-F238E27FC236}">
                    <a16:creationId xmlns:a16="http://schemas.microsoft.com/office/drawing/2014/main" id="{9F136824-7433-3F40-ADBF-AB94058F019C}"/>
                  </a:ext>
                </a:extLst>
              </p:cNvPr>
              <p:cNvSpPr/>
              <p:nvPr/>
            </p:nvSpPr>
            <p:spPr>
              <a:xfrm>
                <a:off x="5312719" y="3385451"/>
                <a:ext cx="1066307" cy="740228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/>
                  <a:t>老年代</a:t>
                </a:r>
                <a:endParaRPr kumimoji="1" lang="en-US" altLang="zh-CN" sz="1400" dirty="0"/>
              </a:p>
              <a:p>
                <a:pPr algn="ctr"/>
                <a:r>
                  <a:rPr kumimoji="1" lang="en-US" altLang="zh-CN" sz="1400" dirty="0"/>
                  <a:t>Old-gen</a:t>
                </a:r>
                <a:endParaRPr kumimoji="1" lang="zh-CN" altLang="en-US" sz="1400"/>
              </a:p>
            </p:txBody>
          </p:sp>
          <p:sp>
            <p:nvSpPr>
              <p:cNvPr id="65" name="对角圆角矩形 64">
                <a:extLst>
                  <a:ext uri="{FF2B5EF4-FFF2-40B4-BE49-F238E27FC236}">
                    <a16:creationId xmlns:a16="http://schemas.microsoft.com/office/drawing/2014/main" id="{56994A83-36EC-4E40-9AC4-2D4A5EA25A38}"/>
                  </a:ext>
                </a:extLst>
              </p:cNvPr>
              <p:cNvSpPr/>
              <p:nvPr/>
            </p:nvSpPr>
            <p:spPr>
              <a:xfrm>
                <a:off x="6999515" y="3287479"/>
                <a:ext cx="3526972" cy="914400"/>
              </a:xfrm>
              <a:prstGeom prst="round2Diag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66" name="圆角矩形 65">
                <a:extLst>
                  <a:ext uri="{FF2B5EF4-FFF2-40B4-BE49-F238E27FC236}">
                    <a16:creationId xmlns:a16="http://schemas.microsoft.com/office/drawing/2014/main" id="{CA489BB5-5895-FA45-A7EA-0BAC16B4F466}"/>
                  </a:ext>
                </a:extLst>
              </p:cNvPr>
              <p:cNvSpPr/>
              <p:nvPr/>
            </p:nvSpPr>
            <p:spPr>
              <a:xfrm>
                <a:off x="7043055" y="3385451"/>
                <a:ext cx="1534887" cy="740228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/>
                  <a:t>元数据区</a:t>
                </a:r>
                <a:endParaRPr kumimoji="1" lang="en-US" altLang="zh-CN" sz="1400" dirty="0"/>
              </a:p>
              <a:p>
                <a:pPr algn="ctr"/>
                <a:r>
                  <a:rPr kumimoji="1" lang="en-US" altLang="zh-CN" sz="1400" dirty="0"/>
                  <a:t>Metaspace</a:t>
                </a:r>
                <a:endParaRPr kumimoji="1" lang="zh-CN" altLang="en-US" sz="1400" dirty="0"/>
              </a:p>
            </p:txBody>
          </p:sp>
          <p:sp>
            <p:nvSpPr>
              <p:cNvPr id="67" name="圆角矩形 66">
                <a:extLst>
                  <a:ext uri="{FF2B5EF4-FFF2-40B4-BE49-F238E27FC236}">
                    <a16:creationId xmlns:a16="http://schemas.microsoft.com/office/drawing/2014/main" id="{58A27E1F-3201-8545-AC12-8C2AE0F047A9}"/>
                  </a:ext>
                </a:extLst>
              </p:cNvPr>
              <p:cNvSpPr/>
              <p:nvPr/>
            </p:nvSpPr>
            <p:spPr>
              <a:xfrm>
                <a:off x="9429747" y="3385451"/>
                <a:ext cx="838205" cy="740228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/>
                  <a:t>Code Cache</a:t>
                </a:r>
                <a:endParaRPr kumimoji="1" lang="zh-CN" altLang="en-US" sz="1400"/>
              </a:p>
            </p:txBody>
          </p:sp>
          <p:sp>
            <p:nvSpPr>
              <p:cNvPr id="68" name="圆角矩形 67">
                <a:extLst>
                  <a:ext uri="{FF2B5EF4-FFF2-40B4-BE49-F238E27FC236}">
                    <a16:creationId xmlns:a16="http://schemas.microsoft.com/office/drawing/2014/main" id="{AB87FCF0-AE48-154C-B7C3-B646D24B4950}"/>
                  </a:ext>
                </a:extLst>
              </p:cNvPr>
              <p:cNvSpPr/>
              <p:nvPr/>
            </p:nvSpPr>
            <p:spPr>
              <a:xfrm>
                <a:off x="8654140" y="3385451"/>
                <a:ext cx="685805" cy="740228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/>
                  <a:t>CCS</a:t>
                </a:r>
                <a:endParaRPr kumimoji="1" lang="zh-CN" altLang="en-US" sz="1400" dirty="0"/>
              </a:p>
            </p:txBody>
          </p:sp>
          <p:sp>
            <p:nvSpPr>
              <p:cNvPr id="69" name="下箭头 68">
                <a:extLst>
                  <a:ext uri="{FF2B5EF4-FFF2-40B4-BE49-F238E27FC236}">
                    <a16:creationId xmlns:a16="http://schemas.microsoft.com/office/drawing/2014/main" id="{0ABBDE7A-074C-A847-B27E-80908FE9AF8B}"/>
                  </a:ext>
                </a:extLst>
              </p:cNvPr>
              <p:cNvSpPr/>
              <p:nvPr/>
            </p:nvSpPr>
            <p:spPr>
              <a:xfrm>
                <a:off x="7274386" y="2830279"/>
                <a:ext cx="549733" cy="457200"/>
              </a:xfrm>
              <a:prstGeom prst="down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>
                  <a:solidFill>
                    <a:schemeClr val="lt1"/>
                  </a:solidFill>
                </a:endParaRPr>
              </a:p>
            </p:txBody>
          </p:sp>
          <p:sp>
            <p:nvSpPr>
              <p:cNvPr id="71" name="下箭头 70">
                <a:extLst>
                  <a:ext uri="{FF2B5EF4-FFF2-40B4-BE49-F238E27FC236}">
                    <a16:creationId xmlns:a16="http://schemas.microsoft.com/office/drawing/2014/main" id="{157735BD-5D65-5447-AAF0-7C251A16FE48}"/>
                  </a:ext>
                </a:extLst>
              </p:cNvPr>
              <p:cNvSpPr/>
              <p:nvPr/>
            </p:nvSpPr>
            <p:spPr>
              <a:xfrm>
                <a:off x="7737021" y="4125679"/>
                <a:ext cx="462642" cy="533401"/>
              </a:xfrm>
              <a:prstGeom prst="downArrow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72" name="剪去单角的矩形 71">
                <a:extLst>
                  <a:ext uri="{FF2B5EF4-FFF2-40B4-BE49-F238E27FC236}">
                    <a16:creationId xmlns:a16="http://schemas.microsoft.com/office/drawing/2014/main" id="{DDAC07E6-7339-DB4F-B2A6-34F427773564}"/>
                  </a:ext>
                </a:extLst>
              </p:cNvPr>
              <p:cNvSpPr/>
              <p:nvPr/>
            </p:nvSpPr>
            <p:spPr>
              <a:xfrm>
                <a:off x="6999515" y="4659078"/>
                <a:ext cx="2204365" cy="889652"/>
              </a:xfrm>
              <a:prstGeom prst="snip1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/>
                  <a:t>             </a:t>
                </a:r>
                <a:r>
                  <a:rPr kumimoji="1" lang="zh-CN" altLang="en-US" sz="1400" dirty="0"/>
                  <a:t>               方法区</a:t>
                </a:r>
              </a:p>
            </p:txBody>
          </p:sp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3554FD1D-A94E-AB43-8580-18092470F2D8}"/>
                  </a:ext>
                </a:extLst>
              </p:cNvPr>
              <p:cNvSpPr txBox="1"/>
              <p:nvPr/>
            </p:nvSpPr>
            <p:spPr>
              <a:xfrm>
                <a:off x="9831156" y="4201879"/>
                <a:ext cx="395972" cy="30777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kumimoji="1" lang="en-US" altLang="zh-CN" sz="1400" dirty="0">
                    <a:solidFill>
                      <a:schemeClr val="bg1"/>
                    </a:solidFill>
                  </a:rPr>
                  <a:t>JIT</a:t>
                </a:r>
                <a:endParaRPr kumimoji="1" lang="zh-CN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4" name="棱台 73">
                <a:extLst>
                  <a:ext uri="{FF2B5EF4-FFF2-40B4-BE49-F238E27FC236}">
                    <a16:creationId xmlns:a16="http://schemas.microsoft.com/office/drawing/2014/main" id="{73A89F96-B9B1-7B4F-851C-8291C29A33E4}"/>
                  </a:ext>
                </a:extLst>
              </p:cNvPr>
              <p:cNvSpPr/>
              <p:nvPr/>
            </p:nvSpPr>
            <p:spPr>
              <a:xfrm>
                <a:off x="3842660" y="5453737"/>
                <a:ext cx="609599" cy="185057"/>
              </a:xfrm>
              <a:prstGeom prst="bevel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dirty="0"/>
                  <a:t>TLAB</a:t>
                </a:r>
                <a:endParaRPr kumimoji="1" lang="zh-CN" altLang="en-US" sz="1200" dirty="0"/>
              </a:p>
            </p:txBody>
          </p:sp>
          <p:sp>
            <p:nvSpPr>
              <p:cNvPr id="75" name="棱台 74">
                <a:extLst>
                  <a:ext uri="{FF2B5EF4-FFF2-40B4-BE49-F238E27FC236}">
                    <a16:creationId xmlns:a16="http://schemas.microsoft.com/office/drawing/2014/main" id="{E661376B-1607-094B-B950-51F83F34B41C}"/>
                  </a:ext>
                </a:extLst>
              </p:cNvPr>
              <p:cNvSpPr/>
              <p:nvPr/>
            </p:nvSpPr>
            <p:spPr>
              <a:xfrm>
                <a:off x="4432533" y="5453736"/>
                <a:ext cx="609599" cy="185057"/>
              </a:xfrm>
              <a:prstGeom prst="bevel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dirty="0"/>
                  <a:t>TLAB</a:t>
                </a:r>
                <a:endParaRPr kumimoji="1" lang="zh-CN" altLang="en-US" sz="1200" dirty="0"/>
              </a:p>
            </p:txBody>
          </p:sp>
          <p:sp>
            <p:nvSpPr>
              <p:cNvPr id="76" name="下箭头 75">
                <a:extLst>
                  <a:ext uri="{FF2B5EF4-FFF2-40B4-BE49-F238E27FC236}">
                    <a16:creationId xmlns:a16="http://schemas.microsoft.com/office/drawing/2014/main" id="{0776F0C9-3146-F14E-AABA-8880A89E14E4}"/>
                  </a:ext>
                </a:extLst>
              </p:cNvPr>
              <p:cNvSpPr/>
              <p:nvPr/>
            </p:nvSpPr>
            <p:spPr>
              <a:xfrm>
                <a:off x="2260154" y="2808508"/>
                <a:ext cx="353787" cy="293921"/>
              </a:xfrm>
              <a:prstGeom prst="downArrow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>
                  <a:solidFill>
                    <a:schemeClr val="dk1"/>
                  </a:solidFill>
                </a:endParaRPr>
              </a:p>
            </p:txBody>
          </p:sp>
          <p:sp>
            <p:nvSpPr>
              <p:cNvPr id="77" name="圆角矩形 76">
                <a:extLst>
                  <a:ext uri="{FF2B5EF4-FFF2-40B4-BE49-F238E27FC236}">
                    <a16:creationId xmlns:a16="http://schemas.microsoft.com/office/drawing/2014/main" id="{9D6E7057-3868-4549-8ED0-A019EF94EE6A}"/>
                  </a:ext>
                </a:extLst>
              </p:cNvPr>
              <p:cNvSpPr/>
              <p:nvPr/>
            </p:nvSpPr>
            <p:spPr>
              <a:xfrm>
                <a:off x="1417363" y="3121733"/>
                <a:ext cx="2371055" cy="546741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chemeClr val="dk1"/>
                    </a:solidFill>
                  </a:rPr>
                  <a:t>                     ……</a:t>
                </a:r>
                <a:endParaRPr kumimoji="1" lang="zh-CN" altLang="en-US" sz="1400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78" name="剪去单圆角的矩形 77">
                <a:extLst>
                  <a:ext uri="{FF2B5EF4-FFF2-40B4-BE49-F238E27FC236}">
                    <a16:creationId xmlns:a16="http://schemas.microsoft.com/office/drawing/2014/main" id="{B93B4C2A-2510-F944-A94C-62A5361D53AD}"/>
                  </a:ext>
                </a:extLst>
              </p:cNvPr>
              <p:cNvSpPr/>
              <p:nvPr/>
            </p:nvSpPr>
            <p:spPr>
              <a:xfrm>
                <a:off x="1637992" y="3136827"/>
                <a:ext cx="1121231" cy="546741"/>
              </a:xfrm>
              <a:prstGeom prst="snip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/>
                  <a:t>线程栈</a:t>
                </a:r>
                <a:r>
                  <a:rPr kumimoji="1" lang="en-US" altLang="zh-CN" sz="1400" dirty="0"/>
                  <a:t>1</a:t>
                </a:r>
                <a:endParaRPr kumimoji="1" lang="zh-CN" altLang="en-US" sz="1400" dirty="0"/>
              </a:p>
            </p:txBody>
          </p:sp>
          <p:sp>
            <p:nvSpPr>
              <p:cNvPr id="79" name="剪去单圆角的矩形 78">
                <a:extLst>
                  <a:ext uri="{FF2B5EF4-FFF2-40B4-BE49-F238E27FC236}">
                    <a16:creationId xmlns:a16="http://schemas.microsoft.com/office/drawing/2014/main" id="{841099ED-C3F6-5D49-B71A-0FDAC741CC78}"/>
                  </a:ext>
                </a:extLst>
              </p:cNvPr>
              <p:cNvSpPr/>
              <p:nvPr/>
            </p:nvSpPr>
            <p:spPr>
              <a:xfrm>
                <a:off x="1417363" y="3992587"/>
                <a:ext cx="2147886" cy="669475"/>
              </a:xfrm>
              <a:prstGeom prst="snip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80" name="下箭头 79">
                <a:extLst>
                  <a:ext uri="{FF2B5EF4-FFF2-40B4-BE49-F238E27FC236}">
                    <a16:creationId xmlns:a16="http://schemas.microsoft.com/office/drawing/2014/main" id="{F03E5A07-2548-614D-A7A2-B14B45F4B2EF}"/>
                  </a:ext>
                </a:extLst>
              </p:cNvPr>
              <p:cNvSpPr/>
              <p:nvPr/>
            </p:nvSpPr>
            <p:spPr>
              <a:xfrm>
                <a:off x="2224949" y="3661796"/>
                <a:ext cx="353787" cy="319905"/>
              </a:xfrm>
              <a:prstGeom prst="downArrow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>
                  <a:solidFill>
                    <a:schemeClr val="lt1"/>
                  </a:solidFill>
                </a:endParaRPr>
              </a:p>
            </p:txBody>
          </p:sp>
          <p:sp>
            <p:nvSpPr>
              <p:cNvPr id="81" name="剪去单圆角的矩形 80">
                <a:extLst>
                  <a:ext uri="{FF2B5EF4-FFF2-40B4-BE49-F238E27FC236}">
                    <a16:creationId xmlns:a16="http://schemas.microsoft.com/office/drawing/2014/main" id="{89A62191-08B1-484A-8896-11EDEA8A0050}"/>
                  </a:ext>
                </a:extLst>
              </p:cNvPr>
              <p:cNvSpPr/>
              <p:nvPr/>
            </p:nvSpPr>
            <p:spPr>
              <a:xfrm>
                <a:off x="1417363" y="4014359"/>
                <a:ext cx="1003523" cy="587840"/>
              </a:xfrm>
              <a:prstGeom prst="snip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/>
                  <a:t>Frame</a:t>
                </a:r>
              </a:p>
              <a:p>
                <a:pPr algn="ctr"/>
                <a:r>
                  <a:rPr kumimoji="1" lang="en-US" altLang="zh-CN" sz="1400" dirty="0"/>
                  <a:t>/</a:t>
                </a:r>
                <a:r>
                  <a:rPr kumimoji="1" lang="zh-CN" altLang="en-US" sz="1400" dirty="0"/>
                  <a:t>帧</a:t>
                </a:r>
                <a:endParaRPr kumimoji="1" lang="en-US" altLang="zh-CN" sz="1400" dirty="0"/>
              </a:p>
            </p:txBody>
          </p:sp>
          <p:sp>
            <p:nvSpPr>
              <p:cNvPr id="82" name="剪去单圆角的矩形 81">
                <a:extLst>
                  <a:ext uri="{FF2B5EF4-FFF2-40B4-BE49-F238E27FC236}">
                    <a16:creationId xmlns:a16="http://schemas.microsoft.com/office/drawing/2014/main" id="{9E7A91A4-FC7E-FC47-8B03-DBCAABD25137}"/>
                  </a:ext>
                </a:extLst>
              </p:cNvPr>
              <p:cNvSpPr/>
              <p:nvPr/>
            </p:nvSpPr>
            <p:spPr>
              <a:xfrm>
                <a:off x="1544253" y="4896105"/>
                <a:ext cx="1284512" cy="818895"/>
              </a:xfrm>
              <a:prstGeom prst="snip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altLang="zh-CN" sz="1400" dirty="0"/>
              </a:p>
            </p:txBody>
          </p:sp>
          <p:sp>
            <p:nvSpPr>
              <p:cNvPr id="83" name="同侧圆角矩形 82">
                <a:extLst>
                  <a:ext uri="{FF2B5EF4-FFF2-40B4-BE49-F238E27FC236}">
                    <a16:creationId xmlns:a16="http://schemas.microsoft.com/office/drawing/2014/main" id="{7D33F572-DF2C-9247-9CD8-293FAFB84494}"/>
                  </a:ext>
                </a:extLst>
              </p:cNvPr>
              <p:cNvSpPr/>
              <p:nvPr/>
            </p:nvSpPr>
            <p:spPr>
              <a:xfrm>
                <a:off x="1544253" y="5207958"/>
                <a:ext cx="1132112" cy="201121"/>
              </a:xfrm>
              <a:prstGeom prst="round2Same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/>
                  <a:t>局部变量表</a:t>
                </a:r>
              </a:p>
            </p:txBody>
          </p:sp>
          <p:sp>
            <p:nvSpPr>
              <p:cNvPr id="84" name="同侧圆角矩形 83">
                <a:extLst>
                  <a:ext uri="{FF2B5EF4-FFF2-40B4-BE49-F238E27FC236}">
                    <a16:creationId xmlns:a16="http://schemas.microsoft.com/office/drawing/2014/main" id="{DC40EF16-04CC-D24C-8802-72FDEF45E455}"/>
                  </a:ext>
                </a:extLst>
              </p:cNvPr>
              <p:cNvSpPr/>
              <p:nvPr/>
            </p:nvSpPr>
            <p:spPr>
              <a:xfrm>
                <a:off x="1555136" y="5429744"/>
                <a:ext cx="1121229" cy="196209"/>
              </a:xfrm>
              <a:prstGeom prst="round2Same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/>
                  <a:t>操作数栈</a:t>
                </a:r>
              </a:p>
            </p:txBody>
          </p:sp>
          <p:sp>
            <p:nvSpPr>
              <p:cNvPr id="85" name="下箭头 84">
                <a:extLst>
                  <a:ext uri="{FF2B5EF4-FFF2-40B4-BE49-F238E27FC236}">
                    <a16:creationId xmlns:a16="http://schemas.microsoft.com/office/drawing/2014/main" id="{CDB62469-B59D-0D4D-A2A7-E99A400B67DA}"/>
                  </a:ext>
                </a:extLst>
              </p:cNvPr>
              <p:cNvSpPr/>
              <p:nvPr/>
            </p:nvSpPr>
            <p:spPr>
              <a:xfrm>
                <a:off x="1982635" y="4602199"/>
                <a:ext cx="378049" cy="293903"/>
              </a:xfrm>
              <a:prstGeom prst="downArrow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87" name="剪去单圆角的矩形 86">
                <a:extLst>
                  <a:ext uri="{FF2B5EF4-FFF2-40B4-BE49-F238E27FC236}">
                    <a16:creationId xmlns:a16="http://schemas.microsoft.com/office/drawing/2014/main" id="{8914D35C-623C-694F-81FA-2E9A24952D1E}"/>
                  </a:ext>
                </a:extLst>
              </p:cNvPr>
              <p:cNvSpPr/>
              <p:nvPr/>
            </p:nvSpPr>
            <p:spPr>
              <a:xfrm>
                <a:off x="2294529" y="4025237"/>
                <a:ext cx="1103539" cy="580842"/>
              </a:xfrm>
              <a:prstGeom prst="snip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/>
                  <a:t>Frame…</a:t>
                </a:r>
              </a:p>
            </p:txBody>
          </p:sp>
          <p:sp>
            <p:nvSpPr>
              <p:cNvPr id="88" name="对角圆角矩形 87">
                <a:extLst>
                  <a:ext uri="{FF2B5EF4-FFF2-40B4-BE49-F238E27FC236}">
                    <a16:creationId xmlns:a16="http://schemas.microsoft.com/office/drawing/2014/main" id="{9EE3CFD5-239E-1F47-9601-7131A2AEFBD9}"/>
                  </a:ext>
                </a:extLst>
              </p:cNvPr>
              <p:cNvSpPr/>
              <p:nvPr/>
            </p:nvSpPr>
            <p:spPr>
              <a:xfrm>
                <a:off x="1570103" y="4999514"/>
                <a:ext cx="1106262" cy="187779"/>
              </a:xfrm>
              <a:prstGeom prst="round2Diag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/>
                  <a:t>常量池指针</a:t>
                </a:r>
              </a:p>
            </p:txBody>
          </p:sp>
          <p:sp>
            <p:nvSpPr>
              <p:cNvPr id="89" name="对角圆角矩形 88">
                <a:extLst>
                  <a:ext uri="{FF2B5EF4-FFF2-40B4-BE49-F238E27FC236}">
                    <a16:creationId xmlns:a16="http://schemas.microsoft.com/office/drawing/2014/main" id="{2CD95D7B-5B14-0A4A-A985-8829FFE8F630}"/>
                  </a:ext>
                </a:extLst>
              </p:cNvPr>
              <p:cNvSpPr/>
              <p:nvPr/>
            </p:nvSpPr>
            <p:spPr>
              <a:xfrm>
                <a:off x="7130992" y="4865907"/>
                <a:ext cx="1174809" cy="533401"/>
              </a:xfrm>
              <a:prstGeom prst="round2Diag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/>
                  <a:t>常量池</a:t>
                </a:r>
              </a:p>
            </p:txBody>
          </p:sp>
        </p:grp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7D18461C-DDB2-5944-B898-DA70A3F7FE0D}"/>
                </a:ext>
              </a:extLst>
            </p:cNvPr>
            <p:cNvSpPr/>
            <p:nvPr/>
          </p:nvSpPr>
          <p:spPr>
            <a:xfrm>
              <a:off x="8925601" y="2868790"/>
              <a:ext cx="1313092" cy="8565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/>
                <a:t>堆外内存</a:t>
              </a:r>
              <a:endParaRPr kumimoji="1" lang="en-US" altLang="zh-CN" sz="1600" dirty="0"/>
            </a:p>
            <a:p>
              <a:pPr algn="ctr"/>
              <a:r>
                <a:rPr kumimoji="1" lang="en-US" altLang="zh-CN" sz="1600" dirty="0"/>
                <a:t>Direct Buffer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34776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9F496F-D17A-AF4D-9DF2-3793B5A64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非堆</a:t>
            </a:r>
            <a:r>
              <a:rPr kumimoji="1" lang="en-US" altLang="zh-CN" dirty="0"/>
              <a:t> Non-Heap</a:t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4DF031-9B30-0744-99CF-47F4A771C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MetaSpace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     </a:t>
            </a:r>
            <a:r>
              <a:rPr kumimoji="1" lang="zh-CN" altLang="en-US" dirty="0"/>
              <a:t>方法区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     </a:t>
            </a:r>
            <a:r>
              <a:rPr kumimoji="1" lang="zh-CN" altLang="en-US" dirty="0"/>
              <a:t>运行时常量池</a:t>
            </a:r>
            <a:endParaRPr kumimoji="1" lang="en-US" altLang="zh-CN" dirty="0"/>
          </a:p>
          <a:p>
            <a:r>
              <a:rPr kumimoji="1" lang="en-US" altLang="zh-CN" dirty="0"/>
              <a:t>Compressed Class Space </a:t>
            </a:r>
          </a:p>
          <a:p>
            <a:r>
              <a:rPr kumimoji="1" lang="en-US" altLang="zh-CN" dirty="0"/>
              <a:t>Code Cache</a:t>
            </a:r>
            <a:r>
              <a:rPr kumimoji="1" lang="zh-CN" altLang="en-US" dirty="0"/>
              <a:t>（</a:t>
            </a:r>
            <a:r>
              <a:rPr kumimoji="1" lang="en-US" altLang="zh-CN" dirty="0"/>
              <a:t>JIT</a:t>
            </a:r>
            <a:r>
              <a:rPr kumimoji="1" lang="zh-CN" altLang="en-US" dirty="0"/>
              <a:t>使用）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如何查看</a:t>
            </a:r>
            <a:r>
              <a:rPr kumimoji="1" lang="en-US" altLang="zh-CN" dirty="0"/>
              <a:t>Non-Heap</a:t>
            </a:r>
            <a:r>
              <a:rPr kumimoji="1" lang="zh-CN" altLang="en-US" dirty="0"/>
              <a:t>，请关注课程</a:t>
            </a:r>
            <a:r>
              <a:rPr kumimoji="1" lang="en-US" altLang="zh-CN" dirty="0"/>
              <a:t>: 【04.JVM</a:t>
            </a:r>
            <a:r>
              <a:rPr kumimoji="1" lang="zh-CN" altLang="en-US" dirty="0"/>
              <a:t>工具专题</a:t>
            </a:r>
            <a:r>
              <a:rPr kumimoji="1" lang="en-US" altLang="zh-CN" dirty="0"/>
              <a:t>】</a:t>
            </a:r>
            <a:endParaRPr kumimoji="1" lang="zh-CN" altLang="en-US" dirty="0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726C7476-E487-5C43-8FD4-25A1C96BEFAF}"/>
              </a:ext>
            </a:extLst>
          </p:cNvPr>
          <p:cNvGrpSpPr/>
          <p:nvPr/>
        </p:nvGrpSpPr>
        <p:grpSpPr>
          <a:xfrm>
            <a:off x="7439275" y="1825625"/>
            <a:ext cx="3526972" cy="2261251"/>
            <a:chOff x="7123590" y="3777338"/>
            <a:chExt cx="3526972" cy="2261251"/>
          </a:xfrm>
        </p:grpSpPr>
        <p:sp>
          <p:nvSpPr>
            <p:cNvPr id="14" name="对角圆角矩形 13">
              <a:extLst>
                <a:ext uri="{FF2B5EF4-FFF2-40B4-BE49-F238E27FC236}">
                  <a16:creationId xmlns:a16="http://schemas.microsoft.com/office/drawing/2014/main" id="{0572EBF5-E714-0B4A-913C-62959CC6E37B}"/>
                </a:ext>
              </a:extLst>
            </p:cNvPr>
            <p:cNvSpPr/>
            <p:nvPr/>
          </p:nvSpPr>
          <p:spPr>
            <a:xfrm>
              <a:off x="7123590" y="3777338"/>
              <a:ext cx="3526972" cy="914400"/>
            </a:xfrm>
            <a:prstGeom prst="round2Diag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5" name="圆角矩形 14">
              <a:extLst>
                <a:ext uri="{FF2B5EF4-FFF2-40B4-BE49-F238E27FC236}">
                  <a16:creationId xmlns:a16="http://schemas.microsoft.com/office/drawing/2014/main" id="{AE9DAAFE-E534-0146-AE89-1A90D4F4F25E}"/>
                </a:ext>
              </a:extLst>
            </p:cNvPr>
            <p:cNvSpPr/>
            <p:nvPr/>
          </p:nvSpPr>
          <p:spPr>
            <a:xfrm>
              <a:off x="7167130" y="3875310"/>
              <a:ext cx="1534887" cy="740228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/>
                <a:t>元数据区</a:t>
              </a:r>
              <a:endParaRPr kumimoji="1" lang="en-US" altLang="zh-CN" sz="1400" dirty="0"/>
            </a:p>
            <a:p>
              <a:pPr algn="ctr"/>
              <a:r>
                <a:rPr kumimoji="1" lang="en-US" altLang="zh-CN" sz="1400" dirty="0"/>
                <a:t>Metaspace</a:t>
              </a:r>
              <a:endParaRPr kumimoji="1" lang="zh-CN" altLang="en-US" sz="1400" dirty="0"/>
            </a:p>
          </p:txBody>
        </p:sp>
        <p:sp>
          <p:nvSpPr>
            <p:cNvPr id="16" name="圆角矩形 15">
              <a:extLst>
                <a:ext uri="{FF2B5EF4-FFF2-40B4-BE49-F238E27FC236}">
                  <a16:creationId xmlns:a16="http://schemas.microsoft.com/office/drawing/2014/main" id="{7109DC3E-D08D-A645-A58A-719E6D4036F8}"/>
                </a:ext>
              </a:extLst>
            </p:cNvPr>
            <p:cNvSpPr/>
            <p:nvPr/>
          </p:nvSpPr>
          <p:spPr>
            <a:xfrm>
              <a:off x="9553822" y="3875310"/>
              <a:ext cx="838205" cy="740228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Code Cache</a:t>
              </a:r>
              <a:endParaRPr kumimoji="1" lang="zh-CN" altLang="en-US" sz="1400"/>
            </a:p>
          </p:txBody>
        </p:sp>
        <p:sp>
          <p:nvSpPr>
            <p:cNvPr id="17" name="圆角矩形 16">
              <a:extLst>
                <a:ext uri="{FF2B5EF4-FFF2-40B4-BE49-F238E27FC236}">
                  <a16:creationId xmlns:a16="http://schemas.microsoft.com/office/drawing/2014/main" id="{BD249F33-E953-3F4E-AF89-0ACD3E32B267}"/>
                </a:ext>
              </a:extLst>
            </p:cNvPr>
            <p:cNvSpPr/>
            <p:nvPr/>
          </p:nvSpPr>
          <p:spPr>
            <a:xfrm>
              <a:off x="8778215" y="3875310"/>
              <a:ext cx="685805" cy="740228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CCS</a:t>
              </a:r>
              <a:endParaRPr kumimoji="1" lang="zh-CN" altLang="en-US" sz="1400" dirty="0"/>
            </a:p>
          </p:txBody>
        </p:sp>
        <p:sp>
          <p:nvSpPr>
            <p:cNvPr id="18" name="下箭头 17">
              <a:extLst>
                <a:ext uri="{FF2B5EF4-FFF2-40B4-BE49-F238E27FC236}">
                  <a16:creationId xmlns:a16="http://schemas.microsoft.com/office/drawing/2014/main" id="{7BAA7941-593B-5F43-B75E-56825A1302E7}"/>
                </a:ext>
              </a:extLst>
            </p:cNvPr>
            <p:cNvSpPr/>
            <p:nvPr/>
          </p:nvSpPr>
          <p:spPr>
            <a:xfrm>
              <a:off x="7861096" y="4615538"/>
              <a:ext cx="462642" cy="533401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9" name="剪去单角的矩形 18">
              <a:extLst>
                <a:ext uri="{FF2B5EF4-FFF2-40B4-BE49-F238E27FC236}">
                  <a16:creationId xmlns:a16="http://schemas.microsoft.com/office/drawing/2014/main" id="{2592EFD3-7E35-E640-966C-177BDFDE6075}"/>
                </a:ext>
              </a:extLst>
            </p:cNvPr>
            <p:cNvSpPr/>
            <p:nvPr/>
          </p:nvSpPr>
          <p:spPr>
            <a:xfrm>
              <a:off x="7123590" y="5148937"/>
              <a:ext cx="2204365" cy="889652"/>
            </a:xfrm>
            <a:prstGeom prst="snip1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             </a:t>
              </a:r>
              <a:r>
                <a:rPr kumimoji="1" lang="zh-CN" altLang="en-US" sz="1400" dirty="0"/>
                <a:t>               方法区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40711464-B860-CD4C-9D43-280056AECF28}"/>
                </a:ext>
              </a:extLst>
            </p:cNvPr>
            <p:cNvSpPr txBox="1"/>
            <p:nvPr/>
          </p:nvSpPr>
          <p:spPr>
            <a:xfrm>
              <a:off x="9955231" y="4691738"/>
              <a:ext cx="395972" cy="30777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</a:rPr>
                <a:t>JIT</a:t>
              </a:r>
              <a:endParaRPr kumimoji="1"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1" name="对角圆角矩形 20">
              <a:extLst>
                <a:ext uri="{FF2B5EF4-FFF2-40B4-BE49-F238E27FC236}">
                  <a16:creationId xmlns:a16="http://schemas.microsoft.com/office/drawing/2014/main" id="{1E29CD40-C1D6-5A46-A302-692BFFF05C48}"/>
                </a:ext>
              </a:extLst>
            </p:cNvPr>
            <p:cNvSpPr/>
            <p:nvPr/>
          </p:nvSpPr>
          <p:spPr>
            <a:xfrm>
              <a:off x="7255067" y="5355766"/>
              <a:ext cx="1174809" cy="533401"/>
            </a:xfrm>
            <a:prstGeom prst="round2Diag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/>
                <a:t>常量池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57909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6C79FA-88C1-BF4D-80EE-CFB3F5550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9387"/>
          </a:xfrm>
        </p:spPr>
        <p:txBody>
          <a:bodyPr/>
          <a:lstStyle/>
          <a:p>
            <a:pPr algn="ctr"/>
            <a:r>
              <a:rPr kumimoji="1" lang="en-US" altLang="zh-CN" dirty="0"/>
              <a:t>Hotspot</a:t>
            </a:r>
            <a:r>
              <a:rPr kumimoji="1" lang="zh-CN" altLang="en-US"/>
              <a:t>运行时数据区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C5D84E5-A928-1D43-A52A-665065B8903A}"/>
              </a:ext>
            </a:extLst>
          </p:cNvPr>
          <p:cNvGrpSpPr/>
          <p:nvPr/>
        </p:nvGrpSpPr>
        <p:grpSpPr>
          <a:xfrm>
            <a:off x="1541438" y="1540732"/>
            <a:ext cx="9109124" cy="4664127"/>
            <a:chOff x="1460905" y="1954389"/>
            <a:chExt cx="9109124" cy="4664127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8AF68486-3E1C-4E4C-AB98-738E6A457197}"/>
                </a:ext>
              </a:extLst>
            </p:cNvPr>
            <p:cNvGrpSpPr/>
            <p:nvPr/>
          </p:nvGrpSpPr>
          <p:grpSpPr>
            <a:xfrm>
              <a:off x="1460905" y="1954389"/>
              <a:ext cx="9109124" cy="4664127"/>
              <a:chOff x="1417363" y="1050873"/>
              <a:chExt cx="9109124" cy="4664127"/>
            </a:xfrm>
          </p:grpSpPr>
          <p:sp>
            <p:nvSpPr>
              <p:cNvPr id="47" name="圆角矩形 46">
                <a:extLst>
                  <a:ext uri="{FF2B5EF4-FFF2-40B4-BE49-F238E27FC236}">
                    <a16:creationId xmlns:a16="http://schemas.microsoft.com/office/drawing/2014/main" id="{098E013C-4ED0-0C4A-890E-CECEC9F0FC2B}"/>
                  </a:ext>
                </a:extLst>
              </p:cNvPr>
              <p:cNvSpPr/>
              <p:nvPr/>
            </p:nvSpPr>
            <p:spPr>
              <a:xfrm>
                <a:off x="1417363" y="1915880"/>
                <a:ext cx="9109124" cy="914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/>
              </a:p>
            </p:txBody>
          </p:sp>
          <p:sp>
            <p:nvSpPr>
              <p:cNvPr id="50" name="下箭头 49">
                <a:extLst>
                  <a:ext uri="{FF2B5EF4-FFF2-40B4-BE49-F238E27FC236}">
                    <a16:creationId xmlns:a16="http://schemas.microsoft.com/office/drawing/2014/main" id="{A89D1EE7-6F51-A647-A657-0F726C87A975}"/>
                  </a:ext>
                </a:extLst>
              </p:cNvPr>
              <p:cNvSpPr/>
              <p:nvPr/>
            </p:nvSpPr>
            <p:spPr>
              <a:xfrm>
                <a:off x="5812978" y="1434441"/>
                <a:ext cx="446314" cy="468085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/>
              </a:p>
            </p:txBody>
          </p:sp>
          <p:sp>
            <p:nvSpPr>
              <p:cNvPr id="51" name="圆角矩形 50">
                <a:extLst>
                  <a:ext uri="{FF2B5EF4-FFF2-40B4-BE49-F238E27FC236}">
                    <a16:creationId xmlns:a16="http://schemas.microsoft.com/office/drawing/2014/main" id="{E70C8A22-D865-C042-B839-CF1AF8DC4CAA}"/>
                  </a:ext>
                </a:extLst>
              </p:cNvPr>
              <p:cNvSpPr/>
              <p:nvPr/>
            </p:nvSpPr>
            <p:spPr>
              <a:xfrm>
                <a:off x="1637993" y="1915879"/>
                <a:ext cx="1556974" cy="914400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600"/>
                  <a:t>栈</a:t>
                </a:r>
                <a:endParaRPr kumimoji="1" lang="en-US" altLang="zh-CN" sz="1600" dirty="0"/>
              </a:p>
              <a:p>
                <a:pPr algn="ctr"/>
                <a:r>
                  <a:rPr kumimoji="1" lang="en-US" altLang="zh-CN" sz="1600" dirty="0"/>
                  <a:t>Stack</a:t>
                </a:r>
                <a:endParaRPr kumimoji="1" lang="zh-CN" altLang="en-US" sz="1600"/>
              </a:p>
            </p:txBody>
          </p:sp>
          <p:sp>
            <p:nvSpPr>
              <p:cNvPr id="52" name="圆角矩形 51">
                <a:extLst>
                  <a:ext uri="{FF2B5EF4-FFF2-40B4-BE49-F238E27FC236}">
                    <a16:creationId xmlns:a16="http://schemas.microsoft.com/office/drawing/2014/main" id="{A181A386-898E-CA40-9AEC-8100F8A95328}"/>
                  </a:ext>
                </a:extLst>
              </p:cNvPr>
              <p:cNvSpPr/>
              <p:nvPr/>
            </p:nvSpPr>
            <p:spPr>
              <a:xfrm>
                <a:off x="3998099" y="1925155"/>
                <a:ext cx="2091113" cy="914400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600"/>
                  <a:t>堆</a:t>
                </a:r>
                <a:endParaRPr kumimoji="1" lang="en-US" altLang="zh-CN" sz="1600" dirty="0"/>
              </a:p>
              <a:p>
                <a:pPr algn="ctr"/>
                <a:r>
                  <a:rPr kumimoji="1" lang="en-US" altLang="zh-CN" sz="1600" dirty="0"/>
                  <a:t>Heap</a:t>
                </a:r>
                <a:endParaRPr kumimoji="1" lang="zh-CN" altLang="en-US" sz="1600"/>
              </a:p>
            </p:txBody>
          </p:sp>
          <p:sp>
            <p:nvSpPr>
              <p:cNvPr id="54" name="圆角矩形 53">
                <a:extLst>
                  <a:ext uri="{FF2B5EF4-FFF2-40B4-BE49-F238E27FC236}">
                    <a16:creationId xmlns:a16="http://schemas.microsoft.com/office/drawing/2014/main" id="{FAA9622E-CE16-7146-AA5B-F98897B4EC43}"/>
                  </a:ext>
                </a:extLst>
              </p:cNvPr>
              <p:cNvSpPr/>
              <p:nvPr/>
            </p:nvSpPr>
            <p:spPr>
              <a:xfrm>
                <a:off x="1417363" y="1050873"/>
                <a:ext cx="9109124" cy="39692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/>
                  <a:t>Java</a:t>
                </a:r>
                <a:r>
                  <a:rPr kumimoji="1" lang="zh-CN" altLang="en-US" sz="1600" dirty="0"/>
                  <a:t>进程</a:t>
                </a:r>
              </a:p>
            </p:txBody>
          </p:sp>
          <p:sp>
            <p:nvSpPr>
              <p:cNvPr id="55" name="对角圆角矩形 54">
                <a:extLst>
                  <a:ext uri="{FF2B5EF4-FFF2-40B4-BE49-F238E27FC236}">
                    <a16:creationId xmlns:a16="http://schemas.microsoft.com/office/drawing/2014/main" id="{3E7AD104-DA3F-0F40-9DB1-C5B9201AF227}"/>
                  </a:ext>
                </a:extLst>
              </p:cNvPr>
              <p:cNvSpPr/>
              <p:nvPr/>
            </p:nvSpPr>
            <p:spPr>
              <a:xfrm>
                <a:off x="6540957" y="1915879"/>
                <a:ext cx="1764844" cy="914400"/>
              </a:xfrm>
              <a:prstGeom prst="round2Diag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600" dirty="0"/>
                  <a:t>非堆</a:t>
                </a:r>
                <a:endParaRPr kumimoji="1" lang="en-US" altLang="zh-CN" sz="1600" dirty="0"/>
              </a:p>
              <a:p>
                <a:pPr algn="ctr"/>
                <a:r>
                  <a:rPr kumimoji="1" lang="en-US" altLang="zh-CN" sz="1600" dirty="0"/>
                  <a:t>Non-Heap</a:t>
                </a:r>
                <a:endParaRPr kumimoji="1" lang="zh-CN" altLang="en-US" sz="1600" dirty="0"/>
              </a:p>
            </p:txBody>
          </p:sp>
          <p:sp>
            <p:nvSpPr>
              <p:cNvPr id="56" name="下箭头 55">
                <a:extLst>
                  <a:ext uri="{FF2B5EF4-FFF2-40B4-BE49-F238E27FC236}">
                    <a16:creationId xmlns:a16="http://schemas.microsoft.com/office/drawing/2014/main" id="{0B5A9E8D-B448-524E-AA27-01DB3FA09BC0}"/>
                  </a:ext>
                </a:extLst>
              </p:cNvPr>
              <p:cNvSpPr/>
              <p:nvPr/>
            </p:nvSpPr>
            <p:spPr>
              <a:xfrm>
                <a:off x="4784273" y="2830280"/>
                <a:ext cx="549733" cy="457200"/>
              </a:xfrm>
              <a:prstGeom prst="downArrow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57" name="圆角矩形 56">
                <a:extLst>
                  <a:ext uri="{FF2B5EF4-FFF2-40B4-BE49-F238E27FC236}">
                    <a16:creationId xmlns:a16="http://schemas.microsoft.com/office/drawing/2014/main" id="{93116B8E-633A-DD4E-8F61-13ED221A03D9}"/>
                  </a:ext>
                </a:extLst>
              </p:cNvPr>
              <p:cNvSpPr/>
              <p:nvPr/>
            </p:nvSpPr>
            <p:spPr>
              <a:xfrm>
                <a:off x="4036913" y="3287480"/>
                <a:ext cx="2385658" cy="914400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80453277-9578-6A47-AB3B-1FE71A6249F5}"/>
                  </a:ext>
                </a:extLst>
              </p:cNvPr>
              <p:cNvSpPr/>
              <p:nvPr/>
            </p:nvSpPr>
            <p:spPr>
              <a:xfrm>
                <a:off x="4080457" y="3385451"/>
                <a:ext cx="1177345" cy="740228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/>
                  <a:t>年轻代</a:t>
                </a:r>
                <a:endParaRPr kumimoji="1" lang="en-US" altLang="zh-CN" sz="1400" dirty="0"/>
              </a:p>
              <a:p>
                <a:pPr algn="ctr"/>
                <a:r>
                  <a:rPr kumimoji="1" lang="en-US" altLang="zh-CN" sz="1400" dirty="0"/>
                  <a:t>Young-gen</a:t>
                </a:r>
                <a:endParaRPr kumimoji="1" lang="zh-CN" altLang="en-US" sz="1400" dirty="0"/>
              </a:p>
            </p:txBody>
          </p:sp>
          <p:sp>
            <p:nvSpPr>
              <p:cNvPr id="59" name="下箭头 58">
                <a:extLst>
                  <a:ext uri="{FF2B5EF4-FFF2-40B4-BE49-F238E27FC236}">
                    <a16:creationId xmlns:a16="http://schemas.microsoft.com/office/drawing/2014/main" id="{C23F3E93-897A-2D4B-9679-A6D69478B914}"/>
                  </a:ext>
                </a:extLst>
              </p:cNvPr>
              <p:cNvSpPr/>
              <p:nvPr/>
            </p:nvSpPr>
            <p:spPr>
              <a:xfrm>
                <a:off x="4577449" y="4125679"/>
                <a:ext cx="462642" cy="533401"/>
              </a:xfrm>
              <a:prstGeom prst="downArrow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CCEBDC13-A80F-7549-8F3D-D98A792690C4}"/>
                  </a:ext>
                </a:extLst>
              </p:cNvPr>
              <p:cNvSpPr/>
              <p:nvPr/>
            </p:nvSpPr>
            <p:spPr>
              <a:xfrm>
                <a:off x="3780068" y="4659080"/>
                <a:ext cx="2739118" cy="816428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61" name="圆角矩形 60">
                <a:extLst>
                  <a:ext uri="{FF2B5EF4-FFF2-40B4-BE49-F238E27FC236}">
                    <a16:creationId xmlns:a16="http://schemas.microsoft.com/office/drawing/2014/main" id="{31A793B9-7C44-4845-9163-5E3308BA394D}"/>
                  </a:ext>
                </a:extLst>
              </p:cNvPr>
              <p:cNvSpPr/>
              <p:nvPr/>
            </p:nvSpPr>
            <p:spPr>
              <a:xfrm>
                <a:off x="3793675" y="4659081"/>
                <a:ext cx="1676401" cy="816428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/>
                  <a:t>新生代</a:t>
                </a:r>
                <a:endParaRPr kumimoji="1" lang="en-US" altLang="zh-CN" sz="1400" dirty="0"/>
              </a:p>
              <a:p>
                <a:pPr algn="ctr"/>
                <a:r>
                  <a:rPr kumimoji="1" lang="en-US" altLang="zh-CN" sz="1400" dirty="0"/>
                  <a:t>Eden-Space</a:t>
                </a:r>
              </a:p>
            </p:txBody>
          </p:sp>
          <p:sp>
            <p:nvSpPr>
              <p:cNvPr id="62" name="圆角矩形 61">
                <a:extLst>
                  <a:ext uri="{FF2B5EF4-FFF2-40B4-BE49-F238E27FC236}">
                    <a16:creationId xmlns:a16="http://schemas.microsoft.com/office/drawing/2014/main" id="{DA2D0506-88BB-2246-915C-830B9B42296E}"/>
                  </a:ext>
                </a:extLst>
              </p:cNvPr>
              <p:cNvSpPr/>
              <p:nvPr/>
            </p:nvSpPr>
            <p:spPr>
              <a:xfrm>
                <a:off x="5483684" y="4659080"/>
                <a:ext cx="466721" cy="816428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/>
                  <a:t>S0</a:t>
                </a:r>
              </a:p>
            </p:txBody>
          </p:sp>
          <p:sp>
            <p:nvSpPr>
              <p:cNvPr id="63" name="圆角矩形 62">
                <a:extLst>
                  <a:ext uri="{FF2B5EF4-FFF2-40B4-BE49-F238E27FC236}">
                    <a16:creationId xmlns:a16="http://schemas.microsoft.com/office/drawing/2014/main" id="{01D9BE77-8D2D-DA40-9B30-BDBB5384819D}"/>
                  </a:ext>
                </a:extLst>
              </p:cNvPr>
              <p:cNvSpPr/>
              <p:nvPr/>
            </p:nvSpPr>
            <p:spPr>
              <a:xfrm>
                <a:off x="6016405" y="4659080"/>
                <a:ext cx="459236" cy="816428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/>
                  <a:t>S1</a:t>
                </a:r>
              </a:p>
            </p:txBody>
          </p:sp>
          <p:sp>
            <p:nvSpPr>
              <p:cNvPr id="64" name="圆角矩形 63">
                <a:extLst>
                  <a:ext uri="{FF2B5EF4-FFF2-40B4-BE49-F238E27FC236}">
                    <a16:creationId xmlns:a16="http://schemas.microsoft.com/office/drawing/2014/main" id="{9F136824-7433-3F40-ADBF-AB94058F019C}"/>
                  </a:ext>
                </a:extLst>
              </p:cNvPr>
              <p:cNvSpPr/>
              <p:nvPr/>
            </p:nvSpPr>
            <p:spPr>
              <a:xfrm>
                <a:off x="5312719" y="3385451"/>
                <a:ext cx="1066307" cy="740228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/>
                  <a:t>老年代</a:t>
                </a:r>
                <a:endParaRPr kumimoji="1" lang="en-US" altLang="zh-CN" sz="1400" dirty="0"/>
              </a:p>
              <a:p>
                <a:pPr algn="ctr"/>
                <a:r>
                  <a:rPr kumimoji="1" lang="en-US" altLang="zh-CN" sz="1400" dirty="0"/>
                  <a:t>Old-gen</a:t>
                </a:r>
                <a:endParaRPr kumimoji="1" lang="zh-CN" altLang="en-US" sz="1400"/>
              </a:p>
            </p:txBody>
          </p:sp>
          <p:sp>
            <p:nvSpPr>
              <p:cNvPr id="65" name="对角圆角矩形 64">
                <a:extLst>
                  <a:ext uri="{FF2B5EF4-FFF2-40B4-BE49-F238E27FC236}">
                    <a16:creationId xmlns:a16="http://schemas.microsoft.com/office/drawing/2014/main" id="{56994A83-36EC-4E40-9AC4-2D4A5EA25A38}"/>
                  </a:ext>
                </a:extLst>
              </p:cNvPr>
              <p:cNvSpPr/>
              <p:nvPr/>
            </p:nvSpPr>
            <p:spPr>
              <a:xfrm>
                <a:off x="6999515" y="3287479"/>
                <a:ext cx="3526972" cy="914400"/>
              </a:xfrm>
              <a:prstGeom prst="round2Diag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66" name="圆角矩形 65">
                <a:extLst>
                  <a:ext uri="{FF2B5EF4-FFF2-40B4-BE49-F238E27FC236}">
                    <a16:creationId xmlns:a16="http://schemas.microsoft.com/office/drawing/2014/main" id="{CA489BB5-5895-FA45-A7EA-0BAC16B4F466}"/>
                  </a:ext>
                </a:extLst>
              </p:cNvPr>
              <p:cNvSpPr/>
              <p:nvPr/>
            </p:nvSpPr>
            <p:spPr>
              <a:xfrm>
                <a:off x="7043055" y="3385451"/>
                <a:ext cx="1534887" cy="740228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/>
                  <a:t>元数据区</a:t>
                </a:r>
                <a:endParaRPr kumimoji="1" lang="en-US" altLang="zh-CN" sz="1400" dirty="0"/>
              </a:p>
              <a:p>
                <a:pPr algn="ctr"/>
                <a:r>
                  <a:rPr kumimoji="1" lang="en-US" altLang="zh-CN" sz="1400" dirty="0"/>
                  <a:t>Metaspace</a:t>
                </a:r>
                <a:endParaRPr kumimoji="1" lang="zh-CN" altLang="en-US" sz="1400" dirty="0"/>
              </a:p>
            </p:txBody>
          </p:sp>
          <p:sp>
            <p:nvSpPr>
              <p:cNvPr id="67" name="圆角矩形 66">
                <a:extLst>
                  <a:ext uri="{FF2B5EF4-FFF2-40B4-BE49-F238E27FC236}">
                    <a16:creationId xmlns:a16="http://schemas.microsoft.com/office/drawing/2014/main" id="{58A27E1F-3201-8545-AC12-8C2AE0F047A9}"/>
                  </a:ext>
                </a:extLst>
              </p:cNvPr>
              <p:cNvSpPr/>
              <p:nvPr/>
            </p:nvSpPr>
            <p:spPr>
              <a:xfrm>
                <a:off x="9429747" y="3385451"/>
                <a:ext cx="838205" cy="740228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/>
                  <a:t>Code Cache</a:t>
                </a:r>
                <a:endParaRPr kumimoji="1" lang="zh-CN" altLang="en-US" sz="1400"/>
              </a:p>
            </p:txBody>
          </p:sp>
          <p:sp>
            <p:nvSpPr>
              <p:cNvPr id="68" name="圆角矩形 67">
                <a:extLst>
                  <a:ext uri="{FF2B5EF4-FFF2-40B4-BE49-F238E27FC236}">
                    <a16:creationId xmlns:a16="http://schemas.microsoft.com/office/drawing/2014/main" id="{AB87FCF0-AE48-154C-B7C3-B646D24B4950}"/>
                  </a:ext>
                </a:extLst>
              </p:cNvPr>
              <p:cNvSpPr/>
              <p:nvPr/>
            </p:nvSpPr>
            <p:spPr>
              <a:xfrm>
                <a:off x="8654140" y="3385451"/>
                <a:ext cx="685805" cy="740228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/>
                  <a:t>CCS</a:t>
                </a:r>
                <a:endParaRPr kumimoji="1" lang="zh-CN" altLang="en-US" sz="1400" dirty="0"/>
              </a:p>
            </p:txBody>
          </p:sp>
          <p:sp>
            <p:nvSpPr>
              <p:cNvPr id="69" name="下箭头 68">
                <a:extLst>
                  <a:ext uri="{FF2B5EF4-FFF2-40B4-BE49-F238E27FC236}">
                    <a16:creationId xmlns:a16="http://schemas.microsoft.com/office/drawing/2014/main" id="{0ABBDE7A-074C-A847-B27E-80908FE9AF8B}"/>
                  </a:ext>
                </a:extLst>
              </p:cNvPr>
              <p:cNvSpPr/>
              <p:nvPr/>
            </p:nvSpPr>
            <p:spPr>
              <a:xfrm>
                <a:off x="7274386" y="2830279"/>
                <a:ext cx="549733" cy="457200"/>
              </a:xfrm>
              <a:prstGeom prst="down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>
                  <a:solidFill>
                    <a:schemeClr val="lt1"/>
                  </a:solidFill>
                </a:endParaRPr>
              </a:p>
            </p:txBody>
          </p:sp>
          <p:sp>
            <p:nvSpPr>
              <p:cNvPr id="71" name="下箭头 70">
                <a:extLst>
                  <a:ext uri="{FF2B5EF4-FFF2-40B4-BE49-F238E27FC236}">
                    <a16:creationId xmlns:a16="http://schemas.microsoft.com/office/drawing/2014/main" id="{157735BD-5D65-5447-AAF0-7C251A16FE48}"/>
                  </a:ext>
                </a:extLst>
              </p:cNvPr>
              <p:cNvSpPr/>
              <p:nvPr/>
            </p:nvSpPr>
            <p:spPr>
              <a:xfrm>
                <a:off x="7737021" y="4125679"/>
                <a:ext cx="462642" cy="533401"/>
              </a:xfrm>
              <a:prstGeom prst="downArrow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72" name="剪去单角的矩形 71">
                <a:extLst>
                  <a:ext uri="{FF2B5EF4-FFF2-40B4-BE49-F238E27FC236}">
                    <a16:creationId xmlns:a16="http://schemas.microsoft.com/office/drawing/2014/main" id="{DDAC07E6-7339-DB4F-B2A6-34F427773564}"/>
                  </a:ext>
                </a:extLst>
              </p:cNvPr>
              <p:cNvSpPr/>
              <p:nvPr/>
            </p:nvSpPr>
            <p:spPr>
              <a:xfrm>
                <a:off x="6999515" y="4659078"/>
                <a:ext cx="2204365" cy="889652"/>
              </a:xfrm>
              <a:prstGeom prst="snip1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/>
                  <a:t>             </a:t>
                </a:r>
                <a:r>
                  <a:rPr kumimoji="1" lang="zh-CN" altLang="en-US" sz="1400" dirty="0"/>
                  <a:t>               方法区</a:t>
                </a:r>
              </a:p>
            </p:txBody>
          </p:sp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3554FD1D-A94E-AB43-8580-18092470F2D8}"/>
                  </a:ext>
                </a:extLst>
              </p:cNvPr>
              <p:cNvSpPr txBox="1"/>
              <p:nvPr/>
            </p:nvSpPr>
            <p:spPr>
              <a:xfrm>
                <a:off x="9831156" y="4201879"/>
                <a:ext cx="395972" cy="30777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kumimoji="1" lang="en-US" altLang="zh-CN" sz="1400" dirty="0">
                    <a:solidFill>
                      <a:schemeClr val="bg1"/>
                    </a:solidFill>
                  </a:rPr>
                  <a:t>JIT</a:t>
                </a:r>
                <a:endParaRPr kumimoji="1" lang="zh-CN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4" name="棱台 73">
                <a:extLst>
                  <a:ext uri="{FF2B5EF4-FFF2-40B4-BE49-F238E27FC236}">
                    <a16:creationId xmlns:a16="http://schemas.microsoft.com/office/drawing/2014/main" id="{73A89F96-B9B1-7B4F-851C-8291C29A33E4}"/>
                  </a:ext>
                </a:extLst>
              </p:cNvPr>
              <p:cNvSpPr/>
              <p:nvPr/>
            </p:nvSpPr>
            <p:spPr>
              <a:xfrm>
                <a:off x="3842660" y="5453737"/>
                <a:ext cx="609599" cy="185057"/>
              </a:xfrm>
              <a:prstGeom prst="bevel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dirty="0"/>
                  <a:t>TLAB</a:t>
                </a:r>
                <a:endParaRPr kumimoji="1" lang="zh-CN" altLang="en-US" sz="1200" dirty="0"/>
              </a:p>
            </p:txBody>
          </p:sp>
          <p:sp>
            <p:nvSpPr>
              <p:cNvPr id="75" name="棱台 74">
                <a:extLst>
                  <a:ext uri="{FF2B5EF4-FFF2-40B4-BE49-F238E27FC236}">
                    <a16:creationId xmlns:a16="http://schemas.microsoft.com/office/drawing/2014/main" id="{E661376B-1607-094B-B950-51F83F34B41C}"/>
                  </a:ext>
                </a:extLst>
              </p:cNvPr>
              <p:cNvSpPr/>
              <p:nvPr/>
            </p:nvSpPr>
            <p:spPr>
              <a:xfrm>
                <a:off x="4432533" y="5453736"/>
                <a:ext cx="609599" cy="185057"/>
              </a:xfrm>
              <a:prstGeom prst="bevel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dirty="0"/>
                  <a:t>TLAB</a:t>
                </a:r>
                <a:endParaRPr kumimoji="1" lang="zh-CN" altLang="en-US" sz="1200" dirty="0"/>
              </a:p>
            </p:txBody>
          </p:sp>
          <p:sp>
            <p:nvSpPr>
              <p:cNvPr id="76" name="下箭头 75">
                <a:extLst>
                  <a:ext uri="{FF2B5EF4-FFF2-40B4-BE49-F238E27FC236}">
                    <a16:creationId xmlns:a16="http://schemas.microsoft.com/office/drawing/2014/main" id="{0776F0C9-3146-F14E-AABA-8880A89E14E4}"/>
                  </a:ext>
                </a:extLst>
              </p:cNvPr>
              <p:cNvSpPr/>
              <p:nvPr/>
            </p:nvSpPr>
            <p:spPr>
              <a:xfrm>
                <a:off x="2260154" y="2808508"/>
                <a:ext cx="353787" cy="293921"/>
              </a:xfrm>
              <a:prstGeom prst="downArrow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>
                  <a:solidFill>
                    <a:schemeClr val="dk1"/>
                  </a:solidFill>
                </a:endParaRPr>
              </a:p>
            </p:txBody>
          </p:sp>
          <p:sp>
            <p:nvSpPr>
              <p:cNvPr id="77" name="圆角矩形 76">
                <a:extLst>
                  <a:ext uri="{FF2B5EF4-FFF2-40B4-BE49-F238E27FC236}">
                    <a16:creationId xmlns:a16="http://schemas.microsoft.com/office/drawing/2014/main" id="{9D6E7057-3868-4549-8ED0-A019EF94EE6A}"/>
                  </a:ext>
                </a:extLst>
              </p:cNvPr>
              <p:cNvSpPr/>
              <p:nvPr/>
            </p:nvSpPr>
            <p:spPr>
              <a:xfrm>
                <a:off x="1417363" y="3121733"/>
                <a:ext cx="2371055" cy="546741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chemeClr val="dk1"/>
                    </a:solidFill>
                  </a:rPr>
                  <a:t>                     ……</a:t>
                </a:r>
                <a:endParaRPr kumimoji="1" lang="zh-CN" altLang="en-US" sz="1400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78" name="剪去单圆角的矩形 77">
                <a:extLst>
                  <a:ext uri="{FF2B5EF4-FFF2-40B4-BE49-F238E27FC236}">
                    <a16:creationId xmlns:a16="http://schemas.microsoft.com/office/drawing/2014/main" id="{B93B4C2A-2510-F944-A94C-62A5361D53AD}"/>
                  </a:ext>
                </a:extLst>
              </p:cNvPr>
              <p:cNvSpPr/>
              <p:nvPr/>
            </p:nvSpPr>
            <p:spPr>
              <a:xfrm>
                <a:off x="1637992" y="3136827"/>
                <a:ext cx="1121231" cy="546741"/>
              </a:xfrm>
              <a:prstGeom prst="snip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/>
                  <a:t>线程栈</a:t>
                </a:r>
                <a:r>
                  <a:rPr kumimoji="1" lang="en-US" altLang="zh-CN" sz="1400" dirty="0"/>
                  <a:t>1</a:t>
                </a:r>
                <a:endParaRPr kumimoji="1" lang="zh-CN" altLang="en-US" sz="1400" dirty="0"/>
              </a:p>
            </p:txBody>
          </p:sp>
          <p:sp>
            <p:nvSpPr>
              <p:cNvPr id="79" name="剪去单圆角的矩形 78">
                <a:extLst>
                  <a:ext uri="{FF2B5EF4-FFF2-40B4-BE49-F238E27FC236}">
                    <a16:creationId xmlns:a16="http://schemas.microsoft.com/office/drawing/2014/main" id="{841099ED-C3F6-5D49-B71A-0FDAC741CC78}"/>
                  </a:ext>
                </a:extLst>
              </p:cNvPr>
              <p:cNvSpPr/>
              <p:nvPr/>
            </p:nvSpPr>
            <p:spPr>
              <a:xfrm>
                <a:off x="1417363" y="3992587"/>
                <a:ext cx="2147886" cy="669475"/>
              </a:xfrm>
              <a:prstGeom prst="snip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80" name="下箭头 79">
                <a:extLst>
                  <a:ext uri="{FF2B5EF4-FFF2-40B4-BE49-F238E27FC236}">
                    <a16:creationId xmlns:a16="http://schemas.microsoft.com/office/drawing/2014/main" id="{F03E5A07-2548-614D-A7A2-B14B45F4B2EF}"/>
                  </a:ext>
                </a:extLst>
              </p:cNvPr>
              <p:cNvSpPr/>
              <p:nvPr/>
            </p:nvSpPr>
            <p:spPr>
              <a:xfrm>
                <a:off x="2224949" y="3661796"/>
                <a:ext cx="353787" cy="319905"/>
              </a:xfrm>
              <a:prstGeom prst="downArrow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>
                  <a:solidFill>
                    <a:schemeClr val="lt1"/>
                  </a:solidFill>
                </a:endParaRPr>
              </a:p>
            </p:txBody>
          </p:sp>
          <p:sp>
            <p:nvSpPr>
              <p:cNvPr id="81" name="剪去单圆角的矩形 80">
                <a:extLst>
                  <a:ext uri="{FF2B5EF4-FFF2-40B4-BE49-F238E27FC236}">
                    <a16:creationId xmlns:a16="http://schemas.microsoft.com/office/drawing/2014/main" id="{89A62191-08B1-484A-8896-11EDEA8A0050}"/>
                  </a:ext>
                </a:extLst>
              </p:cNvPr>
              <p:cNvSpPr/>
              <p:nvPr/>
            </p:nvSpPr>
            <p:spPr>
              <a:xfrm>
                <a:off x="1417363" y="4014359"/>
                <a:ext cx="1003523" cy="587840"/>
              </a:xfrm>
              <a:prstGeom prst="snip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/>
                  <a:t>Frame</a:t>
                </a:r>
              </a:p>
              <a:p>
                <a:pPr algn="ctr"/>
                <a:r>
                  <a:rPr kumimoji="1" lang="en-US" altLang="zh-CN" sz="1400" dirty="0"/>
                  <a:t>/</a:t>
                </a:r>
                <a:r>
                  <a:rPr kumimoji="1" lang="zh-CN" altLang="en-US" sz="1400" dirty="0"/>
                  <a:t>帧</a:t>
                </a:r>
                <a:endParaRPr kumimoji="1" lang="en-US" altLang="zh-CN" sz="1400" dirty="0"/>
              </a:p>
            </p:txBody>
          </p:sp>
          <p:sp>
            <p:nvSpPr>
              <p:cNvPr id="82" name="剪去单圆角的矩形 81">
                <a:extLst>
                  <a:ext uri="{FF2B5EF4-FFF2-40B4-BE49-F238E27FC236}">
                    <a16:creationId xmlns:a16="http://schemas.microsoft.com/office/drawing/2014/main" id="{9E7A91A4-FC7E-FC47-8B03-DBCAABD25137}"/>
                  </a:ext>
                </a:extLst>
              </p:cNvPr>
              <p:cNvSpPr/>
              <p:nvPr/>
            </p:nvSpPr>
            <p:spPr>
              <a:xfrm>
                <a:off x="1544253" y="4896105"/>
                <a:ext cx="1284512" cy="818895"/>
              </a:xfrm>
              <a:prstGeom prst="snip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altLang="zh-CN" sz="1400" dirty="0"/>
              </a:p>
            </p:txBody>
          </p:sp>
          <p:sp>
            <p:nvSpPr>
              <p:cNvPr id="83" name="同侧圆角矩形 82">
                <a:extLst>
                  <a:ext uri="{FF2B5EF4-FFF2-40B4-BE49-F238E27FC236}">
                    <a16:creationId xmlns:a16="http://schemas.microsoft.com/office/drawing/2014/main" id="{7D33F572-DF2C-9247-9CD8-293FAFB84494}"/>
                  </a:ext>
                </a:extLst>
              </p:cNvPr>
              <p:cNvSpPr/>
              <p:nvPr/>
            </p:nvSpPr>
            <p:spPr>
              <a:xfrm>
                <a:off x="1544253" y="5207958"/>
                <a:ext cx="1132112" cy="201121"/>
              </a:xfrm>
              <a:prstGeom prst="round2Same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/>
                  <a:t>局部变量表</a:t>
                </a:r>
              </a:p>
            </p:txBody>
          </p:sp>
          <p:sp>
            <p:nvSpPr>
              <p:cNvPr id="84" name="同侧圆角矩形 83">
                <a:extLst>
                  <a:ext uri="{FF2B5EF4-FFF2-40B4-BE49-F238E27FC236}">
                    <a16:creationId xmlns:a16="http://schemas.microsoft.com/office/drawing/2014/main" id="{DC40EF16-04CC-D24C-8802-72FDEF45E455}"/>
                  </a:ext>
                </a:extLst>
              </p:cNvPr>
              <p:cNvSpPr/>
              <p:nvPr/>
            </p:nvSpPr>
            <p:spPr>
              <a:xfrm>
                <a:off x="1555136" y="5429744"/>
                <a:ext cx="1121229" cy="196209"/>
              </a:xfrm>
              <a:prstGeom prst="round2Same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/>
                  <a:t>操作数栈</a:t>
                </a:r>
              </a:p>
            </p:txBody>
          </p:sp>
          <p:sp>
            <p:nvSpPr>
              <p:cNvPr id="85" name="下箭头 84">
                <a:extLst>
                  <a:ext uri="{FF2B5EF4-FFF2-40B4-BE49-F238E27FC236}">
                    <a16:creationId xmlns:a16="http://schemas.microsoft.com/office/drawing/2014/main" id="{CDB62469-B59D-0D4D-A2A7-E99A400B67DA}"/>
                  </a:ext>
                </a:extLst>
              </p:cNvPr>
              <p:cNvSpPr/>
              <p:nvPr/>
            </p:nvSpPr>
            <p:spPr>
              <a:xfrm>
                <a:off x="1982635" y="4602199"/>
                <a:ext cx="378049" cy="293903"/>
              </a:xfrm>
              <a:prstGeom prst="downArrow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87" name="剪去单圆角的矩形 86">
                <a:extLst>
                  <a:ext uri="{FF2B5EF4-FFF2-40B4-BE49-F238E27FC236}">
                    <a16:creationId xmlns:a16="http://schemas.microsoft.com/office/drawing/2014/main" id="{8914D35C-623C-694F-81FA-2E9A24952D1E}"/>
                  </a:ext>
                </a:extLst>
              </p:cNvPr>
              <p:cNvSpPr/>
              <p:nvPr/>
            </p:nvSpPr>
            <p:spPr>
              <a:xfrm>
                <a:off x="2294529" y="4025237"/>
                <a:ext cx="1103539" cy="580842"/>
              </a:xfrm>
              <a:prstGeom prst="snip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/>
                  <a:t>Frame…</a:t>
                </a:r>
              </a:p>
            </p:txBody>
          </p:sp>
          <p:sp>
            <p:nvSpPr>
              <p:cNvPr id="88" name="对角圆角矩形 87">
                <a:extLst>
                  <a:ext uri="{FF2B5EF4-FFF2-40B4-BE49-F238E27FC236}">
                    <a16:creationId xmlns:a16="http://schemas.microsoft.com/office/drawing/2014/main" id="{9EE3CFD5-239E-1F47-9601-7131A2AEFBD9}"/>
                  </a:ext>
                </a:extLst>
              </p:cNvPr>
              <p:cNvSpPr/>
              <p:nvPr/>
            </p:nvSpPr>
            <p:spPr>
              <a:xfrm>
                <a:off x="1570103" y="4999514"/>
                <a:ext cx="1106262" cy="187779"/>
              </a:xfrm>
              <a:prstGeom prst="round2Diag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/>
                  <a:t>常量池指针</a:t>
                </a:r>
              </a:p>
            </p:txBody>
          </p:sp>
          <p:sp>
            <p:nvSpPr>
              <p:cNvPr id="89" name="对角圆角矩形 88">
                <a:extLst>
                  <a:ext uri="{FF2B5EF4-FFF2-40B4-BE49-F238E27FC236}">
                    <a16:creationId xmlns:a16="http://schemas.microsoft.com/office/drawing/2014/main" id="{2CD95D7B-5B14-0A4A-A985-8829FFE8F630}"/>
                  </a:ext>
                </a:extLst>
              </p:cNvPr>
              <p:cNvSpPr/>
              <p:nvPr/>
            </p:nvSpPr>
            <p:spPr>
              <a:xfrm>
                <a:off x="7130992" y="4865907"/>
                <a:ext cx="1174809" cy="533401"/>
              </a:xfrm>
              <a:prstGeom prst="round2Diag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/>
                  <a:t>常量池</a:t>
                </a:r>
              </a:p>
            </p:txBody>
          </p:sp>
        </p:grp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7D18461C-DDB2-5944-B898-DA70A3F7FE0D}"/>
                </a:ext>
              </a:extLst>
            </p:cNvPr>
            <p:cNvSpPr/>
            <p:nvPr/>
          </p:nvSpPr>
          <p:spPr>
            <a:xfrm>
              <a:off x="8925601" y="2868790"/>
              <a:ext cx="1313092" cy="8565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/>
                <a:t>堆外内存</a:t>
              </a:r>
              <a:endParaRPr kumimoji="1" lang="en-US" altLang="zh-CN" sz="1600" dirty="0"/>
            </a:p>
            <a:p>
              <a:pPr algn="ctr"/>
              <a:r>
                <a:rPr kumimoji="1" lang="en-US" altLang="zh-CN" sz="1600" dirty="0"/>
                <a:t>Direct Buffer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40846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E86264-BAD4-3E4A-AF69-B9ECACBCF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堆外内存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BB8238-3466-1A48-B09E-703164879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class </a:t>
            </a:r>
            <a:r>
              <a:rPr lang="en-US" altLang="zh-CN" dirty="0" err="1"/>
              <a:t>DirectByteBuffer</a:t>
            </a:r>
            <a:r>
              <a:rPr lang="en-US" altLang="zh-CN" dirty="0"/>
              <a:t> </a:t>
            </a:r>
            <a:r>
              <a:rPr lang="en-US" altLang="zh-CN" b="1" dirty="0"/>
              <a:t>extends </a:t>
            </a:r>
            <a:r>
              <a:rPr lang="en-US" altLang="zh-CN" dirty="0" err="1"/>
              <a:t>MappedByteBuffer</a:t>
            </a:r>
            <a:endParaRPr kumimoji="1" lang="en-US" altLang="zh-CN" dirty="0"/>
          </a:p>
          <a:p>
            <a:r>
              <a:rPr kumimoji="1" lang="zh-CN" altLang="en-US" dirty="0"/>
              <a:t>有哪些常用的</a:t>
            </a:r>
            <a:r>
              <a:rPr kumimoji="1" lang="en-US" altLang="zh-CN" dirty="0"/>
              <a:t>Library</a:t>
            </a:r>
            <a:r>
              <a:rPr kumimoji="1" lang="zh-CN" altLang="en-US" dirty="0"/>
              <a:t>使用了堆外内存？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zh-CN" altLang="en-US" dirty="0"/>
              <a:t>   </a:t>
            </a:r>
            <a:r>
              <a:rPr kumimoji="1" lang="en-US" altLang="zh-CN" dirty="0"/>
              <a:t>Dubbo, Kafka, </a:t>
            </a:r>
            <a:r>
              <a:rPr kumimoji="1" lang="en-US" altLang="zh-CN" dirty="0" err="1"/>
              <a:t>Flink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Hazelcast</a:t>
            </a:r>
            <a:r>
              <a:rPr kumimoji="1" lang="en-US" altLang="zh-CN" dirty="0"/>
              <a:t> ……</a:t>
            </a:r>
          </a:p>
          <a:p>
            <a:r>
              <a:rPr kumimoji="1" lang="zh-CN" altLang="en-US" dirty="0"/>
              <a:t>使用堆外内存有哪些优势</a:t>
            </a:r>
            <a:r>
              <a:rPr kumimoji="1" lang="en-US" altLang="zh-CN" dirty="0"/>
              <a:t>?</a:t>
            </a:r>
          </a:p>
          <a:p>
            <a:pPr marL="0" indent="0">
              <a:buNone/>
            </a:pPr>
            <a:r>
              <a:rPr kumimoji="1" lang="en-US" altLang="zh-CN" dirty="0"/>
              <a:t>    NIO, NIO, NIO, </a:t>
            </a:r>
            <a:r>
              <a:rPr kumimoji="1" lang="zh-CN" altLang="en-US" dirty="0"/>
              <a:t>以及</a:t>
            </a:r>
            <a:r>
              <a:rPr kumimoji="1" lang="en-US" altLang="zh-CN" dirty="0"/>
              <a:t>GC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9255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65FFC2-4791-AE4E-B630-CDAE178FE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zh-CN" sz="6000" b="1" dirty="0"/>
              <a:t>JVM</a:t>
            </a:r>
            <a:r>
              <a:rPr kumimoji="1" lang="zh-CN" altLang="en-US" sz="6000" b="1" dirty="0"/>
              <a:t>基础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3E3ED8-B0C3-F54F-B434-44A692D66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5371" y="2547258"/>
            <a:ext cx="7043058" cy="2721428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01. JVM</a:t>
            </a:r>
            <a:r>
              <a:rPr kumimoji="1" lang="zh-CN" altLang="en-US" dirty="0"/>
              <a:t>体系结构概述</a:t>
            </a:r>
            <a:endParaRPr kumimoji="1" lang="en-US" altLang="zh-CN" dirty="0"/>
          </a:p>
          <a:p>
            <a:r>
              <a:rPr kumimoji="1" lang="en-US" altLang="zh-CN" dirty="0"/>
              <a:t>02. GC</a:t>
            </a:r>
            <a:r>
              <a:rPr kumimoji="1" lang="zh-CN" altLang="en-US" dirty="0"/>
              <a:t>专题</a:t>
            </a:r>
            <a:endParaRPr kumimoji="1" lang="en-US" altLang="zh-CN" dirty="0"/>
          </a:p>
          <a:p>
            <a:r>
              <a:rPr kumimoji="1" lang="en-US" altLang="zh-CN" dirty="0"/>
              <a:t>03. JMM</a:t>
            </a:r>
            <a:r>
              <a:rPr kumimoji="1" lang="zh-CN" altLang="en-US" dirty="0"/>
              <a:t>与线程安全</a:t>
            </a:r>
            <a:endParaRPr kumimoji="1" lang="en-US" altLang="zh-CN" dirty="0"/>
          </a:p>
          <a:p>
            <a:r>
              <a:rPr kumimoji="1" lang="en-US" altLang="zh-CN" dirty="0"/>
              <a:t>04. JVM</a:t>
            </a:r>
            <a:r>
              <a:rPr kumimoji="1" lang="zh-CN" altLang="en-US" dirty="0"/>
              <a:t>工具专题</a:t>
            </a:r>
          </a:p>
        </p:txBody>
      </p:sp>
    </p:spTree>
    <p:extLst>
      <p:ext uri="{BB962C8B-B14F-4D97-AF65-F5344CB8AC3E}">
        <p14:creationId xmlns:p14="http://schemas.microsoft.com/office/powerpoint/2010/main" val="36757954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63E14E1-6856-284B-8A27-395C3A3D40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2365" y="1654628"/>
            <a:ext cx="7912812" cy="4653530"/>
          </a:xfr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A0129DA4-0FD8-EB46-8DEF-BC7043D50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kumimoji="1" lang="en-US" altLang="zh-CN" dirty="0"/>
              <a:t>Hotspot JVM </a:t>
            </a:r>
            <a:r>
              <a:rPr kumimoji="1" lang="zh-CN" altLang="en-US"/>
              <a:t>架构</a:t>
            </a:r>
          </a:p>
        </p:txBody>
      </p:sp>
    </p:spTree>
    <p:extLst>
      <p:ext uri="{BB962C8B-B14F-4D97-AF65-F5344CB8AC3E}">
        <p14:creationId xmlns:p14="http://schemas.microsoft.com/office/powerpoint/2010/main" val="21142371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3C27A-6089-F24B-B450-3B7EAC998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/>
              <a:t>类加载子系统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76D637-CDA4-9544-9840-A4FECD7FD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1056" y="2340429"/>
            <a:ext cx="8882743" cy="3836534"/>
          </a:xfrm>
        </p:spPr>
        <p:txBody>
          <a:bodyPr/>
          <a:lstStyle/>
          <a:p>
            <a:r>
              <a:rPr kumimoji="1" lang="en-US" altLang="zh-CN" dirty="0"/>
              <a:t>Class Loader</a:t>
            </a:r>
            <a:r>
              <a:rPr kumimoji="1" lang="zh-CN" altLang="en-US" dirty="0"/>
              <a:t>简介</a:t>
            </a:r>
            <a:endParaRPr kumimoji="1" lang="en-US" altLang="zh-CN" dirty="0"/>
          </a:p>
          <a:p>
            <a:r>
              <a:rPr kumimoji="1" lang="en-US" altLang="zh-CN" dirty="0" err="1"/>
              <a:t>ClassFile</a:t>
            </a:r>
            <a:r>
              <a:rPr kumimoji="1" lang="zh-CN" altLang="en-US" dirty="0"/>
              <a:t>的结构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550459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4583D-AA91-5F4D-861B-707CA5A68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从</a:t>
            </a:r>
            <a:r>
              <a:rPr kumimoji="1" lang="en-US" altLang="zh-CN" dirty="0"/>
              <a:t>HelloWorld</a:t>
            </a:r>
            <a:r>
              <a:rPr kumimoji="1" lang="zh-CN" altLang="en-US" dirty="0"/>
              <a:t>开始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B379B83-3548-AF4B-8D0F-EF3E2BEB707C}"/>
              </a:ext>
            </a:extLst>
          </p:cNvPr>
          <p:cNvSpPr txBox="1"/>
          <p:nvPr/>
        </p:nvSpPr>
        <p:spPr>
          <a:xfrm>
            <a:off x="2721428" y="2332945"/>
            <a:ext cx="7315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3200" dirty="0"/>
              <a:t>编译器会生成哪些常量</a:t>
            </a:r>
            <a:r>
              <a:rPr kumimoji="1" lang="en-US" altLang="zh-CN" sz="3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471602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4583D-AA91-5F4D-861B-707CA5A68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从</a:t>
            </a:r>
            <a:r>
              <a:rPr kumimoji="1" lang="en-US" altLang="zh-CN" dirty="0"/>
              <a:t>HelloWorld</a:t>
            </a:r>
            <a:r>
              <a:rPr kumimoji="1" lang="zh-CN" altLang="en-US" dirty="0"/>
              <a:t>开始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4A345CA-41FF-B641-A2D6-FBB015D92C4A}"/>
              </a:ext>
            </a:extLst>
          </p:cNvPr>
          <p:cNvSpPr txBox="1"/>
          <p:nvPr/>
        </p:nvSpPr>
        <p:spPr>
          <a:xfrm>
            <a:off x="2797628" y="1962831"/>
            <a:ext cx="6596743" cy="34163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package </a:t>
            </a:r>
            <a:r>
              <a:rPr lang="en-US" altLang="zh-CN" dirty="0"/>
              <a:t>jvm.chapter1;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b="1" dirty="0"/>
              <a:t>public class </a:t>
            </a:r>
            <a:r>
              <a:rPr lang="en-US" altLang="zh-CN" dirty="0"/>
              <a:t>HelloWorld {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/>
              <a:t>public static void </a:t>
            </a:r>
            <a:r>
              <a:rPr lang="en-US" altLang="zh-CN" dirty="0"/>
              <a:t>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 err="1"/>
              <a:t>doRealThing</a:t>
            </a:r>
            <a:r>
              <a:rPr lang="en-US" altLang="zh-CN" dirty="0"/>
              <a:t>();</a:t>
            </a:r>
            <a:br>
              <a:rPr lang="en-US" altLang="zh-CN" dirty="0"/>
            </a:br>
            <a:r>
              <a:rPr lang="en-US" altLang="zh-CN" dirty="0"/>
              <a:t>    }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/>
              <a:t>public static void </a:t>
            </a:r>
            <a:r>
              <a:rPr lang="en-US" altLang="zh-CN" dirty="0" err="1"/>
              <a:t>doRealThing</a:t>
            </a:r>
            <a:r>
              <a:rPr lang="en-US" altLang="zh-CN" dirty="0"/>
              <a:t>() {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 err="1"/>
              <a:t>System.</a:t>
            </a:r>
            <a:r>
              <a:rPr lang="en-US" altLang="zh-CN" b="1" i="1" dirty="0" err="1"/>
              <a:t>out</a:t>
            </a:r>
            <a:r>
              <a:rPr lang="en-US" altLang="zh-CN" dirty="0" err="1"/>
              <a:t>.println</a:t>
            </a:r>
            <a:r>
              <a:rPr lang="en-US" altLang="zh-CN" dirty="0"/>
              <a:t>(</a:t>
            </a:r>
            <a:r>
              <a:rPr lang="en-US" altLang="zh-CN" b="1" dirty="0"/>
              <a:t>"Hello JVM"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    }</a:t>
            </a:r>
            <a:br>
              <a:rPr lang="en-US" altLang="zh-CN" dirty="0"/>
            </a:br>
            <a:r>
              <a:rPr lang="en-US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46767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4583D-AA91-5F4D-861B-707CA5A68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现场练习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4A345CA-41FF-B641-A2D6-FBB015D92C4A}"/>
              </a:ext>
            </a:extLst>
          </p:cNvPr>
          <p:cNvSpPr txBox="1"/>
          <p:nvPr/>
        </p:nvSpPr>
        <p:spPr>
          <a:xfrm>
            <a:off x="2797628" y="4031117"/>
            <a:ext cx="6596743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javap</a:t>
            </a:r>
            <a:r>
              <a:rPr lang="en-US" altLang="zh-CN" dirty="0"/>
              <a:t> -c -l </a:t>
            </a:r>
            <a:r>
              <a:rPr lang="en-US" altLang="zh-CN" dirty="0" err="1"/>
              <a:t>jvm</a:t>
            </a:r>
            <a:r>
              <a:rPr lang="en-US" altLang="zh-CN" dirty="0"/>
              <a:t>/chapter1/HelloWorld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CAE6D5F-02A3-5642-9D2F-080246B9091A}"/>
              </a:ext>
            </a:extLst>
          </p:cNvPr>
          <p:cNvSpPr txBox="1"/>
          <p:nvPr/>
        </p:nvSpPr>
        <p:spPr>
          <a:xfrm>
            <a:off x="2721428" y="2332945"/>
            <a:ext cx="7315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3200" dirty="0" err="1"/>
              <a:t>javap</a:t>
            </a:r>
            <a:r>
              <a:rPr kumimoji="1" lang="zh-CN" altLang="en-US" sz="3200" dirty="0"/>
              <a:t>工具</a:t>
            </a:r>
            <a:endParaRPr kumimoji="1" lang="en-US" altLang="zh-C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3200" dirty="0"/>
              <a:t>Hex</a:t>
            </a:r>
            <a:r>
              <a:rPr kumimoji="1" lang="zh-CN" altLang="en-US" sz="3200" dirty="0"/>
              <a:t>方式查看</a:t>
            </a:r>
            <a:endParaRPr kumimoji="1" lang="en-US" altLang="zh-CN" sz="32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AF5B710-7595-5C42-B8EC-DF09EF0852D9}"/>
              </a:ext>
            </a:extLst>
          </p:cNvPr>
          <p:cNvSpPr txBox="1"/>
          <p:nvPr/>
        </p:nvSpPr>
        <p:spPr>
          <a:xfrm>
            <a:off x="2797628" y="4520973"/>
            <a:ext cx="6596743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javap</a:t>
            </a:r>
            <a:r>
              <a:rPr lang="en-US" altLang="zh-CN" dirty="0"/>
              <a:t> -v –c </a:t>
            </a:r>
            <a:r>
              <a:rPr lang="en-US" altLang="zh-CN" dirty="0" err="1"/>
              <a:t>jvm</a:t>
            </a:r>
            <a:r>
              <a:rPr lang="en-US" altLang="zh-CN" dirty="0"/>
              <a:t>/chapter1/HelloWorld</a:t>
            </a:r>
          </a:p>
        </p:txBody>
      </p:sp>
    </p:spTree>
    <p:extLst>
      <p:ext uri="{BB962C8B-B14F-4D97-AF65-F5344CB8AC3E}">
        <p14:creationId xmlns:p14="http://schemas.microsoft.com/office/powerpoint/2010/main" val="20956908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DF0AE23-7FC4-CA49-AB15-1E0D6C4472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464111"/>
              </p:ext>
            </p:extLst>
          </p:nvPr>
        </p:nvGraphicFramePr>
        <p:xfrm>
          <a:off x="0" y="0"/>
          <a:ext cx="12191999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99">
                  <a:extLst>
                    <a:ext uri="{9D8B030D-6E8A-4147-A177-3AD203B41FA5}">
                      <a16:colId xmlns:a16="http://schemas.microsoft.com/office/drawing/2014/main" val="2477226662"/>
                    </a:ext>
                  </a:extLst>
                </a:gridCol>
              </a:tblGrid>
              <a:tr h="402762">
                <a:tc>
                  <a:txBody>
                    <a:bodyPr/>
                    <a:lstStyle/>
                    <a:p>
                      <a:r>
                        <a:rPr lang="en-US" altLang="zh-CN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javap</a:t>
                      </a: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-c -l </a:t>
                      </a:r>
                      <a:r>
                        <a:rPr lang="en-US" altLang="zh-CN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jvm</a:t>
                      </a: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/chapter1/HelloWorld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056568"/>
                  </a:ext>
                </a:extLst>
              </a:tr>
              <a:tr h="6455238">
                <a:tc>
                  <a:txBody>
                    <a:bodyPr/>
                    <a:lstStyle/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Compiled from "</a:t>
                      </a: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HelloWorld.java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class jvm.chapter1.HelloWorld {</a:t>
                      </a: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public jvm.chapter1.HelloWorld();</a:t>
                      </a: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Code:</a:t>
                      </a: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0: aload_0</a:t>
                      </a: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1: </a:t>
                      </a: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invokespecial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#1                  // Method java/</a:t>
                      </a: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lang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/Object."&lt;</a:t>
                      </a: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&gt;":()V</a:t>
                      </a: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4: return</a:t>
                      </a: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LineNumberTable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line 4: 0</a:t>
                      </a: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LocalVariableTable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Start  Length  Slot  Name   Signature</a:t>
                      </a: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0       5     0  this   </a:t>
                      </a: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Ljvm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/chapter1/HelloWorld;</a:t>
                      </a: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public static void main(</a:t>
                      </a: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java.lang.String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[]);</a:t>
                      </a: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Code:</a:t>
                      </a: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0: </a:t>
                      </a: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invokestatic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#2                  // Method </a:t>
                      </a: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doRealThing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:()V</a:t>
                      </a: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3: return</a:t>
                      </a: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LineNumberTable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line 7: 0</a:t>
                      </a: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line 8: 3</a:t>
                      </a: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LocalVariableTable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Start  Length  Slot  Name   Signature</a:t>
                      </a: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0       4     0  </a:t>
                      </a: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args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[</a:t>
                      </a: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Ljava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lang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/String;</a:t>
                      </a: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public static void </a:t>
                      </a: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doRealThing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Code:</a:t>
                      </a: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0: </a:t>
                      </a: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getstatic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#3                  // Field java/</a:t>
                      </a: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lang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System.out:Ljava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PrintStream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3: </a:t>
                      </a: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ldc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#4                  // String Hello JVM</a:t>
                      </a: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5: </a:t>
                      </a: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invokevirtual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#5                  // Method java/</a:t>
                      </a: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PrintStream.println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:(</a:t>
                      </a: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Ljava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lang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/String;)V</a:t>
                      </a: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8: return</a:t>
                      </a: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LineNumberTable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line 11: 0</a:t>
                      </a: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line 12: 8</a:t>
                      </a: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355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95295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DF0AE23-7FC4-CA49-AB15-1E0D6C4472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465632"/>
              </p:ext>
            </p:extLst>
          </p:nvPr>
        </p:nvGraphicFramePr>
        <p:xfrm>
          <a:off x="0" y="0"/>
          <a:ext cx="12191999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99">
                  <a:extLst>
                    <a:ext uri="{9D8B030D-6E8A-4147-A177-3AD203B41FA5}">
                      <a16:colId xmlns:a16="http://schemas.microsoft.com/office/drawing/2014/main" val="2477226662"/>
                    </a:ext>
                  </a:extLst>
                </a:gridCol>
              </a:tblGrid>
              <a:tr h="6455238">
                <a:tc>
                  <a:txBody>
                    <a:bodyPr/>
                    <a:lstStyle/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Constant pool:</a:t>
                      </a: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#1 = </a:t>
                      </a: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Methodref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#7.#22         // java/</a:t>
                      </a: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lang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/Object."&lt;</a:t>
                      </a: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&gt;":()V</a:t>
                      </a: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#2 = </a:t>
                      </a: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Methodref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#6.#23         // </a:t>
                      </a: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jvm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/chapter1/</a:t>
                      </a: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HelloWorld.doRealThing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:()V</a:t>
                      </a: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#3 = </a:t>
                      </a: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Fieldref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#24.#25        // java/</a:t>
                      </a: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lang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System.out:Ljava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PrintStream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#4 = String             #26            // Hello JVM</a:t>
                      </a: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#5 = </a:t>
                      </a: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Methodref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#27.#28        // java/</a:t>
                      </a: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PrintStream.println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:(</a:t>
                      </a: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Ljava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lang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/String;)V</a:t>
                      </a: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#6 = Class              #29            // </a:t>
                      </a: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jvm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/chapter1/HelloWorld</a:t>
                      </a: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#7 = Class              #30            // java/</a:t>
                      </a: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lang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/Object</a:t>
                      </a: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#8 = Utf8               &lt;</a:t>
                      </a: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#9 = Utf8               ()V</a:t>
                      </a: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#10 = Utf8               Code</a:t>
                      </a: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#11 = Utf8               </a:t>
                      </a: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LineNumberTable</a:t>
                      </a:r>
                      <a:endParaRPr lang="en-US" altLang="zh-CN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#12 = Utf8               </a:t>
                      </a: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LocalVariableTable</a:t>
                      </a:r>
                      <a:endParaRPr lang="en-US" altLang="zh-CN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#13 = Utf8               this</a:t>
                      </a: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#14 = Utf8               </a:t>
                      </a: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Ljvm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/chapter1/HelloWorld;</a:t>
                      </a: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#15 = Utf8               main</a:t>
                      </a: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#16 = Utf8               ([</a:t>
                      </a: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Ljava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lang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/String;)V</a:t>
                      </a: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#17 = Utf8               </a:t>
                      </a: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args</a:t>
                      </a:r>
                      <a:endParaRPr lang="en-US" altLang="zh-CN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#18 = Utf8               [</a:t>
                      </a: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Ljava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lang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/String;</a:t>
                      </a: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#19 = Utf8               </a:t>
                      </a: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doRealThing</a:t>
                      </a:r>
                      <a:endParaRPr lang="en-US" altLang="zh-CN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#20 = Utf8               </a:t>
                      </a: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SourceFile</a:t>
                      </a:r>
                      <a:endParaRPr lang="en-US" altLang="zh-CN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#21 = Utf8               </a:t>
                      </a: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HelloWorld.java</a:t>
                      </a:r>
                      <a:endParaRPr lang="en-US" altLang="zh-CN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#22 = </a:t>
                      </a: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NameAndType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#8:#9          // "&lt;</a:t>
                      </a: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&gt;":()V</a:t>
                      </a: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#23 = </a:t>
                      </a: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NameAndType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#19:#9         // </a:t>
                      </a: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doRealThing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:()V</a:t>
                      </a: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#24 = Class              #31            // java/</a:t>
                      </a: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lang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/System</a:t>
                      </a: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#25 = </a:t>
                      </a: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NameAndType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#32:#33        // </a:t>
                      </a: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out:Ljava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PrintStream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#26 = Utf8               Hello JVM</a:t>
                      </a: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#27 = Class              #34            // java/</a:t>
                      </a: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PrintStream</a:t>
                      </a:r>
                      <a:endParaRPr lang="en-US" altLang="zh-CN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#28 = </a:t>
                      </a: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NameAndType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#35:#36        // </a:t>
                      </a: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println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:(</a:t>
                      </a: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Ljava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lang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/String;)V</a:t>
                      </a: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#29 = Utf8               </a:t>
                      </a: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jvm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/chapter1/HelloWorld</a:t>
                      </a: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#30 = Utf8               java/</a:t>
                      </a: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lang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/Object</a:t>
                      </a: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#31 = Utf8               java/</a:t>
                      </a: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lang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/System</a:t>
                      </a: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#32 = Utf8               out</a:t>
                      </a: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#33 = Utf8               </a:t>
                      </a: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Ljava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PrintStream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#34 = Utf8               java/</a:t>
                      </a: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PrintStream</a:t>
                      </a:r>
                      <a:endParaRPr lang="en-US" altLang="zh-CN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#35 = Utf8               </a:t>
                      </a: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println</a:t>
                      </a:r>
                      <a:endParaRPr lang="en-US" altLang="zh-CN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#36 = Utf8               (</a:t>
                      </a: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Ljava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lang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/String;)V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355271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D0BA4FAE-AF6E-A246-A4B6-20C9CC83174A}"/>
              </a:ext>
            </a:extLst>
          </p:cNvPr>
          <p:cNvSpPr txBox="1"/>
          <p:nvPr/>
        </p:nvSpPr>
        <p:spPr>
          <a:xfrm>
            <a:off x="6640285" y="2318657"/>
            <a:ext cx="5225143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/>
              <a:t>class</a:t>
            </a:r>
            <a:r>
              <a:rPr kumimoji="1" lang="zh-CN" altLang="en-US" sz="2800" b="1" dirty="0"/>
              <a:t>文件中的常量池信息</a:t>
            </a:r>
          </a:p>
        </p:txBody>
      </p:sp>
    </p:spTree>
    <p:extLst>
      <p:ext uri="{BB962C8B-B14F-4D97-AF65-F5344CB8AC3E}">
        <p14:creationId xmlns:p14="http://schemas.microsoft.com/office/powerpoint/2010/main" val="30521513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F24855-741A-1D4A-A28E-1C6920E97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类加载错误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035860-B442-E94D-864C-437CBB727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“</a:t>
            </a:r>
            <a:r>
              <a:rPr kumimoji="1" lang="en-US" altLang="zh-CN" dirty="0" err="1"/>
              <a:t>NoSuchMethodError</a:t>
            </a:r>
            <a:r>
              <a:rPr kumimoji="1" lang="zh-CN" altLang="en-US" dirty="0"/>
              <a:t>”</a:t>
            </a:r>
            <a:endParaRPr kumimoji="1" lang="en-US" altLang="zh-CN" dirty="0"/>
          </a:p>
          <a:p>
            <a:r>
              <a:rPr kumimoji="1" lang="en-US" altLang="zh-CN" dirty="0"/>
              <a:t>“</a:t>
            </a:r>
            <a:r>
              <a:rPr lang="en-US" altLang="zh-CN" dirty="0" err="1"/>
              <a:t>UnsupportedClassVersionError</a:t>
            </a:r>
            <a:r>
              <a:rPr kumimoji="1" lang="en-US" altLang="zh-CN" dirty="0"/>
              <a:t>”</a:t>
            </a:r>
          </a:p>
          <a:p>
            <a:r>
              <a:rPr kumimoji="1" lang="en-US" altLang="zh-CN" dirty="0"/>
              <a:t>   </a:t>
            </a:r>
            <a:r>
              <a:rPr kumimoji="1" lang="zh-CN" altLang="en-US" dirty="0"/>
              <a:t>怎么解决的</a:t>
            </a:r>
            <a:r>
              <a:rPr kumimoji="1" lang="en-US" altLang="zh-CN" dirty="0"/>
              <a:t>?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37875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E50899-A2BA-BB47-BE76-23C4D0EF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9018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/>
              <a:t>major versions</a:t>
            </a:r>
            <a:r>
              <a:rPr lang="zh-CN" altLang="en-US" dirty="0"/>
              <a:t>简介</a:t>
            </a:r>
            <a:endParaRPr kumimoji="1"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EDEFD80-449A-EB4B-877E-19D89BD8A6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509175"/>
              </p:ext>
            </p:extLst>
          </p:nvPr>
        </p:nvGraphicFramePr>
        <p:xfrm>
          <a:off x="1574801" y="1152192"/>
          <a:ext cx="8127999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384667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673248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47913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Java SE </a:t>
                      </a:r>
                      <a:r>
                        <a:rPr lang="zh-CN" altLang="en-US" dirty="0"/>
                        <a:t>版本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对应的</a:t>
                      </a:r>
                      <a:r>
                        <a:rPr lang="en-US" dirty="0"/>
                        <a:t>major version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支持的</a:t>
                      </a:r>
                      <a:r>
                        <a:rPr lang="en-US" dirty="0"/>
                        <a:t> major versions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141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1.0.2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95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3171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45 .. 46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8692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45 .. 47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2448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45 .. 48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9868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45 .. 49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7784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45 .. 50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3343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45 .. 51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5259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45 .. 52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0492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45 .. 53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533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45 .. 54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0889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45 .. 55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489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45 .. 56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3874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66040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116A3F-7F9A-9F45-880A-7A0E64730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 err="1"/>
              <a:t>ClassFile</a:t>
            </a:r>
            <a:r>
              <a:rPr kumimoji="1" lang="zh-CN" altLang="en-US" dirty="0"/>
              <a:t>结构定义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F24CDFD-C19C-AD42-A5D7-0E219D2B3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7736"/>
              </p:ext>
            </p:extLst>
          </p:nvPr>
        </p:nvGraphicFramePr>
        <p:xfrm>
          <a:off x="2555421" y="1440316"/>
          <a:ext cx="7081158" cy="51673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0730">
                  <a:extLst>
                    <a:ext uri="{9D8B030D-6E8A-4147-A177-3AD203B41FA5}">
                      <a16:colId xmlns:a16="http://schemas.microsoft.com/office/drawing/2014/main" val="1195053963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1058480354"/>
                    </a:ext>
                  </a:extLst>
                </a:gridCol>
                <a:gridCol w="4648200">
                  <a:extLst>
                    <a:ext uri="{9D8B030D-6E8A-4147-A177-3AD203B41FA5}">
                      <a16:colId xmlns:a16="http://schemas.microsoft.com/office/drawing/2014/main" val="1519025377"/>
                    </a:ext>
                  </a:extLst>
                </a:gridCol>
              </a:tblGrid>
              <a:tr h="28707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  </a:t>
                      </a:r>
                      <a:r>
                        <a:rPr lang="en-US" altLang="zh-C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ClassFile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+mn-ea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{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987123"/>
                  </a:ext>
                </a:extLst>
              </a:tr>
              <a:tr h="287073"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u4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magic;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0911062"/>
                  </a:ext>
                </a:extLst>
              </a:tr>
              <a:tr h="287073"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u2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minor_version;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458122"/>
                  </a:ext>
                </a:extLst>
              </a:tr>
              <a:tr h="287073"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u2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effectLst/>
                        </a:rPr>
                        <a:t>major_version</a:t>
                      </a:r>
                      <a:r>
                        <a:rPr lang="en-US" sz="1400" u="none" strike="noStrike" dirty="0">
                          <a:effectLst/>
                        </a:rPr>
                        <a:t>;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370751"/>
                  </a:ext>
                </a:extLst>
              </a:tr>
              <a:tr h="287073"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u2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constant_pool_count;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198822"/>
                  </a:ext>
                </a:extLst>
              </a:tr>
              <a:tr h="287073"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effectLst/>
                        </a:rPr>
                        <a:t>cp_info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effectLst/>
                        </a:rPr>
                        <a:t>constant_pool</a:t>
                      </a:r>
                      <a:r>
                        <a:rPr lang="en-US" sz="1400" u="none" strike="noStrike" dirty="0">
                          <a:effectLst/>
                        </a:rPr>
                        <a:t>[constant_pool_count-1];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240444"/>
                  </a:ext>
                </a:extLst>
              </a:tr>
              <a:tr h="287073"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u2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effectLst/>
                        </a:rPr>
                        <a:t>access_flags</a:t>
                      </a:r>
                      <a:r>
                        <a:rPr lang="en-US" sz="1400" u="none" strike="noStrike" dirty="0">
                          <a:effectLst/>
                        </a:rPr>
                        <a:t>;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315354"/>
                  </a:ext>
                </a:extLst>
              </a:tr>
              <a:tr h="287073"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u2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this_class;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998307"/>
                  </a:ext>
                </a:extLst>
              </a:tr>
              <a:tr h="287073"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u2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effectLst/>
                        </a:rPr>
                        <a:t>super_class</a:t>
                      </a:r>
                      <a:r>
                        <a:rPr lang="en-US" sz="1400" u="none" strike="noStrike" dirty="0">
                          <a:effectLst/>
                        </a:rPr>
                        <a:t>;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258137"/>
                  </a:ext>
                </a:extLst>
              </a:tr>
              <a:tr h="287073"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u2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effectLst/>
                        </a:rPr>
                        <a:t>interfaces_count</a:t>
                      </a:r>
                      <a:r>
                        <a:rPr lang="en-US" sz="1400" u="none" strike="noStrike" dirty="0">
                          <a:effectLst/>
                        </a:rPr>
                        <a:t>;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467016"/>
                  </a:ext>
                </a:extLst>
              </a:tr>
              <a:tr h="287073"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u2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interfaces[</a:t>
                      </a:r>
                      <a:r>
                        <a:rPr lang="en-US" sz="1400" u="none" strike="noStrike" dirty="0" err="1">
                          <a:effectLst/>
                        </a:rPr>
                        <a:t>interfaces_count</a:t>
                      </a:r>
                      <a:r>
                        <a:rPr lang="en-US" sz="1400" u="none" strike="noStrike" dirty="0">
                          <a:effectLst/>
                        </a:rPr>
                        <a:t>];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617776"/>
                  </a:ext>
                </a:extLst>
              </a:tr>
              <a:tr h="287073"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u2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effectLst/>
                        </a:rPr>
                        <a:t>fields_count</a:t>
                      </a:r>
                      <a:r>
                        <a:rPr lang="en-US" sz="1400" u="none" strike="noStrike" dirty="0">
                          <a:effectLst/>
                        </a:rPr>
                        <a:t>;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6407574"/>
                  </a:ext>
                </a:extLst>
              </a:tr>
              <a:tr h="287073"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field_info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fields[</a:t>
                      </a:r>
                      <a:r>
                        <a:rPr lang="en-US" sz="1400" u="none" strike="noStrike" dirty="0" err="1">
                          <a:effectLst/>
                        </a:rPr>
                        <a:t>fields_count</a:t>
                      </a:r>
                      <a:r>
                        <a:rPr lang="en-US" sz="1400" u="none" strike="noStrike" dirty="0">
                          <a:effectLst/>
                        </a:rPr>
                        <a:t>];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370428"/>
                  </a:ext>
                </a:extLst>
              </a:tr>
              <a:tr h="287073"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u2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effectLst/>
                        </a:rPr>
                        <a:t>methods_count</a:t>
                      </a:r>
                      <a:r>
                        <a:rPr lang="en-US" sz="1400" u="none" strike="noStrike" dirty="0">
                          <a:effectLst/>
                        </a:rPr>
                        <a:t>;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227620"/>
                  </a:ext>
                </a:extLst>
              </a:tr>
              <a:tr h="287073"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method_info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methods[</a:t>
                      </a:r>
                      <a:r>
                        <a:rPr lang="en-US" sz="1400" u="none" strike="noStrike" dirty="0" err="1">
                          <a:effectLst/>
                        </a:rPr>
                        <a:t>methods_count</a:t>
                      </a:r>
                      <a:r>
                        <a:rPr lang="en-US" sz="1400" u="none" strike="noStrike" dirty="0">
                          <a:effectLst/>
                        </a:rPr>
                        <a:t>];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890144"/>
                  </a:ext>
                </a:extLst>
              </a:tr>
              <a:tr h="287073"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u2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effectLst/>
                        </a:rPr>
                        <a:t>attributes_count</a:t>
                      </a:r>
                      <a:r>
                        <a:rPr lang="en-US" sz="1400" u="none" strike="noStrike" dirty="0">
                          <a:effectLst/>
                        </a:rPr>
                        <a:t>;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18800"/>
                  </a:ext>
                </a:extLst>
              </a:tr>
              <a:tr h="287073"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attribute_info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attributes[</a:t>
                      </a:r>
                      <a:r>
                        <a:rPr lang="en-US" sz="1400" u="none" strike="noStrike" dirty="0" err="1">
                          <a:effectLst/>
                        </a:rPr>
                        <a:t>attributes_count</a:t>
                      </a:r>
                      <a:r>
                        <a:rPr lang="en-US" sz="1400" u="none" strike="noStrike" dirty="0">
                          <a:effectLst/>
                        </a:rPr>
                        <a:t>];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592785"/>
                  </a:ext>
                </a:extLst>
              </a:tr>
              <a:tr h="28707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}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232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1911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65FFC2-4791-AE4E-B630-CDAE178FE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zh-CN" sz="6000" b="1" dirty="0"/>
              <a:t>JVM</a:t>
            </a:r>
            <a:r>
              <a:rPr kumimoji="1" lang="zh-CN" altLang="en-US" sz="6000" b="1" dirty="0"/>
              <a:t>基础课程目标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3E3ED8-B0C3-F54F-B434-44A692D66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5372" y="1959429"/>
            <a:ext cx="7532914" cy="3940627"/>
          </a:xfrm>
        </p:spPr>
        <p:txBody>
          <a:bodyPr>
            <a:normAutofit/>
          </a:bodyPr>
          <a:lstStyle/>
          <a:p>
            <a:r>
              <a:rPr lang="zh-CN" altLang="en-US" dirty="0"/>
              <a:t>加深对</a:t>
            </a:r>
            <a:r>
              <a:rPr lang="en-US" altLang="zh-CN" dirty="0"/>
              <a:t>Java</a:t>
            </a:r>
            <a:r>
              <a:rPr lang="zh-CN" altLang="en-US" dirty="0"/>
              <a:t>编程语言的理解</a:t>
            </a:r>
          </a:p>
          <a:p>
            <a:r>
              <a:rPr lang="zh-CN" altLang="en-US" dirty="0"/>
              <a:t>掌握</a:t>
            </a:r>
            <a:r>
              <a:rPr lang="en-US" altLang="zh-CN" dirty="0"/>
              <a:t>JVM</a:t>
            </a:r>
            <a:r>
              <a:rPr lang="zh-CN" altLang="en-US" dirty="0"/>
              <a:t>基础知识</a:t>
            </a:r>
            <a:r>
              <a:rPr lang="en-US" altLang="zh-CN" dirty="0"/>
              <a:t>,</a:t>
            </a:r>
            <a:r>
              <a:rPr lang="zh-CN" altLang="en-US" dirty="0"/>
              <a:t>熟悉</a:t>
            </a:r>
            <a:r>
              <a:rPr lang="en-US" altLang="zh-CN" dirty="0"/>
              <a:t>Java</a:t>
            </a:r>
            <a:r>
              <a:rPr lang="zh-CN" altLang="en-US" dirty="0"/>
              <a:t>程序运行环境</a:t>
            </a:r>
          </a:p>
          <a:p>
            <a:r>
              <a:rPr lang="zh-CN" altLang="en-US" dirty="0"/>
              <a:t>理解</a:t>
            </a:r>
            <a:r>
              <a:rPr lang="en-US" altLang="zh-CN" dirty="0"/>
              <a:t>GC</a:t>
            </a:r>
            <a:r>
              <a:rPr lang="zh-CN" altLang="en-US" dirty="0"/>
              <a:t>算法，熟悉常用</a:t>
            </a:r>
            <a:r>
              <a:rPr lang="en-US" altLang="zh-CN" dirty="0"/>
              <a:t>GC</a:t>
            </a:r>
            <a:r>
              <a:rPr lang="zh-CN" altLang="en-US" dirty="0"/>
              <a:t>的适用场景</a:t>
            </a:r>
          </a:p>
          <a:p>
            <a:r>
              <a:rPr lang="zh-CN" altLang="en-US" dirty="0"/>
              <a:t>了解内存溢出的原因和解决思路</a:t>
            </a:r>
          </a:p>
          <a:p>
            <a:r>
              <a:rPr lang="zh-CN" altLang="en-US" dirty="0"/>
              <a:t>学会分析</a:t>
            </a:r>
            <a:r>
              <a:rPr lang="en-US" altLang="zh-CN" dirty="0"/>
              <a:t>Java</a:t>
            </a:r>
            <a:r>
              <a:rPr lang="zh-CN" altLang="en-US" dirty="0"/>
              <a:t>对象和内存占用</a:t>
            </a:r>
            <a:endParaRPr lang="en-US" altLang="zh-CN" dirty="0"/>
          </a:p>
          <a:p>
            <a:r>
              <a:rPr lang="zh-CN" altLang="en-US" dirty="0"/>
              <a:t>学会排查内存泄漏问题</a:t>
            </a:r>
          </a:p>
          <a:p>
            <a:r>
              <a:rPr lang="zh-CN" altLang="en-US" dirty="0"/>
              <a:t>熟练使用</a:t>
            </a:r>
            <a:r>
              <a:rPr lang="en-US" altLang="zh-CN" dirty="0" err="1"/>
              <a:t>JVisualVM</a:t>
            </a:r>
            <a:r>
              <a:rPr lang="zh-CN" altLang="en-US" dirty="0"/>
              <a:t>等工具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93881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B160F3-6C51-A64F-A6D3-CC667C3AF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/>
              <a:t>Class Loader</a:t>
            </a:r>
            <a:r>
              <a:rPr kumimoji="1" lang="zh-CN" altLang="en-US" dirty="0"/>
              <a:t>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5EAF6F-AD44-034B-98B8-1285EB7E0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Bootstrap Class Loader</a:t>
            </a:r>
            <a:endParaRPr lang="en-US" altLang="zh-CN" b="1" i="1" dirty="0"/>
          </a:p>
          <a:p>
            <a:r>
              <a:rPr lang="en-US" altLang="zh-CN" dirty="0" err="1"/>
              <a:t>ExtClassLoader</a:t>
            </a:r>
            <a:r>
              <a:rPr lang="en-US" altLang="zh-CN" dirty="0"/>
              <a:t> </a:t>
            </a:r>
          </a:p>
          <a:p>
            <a:r>
              <a:rPr lang="en-US" altLang="zh-CN" dirty="0" err="1"/>
              <a:t>AppClassLoader</a:t>
            </a:r>
            <a:endParaRPr lang="en-US" altLang="zh-CN" dirty="0"/>
          </a:p>
          <a:p>
            <a:r>
              <a:rPr kumimoji="1" lang="zh-CN" altLang="en-US" dirty="0"/>
              <a:t>自定义</a:t>
            </a:r>
            <a:r>
              <a:rPr kumimoji="1" lang="en-US" altLang="zh-CN" dirty="0" err="1"/>
              <a:t>ClassLoader</a:t>
            </a:r>
            <a:r>
              <a:rPr kumimoji="1" lang="en-US" altLang="zh-CN" dirty="0"/>
              <a:t>【!!!</a:t>
            </a:r>
            <a:r>
              <a:rPr kumimoji="1" lang="zh-CN" altLang="en-US" dirty="0"/>
              <a:t>课后作业</a:t>
            </a:r>
            <a:r>
              <a:rPr kumimoji="1" lang="en-US" altLang="zh-CN" dirty="0"/>
              <a:t>】</a:t>
            </a:r>
          </a:p>
          <a:p>
            <a:r>
              <a:rPr kumimoji="1" lang="zh-CN" altLang="en-US" dirty="0"/>
              <a:t>委托模型</a:t>
            </a:r>
            <a:r>
              <a:rPr kumimoji="1" lang="en-US" altLang="zh-CN" dirty="0"/>
              <a:t>: 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parent delegation model</a:t>
            </a:r>
          </a:p>
          <a:p>
            <a:r>
              <a:rPr kumimoji="1" lang="zh-CN" altLang="en-US" dirty="0"/>
              <a:t>举例</a:t>
            </a:r>
            <a:r>
              <a:rPr kumimoji="1" lang="en-US" altLang="zh-CN" dirty="0"/>
              <a:t>:  JSP</a:t>
            </a:r>
            <a:r>
              <a:rPr kumimoji="1" lang="zh-CN" altLang="en-US" dirty="0"/>
              <a:t>，</a:t>
            </a:r>
            <a:r>
              <a:rPr kumimoji="1" lang="en-US" altLang="zh-CN" dirty="0"/>
              <a:t>Servlet Container</a:t>
            </a:r>
            <a:r>
              <a:rPr kumimoji="1" lang="zh-CN" altLang="en-US" dirty="0"/>
              <a:t>，</a:t>
            </a:r>
            <a:r>
              <a:rPr kumimoji="1" lang="en-US" altLang="zh-CN" dirty="0"/>
              <a:t>Tomcat</a:t>
            </a:r>
          </a:p>
        </p:txBody>
      </p:sp>
    </p:spTree>
    <p:extLst>
      <p:ext uri="{BB962C8B-B14F-4D97-AF65-F5344CB8AC3E}">
        <p14:creationId xmlns:p14="http://schemas.microsoft.com/office/powerpoint/2010/main" val="471861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582E99F-0D14-0548-BDCC-8B1CE651D4DE}"/>
              </a:ext>
            </a:extLst>
          </p:cNvPr>
          <p:cNvSpPr txBox="1"/>
          <p:nvPr/>
        </p:nvSpPr>
        <p:spPr>
          <a:xfrm>
            <a:off x="1722664" y="1371604"/>
            <a:ext cx="8746672" cy="480131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package </a:t>
            </a:r>
            <a:r>
              <a:rPr lang="en-US" altLang="zh-CN" dirty="0"/>
              <a:t>jvm.chapter1;</a:t>
            </a:r>
            <a:br>
              <a:rPr lang="en-US" altLang="zh-CN" dirty="0"/>
            </a:br>
            <a:r>
              <a:rPr lang="en-US" altLang="zh-CN" b="1" dirty="0"/>
              <a:t>import </a:t>
            </a:r>
            <a:r>
              <a:rPr lang="en-US" altLang="zh-CN" dirty="0" err="1"/>
              <a:t>sun.misc.Launcher</a:t>
            </a:r>
            <a:r>
              <a:rPr lang="en-US" altLang="zh-CN" dirty="0"/>
              <a:t>;</a:t>
            </a:r>
            <a:br>
              <a:rPr lang="en-US" altLang="zh-CN" dirty="0"/>
            </a:br>
            <a:r>
              <a:rPr lang="en-US" altLang="zh-CN" b="1" dirty="0"/>
              <a:t>public class </a:t>
            </a:r>
            <a:r>
              <a:rPr lang="en-US" altLang="zh-CN" dirty="0" err="1"/>
              <a:t>PrintClassLoader</a:t>
            </a:r>
            <a:r>
              <a:rPr lang="en-US" altLang="zh-CN" dirty="0"/>
              <a:t>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/>
              <a:t>public static void </a:t>
            </a:r>
            <a:r>
              <a:rPr lang="en-US" altLang="zh-CN" dirty="0"/>
              <a:t>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i="1" dirty="0"/>
              <a:t>// </a:t>
            </a:r>
            <a:r>
              <a:rPr lang="en-US" altLang="zh-CN" i="1" dirty="0" err="1"/>
              <a:t>sun.misc.Launcher$AppClassLoader</a:t>
            </a:r>
            <a:br>
              <a:rPr lang="en-US" altLang="zh-CN" i="1" dirty="0"/>
            </a:br>
            <a:r>
              <a:rPr lang="en-US" altLang="zh-CN" i="1" dirty="0"/>
              <a:t>        log</a:t>
            </a:r>
            <a:r>
              <a:rPr lang="en-US" altLang="zh-CN" dirty="0"/>
              <a:t>(</a:t>
            </a:r>
            <a:r>
              <a:rPr lang="en-US" altLang="zh-CN" b="1" dirty="0"/>
              <a:t>"</a:t>
            </a:r>
            <a:r>
              <a:rPr lang="en-US" altLang="zh-CN" b="1" dirty="0" err="1"/>
              <a:t>current.classloader</a:t>
            </a:r>
            <a:r>
              <a:rPr lang="en-US" altLang="zh-CN" b="1" dirty="0"/>
              <a:t>: " </a:t>
            </a:r>
            <a:r>
              <a:rPr lang="en-US" altLang="zh-CN" dirty="0"/>
              <a:t>+ </a:t>
            </a:r>
            <a:r>
              <a:rPr lang="en-US" altLang="zh-CN" dirty="0" err="1"/>
              <a:t>PrintClassLoader.</a:t>
            </a:r>
            <a:r>
              <a:rPr lang="en-US" altLang="zh-CN" b="1" dirty="0" err="1"/>
              <a:t>class</a:t>
            </a:r>
            <a:r>
              <a:rPr lang="en-US" altLang="zh-CN" dirty="0" err="1"/>
              <a:t>.getClassLoader</a:t>
            </a:r>
            <a:r>
              <a:rPr lang="en-US" altLang="zh-CN" dirty="0"/>
              <a:t>());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i="1" dirty="0"/>
              <a:t>log</a:t>
            </a:r>
            <a:r>
              <a:rPr lang="en-US" altLang="zh-CN" dirty="0"/>
              <a:t>(</a:t>
            </a:r>
            <a:r>
              <a:rPr lang="en-US" altLang="zh-CN" b="1" dirty="0"/>
              <a:t>"</a:t>
            </a:r>
            <a:r>
              <a:rPr lang="en-US" altLang="zh-CN" b="1" dirty="0" err="1"/>
              <a:t>SystemClassLoader</a:t>
            </a:r>
            <a:r>
              <a:rPr lang="en-US" altLang="zh-CN" b="1" dirty="0"/>
              <a:t>: " </a:t>
            </a:r>
            <a:r>
              <a:rPr lang="en-US" altLang="zh-CN" dirty="0"/>
              <a:t>+ </a:t>
            </a:r>
            <a:r>
              <a:rPr lang="en-US" altLang="zh-CN" dirty="0" err="1"/>
              <a:t>ClassLoader.</a:t>
            </a:r>
            <a:r>
              <a:rPr lang="en-US" altLang="zh-CN" i="1" dirty="0" err="1"/>
              <a:t>getSystemClassLoader</a:t>
            </a:r>
            <a:r>
              <a:rPr lang="en-US" altLang="zh-CN" dirty="0"/>
              <a:t>());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i="1" dirty="0"/>
              <a:t>// </a:t>
            </a:r>
            <a:r>
              <a:rPr lang="en-US" altLang="zh-CN" i="1" dirty="0" err="1"/>
              <a:t>sun.misc.Launcher$ExtClassLoader</a:t>
            </a:r>
            <a:br>
              <a:rPr lang="en-US" altLang="zh-CN" i="1" dirty="0"/>
            </a:br>
            <a:r>
              <a:rPr lang="en-US" altLang="zh-CN" i="1" dirty="0"/>
              <a:t>        log</a:t>
            </a:r>
            <a:r>
              <a:rPr lang="en-US" altLang="zh-CN" dirty="0"/>
              <a:t>(</a:t>
            </a:r>
            <a:r>
              <a:rPr lang="en-US" altLang="zh-CN" b="1" dirty="0"/>
              <a:t>"</a:t>
            </a:r>
            <a:r>
              <a:rPr lang="en-US" altLang="zh-CN" b="1" dirty="0" err="1"/>
              <a:t>current.parent</a:t>
            </a:r>
            <a:r>
              <a:rPr lang="en-US" altLang="zh-CN" b="1" dirty="0"/>
              <a:t>: " </a:t>
            </a:r>
            <a:r>
              <a:rPr lang="en-US" altLang="zh-CN" dirty="0"/>
              <a:t>+ </a:t>
            </a:r>
            <a:r>
              <a:rPr lang="en-US" altLang="zh-CN" dirty="0" err="1"/>
              <a:t>PrintClassLoader.</a:t>
            </a:r>
            <a:r>
              <a:rPr lang="en-US" altLang="zh-CN" b="1" dirty="0" err="1"/>
              <a:t>class</a:t>
            </a:r>
            <a:r>
              <a:rPr lang="en-US" altLang="zh-CN" dirty="0" err="1"/>
              <a:t>.getClassLoader</a:t>
            </a:r>
            <a:r>
              <a:rPr lang="en-US" altLang="zh-CN" dirty="0"/>
              <a:t>().</a:t>
            </a:r>
            <a:r>
              <a:rPr lang="en-US" altLang="zh-CN" dirty="0" err="1"/>
              <a:t>getParent</a:t>
            </a:r>
            <a:r>
              <a:rPr lang="en-US" altLang="zh-CN" dirty="0"/>
              <a:t>());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i="1" dirty="0"/>
              <a:t>log</a:t>
            </a:r>
            <a:r>
              <a:rPr lang="en-US" altLang="zh-CN" dirty="0"/>
              <a:t>(</a:t>
            </a:r>
            <a:r>
              <a:rPr lang="en-US" altLang="zh-CN" b="1" dirty="0"/>
              <a:t>"</a:t>
            </a:r>
            <a:r>
              <a:rPr lang="en-US" altLang="zh-CN" b="1" dirty="0" err="1"/>
              <a:t>VM.classloader</a:t>
            </a:r>
            <a:r>
              <a:rPr lang="en-US" altLang="zh-CN" b="1" dirty="0"/>
              <a:t>: " </a:t>
            </a:r>
            <a:r>
              <a:rPr lang="en-US" altLang="zh-CN" dirty="0"/>
              <a:t>+ (</a:t>
            </a:r>
            <a:r>
              <a:rPr lang="en-US" altLang="zh-CN" dirty="0" err="1"/>
              <a:t>Launcher.</a:t>
            </a:r>
            <a:r>
              <a:rPr lang="en-US" altLang="zh-CN" i="1" dirty="0" err="1"/>
              <a:t>getBootstrapClassPath</a:t>
            </a:r>
            <a:r>
              <a:rPr lang="en-US" altLang="zh-CN" dirty="0"/>
              <a:t>().</a:t>
            </a:r>
            <a:r>
              <a:rPr lang="en-US" altLang="zh-CN" dirty="0" err="1"/>
              <a:t>getURLs</a:t>
            </a:r>
            <a:r>
              <a:rPr lang="en-US" altLang="zh-CN" dirty="0"/>
              <a:t>()));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i="1" dirty="0"/>
              <a:t>// null --&gt; </a:t>
            </a:r>
            <a:r>
              <a:rPr lang="zh-CN" altLang="en-US" i="1" dirty="0"/>
              <a:t>即</a:t>
            </a:r>
            <a:r>
              <a:rPr lang="en-US" altLang="zh-CN" i="1" dirty="0"/>
              <a:t>Bootstrap </a:t>
            </a:r>
            <a:r>
              <a:rPr lang="en-US" altLang="zh-CN" i="1" dirty="0" err="1"/>
              <a:t>ClassLoader</a:t>
            </a:r>
            <a:br>
              <a:rPr lang="en-US" altLang="zh-CN" i="1" dirty="0"/>
            </a:br>
            <a:r>
              <a:rPr lang="en-US" altLang="zh-CN" i="1" dirty="0"/>
              <a:t>        log</a:t>
            </a:r>
            <a:r>
              <a:rPr lang="en-US" altLang="zh-CN" dirty="0"/>
              <a:t>(</a:t>
            </a:r>
            <a:r>
              <a:rPr lang="en-US" altLang="zh-CN" b="1" dirty="0"/>
              <a:t>"</a:t>
            </a:r>
            <a:r>
              <a:rPr lang="en-US" altLang="zh-CN" b="1" dirty="0" err="1"/>
              <a:t>java.lang.classloader</a:t>
            </a:r>
            <a:r>
              <a:rPr lang="en-US" altLang="zh-CN" b="1" dirty="0"/>
              <a:t>: " </a:t>
            </a:r>
            <a:r>
              <a:rPr lang="en-US" altLang="zh-CN" dirty="0"/>
              <a:t>+ </a:t>
            </a:r>
            <a:r>
              <a:rPr lang="en-US" altLang="zh-CN" dirty="0" err="1"/>
              <a:t>Object.</a:t>
            </a:r>
            <a:r>
              <a:rPr lang="en-US" altLang="zh-CN" b="1" dirty="0" err="1"/>
              <a:t>class</a:t>
            </a:r>
            <a:r>
              <a:rPr lang="en-US" altLang="zh-CN" dirty="0" err="1"/>
              <a:t>.getClassLoader</a:t>
            </a:r>
            <a:r>
              <a:rPr lang="en-US" altLang="zh-CN" dirty="0"/>
              <a:t>());</a:t>
            </a:r>
            <a:br>
              <a:rPr lang="en-US" altLang="zh-CN" dirty="0"/>
            </a:br>
            <a:r>
              <a:rPr lang="en-US" altLang="zh-CN" dirty="0"/>
              <a:t>    }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/>
              <a:t>public static void </a:t>
            </a:r>
            <a:r>
              <a:rPr lang="en-US" altLang="zh-CN" dirty="0"/>
              <a:t>log(String message) {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 err="1"/>
              <a:t>System.</a:t>
            </a:r>
            <a:r>
              <a:rPr lang="en-US" altLang="zh-CN" b="1" i="1" dirty="0" err="1"/>
              <a:t>out</a:t>
            </a:r>
            <a:r>
              <a:rPr lang="en-US" altLang="zh-CN" dirty="0" err="1"/>
              <a:t>.println</a:t>
            </a:r>
            <a:r>
              <a:rPr lang="en-US" altLang="zh-CN" dirty="0"/>
              <a:t>(message);</a:t>
            </a:r>
            <a:br>
              <a:rPr lang="en-US" altLang="zh-CN" dirty="0"/>
            </a:br>
            <a:r>
              <a:rPr lang="en-US" altLang="zh-CN" dirty="0"/>
              <a:t>    }</a:t>
            </a:r>
            <a:br>
              <a:rPr lang="en-US" altLang="zh-CN" dirty="0"/>
            </a:br>
            <a:r>
              <a:rPr lang="en-US" altLang="zh-CN" dirty="0"/>
              <a:t>}</a:t>
            </a:r>
            <a:endParaRPr kumimoji="1" lang="zh-CN" altLang="en-US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CA1D2150-48E8-F24F-8BE4-2CC2D443A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7618"/>
          </a:xfrm>
        </p:spPr>
        <p:txBody>
          <a:bodyPr/>
          <a:lstStyle/>
          <a:p>
            <a:pPr algn="ctr"/>
            <a:r>
              <a:rPr kumimoji="1" lang="zh-CN" altLang="en-US" dirty="0"/>
              <a:t>动手实践</a:t>
            </a:r>
            <a:r>
              <a:rPr kumimoji="1" lang="en-US" altLang="zh-CN" dirty="0"/>
              <a:t>: </a:t>
            </a:r>
            <a:r>
              <a:rPr kumimoji="1" lang="zh-CN" altLang="en-US" dirty="0"/>
              <a:t>打印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ClassLoader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67153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B7F31C-0EAE-FB40-9E7C-86AAAD5EF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垃圾收集器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35A2B4-91BB-094A-BCD2-76DD77CE0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dirty="0"/>
              <a:t>GC</a:t>
            </a:r>
            <a:r>
              <a:rPr kumimoji="1" lang="zh-CN" altLang="en-US" dirty="0"/>
              <a:t>理论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引用计数、可达性分析、分代、不分代、 </a:t>
            </a:r>
            <a:r>
              <a:rPr kumimoji="1" lang="en-US" altLang="zh-CN" dirty="0"/>
              <a:t>STW</a:t>
            </a:r>
          </a:p>
          <a:p>
            <a:r>
              <a:rPr kumimoji="1" lang="en-US" altLang="zh-CN" dirty="0"/>
              <a:t>GC</a:t>
            </a:r>
            <a:r>
              <a:rPr kumimoji="1" lang="zh-CN" altLang="en-US" dirty="0"/>
              <a:t>算法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    </a:t>
            </a:r>
            <a:r>
              <a:rPr kumimoji="1" lang="zh-CN" altLang="en-US" dirty="0"/>
              <a:t>标记、清除、整理、复制、</a:t>
            </a:r>
            <a:endParaRPr kumimoji="1" lang="en-US" altLang="zh-CN" dirty="0"/>
          </a:p>
          <a:p>
            <a:r>
              <a:rPr kumimoji="1" lang="en-US" altLang="zh-CN" dirty="0"/>
              <a:t>GC</a:t>
            </a:r>
            <a:r>
              <a:rPr kumimoji="1" lang="zh-CN" altLang="en-US" dirty="0"/>
              <a:t>实现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zh-CN" altLang="en-US" dirty="0"/>
              <a:t>   </a:t>
            </a:r>
            <a:r>
              <a:rPr kumimoji="1" lang="en-US" altLang="zh-CN" dirty="0"/>
              <a:t>Serial</a:t>
            </a:r>
            <a:r>
              <a:rPr kumimoji="1" lang="zh-CN" altLang="en-US" dirty="0"/>
              <a:t>、</a:t>
            </a:r>
            <a:r>
              <a:rPr kumimoji="1" lang="en-US" altLang="zh-CN" dirty="0"/>
              <a:t>Parallel</a:t>
            </a:r>
            <a:r>
              <a:rPr kumimoji="1" lang="zh-CN" altLang="en-US" dirty="0"/>
              <a:t>、</a:t>
            </a:r>
            <a:r>
              <a:rPr kumimoji="1" lang="en-US" altLang="zh-CN" dirty="0"/>
              <a:t>CMS</a:t>
            </a:r>
            <a:r>
              <a:rPr kumimoji="1" lang="zh-CN" altLang="en-US" dirty="0"/>
              <a:t>、</a:t>
            </a:r>
            <a:r>
              <a:rPr kumimoji="1" lang="en-US" altLang="zh-CN" dirty="0"/>
              <a:t>G1</a:t>
            </a:r>
            <a:r>
              <a:rPr kumimoji="1" lang="zh-CN" altLang="en-US" dirty="0"/>
              <a:t>、</a:t>
            </a:r>
            <a:r>
              <a:rPr kumimoji="1" lang="en-US" altLang="zh-CN" dirty="0"/>
              <a:t>C4</a:t>
            </a:r>
            <a:r>
              <a:rPr kumimoji="1" lang="zh-CN" altLang="en-US" dirty="0"/>
              <a:t>、</a:t>
            </a:r>
            <a:r>
              <a:rPr kumimoji="1" lang="en-US" altLang="zh-CN" dirty="0"/>
              <a:t>ZGC</a:t>
            </a:r>
          </a:p>
          <a:p>
            <a:pPr marL="0" indent="0">
              <a:buNone/>
            </a:pPr>
            <a:r>
              <a:rPr kumimoji="1" lang="en-US" altLang="zh-CN" dirty="0"/>
              <a:t>    Parallel</a:t>
            </a:r>
            <a:r>
              <a:rPr kumimoji="1" lang="zh-CN" altLang="en-US" dirty="0"/>
              <a:t> </a:t>
            </a:r>
            <a:r>
              <a:rPr kumimoji="1" lang="en-US" altLang="zh-CN" dirty="0"/>
              <a:t>GC </a:t>
            </a:r>
            <a:r>
              <a:rPr kumimoji="1" lang="zh-CN" altLang="en-US" dirty="0"/>
              <a:t>与</a:t>
            </a:r>
            <a:r>
              <a:rPr kumimoji="1" lang="en-US" altLang="zh-CN" dirty="0"/>
              <a:t> Concurrent GC</a:t>
            </a:r>
            <a:r>
              <a:rPr kumimoji="1" lang="zh-CN" altLang="en-US" dirty="0"/>
              <a:t> 有什么区别</a:t>
            </a:r>
            <a:r>
              <a:rPr kumimoji="1" lang="en-US" altLang="zh-CN" dirty="0"/>
              <a:t>?</a:t>
            </a:r>
          </a:p>
          <a:p>
            <a:r>
              <a:rPr kumimoji="1" lang="zh-CN" altLang="en-US" dirty="0"/>
              <a:t>内存泄漏</a:t>
            </a:r>
            <a:r>
              <a:rPr kumimoji="1" lang="en-US" altLang="zh-CN" dirty="0"/>
              <a:t>vs.</a:t>
            </a:r>
            <a:r>
              <a:rPr kumimoji="1" lang="zh-CN" altLang="en-US" dirty="0"/>
              <a:t>内存溢出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更多</a:t>
            </a:r>
            <a:r>
              <a:rPr kumimoji="1" lang="en-US" altLang="zh-CN" dirty="0"/>
              <a:t>GC</a:t>
            </a:r>
            <a:r>
              <a:rPr kumimoji="1" lang="zh-CN" altLang="en-US" dirty="0"/>
              <a:t>细节</a:t>
            </a:r>
            <a:r>
              <a:rPr kumimoji="1" lang="en-US" altLang="zh-CN" dirty="0"/>
              <a:t>, </a:t>
            </a:r>
            <a:r>
              <a:rPr kumimoji="1" lang="zh-CN" altLang="en-US" dirty="0"/>
              <a:t>请关注课程</a:t>
            </a:r>
            <a:r>
              <a:rPr kumimoji="1" lang="en-US" altLang="zh-CN" dirty="0"/>
              <a:t>: 【02.GC</a:t>
            </a:r>
            <a:r>
              <a:rPr kumimoji="1" lang="zh-CN" altLang="en-US" dirty="0"/>
              <a:t>专题</a:t>
            </a:r>
            <a:r>
              <a:rPr kumimoji="1" lang="en-US" altLang="zh-CN" dirty="0"/>
              <a:t>】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2204653-A309-8B47-83A7-6B4E8DF28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3684" y="1825625"/>
            <a:ext cx="2391002" cy="239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4927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B7F31C-0EAE-FB40-9E7C-86AAAD5EF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即时编译器</a:t>
            </a:r>
            <a:r>
              <a:rPr kumimoji="1" lang="en-US" altLang="zh-CN" dirty="0"/>
              <a:t>(JIT)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35A2B4-91BB-094A-BCD2-76DD77CE0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Just In Time Compiler</a:t>
            </a:r>
          </a:p>
          <a:p>
            <a:r>
              <a:rPr kumimoji="1" lang="en-US" altLang="zh-CN" dirty="0"/>
              <a:t>C1  -</a:t>
            </a:r>
            <a:r>
              <a:rPr kumimoji="1" lang="zh-CN" altLang="en-US" dirty="0"/>
              <a:t>客户端模式</a:t>
            </a:r>
            <a:endParaRPr kumimoji="1" lang="en-US" altLang="zh-CN" dirty="0"/>
          </a:p>
          <a:p>
            <a:r>
              <a:rPr kumimoji="1" lang="en-US" altLang="zh-CN" dirty="0"/>
              <a:t>C2  -</a:t>
            </a:r>
            <a:r>
              <a:rPr kumimoji="1" lang="zh-CN" altLang="en-US" dirty="0"/>
              <a:t>服务端模式</a:t>
            </a:r>
            <a:endParaRPr kumimoji="1" lang="en-US" altLang="zh-CN" dirty="0"/>
          </a:p>
          <a:p>
            <a:r>
              <a:rPr kumimoji="1" lang="zh-CN" altLang="en-US" dirty="0"/>
              <a:t>与解释器的区别</a:t>
            </a:r>
            <a:endParaRPr kumimoji="1" lang="en-US" altLang="zh-CN" dirty="0"/>
          </a:p>
          <a:p>
            <a:r>
              <a:rPr kumimoji="1" lang="zh-CN" altLang="en-US" dirty="0"/>
              <a:t>相关启动参数</a:t>
            </a:r>
          </a:p>
        </p:txBody>
      </p:sp>
    </p:spTree>
    <p:extLst>
      <p:ext uri="{BB962C8B-B14F-4D97-AF65-F5344CB8AC3E}">
        <p14:creationId xmlns:p14="http://schemas.microsoft.com/office/powerpoint/2010/main" val="14828624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52BCB0-31AA-684F-8A7F-C63BA5B9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/>
              <a:t>JIT</a:t>
            </a:r>
            <a:r>
              <a:rPr kumimoji="1" lang="zh-CN" altLang="en-US"/>
              <a:t>相关启动参数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FB6F84-C015-B14E-8FE7-6BB98B308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-server</a:t>
            </a:r>
          </a:p>
          <a:p>
            <a:pPr marL="0" indent="0">
              <a:buNone/>
            </a:pPr>
            <a:r>
              <a:rPr kumimoji="1" lang="en-US" altLang="zh-CN" dirty="0"/>
              <a:t>-client</a:t>
            </a:r>
          </a:p>
          <a:p>
            <a:pPr marL="0" indent="0">
              <a:buNone/>
            </a:pPr>
            <a:r>
              <a:rPr lang="en-US" altLang="zh-CN" dirty="0"/>
              <a:t>-Djava.compiler=NONE</a:t>
            </a:r>
          </a:p>
          <a:p>
            <a:pPr marL="0" indent="0">
              <a:buNone/>
            </a:pPr>
            <a:r>
              <a:rPr lang="en-US" altLang="zh-CN" dirty="0"/>
              <a:t>-XX:+PrintCompilation</a:t>
            </a:r>
          </a:p>
          <a:p>
            <a:pPr marL="0" indent="0">
              <a:buNone/>
            </a:pPr>
            <a:r>
              <a:rPr lang="en-US" altLang="zh-CN" dirty="0"/>
              <a:t>-Xint</a:t>
            </a:r>
          </a:p>
        </p:txBody>
      </p:sp>
    </p:spTree>
    <p:extLst>
      <p:ext uri="{BB962C8B-B14F-4D97-AF65-F5344CB8AC3E}">
        <p14:creationId xmlns:p14="http://schemas.microsoft.com/office/powerpoint/2010/main" val="13611986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B480BF-65E5-F048-A0F2-4BCBD6495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/>
              <a:t>Q&amp;A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B19599-2EDE-8145-9B4F-B3C1FED7B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自由交流</a:t>
            </a:r>
            <a:endParaRPr kumimoji="1" lang="en-US" altLang="zh-CN" dirty="0"/>
          </a:p>
          <a:p>
            <a:r>
              <a:rPr kumimoji="1" lang="zh-CN" altLang="en-US" dirty="0"/>
              <a:t>相关资料</a:t>
            </a:r>
            <a:endParaRPr kumimoji="1" lang="en-US" altLang="zh-CN" dirty="0"/>
          </a:p>
          <a:p>
            <a:r>
              <a:rPr kumimoji="1" lang="zh-CN" altLang="en-US" dirty="0"/>
              <a:t>课后作业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670306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BF050573-A9C1-6647-ADD2-3348C6B3853B}"/>
              </a:ext>
            </a:extLst>
          </p:cNvPr>
          <p:cNvSpPr txBox="1">
            <a:spLocks/>
          </p:cNvSpPr>
          <p:nvPr/>
        </p:nvSpPr>
        <p:spPr>
          <a:xfrm>
            <a:off x="1808734" y="4571135"/>
            <a:ext cx="9144000" cy="6992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dirty="0">
                <a:solidFill>
                  <a:srgbClr val="1C2144"/>
                </a:solidFill>
                <a:latin typeface="Heiti SC Medium" pitchFamily="2" charset="-128"/>
                <a:ea typeface="Heiti SC Medium" pitchFamily="2" charset="-128"/>
              </a:rPr>
              <a:t>Thanks</a:t>
            </a:r>
            <a:endParaRPr kumimoji="1" lang="zh-CN" altLang="en-US" sz="2800" dirty="0">
              <a:solidFill>
                <a:srgbClr val="1C2144"/>
              </a:solidFill>
              <a:latin typeface="Heiti SC Medium" pitchFamily="2" charset="-128"/>
              <a:ea typeface="Heiti S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9126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0" t="76848" r="33661"/>
          <a:stretch/>
        </p:blipFill>
        <p:spPr>
          <a:xfrm>
            <a:off x="3635829" y="5270381"/>
            <a:ext cx="4278086" cy="1587619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1524000" y="2285999"/>
            <a:ext cx="9144000" cy="9644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CN" sz="6000" dirty="0">
                <a:solidFill>
                  <a:srgbClr val="1C2144"/>
                </a:solidFill>
                <a:latin typeface="Heiti SC Medium" pitchFamily="2" charset="-128"/>
                <a:ea typeface="Heiti SC Medium" pitchFamily="2" charset="-128"/>
              </a:rPr>
              <a:t>JVM</a:t>
            </a:r>
            <a:r>
              <a:rPr kumimoji="1" lang="zh-CN" altLang="en-US" sz="6000" dirty="0">
                <a:solidFill>
                  <a:srgbClr val="1C2144"/>
                </a:solidFill>
                <a:latin typeface="Heiti SC Medium" pitchFamily="2" charset="-128"/>
                <a:ea typeface="Heiti SC Medium" pitchFamily="2" charset="-128"/>
              </a:rPr>
              <a:t>体系结构概述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B33C1E5-5963-AB42-83E7-8011E1CF927A}"/>
              </a:ext>
            </a:extLst>
          </p:cNvPr>
          <p:cNvSpPr/>
          <p:nvPr/>
        </p:nvSpPr>
        <p:spPr>
          <a:xfrm>
            <a:off x="4679576" y="6131859"/>
            <a:ext cx="3065930" cy="564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E17A545C-0F39-2C4B-854F-5518A73A9C0E}"/>
              </a:ext>
            </a:extLst>
          </p:cNvPr>
          <p:cNvSpPr txBox="1">
            <a:spLocks/>
          </p:cNvSpPr>
          <p:nvPr/>
        </p:nvSpPr>
        <p:spPr>
          <a:xfrm>
            <a:off x="1559214" y="3160075"/>
            <a:ext cx="9144000" cy="6992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zh-CN" altLang="en-US" sz="2800" dirty="0">
              <a:solidFill>
                <a:srgbClr val="1C2144"/>
              </a:solidFill>
              <a:latin typeface="Heiti SC Medium" pitchFamily="2" charset="-128"/>
              <a:ea typeface="Heiti S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79607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E3EECB-E5C2-1C46-8494-193379C44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问题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0B44D6-604D-484E-8355-7229258F2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en-US" altLang="zh-CN" dirty="0"/>
              <a:t>JDK &amp; JRE &amp; JVM</a:t>
            </a:r>
            <a:r>
              <a:rPr kumimoji="1" lang="zh-CN" altLang="en-US" dirty="0"/>
              <a:t>的区别</a:t>
            </a:r>
            <a:r>
              <a:rPr kumimoji="1" lang="en-US" altLang="zh-CN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69415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89C183-BCEA-AC4C-A720-1F347350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8" y="2113416"/>
            <a:ext cx="2307771" cy="220390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dirty="0"/>
              <a:t>Java</a:t>
            </a:r>
            <a:br>
              <a:rPr kumimoji="1" lang="en-US" altLang="zh-CN" dirty="0"/>
            </a:br>
            <a:r>
              <a:rPr kumimoji="1" lang="zh-CN" altLang="en-US" dirty="0"/>
              <a:t>体系</a:t>
            </a:r>
            <a:br>
              <a:rPr kumimoji="1" lang="en-US" altLang="zh-CN" dirty="0"/>
            </a:br>
            <a:r>
              <a:rPr kumimoji="1" lang="zh-CN" altLang="en-US" dirty="0"/>
              <a:t>结构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9F4BC35-96DD-3C4A-A9A6-D32580D2FC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0543" y="309449"/>
            <a:ext cx="8757408" cy="581183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4DA2CAB-B2A4-5843-B7A7-0495718C9F63}"/>
              </a:ext>
            </a:extLst>
          </p:cNvPr>
          <p:cNvSpPr txBox="1"/>
          <p:nvPr/>
        </p:nvSpPr>
        <p:spPr>
          <a:xfrm>
            <a:off x="2710543" y="6124803"/>
            <a:ext cx="6052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3"/>
              </a:rPr>
              <a:t>https://docs.oracle.com/javase/8/docs/index.html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2702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E3EECB-E5C2-1C46-8494-193379C44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问题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0B44D6-604D-484E-8355-7229258F2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zh-CN" altLang="en-US" dirty="0"/>
              <a:t>知名的</a:t>
            </a:r>
            <a:r>
              <a:rPr kumimoji="1" lang="en-US" altLang="zh-CN" dirty="0"/>
              <a:t>JVM</a:t>
            </a:r>
            <a:r>
              <a:rPr kumimoji="1" lang="zh-CN" altLang="en-US" dirty="0"/>
              <a:t>厂商和品牌有哪些</a:t>
            </a:r>
            <a:r>
              <a:rPr kumimoji="1" lang="en-US" altLang="zh-CN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02262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02BA34-BEDB-5B46-8929-1913A73A1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主流</a:t>
            </a:r>
            <a:r>
              <a:rPr kumimoji="1" lang="en-US" altLang="zh-CN" dirty="0"/>
              <a:t>JVM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05294-B967-4443-AD3A-DF92A0E5A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Oracle: Hotspot VM</a:t>
            </a:r>
          </a:p>
          <a:p>
            <a:r>
              <a:rPr kumimoji="1" lang="en-US" altLang="zh-CN" dirty="0"/>
              <a:t>Azul System: Zing VM</a:t>
            </a:r>
          </a:p>
          <a:p>
            <a:r>
              <a:rPr kumimoji="1" lang="en-US" altLang="zh-CN" dirty="0"/>
              <a:t>IBM: J9 VM</a:t>
            </a:r>
          </a:p>
          <a:p>
            <a:r>
              <a:rPr kumimoji="1" lang="en-US" altLang="zh-CN" dirty="0"/>
              <a:t>Google: Dalvik VM(ART)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085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2460</TotalTime>
  <Words>1952</Words>
  <Application>Microsoft Macintosh PowerPoint</Application>
  <PresentationFormat>宽屏</PresentationFormat>
  <Paragraphs>481</Paragraphs>
  <Slides>46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2" baseType="lpstr">
      <vt:lpstr>等线</vt:lpstr>
      <vt:lpstr>等线 Light</vt:lpstr>
      <vt:lpstr>FangSong</vt:lpstr>
      <vt:lpstr>Heiti SC Medium</vt:lpstr>
      <vt:lpstr>Arial</vt:lpstr>
      <vt:lpstr>Office 主题​​</vt:lpstr>
      <vt:lpstr>PowerPoint 演示文稿</vt:lpstr>
      <vt:lpstr>我太难了.jvmpeg</vt:lpstr>
      <vt:lpstr>JVM基础</vt:lpstr>
      <vt:lpstr>JVM基础课程目标</vt:lpstr>
      <vt:lpstr>PowerPoint 演示文稿</vt:lpstr>
      <vt:lpstr>问题1</vt:lpstr>
      <vt:lpstr>Java 体系 结构</vt:lpstr>
      <vt:lpstr>问题2</vt:lpstr>
      <vt:lpstr>主流JVM</vt:lpstr>
      <vt:lpstr>问题3</vt:lpstr>
      <vt:lpstr>JVM 平台上的语言</vt:lpstr>
      <vt:lpstr>问题4</vt:lpstr>
      <vt:lpstr>问题5</vt:lpstr>
      <vt:lpstr>Java8默认的GC算法</vt:lpstr>
      <vt:lpstr>问题6</vt:lpstr>
      <vt:lpstr>从HelloWorld开始</vt:lpstr>
      <vt:lpstr>Java程序的生命周期</vt:lpstr>
      <vt:lpstr>Hotspot JVM 架构</vt:lpstr>
      <vt:lpstr>从HelloWorld开始</vt:lpstr>
      <vt:lpstr>从HelloWorld开始</vt:lpstr>
      <vt:lpstr>Hotspot运行时数据区</vt:lpstr>
      <vt:lpstr>Java虚拟机栈</vt:lpstr>
      <vt:lpstr>每个线程的pc</vt:lpstr>
      <vt:lpstr>Hotspot运行时数据区</vt:lpstr>
      <vt:lpstr>堆内存(Heap)</vt:lpstr>
      <vt:lpstr>Hotspot运行时数据区</vt:lpstr>
      <vt:lpstr>非堆 Non-Heap </vt:lpstr>
      <vt:lpstr>Hotspot运行时数据区</vt:lpstr>
      <vt:lpstr>堆外内存</vt:lpstr>
      <vt:lpstr>Hotspot JVM 架构</vt:lpstr>
      <vt:lpstr>类加载子系统</vt:lpstr>
      <vt:lpstr>从HelloWorld开始</vt:lpstr>
      <vt:lpstr>从HelloWorld开始</vt:lpstr>
      <vt:lpstr>现场练习</vt:lpstr>
      <vt:lpstr>PowerPoint 演示文稿</vt:lpstr>
      <vt:lpstr>PowerPoint 演示文稿</vt:lpstr>
      <vt:lpstr>类加载错误</vt:lpstr>
      <vt:lpstr>major versions简介</vt:lpstr>
      <vt:lpstr>ClassFile结构定义</vt:lpstr>
      <vt:lpstr>Class Loader简介</vt:lpstr>
      <vt:lpstr>动手实践: 打印 ClassLoader</vt:lpstr>
      <vt:lpstr>垃圾收集器</vt:lpstr>
      <vt:lpstr>即时编译器(JIT)</vt:lpstr>
      <vt:lpstr>JIT相关启动参数</vt:lpstr>
      <vt:lpstr>Q&amp;A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JVM体系结构概述 </dc:title>
  <dc:creator>任富飞</dc:creator>
  <cp:lastModifiedBy>任富飞</cp:lastModifiedBy>
  <cp:revision>812</cp:revision>
  <dcterms:created xsi:type="dcterms:W3CDTF">2019-08-23T03:31:02Z</dcterms:created>
  <dcterms:modified xsi:type="dcterms:W3CDTF">2019-11-11T07:37:43Z</dcterms:modified>
</cp:coreProperties>
</file>