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98" r:id="rId2"/>
    <p:sldId id="312" r:id="rId3"/>
    <p:sldId id="310" r:id="rId4"/>
    <p:sldId id="299" r:id="rId5"/>
    <p:sldId id="321" r:id="rId6"/>
    <p:sldId id="296" r:id="rId7"/>
    <p:sldId id="322" r:id="rId8"/>
    <p:sldId id="324" r:id="rId9"/>
    <p:sldId id="285" r:id="rId10"/>
    <p:sldId id="287" r:id="rId11"/>
    <p:sldId id="292" r:id="rId12"/>
    <p:sldId id="325" r:id="rId13"/>
    <p:sldId id="293" r:id="rId14"/>
    <p:sldId id="286" r:id="rId15"/>
    <p:sldId id="332" r:id="rId16"/>
    <p:sldId id="289" r:id="rId17"/>
    <p:sldId id="326" r:id="rId18"/>
    <p:sldId id="320" r:id="rId19"/>
    <p:sldId id="282" r:id="rId20"/>
    <p:sldId id="327" r:id="rId21"/>
    <p:sldId id="328" r:id="rId22"/>
    <p:sldId id="291" r:id="rId23"/>
    <p:sldId id="329" r:id="rId24"/>
    <p:sldId id="309" r:id="rId25"/>
    <p:sldId id="290" r:id="rId26"/>
    <p:sldId id="333" r:id="rId27"/>
    <p:sldId id="334" r:id="rId28"/>
    <p:sldId id="283" r:id="rId29"/>
    <p:sldId id="330" r:id="rId30"/>
    <p:sldId id="300" r:id="rId31"/>
    <p:sldId id="294" r:id="rId32"/>
    <p:sldId id="288" r:id="rId33"/>
    <p:sldId id="331" r:id="rId34"/>
    <p:sldId id="281" r:id="rId35"/>
    <p:sldId id="26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2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1F8C5-1678-9F44-AF28-90D210FA7718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52D82-5B44-2D45-B79A-F4D1846A4B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29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10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A14CB-227A-9B45-82E8-BD4BCE06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2649C7-F9EE-774D-BDD2-F67D36884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E492C-BC10-2942-985A-102418EC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8CB73-100E-A64B-BA25-2E25ACA8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9E6FF-5225-F44B-A92E-1891D9D6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48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74593-204D-F449-AA46-DE2F12A9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C93816-C138-CB4A-9BE1-68FB2894F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5D1A8-AEF1-1C4F-B7BB-EB7166CF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0951F-63AD-5341-B481-45D606B5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67620-2FF5-0548-B3D6-97F48758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83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0728F5-366F-B149-9101-ABAD89587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4A1AE-827F-1140-8C55-D9187637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870F1-3329-B542-A170-92CC6896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D20C7-1D05-0042-9DE4-7980BDF3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4E6C9-D8D7-C544-BB2D-88ACDD0B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64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F30A-38AC-1840-AA21-0FA8B7ED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8F868-92DC-6741-902F-E24AB8C6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A2053-9841-EC45-907D-E4C05CCF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57361-D324-C847-8FAA-29F5C565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64FC3-1A3C-DE4B-9C8B-3A123F7F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79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D1D4-C34F-0146-A6C7-C65781F7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73869-7E54-6A4F-8C5E-0C69D2FC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0D6F6-CABF-3E4B-B5BF-A3A71BAD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29358-804C-EB46-9FA2-D9DC8842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73EF2-1BE3-EF46-A817-4138C7E9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12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27191-3D5E-9A4D-B6E0-A370E753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48CB9-AC94-584F-A569-C496A1781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99A22-9582-3246-BA3B-E309A49E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BCE753-D737-8D49-89EB-87F2D8CF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EB4E7-5774-7748-AF79-C1987648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F6CB5E-AAAC-7C4A-90AE-1D9F449C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63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21483-2A30-5844-B349-4E7E7C74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0D5290-4406-9C4F-80FA-5E9B6982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7DA936-E87B-0D48-8E0B-A2A27DFE1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E0F28-7E94-E249-8863-6D659C87B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4947EA-99EB-354D-8EDF-0B7727AE3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3EDCBD-2C31-614B-9A8A-2B620618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D67ABA-C27A-9049-99E3-928C56A3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BFA36F-DA5B-1041-865E-DF1F0257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81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C96F6-134D-4040-AAF6-B1F19C17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6E5048-BBA4-AA48-9531-669432FF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10A091-FDBC-014E-9F8C-69944B18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AC1148-3C3C-BB4E-9AF9-28603A04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132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D46083-4677-5343-A47B-1135831C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39B4E7-D0DB-7B47-8CB4-165D1D52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8B2BC-30C1-B94C-9E81-8E824AD9D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13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1774D-6CD1-074F-B504-FE065DA2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3D5A4-8510-684A-9BC8-33D7148A2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DFEBB8-FBEE-FD44-A341-E728610F3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4DC86-12B1-6F45-89AF-80219E95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9F339-CB5C-8D4E-82FD-904D9C92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2E7B15-4F5B-C94F-9AFD-6B077997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125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D559A-28BB-CB43-A186-877EBB8E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827045-925C-374C-A8A5-33A89B112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21DF4F-418A-DD40-8241-AA7D0F445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36B22-9581-3245-A093-2318C232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B1F9-9426-DF49-8701-053F803BDFEF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255C8B-A7DC-2E45-93F0-0F14E46B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C0153-F72B-A042-B6D2-01FA9911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6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AFE4EB-6C58-FA46-8BB3-0FD32EC4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193BE7-26D4-DE46-A296-9781FC03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EC7E4-02CE-E748-BA5E-76899B4BD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B1F9-9426-DF49-8701-053F803BDFEF}" type="datetimeFigureOut">
              <a:rPr kumimoji="1" lang="zh-CN" altLang="en-US" smtClean="0"/>
              <a:t>2019/11/11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45A1D-4871-0446-B334-E4AB3055D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3EAF2-F8F2-CA42-96AE-7B905FA85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3C4C-E9E7-7543-B48B-494EEA1EDC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15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524000" y="2285999"/>
            <a:ext cx="9144000" cy="964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4800" dirty="0">
                <a:solidFill>
                  <a:srgbClr val="1C2144"/>
                </a:solidFill>
                <a:latin typeface="Heiti SC Medium" pitchFamily="2" charset="-128"/>
                <a:ea typeface="Heiti SC Medium" pitchFamily="2" charset="-128"/>
              </a:rPr>
              <a:t>JMM</a:t>
            </a:r>
            <a:r>
              <a:rPr kumimoji="1" lang="zh-CN" altLang="en-US" sz="4800" dirty="0">
                <a:solidFill>
                  <a:srgbClr val="1C2144"/>
                </a:solidFill>
                <a:latin typeface="Heiti SC Medium" pitchFamily="2" charset="-128"/>
                <a:ea typeface="Heiti SC Medium" pitchFamily="2" charset="-128"/>
              </a:rPr>
              <a:t>与线程安全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16741" y="3855901"/>
            <a:ext cx="9144000" cy="699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800" dirty="0">
                <a:solidFill>
                  <a:srgbClr val="1C2144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任富飞、冯宏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33C1E5-5963-AB42-83E7-8011E1CF927A}"/>
              </a:ext>
            </a:extLst>
          </p:cNvPr>
          <p:cNvSpPr/>
          <p:nvPr/>
        </p:nvSpPr>
        <p:spPr>
          <a:xfrm>
            <a:off x="4679576" y="6131859"/>
            <a:ext cx="3065930" cy="564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44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CFB45-063C-7A43-AD53-31801A24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锁的特性与实现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A8A0A-D2D0-5B47-9B9A-275025CD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053319"/>
            <a:ext cx="4234543" cy="2870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特性</a:t>
            </a:r>
            <a:r>
              <a:rPr kumimoji="1" lang="en-US" altLang="zh-CN" dirty="0"/>
              <a:t>:</a:t>
            </a:r>
          </a:p>
          <a:p>
            <a:r>
              <a:rPr kumimoji="1" lang="zh-CN" altLang="en-US" dirty="0"/>
              <a:t>可重入</a:t>
            </a:r>
            <a:endParaRPr kumimoji="1" lang="en-US" altLang="zh-CN" dirty="0"/>
          </a:p>
          <a:p>
            <a:r>
              <a:rPr kumimoji="1" lang="zh-CN" altLang="en-US" dirty="0"/>
              <a:t>公平</a:t>
            </a:r>
            <a:r>
              <a:rPr kumimoji="1" lang="en-US" altLang="zh-CN" dirty="0"/>
              <a:t>/</a:t>
            </a:r>
            <a:r>
              <a:rPr lang="zh-CN" altLang="en-US" dirty="0"/>
              <a:t>非公平</a:t>
            </a:r>
            <a:endParaRPr kumimoji="1" lang="en-US" altLang="zh-CN" dirty="0"/>
          </a:p>
          <a:p>
            <a:r>
              <a:rPr kumimoji="1" lang="zh-CN" altLang="en-US" dirty="0"/>
              <a:t>共享</a:t>
            </a:r>
            <a:r>
              <a:rPr kumimoji="1" lang="en-US" altLang="zh-CN" dirty="0"/>
              <a:t>/</a:t>
            </a:r>
            <a:r>
              <a:rPr kumimoji="1" lang="zh-CN" altLang="en-US" dirty="0"/>
              <a:t>排他</a:t>
            </a:r>
            <a:endParaRPr kumimoji="1" lang="en-US" altLang="zh-CN" dirty="0"/>
          </a:p>
          <a:p>
            <a:r>
              <a:rPr kumimoji="1" lang="zh-CN" altLang="en-US" dirty="0"/>
              <a:t>粒度与性能</a:t>
            </a:r>
            <a:endParaRPr kumimoji="1"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D012A01-EEC8-734A-8883-F64AD92600C4}"/>
              </a:ext>
            </a:extLst>
          </p:cNvPr>
          <p:cNvSpPr txBox="1">
            <a:spLocks/>
          </p:cNvSpPr>
          <p:nvPr/>
        </p:nvSpPr>
        <p:spPr>
          <a:xfrm>
            <a:off x="5268686" y="2049917"/>
            <a:ext cx="4234543" cy="345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/>
              <a:t>实现</a:t>
            </a:r>
            <a:r>
              <a:rPr kumimoji="1" lang="en-US" altLang="zh-CN" dirty="0"/>
              <a:t>:</a:t>
            </a:r>
          </a:p>
          <a:p>
            <a:r>
              <a:rPr kumimoji="1" lang="zh-CN" altLang="en-US" dirty="0"/>
              <a:t>自旋</a:t>
            </a:r>
            <a:r>
              <a:rPr kumimoji="1" lang="en-US" altLang="zh-CN" dirty="0"/>
              <a:t> vs. CAS</a:t>
            </a:r>
          </a:p>
          <a:p>
            <a:r>
              <a:rPr kumimoji="1" lang="zh-CN" altLang="en-US" dirty="0"/>
              <a:t>乐观锁</a:t>
            </a:r>
            <a:r>
              <a:rPr kumimoji="1" lang="en-US" altLang="zh-CN" dirty="0"/>
              <a:t>/</a:t>
            </a:r>
            <a:r>
              <a:rPr kumimoji="1" lang="zh-CN" altLang="en-US" dirty="0"/>
              <a:t>悲观锁</a:t>
            </a:r>
            <a:endParaRPr kumimoji="1" lang="en-US" altLang="zh-CN" dirty="0"/>
          </a:p>
          <a:p>
            <a:r>
              <a:rPr kumimoji="1" lang="zh-CN" altLang="en-US" dirty="0"/>
              <a:t>物理锁</a:t>
            </a:r>
            <a:r>
              <a:rPr kumimoji="1" lang="en-US" altLang="zh-CN" dirty="0"/>
              <a:t>/</a:t>
            </a:r>
            <a:r>
              <a:rPr kumimoji="1" lang="zh-CN" altLang="en-US" dirty="0"/>
              <a:t>逻辑锁</a:t>
            </a:r>
            <a:endParaRPr kumimoji="1" lang="en-US" altLang="zh-CN" dirty="0"/>
          </a:p>
          <a:p>
            <a:r>
              <a:rPr kumimoji="1" lang="zh-CN" altLang="en-US" dirty="0"/>
              <a:t>偏向锁</a:t>
            </a:r>
            <a:r>
              <a:rPr kumimoji="1" lang="en-US" altLang="zh-CN" dirty="0"/>
              <a:t>/</a:t>
            </a:r>
            <a:r>
              <a:rPr kumimoji="1" lang="zh-CN" altLang="en-US" dirty="0"/>
              <a:t>重量级锁</a:t>
            </a:r>
            <a:endParaRPr kumimoji="1" lang="en-US" altLang="zh-CN" dirty="0"/>
          </a:p>
          <a:p>
            <a:r>
              <a:rPr kumimoji="1" lang="zh-CN" altLang="en-US" dirty="0"/>
              <a:t>分布式锁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190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75DD0-5E9F-B24A-8045-B6298396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2520497"/>
            <a:ext cx="2002971" cy="1325563"/>
          </a:xfrm>
        </p:spPr>
        <p:txBody>
          <a:bodyPr/>
          <a:lstStyle/>
          <a:p>
            <a:r>
              <a:rPr kumimoji="1" lang="zh-CN" altLang="en-US" dirty="0"/>
              <a:t>偏向锁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2329C5-8798-BA47-902C-B9CD7677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98111"/>
              </p:ext>
            </p:extLst>
          </p:nvPr>
        </p:nvGraphicFramePr>
        <p:xfrm>
          <a:off x="2931886" y="0"/>
          <a:ext cx="9260113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113">
                  <a:extLst>
                    <a:ext uri="{9D8B030D-6E8A-4147-A177-3AD203B41FA5}">
                      <a16:colId xmlns:a16="http://schemas.microsoft.com/office/drawing/2014/main" val="546761831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org.openjdk.jol.info.ClassLayout;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org.openjdk.jol.vm.VM;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java.util.concurrent.TimeUnit;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JOLSample_13_BiasedLocking {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void 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main(String[] args)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Exception {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       System.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.println(VM.</a:t>
                      </a:r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effectLst/>
                        </a:rPr>
                        <a:t>current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().details());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sleep &gt;5 seconds to pass the grace period of biased locking</a:t>
                      </a:r>
                      <a:b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TimeUnit.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SECONDS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.sleep(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A a =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A();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/>
                        </a:rPr>
                        <a:t>ClassLayout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layout = 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/>
                        </a:rPr>
                        <a:t>ClassLayout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zh-CN" sz="1800" b="0" i="1" dirty="0">
                          <a:solidFill>
                            <a:schemeClr val="tx1"/>
                          </a:solidFill>
                          <a:effectLst/>
                        </a:rPr>
                        <a:t>parseInstance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(a);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       System.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.println(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Fresh object"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       System.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.println(layout.toPrintable());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 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(a) {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           System.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.println(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With the lock"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           System.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.println(layout.toPrintable());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       }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       System.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.println(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After the lock"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       System.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.println(layout.toPrintable());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   }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class 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A {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no fields</a:t>
                      </a:r>
                      <a:b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}</a:t>
                      </a:r>
                      <a:br>
                        <a:rPr lang="en-US" altLang="zh-CN" sz="18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24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04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75DD0-5E9F-B24A-8045-B6298396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2520497"/>
            <a:ext cx="2002971" cy="1325563"/>
          </a:xfrm>
        </p:spPr>
        <p:txBody>
          <a:bodyPr/>
          <a:lstStyle/>
          <a:p>
            <a:r>
              <a:rPr kumimoji="1" lang="zh-CN" altLang="en-US" dirty="0"/>
              <a:t>重量锁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02329C5-8798-BA47-902C-B9CD7677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714525"/>
              </p:ext>
            </p:extLst>
          </p:nvPr>
        </p:nvGraphicFramePr>
        <p:xfrm>
          <a:off x="2931886" y="0"/>
          <a:ext cx="9260113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0113">
                  <a:extLst>
                    <a:ext uri="{9D8B030D-6E8A-4147-A177-3AD203B41FA5}">
                      <a16:colId xmlns:a16="http://schemas.microsoft.com/office/drawing/2014/main" val="546761831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org.openjdk.jol.info.ClassLayout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java.util.concurrent.TimeUnit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JOLSample_14_FatLocking {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class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A { </a:t>
                      </a:r>
                      <a:r>
                        <a:rPr lang="en-US" altLang="zh-CN" sz="16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/** no fields */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}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void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main(String[]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throws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Exception {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A a =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A();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effectLst/>
                        </a:rPr>
                        <a:t>ClassLayout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layout =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effectLst/>
                        </a:rPr>
                        <a:t>ClassLayout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zh-CN" sz="1600" b="0" i="1" dirty="0" err="1">
                          <a:solidFill>
                            <a:schemeClr val="tx1"/>
                          </a:solidFill>
                          <a:effectLst/>
                        </a:rPr>
                        <a:t>parseInstance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(a);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System.</a:t>
                      </a:r>
                      <a:r>
                        <a:rPr lang="en-US" altLang="zh-CN" sz="16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.println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Fresh object\n"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layout.toPrintable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());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Thread t =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Thread(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Runnable() {</a:t>
                      </a:r>
                      <a:b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public void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run() {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) {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          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{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               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TimeUnit.</a:t>
                      </a:r>
                      <a:r>
                        <a:rPr lang="en-US" altLang="zh-CN" sz="16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SECONDS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.sleep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            }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InterruptedException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e) {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; }}}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});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t.start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TimeUnit.</a:t>
                      </a:r>
                      <a:r>
                        <a:rPr lang="en-US" altLang="zh-CN" sz="16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SECONDS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.sleep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System.</a:t>
                      </a:r>
                      <a:r>
                        <a:rPr lang="en-US" altLang="zh-CN" sz="16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.println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Before the lock\n"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layout.toPrintable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());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(a) {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System.</a:t>
                      </a:r>
                      <a:r>
                        <a:rPr lang="en-US" altLang="zh-CN" sz="16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.println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With the lock\n"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layout.toPrintable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());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}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System.</a:t>
                      </a:r>
                      <a:r>
                        <a:rPr lang="en-US" altLang="zh-CN" sz="16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.println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After the lock\n"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layout.toPrintable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());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System.</a:t>
                      </a:r>
                      <a:r>
                        <a:rPr lang="en-US" altLang="zh-CN" sz="1600" b="0" i="1" dirty="0" err="1">
                          <a:solidFill>
                            <a:schemeClr val="tx1"/>
                          </a:solidFill>
                          <a:effectLst/>
                        </a:rPr>
                        <a:t>gc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System.</a:t>
                      </a:r>
                      <a:r>
                        <a:rPr lang="en-US" altLang="zh-CN" sz="16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.println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"**** After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System.gc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()\n"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layout.toPrintable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());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}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524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81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1EC38-4B85-DC43-860C-F2D3A063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读写锁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FFF5B-A5B4-C340-9048-F60AB3BA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ReadWriteLock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 err="1"/>
              <a:t>ReentrantReadWriteLock</a:t>
            </a:r>
            <a:r>
              <a:rPr lang="zh-CN" altLang="en-US" dirty="0"/>
              <a:t>实现</a:t>
            </a:r>
            <a:endParaRPr kumimoji="1" lang="en-US" altLang="zh-CN" dirty="0"/>
          </a:p>
          <a:p>
            <a:r>
              <a:rPr kumimoji="1" lang="en-US" altLang="zh-CN" dirty="0"/>
              <a:t>ReadLock, </a:t>
            </a:r>
            <a:r>
              <a:rPr kumimoji="1" lang="zh-CN" altLang="en-US" dirty="0"/>
              <a:t>共享</a:t>
            </a:r>
            <a:endParaRPr kumimoji="1" lang="en-US" altLang="zh-CN" dirty="0"/>
          </a:p>
          <a:p>
            <a:r>
              <a:rPr kumimoji="1" lang="en-US" altLang="zh-CN" dirty="0"/>
              <a:t>WriteLock, </a:t>
            </a:r>
            <a:r>
              <a:rPr kumimoji="1" lang="zh-CN" altLang="en-US" dirty="0"/>
              <a:t>排他</a:t>
            </a:r>
            <a:endParaRPr kumimoji="1" lang="en-US" altLang="zh-CN" dirty="0"/>
          </a:p>
          <a:p>
            <a:r>
              <a:rPr kumimoji="1" lang="zh-CN" altLang="en-US" dirty="0"/>
              <a:t>锁升级与降级情景分析：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读锁</a:t>
            </a:r>
            <a:r>
              <a:rPr kumimoji="1" lang="en-US" altLang="zh-CN" dirty="0"/>
              <a:t> -&gt; </a:t>
            </a:r>
            <a:r>
              <a:rPr kumimoji="1" lang="zh-CN" altLang="en-US" dirty="0"/>
              <a:t>写锁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zh-CN" altLang="en-US" dirty="0"/>
              <a:t>      写锁</a:t>
            </a:r>
            <a:r>
              <a:rPr kumimoji="1" lang="en-US" altLang="zh-CN" dirty="0"/>
              <a:t> -&gt; </a:t>
            </a:r>
            <a:r>
              <a:rPr kumimoji="1" lang="zh-CN" altLang="en-US" dirty="0"/>
              <a:t>读锁</a:t>
            </a:r>
          </a:p>
        </p:txBody>
      </p:sp>
    </p:spTree>
    <p:extLst>
      <p:ext uri="{BB962C8B-B14F-4D97-AF65-F5344CB8AC3E}">
        <p14:creationId xmlns:p14="http://schemas.microsoft.com/office/powerpoint/2010/main" val="301691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47A22-7D5C-7F4D-806E-A91813AC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无锁技术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7007D-A3F3-FF4A-BD0E-FE51DC98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Compare-And-Swap</a:t>
            </a:r>
          </a:p>
          <a:p>
            <a:r>
              <a:rPr kumimoji="1" lang="zh-CN" altLang="en-US" dirty="0"/>
              <a:t>乐观锁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Atomic</a:t>
            </a:r>
            <a:r>
              <a:rPr kumimoji="1" lang="zh-CN" altLang="en-US" dirty="0"/>
              <a:t>相关类</a:t>
            </a:r>
            <a:endParaRPr kumimoji="1" lang="en-US" altLang="zh-CN" dirty="0"/>
          </a:p>
          <a:p>
            <a:r>
              <a:rPr kumimoji="1" lang="zh-CN" altLang="en-US" dirty="0"/>
              <a:t>内部实现使用</a:t>
            </a:r>
            <a:r>
              <a:rPr kumimoji="1" lang="en-US" altLang="zh-CN" dirty="0"/>
              <a:t>Unsafe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5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47A22-7D5C-7F4D-806E-A91813AC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代码中如何获取</a:t>
            </a:r>
            <a:r>
              <a:rPr kumimoji="1" lang="en-US" altLang="zh-CN" dirty="0"/>
              <a:t>Unsafe</a:t>
            </a:r>
            <a:r>
              <a:rPr kumimoji="1" lang="zh-CN" altLang="en-US" dirty="0"/>
              <a:t>实例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2874C5C-3B62-CD4F-A455-D00A2C99B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57161"/>
              </p:ext>
            </p:extLst>
          </p:nvPr>
        </p:nvGraphicFramePr>
        <p:xfrm>
          <a:off x="3249385" y="1967139"/>
          <a:ext cx="5693229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3229">
                  <a:extLst>
                    <a:ext uri="{9D8B030D-6E8A-4147-A177-3AD203B41FA5}">
                      <a16:colId xmlns:a16="http://schemas.microsoft.com/office/drawing/2014/main" val="1676416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 public static Unsafe getUnsafe(){</a:t>
                      </a:r>
                    </a:p>
                    <a:p>
                      <a:r>
                        <a:rPr lang="en-US" altLang="zh-CN" dirty="0"/>
                        <a:t>        Unsafe unsafe =null;</a:t>
                      </a:r>
                    </a:p>
                    <a:p>
                      <a:r>
                        <a:rPr lang="en-US" altLang="zh-CN" dirty="0"/>
                        <a:t>        try{</a:t>
                      </a:r>
                    </a:p>
                    <a:p>
                      <a:r>
                        <a:rPr lang="en-US" altLang="zh-CN" dirty="0"/>
                        <a:t>            Class&lt;?&gt; clazz = Unsafe.class;</a:t>
                      </a:r>
                    </a:p>
                    <a:p>
                      <a:r>
                        <a:rPr lang="en-US" altLang="zh-CN" dirty="0"/>
                        <a:t>            Field f = clazz.getDeclaredField("theUnsafe");</a:t>
                      </a:r>
                    </a:p>
                    <a:p>
                      <a:r>
                        <a:rPr lang="en-US" altLang="zh-CN" dirty="0"/>
                        <a:t>            f.setAccessible(true);</a:t>
                      </a:r>
                    </a:p>
                    <a:p>
                      <a:r>
                        <a:rPr lang="en-US" altLang="zh-CN" dirty="0"/>
                        <a:t>            unsafe = (Unsafe) f.get(clazz);</a:t>
                      </a:r>
                    </a:p>
                    <a:p>
                      <a:r>
                        <a:rPr lang="en-US" altLang="zh-CN" dirty="0"/>
                        <a:t>        } catch (Exception e) {</a:t>
                      </a:r>
                    </a:p>
                    <a:p>
                      <a:r>
                        <a:rPr lang="en-US" altLang="zh-CN" dirty="0"/>
                        <a:t>            e.printStackTrace();</a:t>
                      </a:r>
                    </a:p>
                    <a:p>
                      <a:r>
                        <a:rPr lang="en-US" altLang="zh-CN" dirty="0"/>
                        <a:t>        }</a:t>
                      </a:r>
                    </a:p>
                    <a:p>
                      <a:r>
                        <a:rPr lang="en-US" altLang="zh-CN" dirty="0"/>
                        <a:t>        return unsafe;</a:t>
                      </a:r>
                    </a:p>
                    <a:p>
                      <a:r>
                        <a:rPr lang="en-US" altLang="zh-CN" dirty="0"/>
                        <a:t>    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38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86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796F3-BB95-9048-B484-F65D78A1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锁优化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04CE7-E045-1B47-9042-5144F9BA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性能与粒度</a:t>
            </a:r>
            <a:endParaRPr kumimoji="1" lang="en-US" altLang="zh-CN" dirty="0"/>
          </a:p>
          <a:p>
            <a:r>
              <a:rPr kumimoji="1" lang="zh-CN" altLang="en-US" dirty="0"/>
              <a:t>业务流程优化</a:t>
            </a:r>
            <a:endParaRPr kumimoji="1" lang="en-US" altLang="zh-CN" dirty="0"/>
          </a:p>
          <a:p>
            <a:r>
              <a:rPr kumimoji="1" lang="zh-CN" altLang="en-US" dirty="0"/>
              <a:t>系统需求</a:t>
            </a:r>
            <a:r>
              <a:rPr kumimoji="1" lang="en-US" altLang="zh-CN" dirty="0"/>
              <a:t> &amp; </a:t>
            </a:r>
            <a:r>
              <a:rPr kumimoji="1" lang="zh-CN" altLang="en-US" dirty="0"/>
              <a:t>程序</a:t>
            </a:r>
            <a:r>
              <a:rPr kumimoji="1" lang="en-US" altLang="zh-CN" dirty="0"/>
              <a:t>BUG</a:t>
            </a:r>
          </a:p>
          <a:p>
            <a:r>
              <a:rPr kumimoji="1" lang="zh-CN" altLang="en-US" dirty="0"/>
              <a:t>避免过度优化</a:t>
            </a:r>
            <a:r>
              <a:rPr kumimoji="1" lang="en-US" altLang="zh-CN" dirty="0"/>
              <a:t>: </a:t>
            </a:r>
            <a:r>
              <a:rPr kumimoji="1" lang="zh-CN" altLang="en-US" dirty="0"/>
              <a:t>权衡收益与实现成本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8938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D354A-5678-6446-A99D-A98E9667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JMM</a:t>
            </a:r>
            <a:r>
              <a:rPr lang="zh-CN" altLang="en-US" dirty="0"/>
              <a:t>与线程安全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00C25-1AA8-3B4B-B6BE-6CAF0B89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3484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3.1 </a:t>
            </a:r>
            <a:r>
              <a:rPr kumimoji="1" lang="zh-CN" altLang="en-US" dirty="0"/>
              <a:t>线程安全问题</a:t>
            </a:r>
            <a:endParaRPr kumimoji="1" lang="en-US" altLang="zh-CN" dirty="0"/>
          </a:p>
          <a:p>
            <a:r>
              <a:rPr kumimoji="1" lang="en-US" altLang="zh-CN" dirty="0"/>
              <a:t>3.2</a:t>
            </a:r>
            <a:r>
              <a:rPr kumimoji="1" lang="zh-CN" altLang="en-US" dirty="0"/>
              <a:t> 锁和无锁技术</a:t>
            </a:r>
            <a:endParaRPr kumimoji="1" lang="en-US" altLang="zh-CN" dirty="0"/>
          </a:p>
          <a:p>
            <a:r>
              <a:rPr kumimoji="1" lang="en-US" altLang="zh-CN" dirty="0"/>
              <a:t>3.3 Java</a:t>
            </a:r>
            <a:r>
              <a:rPr kumimoji="1" lang="zh-CN" altLang="en-US" dirty="0"/>
              <a:t>内存模型</a:t>
            </a:r>
            <a:endParaRPr kumimoji="1" lang="en-US" altLang="zh-CN" dirty="0"/>
          </a:p>
          <a:p>
            <a:r>
              <a:rPr kumimoji="1" lang="en-US" altLang="zh-CN" dirty="0"/>
              <a:t>3.4 Java</a:t>
            </a:r>
            <a:r>
              <a:rPr kumimoji="1" lang="zh-CN" altLang="en-US" dirty="0"/>
              <a:t>对象内存布局</a:t>
            </a:r>
            <a:endParaRPr kumimoji="1" lang="en-US" altLang="zh-CN" dirty="0"/>
          </a:p>
          <a:p>
            <a:r>
              <a:rPr kumimoji="1" lang="en-US" altLang="zh-CN" dirty="0"/>
              <a:t>3.5 </a:t>
            </a:r>
            <a:r>
              <a:rPr kumimoji="1" lang="zh-CN" altLang="en-US" dirty="0"/>
              <a:t>死锁问题以及分析</a:t>
            </a:r>
            <a:endParaRPr kumimoji="1" lang="en-US" altLang="zh-CN" dirty="0"/>
          </a:p>
        </p:txBody>
      </p:sp>
      <p:sp>
        <p:nvSpPr>
          <p:cNvPr id="5" name="燕尾形 4">
            <a:extLst>
              <a:ext uri="{FF2B5EF4-FFF2-40B4-BE49-F238E27FC236}">
                <a16:creationId xmlns:a16="http://schemas.microsoft.com/office/drawing/2014/main" id="{8D133350-1B44-D541-8A52-5D505D4ACCAE}"/>
              </a:ext>
            </a:extLst>
          </p:cNvPr>
          <p:cNvSpPr/>
          <p:nvPr/>
        </p:nvSpPr>
        <p:spPr>
          <a:xfrm>
            <a:off x="729343" y="2903317"/>
            <a:ext cx="381000" cy="34063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8B9810-D7A3-424B-97D2-66BF068B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8" y="1690688"/>
            <a:ext cx="5102679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87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2244-DDA1-2B4B-955D-EE37049C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1"/>
            <a:ext cx="10515600" cy="4119562"/>
          </a:xfrm>
        </p:spPr>
        <p:txBody>
          <a:bodyPr/>
          <a:lstStyle/>
          <a:p>
            <a:r>
              <a:rPr kumimoji="1" lang="en-US" altLang="zh-CN" dirty="0"/>
              <a:t>JMM</a:t>
            </a:r>
            <a:r>
              <a:rPr kumimoji="1" lang="zh-CN" altLang="en-US" dirty="0"/>
              <a:t>是什么</a:t>
            </a:r>
            <a:r>
              <a:rPr kumimoji="1" lang="en-US" altLang="zh-CN" dirty="0"/>
              <a:t>?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D7FB864-33D3-2D47-B123-E10CA11C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问题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5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F4C46-E310-904B-BC83-6CE5A6F1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Java</a:t>
            </a:r>
            <a:r>
              <a:rPr kumimoji="1" lang="zh-CN" altLang="en-US" dirty="0"/>
              <a:t>内存模型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DC7F9-94A8-9549-9D6A-0BB4321F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语言规范</a:t>
            </a:r>
            <a:r>
              <a:rPr kumimoji="1" lang="en-US" altLang="zh-CN" dirty="0"/>
              <a:t> $17.4</a:t>
            </a:r>
            <a:r>
              <a:rPr kumimoji="1" lang="zh-CN" altLang="en-US" dirty="0"/>
              <a:t>章节</a:t>
            </a:r>
            <a:endParaRPr kumimoji="1" lang="en-US" altLang="zh-CN" dirty="0"/>
          </a:p>
          <a:p>
            <a:r>
              <a:rPr kumimoji="1" lang="en-US" altLang="zh-CN" dirty="0"/>
              <a:t>JSR-133. Java Memory Model and Thread Specification</a:t>
            </a:r>
          </a:p>
          <a:p>
            <a:r>
              <a:rPr kumimoji="1" lang="zh-CN" altLang="en-US" dirty="0"/>
              <a:t>多线程执行时的一系列语义规则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345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D354A-5678-6446-A99D-A98E9667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JMM</a:t>
            </a:r>
            <a:r>
              <a:rPr lang="zh-CN" altLang="en-US" dirty="0"/>
              <a:t>与线程安全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00C25-1AA8-3B4B-B6BE-6CAF0B89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3484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3.1 </a:t>
            </a:r>
            <a:r>
              <a:rPr kumimoji="1" lang="zh-CN" altLang="en-US" dirty="0"/>
              <a:t>线程安全问题</a:t>
            </a:r>
            <a:endParaRPr kumimoji="1" lang="en-US" altLang="zh-CN" dirty="0"/>
          </a:p>
          <a:p>
            <a:r>
              <a:rPr kumimoji="1" lang="en-US" altLang="zh-CN" dirty="0"/>
              <a:t>3.2</a:t>
            </a:r>
            <a:r>
              <a:rPr kumimoji="1" lang="zh-CN" altLang="en-US" dirty="0"/>
              <a:t> 锁和无锁技术</a:t>
            </a:r>
            <a:endParaRPr kumimoji="1" lang="en-US" altLang="zh-CN" dirty="0"/>
          </a:p>
          <a:p>
            <a:r>
              <a:rPr kumimoji="1" lang="en-US" altLang="zh-CN" dirty="0"/>
              <a:t>3.3 Java</a:t>
            </a:r>
            <a:r>
              <a:rPr kumimoji="1" lang="zh-CN" altLang="en-US" dirty="0"/>
              <a:t>内存模型</a:t>
            </a:r>
            <a:endParaRPr kumimoji="1" lang="en-US" altLang="zh-CN" dirty="0"/>
          </a:p>
          <a:p>
            <a:r>
              <a:rPr kumimoji="1" lang="en-US" altLang="zh-CN" dirty="0"/>
              <a:t>3.4 Java</a:t>
            </a:r>
            <a:r>
              <a:rPr kumimoji="1" lang="zh-CN" altLang="en-US" dirty="0"/>
              <a:t>对象内存布局</a:t>
            </a:r>
            <a:endParaRPr kumimoji="1" lang="en-US" altLang="zh-CN" dirty="0"/>
          </a:p>
          <a:p>
            <a:r>
              <a:rPr kumimoji="1" lang="en-US" altLang="zh-CN" dirty="0"/>
              <a:t>3.5 </a:t>
            </a:r>
            <a:r>
              <a:rPr kumimoji="1" lang="zh-CN" altLang="en-US" dirty="0"/>
              <a:t>死锁问题以及分析</a:t>
            </a:r>
            <a:endParaRPr kumimoji="1" lang="en-US" altLang="zh-CN" dirty="0"/>
          </a:p>
        </p:txBody>
      </p:sp>
      <p:sp>
        <p:nvSpPr>
          <p:cNvPr id="5" name="燕尾形 4">
            <a:extLst>
              <a:ext uri="{FF2B5EF4-FFF2-40B4-BE49-F238E27FC236}">
                <a16:creationId xmlns:a16="http://schemas.microsoft.com/office/drawing/2014/main" id="{8D133350-1B44-D541-8A52-5D505D4ACCAE}"/>
              </a:ext>
            </a:extLst>
          </p:cNvPr>
          <p:cNvSpPr/>
          <p:nvPr/>
        </p:nvSpPr>
        <p:spPr>
          <a:xfrm>
            <a:off x="729343" y="1880055"/>
            <a:ext cx="381000" cy="34063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8B9810-D7A3-424B-97D2-66BF068B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8" y="1690688"/>
            <a:ext cx="5102679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81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F4C46-E310-904B-BC83-6CE5A6F1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为什么需要</a:t>
            </a:r>
            <a:r>
              <a:rPr kumimoji="1" lang="en-US" altLang="zh-CN" dirty="0"/>
              <a:t>JMM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DC7F9-94A8-9549-9D6A-0BB4321F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计算机程序基本特性</a:t>
            </a:r>
            <a:r>
              <a:rPr kumimoji="1" lang="en-US" altLang="zh-CN" dirty="0"/>
              <a:t>: </a:t>
            </a:r>
            <a:r>
              <a:rPr kumimoji="1" lang="zh-CN" altLang="en-US" dirty="0"/>
              <a:t>确定性</a:t>
            </a:r>
            <a:r>
              <a:rPr kumimoji="1" lang="en-US" altLang="zh-CN" dirty="0"/>
              <a:t>,</a:t>
            </a:r>
            <a:r>
              <a:rPr kumimoji="1" lang="zh-CN" altLang="en-US" dirty="0"/>
              <a:t> 可预测性</a:t>
            </a:r>
            <a:endParaRPr kumimoji="1" lang="en-US" altLang="zh-CN" dirty="0"/>
          </a:p>
          <a:p>
            <a:r>
              <a:rPr kumimoji="1" lang="zh-CN" altLang="en-US" dirty="0"/>
              <a:t>指令重排</a:t>
            </a:r>
            <a:r>
              <a:rPr kumimoji="1" lang="en-US" altLang="zh-CN" dirty="0"/>
              <a:t>:</a:t>
            </a:r>
            <a:r>
              <a:rPr kumimoji="1" lang="zh-CN" altLang="en-US" dirty="0"/>
              <a:t> 编译器优化</a:t>
            </a:r>
            <a:r>
              <a:rPr kumimoji="1" lang="en-US" altLang="zh-CN" dirty="0"/>
              <a:t>/</a:t>
            </a:r>
            <a:r>
              <a:rPr kumimoji="1" lang="zh-CN" altLang="en-US" dirty="0"/>
              <a:t>处理器优化</a:t>
            </a:r>
            <a:endParaRPr kumimoji="1" lang="en-US" altLang="zh-CN" dirty="0"/>
          </a:p>
          <a:p>
            <a:r>
              <a:rPr kumimoji="1" lang="zh-CN" altLang="en-US" dirty="0"/>
              <a:t>读写指令</a:t>
            </a:r>
            <a:r>
              <a:rPr kumimoji="1" lang="en-US" altLang="zh-CN" dirty="0"/>
              <a:t>: load/store</a:t>
            </a:r>
          </a:p>
          <a:p>
            <a:r>
              <a:rPr kumimoji="1" lang="en-US" altLang="zh-CN" dirty="0"/>
              <a:t>Happens-before</a:t>
            </a:r>
            <a:r>
              <a:rPr kumimoji="1" lang="zh-CN" altLang="en-US" dirty="0"/>
              <a:t>关系</a:t>
            </a:r>
            <a:endParaRPr kumimoji="1" lang="en-US" altLang="zh-CN" dirty="0"/>
          </a:p>
          <a:p>
            <a:r>
              <a:rPr kumimoji="1" lang="zh-CN" altLang="en-US" dirty="0"/>
              <a:t>共享内存</a:t>
            </a:r>
            <a:r>
              <a:rPr kumimoji="1" lang="en-US" altLang="zh-CN" dirty="0"/>
              <a:t>/</a:t>
            </a:r>
            <a:r>
              <a:rPr kumimoji="1" lang="zh-CN" altLang="en-US" dirty="0"/>
              <a:t>局部变量</a:t>
            </a:r>
            <a:endParaRPr kumimoji="1" lang="en-US" altLang="zh-CN" dirty="0"/>
          </a:p>
          <a:p>
            <a:r>
              <a:rPr kumimoji="1" lang="zh-CN" altLang="en-US" dirty="0"/>
              <a:t>线程间的交互问题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566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2244-DDA1-2B4B-955D-EE37049C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1"/>
            <a:ext cx="5323114" cy="4119562"/>
          </a:xfrm>
        </p:spPr>
        <p:txBody>
          <a:bodyPr/>
          <a:lstStyle/>
          <a:p>
            <a:r>
              <a:rPr kumimoji="1" lang="zh-CN" altLang="en-US" dirty="0"/>
              <a:t>锁是如何保障线程安全的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JMM</a:t>
            </a:r>
            <a:r>
              <a:rPr kumimoji="1" lang="zh-CN" altLang="en-US" dirty="0"/>
              <a:t>涉及哪些内存屏障？</a:t>
            </a:r>
            <a:endParaRPr kumimoji="1" lang="en-US" altLang="zh-CN" dirty="0"/>
          </a:p>
          <a:p>
            <a:r>
              <a:rPr kumimoji="1" lang="zh-CN" altLang="en-US" dirty="0"/>
              <a:t>每种屏障有什么作用</a:t>
            </a:r>
            <a:r>
              <a:rPr kumimoji="1" lang="en-US" altLang="zh-CN" dirty="0"/>
              <a:t>?</a:t>
            </a:r>
          </a:p>
          <a:p>
            <a:endParaRPr kumimoji="1"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D7FB864-33D3-2D47-B123-E10CA11C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问题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C2E23E-DA34-7D46-921C-8C29183EBB2F}"/>
              </a:ext>
            </a:extLst>
          </p:cNvPr>
          <p:cNvSpPr txBox="1"/>
          <p:nvPr/>
        </p:nvSpPr>
        <p:spPr>
          <a:xfrm>
            <a:off x="8131629" y="2275114"/>
            <a:ext cx="3222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内存屏障类型</a:t>
            </a:r>
            <a:endParaRPr kumimoji="1" lang="en-US" altLang="zh-CN" sz="2400" dirty="0"/>
          </a:p>
          <a:p>
            <a:r>
              <a:rPr kumimoji="1" lang="en-US" altLang="zh-CN" sz="2400" dirty="0"/>
              <a:t>#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LoadLoad</a:t>
            </a:r>
            <a:endParaRPr kumimoji="1" lang="en-US" altLang="zh-CN" sz="2400" dirty="0">
              <a:solidFill>
                <a:srgbClr val="0070C0"/>
              </a:solidFill>
            </a:endParaRPr>
          </a:p>
          <a:p>
            <a:r>
              <a:rPr kumimoji="1" lang="en-US" altLang="zh-CN" sz="2400" dirty="0"/>
              <a:t>#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StoreStore</a:t>
            </a:r>
            <a:endParaRPr kumimoji="1" lang="en-US" altLang="zh-CN" sz="2400" dirty="0">
              <a:solidFill>
                <a:srgbClr val="0070C0"/>
              </a:solidFill>
            </a:endParaRPr>
          </a:p>
          <a:p>
            <a:r>
              <a:rPr kumimoji="1" lang="en-US" altLang="zh-CN" sz="2400" dirty="0"/>
              <a:t>#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Load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Store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r>
              <a:rPr kumimoji="1" lang="en-US" altLang="zh-CN" sz="2400" dirty="0"/>
              <a:t>#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Store</a:t>
            </a:r>
            <a:r>
              <a:rPr kumimoji="1" lang="en-US" altLang="zh-CN" sz="2400" dirty="0" err="1">
                <a:solidFill>
                  <a:srgbClr val="0070C0"/>
                </a:solidFill>
              </a:rPr>
              <a:t>Load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71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C0F90-F3BC-E241-97C6-2B03D44C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JMM</a:t>
            </a:r>
            <a:r>
              <a:rPr kumimoji="1" lang="zh-CN" altLang="en-US" dirty="0"/>
              <a:t>情景分析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9774B2C-2179-F749-9DBD-F6B891B89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77832"/>
              </p:ext>
            </p:extLst>
          </p:nvPr>
        </p:nvGraphicFramePr>
        <p:xfrm>
          <a:off x="1640114" y="1690688"/>
          <a:ext cx="8128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8339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JMMSample1 {</a:t>
                      </a:r>
                      <a:br>
                        <a:rPr lang="en-US" altLang="zh-CN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zh-CN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请分析是否会出现 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"r1=2</a:t>
                      </a:r>
                      <a:r>
                        <a:rPr lang="zh-CN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并且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r2=2"</a:t>
                      </a:r>
                      <a:r>
                        <a:rPr lang="zh-CN" alt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的情形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b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static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</a:t>
                      </a:r>
                      <a:br>
                        <a:rPr lang="en-US" altLang="zh-CN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static class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ThreadTask1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implements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Runnable {</a:t>
                      </a:r>
                      <a:br>
                        <a:rPr lang="en-US" altLang="zh-CN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run() {</a:t>
                      </a:r>
                      <a:br>
                        <a:rPr lang="en-US" altLang="zh-CN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r1 = 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</a:t>
                      </a:r>
                      <a:br>
                        <a:rPr lang="en-US" altLang="zh-CN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</a:t>
                      </a:r>
                      <a:br>
                        <a:rPr lang="en-US" altLang="zh-CN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System.</a:t>
                      </a:r>
                      <a:r>
                        <a:rPr lang="en-US" altLang="zh-CN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.println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"r1="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+ r1);</a:t>
                      </a:r>
                      <a:br>
                        <a:rPr lang="en-US" altLang="zh-CN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       }</a:t>
                      </a:r>
                      <a:br>
                        <a:rPr lang="en-US" altLang="zh-CN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   }</a:t>
                      </a:r>
                      <a:br>
                        <a:rPr lang="en-US" altLang="zh-CN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static class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ThreadTask2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implements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Runnable {</a:t>
                      </a:r>
                      <a:br>
                        <a:rPr lang="en-US" altLang="zh-CN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run() {</a:t>
                      </a:r>
                      <a:br>
                        <a:rPr lang="en-US" altLang="zh-CN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zh-C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r2 = 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</a:t>
                      </a:r>
                      <a:br>
                        <a:rPr lang="en-US" altLang="zh-CN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zh-C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;</a:t>
                      </a:r>
                      <a:br>
                        <a:rPr lang="en-US" altLang="zh-CN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System.</a:t>
                      </a:r>
                      <a:r>
                        <a:rPr lang="en-US" altLang="zh-CN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.println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"r2="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+ r2);</a:t>
                      </a:r>
                      <a:br>
                        <a:rPr lang="en-US" altLang="zh-CN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       }</a:t>
                      </a:r>
                      <a:br>
                        <a:rPr lang="en-US" altLang="zh-CN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39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633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D354A-5678-6446-A99D-A98E9667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JMM</a:t>
            </a:r>
            <a:r>
              <a:rPr lang="zh-CN" altLang="en-US" dirty="0"/>
              <a:t>与线程安全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00C25-1AA8-3B4B-B6BE-6CAF0B89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3484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3.1 </a:t>
            </a:r>
            <a:r>
              <a:rPr kumimoji="1" lang="zh-CN" altLang="en-US" dirty="0"/>
              <a:t>线程安全问题</a:t>
            </a:r>
            <a:endParaRPr kumimoji="1" lang="en-US" altLang="zh-CN" dirty="0"/>
          </a:p>
          <a:p>
            <a:r>
              <a:rPr kumimoji="1" lang="en-US" altLang="zh-CN" dirty="0"/>
              <a:t>3.2</a:t>
            </a:r>
            <a:r>
              <a:rPr kumimoji="1" lang="zh-CN" altLang="en-US" dirty="0"/>
              <a:t> 锁和无锁技术</a:t>
            </a:r>
            <a:endParaRPr kumimoji="1" lang="en-US" altLang="zh-CN" dirty="0"/>
          </a:p>
          <a:p>
            <a:r>
              <a:rPr kumimoji="1" lang="en-US" altLang="zh-CN" dirty="0"/>
              <a:t>3.3 Java</a:t>
            </a:r>
            <a:r>
              <a:rPr kumimoji="1" lang="zh-CN" altLang="en-US" dirty="0"/>
              <a:t>内存模型</a:t>
            </a:r>
            <a:endParaRPr kumimoji="1" lang="en-US" altLang="zh-CN" dirty="0"/>
          </a:p>
          <a:p>
            <a:r>
              <a:rPr kumimoji="1" lang="en-US" altLang="zh-CN" dirty="0"/>
              <a:t>3.4 Java</a:t>
            </a:r>
            <a:r>
              <a:rPr kumimoji="1" lang="zh-CN" altLang="en-US" dirty="0"/>
              <a:t>对象内存布局</a:t>
            </a:r>
            <a:endParaRPr kumimoji="1" lang="en-US" altLang="zh-CN" dirty="0"/>
          </a:p>
          <a:p>
            <a:r>
              <a:rPr kumimoji="1" lang="en-US" altLang="zh-CN" dirty="0"/>
              <a:t>3.5 </a:t>
            </a:r>
            <a:r>
              <a:rPr kumimoji="1" lang="zh-CN" altLang="en-US" dirty="0"/>
              <a:t>死锁问题以及分析</a:t>
            </a:r>
            <a:endParaRPr kumimoji="1" lang="en-US" altLang="zh-CN" dirty="0"/>
          </a:p>
        </p:txBody>
      </p:sp>
      <p:sp>
        <p:nvSpPr>
          <p:cNvPr id="5" name="燕尾形 4">
            <a:extLst>
              <a:ext uri="{FF2B5EF4-FFF2-40B4-BE49-F238E27FC236}">
                <a16:creationId xmlns:a16="http://schemas.microsoft.com/office/drawing/2014/main" id="{8D133350-1B44-D541-8A52-5D505D4ACCAE}"/>
              </a:ext>
            </a:extLst>
          </p:cNvPr>
          <p:cNvSpPr/>
          <p:nvPr/>
        </p:nvSpPr>
        <p:spPr>
          <a:xfrm>
            <a:off x="729343" y="3404062"/>
            <a:ext cx="381000" cy="34063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8B9810-D7A3-424B-97D2-66BF068B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8" y="1690688"/>
            <a:ext cx="5102679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76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2244-DDA1-2B4B-955D-EE37049C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543"/>
            <a:ext cx="10515600" cy="4228419"/>
          </a:xfrm>
        </p:spPr>
        <p:txBody>
          <a:bodyPr/>
          <a:lstStyle/>
          <a:p>
            <a:r>
              <a:rPr lang="en-US" altLang="zh-CN" dirty="0" err="1"/>
              <a:t>BigDecimal</a:t>
            </a:r>
            <a:r>
              <a:rPr kumimoji="1" lang="zh-CN" altLang="en-US" dirty="0"/>
              <a:t>对象占用内存是多少字节</a:t>
            </a:r>
            <a:r>
              <a:rPr kumimoji="1" lang="en-US" altLang="zh-CN" dirty="0"/>
              <a:t>?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D7FB864-33D3-2D47-B123-E10CA11C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问题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840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60590-D5AE-6646-A259-00F57BE6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BigDecimal</a:t>
            </a:r>
            <a:r>
              <a:rPr lang="zh-CN" altLang="en-US" dirty="0"/>
              <a:t>的定义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B9DAC7-6A1D-654E-AC7C-463257741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10550"/>
              </p:ext>
            </p:extLst>
          </p:nvPr>
        </p:nvGraphicFramePr>
        <p:xfrm>
          <a:off x="3501571" y="2229151"/>
          <a:ext cx="5043715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715">
                  <a:extLst>
                    <a:ext uri="{9D8B030D-6E8A-4147-A177-3AD203B41FA5}">
                      <a16:colId xmlns:a16="http://schemas.microsoft.com/office/drawing/2014/main" val="2263766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6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class BigDecimal {</a:t>
                      </a:r>
                    </a:p>
                    <a:p>
                      <a:r>
                        <a:rPr lang="en-US" altLang="zh-CN" dirty="0"/>
                        <a:t>    private final BigInteger intVal;</a:t>
                      </a:r>
                    </a:p>
                    <a:p>
                      <a:r>
                        <a:rPr lang="en-US" altLang="zh-CN" dirty="0"/>
                        <a:t>    private final int scale;  </a:t>
                      </a:r>
                    </a:p>
                    <a:p>
                      <a:r>
                        <a:rPr lang="en-US" altLang="zh-CN" dirty="0"/>
                        <a:t>    private transient int precision;</a:t>
                      </a:r>
                    </a:p>
                    <a:p>
                      <a:r>
                        <a:rPr lang="en-US" altLang="zh-CN" dirty="0"/>
                        <a:t>    private transient String stringCache;</a:t>
                      </a:r>
                    </a:p>
                    <a:p>
                      <a:r>
                        <a:rPr lang="en-US" altLang="zh-CN" dirty="0"/>
                        <a:t>    private final transient long intCompact;</a:t>
                      </a:r>
                    </a:p>
                    <a:p>
                      <a:r>
                        <a:rPr lang="en-US" altLang="zh-CN" dirty="0"/>
                        <a:t>    // static ......</a:t>
                      </a:r>
                    </a:p>
                    <a:p>
                      <a:r>
                        <a:rPr lang="en-US" altLang="zh-CN" dirty="0"/>
                        <a:t>}</a:t>
                      </a:r>
                    </a:p>
                    <a:p>
                      <a:r>
                        <a:rPr lang="en-US" altLang="zh-CN" dirty="0"/>
                        <a:t>//</a:t>
                      </a:r>
                    </a:p>
                    <a:p>
                      <a:r>
                        <a:rPr lang="en-US" altLang="zh-CN" dirty="0">
                          <a:effectLst/>
                        </a:rPr>
                        <a:t>org</a:t>
                      </a:r>
                      <a:r>
                        <a:rPr lang="en-US" altLang="zh-CN" dirty="0"/>
                        <a:t>.openjdk.jol.info.ClassLayout</a:t>
                      </a:r>
                    </a:p>
                    <a:p>
                      <a:r>
                        <a:rPr lang="en-US" altLang="zh-CN" dirty="0"/>
                        <a:t>.</a:t>
                      </a:r>
                      <a:r>
                        <a:rPr lang="en-US" altLang="zh-CN" i="1" dirty="0">
                          <a:effectLst/>
                        </a:rPr>
                        <a:t>parseClass</a:t>
                      </a:r>
                      <a:r>
                        <a:rPr lang="en-US" altLang="zh-CN" dirty="0"/>
                        <a:t>(BigDecimal.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altLang="zh-CN" dirty="0"/>
                        <a:t>)</a:t>
                      </a:r>
                    </a:p>
                    <a:p>
                      <a:r>
                        <a:rPr lang="en-US" altLang="zh-CN" dirty="0"/>
                        <a:t>.toPrintable()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87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877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60590-D5AE-6646-A259-00F57BE6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/>
              <a:t>BigDecimal</a:t>
            </a:r>
            <a:r>
              <a:rPr kumimoji="1" lang="zh-CN" altLang="en-US" dirty="0"/>
              <a:t>对象的内存占用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3D0281E-B633-C54A-BA23-0287F0046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28219"/>
              </p:ext>
            </p:extLst>
          </p:nvPr>
        </p:nvGraphicFramePr>
        <p:xfrm>
          <a:off x="2576286" y="2624666"/>
          <a:ext cx="525054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629">
                  <a:extLst>
                    <a:ext uri="{9D8B030D-6E8A-4147-A177-3AD203B41FA5}">
                      <a16:colId xmlns:a16="http://schemas.microsoft.com/office/drawing/2014/main" val="1416305457"/>
                    </a:ext>
                  </a:extLst>
                </a:gridCol>
                <a:gridCol w="653142">
                  <a:extLst>
                    <a:ext uri="{9D8B030D-6E8A-4147-A177-3AD203B41FA5}">
                      <a16:colId xmlns:a16="http://schemas.microsoft.com/office/drawing/2014/main" val="1700706927"/>
                    </a:ext>
                  </a:extLst>
                </a:gridCol>
                <a:gridCol w="1687286">
                  <a:extLst>
                    <a:ext uri="{9D8B030D-6E8A-4147-A177-3AD203B41FA5}">
                      <a16:colId xmlns:a16="http://schemas.microsoft.com/office/drawing/2014/main" val="410921821"/>
                    </a:ext>
                  </a:extLst>
                </a:gridCol>
                <a:gridCol w="2144485">
                  <a:extLst>
                    <a:ext uri="{9D8B030D-6E8A-4147-A177-3AD203B41FA5}">
                      <a16:colId xmlns:a16="http://schemas.microsoft.com/office/drawing/2014/main" val="1324251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OFFSET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4266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(object </a:t>
                      </a: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header)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372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+mn-cs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BigDecimal.scale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040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long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BigDecimal.intCompact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92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BigDecimal.precision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86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java.math.BigInteger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BigDecimal.intVal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8109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java.lang.String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BigDecimal.stringCache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68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</a:rPr>
                        <a:t>(loss due to the next object alignment)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2057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175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60590-D5AE-6646-A259-00F57BE6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示例总结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9CAFD-2A61-B146-B930-EBEA590E7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1943" cy="1646918"/>
          </a:xfrm>
        </p:spPr>
        <p:txBody>
          <a:bodyPr/>
          <a:lstStyle/>
          <a:p>
            <a:r>
              <a:rPr kumimoji="1" lang="zh-CN" altLang="en-US" dirty="0"/>
              <a:t>估算</a:t>
            </a:r>
            <a:r>
              <a:rPr lang="en-US" altLang="zh-CN" dirty="0"/>
              <a:t>BigDecimal</a:t>
            </a:r>
            <a:r>
              <a:rPr kumimoji="1" lang="zh-CN" altLang="en-US" dirty="0"/>
              <a:t>对象的内存占用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JOL</a:t>
            </a:r>
            <a:r>
              <a:rPr kumimoji="1" lang="zh-CN" altLang="en-US" dirty="0"/>
              <a:t>库可以准确得出数据</a:t>
            </a:r>
            <a:endParaRPr kumimoji="1" lang="en-US" altLang="zh-CN" dirty="0"/>
          </a:p>
          <a:p>
            <a:r>
              <a:rPr kumimoji="1" lang="zh-CN" altLang="en-US" dirty="0"/>
              <a:t>分析数据量膨胀以及内存放大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4270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35E34-FF88-CA4E-9512-F089068A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对象内存布局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717F0-26F1-F641-8A1B-103C8208A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内容回顾：</a:t>
            </a:r>
            <a:endParaRPr kumimoji="1" lang="en-US" altLang="zh-CN" dirty="0"/>
          </a:p>
          <a:p>
            <a:r>
              <a:rPr kumimoji="1" lang="en-US" altLang="zh-CN" dirty="0"/>
              <a:t>JVM</a:t>
            </a:r>
            <a:r>
              <a:rPr kumimoji="1" lang="zh-CN" altLang="en-US" dirty="0"/>
              <a:t>运行时数据区</a:t>
            </a:r>
            <a:endParaRPr kumimoji="1" lang="en-US" altLang="zh-CN" dirty="0"/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的原生数据类型</a:t>
            </a:r>
            <a:endParaRPr kumimoji="1" lang="en-US" altLang="zh-CN" dirty="0"/>
          </a:p>
          <a:p>
            <a:r>
              <a:rPr kumimoji="1" lang="en-US" altLang="zh-CN" dirty="0"/>
              <a:t>JVM</a:t>
            </a:r>
            <a:r>
              <a:rPr kumimoji="1" lang="zh-CN" altLang="en-US" dirty="0"/>
              <a:t>支持的数据类型</a:t>
            </a:r>
            <a:endParaRPr kumimoji="1" lang="en-US" altLang="zh-CN" dirty="0"/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对象在</a:t>
            </a:r>
            <a:r>
              <a:rPr kumimoji="1" lang="en-US" altLang="zh-CN" dirty="0"/>
              <a:t>hotspot</a:t>
            </a:r>
            <a:r>
              <a:rPr kumimoji="1" lang="zh-CN" altLang="en-US" dirty="0"/>
              <a:t>中的结构</a:t>
            </a:r>
            <a:endParaRPr kumimoji="1" lang="en-US" altLang="zh-CN" dirty="0"/>
          </a:p>
          <a:p>
            <a:r>
              <a:rPr kumimoji="1" lang="zh-CN" altLang="en-US" dirty="0"/>
              <a:t>对象的内存占用</a:t>
            </a:r>
            <a:endParaRPr kumimoji="1" lang="en-US" altLang="zh-CN" dirty="0"/>
          </a:p>
          <a:p>
            <a:r>
              <a:rPr lang="en-US" altLang="zh-CN" dirty="0"/>
              <a:t>Alignment/Padding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703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D354A-5678-6446-A99D-A98E9667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JMM</a:t>
            </a:r>
            <a:r>
              <a:rPr lang="zh-CN" altLang="en-US" dirty="0"/>
              <a:t>与线程安全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00C25-1AA8-3B4B-B6BE-6CAF0B89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3484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3.1 </a:t>
            </a:r>
            <a:r>
              <a:rPr kumimoji="1" lang="zh-CN" altLang="en-US" dirty="0"/>
              <a:t>线程安全问题</a:t>
            </a:r>
            <a:endParaRPr kumimoji="1" lang="en-US" altLang="zh-CN" dirty="0"/>
          </a:p>
          <a:p>
            <a:r>
              <a:rPr kumimoji="1" lang="en-US" altLang="zh-CN" dirty="0"/>
              <a:t>3.2</a:t>
            </a:r>
            <a:r>
              <a:rPr kumimoji="1" lang="zh-CN" altLang="en-US" dirty="0"/>
              <a:t> 锁和无锁技术</a:t>
            </a:r>
            <a:endParaRPr kumimoji="1" lang="en-US" altLang="zh-CN" dirty="0"/>
          </a:p>
          <a:p>
            <a:r>
              <a:rPr kumimoji="1" lang="en-US" altLang="zh-CN" dirty="0"/>
              <a:t>3.3 Java</a:t>
            </a:r>
            <a:r>
              <a:rPr kumimoji="1" lang="zh-CN" altLang="en-US" dirty="0"/>
              <a:t>内存模型</a:t>
            </a:r>
            <a:endParaRPr kumimoji="1" lang="en-US" altLang="zh-CN" dirty="0"/>
          </a:p>
          <a:p>
            <a:r>
              <a:rPr kumimoji="1" lang="en-US" altLang="zh-CN" dirty="0"/>
              <a:t>3.4 Java</a:t>
            </a:r>
            <a:r>
              <a:rPr kumimoji="1" lang="zh-CN" altLang="en-US" dirty="0"/>
              <a:t>对象内存布局</a:t>
            </a:r>
            <a:endParaRPr kumimoji="1" lang="en-US" altLang="zh-CN" dirty="0"/>
          </a:p>
          <a:p>
            <a:r>
              <a:rPr kumimoji="1" lang="en-US" altLang="zh-CN" dirty="0"/>
              <a:t>3.5 </a:t>
            </a:r>
            <a:r>
              <a:rPr kumimoji="1" lang="zh-CN" altLang="en-US" dirty="0"/>
              <a:t>死锁问题以及分析</a:t>
            </a:r>
            <a:endParaRPr kumimoji="1" lang="en-US" altLang="zh-CN" dirty="0"/>
          </a:p>
        </p:txBody>
      </p:sp>
      <p:sp>
        <p:nvSpPr>
          <p:cNvPr id="5" name="燕尾形 4">
            <a:extLst>
              <a:ext uri="{FF2B5EF4-FFF2-40B4-BE49-F238E27FC236}">
                <a16:creationId xmlns:a16="http://schemas.microsoft.com/office/drawing/2014/main" id="{8D133350-1B44-D541-8A52-5D505D4ACCAE}"/>
              </a:ext>
            </a:extLst>
          </p:cNvPr>
          <p:cNvSpPr/>
          <p:nvPr/>
        </p:nvSpPr>
        <p:spPr>
          <a:xfrm>
            <a:off x="729343" y="3915692"/>
            <a:ext cx="381000" cy="34063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8B9810-D7A3-424B-97D2-66BF068B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8" y="1690688"/>
            <a:ext cx="5102679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7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2244-DDA1-2B4B-955D-EE37049C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1"/>
            <a:ext cx="10515600" cy="4119562"/>
          </a:xfrm>
        </p:spPr>
        <p:txBody>
          <a:bodyPr/>
          <a:lstStyle/>
          <a:p>
            <a:r>
              <a:rPr kumimoji="1" lang="zh-CN" altLang="en-US" dirty="0"/>
              <a:t>什么是线程</a:t>
            </a:r>
            <a:r>
              <a:rPr kumimoji="1" lang="en-US" altLang="zh-CN" dirty="0"/>
              <a:t>?</a:t>
            </a:r>
          </a:p>
          <a:p>
            <a:r>
              <a:rPr kumimoji="1" lang="zh-CN" altLang="en-US" dirty="0"/>
              <a:t>有没有使用过多线程</a:t>
            </a:r>
            <a:r>
              <a:rPr kumimoji="1" lang="en-US" altLang="zh-CN" dirty="0"/>
              <a:t>?</a:t>
            </a:r>
          </a:p>
          <a:p>
            <a:r>
              <a:rPr kumimoji="1" lang="zh-CN" altLang="en-US" dirty="0"/>
              <a:t>什么是线程安全问题？</a:t>
            </a:r>
            <a:endParaRPr kumimoji="1"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D7FB864-33D3-2D47-B123-E10CA11C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问题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903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2244-DDA1-2B4B-955D-EE37049C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543"/>
            <a:ext cx="10515600" cy="4228419"/>
          </a:xfrm>
        </p:spPr>
        <p:txBody>
          <a:bodyPr/>
          <a:lstStyle/>
          <a:p>
            <a:r>
              <a:rPr kumimoji="1" lang="zh-CN" altLang="en-US" dirty="0"/>
              <a:t>什么是死锁</a:t>
            </a:r>
            <a:r>
              <a:rPr kumimoji="1" lang="en-US" altLang="zh-CN" dirty="0"/>
              <a:t>?</a:t>
            </a:r>
          </a:p>
          <a:p>
            <a:r>
              <a:rPr kumimoji="1" lang="zh-CN" altLang="en-US" dirty="0"/>
              <a:t>有没有碰到过死锁</a:t>
            </a:r>
            <a:r>
              <a:rPr kumimoji="1" lang="en-US" altLang="zh-CN" dirty="0"/>
              <a:t>?</a:t>
            </a:r>
          </a:p>
          <a:p>
            <a:r>
              <a:rPr kumimoji="1" lang="zh-CN" altLang="en-US" dirty="0"/>
              <a:t>死锁发生的场景有哪些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D7FB864-33D3-2D47-B123-E10CA11C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问题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264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F15C6-B6AD-0C43-80FD-BB6FBED5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自己动手写死锁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5F3B67-25CF-6741-86C5-3A2EEE7AE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746952"/>
              </p:ext>
            </p:extLst>
          </p:nvPr>
        </p:nvGraphicFramePr>
        <p:xfrm>
          <a:off x="1727201" y="1382970"/>
          <a:ext cx="7384142" cy="515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4142">
                  <a:extLst>
                    <a:ext uri="{9D8B030D-6E8A-4147-A177-3AD203B41FA5}">
                      <a16:colId xmlns:a16="http://schemas.microsoft.com/office/drawing/2014/main" val="1230870427"/>
                    </a:ext>
                  </a:extLst>
                </a:gridCol>
              </a:tblGrid>
              <a:tr h="430625"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effectLst/>
                        </a:rPr>
                        <a:t>DeadLockSample.java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286360"/>
                  </a:ext>
                </a:extLst>
              </a:tr>
              <a:tr h="3716349">
                <a:tc>
                  <a:txBody>
                    <a:bodyPr/>
                    <a:lstStyle/>
                    <a:p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zh-CN" sz="1600" b="0" dirty="0" err="1"/>
                        <a:t>DeadLockSample</a:t>
                      </a:r>
                      <a:r>
                        <a:rPr lang="en-US" altLang="zh-CN" sz="1600" b="0" dirty="0"/>
                        <a:t> {</a:t>
                      </a:r>
                      <a:br>
                        <a:rPr lang="en-US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static </a:t>
                      </a:r>
                      <a:r>
                        <a:rPr lang="en-US" altLang="zh-CN" sz="1600" b="0" dirty="0"/>
                        <a:t>Object </a:t>
                      </a:r>
                      <a:r>
                        <a:rPr lang="en-US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lock1 </a:t>
                      </a:r>
                      <a:r>
                        <a:rPr lang="en-US" altLang="zh-CN" sz="1600" b="0" dirty="0"/>
                        <a:t>= 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600" b="0" dirty="0"/>
                        <a:t>Object();</a:t>
                      </a:r>
                      <a:br>
                        <a:rPr lang="en-US" altLang="zh-CN" sz="1600" b="0" dirty="0"/>
                      </a:br>
                      <a:r>
                        <a:rPr lang="en-US" altLang="zh-CN" sz="1600" b="0" dirty="0"/>
                        <a:t>    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static </a:t>
                      </a:r>
                      <a:r>
                        <a:rPr lang="en-US" altLang="zh-CN" sz="1600" b="0" dirty="0"/>
                        <a:t>Object </a:t>
                      </a:r>
                      <a:r>
                        <a:rPr lang="en-US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lock2 </a:t>
                      </a:r>
                      <a:r>
                        <a:rPr lang="en-US" altLang="zh-CN" sz="1600" b="0" dirty="0"/>
                        <a:t>= 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600" b="0" dirty="0"/>
                        <a:t>Object();</a:t>
                      </a:r>
                      <a:br>
                        <a:rPr lang="en-US" altLang="zh-CN" sz="1600" b="0" dirty="0"/>
                      </a:br>
                      <a:r>
                        <a:rPr lang="en-US" altLang="zh-CN" sz="1600" b="0" dirty="0"/>
                        <a:t>    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static class </a:t>
                      </a:r>
                      <a:r>
                        <a:rPr lang="en-US" altLang="zh-CN" sz="1600" b="0" dirty="0"/>
                        <a:t>ThreadTask1 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implements </a:t>
                      </a:r>
                      <a:r>
                        <a:rPr lang="en-US" altLang="zh-CN" sz="1600" b="0" dirty="0"/>
                        <a:t>Runnable {</a:t>
                      </a:r>
                      <a:br>
                        <a:rPr lang="en-US" altLang="zh-CN" sz="1600" b="0" dirty="0"/>
                      </a:br>
                      <a:r>
                        <a:rPr lang="en-US" altLang="zh-CN" sz="1600" b="0" dirty="0"/>
                        <a:t>        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zh-CN" sz="1600" b="0" dirty="0"/>
                        <a:t>run() {</a:t>
                      </a:r>
                      <a:br>
                        <a:rPr lang="en-US" altLang="zh-CN" sz="1600" b="0" dirty="0"/>
                      </a:br>
                      <a:r>
                        <a:rPr lang="en-US" altLang="zh-CN" sz="1600" b="0" dirty="0"/>
                        <a:t>            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 </a:t>
                      </a:r>
                      <a:r>
                        <a:rPr lang="en-US" altLang="zh-CN" sz="1600" b="0" dirty="0"/>
                        <a:t>(</a:t>
                      </a:r>
                      <a:r>
                        <a:rPr lang="en-US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lock1</a:t>
                      </a:r>
                      <a:r>
                        <a:rPr lang="en-US" altLang="zh-CN" sz="1600" b="0" dirty="0"/>
                        <a:t>){</a:t>
                      </a:r>
                      <a:br>
                        <a:rPr lang="en-US" altLang="zh-CN" sz="1600" b="0" dirty="0"/>
                      </a:br>
                      <a:r>
                        <a:rPr lang="en-US" altLang="zh-CN" sz="1600" b="0" dirty="0"/>
                        <a:t>                </a:t>
                      </a:r>
                      <a:r>
                        <a:rPr lang="en-US" altLang="zh-CN" sz="1600" b="0" dirty="0" err="1"/>
                        <a:t>System.</a:t>
                      </a:r>
                      <a:r>
                        <a:rPr lang="en-US" altLang="zh-CN" sz="16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600" b="0" dirty="0" err="1"/>
                        <a:t>.println</a:t>
                      </a:r>
                      <a:r>
                        <a:rPr lang="en-US" altLang="zh-CN" sz="1600" b="0" dirty="0"/>
                        <a:t>(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"lock1 by thread:" </a:t>
                      </a:r>
                      <a:r>
                        <a:rPr lang="en-US" altLang="zh-CN" sz="1600" b="0" dirty="0"/>
                        <a:t>+ </a:t>
                      </a:r>
                      <a:r>
                        <a:rPr lang="en-US" altLang="zh-CN" sz="1600" b="0" dirty="0" err="1"/>
                        <a:t>Thread.</a:t>
                      </a:r>
                      <a:r>
                        <a:rPr lang="en-US" altLang="zh-CN" sz="1600" b="0" i="1" dirty="0" err="1">
                          <a:effectLst/>
                        </a:rPr>
                        <a:t>currentThread</a:t>
                      </a:r>
                      <a:r>
                        <a:rPr lang="en-US" altLang="zh-CN" sz="1600" b="0" dirty="0"/>
                        <a:t>().</a:t>
                      </a:r>
                      <a:r>
                        <a:rPr lang="en-US" altLang="zh-CN" sz="1600" b="0" dirty="0" err="1"/>
                        <a:t>getId</a:t>
                      </a:r>
                      <a:r>
                        <a:rPr lang="en-US" altLang="zh-CN" sz="1600" b="0" dirty="0"/>
                        <a:t>());</a:t>
                      </a:r>
                      <a:br>
                        <a:rPr lang="en-US" altLang="zh-CN" sz="1600" b="0" dirty="0"/>
                      </a:br>
                      <a:r>
                        <a:rPr lang="en-US" altLang="zh-CN" sz="1600" b="0" dirty="0"/>
                        <a:t>                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</a:t>
                      </a:r>
                      <a:r>
                        <a:rPr lang="en-US" altLang="zh-CN" sz="1600" b="0" dirty="0"/>
                        <a:t>{</a:t>
                      </a:r>
                      <a:br>
                        <a:rPr lang="en-US" altLang="zh-CN" sz="1600" b="0" dirty="0"/>
                      </a:br>
                      <a:r>
                        <a:rPr lang="en-US" altLang="zh-CN" sz="1600" b="0" dirty="0"/>
                        <a:t>                    </a:t>
                      </a:r>
                      <a:r>
                        <a:rPr lang="en-US" altLang="zh-CN" sz="1600" b="0" dirty="0" err="1"/>
                        <a:t>TimeUnit.</a:t>
                      </a:r>
                      <a:r>
                        <a:rPr lang="en-US" altLang="zh-CN" sz="16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SECONDS</a:t>
                      </a:r>
                      <a:r>
                        <a:rPr lang="en-US" altLang="zh-CN" sz="1600" b="0" dirty="0" err="1"/>
                        <a:t>.sleep</a:t>
                      </a:r>
                      <a:r>
                        <a:rPr lang="en-US" altLang="zh-CN" sz="1600" b="0" dirty="0"/>
                        <a:t>(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b="0" dirty="0"/>
                        <a:t>);</a:t>
                      </a:r>
                      <a:br>
                        <a:rPr lang="en-US" altLang="zh-CN" sz="1600" b="0" dirty="0"/>
                      </a:br>
                      <a:r>
                        <a:rPr lang="en-US" altLang="zh-CN" sz="1600" b="0" dirty="0"/>
                        <a:t>                } 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 </a:t>
                      </a:r>
                      <a:r>
                        <a:rPr lang="en-US" altLang="zh-CN" sz="1600" b="0" dirty="0"/>
                        <a:t>(</a:t>
                      </a:r>
                      <a:r>
                        <a:rPr lang="en-US" altLang="zh-CN" sz="1600" b="0" dirty="0" err="1"/>
                        <a:t>InterruptedException</a:t>
                      </a:r>
                      <a:r>
                        <a:rPr lang="en-US" altLang="zh-CN" sz="1600" b="0" dirty="0"/>
                        <a:t> e) {</a:t>
                      </a:r>
                      <a:br>
                        <a:rPr lang="en-US" altLang="zh-CN" sz="1600" b="0" dirty="0"/>
                      </a:br>
                      <a:r>
                        <a:rPr lang="en-US" altLang="zh-CN" sz="1600" b="0" dirty="0"/>
                        <a:t>                    </a:t>
                      </a:r>
                      <a:r>
                        <a:rPr lang="en-US" altLang="zh-CN" sz="1600" b="0" dirty="0" err="1"/>
                        <a:t>e.printStackTrace</a:t>
                      </a:r>
                      <a:r>
                        <a:rPr lang="en-US" altLang="zh-CN" sz="1600" b="0" dirty="0"/>
                        <a:t>();</a:t>
                      </a:r>
                      <a:br>
                        <a:rPr lang="en-US" altLang="zh-CN" sz="1600" b="0" dirty="0"/>
                      </a:br>
                      <a:r>
                        <a:rPr lang="en-US" altLang="zh-CN" sz="1600" b="0" dirty="0"/>
                        <a:t>                }</a:t>
                      </a:r>
                      <a:br>
                        <a:rPr lang="en-US" altLang="zh-CN" sz="1600" b="0" dirty="0"/>
                      </a:br>
                      <a:r>
                        <a:rPr lang="en-US" altLang="zh-CN" sz="1600" b="0" dirty="0"/>
                        <a:t>                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 </a:t>
                      </a:r>
                      <a:r>
                        <a:rPr lang="en-US" altLang="zh-CN" sz="1600" b="0" dirty="0"/>
                        <a:t>(</a:t>
                      </a:r>
                      <a:r>
                        <a:rPr lang="en-US" altLang="zh-CN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lock2</a:t>
                      </a:r>
                      <a:r>
                        <a:rPr lang="en-US" altLang="zh-CN" sz="1600" b="0" dirty="0"/>
                        <a:t>){</a:t>
                      </a:r>
                      <a:br>
                        <a:rPr lang="en-US" altLang="zh-CN" sz="1600" b="0" dirty="0"/>
                      </a:br>
                      <a:r>
                        <a:rPr lang="en-US" altLang="zh-CN" sz="1600" b="0" dirty="0"/>
                        <a:t>                    </a:t>
                      </a:r>
                      <a:r>
                        <a:rPr lang="en-US" altLang="zh-CN" sz="1600" b="0" dirty="0" err="1"/>
                        <a:t>System.</a:t>
                      </a:r>
                      <a:r>
                        <a:rPr lang="en-US" altLang="zh-CN" sz="16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600" b="0" dirty="0" err="1"/>
                        <a:t>.println</a:t>
                      </a:r>
                      <a:r>
                        <a:rPr lang="en-US" altLang="zh-CN" sz="1600" b="0" dirty="0"/>
                        <a:t>(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"lock2 by thread:" </a:t>
                      </a:r>
                      <a:r>
                        <a:rPr lang="en-US" altLang="zh-CN" sz="1600" b="0" dirty="0"/>
                        <a:t>+ </a:t>
                      </a:r>
                      <a:r>
                        <a:rPr lang="en-US" altLang="zh-CN" sz="1600" b="0" dirty="0" err="1"/>
                        <a:t>Thread.</a:t>
                      </a:r>
                      <a:r>
                        <a:rPr lang="en-US" altLang="zh-CN" sz="1600" b="0" i="1" dirty="0" err="1">
                          <a:effectLst/>
                        </a:rPr>
                        <a:t>currentThread</a:t>
                      </a:r>
                      <a:r>
                        <a:rPr lang="en-US" altLang="zh-CN" sz="1600" b="0" dirty="0"/>
                        <a:t>().</a:t>
                      </a:r>
                      <a:r>
                        <a:rPr lang="en-US" altLang="zh-CN" sz="1600" b="0" dirty="0" err="1"/>
                        <a:t>getId</a:t>
                      </a:r>
                      <a:r>
                        <a:rPr lang="en-US" altLang="zh-CN" sz="1600" b="0" dirty="0"/>
                        <a:t>());</a:t>
                      </a:r>
                      <a:br>
                        <a:rPr lang="en-US" altLang="zh-CN" sz="1600" b="0" dirty="0"/>
                      </a:br>
                      <a:r>
                        <a:rPr lang="en-US" altLang="zh-CN" sz="1600" b="0" dirty="0"/>
                        <a:t>                }</a:t>
                      </a:r>
                      <a:br>
                        <a:rPr lang="en-US" altLang="zh-CN" sz="1600" b="0" dirty="0"/>
                      </a:br>
                      <a:r>
                        <a:rPr lang="en-US" altLang="zh-CN" sz="1600" b="0" dirty="0"/>
                        <a:t>            }</a:t>
                      </a:r>
                      <a:br>
                        <a:rPr lang="en-US" altLang="zh-CN" sz="1600" b="0" dirty="0"/>
                      </a:br>
                      <a:r>
                        <a:rPr lang="en-US" altLang="zh-CN" sz="1600" b="0" dirty="0"/>
                        <a:t>        }</a:t>
                      </a:r>
                      <a:br>
                        <a:rPr lang="en-US" altLang="zh-CN" sz="1600" b="0" dirty="0"/>
                      </a:br>
                      <a:r>
                        <a:rPr lang="en-US" altLang="zh-CN" sz="1600" b="0" dirty="0"/>
                        <a:t>    }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49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096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DE94C-8154-E541-B240-A382EC0C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死锁问题以及分析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D5736-5B41-AE41-BFE5-58C94B6C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多线程</a:t>
            </a:r>
            <a:endParaRPr kumimoji="1" lang="en-US" altLang="zh-CN" dirty="0"/>
          </a:p>
          <a:p>
            <a:r>
              <a:rPr kumimoji="1" lang="zh-CN" altLang="en-US" dirty="0"/>
              <a:t>多个资源</a:t>
            </a:r>
            <a:r>
              <a:rPr kumimoji="1" lang="en-US" altLang="zh-CN" dirty="0"/>
              <a:t>/</a:t>
            </a:r>
            <a:r>
              <a:rPr kumimoji="1" lang="zh-CN" altLang="en-US" dirty="0"/>
              <a:t>锁</a:t>
            </a:r>
            <a:endParaRPr kumimoji="1" lang="en-US" altLang="zh-CN" dirty="0"/>
          </a:p>
          <a:p>
            <a:r>
              <a:rPr kumimoji="1" lang="zh-CN" altLang="en-US" dirty="0"/>
              <a:t>进行到一半</a:t>
            </a:r>
            <a:endParaRPr kumimoji="1" lang="en-US" altLang="zh-CN" dirty="0"/>
          </a:p>
          <a:p>
            <a:r>
              <a:rPr kumimoji="1" lang="zh-CN" altLang="en-US" dirty="0"/>
              <a:t>经典案例</a:t>
            </a:r>
            <a:r>
              <a:rPr kumimoji="1" lang="en-US" altLang="zh-CN" dirty="0"/>
              <a:t>: </a:t>
            </a:r>
            <a:r>
              <a:rPr kumimoji="1" lang="zh-CN" altLang="en-US" dirty="0"/>
              <a:t>哲学家吃饭问题</a:t>
            </a:r>
            <a:endParaRPr kumimoji="1" lang="en-US" altLang="zh-CN" dirty="0"/>
          </a:p>
          <a:p>
            <a:r>
              <a:rPr kumimoji="1" lang="zh-CN" altLang="en-US" dirty="0"/>
              <a:t>死锁的协调</a:t>
            </a:r>
            <a:endParaRPr kumimoji="1" lang="en-US" altLang="zh-CN" dirty="0"/>
          </a:p>
          <a:p>
            <a:r>
              <a:rPr kumimoji="1" lang="zh-CN" altLang="en-US" dirty="0"/>
              <a:t>讨论</a:t>
            </a:r>
            <a:r>
              <a:rPr kumimoji="1" lang="en-US" altLang="zh-CN" dirty="0"/>
              <a:t>: </a:t>
            </a:r>
            <a:r>
              <a:rPr kumimoji="1" lang="zh-CN" altLang="en-US" dirty="0"/>
              <a:t>数据库死锁</a:t>
            </a:r>
          </a:p>
        </p:txBody>
      </p:sp>
    </p:spTree>
    <p:extLst>
      <p:ext uri="{BB962C8B-B14F-4D97-AF65-F5344CB8AC3E}">
        <p14:creationId xmlns:p14="http://schemas.microsoft.com/office/powerpoint/2010/main" val="2664755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F15C6-B6AD-0C43-80FD-BB6FBED5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Dump</a:t>
            </a:r>
            <a:r>
              <a:rPr kumimoji="1" lang="zh-CN" altLang="en-US" dirty="0"/>
              <a:t>线程查看死锁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903FC-6694-BB4E-A69B-996B4C60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可选工具</a:t>
            </a:r>
            <a:r>
              <a:rPr kumimoji="1" lang="en-US" altLang="zh-CN" dirty="0"/>
              <a:t>: jstack, jmap, jvisualvm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5C92F7-950F-CC4D-9C06-C84D020A1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0769"/>
              </p:ext>
            </p:extLst>
          </p:nvPr>
        </p:nvGraphicFramePr>
        <p:xfrm>
          <a:off x="2634342" y="2615957"/>
          <a:ext cx="542108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086">
                  <a:extLst>
                    <a:ext uri="{9D8B030D-6E8A-4147-A177-3AD203B41FA5}">
                      <a16:colId xmlns:a16="http://schemas.microsoft.com/office/drawing/2014/main" val="645691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jstack -l 51411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01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stack information for the threads listed above: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===================================================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"Thread-1":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jvm.chapter3.DeadLockSample$ThreadTask2.run(DeadLockSample.java:35)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waiting to lock &lt;0x000000076ac0fc88&gt; (a java.lang.Object)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locked &lt;0x000000076ac0fc98&gt; (a java.lang.Object)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java.lang.Thread.run(Thread.java:748)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"Thread-0":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jvm.chapter3.DeadLockSample$ThreadTask1.run(DeadLockSample.java:20)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waiting to lock &lt;0x000000076ac0fc98&gt; (a java.lang.Object)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locked &lt;0x000000076ac0fc88&gt; (a java.lang.Object)</a:t>
                      </a: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java.lang.Thread.run(Thread.java:748)</a:t>
                      </a:r>
                    </a:p>
                    <a:p>
                      <a:b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zh-CN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 1 deadlock.</a:t>
                      </a:r>
                    </a:p>
                    <a:p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6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05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80BF-65E5-F048-A0F2-4BCBD649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Q&amp;A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19599-2EDE-8145-9B4F-B3C1FED7B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探讨</a:t>
            </a:r>
            <a:r>
              <a:rPr kumimoji="1" lang="en-US" altLang="zh-CN" dirty="0"/>
              <a:t>: </a:t>
            </a:r>
            <a:r>
              <a:rPr kumimoji="1" lang="zh-CN" altLang="en-US" dirty="0"/>
              <a:t>分布式系统与</a:t>
            </a:r>
            <a:r>
              <a:rPr kumimoji="1" lang="en-US" altLang="zh-CN"/>
              <a:t>CAP</a:t>
            </a:r>
            <a:endParaRPr kumimoji="1" lang="en-US" altLang="zh-CN" dirty="0"/>
          </a:p>
          <a:p>
            <a:r>
              <a:rPr kumimoji="1" lang="zh-CN" altLang="en-US" dirty="0"/>
              <a:t>相关资料</a:t>
            </a:r>
          </a:p>
        </p:txBody>
      </p:sp>
    </p:spTree>
    <p:extLst>
      <p:ext uri="{BB962C8B-B14F-4D97-AF65-F5344CB8AC3E}">
        <p14:creationId xmlns:p14="http://schemas.microsoft.com/office/powerpoint/2010/main" val="2930533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BF050573-A9C1-6647-ADD2-3348C6B3853B}"/>
              </a:ext>
            </a:extLst>
          </p:cNvPr>
          <p:cNvSpPr txBox="1">
            <a:spLocks/>
          </p:cNvSpPr>
          <p:nvPr/>
        </p:nvSpPr>
        <p:spPr>
          <a:xfrm>
            <a:off x="1808734" y="4571135"/>
            <a:ext cx="9144000" cy="699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>
                <a:solidFill>
                  <a:srgbClr val="1C2144"/>
                </a:solidFill>
                <a:latin typeface="Heiti SC Medium" pitchFamily="2" charset="-128"/>
                <a:ea typeface="Heiti SC Medium" pitchFamily="2" charset="-128"/>
              </a:rPr>
              <a:t>Thank U</a:t>
            </a:r>
            <a:endParaRPr kumimoji="1" lang="zh-CN" altLang="en-US" sz="2800" dirty="0">
              <a:solidFill>
                <a:srgbClr val="1C2144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403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D7FB864-33D3-2D47-B123-E10CA11C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1005840"/>
            <a:ext cx="1687286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示例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F811C9C-1BB2-B540-89A1-8076B3A8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89499"/>
              </p:ext>
            </p:extLst>
          </p:nvPr>
        </p:nvGraphicFramePr>
        <p:xfrm>
          <a:off x="2576284" y="0"/>
          <a:ext cx="9615715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5715">
                  <a:extLst>
                    <a:ext uri="{9D8B030D-6E8A-4147-A177-3AD203B41FA5}">
                      <a16:colId xmlns:a16="http://schemas.microsoft.com/office/drawing/2014/main" val="1108027357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jvm.chapter3;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ThreadUnSafeTask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implements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Runnable {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counter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addTimes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1000_0000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@Override</a:t>
                      </a:r>
                      <a:b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public void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run() {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&lt;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addTimes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++) {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counter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++;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}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}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 void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main(String[]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args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) {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ThreadUnSafeTask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task =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ThreadUnSafeTask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threadNum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Thread[] threads =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Thread[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threadNum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];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&lt;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threadNum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++) {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    threads[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] =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Thread(task);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    threads[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].start();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}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try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{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&lt;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threadNum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++) {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        threads[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].join();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    }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} 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InterruptedException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e) {}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System.</a:t>
                      </a:r>
                      <a:r>
                        <a:rPr lang="en-US" altLang="zh-CN" sz="16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.println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threadNum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addTimes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threadNum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*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task.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addTimes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System.</a:t>
                      </a:r>
                      <a:r>
                        <a:rPr lang="en-US" altLang="zh-CN" sz="16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.println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task.counter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():"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</a:rPr>
                        <a:t>task.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counter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);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    }</a:t>
                      </a:r>
                      <a:br>
                        <a:rPr lang="en-US" altLang="zh-CN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23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28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42CD2-7584-0546-BC9D-3B78381F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线程安全问题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32113-47D7-9B40-A7BA-5858F8F3A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场景</a:t>
            </a:r>
            <a:r>
              <a:rPr kumimoji="1" lang="en-US" altLang="zh-CN" dirty="0"/>
              <a:t>: </a:t>
            </a:r>
            <a:r>
              <a:rPr kumimoji="1" lang="zh-CN" altLang="en-US" dirty="0"/>
              <a:t>多线程访问同一个共享资源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竞态条件、临界区</a:t>
            </a:r>
            <a:endParaRPr kumimoji="1" lang="en-US" altLang="zh-CN" dirty="0"/>
          </a:p>
          <a:p>
            <a:r>
              <a:rPr kumimoji="1" lang="zh-CN" altLang="en-US" dirty="0"/>
              <a:t>线程间通信</a:t>
            </a:r>
            <a:endParaRPr kumimoji="1" lang="en-US" altLang="zh-CN" dirty="0"/>
          </a:p>
          <a:p>
            <a:r>
              <a:rPr kumimoji="1" lang="zh-CN" altLang="en-US" dirty="0"/>
              <a:t>共享与同步</a:t>
            </a:r>
            <a:endParaRPr kumimoji="1" lang="en-US" altLang="zh-CN" dirty="0"/>
          </a:p>
          <a:p>
            <a:r>
              <a:rPr kumimoji="1" lang="zh-CN" altLang="en-US" dirty="0"/>
              <a:t>解决方案</a:t>
            </a:r>
            <a:r>
              <a:rPr kumimoji="1" lang="en-US" altLang="zh-CN" dirty="0"/>
              <a:t>: </a:t>
            </a:r>
          </a:p>
          <a:p>
            <a:pPr marL="0" indent="0">
              <a:buNone/>
            </a:pPr>
            <a:r>
              <a:rPr kumimoji="1" lang="en-US" altLang="zh-CN" dirty="0"/>
              <a:t>      </a:t>
            </a:r>
            <a:r>
              <a:rPr kumimoji="1" lang="zh-CN" altLang="en-US" dirty="0"/>
              <a:t>解决提出问题的人</a:t>
            </a:r>
            <a:r>
              <a:rPr kumimoji="1" lang="en-US" altLang="zh-CN" dirty="0"/>
              <a:t>: </a:t>
            </a:r>
            <a:r>
              <a:rPr kumimoji="1" lang="zh-CN" altLang="en-US" dirty="0"/>
              <a:t>局部变量、</a:t>
            </a:r>
            <a:r>
              <a:rPr lang="en-US" altLang="zh-CN" dirty="0"/>
              <a:t> </a:t>
            </a:r>
            <a:r>
              <a:rPr lang="en-US" altLang="zh-CN" dirty="0" err="1"/>
              <a:t>ThreadLocal</a:t>
            </a:r>
            <a:r>
              <a:rPr lang="en-US" altLang="zh-CN" dirty="0"/>
              <a:t> 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CAS</a:t>
            </a:r>
            <a:r>
              <a:rPr kumimoji="1" lang="zh-CN" altLang="en-US" dirty="0"/>
              <a:t>无锁技术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修改访问的过程</a:t>
            </a:r>
            <a:r>
              <a:rPr kumimoji="1" lang="en-US" altLang="zh-CN" dirty="0"/>
              <a:t>: </a:t>
            </a:r>
            <a:r>
              <a:rPr kumimoji="1" lang="zh-CN" altLang="en-US" dirty="0"/>
              <a:t>    同步</a:t>
            </a:r>
            <a:r>
              <a:rPr kumimoji="1" lang="en-US" altLang="zh-CN" dirty="0"/>
              <a:t>/</a:t>
            </a:r>
            <a:r>
              <a:rPr kumimoji="1" lang="zh-CN" altLang="en-US" dirty="0"/>
              <a:t>加锁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544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CEA13-9793-D44B-8375-E0121A33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线程间通信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49E1D-A9E9-7D4F-BDA8-6B01B4AB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共享变量</a:t>
            </a:r>
            <a:r>
              <a:rPr kumimoji="1" lang="en-US" altLang="zh-CN" dirty="0"/>
              <a:t>/</a:t>
            </a:r>
            <a:r>
              <a:rPr kumimoji="1" lang="zh-CN" altLang="en-US" dirty="0"/>
              <a:t>堆内存</a:t>
            </a:r>
            <a:endParaRPr kumimoji="1" lang="en-US" altLang="zh-CN" dirty="0"/>
          </a:p>
          <a:p>
            <a:r>
              <a:rPr kumimoji="1" lang="zh-CN" altLang="en-US" dirty="0"/>
              <a:t>进程级</a:t>
            </a:r>
            <a:r>
              <a:rPr kumimoji="1" lang="en-US" altLang="zh-CN" dirty="0"/>
              <a:t>/</a:t>
            </a:r>
            <a:r>
              <a:rPr kumimoji="1" lang="zh-CN" altLang="en-US" dirty="0"/>
              <a:t>外部存储</a:t>
            </a:r>
            <a:endParaRPr kumimoji="1" lang="en-US" altLang="zh-CN" dirty="0"/>
          </a:p>
          <a:p>
            <a:r>
              <a:rPr kumimoji="1" lang="en-US" altLang="zh-CN" dirty="0" err="1"/>
              <a:t>Object#wait</a:t>
            </a:r>
            <a:r>
              <a:rPr kumimoji="1" lang="en-US" altLang="zh-CN" dirty="0"/>
              <a:t>/notify/</a:t>
            </a:r>
            <a:r>
              <a:rPr kumimoji="1" lang="en-US" altLang="zh-CN" dirty="0" err="1"/>
              <a:t>notifyAll</a:t>
            </a:r>
            <a:endParaRPr kumimoji="1" lang="en-US" altLang="zh-CN" dirty="0"/>
          </a:p>
          <a:p>
            <a:r>
              <a:rPr kumimoji="1" lang="en-US" altLang="zh-CN" dirty="0" err="1"/>
              <a:t>CountdownLatch</a:t>
            </a:r>
            <a:endParaRPr kumimoji="1" lang="en-US" altLang="zh-CN" dirty="0"/>
          </a:p>
          <a:p>
            <a:r>
              <a:rPr kumimoji="1" lang="en-US" altLang="zh-CN" dirty="0" err="1"/>
              <a:t>CyclicBarrier</a:t>
            </a:r>
            <a:endParaRPr kumimoji="1" lang="en-US" altLang="zh-CN" dirty="0"/>
          </a:p>
          <a:p>
            <a:r>
              <a:rPr kumimoji="1" lang="en-US" altLang="zh-CN" dirty="0" err="1"/>
              <a:t>FutureTask</a:t>
            </a:r>
            <a:endParaRPr kumimoji="1" lang="en-US" altLang="zh-CN" dirty="0"/>
          </a:p>
          <a:p>
            <a:r>
              <a:rPr kumimoji="1" lang="en-US" altLang="zh-CN" dirty="0"/>
              <a:t>Callable</a:t>
            </a:r>
          </a:p>
          <a:p>
            <a:r>
              <a:rPr kumimoji="1" lang="en-US" altLang="zh-CN" dirty="0" err="1"/>
              <a:t>Thread#join</a:t>
            </a:r>
            <a:r>
              <a:rPr kumimoji="1" lang="en-US" altLang="zh-CN" dirty="0"/>
              <a:t>()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98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D354A-5678-6446-A99D-A98E9667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JMM</a:t>
            </a:r>
            <a:r>
              <a:rPr lang="zh-CN" altLang="en-US" dirty="0"/>
              <a:t>与线程安全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00C25-1AA8-3B4B-B6BE-6CAF0B89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3484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3.1 </a:t>
            </a:r>
            <a:r>
              <a:rPr kumimoji="1" lang="zh-CN" altLang="en-US" dirty="0"/>
              <a:t>线程安全问题</a:t>
            </a:r>
            <a:endParaRPr kumimoji="1" lang="en-US" altLang="zh-CN" dirty="0"/>
          </a:p>
          <a:p>
            <a:r>
              <a:rPr kumimoji="1" lang="en-US" altLang="zh-CN" dirty="0"/>
              <a:t>3.2</a:t>
            </a:r>
            <a:r>
              <a:rPr kumimoji="1" lang="zh-CN" altLang="en-US" dirty="0"/>
              <a:t> 锁和无锁技术</a:t>
            </a:r>
            <a:endParaRPr kumimoji="1" lang="en-US" altLang="zh-CN" dirty="0"/>
          </a:p>
          <a:p>
            <a:r>
              <a:rPr kumimoji="1" lang="en-US" altLang="zh-CN" dirty="0"/>
              <a:t>3.3 Java</a:t>
            </a:r>
            <a:r>
              <a:rPr kumimoji="1" lang="zh-CN" altLang="en-US" dirty="0"/>
              <a:t>内存模型</a:t>
            </a:r>
            <a:endParaRPr kumimoji="1" lang="en-US" altLang="zh-CN" dirty="0"/>
          </a:p>
          <a:p>
            <a:r>
              <a:rPr kumimoji="1" lang="en-US" altLang="zh-CN" dirty="0"/>
              <a:t>3.4 Java</a:t>
            </a:r>
            <a:r>
              <a:rPr kumimoji="1" lang="zh-CN" altLang="en-US" dirty="0"/>
              <a:t>对象内存布局</a:t>
            </a:r>
            <a:endParaRPr kumimoji="1" lang="en-US" altLang="zh-CN" dirty="0"/>
          </a:p>
          <a:p>
            <a:r>
              <a:rPr kumimoji="1" lang="en-US" altLang="zh-CN" dirty="0"/>
              <a:t>3.5 </a:t>
            </a:r>
            <a:r>
              <a:rPr kumimoji="1" lang="zh-CN" altLang="en-US" dirty="0"/>
              <a:t>死锁问题以及分析</a:t>
            </a:r>
            <a:endParaRPr kumimoji="1" lang="en-US" altLang="zh-CN" dirty="0"/>
          </a:p>
        </p:txBody>
      </p:sp>
      <p:sp>
        <p:nvSpPr>
          <p:cNvPr id="5" name="燕尾形 4">
            <a:extLst>
              <a:ext uri="{FF2B5EF4-FFF2-40B4-BE49-F238E27FC236}">
                <a16:creationId xmlns:a16="http://schemas.microsoft.com/office/drawing/2014/main" id="{8D133350-1B44-D541-8A52-5D505D4ACCAE}"/>
              </a:ext>
            </a:extLst>
          </p:cNvPr>
          <p:cNvSpPr/>
          <p:nvPr/>
        </p:nvSpPr>
        <p:spPr>
          <a:xfrm>
            <a:off x="729343" y="2413459"/>
            <a:ext cx="381000" cy="340632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8B9810-D7A3-424B-97D2-66BF068B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8" y="1690688"/>
            <a:ext cx="5102679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8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42244-DDA1-2B4B-955D-EE37049C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1"/>
            <a:ext cx="10515600" cy="4119562"/>
          </a:xfrm>
        </p:spPr>
        <p:txBody>
          <a:bodyPr/>
          <a:lstStyle/>
          <a:p>
            <a:r>
              <a:rPr kumimoji="1" lang="zh-CN" altLang="en-US" dirty="0"/>
              <a:t>什么是读写锁</a:t>
            </a:r>
            <a:r>
              <a:rPr kumimoji="1" lang="en-US" altLang="zh-CN" dirty="0"/>
              <a:t>?</a:t>
            </a:r>
          </a:p>
          <a:p>
            <a:r>
              <a:rPr kumimoji="1" lang="zh-CN" altLang="en-US" dirty="0"/>
              <a:t>什么是自旋锁</a:t>
            </a:r>
            <a:r>
              <a:rPr kumimoji="1" lang="en-US" altLang="zh-CN" dirty="0"/>
              <a:t>?</a:t>
            </a:r>
          </a:p>
          <a:p>
            <a:r>
              <a:rPr kumimoji="1" lang="zh-CN" altLang="en-US" dirty="0"/>
              <a:t>什么是偏向锁</a:t>
            </a:r>
            <a:r>
              <a:rPr kumimoji="1" lang="en-US" altLang="zh-CN" dirty="0"/>
              <a:t>?</a:t>
            </a:r>
          </a:p>
          <a:p>
            <a:r>
              <a:rPr kumimoji="1" lang="zh-CN" altLang="en-US" dirty="0"/>
              <a:t>底层如何实现</a:t>
            </a:r>
            <a:r>
              <a:rPr kumimoji="1" lang="en-US" altLang="zh-CN" dirty="0"/>
              <a:t>?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D7FB864-33D3-2D47-B123-E10CA11C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问题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23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844C4-1A52-6342-ACA9-382B3FE9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Monitor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BBBC4B-E8FE-3F47-B384-95F9E042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synchronized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Lock</a:t>
            </a:r>
            <a:r>
              <a:rPr kumimoji="1" lang="zh-CN" altLang="en-US" dirty="0"/>
              <a:t>的区别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/>
              <a:t>Monitor</a:t>
            </a:r>
            <a:r>
              <a:rPr kumimoji="1" lang="zh-CN" altLang="en-US" dirty="0"/>
              <a:t>（管程）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 </a:t>
            </a:r>
            <a:r>
              <a:rPr kumimoji="1" lang="en-US" altLang="zh-CN" dirty="0"/>
              <a:t>Lock </a:t>
            </a:r>
            <a:r>
              <a:rPr kumimoji="1" lang="zh-CN" altLang="en-US" dirty="0"/>
              <a:t>接口</a:t>
            </a:r>
            <a:endParaRPr kumimoji="1" lang="en-US" altLang="zh-CN" dirty="0"/>
          </a:p>
          <a:p>
            <a:r>
              <a:rPr kumimoji="1" lang="en-US" altLang="zh-CN" dirty="0"/>
              <a:t>java.util.concurrent</a:t>
            </a:r>
          </a:p>
          <a:p>
            <a:r>
              <a:rPr kumimoji="1" lang="en-US" altLang="zh-CN" dirty="0"/>
              <a:t>java.util.concurrent.atomic</a:t>
            </a:r>
          </a:p>
          <a:p>
            <a:pPr algn="just"/>
            <a:r>
              <a:rPr kumimoji="1" lang="en-US" altLang="zh-CN" dirty="0"/>
              <a:t>java.util.concurrent.locks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A92385-F9CB-5A48-8FCE-378C6E9A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00" y="1530652"/>
            <a:ext cx="4177229" cy="518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0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1080</Words>
  <Application>Microsoft Macintosh PowerPoint</Application>
  <PresentationFormat>宽屏</PresentationFormat>
  <Paragraphs>233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等线</vt:lpstr>
      <vt:lpstr>等线 Light</vt:lpstr>
      <vt:lpstr>Arial Unicode MS</vt:lpstr>
      <vt:lpstr>FangSong</vt:lpstr>
      <vt:lpstr>Heiti SC Medium</vt:lpstr>
      <vt:lpstr>Arial</vt:lpstr>
      <vt:lpstr>Office 主题​​</vt:lpstr>
      <vt:lpstr>PowerPoint 演示文稿</vt:lpstr>
      <vt:lpstr>JMM与线程安全</vt:lpstr>
      <vt:lpstr>问题1</vt:lpstr>
      <vt:lpstr>示例1</vt:lpstr>
      <vt:lpstr>线程安全问题</vt:lpstr>
      <vt:lpstr>线程间通信</vt:lpstr>
      <vt:lpstr>JMM与线程安全</vt:lpstr>
      <vt:lpstr>问题2</vt:lpstr>
      <vt:lpstr>Monitor与Lock</vt:lpstr>
      <vt:lpstr>锁的特性与实现</vt:lpstr>
      <vt:lpstr>偏向锁</vt:lpstr>
      <vt:lpstr>重量锁</vt:lpstr>
      <vt:lpstr>读写锁</vt:lpstr>
      <vt:lpstr>无锁技术</vt:lpstr>
      <vt:lpstr>代码中如何获取Unsafe实例</vt:lpstr>
      <vt:lpstr>锁优化</vt:lpstr>
      <vt:lpstr>JMM与线程安全</vt:lpstr>
      <vt:lpstr>问题3</vt:lpstr>
      <vt:lpstr>Java内存模型</vt:lpstr>
      <vt:lpstr>为什么需要JMM</vt:lpstr>
      <vt:lpstr>问题4</vt:lpstr>
      <vt:lpstr>JMM情景分析</vt:lpstr>
      <vt:lpstr>JMM与线程安全</vt:lpstr>
      <vt:lpstr>问题5</vt:lpstr>
      <vt:lpstr>BigDecimal的定义</vt:lpstr>
      <vt:lpstr>BigDecimal对象的内存占用</vt:lpstr>
      <vt:lpstr>示例总结</vt:lpstr>
      <vt:lpstr>对象内存布局</vt:lpstr>
      <vt:lpstr>JMM与线程安全</vt:lpstr>
      <vt:lpstr>问题6</vt:lpstr>
      <vt:lpstr>自己动手写死锁</vt:lpstr>
      <vt:lpstr>死锁问题以及分析</vt:lpstr>
      <vt:lpstr>Dump线程查看死锁</vt:lpstr>
      <vt:lpstr>Q&amp;A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任富飞</dc:creator>
  <cp:lastModifiedBy>任富飞</cp:lastModifiedBy>
  <cp:revision>536</cp:revision>
  <dcterms:created xsi:type="dcterms:W3CDTF">2019-08-24T16:31:20Z</dcterms:created>
  <dcterms:modified xsi:type="dcterms:W3CDTF">2019-11-11T07:35:49Z</dcterms:modified>
</cp:coreProperties>
</file>