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SKLearn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Used Random Forest Classifier and plugged in data to train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(handles low volume feature well)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MIT Licensed software - SKLearn Porter, imported into Android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2ec026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f2ec0266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408575"/>
            <a:ext cx="18288000" cy="17898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1605885" y="1949077"/>
            <a:ext cx="9962550" cy="7377673"/>
            <a:chOff x="0" y="47625"/>
            <a:chExt cx="13283400" cy="9836898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0" y="47625"/>
              <a:ext cx="132834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MED AI JAM - GROUP </a:t>
              </a:r>
              <a:r>
                <a:rPr b="1" lang="en-US" sz="3200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1" i="0" lang="en-US" sz="32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3954820" y="3724023"/>
              <a:ext cx="9328500" cy="61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     Med            x           Tech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 cap="none" strike="noStrike">
                <a:solidFill>
                  <a:srgbClr val="43C3D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Christina Tse                  Eiffel Wong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Jon B. Lee                      Felicity Zhao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       Aiyuan Li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       Ryan Dang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       Shiqi Wu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       Shiyu Qiu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1308586"/>
              <a:ext cx="13283400" cy="20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600">
                  <a:solidFill>
                    <a:srgbClr val="43C3DD"/>
                  </a:solidFill>
                  <a:latin typeface="Impact"/>
                  <a:ea typeface="Impact"/>
                  <a:cs typeface="Impact"/>
                  <a:sym typeface="Impact"/>
                </a:rPr>
                <a:t> </a:t>
              </a:r>
              <a:r>
                <a:rPr b="1" i="0" lang="en-US" sz="9600" u="none" cap="none" strike="noStrike">
                  <a:solidFill>
                    <a:srgbClr val="43C3DD"/>
                  </a:solidFill>
                  <a:latin typeface="Impact"/>
                  <a:ea typeface="Impact"/>
                  <a:cs typeface="Impact"/>
                  <a:sym typeface="Impact"/>
                </a:rPr>
                <a:t>V</a:t>
              </a:r>
              <a:r>
                <a:rPr b="1" i="0" lang="en-US" sz="9600" u="none" cap="none" strike="noStrike">
                  <a:solidFill>
                    <a:srgbClr val="244357"/>
                  </a:solidFill>
                  <a:latin typeface="Impact"/>
                  <a:ea typeface="Impact"/>
                  <a:cs typeface="Impact"/>
                  <a:sym typeface="Impact"/>
                </a:rPr>
                <a:t>AI</a:t>
              </a:r>
              <a:r>
                <a:rPr b="1" i="0" lang="en-US" sz="9600" u="none" cap="none" strike="noStrike">
                  <a:solidFill>
                    <a:srgbClr val="43C3DD"/>
                  </a:solidFill>
                  <a:latin typeface="Impact"/>
                  <a:ea typeface="Impact"/>
                  <a:cs typeface="Impact"/>
                  <a:sym typeface="Impact"/>
                </a:rPr>
                <a:t>TALS</a:t>
              </a:r>
              <a:endParaRPr b="1"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529" y="2939476"/>
            <a:ext cx="7550475" cy="73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/>
          <p:nvPr/>
        </p:nvSpPr>
        <p:spPr>
          <a:xfrm>
            <a:off x="3539481" y="2272150"/>
            <a:ext cx="2288700" cy="2754000"/>
          </a:xfrm>
          <a:prstGeom prst="rect">
            <a:avLst/>
          </a:pr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952500" y="2272150"/>
            <a:ext cx="2288700" cy="27540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3548101" y="5306810"/>
            <a:ext cx="2288700" cy="27540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961119" y="5306810"/>
            <a:ext cx="2288700" cy="2754000"/>
          </a:xfrm>
          <a:prstGeom prst="rect">
            <a:avLst/>
          </a:pr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986" y="2772203"/>
            <a:ext cx="1613876" cy="175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986" y="5806863"/>
            <a:ext cx="1613876" cy="175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968" y="2772203"/>
            <a:ext cx="1613876" cy="175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968" y="5806863"/>
            <a:ext cx="1613876" cy="1754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/>
          <p:nvPr/>
        </p:nvSpPr>
        <p:spPr>
          <a:xfrm>
            <a:off x="-841351" y="9258300"/>
            <a:ext cx="2903263" cy="2916276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-844984" y="8548248"/>
            <a:ext cx="1282069" cy="128781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7076992" y="2186445"/>
            <a:ext cx="10182613" cy="6681414"/>
            <a:chOff x="0" y="28575"/>
            <a:chExt cx="12039032" cy="8405351"/>
          </a:xfrm>
        </p:grpSpPr>
        <p:sp>
          <p:nvSpPr>
            <p:cNvPr id="243" name="Google Shape;243;p22"/>
            <p:cNvSpPr txBox="1"/>
            <p:nvPr/>
          </p:nvSpPr>
          <p:spPr>
            <a:xfrm>
              <a:off x="0" y="28575"/>
              <a:ext cx="12039032" cy="1018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5200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THE VISION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0" y="1316232"/>
              <a:ext cx="12039032" cy="7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AI FOR V</a:t>
              </a:r>
              <a:r>
                <a:rPr i="0" lang="en-US" sz="3400" u="none" cap="none" strike="noStrike">
                  <a:solidFill>
                    <a:srgbClr val="00C4CC"/>
                  </a:solidFill>
                  <a:latin typeface="Calibri"/>
                  <a:ea typeface="Calibri"/>
                  <a:cs typeface="Calibri"/>
                  <a:sym typeface="Calibri"/>
                </a:rPr>
                <a:t>AI</a:t>
              </a: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TAL SIGN MONITORING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0" y="2528003"/>
              <a:ext cx="12023551" cy="59059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 Cushing's Reflex is well described in the literature, but</a:t>
              </a:r>
              <a:r>
                <a:rPr i="0" lang="en-US" sz="2800" u="none" cap="none" strike="noStrike">
                  <a:solidFill>
                    <a:srgbClr val="00AEEF"/>
                  </a:solidFill>
                  <a:latin typeface="Calibri"/>
                  <a:ea typeface="Calibri"/>
                  <a:cs typeface="Calibri"/>
                  <a:sym typeface="Calibri"/>
                </a:rPr>
                <a:t> is there more</a:t>
              </a:r>
              <a:r>
                <a:rPr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?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i="0" lang="en-US" sz="2800" u="none" cap="none" strike="noStrike">
                  <a:solidFill>
                    <a:srgbClr val="00AEEF"/>
                  </a:solidFill>
                  <a:latin typeface="Calibri"/>
                  <a:ea typeface="Calibri"/>
                  <a:cs typeface="Calibri"/>
                  <a:sym typeface="Calibri"/>
                </a:rPr>
                <a:t>Discover</a:t>
              </a:r>
              <a:r>
                <a:rPr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new subtle vital sign changes to predict a decompensating patient</a:t>
              </a:r>
              <a:r>
                <a:rPr lang="en-US" sz="2800">
                  <a:latin typeface="Calibri"/>
                  <a:ea typeface="Calibri"/>
                  <a:cs typeface="Calibri"/>
                  <a:sym typeface="Calibri"/>
                </a:rPr>
                <a:t> sooner.</a:t>
              </a:r>
              <a:r>
                <a:rPr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 Provide a realistic means of monitoring these subtle changes: </a:t>
              </a:r>
              <a:r>
                <a:rPr i="0" lang="en-US" sz="2800" u="none" cap="none" strike="noStrike">
                  <a:solidFill>
                    <a:srgbClr val="00AEEF"/>
                  </a:solidFill>
                  <a:latin typeface="Calibri"/>
                  <a:ea typeface="Calibri"/>
                  <a:cs typeface="Calibri"/>
                  <a:sym typeface="Calibri"/>
                </a:rPr>
                <a:t>offload work from nurses/physicians, earlier and more sensitive detection rates, and improved patient outcomes.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800" u="none" cap="none" strike="noStrike">
                <a:solidFill>
                  <a:srgbClr val="00AE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2"/>
          <p:cNvSpPr/>
          <p:nvPr/>
        </p:nvSpPr>
        <p:spPr>
          <a:xfrm>
            <a:off x="15539251" y="-2787773"/>
            <a:ext cx="4400550" cy="4400550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17628" y="221506"/>
            <a:ext cx="5990140" cy="9858062"/>
          </a:xfrm>
          <a:prstGeom prst="rect">
            <a:avLst/>
          </a:pr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99279" y="725231"/>
            <a:ext cx="5226838" cy="465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67 YEAR OLD MALE STATUS POST HIGH SPEED MOTOR VEHICLE COLLISION. ON EXAM, PATIENT WITH BRUISES TO THE FOREHEAD, PUPILS ARE EQUAL AND REACTIVE TO LIGHT. NEUROSURGERY HAS BEEN CONSULTED.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BLOOD PRESSURE: 149/89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HEART RATE: 73</a:t>
            </a:r>
            <a:endParaRPr i="0" sz="2500" u="none" cap="none" strike="noStrike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RESPIRATIONS: 18</a:t>
            </a:r>
            <a:endParaRPr sz="2500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6865375" y="729994"/>
            <a:ext cx="10363500" cy="8789923"/>
            <a:chOff x="-6" y="19050"/>
            <a:chExt cx="13818000" cy="11719898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0" y="1083304"/>
              <a:ext cx="13817955" cy="3029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3308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Occurs due to high pressures in the skull (blood) </a:t>
              </a:r>
              <a:endParaRPr sz="3308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Herniation of the brain has very poor outcomes</a:t>
              </a:r>
              <a:r>
                <a:rPr lang="en-US" sz="3308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(1)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Interventions include: Medications (Mannitol, </a:t>
              </a:r>
              <a:r>
                <a:rPr lang="en-US" sz="3308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Saline) </a:t>
              </a: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and/or surgery (</a:t>
              </a:r>
              <a:r>
                <a:rPr lang="en-US" sz="3308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Craniotomy</a:t>
              </a: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/Burr</a:t>
              </a:r>
              <a:r>
                <a:rPr lang="en-US" sz="3308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hole</a:t>
              </a: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) to reduce the pressure</a:t>
              </a:r>
              <a:endParaRPr i="0" sz="3308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08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0" y="19050"/>
              <a:ext cx="13817955" cy="80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4082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THE WORST OUTCOME: HERNIATION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-6" y="7127659"/>
              <a:ext cx="13818000" cy="26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Early: Headaches, somnolent</a:t>
              </a:r>
              <a:r>
                <a:rPr i="0" lang="en-US" sz="3273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Late: Obtunded, non-responsive, unilateral dilated pupils, papilledema.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-6" y="5936993"/>
              <a:ext cx="138180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4082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CLINICAL SIGNS (Physical Exam)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0" y="11023816"/>
              <a:ext cx="13817955" cy="715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308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Cushing's Reflex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9950037"/>
              <a:ext cx="13817955" cy="80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4082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VITAL SIGNS (HR</a:t>
              </a:r>
              <a:r>
                <a:rPr lang="en-US" sz="4082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/BP/RR/O2 Sat)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>
            <a:off x="0" y="8594565"/>
            <a:ext cx="4400550" cy="4400550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36134" y="7901567"/>
            <a:ext cx="1582842" cy="1589937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629725" y="9772500"/>
            <a:ext cx="105990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76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Decker, R. &amp; Pearson-Shaver, A. L. Uncal Herniation. in </a:t>
            </a:r>
            <a:r>
              <a:rPr i="1" lang="en-US" sz="1100">
                <a:solidFill>
                  <a:schemeClr val="dk1"/>
                </a:solidFill>
              </a:rPr>
              <a:t>StatPearls</a:t>
            </a:r>
            <a:r>
              <a:rPr lang="en-US" sz="1100">
                <a:solidFill>
                  <a:schemeClr val="dk1"/>
                </a:solidFill>
              </a:rPr>
              <a:t> (StatPearls Publishing, 2018).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360875" y="0"/>
            <a:ext cx="2927125" cy="2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435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228600" y="208741"/>
            <a:ext cx="17830800" cy="9869400"/>
          </a:xfrm>
          <a:prstGeom prst="rect">
            <a:avLst/>
          </a:pr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1028700" y="1145381"/>
            <a:ext cx="11988308" cy="1408338"/>
            <a:chOff x="0" y="28575"/>
            <a:chExt cx="15984411" cy="1877784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28575"/>
              <a:ext cx="15984411" cy="1018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5200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CUSHING'S REFLEX 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0" y="1189232"/>
              <a:ext cx="15984411" cy="71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4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1850196" y="6769913"/>
            <a:ext cx="4263045" cy="125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Tachycardia -&gt; Bradycardia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367205" y="6769913"/>
            <a:ext cx="4263045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Hypertension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2238744" y="6769913"/>
            <a:ext cx="4263045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Irregular Respirations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-228602" y="9480547"/>
            <a:ext cx="1153704" cy="1111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061" y="2964090"/>
            <a:ext cx="2145878" cy="29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4679" y="3299922"/>
            <a:ext cx="2806478" cy="258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5578" y="2837505"/>
            <a:ext cx="2829376" cy="307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6">
            <a:alphaModFix/>
          </a:blip>
          <a:srcRect b="-73130" l="-70125" r="0" t="0"/>
          <a:stretch/>
        </p:blipFill>
        <p:spPr>
          <a:xfrm>
            <a:off x="15252925" y="208744"/>
            <a:ext cx="2806475" cy="2660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852300" y="9404350"/>
            <a:ext cx="1521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76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Fodstad, H., Kelly, P. J. &amp; Buchfelder, M. History of the cushing reflex. </a:t>
            </a:r>
            <a:r>
              <a:rPr i="1" lang="en-US" sz="1100">
                <a:solidFill>
                  <a:schemeClr val="dk1"/>
                </a:solidFill>
              </a:rPr>
              <a:t>Neurosurgery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chemeClr val="dk1"/>
                </a:solidFill>
              </a:rPr>
              <a:t>59</a:t>
            </a:r>
            <a:r>
              <a:rPr lang="en-US" sz="1100">
                <a:solidFill>
                  <a:schemeClr val="dk1"/>
                </a:solidFill>
              </a:rPr>
              <a:t>, 1132–1137; discussion 1137 (2006).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Kalmar, A. F., Van Aken, J., Caemaert, J., Mortier, E. P. &amp; Struys, M. M. R. F. Value of Cushing reflex as warning sign for brain ischaemia during neuroendoscopy. </a:t>
            </a:r>
            <a:r>
              <a:rPr i="1" lang="en-US" sz="1100">
                <a:solidFill>
                  <a:schemeClr val="dk1"/>
                </a:solidFill>
              </a:rPr>
              <a:t>Br J Anaesth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chemeClr val="dk1"/>
                </a:solidFill>
              </a:rPr>
              <a:t>94</a:t>
            </a:r>
            <a:r>
              <a:rPr lang="en-US" sz="1100">
                <a:solidFill>
                  <a:schemeClr val="dk1"/>
                </a:solidFill>
              </a:rPr>
              <a:t>, 791–799 (2005).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C3D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228600" y="208741"/>
            <a:ext cx="17830800" cy="9869400"/>
          </a:xfrm>
          <a:prstGeom prst="rect">
            <a:avLst/>
          </a:pr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rgbClr val="43C3DD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400">
              <a:solidFill>
                <a:srgbClr val="43C3DD"/>
              </a:solidFill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3228975" y="661525"/>
            <a:ext cx="11581538" cy="1015542"/>
            <a:chOff x="0" y="-1145500"/>
            <a:chExt cx="15442050" cy="4772286"/>
          </a:xfrm>
        </p:grpSpPr>
        <p:sp>
          <p:nvSpPr>
            <p:cNvPr id="130" name="Google Shape;130;p16"/>
            <p:cNvSpPr txBox="1"/>
            <p:nvPr/>
          </p:nvSpPr>
          <p:spPr>
            <a:xfrm>
              <a:off x="331350" y="-1145500"/>
              <a:ext cx="151107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THE GOLD STANDARD: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0" y="3052958"/>
              <a:ext cx="15110601" cy="573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85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938" y="1677075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8025" y="5049648"/>
            <a:ext cx="3871375" cy="50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8763"/>
            <a:ext cx="3788000" cy="38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4947600" y="2128738"/>
            <a:ext cx="83928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rgbClr val="43C3DD"/>
                </a:solidFill>
                <a:latin typeface="Calibri"/>
                <a:ea typeface="Calibri"/>
                <a:cs typeface="Calibri"/>
                <a:sym typeface="Calibri"/>
              </a:rPr>
              <a:t>Head CT Scans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530925" y="2774902"/>
            <a:ext cx="7086152" cy="3627997"/>
            <a:chOff x="-3" y="-363683"/>
            <a:chExt cx="9448203" cy="4837330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-3" y="-363683"/>
              <a:ext cx="9444900" cy="9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400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AI TO DETECT CUSHING'S REFLEX (1)</a:t>
              </a:r>
              <a:endParaRPr sz="3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675947"/>
              <a:ext cx="9448200" cy="3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Change in HR &gt;20% </a:t>
              </a:r>
              <a:endParaRPr sz="3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Change in BP (MAPS) &gt;20% </a:t>
              </a:r>
              <a:endParaRPr sz="3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Irregular Respirations (Apnea &gt; 5 seconds or resp</a:t>
              </a:r>
              <a:r>
                <a:rPr lang="en-US" sz="3400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iratory rate &gt;20 bpm</a:t>
              </a: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) </a:t>
              </a:r>
              <a:endParaRPr sz="34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34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10278968" y="2706487"/>
            <a:ext cx="7099882" cy="2693116"/>
            <a:chOff x="0" y="-28575"/>
            <a:chExt cx="9466509" cy="3590821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28575"/>
              <a:ext cx="9463500" cy="12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400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AI TO DETECT </a:t>
              </a:r>
              <a:r>
                <a:rPr lang="en-US" sz="3400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HEMORRHAGE ON </a:t>
              </a:r>
              <a:r>
                <a:rPr i="0" lang="en-US" sz="3400" u="none" cap="none" strike="noStrike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CT (2) </a:t>
              </a:r>
              <a:endParaRPr sz="3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9" y="1296946"/>
              <a:ext cx="9466500" cy="22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445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4357"/>
                </a:buClr>
                <a:buSzPts val="3400"/>
                <a:buFont typeface="Calibri"/>
                <a:buChar char="-"/>
              </a:pPr>
              <a:r>
                <a:rPr lang="en-US" sz="3400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Demonstrated by Chang et al </a:t>
              </a:r>
              <a:endParaRPr sz="34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445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4357"/>
                </a:buClr>
                <a:buSzPts val="3400"/>
                <a:buFont typeface="Calibri"/>
                <a:buChar char="-"/>
              </a:pPr>
              <a:r>
                <a:rPr lang="en-US" sz="3400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Able to detect hemorrhage </a:t>
              </a:r>
              <a:endParaRPr sz="34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44500" lvl="1" marL="9144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4357"/>
                </a:buClr>
                <a:buSzPts val="3400"/>
                <a:buFont typeface="Calibri"/>
                <a:buChar char="-"/>
              </a:pPr>
              <a:r>
                <a:rPr lang="en-US" sz="3400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Sensitivity: 95%</a:t>
              </a:r>
              <a:endParaRPr sz="34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44500" lvl="1" marL="9144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4357"/>
                </a:buClr>
                <a:buSzPts val="3400"/>
                <a:buFont typeface="Calibri"/>
                <a:buChar char="-"/>
              </a:pPr>
              <a:r>
                <a:rPr lang="en-US" sz="3400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Specificity:</a:t>
              </a:r>
              <a:r>
                <a:rPr i="0" lang="en-US" sz="3400" u="none" cap="none" strike="noStrike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 97%</a:t>
              </a:r>
              <a:endParaRPr sz="34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-750006" y="-986962"/>
            <a:ext cx="1965116" cy="197392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014" y="3736251"/>
            <a:ext cx="1343724" cy="134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3923" y="5308571"/>
            <a:ext cx="3114076" cy="49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241800" y="9202925"/>
            <a:ext cx="15505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76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Yumoto, T.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al.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Impact of Cushing’s sign in the prehospital setting on predicting the need for immediate neurosurgical intervention in trauma patients: a nationwide retrospective observational study.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Scand J Trauma Resusc Emerg Med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147 (2016).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76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rgbClr val="2D3139"/>
                </a:solidFill>
                <a:latin typeface="Calibri"/>
                <a:ea typeface="Calibri"/>
                <a:cs typeface="Calibri"/>
                <a:sym typeface="Calibri"/>
              </a:rPr>
              <a:t>P.D. Chang, E. Kuoy, J. Grinband, B.D. Weinberg, M. Thompson, R. Homo, J. Chen, H. Abcede, M.Shafie, L. Sugrue, C.G. Filippi, M.-Y. Su, W. Yu, C. Hess, D. Chow </a:t>
            </a:r>
            <a:r>
              <a:rPr lang="en-US" sz="1100">
                <a:solidFill>
                  <a:srgbClr val="2D3139"/>
                </a:solidFill>
                <a:latin typeface="Calibri"/>
                <a:ea typeface="Calibri"/>
                <a:cs typeface="Calibri"/>
                <a:sym typeface="Calibri"/>
              </a:rPr>
              <a:t>Hybrid 3D/2D Convolutional Neural Network for Hemorrhage Evaluation on Head CT. </a:t>
            </a:r>
            <a:r>
              <a:rPr lang="en-US" sz="1100">
                <a:solidFill>
                  <a:srgbClr val="2D3139"/>
                </a:solidFill>
                <a:latin typeface="Calibri"/>
                <a:ea typeface="Calibri"/>
                <a:cs typeface="Calibri"/>
                <a:sym typeface="Calibri"/>
              </a:rPr>
              <a:t>American Journal of Neuroradiology Jul 2018, </a:t>
            </a:r>
            <a:r>
              <a:rPr b="1" lang="en-US" sz="1100">
                <a:solidFill>
                  <a:srgbClr val="2D3139"/>
                </a:solidFill>
                <a:latin typeface="Calibri"/>
                <a:ea typeface="Calibri"/>
                <a:cs typeface="Calibri"/>
                <a:sym typeface="Calibri"/>
              </a:rPr>
              <a:t>DOI:</a:t>
            </a:r>
            <a:r>
              <a:rPr lang="en-US" sz="1100">
                <a:solidFill>
                  <a:srgbClr val="2D3139"/>
                </a:solidFill>
                <a:latin typeface="Calibri"/>
                <a:ea typeface="Calibri"/>
                <a:cs typeface="Calibri"/>
                <a:sym typeface="Calibri"/>
              </a:rPr>
              <a:t> 10.3174/ajnr.A5742</a:t>
            </a:r>
            <a:endParaRPr sz="1100">
              <a:solidFill>
                <a:srgbClr val="2D31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4357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228600" y="189691"/>
            <a:ext cx="17830800" cy="98694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474747" y="-478531"/>
            <a:ext cx="1691045" cy="1698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3151824" y="8725766"/>
            <a:ext cx="4400550" cy="4400550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5650699" y="-1634084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2711" l="13200" r="21226" t="2806"/>
          <a:stretch/>
        </p:blipFill>
        <p:spPr>
          <a:xfrm>
            <a:off x="11653287" y="402250"/>
            <a:ext cx="4690575" cy="944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8"/>
          <p:cNvGrpSpPr/>
          <p:nvPr/>
        </p:nvGrpSpPr>
        <p:grpSpPr>
          <a:xfrm>
            <a:off x="791012" y="1297548"/>
            <a:ext cx="10015650" cy="3891996"/>
            <a:chOff x="-38700" y="-38100"/>
            <a:chExt cx="13354200" cy="5189328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0" y="3479559"/>
              <a:ext cx="130857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85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0" y="4636128"/>
              <a:ext cx="127302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80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-38700" y="1788170"/>
              <a:ext cx="13163100" cy="20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2FAFF"/>
                  </a:solidFill>
                  <a:latin typeface="Calibri"/>
                  <a:ea typeface="Calibri"/>
                  <a:cs typeface="Calibri"/>
                  <a:sym typeface="Calibri"/>
                </a:rPr>
                <a:t>AI training</a:t>
              </a:r>
              <a:endParaRPr sz="4000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82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AFF"/>
                </a:buClr>
                <a:buSzPts val="4000"/>
                <a:buFont typeface="Calibri"/>
                <a:buChar char="-"/>
              </a:pPr>
              <a:r>
                <a:rPr lang="en-US" sz="4000">
                  <a:solidFill>
                    <a:srgbClr val="F2FAFF"/>
                  </a:solidFill>
                  <a:latin typeface="Calibri"/>
                  <a:ea typeface="Calibri"/>
                  <a:cs typeface="Calibri"/>
                  <a:sym typeface="Calibri"/>
                </a:rPr>
                <a:t>SKLearn Library, Random Forest Classifier</a:t>
              </a:r>
              <a:endParaRPr sz="4000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2FAFF"/>
                  </a:solidFill>
                  <a:latin typeface="Calibri"/>
                  <a:ea typeface="Calibri"/>
                  <a:cs typeface="Calibri"/>
                  <a:sym typeface="Calibri"/>
                </a:rPr>
                <a:t>Mobile app programming</a:t>
              </a:r>
              <a:endParaRPr sz="4000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82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AFF"/>
                </a:buClr>
                <a:buSzPts val="4000"/>
                <a:buFont typeface="Calibri"/>
                <a:buChar char="-"/>
              </a:pPr>
              <a:r>
                <a:rPr lang="en-US" sz="4000">
                  <a:solidFill>
                    <a:srgbClr val="F2FAFF"/>
                  </a:solidFill>
                  <a:latin typeface="Calibri"/>
                  <a:ea typeface="Calibri"/>
                  <a:cs typeface="Calibri"/>
                  <a:sym typeface="Calibri"/>
                </a:rPr>
                <a:t>SKLearn Porter imported into Android Studio</a:t>
              </a:r>
              <a:endParaRPr sz="4000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0" y="-38100"/>
              <a:ext cx="133155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6000" u="none" cap="none" strike="noStrike">
                  <a:solidFill>
                    <a:srgbClr val="F2FAFF"/>
                  </a:solidFill>
                  <a:latin typeface="Calibri"/>
                  <a:ea typeface="Calibri"/>
                  <a:cs typeface="Calibri"/>
                  <a:sym typeface="Calibri"/>
                </a:rPr>
                <a:t>TECHNICAL </a:t>
              </a:r>
              <a:r>
                <a:rPr lang="en-US" sz="6000">
                  <a:solidFill>
                    <a:srgbClr val="F2FAFF"/>
                  </a:solidFill>
                  <a:latin typeface="Calibri"/>
                  <a:ea typeface="Calibri"/>
                  <a:cs typeface="Calibri"/>
                  <a:sym typeface="Calibri"/>
                </a:rPr>
                <a:t>SOLUTION</a:t>
              </a:r>
              <a:r>
                <a:rPr i="0" lang="en-US" sz="3400" u="none" cap="none" strike="noStrike">
                  <a:solidFill>
                    <a:srgbClr val="F2FA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1009650" y="4355977"/>
            <a:ext cx="3771900" cy="4076700"/>
          </a:xfrm>
          <a:prstGeom prst="rect">
            <a:avLst/>
          </a:prstGeom>
          <a:solidFill>
            <a:srgbClr val="244357">
              <a:alpha val="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5168900" y="4355977"/>
            <a:ext cx="3771900" cy="4076700"/>
          </a:xfrm>
          <a:prstGeom prst="rect">
            <a:avLst/>
          </a:prstGeom>
          <a:solidFill>
            <a:srgbClr val="244357">
              <a:alpha val="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9321800" y="4355977"/>
            <a:ext cx="3771900" cy="4076700"/>
          </a:xfrm>
          <a:prstGeom prst="rect">
            <a:avLst/>
          </a:prstGeom>
          <a:solidFill>
            <a:srgbClr val="244357">
              <a:alpha val="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13481050" y="4355977"/>
            <a:ext cx="3771900" cy="4076700"/>
          </a:xfrm>
          <a:prstGeom prst="rect">
            <a:avLst/>
          </a:prstGeom>
          <a:solidFill>
            <a:srgbClr val="244357">
              <a:alpha val="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016000" y="1746998"/>
            <a:ext cx="3771900" cy="26280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175250" y="1747023"/>
            <a:ext cx="3771900" cy="26280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9328150" y="1747025"/>
            <a:ext cx="3771900" cy="26280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3487400" y="1747023"/>
            <a:ext cx="3771900" cy="2628000"/>
          </a:xfrm>
          <a:prstGeom prst="rect">
            <a:avLst/>
          </a:pr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-1212132" y="8591550"/>
            <a:ext cx="1879153" cy="1887576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-1216343" y="-3228162"/>
            <a:ext cx="4400550" cy="4400550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6648" y="2654257"/>
            <a:ext cx="641350" cy="262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49816" l="0" r="0" t="0"/>
          <a:stretch/>
        </p:blipFill>
        <p:spPr>
          <a:xfrm>
            <a:off x="1389888" y="2031050"/>
            <a:ext cx="3005075" cy="59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5">
            <a:alphaModFix/>
          </a:blip>
          <a:srcRect b="50161" l="0" r="0" t="0"/>
          <a:stretch/>
        </p:blipFill>
        <p:spPr>
          <a:xfrm>
            <a:off x="5555475" y="2029725"/>
            <a:ext cx="3005075" cy="59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6">
            <a:alphaModFix/>
          </a:blip>
          <a:srcRect b="50223" l="0" r="0" t="0"/>
          <a:stretch/>
        </p:blipFill>
        <p:spPr>
          <a:xfrm>
            <a:off x="9714725" y="2029725"/>
            <a:ext cx="3005075" cy="598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7">
            <a:alphaModFix/>
          </a:blip>
          <a:srcRect b="49831" l="0" r="0" t="0"/>
          <a:stretch/>
        </p:blipFill>
        <p:spPr>
          <a:xfrm>
            <a:off x="13869163" y="2029725"/>
            <a:ext cx="3008376" cy="598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921250" y="3090300"/>
            <a:ext cx="2231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Heart Rate</a:t>
            </a:r>
            <a:endParaRPr b="1" sz="3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921238" y="5092050"/>
            <a:ext cx="2231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% Change</a:t>
            </a:r>
            <a:endParaRPr b="1" sz="3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118363" y="2654250"/>
            <a:ext cx="3879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Blood Pressure</a:t>
            </a:r>
            <a:endParaRPr b="1" sz="3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1" sz="3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162475" y="5092050"/>
            <a:ext cx="17784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% Change</a:t>
            </a:r>
            <a:endParaRPr b="1" sz="3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739975" y="3090300"/>
            <a:ext cx="3005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Irregular Breathing</a:t>
            </a:r>
            <a:endParaRPr b="1" sz="3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3924500" y="2654250"/>
            <a:ext cx="3005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Journal</a:t>
            </a:r>
            <a:endParaRPr b="1" sz="3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7743731" y="133350"/>
            <a:ext cx="429873" cy="4318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3390996" y="133350"/>
            <a:ext cx="429873" cy="4318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481425" y="2844762"/>
            <a:ext cx="12535575" cy="2771732"/>
            <a:chOff x="-729800" y="1341632"/>
            <a:chExt cx="16714100" cy="3695643"/>
          </a:xfrm>
        </p:grpSpPr>
        <p:sp>
          <p:nvSpPr>
            <p:cNvPr id="196" name="Google Shape;196;p20"/>
            <p:cNvSpPr txBox="1"/>
            <p:nvPr/>
          </p:nvSpPr>
          <p:spPr>
            <a:xfrm>
              <a:off x="-729800" y="4018475"/>
              <a:ext cx="15984300" cy="10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200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EARLY ALERT SYSTEM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0" y="1341632"/>
              <a:ext cx="159843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4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5255180" y="5299659"/>
            <a:ext cx="3535349" cy="907098"/>
            <a:chOff x="0" y="9525"/>
            <a:chExt cx="4713798" cy="1209464"/>
          </a:xfrm>
        </p:grpSpPr>
        <p:sp>
          <p:nvSpPr>
            <p:cNvPr id="199" name="Google Shape;199;p20"/>
            <p:cNvSpPr txBox="1"/>
            <p:nvPr/>
          </p:nvSpPr>
          <p:spPr>
            <a:xfrm>
              <a:off x="0" y="759672"/>
              <a:ext cx="4688398" cy="459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0" y="9525"/>
              <a:ext cx="4713798" cy="573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85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9481659" y="5299659"/>
            <a:ext cx="3535349" cy="907098"/>
            <a:chOff x="0" y="9525"/>
            <a:chExt cx="4713798" cy="1209464"/>
          </a:xfrm>
        </p:grpSpPr>
        <p:sp>
          <p:nvSpPr>
            <p:cNvPr id="202" name="Google Shape;202;p20"/>
            <p:cNvSpPr txBox="1"/>
            <p:nvPr/>
          </p:nvSpPr>
          <p:spPr>
            <a:xfrm>
              <a:off x="0" y="759672"/>
              <a:ext cx="4688398" cy="459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0" y="9525"/>
              <a:ext cx="4713798" cy="573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85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13723952" y="5299659"/>
            <a:ext cx="3535349" cy="907098"/>
            <a:chOff x="0" y="9525"/>
            <a:chExt cx="4713798" cy="1209464"/>
          </a:xfrm>
        </p:grpSpPr>
        <p:sp>
          <p:nvSpPr>
            <p:cNvPr id="205" name="Google Shape;205;p20"/>
            <p:cNvSpPr txBox="1"/>
            <p:nvPr/>
          </p:nvSpPr>
          <p:spPr>
            <a:xfrm>
              <a:off x="0" y="759672"/>
              <a:ext cx="4688398" cy="459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0" y="9525"/>
              <a:ext cx="4713798" cy="573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85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247" y="-4"/>
            <a:ext cx="2753750" cy="2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96098"/>
            <a:ext cx="1424875" cy="239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5">
            <a:alphaModFix/>
          </a:blip>
          <a:srcRect b="49831" l="0" r="0" t="0"/>
          <a:stretch/>
        </p:blipFill>
        <p:spPr>
          <a:xfrm>
            <a:off x="6878080" y="849850"/>
            <a:ext cx="4531838" cy="900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6">
            <a:alphaModFix/>
          </a:blip>
          <a:srcRect b="49962" l="0" r="0" t="0"/>
          <a:stretch/>
        </p:blipFill>
        <p:spPr>
          <a:xfrm>
            <a:off x="6876288" y="850713"/>
            <a:ext cx="4535424" cy="900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>
            <a:off x="217628" y="221506"/>
            <a:ext cx="5990100" cy="9858000"/>
          </a:xfrm>
          <a:prstGeom prst="rect">
            <a:avLst/>
          </a:prstGeom>
          <a:solidFill>
            <a:srgbClr val="244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599279" y="725231"/>
            <a:ext cx="5226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67 YEAR OLD MALE STATUS POST HIGH SPEED MOTOR VEHICLE COLLISION. ON EXAM, PATIENT WITH BRUISES TO THE FOREHEAD, PUPILS ARE EQUAL AND REACTIVE TO LIGHT. NEUROSURGERY HAS BEEN CONSULTED.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BLOOD PRESSURE: 149/89 -&gt;</a:t>
            </a:r>
            <a:r>
              <a:rPr i="0" lang="en-US" sz="2500" u="none" cap="none" strike="noStrike">
                <a:solidFill>
                  <a:srgbClr val="F2FAFF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rPr>
              <a:t> 203/104</a:t>
            </a:r>
            <a:endParaRPr>
              <a:highlight>
                <a:schemeClr val="accent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HEART RATE: 73 -&gt;</a:t>
            </a:r>
            <a:r>
              <a:rPr i="0" lang="en-US" sz="2500" u="none" cap="none" strike="noStrike">
                <a:solidFill>
                  <a:srgbClr val="F2FAFF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rPr>
              <a:t> 39</a:t>
            </a:r>
            <a:endParaRPr i="0" sz="2500" u="none" cap="none" strike="noStrike">
              <a:solidFill>
                <a:srgbClr val="F2FAFF"/>
              </a:solidFill>
              <a:highlight>
                <a:schemeClr val="accent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F2FAFF"/>
                </a:solidFill>
                <a:latin typeface="Calibri"/>
                <a:ea typeface="Calibri"/>
                <a:cs typeface="Calibri"/>
                <a:sym typeface="Calibri"/>
              </a:rPr>
              <a:t>RESPIRATIONS: 18 -&gt; </a:t>
            </a:r>
            <a:r>
              <a:rPr lang="en-US" sz="2500">
                <a:solidFill>
                  <a:srgbClr val="F2FAFF"/>
                </a:solidFill>
                <a:highlight>
                  <a:schemeClr val="accent5"/>
                </a:highlight>
                <a:latin typeface="Calibri"/>
                <a:ea typeface="Calibri"/>
                <a:cs typeface="Calibri"/>
                <a:sym typeface="Calibri"/>
              </a:rPr>
              <a:t>Irregular pattern</a:t>
            </a:r>
            <a:endParaRPr sz="2500">
              <a:solidFill>
                <a:srgbClr val="F2FAFF"/>
              </a:solidFill>
              <a:highlight>
                <a:schemeClr val="accent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2FAFF"/>
              </a:solidFill>
              <a:highlight>
                <a:srgbClr val="4A86E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F2F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1"/>
          <p:cNvGrpSpPr/>
          <p:nvPr/>
        </p:nvGrpSpPr>
        <p:grpSpPr>
          <a:xfrm>
            <a:off x="6865375" y="729994"/>
            <a:ext cx="10363511" cy="5943195"/>
            <a:chOff x="-15" y="19050"/>
            <a:chExt cx="13818015" cy="11719966"/>
          </a:xfrm>
        </p:grpSpPr>
        <p:sp>
          <p:nvSpPr>
            <p:cNvPr id="218" name="Google Shape;218;p21"/>
            <p:cNvSpPr txBox="1"/>
            <p:nvPr/>
          </p:nvSpPr>
          <p:spPr>
            <a:xfrm>
              <a:off x="-15" y="1826401"/>
              <a:ext cx="13818000" cy="3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8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Patient develops late clinical signs of herniation: unilateral fixed and dilated pupil, papilledema, posturing. </a:t>
              </a:r>
              <a:endParaRPr sz="3308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8">
                  <a:solidFill>
                    <a:srgbClr val="244357"/>
                  </a:solidFill>
                  <a:latin typeface="Calibri"/>
                  <a:ea typeface="Calibri"/>
                  <a:cs typeface="Calibri"/>
                  <a:sym typeface="Calibri"/>
                </a:rPr>
                <a:t>- Burr hole evacuation is attempted, but patient never regains consciousness. </a:t>
              </a:r>
              <a:endParaRPr sz="3308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0" y="19050"/>
              <a:ext cx="138180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82">
                  <a:solidFill>
                    <a:srgbClr val="43C3DD"/>
                  </a:solidFill>
                  <a:latin typeface="Calibri"/>
                  <a:ea typeface="Calibri"/>
                  <a:cs typeface="Calibri"/>
                  <a:sym typeface="Calibri"/>
                </a:rPr>
                <a:t>Without AI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0" y="5297085"/>
              <a:ext cx="138180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1"/>
            <p:cNvSpPr txBox="1"/>
            <p:nvPr/>
          </p:nvSpPr>
          <p:spPr>
            <a:xfrm>
              <a:off x="0" y="11023816"/>
              <a:ext cx="13818000" cy="7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85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0" y="9950037"/>
              <a:ext cx="138180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1"/>
          <p:cNvSpPr/>
          <p:nvPr/>
        </p:nvSpPr>
        <p:spPr>
          <a:xfrm>
            <a:off x="0" y="8594565"/>
            <a:ext cx="4400893" cy="4400893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43C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736134" y="7901567"/>
            <a:ext cx="1580416" cy="1587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6929725" y="5376725"/>
            <a:ext cx="102348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2">
                <a:solidFill>
                  <a:srgbClr val="43C3DD"/>
                </a:solidFill>
                <a:latin typeface="Calibri"/>
                <a:ea typeface="Calibri"/>
                <a:cs typeface="Calibri"/>
                <a:sym typeface="Calibri"/>
              </a:rPr>
              <a:t>With AI</a:t>
            </a:r>
            <a:endParaRPr sz="4082">
              <a:solidFill>
                <a:srgbClr val="43C3D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8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8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- Clinicians alerted to early vital sign changes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8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8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- Patient is re-evaluated, medical interventions are made to prevent increased intracranial hypertension</a:t>
            </a:r>
            <a:endParaRPr sz="3308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8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8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- Patient regains consciousness after recovery from neurosurgery. </a:t>
            </a:r>
            <a:endParaRPr sz="3308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82">
                <a:solidFill>
                  <a:srgbClr val="43C3D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203597" y="0"/>
            <a:ext cx="2084403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6863125" y="7901573"/>
            <a:ext cx="1424875" cy="239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