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5T05:41:03.2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1,'907'0,"-877"1,54 11,-54-7,52 3,-56-7,47 10,-47-6,50 2,-33-4,56 9,-16 0,-11-1,-47-6,1-2,28 2,701-6,-735 0,-1-1,32-8,35-3,-70 13,13 0,0-2,0-1,29-7,-15 3,0 2,0 2,0 2,51 5,8-2,1054-2,-1137 1,-1 1,35 8,-33-5,0-1,26 1,-28-5,12 0,0 2,53 10,-39-5,1-2,-1-2,89-6,-32 1,2892 2,-2974-1,1-1,31-8,35-3,-62 13,-3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5T05:41:35.2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0,'756'0,"-737"1,-1 1,36 8,-34-5,0-2,25 2,70-6,47 2,-140 3,0 0,0 1,21 9,48 10,-38-14,-25-5,0 0,39 0,-47-4,0 1,31 7,35 4,70-15,65 4,-153 10,-49-8,-1 0,28 1,71 8,-79-8,58 3,609-9,-681-1,-1 0,36-9,11-1,105-13,-47 1,-111 22,0-1,1-1,-1 0,21-9,-22 7,0 1,0 1,0 0,1 1,19-1,783 3,-379 3,1748-2,-2160 2,57 10,-55-7,53 3,-3-9,-40 0,-1 1,0 1,75 14,-74-8,1-3,0-1,0-1,46-6,4 2,-69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5T05:43:41.2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95,'848'0,"-708"18,55-1,1128-17,-1147-18,1094 19,-1130-20,1008 20,-1025-19,-100 16,1-1,37-10,-40 8,1 0,0 2,33-2,3583 9,-1877-7,-1744 4,0-1,0-1,0 0,0-1,0-1,0-1,-1 0,0-1,26-12,-32 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5T05:43:21.8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1,'1201'0,"-1043"18,301-19,-318 20,-108-18,62 11,-45-7,0-2,81-5,-31-1,1258 3,-1218 19,1078-20,-1060 20,1237-20,-1364-2,-20-1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5T05:43:29.4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36,'1642'0,"-1485"-18,-54 20,112-4,-158-6,-37 4,-1 1,26 0,1261 4,-1166 18,443-20,-406 19,2891-19,-3053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5T05:44:26.4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37,'48'0,"-1"-2,57-10,-56 6,0 3,88 5,-37 1,554-3,-513-18,1043 18,-1025 18,637-18,-655 18,987-17,-525-2,-444 19,-84-17,82-3,-128-5,-17 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4T08:47:34.6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0,'443'0,"-424"1,0 1,36 8,-35-5,1-1,26 1,-17-4,-1 1,52 10,-35-5,0-2,1-2,88-5,-30-1,1268 3,-1351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AE1F0-71E8-448C-9942-D9F0AA56BFEC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7F432-4A07-47D8-B336-B9F3FC9A4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3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27F432-4A07-47D8-B336-B9F3FC9A470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03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BD261-53C9-F0E9-9846-59989FDA5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854D27-35AC-4656-3185-802DEED8A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6BA2F-9C18-183F-BC97-B5C2CA96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A891-02F4-4F6A-B136-0069A0432681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E0A49-0FAB-3815-E461-4917130E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6D960-FEB5-D4AF-7C9B-322B45A5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7369-32D9-498F-8BFD-2A202EEDC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5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9B80B-8EEF-A5BC-E54B-1EF61CE9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850810-0A7C-6769-E0B0-8316BDC9C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710BA-7010-5538-9872-3BF78CD8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A891-02F4-4F6A-B136-0069A0432681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A9F2A-9175-3E7C-7DA3-0CDDD1AD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E017F-1767-77CF-18E4-82B0C7A9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7369-32D9-498F-8BFD-2A202EEDC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38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594F57-ED6D-56D7-4A73-F7B4676F1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E1338C-6746-405E-63BB-16E979237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ED5B82-C13F-5116-9083-9CE68DC3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A891-02F4-4F6A-B136-0069A0432681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C9FFC-0E66-DEB7-038C-1F10CBA9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1BE07-488D-E820-05F0-DB75F643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7369-32D9-498F-8BFD-2A202EEDC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31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5EEB2-84BF-9D09-0F07-14DA77C6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4C19B-7538-83F1-D2F6-22E17C471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B174D-9DAA-1A8E-BD53-EA548556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A891-02F4-4F6A-B136-0069A0432681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CFAFEF-3956-C71C-8F39-5270860C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DD393-85A8-4120-ABBE-7199FD6B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7369-32D9-498F-8BFD-2A202EEDC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4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28B66-D7B9-67E4-C229-5CC374D81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041C49-D5E9-EEAB-C8C6-1FFB7E965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84A1B-B5C4-DAB5-7B78-C89A4169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A891-02F4-4F6A-B136-0069A0432681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5D00B-9762-5583-DBB1-C9EEBBFF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2465B-2531-1C87-6F88-69527018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7369-32D9-498F-8BFD-2A202EEDC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54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DCA4B-5F55-AB65-E296-D7099D8F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2A67B-E33B-DA9B-3791-06B7E7C49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9F5408-5E9C-07FE-303D-A74BCFA1F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FD462-2092-EFE5-136D-2CDEA63C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A891-02F4-4F6A-B136-0069A0432681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634DF7-7BEC-949F-3038-582DD598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D653A9-9CF2-5F57-A490-CFACC447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7369-32D9-498F-8BFD-2A202EEDC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B2849-E0EF-274E-ACFC-D2490FB7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BB7C3-1264-430A-CA15-044236B51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4D480F-9921-CD0F-0CCE-C8E9E8E7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4215FD-8739-0EC2-D192-EDDA3C8DA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13D829-B33B-3973-C542-23F00AA6D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E5CE80-D7AC-EFA0-F0C9-214E1E84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A891-02F4-4F6A-B136-0069A0432681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2021DF-CDCC-1E53-195D-C8EE2D57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EBD84A-027A-0626-D4A9-5E061D0E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7369-32D9-498F-8BFD-2A202EEDC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8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B5D57-8119-2A31-C16D-FCB8554E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5C7527-B340-19F7-8C06-C8DFC4FE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A891-02F4-4F6A-B136-0069A0432681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F50F91-9B7F-035B-C573-61C92C54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4F9A9B-3244-F115-A081-5F14BD27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7369-32D9-498F-8BFD-2A202EEDC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2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4A50ED-A6CC-9146-F2B7-35BAB559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A891-02F4-4F6A-B136-0069A0432681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6BA5C4-2D64-B601-ABDF-6990141F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C77C48-4DCB-F34F-EC02-A2248621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7369-32D9-498F-8BFD-2A202EEDC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95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B4E4B-991D-30EF-8274-C4591404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78101-A066-B7E3-8091-E18791A46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E370A6-2F5E-7B92-850B-E7567F710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BFC53-3080-87BD-D003-8EA713A3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A891-02F4-4F6A-B136-0069A0432681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E17B45-3BFF-47C7-CC42-B1E462B2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410C24-EF06-4D08-884F-CAF9F1E3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7369-32D9-498F-8BFD-2A202EEDC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64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E7482-CB9C-C691-0EDB-16E9B8A7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8C22A2-0E19-D14E-7921-B0CAE41AA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83A62C-3564-957F-8997-51FA581AD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2A06D3-6F70-A86D-C0A4-733A55B4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A891-02F4-4F6A-B136-0069A0432681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222870-B5ED-A190-86A9-99CC655F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3B9A8C-0743-820F-4A80-6AC30F9D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7369-32D9-498F-8BFD-2A202EEDC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62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C6D604-9AFC-8709-289E-F30602BF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620E1C-EF63-1118-4C86-84965F4F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BAEB1-06A4-640B-AB1C-4E3CB8A6D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5AA891-02F4-4F6A-B136-0069A0432681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78042-1274-F551-7429-69C462232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B6AFB7-EBF6-72D1-B0E2-E6A5130D2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1F7369-32D9-498F-8BFD-2A202EEDC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10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.pluginlab.ai/members/requestMagicEmailCod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uth.pluginlab.ai/members/signInWithMagicEmailCod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.pluginlab.ai/oauth/authorize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31.png"/><Relationship Id="rId4" Type="http://schemas.openxmlformats.org/officeDocument/2006/relationships/customXml" Target="../ink/ink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6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38.sv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3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kline.github.io/bugbounty/2024/02/04/ChatGPT-ATO.html" TargetMode="External"/><Relationship Id="rId2" Type="http://schemas.openxmlformats.org/officeDocument/2006/relationships/hyperlink" Target="https://www.imperva.com/blog/xss-marks-the-spot-digging-up-vulnerabilities-in-chatgp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alt.security/blog/security-flaws-within-chatgpt-extensions-allowed-access-to-accounts-on-third-party-websites-and-sensitive-dat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share/%2F..%2Fapi/auth/session?cachebuster=12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.pluginlab.ai/members/requestMagicEmailCod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uth.pluginlab.ai/oauth/authoriz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NativeLab/top-500-best-gpts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B5E11-D213-480E-EF15-B3A636D9A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144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800"/>
              <a:t>GPTs structure and vulnerability</a:t>
            </a:r>
            <a:endParaRPr lang="ko-KR" altLang="en-US" sz="48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D03E32-A320-10C4-CC78-CA3C5FA99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pPr algn="r"/>
            <a:r>
              <a:rPr lang="en-US" altLang="ko-KR"/>
              <a:t>20200551 </a:t>
            </a:r>
            <a:r>
              <a:rPr lang="ko-KR" altLang="en-US"/>
              <a:t>장한결</a:t>
            </a:r>
          </a:p>
        </p:txBody>
      </p:sp>
    </p:spTree>
    <p:extLst>
      <p:ext uri="{BB962C8B-B14F-4D97-AF65-F5344CB8AC3E}">
        <p14:creationId xmlns:p14="http://schemas.microsoft.com/office/powerpoint/2010/main" val="2265600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6BC7D-0B44-838D-C4EE-A0CA6A09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AskTheCode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200F9-BAFD-C35C-5F9E-55C14C5A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74" y="4976399"/>
            <a:ext cx="10515600" cy="123717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/>
              <a:t>1. Chat GPT</a:t>
            </a:r>
            <a:r>
              <a:rPr lang="ko-KR" altLang="en-US" sz="2400"/>
              <a:t>에서 대화 중 </a:t>
            </a:r>
            <a:r>
              <a:rPr lang="en-US" altLang="ko-KR" sz="2400"/>
              <a:t>AskTheCode</a:t>
            </a:r>
            <a:r>
              <a:rPr lang="ko-KR" altLang="en-US" sz="2400"/>
              <a:t>가 </a:t>
            </a:r>
            <a:r>
              <a:rPr lang="en-US" altLang="ko-KR" sz="2400"/>
              <a:t>github repository link</a:t>
            </a:r>
            <a:r>
              <a:rPr lang="ko-KR" altLang="en-US" sz="2400"/>
              <a:t>에 접속할 필요가 생기면 </a:t>
            </a:r>
            <a:r>
              <a:rPr lang="en-US" altLang="ko-KR" sz="2400"/>
              <a:t>pluginlab.askthecode.dsomok.online</a:t>
            </a:r>
            <a:r>
              <a:rPr lang="ko-KR" altLang="en-US" sz="2400"/>
              <a:t>과 연동하는 링크 제공</a:t>
            </a:r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7C39B9-CA81-25EB-15F6-3BC9914BE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33" b="36935"/>
          <a:stretch/>
        </p:blipFill>
        <p:spPr>
          <a:xfrm>
            <a:off x="3191923" y="2364846"/>
            <a:ext cx="5808153" cy="193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5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6DE37-A976-3BC8-2226-22197F66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AskTheCode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159B4F-6ADB-3593-2019-222D73DAD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83" y="1798948"/>
            <a:ext cx="3447437" cy="4693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E6AA95-EDAB-AAA0-7F7F-AA3B1D5A40E9}"/>
              </a:ext>
            </a:extLst>
          </p:cNvPr>
          <p:cNvSpPr txBox="1"/>
          <p:nvPr/>
        </p:nvSpPr>
        <p:spPr>
          <a:xfrm>
            <a:off x="5206014" y="2678329"/>
            <a:ext cx="6601287" cy="2513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</a:p>
          <a:p>
            <a:pPr latinLnBrk="1"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https://c7d59216ee8ec59bda5e51ffc17a994d.auth.portal-pluginlab.ai/oauth/authorize?response_type=code&amp;client_id=10bdad977b77b8faed28fc5bf1c2bf6b&amp;</a:t>
            </a:r>
            <a:r>
              <a:rPr lang="en-US" altLang="ko-KR" sz="1800" kern="100">
                <a:effectLst/>
                <a:highlight>
                  <a:srgbClr val="C0C0C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redirect_uri=https%3A%2F%2Fchat.openai.com%2Faip%2Fg-0ed7079e98c454ec612805f33063573da019f6b8%2Foauth%2Fcallback&amp;state=</a:t>
            </a:r>
            <a:r>
              <a:rPr lang="en-US" altLang="ko-KR" sz="1800" kern="10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{random_state}</a:t>
            </a:r>
            <a:r>
              <a:rPr lang="en-US" altLang="ko-KR" sz="1800" kern="10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&amp;</a:t>
            </a:r>
            <a:r>
              <a:rPr lang="en-US" altLang="ko-KR" sz="1800" kern="100">
                <a:effectLst/>
                <a:highlight>
                  <a:srgbClr val="C0C0C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scope=all</a:t>
            </a:r>
            <a:endParaRPr lang="en-US" altLang="ko-KR" kern="100">
              <a:highlight>
                <a:srgbClr val="C0C0C0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ko-KR" alt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연결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9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E1EAF-150B-DE7A-6D02-53BE87DB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AskTheCode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4E59CC-4BAF-E8B2-F2A5-6943682CB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964"/>
          <a:stretch/>
        </p:blipFill>
        <p:spPr>
          <a:xfrm>
            <a:off x="1000919" y="2247178"/>
            <a:ext cx="4434173" cy="1325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2D20CE-E89B-8CB3-82FB-4CE50535FD55}"/>
              </a:ext>
            </a:extLst>
          </p:cNvPr>
          <p:cNvSpPr txBox="1"/>
          <p:nvPr/>
        </p:nvSpPr>
        <p:spPr>
          <a:xfrm>
            <a:off x="6198118" y="1601911"/>
            <a:ext cx="5283694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3. e-mail</a:t>
            </a:r>
            <a:r>
              <a:rPr lang="ko-KR" altLang="en-US"/>
              <a:t>을 입력하고 </a:t>
            </a:r>
            <a:r>
              <a:rPr lang="en-US" altLang="ko-KR"/>
              <a:t>request code</a:t>
            </a:r>
            <a:r>
              <a:rPr lang="ko-KR" altLang="en-US"/>
              <a:t>를 누르면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z="1800" u="sng">
                <a:solidFill>
                  <a:srgbClr val="467886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  <a:hlinkClick r:id="rId3"/>
              </a:rPr>
              <a:t>https://auth.pluginlab.ai/members/requestMagicEmailCode</a:t>
            </a:r>
            <a:r>
              <a:rPr lang="en-US" altLang="ko-KR" sz="1800" u="sng">
                <a:solidFill>
                  <a:srgbClr val="467886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endpoint</a:t>
            </a:r>
            <a:r>
              <a:rPr lang="ko-KR" altLang="en-US">
                <a:latin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request POST</a:t>
            </a:r>
          </a:p>
          <a:p>
            <a:pPr>
              <a:lnSpc>
                <a:spcPct val="150000"/>
              </a:lnSpc>
            </a:pPr>
            <a:endParaRPr lang="en-US" altLang="ko-KR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Payload = </a:t>
            </a:r>
            <a:r>
              <a:rPr lang="ko-KR" altLang="en-US"/>
              <a:t> </a:t>
            </a:r>
            <a:r>
              <a:rPr lang="en-US" altLang="ko-KR"/>
              <a:t>{email: "926kaul@kaist.ac.kr", pluginId: "c7d59216ee8ec59bda5e51ffc17a994d"}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/>
              <a:t>Response</a:t>
            </a:r>
            <a:r>
              <a:rPr lang="ko-KR" altLang="en-US"/>
              <a:t> </a:t>
            </a:r>
            <a:r>
              <a:rPr lang="en-US" altLang="ko-KR"/>
              <a:t>= </a:t>
            </a:r>
            <a:r>
              <a:rPr lang="fr-FR" altLang="ko-KR"/>
              <a:t>{"message":"Magic email code sent"}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※ Response</a:t>
            </a:r>
            <a:r>
              <a:rPr lang="ko-KR" altLang="en-US"/>
              <a:t>가 </a:t>
            </a:r>
            <a:r>
              <a:rPr lang="en-US" altLang="ko-KR"/>
              <a:t>vulnerability fix</a:t>
            </a:r>
            <a:r>
              <a:rPr lang="ko-KR" altLang="en-US"/>
              <a:t>전과 다름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(member id </a:t>
            </a:r>
            <a:r>
              <a:rPr lang="ko-KR" altLang="en-US"/>
              <a:t>노출 </a:t>
            </a:r>
            <a:r>
              <a:rPr lang="en-US" altLang="ko-KR"/>
              <a:t>x)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07A9A2-E764-D6CB-6365-E1C1B86E1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988" y="3572741"/>
            <a:ext cx="2491772" cy="284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3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35BFF-8BD6-1F3D-8EB1-B4D17609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AskTheCode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C4E6D7-A011-03E2-8B98-E65B8A50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71" y="1888832"/>
            <a:ext cx="4460880" cy="13255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31F614-EBF3-B753-A39E-81587B372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835" y="3214396"/>
            <a:ext cx="3250552" cy="3216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538AB5-2BDC-2B66-E9CD-269D7FF71447}"/>
              </a:ext>
            </a:extLst>
          </p:cNvPr>
          <p:cNvSpPr txBox="1"/>
          <p:nvPr/>
        </p:nvSpPr>
        <p:spPr>
          <a:xfrm>
            <a:off x="5941380" y="1690688"/>
            <a:ext cx="6094520" cy="5024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4. magic code</a:t>
            </a:r>
            <a:r>
              <a:rPr lang="ko-KR" altLang="en-US"/>
              <a:t>를 입력하고 </a:t>
            </a:r>
            <a:r>
              <a:rPr lang="en-US" altLang="ko-KR"/>
              <a:t>verifty code</a:t>
            </a:r>
            <a:r>
              <a:rPr lang="ko-KR" altLang="en-US"/>
              <a:t> 버튼을 누르면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u="sng">
                <a:solidFill>
                  <a:srgbClr val="467886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  <a:hlinkClick r:id="rId4"/>
              </a:rPr>
              <a:t>https://auth.pluginlab.ai/members/signInWithMagicEmailCode</a:t>
            </a:r>
            <a:r>
              <a:rPr lang="en-US" altLang="ko-KR" u="sng">
                <a:solidFill>
                  <a:srgbClr val="467886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endpoint</a:t>
            </a:r>
            <a:r>
              <a:rPr lang="ko-KR" altLang="en-US">
                <a:latin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request POST</a:t>
            </a:r>
          </a:p>
          <a:p>
            <a:pPr>
              <a:lnSpc>
                <a:spcPct val="150000"/>
              </a:lnSpc>
            </a:pPr>
            <a:endParaRPr lang="en-US" altLang="ko-KR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Payload = </a:t>
            </a:r>
            <a:r>
              <a:rPr lang="ko-KR" altLang="en-US"/>
              <a:t> </a:t>
            </a:r>
            <a:r>
              <a:rPr lang="en-US" altLang="ko-KR"/>
              <a:t>{"email": "926kaul@kaist.ac.kr","code": "156167","pluginId":"c7d59216ee8ec59bda5e51ffc17a994d"} 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Response</a:t>
            </a:r>
            <a:r>
              <a:rPr lang="ko-KR" altLang="en-US"/>
              <a:t>에는 </a:t>
            </a:r>
            <a:r>
              <a:rPr lang="en-US" altLang="ko-KR"/>
              <a:t>access token(for user)</a:t>
            </a:r>
            <a:r>
              <a:rPr lang="ko-KR" altLang="en-US"/>
              <a:t>와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member id</a:t>
            </a:r>
            <a:r>
              <a:rPr lang="ko-KR" altLang="en-US"/>
              <a:t>가 포함됨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※ member id</a:t>
            </a:r>
            <a:r>
              <a:rPr lang="ko-KR" altLang="en-US"/>
              <a:t>는 </a:t>
            </a:r>
            <a:r>
              <a:rPr lang="en-US" altLang="ko-KR"/>
              <a:t>SHA-1 hashed e-mail</a:t>
            </a:r>
          </a:p>
        </p:txBody>
      </p:sp>
    </p:spTree>
    <p:extLst>
      <p:ext uri="{BB962C8B-B14F-4D97-AF65-F5344CB8AC3E}">
        <p14:creationId xmlns:p14="http://schemas.microsoft.com/office/powerpoint/2010/main" val="3047821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EB75C-221B-0CEE-E440-986D0911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AskTheCode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A2CF5A9-7C78-7769-76D7-8D30BC5EE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625" y="2114415"/>
            <a:ext cx="4590224" cy="37673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3C5E46-9975-ED80-FFDB-E7AAB72C0F8F}"/>
              </a:ext>
            </a:extLst>
          </p:cNvPr>
          <p:cNvSpPr txBox="1"/>
          <p:nvPr/>
        </p:nvSpPr>
        <p:spPr>
          <a:xfrm>
            <a:off x="5550762" y="1468102"/>
            <a:ext cx="6425214" cy="5024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4. authorization</a:t>
            </a:r>
            <a:r>
              <a:rPr lang="ko-KR" altLang="en-US"/>
              <a:t>을 누르면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z="1800" u="sng">
                <a:solidFill>
                  <a:srgbClr val="467886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  <a:hlinkClick r:id="rId3"/>
              </a:rPr>
              <a:t>https://auth.pluginlab.ai/oauth/authorize</a:t>
            </a:r>
            <a:r>
              <a:rPr lang="en-US" altLang="ko-KR" u="sng">
                <a:solidFill>
                  <a:srgbClr val="467886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endpoint</a:t>
            </a:r>
            <a:r>
              <a:rPr lang="ko-KR" altLang="en-US">
                <a:latin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access token(for user)</a:t>
            </a:r>
            <a:r>
              <a:rPr lang="ko-KR" altLang="en-US">
                <a:latin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Authorization request header</a:t>
            </a:r>
            <a:r>
              <a:rPr lang="ko-KR" altLang="en-US">
                <a:latin typeface="맑은 고딕" panose="020B0503020000020004" pitchFamily="50" charset="-127"/>
                <a:cs typeface="Times New Roman" panose="02020603050405020304" pitchFamily="18" charset="0"/>
              </a:rPr>
              <a:t>로 있는 </a:t>
            </a: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request</a:t>
            </a:r>
            <a:r>
              <a:rPr lang="ko-KR" altLang="en-US">
                <a:latin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POST</a:t>
            </a:r>
          </a:p>
          <a:p>
            <a:pPr>
              <a:lnSpc>
                <a:spcPct val="150000"/>
              </a:lnSpc>
            </a:pPr>
            <a:endParaRPr lang="en-US" altLang="ko-KR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Payload</a:t>
            </a:r>
            <a:r>
              <a:rPr lang="ko-KR" altLang="en-US">
                <a:latin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client Id, redirectUri, memberId </a:t>
            </a:r>
            <a:r>
              <a:rPr lang="ko-KR" altLang="en-US">
                <a:latin typeface="맑은 고딕" panose="020B0503020000020004" pitchFamily="50" charset="-127"/>
                <a:cs typeface="Times New Roman" panose="02020603050405020304" pitchFamily="18" charset="0"/>
              </a:rPr>
              <a:t>포함됨</a:t>
            </a:r>
            <a:endParaRPr lang="en-US" altLang="ko-KR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Response</a:t>
            </a:r>
            <a:r>
              <a:rPr lang="ko-KR" altLang="en-US">
                <a:latin typeface="맑은 고딕" panose="020B0503020000020004" pitchFamily="50" charset="-127"/>
                <a:cs typeface="Times New Roman" panose="02020603050405020304" pitchFamily="18" charset="0"/>
              </a:rPr>
              <a:t>에는 </a:t>
            </a: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code (for ChatGPT)</a:t>
            </a:r>
            <a:r>
              <a:rPr lang="ko-KR" altLang="en-US">
                <a:latin typeface="맑은 고딕" panose="020B0503020000020004" pitchFamily="50" charset="-127"/>
                <a:cs typeface="Times New Roman" panose="02020603050405020304" pitchFamily="18" charset="0"/>
              </a:rPr>
              <a:t>가 포함되어 있음</a:t>
            </a:r>
            <a:endParaRPr lang="en-US" altLang="ko-KR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redirectUri</a:t>
            </a:r>
            <a:r>
              <a:rPr lang="ko-KR" altLang="en-US">
                <a:latin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ChatGPT</a:t>
            </a:r>
            <a:r>
              <a:rPr lang="ko-KR" altLang="en-US">
                <a:latin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redirect with code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※ memberId</a:t>
            </a:r>
            <a:r>
              <a:rPr lang="ko-KR" altLang="en-US"/>
              <a:t>를 바꾸어 </a:t>
            </a:r>
            <a:r>
              <a:rPr lang="en-US" altLang="ko-KR"/>
              <a:t>POST</a:t>
            </a:r>
            <a:r>
              <a:rPr lang="ko-KR" altLang="en-US"/>
              <a:t>하면 </a:t>
            </a:r>
            <a:r>
              <a:rPr lang="en-US" altLang="ko-KR"/>
              <a:t>access token</a:t>
            </a:r>
            <a:r>
              <a:rPr lang="ko-KR" altLang="en-US"/>
              <a:t>과의 </a:t>
            </a:r>
            <a:r>
              <a:rPr lang="en-US" altLang="ko-KR"/>
              <a:t>integrity</a:t>
            </a:r>
            <a:r>
              <a:rPr lang="ko-KR" altLang="en-US"/>
              <a:t>에 의해 </a:t>
            </a:r>
            <a:r>
              <a:rPr lang="en-US" altLang="ko-KR"/>
              <a:t>response</a:t>
            </a:r>
            <a:r>
              <a:rPr lang="ko-KR" altLang="en-US"/>
              <a:t>가 </a:t>
            </a:r>
            <a:r>
              <a:rPr lang="en-US" altLang="ko-KR" sz="18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401, {＂code＂:＂auth/invalidauthorization", "message":"Invalid authorization"}</a:t>
            </a:r>
            <a:endParaRPr lang="en-US" altLang="ko-K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DB536F9-6937-772A-CF17-4793E2BFF008}"/>
                  </a:ext>
                </a:extLst>
              </p14:cNvPr>
              <p14:cNvContentPartPr/>
              <p14:nvPr/>
            </p14:nvContentPartPr>
            <p14:xfrm>
              <a:off x="2100197" y="5051745"/>
              <a:ext cx="2977560" cy="381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DB536F9-6937-772A-CF17-4793E2BFF0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6197" y="4944105"/>
                <a:ext cx="3085200" cy="25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328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8558-832C-8560-4BD9-2AA6F3DC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AskTheCode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CE7B0D-FB41-82CF-3264-5D656D4DD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5" y="2194541"/>
            <a:ext cx="5829300" cy="2009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FB7207-8F63-DD24-7143-187AACF4F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5" y="4120567"/>
            <a:ext cx="5829300" cy="2038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AF74E0-A278-762E-9CAE-667987F22846}"/>
              </a:ext>
            </a:extLst>
          </p:cNvPr>
          <p:cNvSpPr txBox="1"/>
          <p:nvPr/>
        </p:nvSpPr>
        <p:spPr>
          <a:xfrm>
            <a:off x="7341638" y="2522926"/>
            <a:ext cx="4310172" cy="336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5. user</a:t>
            </a:r>
            <a:r>
              <a:rPr lang="ko-KR" altLang="en-US">
                <a:latin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redirectUri</a:t>
            </a:r>
            <a:r>
              <a:rPr lang="ko-KR" altLang="en-US">
                <a:latin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code</a:t>
            </a:r>
            <a:r>
              <a:rPr lang="ko-KR" altLang="en-US">
                <a:latin typeface="맑은 고딕" panose="020B0503020000020004" pitchFamily="50" charset="-127"/>
                <a:cs typeface="Times New Roman" panose="02020603050405020304" pitchFamily="18" charset="0"/>
              </a:rPr>
              <a:t>를 합쳐 </a:t>
            </a: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Chat GPT</a:t>
            </a:r>
            <a:r>
              <a:rPr lang="ko-KR" altLang="en-US">
                <a:latin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request GET,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맑은 고딕" panose="020B0503020000020004" pitchFamily="50" charset="-127"/>
                <a:cs typeface="Times New Roman" panose="02020603050405020304" pitchFamily="18" charset="0"/>
              </a:rPr>
              <a:t>처음의 </a:t>
            </a: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Chat GPT page</a:t>
            </a:r>
            <a:r>
              <a:rPr lang="ko-KR" altLang="en-US">
                <a:latin typeface="맑은 고딕" panose="020B0503020000020004" pitchFamily="50" charset="-127"/>
                <a:cs typeface="Times New Roman" panose="02020603050405020304" pitchFamily="18" charset="0"/>
              </a:rPr>
              <a:t>로 이동</a:t>
            </a:r>
            <a:endParaRPr lang="en-US" altLang="ko-KR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(Chat GPT</a:t>
            </a:r>
            <a:r>
              <a:rPr lang="ko-KR" altLang="en-US">
                <a:latin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askTheCode</a:t>
            </a:r>
            <a:r>
              <a:rPr lang="ko-KR" altLang="en-US">
                <a:latin typeface="맑은 고딕" panose="020B0503020000020004" pitchFamily="50" charset="-127"/>
                <a:cs typeface="Times New Roman" panose="02020603050405020304" pitchFamily="18" charset="0"/>
              </a:rPr>
              <a:t>로부터 </a:t>
            </a: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access token</a:t>
            </a:r>
            <a:r>
              <a:rPr lang="ko-KR" altLang="en-US">
                <a:latin typeface="맑은 고딕" panose="020B0503020000020004" pitchFamily="50" charset="-127"/>
                <a:cs typeface="Times New Roman" panose="02020603050405020304" pitchFamily="18" charset="0"/>
              </a:rPr>
              <a:t>을 얻음</a:t>
            </a: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Chat</a:t>
            </a:r>
            <a:r>
              <a:rPr lang="ko-KR" altLang="en-US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GPT</a:t>
            </a:r>
            <a:r>
              <a:rPr lang="ko-KR" altLang="en-US">
                <a:latin typeface="맑은 고딕" panose="020B0503020000020004" pitchFamily="50" charset="-127"/>
                <a:cs typeface="Times New Roman" panose="02020603050405020304" pitchFamily="18" charset="0"/>
              </a:rPr>
              <a:t>에서 허용하기를 누르면 </a:t>
            </a: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Chat GPT</a:t>
            </a:r>
            <a:r>
              <a:rPr lang="ko-KR" altLang="en-US">
                <a:latin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Github repository</a:t>
            </a:r>
            <a:r>
              <a:rPr lang="ko-KR" altLang="en-US">
                <a:latin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access </a:t>
            </a:r>
            <a:r>
              <a:rPr lang="ko-KR" altLang="en-US">
                <a:latin typeface="맑은 고딕" panose="020B0503020000020004" pitchFamily="50" charset="-127"/>
                <a:cs typeface="Times New Roman" panose="02020603050405020304" pitchFamily="18" charset="0"/>
              </a:rPr>
              <a:t>가능</a:t>
            </a:r>
            <a:endParaRPr lang="en-US" altLang="ko-KR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199AFA6-7B50-A162-F9D4-5CBCC8F96F68}"/>
                  </a:ext>
                </a:extLst>
              </p14:cNvPr>
              <p14:cNvContentPartPr/>
              <p14:nvPr/>
            </p14:nvContentPartPr>
            <p14:xfrm>
              <a:off x="3648197" y="2996505"/>
              <a:ext cx="2986920" cy="644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199AFA6-7B50-A162-F9D4-5CBCC8F96F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4197" y="2888505"/>
                <a:ext cx="3094560" cy="28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7186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3C6E5-5DE3-518A-0C64-E219E00F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PDF ai PDF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EDCCF-20A2-395F-85F2-21068492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543"/>
            <a:ext cx="10515600" cy="3668963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/>
              <a:t>name</a:t>
            </a:r>
            <a:r>
              <a:rPr lang="ko-KR" altLang="en-US" sz="2400"/>
              <a:t>과 </a:t>
            </a:r>
            <a:r>
              <a:rPr lang="en-US" altLang="ko-KR" sz="2400"/>
              <a:t>e-mail</a:t>
            </a:r>
            <a:r>
              <a:rPr lang="ko-KR" altLang="en-US" sz="2400"/>
              <a:t>을 입력하면 메일로 </a:t>
            </a:r>
            <a:r>
              <a:rPr lang="en-US" altLang="ko-KR" sz="2400"/>
              <a:t>verify link(email tracking url)</a:t>
            </a:r>
            <a:r>
              <a:rPr lang="ko-KR" altLang="en-US" sz="2400"/>
              <a:t>를 보냄</a:t>
            </a:r>
            <a:endParaRPr lang="en-US" altLang="ko-KR" sz="240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/>
              <a:t>link </a:t>
            </a:r>
            <a:r>
              <a:rPr lang="ko-KR" altLang="en-US" sz="2400"/>
              <a:t>클릭시 </a:t>
            </a:r>
            <a:r>
              <a:rPr lang="en-US" altLang="ko-KR" sz="2400"/>
              <a:t>myaidrive.com</a:t>
            </a:r>
            <a:r>
              <a:rPr lang="ko-KR" altLang="en-US" sz="2400"/>
              <a:t>에 </a:t>
            </a:r>
            <a:r>
              <a:rPr lang="en-US" altLang="ko-KR" sz="2400"/>
              <a:t>login</a:t>
            </a:r>
            <a:r>
              <a:rPr lang="ko-KR" altLang="en-US" sz="2400"/>
              <a:t>됨</a:t>
            </a:r>
            <a:endParaRPr lang="en-US" altLang="ko-KR" sz="240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>
                <a:solidFill>
                  <a:srgbClr val="FF0000"/>
                </a:solidFill>
              </a:rPr>
              <a:t>code for Chat GPT</a:t>
            </a:r>
            <a:r>
              <a:rPr lang="ko-KR" altLang="en-US" sz="2400">
                <a:solidFill>
                  <a:srgbClr val="FF0000"/>
                </a:solidFill>
              </a:rPr>
              <a:t>를 포함한 </a:t>
            </a:r>
            <a:r>
              <a:rPr lang="en-US" altLang="ko-KR" sz="2400">
                <a:solidFill>
                  <a:srgbClr val="FF0000"/>
                </a:solidFill>
              </a:rPr>
              <a:t>response </a:t>
            </a:r>
            <a:r>
              <a:rPr lang="ko-KR" altLang="en-US" sz="2400">
                <a:solidFill>
                  <a:srgbClr val="FF0000"/>
                </a:solidFill>
              </a:rPr>
              <a:t>발견 하지 못함</a:t>
            </a:r>
            <a:endParaRPr lang="en-US" altLang="ko-KR" sz="240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/>
              <a:t>GPT</a:t>
            </a:r>
            <a:r>
              <a:rPr lang="ko-KR" altLang="en-US" sz="2400"/>
              <a:t>로 </a:t>
            </a:r>
            <a:r>
              <a:rPr lang="en-US" altLang="ko-KR" sz="2400"/>
              <a:t>code</a:t>
            </a:r>
            <a:r>
              <a:rPr lang="ko-KR" altLang="en-US" sz="2400"/>
              <a:t>와 함께 </a:t>
            </a:r>
            <a:r>
              <a:rPr lang="en-US" altLang="ko-KR" sz="2400"/>
              <a:t>redirect (</a:t>
            </a:r>
            <a:r>
              <a:rPr lang="ko-KR" altLang="en-US" sz="2400"/>
              <a:t>새 창에서 </a:t>
            </a:r>
            <a:r>
              <a:rPr lang="en-US" altLang="ko-KR" sz="2400"/>
              <a:t>Chat gpt</a:t>
            </a:r>
            <a:r>
              <a:rPr lang="ko-KR" altLang="en-US" sz="2400"/>
              <a:t>가 열림</a:t>
            </a:r>
            <a:r>
              <a:rPr lang="en-US" altLang="ko-KR" sz="2400"/>
              <a:t>)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0EF10B-476A-903C-0AEE-5DA3306BF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163" y="4838020"/>
            <a:ext cx="4758536" cy="16226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A7C59FB-9892-0506-8B2C-E93BD577F853}"/>
                  </a:ext>
                </a:extLst>
              </p14:cNvPr>
              <p14:cNvContentPartPr/>
              <p14:nvPr/>
            </p14:nvContentPartPr>
            <p14:xfrm>
              <a:off x="1720820" y="6284260"/>
              <a:ext cx="4029840" cy="471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A7C59FB-9892-0506-8B2C-E93BD577F8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6820" y="6176260"/>
                <a:ext cx="4137480" cy="26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0650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7B4AC-5FFD-3BE7-B6B0-CEAAE84D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Scholar AI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25E9A2-8E2B-CA88-91FA-E5DFF522B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5426"/>
            <a:ext cx="10515600" cy="42576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/>
              <a:t>논문과 책을 탐색</a:t>
            </a:r>
            <a:r>
              <a:rPr lang="en-US" altLang="ko-KR" sz="2400"/>
              <a:t>, </a:t>
            </a:r>
            <a:r>
              <a:rPr lang="ko-KR" altLang="en-US" sz="2400"/>
              <a:t>분석하고 새로운 가설을 세움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en-US" altLang="ko-KR" sz="2400"/>
              <a:t>ranked 10th </a:t>
            </a:r>
            <a:r>
              <a:rPr lang="en-US" altLang="ko-KR" sz="1600" b="1"/>
              <a:t>on Best GPTs Ranked by conversations </a:t>
            </a:r>
            <a:r>
              <a:rPr lang="en-US" altLang="ko-KR" sz="1600"/>
              <a:t>(2024-06-23)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z="2400"/>
              <a:t>OAuth : e-mail</a:t>
            </a:r>
            <a:r>
              <a:rPr lang="ko-KR" altLang="en-US" sz="2400"/>
              <a:t>로 받은 </a:t>
            </a:r>
            <a:r>
              <a:rPr lang="en-US" altLang="ko-KR" sz="2400"/>
              <a:t>verify code</a:t>
            </a:r>
            <a:r>
              <a:rPr lang="ko-KR" altLang="en-US" sz="2400"/>
              <a:t>를 입력하면 </a:t>
            </a:r>
            <a:r>
              <a:rPr lang="en-US" altLang="ko-KR" sz="2400"/>
              <a:t>code</a:t>
            </a:r>
            <a:r>
              <a:rPr lang="ko-KR" altLang="en-US" sz="2400"/>
              <a:t>와 함께 </a:t>
            </a:r>
            <a:r>
              <a:rPr lang="en-US" altLang="ko-KR" sz="2400"/>
              <a:t>gpt</a:t>
            </a:r>
            <a:r>
              <a:rPr lang="ko-KR" altLang="en-US" sz="2400"/>
              <a:t>로 </a:t>
            </a:r>
            <a:r>
              <a:rPr lang="en-US" altLang="ko-KR" sz="2400"/>
              <a:t>redirect </a:t>
            </a:r>
            <a:r>
              <a:rPr lang="en-US" altLang="ko-KR" sz="2400">
                <a:solidFill>
                  <a:srgbClr val="FF0000"/>
                </a:solidFill>
              </a:rPr>
              <a:t>(code</a:t>
            </a:r>
            <a:r>
              <a:rPr lang="ko-KR" altLang="en-US" sz="2400">
                <a:solidFill>
                  <a:srgbClr val="FF0000"/>
                </a:solidFill>
              </a:rPr>
              <a:t>를 포함한 </a:t>
            </a:r>
            <a:r>
              <a:rPr lang="en-US" altLang="ko-KR" sz="2400">
                <a:solidFill>
                  <a:srgbClr val="FF0000"/>
                </a:solidFill>
              </a:rPr>
              <a:t>response </a:t>
            </a:r>
            <a:r>
              <a:rPr lang="ko-KR" altLang="en-US" sz="2400">
                <a:solidFill>
                  <a:srgbClr val="FF0000"/>
                </a:solidFill>
              </a:rPr>
              <a:t>발견하지 못함</a:t>
            </a:r>
            <a:r>
              <a:rPr lang="en-US" altLang="ko-KR" sz="2400">
                <a:solidFill>
                  <a:srgbClr val="FF0000"/>
                </a:solidFill>
              </a:rPr>
              <a:t>)</a:t>
            </a: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1424B2-329D-ED23-6395-33BBF3A90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65" y="4466195"/>
            <a:ext cx="4138615" cy="22280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616F31-C456-33A8-6B8C-8ABD2E60D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962" y="4941351"/>
            <a:ext cx="4664980" cy="12777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6EC6E22-CB02-9EB7-0367-E5CABE259E57}"/>
                  </a:ext>
                </a:extLst>
              </p14:cNvPr>
              <p14:cNvContentPartPr/>
              <p14:nvPr/>
            </p14:nvContentPartPr>
            <p14:xfrm>
              <a:off x="8445260" y="5346460"/>
              <a:ext cx="2422800" cy="324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6EC6E22-CB02-9EB7-0367-E5CABE259E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91260" y="5238820"/>
                <a:ext cx="25304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91E161A-1648-1D10-5357-61A7670FB7A6}"/>
                  </a:ext>
                </a:extLst>
              </p14:cNvPr>
              <p14:cNvContentPartPr/>
              <p14:nvPr/>
            </p14:nvContentPartPr>
            <p14:xfrm>
              <a:off x="2717660" y="6502060"/>
              <a:ext cx="2717280" cy="136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91E161A-1648-1D10-5357-61A7670FB7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3660" y="6394060"/>
                <a:ext cx="2824920" cy="2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5427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35939-FE4B-8D38-2D1B-1BEEF4CD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AI Humanizer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D8131-74D0-E9C0-AF80-6173A3773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720" y="1825625"/>
            <a:ext cx="5663786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sz="2600"/>
              <a:t>AI generated-contents</a:t>
            </a:r>
            <a:r>
              <a:rPr lang="ko-KR" altLang="en-US" sz="2600"/>
              <a:t>를 </a:t>
            </a:r>
            <a:r>
              <a:rPr lang="en-US" altLang="ko-KR" sz="2600"/>
              <a:t>AI contents detector</a:t>
            </a:r>
            <a:r>
              <a:rPr lang="ko-KR" altLang="en-US" sz="2600"/>
              <a:t>를 우회하기 위해 </a:t>
            </a:r>
            <a:r>
              <a:rPr lang="en-US" altLang="ko-KR" sz="2600"/>
              <a:t>humanize</a:t>
            </a:r>
          </a:p>
          <a:p>
            <a:pPr>
              <a:lnSpc>
                <a:spcPct val="150000"/>
              </a:lnSpc>
            </a:pPr>
            <a:r>
              <a:rPr lang="en-US" altLang="ko-KR" sz="2600"/>
              <a:t>ranked</a:t>
            </a:r>
            <a:r>
              <a:rPr lang="ko-KR" altLang="en-US" sz="2600"/>
              <a:t> </a:t>
            </a:r>
            <a:r>
              <a:rPr lang="en-US" altLang="ko-KR" sz="2600"/>
              <a:t>7</a:t>
            </a:r>
            <a:r>
              <a:rPr lang="en-US" altLang="ko-KR" sz="2600" baseline="30000"/>
              <a:t>th</a:t>
            </a:r>
            <a:r>
              <a:rPr lang="en-US" altLang="ko-KR" sz="2600"/>
              <a:t> on </a:t>
            </a:r>
            <a:r>
              <a:rPr lang="en-US" altLang="ko-KR" sz="1500" b="1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Best GPTs Ranked by conversations</a:t>
            </a:r>
            <a:r>
              <a:rPr lang="en-US" altLang="ko-KR" sz="800" b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500" b="1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(2024-06-23)</a:t>
            </a:r>
            <a:endParaRPr lang="en-US" altLang="ko-KR" sz="2600"/>
          </a:p>
          <a:p>
            <a:pPr>
              <a:lnSpc>
                <a:spcPct val="150000"/>
              </a:lnSpc>
            </a:pPr>
            <a:r>
              <a:rPr lang="en-US" altLang="ko-KR" sz="2600"/>
              <a:t>login</a:t>
            </a:r>
            <a:r>
              <a:rPr lang="ko-KR" altLang="en-US" sz="2600"/>
              <a:t>시 </a:t>
            </a:r>
            <a:r>
              <a:rPr lang="en-US" altLang="ko-KR" sz="2600"/>
              <a:t>email</a:t>
            </a:r>
            <a:r>
              <a:rPr lang="ko-KR" altLang="en-US" sz="2600"/>
              <a:t>과 </a:t>
            </a:r>
            <a:r>
              <a:rPr lang="en-US" altLang="ko-KR" sz="2600"/>
              <a:t>password</a:t>
            </a:r>
            <a:r>
              <a:rPr lang="ko-KR" altLang="en-US" sz="2600"/>
              <a:t>를 그대로 </a:t>
            </a:r>
            <a:r>
              <a:rPr lang="en-US" altLang="ko-KR" sz="2600"/>
              <a:t>POST, response</a:t>
            </a:r>
            <a:r>
              <a:rPr lang="ko-KR" altLang="en-US" sz="2600"/>
              <a:t>가 </a:t>
            </a:r>
            <a:r>
              <a:rPr lang="en-US" altLang="ko-KR" sz="2600"/>
              <a:t>authentication token</a:t>
            </a:r>
            <a:r>
              <a:rPr lang="ko-KR" altLang="en-US" sz="2600"/>
              <a:t>이자 </a:t>
            </a:r>
            <a:r>
              <a:rPr lang="en-US" altLang="ko-KR" sz="2600"/>
              <a:t>code</a:t>
            </a:r>
            <a:r>
              <a:rPr lang="ko-KR" altLang="en-US" sz="2600"/>
              <a:t>로 사용되어 </a:t>
            </a:r>
            <a:r>
              <a:rPr lang="en-US" altLang="ko-KR" sz="2600"/>
              <a:t>redirect</a:t>
            </a: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33505D-49C8-91BB-1D38-CAF39F86C1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98"/>
          <a:stretch/>
        </p:blipFill>
        <p:spPr>
          <a:xfrm>
            <a:off x="940678" y="2030189"/>
            <a:ext cx="4293651" cy="8905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CFE4A8-F42D-1A0D-325B-FC09473D1D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27"/>
          <a:stretch/>
        </p:blipFill>
        <p:spPr>
          <a:xfrm>
            <a:off x="1110342" y="4813058"/>
            <a:ext cx="4905057" cy="9738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DCA7B0-DDAC-5D4E-9A84-87F504DF9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25" y="3319667"/>
            <a:ext cx="5150237" cy="10279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19017DB-2225-626E-FF27-2F041141BA14}"/>
                  </a:ext>
                </a:extLst>
              </p14:cNvPr>
              <p14:cNvContentPartPr/>
              <p14:nvPr/>
            </p14:nvContentPartPr>
            <p14:xfrm>
              <a:off x="3911420" y="4958890"/>
              <a:ext cx="2072160" cy="201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19017DB-2225-626E-FF27-2F041141BA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57420" y="4851250"/>
                <a:ext cx="2179800" cy="2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3278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B5F62-2420-EBAF-E884-355465F8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GPT after OAuth</a:t>
            </a:r>
            <a:endParaRPr lang="ko-KR" altLang="en-US"/>
          </a:p>
        </p:txBody>
      </p:sp>
      <p:pic>
        <p:nvPicPr>
          <p:cNvPr id="6" name="내용 개체 틀 5" descr="배지 체크 표시1 단색으로 채워진">
            <a:extLst>
              <a:ext uri="{FF2B5EF4-FFF2-40B4-BE49-F238E27FC236}">
                <a16:creationId xmlns:a16="http://schemas.microsoft.com/office/drawing/2014/main" id="{2CFC79FF-167F-1AFB-F464-D7AB0352D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0180" y="1832251"/>
            <a:ext cx="234042" cy="234042"/>
          </a:xfrm>
        </p:spPr>
      </p:pic>
      <p:pic>
        <p:nvPicPr>
          <p:cNvPr id="1026" name="Picture 2" descr="OAuth 2.0 동작과정 시퀀스 다이어그램">
            <a:extLst>
              <a:ext uri="{FF2B5EF4-FFF2-40B4-BE49-F238E27FC236}">
                <a16:creationId xmlns:a16="http://schemas.microsoft.com/office/drawing/2014/main" id="{5E3BA6A4-50B6-050F-FABC-AD944A0E4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9" y="2128877"/>
            <a:ext cx="5739882" cy="436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3FAAF65-6646-3B4F-1774-2E0EE86F7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174" y="1690688"/>
            <a:ext cx="517168" cy="51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er Icon Vector Art, Icons, and Graphics for Free Download">
            <a:extLst>
              <a:ext uri="{FF2B5EF4-FFF2-40B4-BE49-F238E27FC236}">
                <a16:creationId xmlns:a16="http://schemas.microsoft.com/office/drawing/2014/main" id="{DF6260A2-4CED-76EE-043A-41B05820F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52" y="1649648"/>
            <a:ext cx="599248" cy="5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플러그인 - 무료 상호 작용개 아이콘">
            <a:extLst>
              <a:ext uri="{FF2B5EF4-FFF2-40B4-BE49-F238E27FC236}">
                <a16:creationId xmlns:a16="http://schemas.microsoft.com/office/drawing/2014/main" id="{7F14A900-24DE-CE09-FB54-5B78C2BE4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785" y="1610697"/>
            <a:ext cx="597159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플러그인 - 무료 상호 작용개 아이콘">
            <a:extLst>
              <a:ext uri="{FF2B5EF4-FFF2-40B4-BE49-F238E27FC236}">
                <a16:creationId xmlns:a16="http://schemas.microsoft.com/office/drawing/2014/main" id="{7083F09E-03C5-955F-AE84-529BEC430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43" y="1630104"/>
            <a:ext cx="597159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92DD013-4D4A-B355-DF62-41D71FD87A67}"/>
                  </a:ext>
                </a:extLst>
              </p14:cNvPr>
              <p14:cNvContentPartPr/>
              <p14:nvPr/>
            </p14:nvContentPartPr>
            <p14:xfrm>
              <a:off x="2238466" y="4646593"/>
              <a:ext cx="913680" cy="208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92DD013-4D4A-B355-DF62-41D71FD87A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4466" y="4538593"/>
                <a:ext cx="1021320" cy="2365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DCD91A6-0099-CE59-163B-B62E30E1E5EE}"/>
              </a:ext>
            </a:extLst>
          </p:cNvPr>
          <p:cNvSpPr txBox="1"/>
          <p:nvPr/>
        </p:nvSpPr>
        <p:spPr>
          <a:xfrm>
            <a:off x="6648840" y="2248896"/>
            <a:ext cx="5343394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일반적으로 </a:t>
            </a:r>
            <a:r>
              <a:rPr lang="en-US" altLang="ko-KR" sz="2000"/>
              <a:t>client(GPT</a:t>
            </a:r>
            <a:r>
              <a:rPr lang="ko-KR" altLang="en-US" sz="2000"/>
              <a:t>의 위치</a:t>
            </a:r>
            <a:r>
              <a:rPr lang="en-US" altLang="ko-KR" sz="2000"/>
              <a:t>)</a:t>
            </a:r>
            <a:r>
              <a:rPr lang="ko-KR" altLang="en-US" sz="2000"/>
              <a:t>가 </a:t>
            </a:r>
            <a:r>
              <a:rPr lang="en-US" altLang="ko-KR" sz="2000"/>
              <a:t>access token</a:t>
            </a:r>
            <a:r>
              <a:rPr lang="ko-KR" altLang="en-US" sz="2000"/>
              <a:t>을 </a:t>
            </a:r>
            <a:r>
              <a:rPr lang="en-US" altLang="ko-KR" sz="2000"/>
              <a:t>DB</a:t>
            </a:r>
            <a:r>
              <a:rPr lang="ko-KR" altLang="en-US" sz="2000"/>
              <a:t>에 저장</a:t>
            </a:r>
            <a:endParaRPr lang="en-US" altLang="ko-KR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/>
              <a:t>GPT</a:t>
            </a:r>
            <a:r>
              <a:rPr lang="ko-KR" altLang="en-US" sz="2000"/>
              <a:t>는 </a:t>
            </a:r>
            <a:r>
              <a:rPr lang="en-US" altLang="ko-KR" sz="2000"/>
              <a:t>resource server(GPTs</a:t>
            </a:r>
            <a:r>
              <a:rPr lang="ko-KR" altLang="en-US" sz="2000"/>
              <a:t>의 </a:t>
            </a:r>
            <a:r>
              <a:rPr lang="en-US" altLang="ko-KR" sz="2000"/>
              <a:t>third party)</a:t>
            </a:r>
            <a:r>
              <a:rPr lang="ko-KR" altLang="en-US" sz="2000"/>
              <a:t>에 대한 </a:t>
            </a:r>
            <a:r>
              <a:rPr lang="en-US" altLang="ko-KR" sz="2000"/>
              <a:t>access token</a:t>
            </a:r>
            <a:r>
              <a:rPr lang="ko-KR" altLang="en-US" sz="2000"/>
              <a:t>을 저장하지 않는 것으로 보임</a:t>
            </a:r>
            <a:endParaRPr lang="en-US" altLang="ko-KR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FF0000"/>
                </a:solidFill>
              </a:rPr>
              <a:t>OAuth</a:t>
            </a:r>
            <a:r>
              <a:rPr lang="ko-KR" altLang="en-US" sz="2000">
                <a:solidFill>
                  <a:srgbClr val="FF0000"/>
                </a:solidFill>
              </a:rPr>
              <a:t>을 통해 </a:t>
            </a:r>
            <a:r>
              <a:rPr lang="en-US" altLang="ko-KR" sz="2000">
                <a:solidFill>
                  <a:srgbClr val="FF0000"/>
                </a:solidFill>
              </a:rPr>
              <a:t>Authorization</a:t>
            </a:r>
            <a:r>
              <a:rPr lang="ko-KR" altLang="en-US" sz="2000">
                <a:solidFill>
                  <a:srgbClr val="FF0000"/>
                </a:solidFill>
              </a:rPr>
              <a:t>된 </a:t>
            </a:r>
            <a:r>
              <a:rPr lang="en-US" altLang="ko-KR" sz="2000">
                <a:solidFill>
                  <a:srgbClr val="FF0000"/>
                </a:solidFill>
              </a:rPr>
              <a:t>GPT</a:t>
            </a:r>
            <a:r>
              <a:rPr lang="ko-KR" altLang="en-US" sz="2000">
                <a:solidFill>
                  <a:srgbClr val="FF0000"/>
                </a:solidFill>
              </a:rPr>
              <a:t>가 </a:t>
            </a:r>
            <a:r>
              <a:rPr lang="en-US" altLang="ko-KR" sz="2000">
                <a:solidFill>
                  <a:srgbClr val="FF0000"/>
                </a:solidFill>
              </a:rPr>
              <a:t>accesss token</a:t>
            </a:r>
            <a:r>
              <a:rPr lang="ko-KR" altLang="en-US" sz="2000">
                <a:solidFill>
                  <a:srgbClr val="FF0000"/>
                </a:solidFill>
              </a:rPr>
              <a:t>없이 </a:t>
            </a:r>
            <a:r>
              <a:rPr lang="en-US" altLang="ko-KR" sz="2000">
                <a:solidFill>
                  <a:srgbClr val="FF0000"/>
                </a:solidFill>
              </a:rPr>
              <a:t>Server</a:t>
            </a:r>
            <a:r>
              <a:rPr lang="ko-KR" altLang="en-US" sz="2000">
                <a:solidFill>
                  <a:srgbClr val="FF0000"/>
                </a:solidFill>
              </a:rPr>
              <a:t>의 </a:t>
            </a:r>
            <a:r>
              <a:rPr lang="en-US" altLang="ko-KR" sz="2000">
                <a:solidFill>
                  <a:srgbClr val="FF0000"/>
                </a:solidFill>
              </a:rPr>
              <a:t>API</a:t>
            </a:r>
            <a:r>
              <a:rPr lang="ko-KR" altLang="en-US" sz="2000">
                <a:solidFill>
                  <a:srgbClr val="FF0000"/>
                </a:solidFill>
              </a:rPr>
              <a:t>에 어떻게 </a:t>
            </a:r>
            <a:r>
              <a:rPr lang="en-US" altLang="ko-KR" sz="2000">
                <a:solidFill>
                  <a:srgbClr val="FF0000"/>
                </a:solidFill>
              </a:rPr>
              <a:t>request</a:t>
            </a:r>
            <a:r>
              <a:rPr lang="ko-KR" altLang="en-US" sz="2000">
                <a:solidFill>
                  <a:srgbClr val="FF0000"/>
                </a:solidFill>
              </a:rPr>
              <a:t>하는지 알아내지 못했음</a:t>
            </a:r>
          </a:p>
        </p:txBody>
      </p:sp>
    </p:spTree>
    <p:extLst>
      <p:ext uri="{BB962C8B-B14F-4D97-AF65-F5344CB8AC3E}">
        <p14:creationId xmlns:p14="http://schemas.microsoft.com/office/powerpoint/2010/main" val="227950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CAC3-69CC-9680-0587-06C2A537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GPT plugins</a:t>
            </a:r>
            <a:r>
              <a:rPr lang="ko-KR" altLang="en-US"/>
              <a:t>과 </a:t>
            </a:r>
            <a:r>
              <a:rPr lang="en-US" altLang="ko-KR"/>
              <a:t>GPTs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23CE2AB-AF84-5024-6A74-9DD00D90C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6013"/>
          <a:stretch/>
        </p:blipFill>
        <p:spPr>
          <a:xfrm>
            <a:off x="886102" y="4097729"/>
            <a:ext cx="4163259" cy="30298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6612B-EF3D-16FC-0544-67A003B9AC9D}"/>
              </a:ext>
            </a:extLst>
          </p:cNvPr>
          <p:cNvSpPr txBox="1"/>
          <p:nvPr/>
        </p:nvSpPr>
        <p:spPr>
          <a:xfrm>
            <a:off x="1137659" y="4941567"/>
            <a:ext cx="3612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ko-KR"/>
              <a:t>GPT plugins (23.03.24~ 24.03.19)</a:t>
            </a:r>
            <a:endParaRPr lang="en-US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19F8D59-27AF-7A98-F051-659678B5A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530" y="2465306"/>
            <a:ext cx="4404811" cy="24762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A11D7F-6F62-EA98-B993-5CC0542A9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84559"/>
            <a:ext cx="4211161" cy="12131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A1CD7B-B397-D8B7-86A3-4CB999909C61}"/>
              </a:ext>
            </a:extLst>
          </p:cNvPr>
          <p:cNvSpPr txBox="1"/>
          <p:nvPr/>
        </p:nvSpPr>
        <p:spPr>
          <a:xfrm>
            <a:off x="7811585" y="5126233"/>
            <a:ext cx="2080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ko-KR"/>
              <a:t>GPTs (23.11.06 ~ )</a:t>
            </a:r>
            <a:endParaRPr lang="en-US" altLang="ko-KR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18AC5EB-A7D4-1ED6-7778-D86DA777B7D8}"/>
              </a:ext>
            </a:extLst>
          </p:cNvPr>
          <p:cNvSpPr/>
          <p:nvPr/>
        </p:nvSpPr>
        <p:spPr>
          <a:xfrm>
            <a:off x="5542471" y="3642064"/>
            <a:ext cx="727969" cy="6065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4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E65D517-46E4-8037-A63D-629DE1253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5915DA-B04A-C57E-1C0B-B7EE886A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76198"/>
            <a:ext cx="10477600" cy="1157242"/>
          </a:xfrm>
        </p:spPr>
        <p:txBody>
          <a:bodyPr>
            <a:normAutofit/>
          </a:bodyPr>
          <a:lstStyle/>
          <a:p>
            <a:r>
              <a:rPr lang="en-US" altLang="ko-KR" sz="4000"/>
              <a:t>GPT plugins</a:t>
            </a:r>
            <a:r>
              <a:rPr lang="ko-KR" altLang="en-US" sz="4000"/>
              <a:t>과 </a:t>
            </a:r>
            <a:r>
              <a:rPr lang="en-US" altLang="ko-KR" sz="4000"/>
              <a:t>GPTs</a:t>
            </a:r>
            <a:endParaRPr lang="ko-KR" altLang="en-US" sz="400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E2BC4CE-264B-1880-EB8F-58028C226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666043"/>
              </p:ext>
            </p:extLst>
          </p:nvPr>
        </p:nvGraphicFramePr>
        <p:xfrm>
          <a:off x="1250827" y="2289251"/>
          <a:ext cx="9690341" cy="3975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2850">
                  <a:extLst>
                    <a:ext uri="{9D8B030D-6E8A-4147-A177-3AD203B41FA5}">
                      <a16:colId xmlns:a16="http://schemas.microsoft.com/office/drawing/2014/main" val="1416865032"/>
                    </a:ext>
                  </a:extLst>
                </a:gridCol>
                <a:gridCol w="5217491">
                  <a:extLst>
                    <a:ext uri="{9D8B030D-6E8A-4147-A177-3AD203B41FA5}">
                      <a16:colId xmlns:a16="http://schemas.microsoft.com/office/drawing/2014/main" val="3166398932"/>
                    </a:ext>
                  </a:extLst>
                </a:gridCol>
              </a:tblGrid>
              <a:tr h="5570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/>
                        <a:t>GPT plugins </a:t>
                      </a:r>
                      <a:endParaRPr lang="ko-KR" altLang="en-US" sz="2000"/>
                    </a:p>
                  </a:txBody>
                  <a:tcPr marL="82751" marR="82751" marT="41375" marB="41375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/>
                        <a:t>GPTs</a:t>
                      </a:r>
                      <a:endParaRPr lang="ko-KR" altLang="en-US" sz="2000"/>
                    </a:p>
                  </a:txBody>
                  <a:tcPr marL="82751" marR="82751" marT="41375" marB="41375"/>
                </a:tc>
                <a:extLst>
                  <a:ext uri="{0D108BD9-81ED-4DB2-BD59-A6C34878D82A}">
                    <a16:rowId xmlns:a16="http://schemas.microsoft.com/office/drawing/2014/main" val="157840418"/>
                  </a:ext>
                </a:extLst>
              </a:tr>
              <a:tr h="341888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0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외부 서비스</a:t>
                      </a:r>
                      <a:r>
                        <a:rPr lang="en-US" altLang="ko-KR" sz="1600" kern="10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API</a:t>
                      </a:r>
                      <a:r>
                        <a:rPr lang="ko-KR" altLang="ko-KR" sz="1600" kern="10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와의 상호작용을</a:t>
                      </a:r>
                      <a:r>
                        <a:rPr lang="en-US" altLang="ko-KR" sz="1600" kern="10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kern="10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가능하게 하는 </a:t>
                      </a:r>
                      <a:r>
                        <a:rPr lang="en-US" altLang="ko-KR" sz="1600" kern="10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application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0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개발자들</a:t>
                      </a:r>
                      <a:r>
                        <a:rPr lang="ko-KR" altLang="en-US" sz="1600" kern="10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이</a:t>
                      </a:r>
                      <a:r>
                        <a:rPr lang="en-US" altLang="ko-KR" sz="1600" kern="10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ChatGPT</a:t>
                      </a:r>
                      <a:r>
                        <a:rPr lang="ko-KR" altLang="ko-KR" sz="1600" kern="10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의 기능을 확장</a:t>
                      </a:r>
                      <a:endParaRPr lang="en-US" altLang="ko-KR" sz="1600" kern="10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/>
                        <a:t>일부 </a:t>
                      </a:r>
                      <a:r>
                        <a:rPr lang="en-US" altLang="ko-KR" sz="1600"/>
                        <a:t>GPT plugin</a:t>
                      </a:r>
                      <a:r>
                        <a:rPr lang="ko-KR" altLang="en-US" sz="1600"/>
                        <a:t>은 </a:t>
                      </a:r>
                      <a:r>
                        <a:rPr lang="en-US" altLang="ko-KR" sz="1600"/>
                        <a:t>GPTs</a:t>
                      </a:r>
                      <a:r>
                        <a:rPr lang="ko-KR" altLang="en-US" sz="1600"/>
                        <a:t>로는 만들어지지 않음 </a:t>
                      </a:r>
                      <a:r>
                        <a:rPr lang="en-US" altLang="ko-KR" sz="1600"/>
                        <a:t>(ex</a:t>
                      </a:r>
                      <a:r>
                        <a:rPr lang="ko-KR" altLang="en-US" sz="1600"/>
                        <a:t> </a:t>
                      </a:r>
                      <a:r>
                        <a:rPr lang="en-US" altLang="ko-KR" sz="1600"/>
                        <a:t>:</a:t>
                      </a:r>
                      <a:r>
                        <a:rPr lang="ko-KR" altLang="en-US" sz="1600"/>
                        <a:t> </a:t>
                      </a:r>
                      <a:r>
                        <a:rPr lang="en-US" altLang="ko-KR" sz="1600"/>
                        <a:t>Expedia)</a:t>
                      </a:r>
                    </a:p>
                  </a:txBody>
                  <a:tcPr marL="82751" marR="82751" marT="41375" marB="41375"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kern="100"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Fine-tuning</a:t>
                      </a:r>
                      <a:r>
                        <a:rPr lang="ko-KR" altLang="en-US" sz="1600" kern="100"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을 통해 </a:t>
                      </a:r>
                      <a:r>
                        <a:rPr lang="en-US" altLang="ko-KR" sz="1600" kern="100"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knowledge file</a:t>
                      </a:r>
                      <a:r>
                        <a:rPr lang="ko-KR" altLang="en-US" sz="1600" kern="100"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이나 특정 작업에 최적화</a:t>
                      </a:r>
                      <a:endParaRPr lang="en-US" altLang="ko-KR" sz="1600" kern="100"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kern="100"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Action </a:t>
                      </a:r>
                      <a:r>
                        <a:rPr lang="ko-KR" altLang="en-US" sz="1600" kern="100"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설정을 통해 </a:t>
                      </a:r>
                      <a:r>
                        <a:rPr lang="en-US" altLang="ko-KR" sz="1600" kern="100"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Schema </a:t>
                      </a:r>
                      <a:r>
                        <a:rPr lang="ko-KR" altLang="en-US" sz="1600" kern="100"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추가와</a:t>
                      </a:r>
                      <a:r>
                        <a:rPr lang="en-US" altLang="ko-KR" sz="1600" kern="100"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API</a:t>
                      </a:r>
                      <a:r>
                        <a:rPr lang="ko-KR" altLang="en-US" sz="1600" kern="100"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키</a:t>
                      </a:r>
                      <a:r>
                        <a:rPr lang="en-US" altLang="ko-KR" sz="1600" kern="100"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1600" kern="100"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600" kern="100" err="1"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Oauth</a:t>
                      </a:r>
                      <a:r>
                        <a:rPr lang="en-US" altLang="ko-KR" sz="1600" kern="100"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kern="100"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사용</a:t>
                      </a:r>
                      <a:r>
                        <a:rPr lang="en-US" altLang="ko-KR" sz="1600" kern="100"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kern="100"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가능</a:t>
                      </a:r>
                      <a:endParaRPr lang="en-US" altLang="ko-KR" sz="1600" kern="100"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10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누구나 </a:t>
                      </a:r>
                      <a:r>
                        <a:rPr lang="en-US" altLang="ko-KR" sz="1600" kern="10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Chat GPT</a:t>
                      </a:r>
                      <a:r>
                        <a:rPr lang="ko-KR" altLang="en-US" sz="1600" kern="10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와의 대화를 통해 </a:t>
                      </a:r>
                      <a:r>
                        <a:rPr lang="en-US" altLang="ko-KR" sz="1600" kern="10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GPTs</a:t>
                      </a:r>
                      <a:r>
                        <a:rPr lang="ko-KR" altLang="en-US" sz="1600" kern="10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를 만들 수 있음</a:t>
                      </a:r>
                      <a:endParaRPr lang="en-US" altLang="ko-KR" sz="1600" kern="10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marL="82751" marR="82751" marT="41375" marB="41375"/>
                </a:tc>
                <a:extLst>
                  <a:ext uri="{0D108BD9-81ED-4DB2-BD59-A6C34878D82A}">
                    <a16:rowId xmlns:a16="http://schemas.microsoft.com/office/drawing/2014/main" val="2369421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16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AF88D-9FB6-7EA9-F0CF-9D595619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Previous vulnerability of GPT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E7289-0D47-9599-2927-E94079423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4857"/>
            <a:ext cx="10649505" cy="389350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1. GPTs</a:t>
            </a:r>
            <a:r>
              <a:rPr lang="ko-KR" altLang="en-US" sz="16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Knowledge file</a:t>
            </a: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metadata modification</a:t>
            </a: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Chat GPT</a:t>
            </a: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blob creation</a:t>
            </a: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통한 </a:t>
            </a:r>
            <a:r>
              <a:rPr lang="en-US" altLang="ko-KR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XSS trigger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kern="10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20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XSS Marks the Spot: Digging Up Vulnerabilities in ChatGPT</a:t>
            </a:r>
            <a:r>
              <a:rPr lang="en-US" altLang="ko-KR" sz="70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en-US" altLang="ko-KR" sz="14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(ChatGPT and GPTs vulnerability)</a:t>
            </a:r>
            <a:endParaRPr lang="en-US" altLang="ko-KR" sz="1400"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0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en-US" altLang="ko-KR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web cache deception vulnerability</a:t>
            </a:r>
            <a:r>
              <a:rPr lang="ko-KR" altLang="en-US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유사하게 </a:t>
            </a:r>
            <a:r>
              <a:rPr lang="en-US" altLang="ko-KR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CDN</a:t>
            </a:r>
            <a:r>
              <a:rPr lang="ko-KR" altLang="en-US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authentication token cache</a:t>
            </a:r>
            <a:r>
              <a:rPr lang="ko-KR" altLang="en-US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악용한 </a:t>
            </a:r>
            <a:r>
              <a:rPr lang="en-US" altLang="ko-KR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account take over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20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ChatGPT Account Takeover - Wildcard Web Cache Deception</a:t>
            </a:r>
            <a:r>
              <a:rPr lang="en-US" altLang="ko-KR" sz="100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[2] </a:t>
            </a:r>
            <a:r>
              <a:rPr lang="en-US" altLang="ko-KR" sz="1400">
                <a:latin typeface="맑은 고딕" panose="020B0503020000020004" pitchFamily="50" charset="-127"/>
                <a:cs typeface="Times New Roman" panose="02020603050405020304" pitchFamily="18" charset="0"/>
              </a:rPr>
              <a:t>(ChatGPT vulnerability)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ko-KR" sz="105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>
                <a:latin typeface="맑은 고딕" panose="020B0503020000020004" pitchFamily="50" charset="-127"/>
                <a:cs typeface="Times New Roman" panose="02020603050405020304" pitchFamily="18" charset="0"/>
              </a:rPr>
              <a:t>3. GPTs</a:t>
            </a:r>
            <a:r>
              <a:rPr lang="ko-KR" altLang="en-US" sz="1600">
                <a:latin typeface="맑은 고딕" panose="020B0503020000020004" pitchFamily="50" charset="-127"/>
                <a:cs typeface="Times New Roman" panose="02020603050405020304" pitchFamily="18" charset="0"/>
              </a:rPr>
              <a:t>인 </a:t>
            </a:r>
            <a:r>
              <a:rPr lang="en-US" altLang="ko-KR" sz="1600">
                <a:latin typeface="맑은 고딕" panose="020B0503020000020004" pitchFamily="50" charset="-127"/>
                <a:cs typeface="Times New Roman" panose="02020603050405020304" pitchFamily="18" charset="0"/>
              </a:rPr>
              <a:t>AskTheCode</a:t>
            </a:r>
            <a:r>
              <a:rPr lang="ko-KR" altLang="en-US" sz="1600">
                <a:latin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600">
                <a:latin typeface="맑은 고딕" panose="020B0503020000020004" pitchFamily="50" charset="-127"/>
                <a:cs typeface="Times New Roman" panose="02020603050405020304" pitchFamily="18" charset="0"/>
              </a:rPr>
              <a:t>OAuth</a:t>
            </a:r>
            <a:r>
              <a:rPr lang="ko-KR" altLang="en-US" sz="1600">
                <a:latin typeface="맑은 고딕" panose="020B0503020000020004" pitchFamily="50" charset="-127"/>
                <a:cs typeface="Times New Roman" panose="02020603050405020304" pitchFamily="18" charset="0"/>
              </a:rPr>
              <a:t>를 통한</a:t>
            </a:r>
            <a:r>
              <a:rPr lang="en-US" altLang="ko-KR" sz="1600">
                <a:latin typeface="맑은 고딕" panose="020B0503020000020004" pitchFamily="50" charset="-127"/>
                <a:cs typeface="Times New Roman" panose="02020603050405020304" pitchFamily="18" charset="0"/>
              </a:rPr>
              <a:t> GitHub account Authentication</a:t>
            </a:r>
            <a:r>
              <a:rPr lang="ko-KR" altLang="en-US" sz="1600">
                <a:latin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600">
                <a:latin typeface="맑은 고딕" panose="020B0503020000020004" pitchFamily="50" charset="-127"/>
                <a:cs typeface="Times New Roman" panose="02020603050405020304" pitchFamily="18" charset="0"/>
              </a:rPr>
              <a:t>0-click attack</a:t>
            </a:r>
            <a:r>
              <a:rPr lang="ko-KR" altLang="en-US" sz="1600">
                <a:latin typeface="맑은 고딕" panose="020B0503020000020004" pitchFamily="50" charset="-127"/>
                <a:cs typeface="Times New Roman" panose="02020603050405020304" pitchFamily="18" charset="0"/>
              </a:rPr>
              <a:t>으로 </a:t>
            </a:r>
            <a:r>
              <a:rPr lang="en-US" altLang="ko-KR" sz="1600">
                <a:latin typeface="맑은 고딕" panose="020B0503020000020004" pitchFamily="50" charset="-127"/>
                <a:cs typeface="Times New Roman" panose="02020603050405020304" pitchFamily="18" charset="0"/>
              </a:rPr>
              <a:t>account takeover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20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Security Flaws within ChatGPT Ecosystem Allowed Access to Accounts On Third-Party Websites and Sensitive Data</a:t>
            </a:r>
            <a:r>
              <a:rPr lang="en-US" altLang="ko-KR" sz="90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[3] </a:t>
            </a:r>
            <a:r>
              <a:rPr lang="en-US" altLang="ko-KR" sz="14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(GPTs Vulnerability)</a:t>
            </a:r>
            <a:endParaRPr lang="en-US" altLang="ko-KR" sz="14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F980C-00FF-1EAC-98AE-A74DCAFCB3B5}"/>
              </a:ext>
            </a:extLst>
          </p:cNvPr>
          <p:cNvSpPr txBox="1"/>
          <p:nvPr/>
        </p:nvSpPr>
        <p:spPr>
          <a:xfrm>
            <a:off x="6271334" y="6262452"/>
            <a:ext cx="58466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en-US" altLang="ko-KR" sz="800" u="sng" kern="100">
                <a:solidFill>
                  <a:srgbClr val="46788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https://www.imperva.com/blog/xss-marks-the-spot-digging-up-vulnerabilities-in-chatgpt/</a:t>
            </a:r>
            <a:endParaRPr lang="en-US" altLang="ko-KR" sz="800" u="sng" kern="100">
              <a:solidFill>
                <a:srgbClr val="46788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[2] </a:t>
            </a:r>
            <a:r>
              <a:rPr lang="en-US" altLang="ko-KR" sz="800" u="sng" kern="100">
                <a:solidFill>
                  <a:srgbClr val="46788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3"/>
              </a:rPr>
              <a:t>https://nokline.github.io/bugbounty/2024/02/04/ChatGPT-ATO.html</a:t>
            </a:r>
            <a:endParaRPr lang="en-US" altLang="ko-KR" sz="800" u="sng" kern="100">
              <a:solidFill>
                <a:srgbClr val="46788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[3] </a:t>
            </a:r>
            <a:r>
              <a:rPr lang="en-US" altLang="ko-KR" sz="800" u="sng" kern="100">
                <a:solidFill>
                  <a:srgbClr val="46788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4"/>
              </a:rPr>
              <a:t>https://salt.security/blog/security-flaws-within-chatgpt-extensions-allowed-access-to-accounts-on-third-party-websites-and-sensitive-data</a:t>
            </a:r>
            <a:endParaRPr lang="ko-KR" altLang="ko-KR" sz="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21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5264B-7F20-5B3B-0BC7-1C16223C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1. XSS Marks the Spot: Digging Up Vulnerabilities in ChatGPT</a:t>
            </a:r>
            <a:endParaRPr lang="ko-KR" altLang="en-US" sz="28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C58161-FDC9-5285-BC5F-7584AA9CD5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49" t="12668" r="8138" b="7763"/>
          <a:stretch/>
        </p:blipFill>
        <p:spPr>
          <a:xfrm>
            <a:off x="838200" y="1865078"/>
            <a:ext cx="4787861" cy="33741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3FEE14-3385-51A3-CB59-C8538BFD5759}"/>
              </a:ext>
            </a:extLst>
          </p:cNvPr>
          <p:cNvSpPr txBox="1"/>
          <p:nvPr/>
        </p:nvSpPr>
        <p:spPr>
          <a:xfrm>
            <a:off x="5931012" y="1937696"/>
            <a:ext cx="5840217" cy="444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/>
              <a:t>GPTs</a:t>
            </a:r>
            <a:r>
              <a:rPr lang="ko-KR" altLang="en-US"/>
              <a:t>가 </a:t>
            </a:r>
            <a:r>
              <a:rPr lang="en-US" altLang="ko-KR"/>
              <a:t>public</a:t>
            </a:r>
            <a:r>
              <a:rPr lang="ko-KR" altLang="en-US"/>
              <a:t>이면 </a:t>
            </a:r>
            <a:r>
              <a:rPr lang="en-US" altLang="ko-KR"/>
              <a:t>knowledges file </a:t>
            </a:r>
            <a:r>
              <a:rPr lang="ko-KR" altLang="en-US"/>
              <a:t>다운로드 가능</a:t>
            </a:r>
            <a:r>
              <a:rPr lang="en-US" altLang="ko-KR"/>
              <a:t>, GPT ID</a:t>
            </a:r>
            <a:r>
              <a:rPr lang="ko-KR" altLang="en-US"/>
              <a:t>와 </a:t>
            </a:r>
            <a:r>
              <a:rPr lang="en-US" altLang="ko-KR"/>
              <a:t>associated file ID </a:t>
            </a:r>
            <a:r>
              <a:rPr lang="ko-KR" altLang="en-US"/>
              <a:t>알 수 있음</a:t>
            </a:r>
            <a:r>
              <a:rPr lang="en-US" altLang="ko-KR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9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/>
              <a:t>Change the role from “user” to “assistant” in the conversation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0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/>
              <a:t>“/backend-api/conversation” endpoint</a:t>
            </a:r>
            <a:r>
              <a:rPr lang="ko-KR" altLang="en-US"/>
              <a:t>에 </a:t>
            </a:r>
            <a:r>
              <a:rPr lang="en-US" altLang="ko-KR"/>
              <a:t>GPT ID</a:t>
            </a:r>
            <a:r>
              <a:rPr lang="ko-KR" altLang="en-US"/>
              <a:t>와 </a:t>
            </a:r>
            <a:r>
              <a:rPr lang="en-US" altLang="ko-KR"/>
              <a:t>associated file ID</a:t>
            </a:r>
            <a:r>
              <a:rPr lang="ko-KR" altLang="en-US"/>
              <a:t>를 사용한 </a:t>
            </a:r>
            <a:r>
              <a:rPr lang="en-US" altLang="ko-KR"/>
              <a:t>new request</a:t>
            </a:r>
            <a:r>
              <a:rPr lang="ko-KR" altLang="en-US"/>
              <a:t>로 </a:t>
            </a:r>
            <a:r>
              <a:rPr lang="en-US" altLang="ko-KR"/>
              <a:t>custom citation file</a:t>
            </a:r>
            <a:r>
              <a:rPr lang="ko-KR" altLang="en-US"/>
              <a:t>을 </a:t>
            </a:r>
            <a:r>
              <a:rPr lang="en-US" altLang="ko-KR"/>
              <a:t>inject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0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/>
              <a:t>ChatGPT client-side</a:t>
            </a:r>
            <a:r>
              <a:rPr lang="ko-KR" altLang="en-US"/>
              <a:t>가 </a:t>
            </a:r>
            <a:r>
              <a:rPr lang="en-US" altLang="ko-KR"/>
              <a:t>GPTs API</a:t>
            </a:r>
            <a:r>
              <a:rPr lang="ko-KR" altLang="en-US"/>
              <a:t>를 사용하고</a:t>
            </a:r>
            <a:r>
              <a:rPr lang="en-US" altLang="ko-KR"/>
              <a:t>, citation</a:t>
            </a:r>
            <a:r>
              <a:rPr lang="ko-KR" altLang="en-US"/>
              <a:t>을 누르면 </a:t>
            </a:r>
            <a:r>
              <a:rPr lang="en-US" altLang="ko-KR"/>
              <a:t>trigger XSS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E8118-AE93-E8D1-A025-973ECC425B8D}"/>
              </a:ext>
            </a:extLst>
          </p:cNvPr>
          <p:cNvSpPr txBox="1"/>
          <p:nvPr/>
        </p:nvSpPr>
        <p:spPr>
          <a:xfrm>
            <a:off x="1176824" y="5342583"/>
            <a:ext cx="411061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Fix)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1. removing blob creation 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2. open the download URL directly</a:t>
            </a:r>
          </a:p>
          <a:p>
            <a:pPr>
              <a:lnSpc>
                <a:spcPct val="150000"/>
              </a:lnSpc>
            </a:pPr>
            <a:r>
              <a:rPr lang="en-US" altLang="ko-KR" sz="1400" b="0" i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3. adding client-side validation for citation URLs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31235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874C2-F6B8-D7C4-5962-1D10F6EB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2. ChatGPT Account Takeover - Wildcard Web Cache Deception</a:t>
            </a:r>
            <a:endParaRPr lang="ko-KR" altLang="en-US" sz="280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A272252-7508-18F7-801B-DFBE84C84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166" y="2281418"/>
            <a:ext cx="8279203" cy="429790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B3B144-BF88-726F-FAEA-19515F7FD03C}"/>
              </a:ext>
            </a:extLst>
          </p:cNvPr>
          <p:cNvSpPr txBox="1"/>
          <p:nvPr/>
        </p:nvSpPr>
        <p:spPr>
          <a:xfrm>
            <a:off x="415772" y="1843104"/>
            <a:ext cx="2180208" cy="1700787"/>
          </a:xfrm>
          <a:prstGeom prst="rect">
            <a:avLst/>
          </a:prstGeom>
          <a:solidFill>
            <a:srgbClr val="DDDDDD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1. victim</a:t>
            </a:r>
            <a:r>
              <a:rPr lang="ko-KR" altLang="en-US"/>
              <a:t>이 </a:t>
            </a:r>
            <a:r>
              <a:rPr lang="en-US" altLang="ko-KR">
                <a:hlinkClick r:id="rId3"/>
              </a:rPr>
              <a:t>share/%2F..%2Fapi/auth/session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request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1DEAF-3EFD-06FB-EDD1-5C0974A6CDF8}"/>
              </a:ext>
            </a:extLst>
          </p:cNvPr>
          <p:cNvSpPr txBox="1"/>
          <p:nvPr/>
        </p:nvSpPr>
        <p:spPr>
          <a:xfrm>
            <a:off x="6711519" y="1520408"/>
            <a:ext cx="3613211" cy="1522020"/>
          </a:xfrm>
          <a:prstGeom prst="rect">
            <a:avLst/>
          </a:prstGeom>
          <a:solidFill>
            <a:srgbClr val="DDDDDD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2. CDN</a:t>
            </a:r>
            <a:r>
              <a:rPr lang="ko-KR" altLang="en-US" sz="1600"/>
              <a:t>에서는 </a:t>
            </a:r>
            <a:r>
              <a:rPr lang="en-US" altLang="ko-KR" sz="1600"/>
              <a:t>URL</a:t>
            </a:r>
            <a:r>
              <a:rPr lang="ko-KR" altLang="en-US" sz="1600"/>
              <a:t>을 </a:t>
            </a:r>
            <a:r>
              <a:rPr lang="en-US" altLang="ko-KR" sz="1600"/>
              <a:t>not decode,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not normalize</a:t>
            </a:r>
            <a:r>
              <a:rPr lang="ko-KR" altLang="en-US" sz="1600"/>
              <a:t>하므로 새로운 </a:t>
            </a:r>
            <a:r>
              <a:rPr lang="en-US" altLang="ko-KR" sz="1600"/>
              <a:t>URL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hlinkClick r:id="rId3"/>
              </a:rPr>
              <a:t>share/%2F..%2Fapi/auth/session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ko-KR" altLang="en-US" sz="1600"/>
              <a:t>에 대해 </a:t>
            </a:r>
            <a:r>
              <a:rPr lang="en-US" altLang="ko-KR" sz="1600"/>
              <a:t>cache</a:t>
            </a:r>
            <a:endParaRPr lang="ko-KR" alt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C6758-31BD-CDBB-2FDA-F58ED2BCC65C}"/>
              </a:ext>
            </a:extLst>
          </p:cNvPr>
          <p:cNvSpPr txBox="1"/>
          <p:nvPr/>
        </p:nvSpPr>
        <p:spPr>
          <a:xfrm>
            <a:off x="7892250" y="4401861"/>
            <a:ext cx="3613211" cy="1700787"/>
          </a:xfrm>
          <a:prstGeom prst="rect">
            <a:avLst/>
          </a:prstGeom>
          <a:solidFill>
            <a:srgbClr val="DDDDDD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3. Web server</a:t>
            </a:r>
            <a:r>
              <a:rPr lang="ko-KR" altLang="en-US"/>
              <a:t>가 </a:t>
            </a:r>
            <a:r>
              <a:rPr lang="en-US" altLang="ko-KR"/>
              <a:t>decode,</a:t>
            </a:r>
            <a:r>
              <a:rPr lang="ko-KR" altLang="en-US"/>
              <a:t> </a:t>
            </a:r>
            <a:r>
              <a:rPr lang="en-US" altLang="ko-KR"/>
              <a:t>normalize</a:t>
            </a:r>
            <a:r>
              <a:rPr lang="ko-KR" altLang="en-US"/>
              <a:t>하고 </a:t>
            </a:r>
            <a:r>
              <a:rPr lang="en-US" altLang="ko-KR"/>
              <a:t>respond with </a:t>
            </a:r>
            <a:r>
              <a:rPr lang="en-US" altLang="ko-KR">
                <a:hlinkClick r:id="rId3"/>
              </a:rPr>
              <a:t>share/api/auth/session</a:t>
            </a:r>
            <a:r>
              <a:rPr lang="en-US" altLang="ko-KR"/>
              <a:t> which contains “auth token”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49256-7341-5111-E75F-2C51ABDE4DF9}"/>
              </a:ext>
            </a:extLst>
          </p:cNvPr>
          <p:cNvSpPr txBox="1"/>
          <p:nvPr/>
        </p:nvSpPr>
        <p:spPr>
          <a:xfrm>
            <a:off x="562251" y="4597287"/>
            <a:ext cx="3613211" cy="1700787"/>
          </a:xfrm>
          <a:prstGeom prst="rect">
            <a:avLst/>
          </a:prstGeom>
          <a:solidFill>
            <a:srgbClr val="DDDDDD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4. Attacker can get cached </a:t>
            </a:r>
          </a:p>
          <a:p>
            <a:pPr>
              <a:lnSpc>
                <a:spcPct val="150000"/>
              </a:lnSpc>
            </a:pPr>
            <a:r>
              <a:rPr lang="en-US" altLang="ko-KR"/>
              <a:t>“auth token” by </a:t>
            </a:r>
            <a:r>
              <a:rPr lang="en-US" altLang="ko-KR">
                <a:hlinkClick r:id="rId3"/>
              </a:rPr>
              <a:t>share/%2F..%2Fapi/auth/session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request to CDN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2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89AA5-D25A-F342-8BC7-2A695531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59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3. Security Flaws within ChatGPT Ecosystem Allowed Access to Accounts On Third-Party Websites and Sensitive Data</a:t>
            </a:r>
            <a:endParaRPr lang="ko-KR" altLang="en-US" sz="2800"/>
          </a:p>
        </p:txBody>
      </p:sp>
      <p:pic>
        <p:nvPicPr>
          <p:cNvPr id="4" name="내용 개체 틀 3" descr="텍스트, 스크린샷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071FE7AF-1561-E414-31F3-7E523CF84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56643"/>
            <a:ext cx="5312715" cy="25447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BE7AE4-A2EF-1851-E1E0-DB798EFB1018}"/>
              </a:ext>
            </a:extLst>
          </p:cNvPr>
          <p:cNvSpPr txBox="1"/>
          <p:nvPr/>
        </p:nvSpPr>
        <p:spPr>
          <a:xfrm>
            <a:off x="562290" y="5036108"/>
            <a:ext cx="5736058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/>
              <a:t>AskTheCode plugin install</a:t>
            </a:r>
            <a:r>
              <a:rPr lang="ko-KR" altLang="en-US" sz="1400"/>
              <a:t>을 위해 </a:t>
            </a:r>
            <a:r>
              <a:rPr lang="en-US" altLang="ko-KR" sz="1400"/>
              <a:t>ChatGPT</a:t>
            </a:r>
            <a:r>
              <a:rPr lang="ko-KR" altLang="en-US" sz="1400"/>
              <a:t>가</a:t>
            </a:r>
            <a:r>
              <a:rPr lang="en-US" altLang="ko-KR" sz="1400"/>
              <a:t> AskTheCode account</a:t>
            </a:r>
            <a:r>
              <a:rPr lang="ko-KR" altLang="en-US" sz="1400"/>
              <a:t>를 위한 </a:t>
            </a:r>
            <a:r>
              <a:rPr lang="en-US" altLang="ko-KR" sz="1400"/>
              <a:t>URL </a:t>
            </a:r>
            <a:r>
              <a:rPr lang="ko-KR" altLang="en-US" sz="1400"/>
              <a:t>제공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/>
              <a:t>User</a:t>
            </a:r>
            <a:r>
              <a:rPr lang="ko-KR" altLang="en-US" sz="1400"/>
              <a:t>가 </a:t>
            </a:r>
            <a:r>
              <a:rPr lang="en-US" altLang="ko-KR" sz="1400"/>
              <a:t>AskTheCode</a:t>
            </a:r>
            <a:r>
              <a:rPr lang="ko-KR" altLang="en-US" sz="1400"/>
              <a:t>에서 </a:t>
            </a:r>
            <a:r>
              <a:rPr lang="en-US" altLang="ko-KR" sz="1400"/>
              <a:t>account</a:t>
            </a:r>
            <a:r>
              <a:rPr lang="ko-KR" altLang="en-US" sz="1400"/>
              <a:t>를 생성</a:t>
            </a:r>
            <a:r>
              <a:rPr lang="en-US" altLang="ko-KR" sz="1400"/>
              <a:t>, </a:t>
            </a:r>
            <a:r>
              <a:rPr lang="ko-KR" altLang="en-US" sz="1400"/>
              <a:t>인증하고 </a:t>
            </a:r>
            <a:r>
              <a:rPr lang="en-US" altLang="ko-KR" sz="1400"/>
              <a:t>memberID</a:t>
            </a:r>
            <a:r>
              <a:rPr lang="ko-KR" altLang="en-US" sz="1400"/>
              <a:t>를 </a:t>
            </a:r>
            <a:r>
              <a:rPr lang="en-US" altLang="ko-KR" sz="1400"/>
              <a:t>POST</a:t>
            </a:r>
            <a:r>
              <a:rPr lang="ko-KR" altLang="en-US" sz="1400"/>
              <a:t>하면</a:t>
            </a:r>
            <a:r>
              <a:rPr lang="en-US" altLang="ko-KR" sz="1400"/>
              <a:t> Chat GPT</a:t>
            </a:r>
            <a:r>
              <a:rPr lang="ko-KR" altLang="en-US" sz="1400"/>
              <a:t>를 위한 </a:t>
            </a:r>
            <a:r>
              <a:rPr lang="en-US" altLang="ko-KR" sz="1400"/>
              <a:t>code</a:t>
            </a:r>
            <a:r>
              <a:rPr lang="ko-KR" altLang="en-US" sz="1400"/>
              <a:t>가 </a:t>
            </a:r>
            <a:r>
              <a:rPr lang="en-US" altLang="ko-KR" sz="1400"/>
              <a:t>ChatGPT</a:t>
            </a:r>
            <a:r>
              <a:rPr lang="ko-KR" altLang="en-US" sz="1400"/>
              <a:t>로 </a:t>
            </a:r>
            <a:r>
              <a:rPr lang="en-US" altLang="ko-KR" sz="1400"/>
              <a:t>redirection </a:t>
            </a:r>
            <a:r>
              <a:rPr lang="ko-KR" altLang="en-US" sz="1400"/>
              <a:t>됨</a:t>
            </a:r>
            <a:endParaRPr lang="en-US" altLang="ko-KR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8D39F-302C-C510-5F46-93B69FC020EC}"/>
              </a:ext>
            </a:extLst>
          </p:cNvPr>
          <p:cNvSpPr txBox="1"/>
          <p:nvPr/>
        </p:nvSpPr>
        <p:spPr>
          <a:xfrm>
            <a:off x="6445780" y="2272146"/>
            <a:ext cx="5176244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/>
              <a:t>Attacker</a:t>
            </a:r>
            <a:r>
              <a:rPr lang="ko-KR" altLang="en-US" sz="1600"/>
              <a:t>는</a:t>
            </a:r>
            <a:r>
              <a:rPr lang="en-US" altLang="ko-KR" sz="1600">
                <a:latin typeface="맑은 고딕" panose="020B0503020000020004" pitchFamily="50" charset="-127"/>
                <a:cs typeface="Times New Roman" panose="02020603050405020304" pitchFamily="18" charset="0"/>
              </a:rPr>
              <a:t> victim</a:t>
            </a:r>
            <a:r>
              <a:rPr lang="ko-KR" altLang="en-US" sz="1600">
                <a:latin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600">
                <a:latin typeface="맑은 고딕" panose="020B0503020000020004" pitchFamily="50" charset="-127"/>
                <a:cs typeface="Times New Roman" panose="02020603050405020304" pitchFamily="18" charset="0"/>
              </a:rPr>
              <a:t>member id</a:t>
            </a:r>
            <a:r>
              <a:rPr lang="ko-KR" altLang="en-US" sz="1600">
                <a:latin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en-US" sz="1600"/>
              <a:t> </a:t>
            </a:r>
            <a:r>
              <a:rPr lang="en-US" altLang="ko-KR" sz="1600">
                <a:effectLst/>
                <a:latin typeface="맑은 고딕" panose="020B0503020000020004" pitchFamily="50" charset="-127"/>
                <a:cs typeface="Times New Roman" panose="02020603050405020304" pitchFamily="18" charset="0"/>
                <a:hlinkClick r:id="rId3"/>
              </a:rPr>
              <a:t>https://auth.pluginlab.ai/members/requestMagicEmailCode</a:t>
            </a:r>
            <a:r>
              <a:rPr lang="en-US" altLang="ko-KR" sz="16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endpoint</a:t>
            </a:r>
            <a:r>
              <a:rPr lang="ko-KR" altLang="en-US" sz="16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 sz="16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victim</a:t>
            </a:r>
            <a:r>
              <a:rPr lang="ko-KR" altLang="en-US" sz="16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600">
                <a:latin typeface="맑은 고딕" panose="020B0503020000020004" pitchFamily="50" charset="-127"/>
                <a:cs typeface="Times New Roman" panose="02020603050405020304" pitchFamily="18" charset="0"/>
              </a:rPr>
              <a:t>e-mail</a:t>
            </a:r>
            <a:r>
              <a:rPr lang="ko-KR" altLang="en-US" sz="1600">
                <a:latin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en-US" altLang="ko-KR" sz="1600">
                <a:latin typeface="맑은 고딕" panose="020B0503020000020004" pitchFamily="50" charset="-127"/>
                <a:cs typeface="Times New Roman" panose="02020603050405020304" pitchFamily="18" charset="0"/>
              </a:rPr>
              <a:t>POST</a:t>
            </a:r>
            <a:r>
              <a:rPr lang="ko-KR" altLang="en-US" sz="1600">
                <a:latin typeface="맑은 고딕" panose="020B0503020000020004" pitchFamily="50" charset="-127"/>
                <a:cs typeface="Times New Roman" panose="02020603050405020304" pitchFamily="18" charset="0"/>
              </a:rPr>
              <a:t>하거나 </a:t>
            </a:r>
            <a:r>
              <a:rPr lang="en-US" altLang="ko-KR" sz="1600">
                <a:latin typeface="맑은 고딕" panose="020B0503020000020004" pitchFamily="50" charset="-127"/>
                <a:cs typeface="Times New Roman" panose="02020603050405020304" pitchFamily="18" charset="0"/>
              </a:rPr>
              <a:t>SHA-1 encryption</a:t>
            </a:r>
            <a:r>
              <a:rPr lang="ko-KR" altLang="en-US" sz="1600">
                <a:latin typeface="맑은 고딕" panose="020B0503020000020004" pitchFamily="50" charset="-127"/>
                <a:cs typeface="Times New Roman" panose="02020603050405020304" pitchFamily="18" charset="0"/>
              </a:rPr>
              <a:t>하여 얻을 수 있음</a:t>
            </a:r>
            <a:endParaRPr lang="en-US" altLang="ko-KR" sz="16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/>
              <a:t>Attacker</a:t>
            </a:r>
            <a:r>
              <a:rPr lang="ko-KR" altLang="en-US" sz="1600"/>
              <a:t>가 </a:t>
            </a:r>
            <a:r>
              <a:rPr lang="en-US" altLang="ko-KR" sz="1600"/>
              <a:t>victim</a:t>
            </a:r>
            <a:r>
              <a:rPr lang="ko-KR" altLang="en-US" sz="1600"/>
              <a:t>의 </a:t>
            </a:r>
            <a:r>
              <a:rPr lang="en-US" altLang="ko-KR" sz="1600"/>
              <a:t>member id</a:t>
            </a:r>
            <a:r>
              <a:rPr lang="ko-KR" altLang="en-US" sz="1600"/>
              <a:t>를 </a:t>
            </a:r>
            <a:r>
              <a:rPr lang="en-US" altLang="ko-KR" sz="1600">
                <a:effectLst/>
                <a:latin typeface="맑은 고딕" panose="020B0503020000020004" pitchFamily="50" charset="-127"/>
                <a:cs typeface="Times New Roman" panose="02020603050405020304" pitchFamily="18" charset="0"/>
                <a:hlinkClick r:id="rId4"/>
              </a:rPr>
              <a:t>https://auth.pluginlab.ai/oauth/authorized</a:t>
            </a:r>
            <a:r>
              <a:rPr lang="en-US" altLang="ko-KR" sz="1600">
                <a:latin typeface="맑은 고딕" panose="020B0503020000020004" pitchFamily="50" charset="-127"/>
                <a:cs typeface="Times New Roman" panose="02020603050405020304" pitchFamily="18" charset="0"/>
              </a:rPr>
              <a:t> endpoint</a:t>
            </a:r>
            <a:r>
              <a:rPr lang="ko-KR" altLang="en-US" sz="1600">
                <a:latin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 sz="1600">
                <a:latin typeface="맑은 고딕" panose="020B0503020000020004" pitchFamily="50" charset="-127"/>
                <a:cs typeface="Times New Roman" panose="02020603050405020304" pitchFamily="18" charset="0"/>
              </a:rPr>
              <a:t>POST</a:t>
            </a:r>
            <a:r>
              <a:rPr lang="ko-KR" altLang="en-US" sz="1600">
                <a:latin typeface="맑은 고딕" panose="020B0503020000020004" pitchFamily="50" charset="-127"/>
                <a:cs typeface="Times New Roman" panose="02020603050405020304" pitchFamily="18" charset="0"/>
              </a:rPr>
              <a:t>하면 </a:t>
            </a:r>
            <a:r>
              <a:rPr lang="en-US" altLang="ko-KR" sz="1600">
                <a:latin typeface="맑은 고딕" panose="020B0503020000020004" pitchFamily="50" charset="-127"/>
                <a:cs typeface="Times New Roman" panose="02020603050405020304" pitchFamily="18" charset="0"/>
              </a:rPr>
              <a:t>victim</a:t>
            </a:r>
            <a:r>
              <a:rPr lang="ko-KR" altLang="en-US" sz="1600">
                <a:latin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600">
                <a:latin typeface="맑은 고딕" panose="020B0503020000020004" pitchFamily="50" charset="-127"/>
                <a:cs typeface="Times New Roman" panose="02020603050405020304" pitchFamily="18" charset="0"/>
              </a:rPr>
              <a:t>code</a:t>
            </a:r>
            <a:r>
              <a:rPr lang="ko-KR" altLang="en-US" sz="1600">
                <a:latin typeface="맑은 고딕" panose="020B0503020000020004" pitchFamily="50" charset="-127"/>
                <a:cs typeface="Times New Roman" panose="02020603050405020304" pitchFamily="18" charset="0"/>
              </a:rPr>
              <a:t>와 함께</a:t>
            </a:r>
            <a:r>
              <a:rPr lang="en-US" altLang="ko-KR" sz="1600">
                <a:latin typeface="맑은 고딕" panose="020B0503020000020004" pitchFamily="50" charset="-127"/>
                <a:cs typeface="Times New Roman" panose="02020603050405020304" pitchFamily="18" charset="0"/>
              </a:rPr>
              <a:t>Chat GPT</a:t>
            </a:r>
            <a:r>
              <a:rPr lang="ko-KR" altLang="en-US" sz="1600">
                <a:latin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 sz="1600">
                <a:latin typeface="맑은 고딕" panose="020B0503020000020004" pitchFamily="50" charset="-127"/>
                <a:cs typeface="Times New Roman" panose="02020603050405020304" pitchFamily="18" charset="0"/>
              </a:rPr>
              <a:t>redirection </a:t>
            </a:r>
            <a:r>
              <a:rPr lang="ko-KR" altLang="en-US" sz="1600">
                <a:latin typeface="맑은 고딕" panose="020B0503020000020004" pitchFamily="50" charset="-127"/>
                <a:cs typeface="Times New Roman" panose="02020603050405020304" pitchFamily="18" charset="0"/>
              </a:rPr>
              <a:t>됨</a:t>
            </a:r>
            <a:endParaRPr lang="en-US" altLang="ko-KR" sz="16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>
                <a:latin typeface="맑은 고딕" panose="020B0503020000020004" pitchFamily="50" charset="-127"/>
                <a:cs typeface="Times New Roman" panose="02020603050405020304" pitchFamily="18" charset="0"/>
              </a:rPr>
              <a:t>AskTheCode</a:t>
            </a:r>
            <a:r>
              <a:rPr lang="ko-KR" altLang="en-US" sz="1600">
                <a:latin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600">
                <a:latin typeface="맑은 고딕" panose="020B0503020000020004" pitchFamily="50" charset="-127"/>
                <a:cs typeface="Times New Roman" panose="02020603050405020304" pitchFamily="18" charset="0"/>
              </a:rPr>
              <a:t>Chat GPT</a:t>
            </a:r>
            <a:r>
              <a:rPr lang="ko-KR" altLang="en-US" sz="1600">
                <a:latin typeface="맑은 고딕" panose="020B0503020000020004" pitchFamily="50" charset="-127"/>
                <a:cs typeface="Times New Roman" panose="02020603050405020304" pitchFamily="18" charset="0"/>
              </a:rPr>
              <a:t>에게 </a:t>
            </a:r>
            <a:r>
              <a:rPr lang="en-US" altLang="ko-KR" sz="1600">
                <a:latin typeface="맑은 고딕" panose="020B0503020000020004" pitchFamily="50" charset="-127"/>
                <a:cs typeface="Times New Roman" panose="02020603050405020304" pitchFamily="18" charset="0"/>
              </a:rPr>
              <a:t>access token</a:t>
            </a:r>
            <a:r>
              <a:rPr lang="ko-KR" altLang="en-US" sz="1600">
                <a:latin typeface="맑은 고딕" panose="020B0503020000020004" pitchFamily="50" charset="-127"/>
                <a:cs typeface="Times New Roman" panose="02020603050405020304" pitchFamily="18" charset="0"/>
              </a:rPr>
              <a:t>을 발급하고</a:t>
            </a:r>
            <a:r>
              <a:rPr lang="en-US" altLang="ko-KR" sz="160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60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맑은 고딕" panose="020B0503020000020004" pitchFamily="50" charset="-127"/>
                <a:cs typeface="Times New Roman" panose="02020603050405020304" pitchFamily="18" charset="0"/>
              </a:rPr>
              <a:t>attacker</a:t>
            </a:r>
            <a:r>
              <a:rPr lang="ko-KR" altLang="en-US" sz="1600">
                <a:latin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600">
                <a:latin typeface="맑은 고딕" panose="020B0503020000020004" pitchFamily="50" charset="-127"/>
                <a:cs typeface="Times New Roman" panose="02020603050405020304" pitchFamily="18" charset="0"/>
              </a:rPr>
              <a:t>Chat GPT</a:t>
            </a:r>
            <a:r>
              <a:rPr lang="ko-KR" altLang="en-US" sz="1600">
                <a:latin typeface="맑은 고딕" panose="020B0503020000020004" pitchFamily="50" charset="-127"/>
                <a:cs typeface="Times New Roman" panose="02020603050405020304" pitchFamily="18" charset="0"/>
              </a:rPr>
              <a:t>를 통해 </a:t>
            </a:r>
            <a:r>
              <a:rPr lang="en-US" altLang="ko-KR" sz="1600">
                <a:latin typeface="맑은 고딕" panose="020B0503020000020004" pitchFamily="50" charset="-127"/>
                <a:cs typeface="Times New Roman" panose="02020603050405020304" pitchFamily="18" charset="0"/>
              </a:rPr>
              <a:t>victim</a:t>
            </a:r>
            <a:r>
              <a:rPr lang="ko-KR" altLang="en-US" sz="1600">
                <a:latin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600">
                <a:latin typeface="맑은 고딕" panose="020B0503020000020004" pitchFamily="50" charset="-127"/>
                <a:cs typeface="Times New Roman" panose="02020603050405020304" pitchFamily="18" charset="0"/>
              </a:rPr>
              <a:t>GitHub private repository</a:t>
            </a:r>
            <a:r>
              <a:rPr lang="ko-KR" altLang="en-US" sz="1600">
                <a:latin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600">
                <a:latin typeface="맑은 고딕" panose="020B0503020000020004" pitchFamily="50" charset="-127"/>
                <a:cs typeface="Times New Roman" panose="02020603050405020304" pitchFamily="18" charset="0"/>
              </a:rPr>
              <a:t>data</a:t>
            </a:r>
            <a:r>
              <a:rPr lang="ko-KR" altLang="en-US" sz="1600">
                <a:latin typeface="맑은 고딕" panose="020B0503020000020004" pitchFamily="50" charset="-127"/>
                <a:cs typeface="Times New Roman" panose="02020603050405020304" pitchFamily="18" charset="0"/>
              </a:rPr>
              <a:t>에 접근할 수 있음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0669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049F4-D48E-3033-0E22-E61F02A1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GPTs Type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478674-39AC-74B5-E8B4-2BF215204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" t="-371" r="1276" b="58866"/>
          <a:stretch/>
        </p:blipFill>
        <p:spPr>
          <a:xfrm>
            <a:off x="1074441" y="1803331"/>
            <a:ext cx="2701458" cy="14478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237662-279A-C736-2A8B-7FD2134F4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06" t="-1006" r="606" b="57033"/>
          <a:stretch/>
        </p:blipFill>
        <p:spPr>
          <a:xfrm>
            <a:off x="4714450" y="3202639"/>
            <a:ext cx="2763099" cy="7450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91493A-2D9E-1873-4DC8-08C8DDA914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482"/>
          <a:stretch/>
        </p:blipFill>
        <p:spPr>
          <a:xfrm>
            <a:off x="4714450" y="1803331"/>
            <a:ext cx="2763099" cy="13812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971958-049C-57A2-7DB3-E87F95C72D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336"/>
          <a:stretch/>
        </p:blipFill>
        <p:spPr>
          <a:xfrm>
            <a:off x="8517433" y="3243180"/>
            <a:ext cx="2763099" cy="872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6CE883D-F4A2-D71D-0EF7-4F7EB2B2CB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424" b="64048"/>
          <a:stretch/>
        </p:blipFill>
        <p:spPr>
          <a:xfrm>
            <a:off x="8517433" y="1753949"/>
            <a:ext cx="2763099" cy="14972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D315481-106A-845B-B2FA-78DA14FE4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389" r="1465"/>
          <a:stretch/>
        </p:blipFill>
        <p:spPr>
          <a:xfrm>
            <a:off x="1074431" y="3251200"/>
            <a:ext cx="2701468" cy="57944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D6A2D0-47AE-E021-38E2-D11C628E8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215462"/>
              </p:ext>
            </p:extLst>
          </p:nvPr>
        </p:nvGraphicFramePr>
        <p:xfrm>
          <a:off x="396842" y="4295222"/>
          <a:ext cx="11525061" cy="23282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1687">
                  <a:extLst>
                    <a:ext uri="{9D8B030D-6E8A-4147-A177-3AD203B41FA5}">
                      <a16:colId xmlns:a16="http://schemas.microsoft.com/office/drawing/2014/main" val="3824234856"/>
                    </a:ext>
                  </a:extLst>
                </a:gridCol>
                <a:gridCol w="3841687">
                  <a:extLst>
                    <a:ext uri="{9D8B030D-6E8A-4147-A177-3AD203B41FA5}">
                      <a16:colId xmlns:a16="http://schemas.microsoft.com/office/drawing/2014/main" val="2157019430"/>
                    </a:ext>
                  </a:extLst>
                </a:gridCol>
                <a:gridCol w="3841687">
                  <a:extLst>
                    <a:ext uri="{9D8B030D-6E8A-4147-A177-3AD203B41FA5}">
                      <a16:colId xmlns:a16="http://schemas.microsoft.com/office/drawing/2014/main" val="39602846"/>
                    </a:ext>
                  </a:extLst>
                </a:gridCol>
              </a:tblGrid>
              <a:tr h="5212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1. Only ChatGPT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2. Third party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3. Third-party account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070849"/>
                  </a:ext>
                </a:extLst>
              </a:tr>
              <a:tr h="534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No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API key authentication </a:t>
                      </a:r>
                      <a:r>
                        <a:rPr lang="en-US" altLang="ko-KR" sz="1100"/>
                        <a:t>(GPTs developer’s)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OAuth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592172"/>
                  </a:ext>
                </a:extLst>
              </a:tr>
              <a:tr h="122508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/>
                        <a:t>image generator (</a:t>
                      </a:r>
                      <a:r>
                        <a:rPr lang="ko-KR" altLang="en-US"/>
                        <a:t>이미지 생성</a:t>
                      </a:r>
                      <a:r>
                        <a:rPr lang="en-US" altLang="ko-KR"/>
                        <a:t>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/>
                        <a:t>write for me (</a:t>
                      </a:r>
                      <a:r>
                        <a:rPr lang="ko-KR" altLang="en-US"/>
                        <a:t>작문</a:t>
                      </a:r>
                      <a:r>
                        <a:rPr lang="en-US" altLang="ko-KR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/>
                        <a:t>Consesus(</a:t>
                      </a:r>
                      <a:r>
                        <a:rPr lang="ko-KR" altLang="en-US"/>
                        <a:t>학술 논문 검색</a:t>
                      </a:r>
                      <a:r>
                        <a:rPr lang="en-US" altLang="ko-KR"/>
                        <a:t>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/>
                        <a:t>Kayak (</a:t>
                      </a:r>
                      <a:r>
                        <a:rPr lang="ko-KR" altLang="en-US"/>
                        <a:t>항공권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호텔 검색</a:t>
                      </a:r>
                      <a:r>
                        <a:rPr lang="en-US" altLang="ko-KR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/>
                        <a:t>AskTheCode (github code </a:t>
                      </a:r>
                      <a:r>
                        <a:rPr lang="ko-KR" altLang="en-US"/>
                        <a:t>분석</a:t>
                      </a:r>
                      <a:r>
                        <a:rPr lang="en-US" altLang="ko-KR"/>
                        <a:t>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/>
                        <a:t>PDF ai PDF (drive</a:t>
                      </a:r>
                      <a:r>
                        <a:rPr lang="ko-KR" altLang="en-US"/>
                        <a:t>의 </a:t>
                      </a:r>
                      <a:r>
                        <a:rPr lang="en-US" altLang="ko-KR"/>
                        <a:t>pdf </a:t>
                      </a:r>
                      <a:r>
                        <a:rPr lang="ko-KR" altLang="en-US"/>
                        <a:t>내용 분석</a:t>
                      </a:r>
                      <a:r>
                        <a:rPr lang="en-US" altLang="ko-KR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829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40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7D4C5-1D87-F600-C4B0-46440BC0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Third-party account access GPTs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F5AB5-64CF-4CC0-80D9-C55C324B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/>
              <a:t>AskTheCode (101</a:t>
            </a:r>
            <a:r>
              <a:rPr lang="en-US" altLang="ko-KR" sz="2400" baseline="30000"/>
              <a:t>th</a:t>
            </a:r>
            <a:r>
              <a:rPr lang="en-US" altLang="ko-KR" sz="1100"/>
              <a:t>[1]</a:t>
            </a:r>
            <a:r>
              <a:rPr lang="en-US" altLang="ko-KR" sz="1600" b="1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Ranked by conversations</a:t>
            </a:r>
            <a:r>
              <a:rPr lang="en-US" altLang="ko-KR" sz="240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GitHub URL</a:t>
            </a:r>
            <a:r>
              <a:rPr lang="ko-KR" altLang="en-US" sz="1400"/>
              <a:t>로 프로젝트 및 코드 분석</a:t>
            </a:r>
            <a:r>
              <a:rPr lang="en-US" altLang="ko-KR" sz="1400"/>
              <a:t>, repository </a:t>
            </a:r>
            <a:r>
              <a:rPr lang="ko-KR" altLang="en-US" sz="1400"/>
              <a:t>관리</a:t>
            </a:r>
            <a:endParaRPr lang="en-US" altLang="ko-KR" sz="1400"/>
          </a:p>
          <a:p>
            <a:pPr lvl="1">
              <a:lnSpc>
                <a:spcPct val="150000"/>
              </a:lnSpc>
            </a:pPr>
            <a:r>
              <a:rPr lang="en-US" altLang="ko-KR" sz="1400"/>
              <a:t>account for github repository access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/>
              <a:t>PDF</a:t>
            </a:r>
            <a:r>
              <a:rPr lang="ko-KR" altLang="en-US" sz="2400"/>
              <a:t> </a:t>
            </a:r>
            <a:r>
              <a:rPr lang="en-US" altLang="ko-KR" sz="2400"/>
              <a:t>ai</a:t>
            </a:r>
            <a:r>
              <a:rPr lang="ko-KR" altLang="en-US" sz="2400"/>
              <a:t> </a:t>
            </a:r>
            <a:r>
              <a:rPr lang="en-US" altLang="ko-KR" sz="2400"/>
              <a:t>PDF (10</a:t>
            </a:r>
            <a:r>
              <a:rPr lang="en-US" altLang="ko-KR" sz="2400" baseline="30000"/>
              <a:t>th</a:t>
            </a:r>
            <a:r>
              <a:rPr lang="en-US" altLang="ko-KR" sz="240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myaidrive.com</a:t>
            </a:r>
            <a:r>
              <a:rPr lang="ko-KR" altLang="en-US" sz="1400"/>
              <a:t>에 있는 </a:t>
            </a:r>
            <a:r>
              <a:rPr lang="en-US" altLang="ko-KR" sz="1400"/>
              <a:t>large size pdf file</a:t>
            </a:r>
            <a:r>
              <a:rPr lang="ko-KR" altLang="en-US" sz="1400"/>
              <a:t> 분석</a:t>
            </a:r>
            <a:endParaRPr lang="en-US" altLang="ko-KR" sz="1400"/>
          </a:p>
          <a:p>
            <a:pPr lvl="1">
              <a:lnSpc>
                <a:spcPct val="150000"/>
              </a:lnSpc>
            </a:pPr>
            <a:r>
              <a:rPr lang="en-US" altLang="ko-KR" sz="1400"/>
              <a:t>account for drive access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/>
              <a:t>Scholar AI (11</a:t>
            </a:r>
            <a:r>
              <a:rPr lang="en-US" altLang="ko-KR" sz="2400" baseline="30000"/>
              <a:t>th</a:t>
            </a:r>
            <a:r>
              <a:rPr lang="en-US" altLang="ko-KR" sz="240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400"/>
              <a:t>논문과 책을 탐색</a:t>
            </a:r>
            <a:r>
              <a:rPr lang="en-US" altLang="ko-KR" sz="1400"/>
              <a:t>, </a:t>
            </a:r>
            <a:r>
              <a:rPr lang="ko-KR" altLang="en-US" sz="1400"/>
              <a:t>분석하고 새로운 가설을 세움</a:t>
            </a:r>
            <a:endParaRPr lang="en-US" altLang="ko-KR" sz="1400"/>
          </a:p>
          <a:p>
            <a:pPr lvl="1">
              <a:lnSpc>
                <a:spcPct val="150000"/>
              </a:lnSpc>
            </a:pPr>
            <a:r>
              <a:rPr lang="ko-KR" altLang="en-US" sz="1400"/>
              <a:t>사용 횟수를 </a:t>
            </a:r>
            <a:r>
              <a:rPr lang="en-US" altLang="ko-KR" sz="1400"/>
              <a:t>credit</a:t>
            </a:r>
            <a:r>
              <a:rPr lang="ko-KR" altLang="en-US" sz="1400"/>
              <a:t>으로 제한하기 위해 </a:t>
            </a:r>
            <a:r>
              <a:rPr lang="en-US" altLang="ko-KR" sz="1400"/>
              <a:t>account </a:t>
            </a:r>
            <a:r>
              <a:rPr lang="ko-KR" altLang="en-US" sz="1400"/>
              <a:t>필요</a:t>
            </a:r>
            <a:endParaRPr lang="en-US" altLang="ko-KR" sz="140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/>
              <a:t>AI Humanizer (7</a:t>
            </a:r>
            <a:r>
              <a:rPr lang="en-US" altLang="ko-KR" sz="2400" baseline="30000"/>
              <a:t>th</a:t>
            </a:r>
            <a:r>
              <a:rPr lang="en-US" altLang="ko-KR" sz="240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AI generated-contents</a:t>
            </a:r>
            <a:r>
              <a:rPr lang="ko-KR" altLang="en-US" sz="1400"/>
              <a:t>를 </a:t>
            </a:r>
            <a:r>
              <a:rPr lang="en-US" altLang="ko-KR" sz="1400"/>
              <a:t>AI contents detector</a:t>
            </a:r>
            <a:r>
              <a:rPr lang="ko-KR" altLang="en-US" sz="1400"/>
              <a:t>를 우회하기 위해 </a:t>
            </a:r>
            <a:r>
              <a:rPr lang="en-US" altLang="ko-KR" sz="1400"/>
              <a:t>humanize</a:t>
            </a:r>
          </a:p>
          <a:p>
            <a:pPr lvl="1">
              <a:lnSpc>
                <a:spcPct val="150000"/>
              </a:lnSpc>
            </a:pPr>
            <a:r>
              <a:rPr lang="ko-KR" altLang="en-US" sz="1400"/>
              <a:t>사용 횟수를 </a:t>
            </a:r>
            <a:r>
              <a:rPr lang="en-US" altLang="ko-KR" sz="1400"/>
              <a:t>credit</a:t>
            </a:r>
            <a:r>
              <a:rPr lang="ko-KR" altLang="en-US" sz="1400"/>
              <a:t>으로 제한하기 위해 </a:t>
            </a:r>
            <a:r>
              <a:rPr lang="en-US" altLang="ko-KR" sz="1400"/>
              <a:t>account </a:t>
            </a:r>
            <a:r>
              <a:rPr lang="ko-KR" altLang="en-US" sz="1400"/>
              <a:t>필요</a:t>
            </a:r>
            <a:endParaRPr lang="en-US" altLang="ko-KR" sz="140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ko-KR"/>
          </a:p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7707D-1D11-BFE1-F8A4-924EB1452DDC}"/>
              </a:ext>
            </a:extLst>
          </p:cNvPr>
          <p:cNvSpPr txBox="1"/>
          <p:nvPr/>
        </p:nvSpPr>
        <p:spPr>
          <a:xfrm>
            <a:off x="9378176" y="6539683"/>
            <a:ext cx="307289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800">
                <a:hlinkClick r:id="rId3"/>
              </a:rPr>
              <a:t>[1] https://github.com/AINativeLab/top-500-best-gpts</a:t>
            </a:r>
            <a:endParaRPr lang="en-US" altLang="ko-KR" sz="800"/>
          </a:p>
          <a:p>
            <a:pPr marL="0" indent="0">
              <a:lnSpc>
                <a:spcPct val="150000"/>
              </a:lnSpc>
              <a:buNone/>
            </a:pPr>
            <a:endParaRPr lang="en-US" altLang="ko-KR" sz="8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D9E33E-FAA9-E637-4A6D-D7237D1B54A5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-218" r="1" b="63684"/>
          <a:stretch/>
        </p:blipFill>
        <p:spPr>
          <a:xfrm>
            <a:off x="7007382" y="2320739"/>
            <a:ext cx="2232238" cy="13363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5348A3-650F-8DBE-0715-540A2EA7F76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/>
          <a:srcRect b="61479"/>
          <a:stretch/>
        </p:blipFill>
        <p:spPr>
          <a:xfrm>
            <a:off x="9239620" y="2333505"/>
            <a:ext cx="2232238" cy="13363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C61AFC-0BC2-E5EF-82C2-F8B080244BC0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7007382" y="3657101"/>
            <a:ext cx="2232238" cy="13363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CE138F-4294-0504-D468-7C27E1A2E897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9239620" y="3662589"/>
            <a:ext cx="2232238" cy="133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6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1318</Words>
  <Application>Microsoft Office PowerPoint</Application>
  <PresentationFormat>와이드스크린</PresentationFormat>
  <Paragraphs>141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-apple-system</vt:lpstr>
      <vt:lpstr>맑은 고딕</vt:lpstr>
      <vt:lpstr>Arial</vt:lpstr>
      <vt:lpstr>Office 테마</vt:lpstr>
      <vt:lpstr>GPTs structure and vulnerability</vt:lpstr>
      <vt:lpstr>GPT plugins과 GPTs</vt:lpstr>
      <vt:lpstr>GPT plugins과 GPTs</vt:lpstr>
      <vt:lpstr>Previous vulnerability of GPT </vt:lpstr>
      <vt:lpstr>1. XSS Marks the Spot: Digging Up Vulnerabilities in ChatGPT</vt:lpstr>
      <vt:lpstr>2. ChatGPT Account Takeover - Wildcard Web Cache Deception</vt:lpstr>
      <vt:lpstr>3. Security Flaws within ChatGPT Ecosystem Allowed Access to Accounts On Third-Party Websites and Sensitive Data</vt:lpstr>
      <vt:lpstr>GPTs Type</vt:lpstr>
      <vt:lpstr>Third-party account access GPTs</vt:lpstr>
      <vt:lpstr>AskTheCode</vt:lpstr>
      <vt:lpstr>AskTheCode</vt:lpstr>
      <vt:lpstr>AskTheCode</vt:lpstr>
      <vt:lpstr>AskTheCode</vt:lpstr>
      <vt:lpstr>AskTheCode</vt:lpstr>
      <vt:lpstr>AskTheCode</vt:lpstr>
      <vt:lpstr>PDF ai PDF</vt:lpstr>
      <vt:lpstr>Scholar AI</vt:lpstr>
      <vt:lpstr>AI Humanizer</vt:lpstr>
      <vt:lpstr>GPT after OAuth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장한결</dc:creator>
  <cp:lastModifiedBy>장한결</cp:lastModifiedBy>
  <cp:revision>4</cp:revision>
  <dcterms:created xsi:type="dcterms:W3CDTF">2024-06-21T02:18:23Z</dcterms:created>
  <dcterms:modified xsi:type="dcterms:W3CDTF">2024-06-25T05:44:41Z</dcterms:modified>
</cp:coreProperties>
</file>