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3" r:id="rId4"/>
    <p:sldId id="275" r:id="rId5"/>
    <p:sldId id="276" r:id="rId6"/>
    <p:sldId id="262" r:id="rId7"/>
    <p:sldId id="269" r:id="rId8"/>
    <p:sldId id="268" r:id="rId9"/>
    <p:sldId id="257" r:id="rId10"/>
    <p:sldId id="271" r:id="rId11"/>
    <p:sldId id="263" r:id="rId12"/>
    <p:sldId id="270" r:id="rId13"/>
    <p:sldId id="272" r:id="rId14"/>
    <p:sldId id="267" r:id="rId15"/>
    <p:sldId id="274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A010-32B1-4824-A766-6ACA1FDFDCCF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2CE67-E4D9-484E-9B55-DBE31877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7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2CE67-E4D9-484E-9B55-DBE3187721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8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99DB4-BB98-D768-109A-A2EF2C7AC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F0C362-FB43-A111-A42D-8A10BC726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E658E-4BDA-6AB8-71A1-9A8D51B5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73694-3772-6317-11ED-B3B936D1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52024-D8B1-900A-15C7-38DF3517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664FC-2AF6-CF69-8B3C-D2DF8F20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1F632-AFBA-5348-6496-906FAC1D8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AA31B-EE90-AEC3-F5FE-96C159F9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FAB8E-1CCC-895E-6E3A-91E97BC5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1D301-9315-968E-74AB-D1CF6450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6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5FE73-9E5C-2AD5-8EFD-4C4680279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E85E01-7CE4-BDF3-FD21-D7B7F6B39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AF199-10A1-3C96-3DD1-FC88D856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904E1-BE51-153B-C818-7F76DA54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BA561-90B6-3005-54A8-1A23763D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3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3CF3-A343-7C31-B2E0-AE4B0558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DCFC5-D7E9-F18E-3BCC-05B52172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F951E-7B74-92DC-06B4-64837625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D574E-F616-2B93-1A2E-4150BD39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361D7-32A8-C09C-EC62-8C8C2306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4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9AF86-4B65-267A-4CAD-47F126D8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ECA18-7C70-22B0-5564-3758DEEDC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348C8-E2E3-C556-32FB-729BC490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B522A-7596-40C8-4937-CB77DA21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33208-E546-C1C2-C65D-D85A019A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4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C62C-80AD-5FA3-3C4C-4880E9FF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2ADB0-DE1B-C099-2EF2-0B7A93BD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9264B-08E8-DA1C-6E4F-8407BA46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782CB-F4E8-6794-C013-9B134EFD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618D2-B63F-AB7B-6F98-C27CF109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9A112-D584-8EAE-2456-773E0134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82E1-F439-9077-5EAD-84FD2D67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C6E8F-ED7D-D741-698C-F0909C1F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DB8B9E-5097-D4D4-1CBF-7C5145312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F8CF8F-A225-EA57-E89D-8D5347C35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CC5EE4-0826-3732-D096-1F95E62E9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71187-059A-D42D-099C-67AE9705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EC45D8-F083-870B-A312-109B0899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B0767-45AC-B498-261A-CE478E4E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3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B5CC-9503-691E-E667-EA8123FD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D870FD-BA17-F2E9-5679-892CB4E7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819D5-2203-3FD9-4B54-530A5E6E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7DF68B-CE2C-F4D4-BF87-50F400E9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3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5F80F8-C5FB-48E7-EF71-4B5725F8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4C44E5-A560-1027-334F-67BA994F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466D8-3F5A-3623-6034-B08FABCC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48C3-AFEB-40ED-4430-3EA374B9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FC241-2FB6-8934-48DD-CF11CCD5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3878-0B28-BA2D-AC2D-2AEE5A1C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E0105-0BA0-E7C0-8260-4CF9A23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486AD-4F1C-B75F-52DD-751CC66C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24271-C32F-78E7-9FDB-1FEB7F51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0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839AC-4006-A6EB-63FC-00E56215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B1B01-14EA-5616-750B-156E8C955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6A3DC-66C1-FA4A-E821-39A47E62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799F8-FD62-4581-CFAE-6057CDCE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A45BB-20E7-323D-8D3C-BF85EC68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C423F-517F-0E6D-FD9F-FFE2CA7E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F700B3-C3E8-BAE7-3F2F-41F92731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E15C3-F11E-406E-B275-7A8F7AEA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1642B-1C42-9290-EEBE-90B44B13D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186B4-3CDB-4168-B605-853C1644538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CDC70-C8F6-AFF0-F915-26BE96FE5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C6C80-30E8-E2D2-A4D2-2E4F4783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F1CEC9-C84B-4D61-8CC0-09FE845D2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lp.openai.com/en/articles/7102672-how-can-i-access-gpt-4-gpt-4-turbo-gpt-4o-and-gpt-4o-min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agram.com/greenxverseh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exjlin/GPTs" TargetMode="External"/><Relationship Id="rId2" Type="http://schemas.openxmlformats.org/officeDocument/2006/relationships/hyperlink" Target="https://gptstore.ai/gp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50CB5-4CD8-830E-3A9E-F58C30644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3931"/>
            <a:ext cx="9144000" cy="830137"/>
          </a:xfrm>
        </p:spPr>
        <p:txBody>
          <a:bodyPr>
            <a:normAutofit/>
          </a:bodyPr>
          <a:lstStyle/>
          <a:p>
            <a:r>
              <a:rPr lang="en-US" altLang="ko-KR" sz="4400"/>
              <a:t>Trial and Issue with GPT inspection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153556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D796C-F86F-C80F-F95E-44CE6BA1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 – Base64 encoded prompts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F48D-A65A-2A6F-EF95-E202479A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550"/>
            <a:ext cx="623255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Most of GPTs accept</a:t>
            </a:r>
            <a:r>
              <a:rPr lang="ko-KR" altLang="en-US"/>
              <a:t> </a:t>
            </a:r>
            <a:r>
              <a:rPr lang="en-US" altLang="ko-KR"/>
              <a:t>the prompts that encoded with Base64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4ED12E-3FFF-D7E3-6933-2D22101F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2106527"/>
            <a:ext cx="4130964" cy="4064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DF4BC9-1653-010A-D868-0286B4069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27" y="4897438"/>
            <a:ext cx="3558309" cy="1273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8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65FFA-2B2F-C7A3-D83E-B39A43B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Issue - GPT conversation limit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E220E-7C1F-3405-F5E6-B6AB92AA20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95338"/>
            <a:ext cx="10515600" cy="4113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Plus users will be able to send </a:t>
            </a:r>
            <a:r>
              <a:rPr lang="en-US" altLang="ko-KR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system-ui"/>
              </a:rPr>
              <a:t>up to 80 messages every 3 hours on GPT-4 (custom GPT)  ;</a:t>
            </a:r>
            <a:r>
              <a:rPr lang="en-US" altLang="ko-KR">
                <a:solidFill>
                  <a:srgbClr val="1A1A1A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altLang="ko-KR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system-ui"/>
              </a:rPr>
              <a:t>We may reduce the limit during peak hours.</a:t>
            </a:r>
          </a:p>
          <a:p>
            <a:pPr>
              <a:lnSpc>
                <a:spcPct val="150000"/>
              </a:lnSpc>
            </a:pPr>
            <a:endParaRPr lang="en-US" altLang="ko-KR">
              <a:solidFill>
                <a:srgbClr val="1A1A1A"/>
              </a:solidFill>
              <a:highlight>
                <a:srgbClr val="FFFFFF"/>
              </a:highlight>
              <a:latin typeface="system-ui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1A1A1A"/>
                </a:solidFill>
                <a:highlight>
                  <a:srgbClr val="FFFFFF"/>
                </a:highlight>
                <a:latin typeface="system-ui"/>
              </a:rPr>
              <a:t>4</a:t>
            </a:r>
            <a:r>
              <a:rPr lang="ko-KR" altLang="en-US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system-ui"/>
              </a:rPr>
              <a:t>시간에 약 </a:t>
            </a:r>
            <a:r>
              <a:rPr lang="en-US" altLang="ko-KR">
                <a:solidFill>
                  <a:srgbClr val="1A1A1A"/>
                </a:solidFill>
                <a:highlight>
                  <a:srgbClr val="FFFFFF"/>
                </a:highlight>
                <a:latin typeface="system-ui"/>
              </a:rPr>
              <a:t>8</a:t>
            </a:r>
            <a:r>
              <a:rPr lang="en-US" altLang="ko-KR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system-ui"/>
              </a:rPr>
              <a:t>0</a:t>
            </a:r>
            <a:r>
              <a:rPr lang="ko-KR" altLang="en-US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system-ui"/>
              </a:rPr>
              <a:t>개의 </a:t>
            </a:r>
            <a:r>
              <a:rPr lang="en-US" altLang="ko-KR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system-ui"/>
              </a:rPr>
              <a:t>GPT’s instructions</a:t>
            </a:r>
            <a:r>
              <a:rPr lang="ko-KR" altLang="en-US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system-ui"/>
              </a:rPr>
              <a:t>을 얻을 수 있음</a:t>
            </a:r>
            <a:endParaRPr lang="en-US" altLang="ko-KR">
              <a:solidFill>
                <a:srgbClr val="1A1A1A"/>
              </a:solidFill>
              <a:highlight>
                <a:srgbClr val="FFFFFF"/>
              </a:highlight>
              <a:latin typeface="system-ui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system-ui"/>
              </a:rPr>
              <a:t>Sele</a:t>
            </a:r>
            <a:r>
              <a:rPr lang="en-US" altLang="ko-KR">
                <a:solidFill>
                  <a:srgbClr val="1A1A1A"/>
                </a:solidFill>
                <a:highlight>
                  <a:srgbClr val="FFFFFF"/>
                </a:highlight>
                <a:latin typeface="system-ui"/>
              </a:rPr>
              <a:t>nium, chrome driver</a:t>
            </a:r>
            <a:r>
              <a:rPr lang="ko-KR" altLang="en-US">
                <a:solidFill>
                  <a:srgbClr val="1A1A1A"/>
                </a:solidFill>
                <a:highlight>
                  <a:srgbClr val="FFFFFF"/>
                </a:highlight>
                <a:latin typeface="system-ui"/>
              </a:rPr>
              <a:t>로 자동 </a:t>
            </a:r>
            <a:r>
              <a:rPr lang="en-US" altLang="ko-KR">
                <a:solidFill>
                  <a:srgbClr val="1A1A1A"/>
                </a:solidFill>
                <a:highlight>
                  <a:srgbClr val="FFFFFF"/>
                </a:highlight>
                <a:latin typeface="system-ui"/>
              </a:rPr>
              <a:t>crawling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system-ui"/>
              </a:rPr>
              <a:t>operation : 1h / waiting : 3h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B60FA-58E7-6B4C-2084-A5DFF2E15F45}"/>
              </a:ext>
            </a:extLst>
          </p:cNvPr>
          <p:cNvSpPr txBox="1"/>
          <p:nvPr/>
        </p:nvSpPr>
        <p:spPr>
          <a:xfrm>
            <a:off x="5813080" y="6611779"/>
            <a:ext cx="6378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>
                <a:hlinkClick r:id="rId2"/>
              </a:rPr>
              <a:t>https://help.openai.com/en/articles/7102672-how-can-i-access-gpt-4-gpt-4-turbo-gpt-4o-and-gpt-4o-mini</a:t>
            </a:r>
            <a:r>
              <a:rPr lang="ko-KR" altLang="en-US" sz="100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F3E44C-C9A2-5380-CAE5-F06D7682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06" y="3446384"/>
            <a:ext cx="7277100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963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F279-C663-7AA2-5870-4641DF89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Knowledge file extraction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221E2-B548-99B8-92C6-18C27E56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3" y="2766337"/>
            <a:ext cx="7178964" cy="31061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Knowledge file</a:t>
            </a:r>
            <a:r>
              <a:rPr lang="ko-KR" altLang="en-US" sz="2400"/>
              <a:t>이 있는 경우</a:t>
            </a:r>
            <a:r>
              <a:rPr lang="en-US" altLang="ko-KR" sz="2400"/>
              <a:t>, download link</a:t>
            </a:r>
            <a:r>
              <a:rPr lang="ko-KR" altLang="en-US" sz="2400"/>
              <a:t>를 요구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/>
              <a:t>instructions</a:t>
            </a:r>
            <a:r>
              <a:rPr lang="ko-KR" altLang="en-US" sz="2000"/>
              <a:t>과 유사하게 </a:t>
            </a:r>
            <a:r>
              <a:rPr lang="en-US" altLang="ko-KR" sz="2000"/>
              <a:t>selenium</a:t>
            </a:r>
            <a:r>
              <a:rPr lang="ko-KR" altLang="en-US" sz="2000"/>
              <a:t>과 </a:t>
            </a:r>
            <a:r>
              <a:rPr lang="en-US" altLang="ko-KR" sz="2000"/>
              <a:t>chrome driver</a:t>
            </a:r>
            <a:r>
              <a:rPr lang="ko-KR" altLang="en-US" sz="2000"/>
              <a:t>를 이용해 </a:t>
            </a:r>
            <a:r>
              <a:rPr lang="en-US" altLang="ko-KR" sz="2000"/>
              <a:t>automatically knowledge files</a:t>
            </a:r>
            <a:r>
              <a:rPr lang="ko-KR" altLang="en-US" sz="2000"/>
              <a:t> </a:t>
            </a:r>
            <a:r>
              <a:rPr lang="en-US" altLang="ko-KR" sz="2000"/>
              <a:t>download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BE9C7-EC9C-5194-22B9-CA779EE7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169" y="3017807"/>
            <a:ext cx="3871050" cy="253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4DD81-A399-F482-5A03-4973637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76FED-B918-5AB7-E9FA-6687829B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45 GPTs, 74 files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대부분 </a:t>
            </a:r>
            <a:r>
              <a:rPr lang="en-US" altLang="ko-KR"/>
              <a:t>GPT</a:t>
            </a:r>
            <a:r>
              <a:rPr lang="ko-KR" altLang="en-US"/>
              <a:t>를 위한 참고자료나 </a:t>
            </a:r>
            <a:r>
              <a:rPr lang="en-US" altLang="ko-KR"/>
              <a:t>user</a:t>
            </a:r>
            <a:r>
              <a:rPr lang="ko-KR" altLang="en-US"/>
              <a:t>를 위한 설명으로 보였음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</a:rPr>
              <a:t>No deep analysis yet / </a:t>
            </a:r>
            <a:r>
              <a:rPr lang="ko-KR" altLang="en-US">
                <a:solidFill>
                  <a:srgbClr val="FF0000"/>
                </a:solidFill>
              </a:rPr>
              <a:t>더 많은 </a:t>
            </a:r>
            <a:r>
              <a:rPr lang="en-US" altLang="ko-KR">
                <a:solidFill>
                  <a:srgbClr val="FF0000"/>
                </a:solidFill>
              </a:rPr>
              <a:t>knowledge file </a:t>
            </a:r>
            <a:r>
              <a:rPr lang="ko-KR" altLang="en-US">
                <a:solidFill>
                  <a:srgbClr val="FF0000"/>
                </a:solidFill>
              </a:rPr>
              <a:t>필요</a:t>
            </a:r>
            <a:endParaRPr lang="en-US" altLang="ko-KR">
              <a:solidFill>
                <a:srgbClr val="FF0000"/>
              </a:solidFill>
            </a:endParaRPr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A8F24C-BA56-01BE-4CA0-414AA8ED8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84116"/>
              </p:ext>
            </p:extLst>
          </p:nvPr>
        </p:nvGraphicFramePr>
        <p:xfrm>
          <a:off x="2291308" y="2687320"/>
          <a:ext cx="7609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173">
                  <a:extLst>
                    <a:ext uri="{9D8B030D-6E8A-4147-A177-3AD203B41FA5}">
                      <a16:colId xmlns:a16="http://schemas.microsoft.com/office/drawing/2014/main" val="3559033106"/>
                    </a:ext>
                  </a:extLst>
                </a:gridCol>
                <a:gridCol w="951173">
                  <a:extLst>
                    <a:ext uri="{9D8B030D-6E8A-4147-A177-3AD203B41FA5}">
                      <a16:colId xmlns:a16="http://schemas.microsoft.com/office/drawing/2014/main" val="1667359393"/>
                    </a:ext>
                  </a:extLst>
                </a:gridCol>
                <a:gridCol w="951173">
                  <a:extLst>
                    <a:ext uri="{9D8B030D-6E8A-4147-A177-3AD203B41FA5}">
                      <a16:colId xmlns:a16="http://schemas.microsoft.com/office/drawing/2014/main" val="1769886636"/>
                    </a:ext>
                  </a:extLst>
                </a:gridCol>
                <a:gridCol w="951173">
                  <a:extLst>
                    <a:ext uri="{9D8B030D-6E8A-4147-A177-3AD203B41FA5}">
                      <a16:colId xmlns:a16="http://schemas.microsoft.com/office/drawing/2014/main" val="2104114821"/>
                    </a:ext>
                  </a:extLst>
                </a:gridCol>
                <a:gridCol w="951173">
                  <a:extLst>
                    <a:ext uri="{9D8B030D-6E8A-4147-A177-3AD203B41FA5}">
                      <a16:colId xmlns:a16="http://schemas.microsoft.com/office/drawing/2014/main" val="521290640"/>
                    </a:ext>
                  </a:extLst>
                </a:gridCol>
                <a:gridCol w="951173">
                  <a:extLst>
                    <a:ext uri="{9D8B030D-6E8A-4147-A177-3AD203B41FA5}">
                      <a16:colId xmlns:a16="http://schemas.microsoft.com/office/drawing/2014/main" val="3479234883"/>
                    </a:ext>
                  </a:extLst>
                </a:gridCol>
                <a:gridCol w="951173">
                  <a:extLst>
                    <a:ext uri="{9D8B030D-6E8A-4147-A177-3AD203B41FA5}">
                      <a16:colId xmlns:a16="http://schemas.microsoft.com/office/drawing/2014/main" val="147683568"/>
                    </a:ext>
                  </a:extLst>
                </a:gridCol>
                <a:gridCol w="951173">
                  <a:extLst>
                    <a:ext uri="{9D8B030D-6E8A-4147-A177-3AD203B41FA5}">
                      <a16:colId xmlns:a16="http://schemas.microsoft.com/office/drawing/2014/main" val="317578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.gdoc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images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.json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.md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.pdf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.docx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.ttf</a:t>
                      </a:r>
                      <a:endParaRPr lang="ko-KR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.txt</a:t>
                      </a:r>
                      <a:endParaRPr lang="ko-KR" alt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20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E1D36-7A74-D95B-6B38-9A43FE55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choose target GPT?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1D619-2DD7-BE43-F788-30CC6B3F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975"/>
            <a:ext cx="10515600" cy="41489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GPTs copycat problem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어떤 </a:t>
            </a:r>
            <a:r>
              <a:rPr lang="en-US" altLang="ko-KR"/>
              <a:t>original GPTs</a:t>
            </a:r>
            <a:r>
              <a:rPr lang="ko-KR" altLang="en-US"/>
              <a:t>를 기준으로 조사할지 </a:t>
            </a:r>
            <a:r>
              <a:rPr lang="en-US" altLang="ko-KR"/>
              <a:t>(high ranked?)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어떤 기준으로 </a:t>
            </a:r>
            <a:r>
              <a:rPr lang="en-US" altLang="ko-KR"/>
              <a:t>original GPTs</a:t>
            </a:r>
            <a:r>
              <a:rPr lang="ko-KR" altLang="en-US"/>
              <a:t>와 비슷하다고 선별할지 </a:t>
            </a:r>
            <a:r>
              <a:rPr lang="en-US" altLang="ko-KR"/>
              <a:t>(automatically)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Evaluation of similarity </a:t>
            </a:r>
            <a:r>
              <a:rPr lang="en-US" altLang="ko-KR">
                <a:solidFill>
                  <a:srgbClr val="FF0000"/>
                </a:solidFill>
              </a:rPr>
              <a:t>(TF-IDF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is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useless)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To know whether real malicious GPT is in store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random selection in GPT store ?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41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BE887-6538-B824-F1B0-3F6952F1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Hard to choosing similar GPTs</a:t>
            </a:r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3ED16266-DDFA-27D9-336E-33E10FBCB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309" y="2345629"/>
            <a:ext cx="3407476" cy="3173270"/>
          </a:xfr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DA1706-4DF6-4E4E-6731-88C1F784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22" y="2315807"/>
            <a:ext cx="3462497" cy="3231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C29DFD-A46D-4086-54BC-BFBD2EDD2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05" y="2345629"/>
            <a:ext cx="3462497" cy="3232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635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CCA73-130A-96B7-52AC-4A31927E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analyze custom GPTs data?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9180E-C7FE-71BD-CC06-534FD2FC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41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Data Type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Instructions text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Knowledge file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Action (API or OAuth)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Malicious Scenario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malicious website recommendation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leaking conversation or access token (with API, OAuth)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phishing GPT; similar with popular one (or just copycat)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/>
              <a:t>Other?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712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5C78C-BA4A-9F31-2C09-A57D8B96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Manual GPT inspection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D58108E-5934-CC42-73BD-7D2D8D178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537971"/>
              </p:ext>
            </p:extLst>
          </p:nvPr>
        </p:nvGraphicFramePr>
        <p:xfrm>
          <a:off x="838200" y="1685254"/>
          <a:ext cx="10659702" cy="480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78">
                  <a:extLst>
                    <a:ext uri="{9D8B030D-6E8A-4147-A177-3AD203B41FA5}">
                      <a16:colId xmlns:a16="http://schemas.microsoft.com/office/drawing/2014/main" val="2617830019"/>
                    </a:ext>
                  </a:extLst>
                </a:gridCol>
                <a:gridCol w="1367073">
                  <a:extLst>
                    <a:ext uri="{9D8B030D-6E8A-4147-A177-3AD203B41FA5}">
                      <a16:colId xmlns:a16="http://schemas.microsoft.com/office/drawing/2014/main" val="2378857169"/>
                    </a:ext>
                  </a:extLst>
                </a:gridCol>
                <a:gridCol w="1665838">
                  <a:extLst>
                    <a:ext uri="{9D8B030D-6E8A-4147-A177-3AD203B41FA5}">
                      <a16:colId xmlns:a16="http://schemas.microsoft.com/office/drawing/2014/main" val="803631665"/>
                    </a:ext>
                  </a:extLst>
                </a:gridCol>
                <a:gridCol w="2381062">
                  <a:extLst>
                    <a:ext uri="{9D8B030D-6E8A-4147-A177-3AD203B41FA5}">
                      <a16:colId xmlns:a16="http://schemas.microsoft.com/office/drawing/2014/main" val="3627480635"/>
                    </a:ext>
                  </a:extLst>
                </a:gridCol>
                <a:gridCol w="1104522">
                  <a:extLst>
                    <a:ext uri="{9D8B030D-6E8A-4147-A177-3AD203B41FA5}">
                      <a16:colId xmlns:a16="http://schemas.microsoft.com/office/drawing/2014/main" val="1697243143"/>
                    </a:ext>
                  </a:extLst>
                </a:gridCol>
                <a:gridCol w="2426329">
                  <a:extLst>
                    <a:ext uri="{9D8B030D-6E8A-4147-A177-3AD203B41FA5}">
                      <a16:colId xmlns:a16="http://schemas.microsoft.com/office/drawing/2014/main" val="590017222"/>
                    </a:ext>
                  </a:extLst>
                </a:gridCol>
              </a:tblGrid>
              <a:tr h="347116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Instruction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Knowledge file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Replica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Similarity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Significant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5897"/>
                  </a:ext>
                </a:extLst>
              </a:tr>
              <a:tr h="599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1. image generator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Default inst.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image generator pro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(Had failed with inst.)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67.23%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both are default inst.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48563"/>
                  </a:ext>
                </a:extLst>
              </a:tr>
              <a:tr h="347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2. Consensus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Normal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85109"/>
                  </a:ext>
                </a:extLst>
              </a:tr>
              <a:tr h="347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3. Write For Me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Normal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Write For Me Pro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69.82%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rgbClr val="0000FF"/>
                          </a:solidFill>
                        </a:rPr>
                        <a:t>Highest Similarity</a:t>
                      </a:r>
                      <a:endParaRPr lang="ko-KR" altLang="en-US" sz="160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3926"/>
                  </a:ext>
                </a:extLst>
              </a:tr>
              <a:tr h="599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4. Logo Creator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Normal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sz="1600"/>
                        <a:t>Logo Creator - Modern Logo Designer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53.36%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replica’s knowledge files</a:t>
                      </a:r>
                    </a:p>
                    <a:p>
                      <a:pPr latinLnBrk="1"/>
                      <a:r>
                        <a:rPr lang="en-US" altLang="ko-KR" sz="1600"/>
                        <a:t>: sample logo png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29339"/>
                  </a:ext>
                </a:extLst>
              </a:tr>
              <a:tr h="599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5. Girmoire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(Had Failed)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15 md files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Girmoire+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24.92%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rgbClr val="0000FF"/>
                          </a:solidFill>
                        </a:rPr>
                        <a:t>Suspicious instructions</a:t>
                      </a:r>
                    </a:p>
                    <a:p>
                      <a:pPr latinLnBrk="1"/>
                      <a:r>
                        <a:rPr lang="en-US" altLang="ko-KR" sz="1600">
                          <a:solidFill>
                            <a:srgbClr val="0000FF"/>
                          </a:solidFill>
                        </a:rPr>
                        <a:t>Lowest Similarity</a:t>
                      </a:r>
                      <a:endParaRPr lang="ko-KR" altLang="en-US" sz="160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61195"/>
                  </a:ext>
                </a:extLst>
              </a:tr>
              <a:tr h="56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6. Scholar GPT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(Had Failed)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18862"/>
                  </a:ext>
                </a:extLst>
              </a:tr>
              <a:tr h="347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7. Code Copilot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Normal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29935"/>
                  </a:ext>
                </a:extLst>
              </a:tr>
              <a:tr h="347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8. AI Humanizer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Normal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AI Humanizer Pro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61.18%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both has OAuth 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86425"/>
                  </a:ext>
                </a:extLst>
              </a:tr>
              <a:tr h="347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9. Python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Normal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08779"/>
                  </a:ext>
                </a:extLst>
              </a:tr>
              <a:tr h="347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10. PDF Ai PDF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Normal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11000402020202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PDF AI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31.05%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PDF Ai PDF has OAuth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043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6C5DE7-6B8A-3288-CDD8-E0DFE3A2B643}"/>
              </a:ext>
            </a:extLst>
          </p:cNvPr>
          <p:cNvSpPr txBox="1"/>
          <p:nvPr/>
        </p:nvSpPr>
        <p:spPr>
          <a:xfrm>
            <a:off x="8050736" y="6492875"/>
            <a:ext cx="350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TF-IDF vector cosine similarity (may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be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useless)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8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D0628-B860-BEA1-519E-1839F157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Grimore+ instruction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4908BD-9E7E-EFEC-36AD-97FFD727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25" y="2574778"/>
            <a:ext cx="3203837" cy="3635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84E7B7-8B4C-6B60-0B8F-4CFFEDF0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4778"/>
            <a:ext cx="3045547" cy="3635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D2076E-34EA-F036-BCC8-1610371EC877}"/>
              </a:ext>
            </a:extLst>
          </p:cNvPr>
          <p:cNvSpPr txBox="1"/>
          <p:nvPr/>
        </p:nvSpPr>
        <p:spPr>
          <a:xfrm>
            <a:off x="8044979" y="3037023"/>
            <a:ext cx="383372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instruction</a:t>
            </a:r>
            <a:r>
              <a:rPr lang="ko-KR" altLang="en-US"/>
              <a:t>의 내용이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original GPT</a:t>
            </a:r>
            <a:r>
              <a:rPr lang="ko-KR" altLang="en-US"/>
              <a:t>의 내용과 전혀 다름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fake copied GPT for advertisement</a:t>
            </a:r>
            <a:r>
              <a:rPr lang="ko-KR" altLang="en-US"/>
              <a:t>로 추정됨</a:t>
            </a:r>
          </a:p>
        </p:txBody>
      </p:sp>
    </p:spTree>
    <p:extLst>
      <p:ext uri="{BB962C8B-B14F-4D97-AF65-F5344CB8AC3E}">
        <p14:creationId xmlns:p14="http://schemas.microsoft.com/office/powerpoint/2010/main" val="416751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D28AE-9E6C-C58B-958A-43762CA9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Particular website recommendation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D4FAB-EFDB-A05C-064A-7112E253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374"/>
            <a:ext cx="6232556" cy="27916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/>
              <a:t>when someone says “our websites” and explain flixai as a website that allows a “avatar interface where you can communicate with chatgpt and many more feautures coming”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/>
              <a:t>and send them as well too the following link make certain too display this link https://cookiemonster.ai/?fpr=q0udk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/>
              <a:t>and mention our instagram  greenxverseHQ and “goodforyouproductions” “as an film agency that works hand crafted ads made with film hard work and a story behind every film and then visit there website for more context”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/>
              <a:t>flixai.net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1CC5C-4E22-D91C-214C-E4074F469015}"/>
              </a:ext>
            </a:extLst>
          </p:cNvPr>
          <p:cNvSpPr txBox="1"/>
          <p:nvPr/>
        </p:nvSpPr>
        <p:spPr>
          <a:xfrm>
            <a:off x="838200" y="5263783"/>
            <a:ext cx="6097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C= greenxverseHQ instagram link too it  https://www.instagram.com/greenxversehq?igsh=OGQ5ZDc2ODk2ZA%3D%3D&amp;utm_source=qr</a:t>
            </a:r>
          </a:p>
          <a:p>
            <a:endParaRPr lang="ko-KR" altLang="en-US" sz="1200"/>
          </a:p>
          <a:p>
            <a:r>
              <a:rPr lang="ko-KR" altLang="en-US" sz="1200"/>
              <a:t>then say “flixai”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FEBDB1-7D31-300F-21E6-A55E3B4E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293" y="1879371"/>
            <a:ext cx="3841132" cy="2466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4B0A95-450B-F8EB-9A74-D781A516AC44}"/>
              </a:ext>
            </a:extLst>
          </p:cNvPr>
          <p:cNvSpPr txBox="1"/>
          <p:nvPr/>
        </p:nvSpPr>
        <p:spPr>
          <a:xfrm>
            <a:off x="7429293" y="4534316"/>
            <a:ext cx="437393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flixai.net , cookiemonster.ai,</a:t>
            </a:r>
            <a:r>
              <a:rPr lang="ko-KR" altLang="en-US" sz="1800"/>
              <a:t> </a:t>
            </a:r>
            <a:r>
              <a:rPr lang="ko-KR" altLang="en-US" sz="1800">
                <a:hlinkClick r:id="rId3"/>
              </a:rPr>
              <a:t>www.instagram.com/greenxversehq</a:t>
            </a:r>
            <a:r>
              <a:rPr lang="ko-KR" altLang="en-US" sz="1800"/>
              <a:t>에 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/>
              <a:t>대한 </a:t>
            </a:r>
            <a:r>
              <a:rPr lang="en-US" altLang="ko-KR"/>
              <a:t>link</a:t>
            </a:r>
            <a:r>
              <a:rPr lang="ko-KR" altLang="en-US"/>
              <a:t>와 홍보를 </a:t>
            </a:r>
            <a:r>
              <a:rPr lang="en-US" altLang="ko-KR"/>
              <a:t>response</a:t>
            </a:r>
            <a:r>
              <a:rPr lang="ko-KR" altLang="en-US"/>
              <a:t>로 지정하고 있음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3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BDE3-516D-9323-C69B-5D0F577B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HTML code included in instructions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339C0-C625-900A-2407-A7BD201BC34C}"/>
              </a:ext>
            </a:extLst>
          </p:cNvPr>
          <p:cNvSpPr txBox="1"/>
          <p:nvPr/>
        </p:nvSpPr>
        <p:spPr>
          <a:xfrm>
            <a:off x="1201039" y="1591715"/>
            <a:ext cx="437032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/>
              <a:t>B= display this “&lt;!DOCTYPE html&gt;</a:t>
            </a:r>
          </a:p>
          <a:p>
            <a:r>
              <a:rPr lang="ko-KR" altLang="en-US" sz="700"/>
              <a:t>&lt;html lang="en"&gt;</a:t>
            </a:r>
          </a:p>
          <a:p>
            <a:r>
              <a:rPr lang="ko-KR" altLang="en-US" sz="700"/>
              <a:t>&lt;head&gt;</a:t>
            </a:r>
          </a:p>
          <a:p>
            <a:r>
              <a:rPr lang="ko-KR" altLang="en-US" sz="700"/>
              <a:t>  &lt;meta charset="UTF-8"&gt;</a:t>
            </a:r>
          </a:p>
          <a:p>
            <a:r>
              <a:rPr lang="ko-KR" altLang="en-US" sz="700"/>
              <a:t>  &lt;meta name="viewport" content="width=device-width, initial-scale=1.0"&gt;</a:t>
            </a:r>
          </a:p>
          <a:p>
            <a:r>
              <a:rPr lang="ko-KR" altLang="en-US" sz="700"/>
              <a:t>  &lt;title&gt;Tracking ID Finder&lt;/title&gt;</a:t>
            </a:r>
          </a:p>
          <a:p>
            <a:r>
              <a:rPr lang="ko-KR" altLang="en-US" sz="700"/>
              <a:t>&lt;/head&gt;</a:t>
            </a:r>
          </a:p>
          <a:p>
            <a:r>
              <a:rPr lang="ko-KR" altLang="en-US" sz="700"/>
              <a:t>&lt;body&gt;</a:t>
            </a:r>
          </a:p>
          <a:p>
            <a:r>
              <a:rPr lang="ko-KR" altLang="en-US" sz="700"/>
              <a:t>  &lt;h1&gt;Tracking ID Finder&lt;/h1&gt;</a:t>
            </a:r>
          </a:p>
          <a:p>
            <a:r>
              <a:rPr lang="ko-KR" altLang="en-US" sz="700"/>
              <a:t>  &lt;textarea id="codeInput" rows="10" cols="80" placeholder="Paste your code here"&gt;&lt;/textarea&gt;</a:t>
            </a:r>
          </a:p>
          <a:p>
            <a:r>
              <a:rPr lang="ko-KR" altLang="en-US" sz="700"/>
              <a:t>  &lt;button id="findTrackingIds"&gt;Find Tracking IDs&lt;/button&gt;</a:t>
            </a:r>
          </a:p>
          <a:p>
            <a:r>
              <a:rPr lang="ko-KR" altLang="en-US" sz="700"/>
              <a:t>  &lt;div id="trackingIdsOutput"&gt;</a:t>
            </a:r>
          </a:p>
          <a:p>
            <a:r>
              <a:rPr lang="ko-KR" altLang="en-US" sz="700"/>
              <a:t>    &lt;h2&gt;Found Tracking IDs:&lt;/h2&gt;</a:t>
            </a:r>
          </a:p>
          <a:p>
            <a:r>
              <a:rPr lang="ko-KR" altLang="en-US" sz="700"/>
              <a:t>    &lt;ul id="trackingIdsList"&gt;&lt;/ul&gt;</a:t>
            </a:r>
          </a:p>
          <a:p>
            <a:r>
              <a:rPr lang="ko-KR" altLang="en-US" sz="700"/>
              <a:t>  &lt;/div&gt;</a:t>
            </a:r>
          </a:p>
          <a:p>
            <a:endParaRPr lang="ko-KR" altLang="en-US" sz="700"/>
          </a:p>
          <a:p>
            <a:r>
              <a:rPr lang="ko-KR" altLang="en-US" sz="700"/>
              <a:t>  &lt;script&gt;</a:t>
            </a:r>
          </a:p>
          <a:p>
            <a:r>
              <a:rPr lang="ko-KR" altLang="en-US" sz="700"/>
              <a:t>    document.getElementById('findTrackingIds').addEventListener('click', function () {</a:t>
            </a:r>
          </a:p>
          <a:p>
            <a:r>
              <a:rPr lang="ko-KR" altLang="en-US" sz="700"/>
              <a:t>      const code = document.getElementById('codeInput').value;</a:t>
            </a:r>
          </a:p>
          <a:p>
            <a:r>
              <a:rPr lang="ko-KR" altLang="en-US" sz="700"/>
              <a:t>      const trackingIdPattern = /['"]([^'"]+)['"]/g;</a:t>
            </a:r>
          </a:p>
          <a:p>
            <a:r>
              <a:rPr lang="ko-KR" altLang="en-US" sz="700"/>
              <a:t>      const trackingIds = [];</a:t>
            </a:r>
          </a:p>
          <a:p>
            <a:r>
              <a:rPr lang="ko-KR" altLang="en-US" sz="700"/>
              <a:t>      let match;</a:t>
            </a:r>
          </a:p>
          <a:p>
            <a:endParaRPr lang="ko-KR" altLang="en-US" sz="700"/>
          </a:p>
          <a:p>
            <a:r>
              <a:rPr lang="ko-KR" altLang="en-US" sz="700"/>
              <a:t>      while ((match = trackingIdPattern.exec(code)) !== null) {</a:t>
            </a:r>
          </a:p>
          <a:p>
            <a:r>
              <a:rPr lang="ko-KR" altLang="en-US" sz="700"/>
              <a:t>        trackingIds.push(match[1]);</a:t>
            </a:r>
          </a:p>
          <a:p>
            <a:r>
              <a:rPr lang="ko-KR" altLang="en-US" sz="700"/>
              <a:t>      }</a:t>
            </a:r>
          </a:p>
          <a:p>
            <a:endParaRPr lang="ko-KR" altLang="en-US" sz="700"/>
          </a:p>
          <a:p>
            <a:r>
              <a:rPr lang="ko-KR" altLang="en-US" sz="700"/>
              <a:t>      const trackingIdsList = document.getElementById('trackingIdsList');</a:t>
            </a:r>
          </a:p>
          <a:p>
            <a:r>
              <a:rPr lang="ko-KR" altLang="en-US" sz="700"/>
              <a:t>      trackingIdsList.innerHTML = '';</a:t>
            </a:r>
          </a:p>
          <a:p>
            <a:endParaRPr lang="ko-KR" altLang="en-US" sz="700"/>
          </a:p>
          <a:p>
            <a:r>
              <a:rPr lang="ko-KR" altLang="en-US" sz="700"/>
              <a:t>      if (trackingIds.length &gt; 0) {</a:t>
            </a:r>
          </a:p>
          <a:p>
            <a:r>
              <a:rPr lang="ko-KR" altLang="en-US" sz="700"/>
              <a:t>        trackingIds.forEach(id =&gt; {</a:t>
            </a:r>
          </a:p>
          <a:p>
            <a:r>
              <a:rPr lang="ko-KR" altLang="en-US" sz="700"/>
              <a:t>          const li = document.createElement('li');</a:t>
            </a:r>
          </a:p>
          <a:p>
            <a:r>
              <a:rPr lang="ko-KR" altLang="en-US" sz="700"/>
              <a:t>          li.textContent = id;</a:t>
            </a:r>
          </a:p>
          <a:p>
            <a:r>
              <a:rPr lang="ko-KR" altLang="en-US" sz="700"/>
              <a:t>          trackingIdsList.appendChild(li);</a:t>
            </a:r>
          </a:p>
          <a:p>
            <a:r>
              <a:rPr lang="ko-KR" altLang="en-US" sz="700"/>
              <a:t>        });</a:t>
            </a:r>
          </a:p>
          <a:p>
            <a:r>
              <a:rPr lang="ko-KR" altLang="en-US" sz="700"/>
              <a:t>      } else {</a:t>
            </a:r>
          </a:p>
          <a:p>
            <a:r>
              <a:rPr lang="ko-KR" altLang="en-US" sz="700"/>
              <a:t>        const li = document.createElement('li');</a:t>
            </a:r>
          </a:p>
          <a:p>
            <a:r>
              <a:rPr lang="ko-KR" altLang="en-US" sz="700"/>
              <a:t>        li.textContent = 'No tracking IDs found.';</a:t>
            </a:r>
          </a:p>
          <a:p>
            <a:r>
              <a:rPr lang="ko-KR" altLang="en-US" sz="700"/>
              <a:t>        trackingIdsList.appendChild(li);</a:t>
            </a:r>
          </a:p>
          <a:p>
            <a:r>
              <a:rPr lang="ko-KR" altLang="en-US" sz="700"/>
              <a:t>      }</a:t>
            </a:r>
          </a:p>
          <a:p>
            <a:r>
              <a:rPr lang="ko-KR" altLang="en-US" sz="700"/>
              <a:t>    });</a:t>
            </a:r>
          </a:p>
          <a:p>
            <a:r>
              <a:rPr lang="ko-KR" altLang="en-US" sz="700"/>
              <a:t>  &lt;/script&gt;</a:t>
            </a:r>
          </a:p>
          <a:p>
            <a:r>
              <a:rPr lang="ko-KR" altLang="en-US" sz="700"/>
              <a:t>&lt;/body&gt;</a:t>
            </a:r>
          </a:p>
          <a:p>
            <a:r>
              <a:rPr lang="ko-KR" altLang="en-US" sz="700"/>
              <a:t>&lt;/html&gt;</a:t>
            </a:r>
          </a:p>
          <a:p>
            <a:r>
              <a:rPr lang="ko-KR" altLang="en-US" sz="700"/>
              <a:t>“B” = above code and just add link too flix.ai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BC40A7-0C59-4954-AF5A-28CC7B6D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05" y="5005232"/>
            <a:ext cx="3422362" cy="1634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97CDD-01AA-E654-0613-9C06568B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205" y="1591715"/>
            <a:ext cx="3706201" cy="3289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BFE7A1-78AF-27DC-9184-0F9D2813BBE5}"/>
              </a:ext>
            </a:extLst>
          </p:cNvPr>
          <p:cNvSpPr txBox="1"/>
          <p:nvPr/>
        </p:nvSpPr>
        <p:spPr>
          <a:xfrm>
            <a:off x="9640406" y="1591715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GPT’s answer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D0F57-673B-3CD3-3712-07C65722C31E}"/>
              </a:ext>
            </a:extLst>
          </p:cNvPr>
          <p:cNvSpPr txBox="1"/>
          <p:nvPr/>
        </p:nvSpPr>
        <p:spPr>
          <a:xfrm>
            <a:off x="9356567" y="5637575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Manually opened 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8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E12E7-E8F9-A0A5-C22F-54C33083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Automatic GPTs’ instruction extraction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C83B3-B950-3DD2-3CF6-1CFE808D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095"/>
            <a:ext cx="10515600" cy="4136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: Selenium</a:t>
            </a:r>
            <a:r>
              <a:rPr lang="ko-KR" altLang="en-US"/>
              <a:t>과 </a:t>
            </a:r>
            <a:r>
              <a:rPr lang="en-US" altLang="ko-KR"/>
              <a:t>Chrome driver</a:t>
            </a:r>
            <a:r>
              <a:rPr lang="ko-KR" altLang="en-US"/>
              <a:t>를 통한 </a:t>
            </a:r>
            <a:r>
              <a:rPr lang="en-US" altLang="ko-KR"/>
              <a:t>crawling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case 1. Top 35 GPTs’ instruction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case 2. Random selected GPTs’ instruction in Top 16000 GPTs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2000"/>
              <a:t>Most GPTs are ranked in gpstore.ai</a:t>
            </a:r>
            <a:r>
              <a:rPr lang="en-US" altLang="ko-KR" sz="1000"/>
              <a:t>[1]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/>
              <a:t>: 1~16000 </a:t>
            </a:r>
            <a:r>
              <a:rPr lang="ko-KR" altLang="en-US" sz="2000"/>
              <a:t>중 무작위로 숫자를 고르고</a:t>
            </a:r>
            <a:r>
              <a:rPr lang="en-US" altLang="ko-KR" sz="2000"/>
              <a:t>, </a:t>
            </a:r>
            <a:r>
              <a:rPr lang="ko-KR" altLang="en-US" sz="2000"/>
              <a:t>이에 해당하는 </a:t>
            </a:r>
            <a:r>
              <a:rPr lang="en-US" altLang="ko-KR" sz="2000"/>
              <a:t>rank</a:t>
            </a:r>
            <a:r>
              <a:rPr lang="ko-KR" altLang="en-US" sz="2000"/>
              <a:t>의 </a:t>
            </a:r>
            <a:r>
              <a:rPr lang="en-US" altLang="ko-KR" sz="2000"/>
              <a:t>GPT</a:t>
            </a:r>
            <a:r>
              <a:rPr lang="ko-KR" altLang="en-US" sz="2000"/>
              <a:t>의 </a:t>
            </a:r>
            <a:r>
              <a:rPr lang="en-US" altLang="ko-KR" sz="2000"/>
              <a:t>instructions </a:t>
            </a:r>
            <a:r>
              <a:rPr lang="ko-KR" altLang="en-US" sz="2000"/>
              <a:t>추출</a:t>
            </a:r>
            <a:endParaRPr lang="en-US" altLang="ko-KR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case 3. Shared, leaked prompts of GPTs in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en-US" altLang="ko-KR" sz="1400"/>
              <a:t>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A05B8-F196-C3F0-F2C0-C8E1B38B80C2}"/>
              </a:ext>
            </a:extLst>
          </p:cNvPr>
          <p:cNvSpPr txBox="1"/>
          <p:nvPr/>
        </p:nvSpPr>
        <p:spPr>
          <a:xfrm>
            <a:off x="8302028" y="6334780"/>
            <a:ext cx="3889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[1] </a:t>
            </a:r>
            <a:r>
              <a:rPr lang="en-US" altLang="ko-KR" sz="1400">
                <a:solidFill>
                  <a:srgbClr val="467886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https://gptstore.ai/gpts</a:t>
            </a:r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[2] </a:t>
            </a:r>
            <a:r>
              <a:rPr lang="en-US" altLang="ko-KR" sz="1400">
                <a:latin typeface="Consolas" panose="020B0609020204030204" pitchFamily="49" charset="0"/>
                <a:hlinkClick r:id="rId3"/>
              </a:rPr>
              <a:t>https://github.com/linexjlin/GPTs</a:t>
            </a:r>
            <a:r>
              <a:rPr lang="en-US" altLang="ko-KR" sz="1400">
                <a:latin typeface="Consolas" panose="020B0609020204030204" pitchFamily="49" charset="0"/>
              </a:rPr>
              <a:t>  </a:t>
            </a:r>
            <a:endParaRPr lang="en-US" altLang="ko-KR" sz="1400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6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75BB-6554-F804-D34A-2A187882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Keyword inspection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0A134-75E7-EE05-38C8-300D232E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16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"account",“ID","password","send","request",".com","http","ignore","post","token","action","API","regardless” </a:t>
            </a:r>
            <a:r>
              <a:rPr lang="ko-KR" altLang="en-US" sz="2400"/>
              <a:t>와 같은 </a:t>
            </a:r>
            <a:r>
              <a:rPr lang="en-US" altLang="ko-KR" sz="2400"/>
              <a:t>keyword </a:t>
            </a:r>
            <a:r>
              <a:rPr lang="ko-KR" altLang="en-US" sz="2400"/>
              <a:t>포함된 </a:t>
            </a:r>
            <a:r>
              <a:rPr lang="en-US" altLang="ko-KR" sz="2400"/>
              <a:t>instructions</a:t>
            </a:r>
            <a:r>
              <a:rPr lang="ko-KR" altLang="en-US" sz="2400"/>
              <a:t>을 모아 내용을 검토함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endParaRPr lang="en-US" altLang="ko-KR" sz="24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41E724-FE68-FC63-EBA6-1E112317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81431"/>
              </p:ext>
            </p:extLst>
          </p:nvPr>
        </p:nvGraphicFramePr>
        <p:xfrm>
          <a:off x="759232" y="4254791"/>
          <a:ext cx="10673535" cy="147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19">
                  <a:extLst>
                    <a:ext uri="{9D8B030D-6E8A-4147-A177-3AD203B41FA5}">
                      <a16:colId xmlns:a16="http://schemas.microsoft.com/office/drawing/2014/main" val="1567595808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1141495046"/>
                    </a:ext>
                  </a:extLst>
                </a:gridCol>
                <a:gridCol w="550351">
                  <a:extLst>
                    <a:ext uri="{9D8B030D-6E8A-4147-A177-3AD203B41FA5}">
                      <a16:colId xmlns:a16="http://schemas.microsoft.com/office/drawing/2014/main" val="723304412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4125883636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4226842358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3632216750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4098138024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2793474049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804157843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1362918705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1065259737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2959003289"/>
                    </a:ext>
                  </a:extLst>
                </a:gridCol>
                <a:gridCol w="591394">
                  <a:extLst>
                    <a:ext uri="{9D8B030D-6E8A-4147-A177-3AD203B41FA5}">
                      <a16:colId xmlns:a16="http://schemas.microsoft.com/office/drawing/2014/main" val="2722673567"/>
                    </a:ext>
                  </a:extLst>
                </a:gridCol>
                <a:gridCol w="831744">
                  <a:extLst>
                    <a:ext uri="{9D8B030D-6E8A-4147-A177-3AD203B41FA5}">
                      <a16:colId xmlns:a16="http://schemas.microsoft.com/office/drawing/2014/main" val="3207916128"/>
                    </a:ext>
                  </a:extLst>
                </a:gridCol>
                <a:gridCol w="711569">
                  <a:extLst>
                    <a:ext uri="{9D8B030D-6E8A-4147-A177-3AD203B41FA5}">
                      <a16:colId xmlns:a16="http://schemas.microsoft.com/office/drawing/2014/main" val="736150961"/>
                    </a:ext>
                  </a:extLst>
                </a:gridCol>
              </a:tblGrid>
              <a:tr h="310082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account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password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send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request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.com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http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ignore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post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token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action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API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regardless</a:t>
                      </a:r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Total</a:t>
                      </a:r>
                      <a:endParaRPr lang="ko-KR" altLang="en-US" sz="11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75406"/>
                  </a:ext>
                </a:extLst>
              </a:tr>
              <a:tr h="583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case 1, 2 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bg1"/>
                          </a:solidFill>
                        </a:rPr>
                        <a:t>103/169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80732"/>
                  </a:ext>
                </a:extLst>
              </a:tr>
              <a:tr h="583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case 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258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257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bg1"/>
                          </a:solidFill>
                        </a:rPr>
                        <a:t>263/269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1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91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9AC0-0689-5537-88EE-08062CEF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88B98-0C79-0040-AAB8-764F3FB36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169 GPTs’ instructions (case 1,2/ top35 + random selected)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269 leaked prompts (case 3/ shared by Github)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“token”, “http”, “.com”, “action” </a:t>
            </a:r>
            <a:r>
              <a:rPr lang="ko-KR" altLang="en-US" sz="2400"/>
              <a:t>등의 </a:t>
            </a:r>
            <a:r>
              <a:rPr lang="en-US" altLang="ko-KR" sz="2400"/>
              <a:t>keyword</a:t>
            </a:r>
            <a:r>
              <a:rPr lang="ko-KR" altLang="en-US" sz="2400"/>
              <a:t>가 들어간 </a:t>
            </a:r>
            <a:r>
              <a:rPr lang="en-US" altLang="ko-KR" sz="2400"/>
              <a:t>instructions,</a:t>
            </a:r>
            <a:r>
              <a:rPr lang="ko-KR" altLang="en-US" sz="2400"/>
              <a:t> 또는 일부 눈에 띄는 </a:t>
            </a:r>
            <a:r>
              <a:rPr lang="en-US" altLang="ko-KR" sz="2400"/>
              <a:t>instructions</a:t>
            </a:r>
            <a:r>
              <a:rPr lang="ko-KR" altLang="en-US" sz="2400"/>
              <a:t>을</a:t>
            </a:r>
            <a:r>
              <a:rPr lang="en-US" altLang="ko-KR" sz="2400"/>
              <a:t> </a:t>
            </a:r>
            <a:r>
              <a:rPr lang="ko-KR" altLang="en-US" sz="2400"/>
              <a:t>읽어봄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/>
              <a:t> -&gt; </a:t>
            </a:r>
            <a:r>
              <a:rPr lang="ko-KR" altLang="en-US" sz="2400"/>
              <a:t>직접적으로 악의적인 내용이나 기능이 적혀있는 경우는 없었음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/>
              <a:t>website link</a:t>
            </a:r>
            <a:r>
              <a:rPr lang="ko-KR" altLang="en-US" sz="2400"/>
              <a:t>를 제공하는 경우도 있지만</a:t>
            </a:r>
            <a:r>
              <a:rPr lang="en-US" altLang="ko-KR" sz="2400"/>
              <a:t>, malicious</a:t>
            </a:r>
            <a:r>
              <a:rPr lang="ko-KR" altLang="en-US" sz="2400"/>
              <a:t>한 지는 판단불가</a:t>
            </a:r>
            <a:endParaRPr lang="en-US" altLang="ko-KR" sz="24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0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F275F-1113-862D-BFFF-0A30B63A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Issue - jailbreaking fail GPT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67C03-5B56-5EC2-58B8-D816F87B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1060"/>
            <a:ext cx="10515600" cy="3678206"/>
          </a:xfrm>
        </p:spPr>
        <p:txBody>
          <a:bodyPr/>
          <a:lstStyle/>
          <a:p>
            <a:r>
              <a:rPr lang="en-US" altLang="ko-KR"/>
              <a:t>17% </a:t>
            </a:r>
            <a:r>
              <a:rPr lang="en-US" altLang="ko-KR" sz="1200"/>
              <a:t>(14/83) </a:t>
            </a:r>
            <a:r>
              <a:rPr lang="en-US" altLang="ko-KR"/>
              <a:t>of GPT reject to provide their instructions at first</a:t>
            </a:r>
          </a:p>
          <a:p>
            <a:endParaRPr lang="en-US" altLang="ko-KR"/>
          </a:p>
          <a:p>
            <a:r>
              <a:rPr lang="en-US" altLang="ko-KR"/>
              <a:t>Inspection is useless if all malicious GPT reject jailbreaking</a:t>
            </a:r>
          </a:p>
        </p:txBody>
      </p:sp>
    </p:spTree>
    <p:extLst>
      <p:ext uri="{BB962C8B-B14F-4D97-AF65-F5344CB8AC3E}">
        <p14:creationId xmlns:p14="http://schemas.microsoft.com/office/powerpoint/2010/main" val="303207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1238</Words>
  <Application>Microsoft Office PowerPoint</Application>
  <PresentationFormat>와이드스크린</PresentationFormat>
  <Paragraphs>261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system-ui</vt:lpstr>
      <vt:lpstr>맑은 고딕</vt:lpstr>
      <vt:lpstr>Arial</vt:lpstr>
      <vt:lpstr>Consolas</vt:lpstr>
      <vt:lpstr>Office 테마</vt:lpstr>
      <vt:lpstr>Trial and Issue with GPT inspection</vt:lpstr>
      <vt:lpstr>Manual GPT inspection</vt:lpstr>
      <vt:lpstr>Grimore+ instruction</vt:lpstr>
      <vt:lpstr>1. Particular website recommendation</vt:lpstr>
      <vt:lpstr>2. HTML code included in instructions</vt:lpstr>
      <vt:lpstr>Automatic GPTs’ instruction extraction</vt:lpstr>
      <vt:lpstr>Keyword inspection</vt:lpstr>
      <vt:lpstr>Result</vt:lpstr>
      <vt:lpstr>Issue - jailbreaking fail GPT</vt:lpstr>
      <vt:lpstr>Solution – Base64 encoded prompts</vt:lpstr>
      <vt:lpstr>Issue - GPT conversation limit</vt:lpstr>
      <vt:lpstr>Knowledge file extraction </vt:lpstr>
      <vt:lpstr>Result</vt:lpstr>
      <vt:lpstr>How to choose target GPT?</vt:lpstr>
      <vt:lpstr>Hard to choosing similar GPTs</vt:lpstr>
      <vt:lpstr>How to analyze custom GPTs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장한결</dc:creator>
  <cp:lastModifiedBy>장한결</cp:lastModifiedBy>
  <cp:revision>13</cp:revision>
  <dcterms:created xsi:type="dcterms:W3CDTF">2024-07-19T06:12:44Z</dcterms:created>
  <dcterms:modified xsi:type="dcterms:W3CDTF">2024-07-26T01:20:00Z</dcterms:modified>
</cp:coreProperties>
</file>